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07200" cy="9939325"/>
  <p:embeddedFontLst>
    <p:embeddedFont>
      <p:font typeface="Roboto"/>
      <p:regular r:id="rId18"/>
      <p:bold r:id="rId19"/>
      <p:italic r:id="rId20"/>
      <p:boldItalic r:id="rId21"/>
    </p:embeddedFont>
    <p:embeddedFont>
      <p:font typeface="Philosop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hilosop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hilosopher-italic.fntdata"/><Relationship Id="rId23" Type="http://schemas.openxmlformats.org/officeDocument/2006/relationships/font" Target="fonts/Philosop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hilosop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920750" y="746125"/>
            <a:ext cx="496570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a514b995_1_7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fa514b995_1_71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fa514b995_1_71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a514b995_1_81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a514b995_1_81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fa514b995_1_81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a514b995_1_88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a514b995_1_88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dfa514b995_1_88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1b869aa2_1_146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1b869aa2_1_146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b71b869aa2_1_146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a514b995_1_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a514b995_1_3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fa514b995_1_3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a514b995_1_1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fa514b995_1_12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dfa514b995_1_12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a514b995_1_2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a514b995_1_22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fa514b995_1_22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a514b995_1_3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a514b995_1_33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fa514b995_1_33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a514b995_1_42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a514b995_1_42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fa514b995_1_42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fa514b995_1_50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fa514b995_1_50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fa514b995_1_50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a514b995_1_63:notes"/>
          <p:cNvSpPr/>
          <p:nvPr>
            <p:ph idx="2" type="sldImg"/>
          </p:nvPr>
        </p:nvSpPr>
        <p:spPr>
          <a:xfrm>
            <a:off x="920750" y="746125"/>
            <a:ext cx="49656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a514b995_1_63:notes"/>
          <p:cNvSpPr txBox="1"/>
          <p:nvPr>
            <p:ph idx="1" type="body"/>
          </p:nvPr>
        </p:nvSpPr>
        <p:spPr>
          <a:xfrm>
            <a:off x="681038" y="4721225"/>
            <a:ext cx="5445000" cy="44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fa514b995_1_63:notes"/>
          <p:cNvSpPr txBox="1"/>
          <p:nvPr>
            <p:ph idx="12" type="sldNum"/>
          </p:nvPr>
        </p:nvSpPr>
        <p:spPr>
          <a:xfrm>
            <a:off x="3856038" y="9440863"/>
            <a:ext cx="29496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57550" y="3429000"/>
            <a:ext cx="53205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Reliable Transport Protocol:</a:t>
            </a:r>
            <a:br>
              <a:rPr b="1" lang="en-US" sz="28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</a:br>
            <a:r>
              <a:rPr b="1" lang="en-US" sz="2800">
                <a:solidFill>
                  <a:srgbClr val="FFFFFF"/>
                </a:solidFill>
                <a:latin typeface="Philosopher"/>
                <a:ea typeface="Philosopher"/>
                <a:cs typeface="Philosopher"/>
                <a:sym typeface="Philosopher"/>
              </a:rPr>
              <a:t>Implementation of GBN</a:t>
            </a:r>
            <a:endParaRPr b="1" sz="28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 Flood attack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9" y="1600200"/>
            <a:ext cx="6895006" cy="459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2557400" y="6413650"/>
            <a:ext cx="68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latin typeface="Calibri"/>
                <a:ea typeface="Calibri"/>
                <a:cs typeface="Calibri"/>
                <a:sym typeface="Calibri"/>
              </a:rPr>
              <a:t>https://www.cloudflare.com/img/learning/ddos/udp-flood-ddos-attack/udp-flood-attack-ddos-attack-diagram.png</a:t>
            </a:r>
            <a:endParaRPr i="1"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Retransmit the only lost packet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Buffer received out-of-order packets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End the timer in case of duplicate acks and retransmit the packet.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0"/>
            <a:ext cx="9309451" cy="68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Reliable data transfer protocol is a collection of standard algorithms and methods to ensure the reliability and integrity of data transfer across the network. 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 of the protocols used for reliable data transfer is the Go-Back-N (GBN) protocol.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GBN, the sender is allowed to transmit N number of unacknowledged packets. This N number is called the window size.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extra two pointers are used to complete the protocol. The first pointer is called “send_base” and the second is called “nextseqnum”. 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Send_base is defined as the smallest/oldest unacknowledged packet, whereas nextseqnum is defined as the sequence number of the next packet to be transmitted. 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 reception verification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50" y="1623950"/>
            <a:ext cx="2746800" cy="45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200" y="1623950"/>
            <a:ext cx="27468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13" y="1885438"/>
            <a:ext cx="73818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22" y="758388"/>
            <a:ext cx="3004425" cy="534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-15754" t="0"/>
          <a:stretch/>
        </p:blipFill>
        <p:spPr>
          <a:xfrm>
            <a:off x="4150077" y="668562"/>
            <a:ext cx="5329799" cy="55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Received Packet Plot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file 1: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75" y="2384625"/>
            <a:ext cx="59436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Received Packet Plot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file 2: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450" y="2393900"/>
            <a:ext cx="5943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Received Packet Plot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file 3: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75" y="2367700"/>
            <a:ext cx="5943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Optimized parameters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AutoNum type="alphaUcPeriod"/>
            </a:pPr>
            <a:r>
              <a:rPr b="1" lang="en-US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Test_file_1.txt: </a:t>
            </a:r>
            <a:endParaRPr b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MSS = 1460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 = 10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timeout = 0.01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Transmission rate =  705.3573 KB/s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AutoNum type="alphaUcPeriod"/>
            </a:pPr>
            <a:r>
              <a:rPr b="1" lang="en-US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Test_file_2.txt: </a:t>
            </a:r>
            <a:endParaRPr b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MSS = 1460, 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 = 20,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timeout = 0.001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Transmission rate =  944.7034 KB/sec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3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AutoNum type="alphaUcPeriod"/>
            </a:pPr>
            <a:r>
              <a:rPr b="1" lang="en-US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Test_file_3.txt: </a:t>
            </a:r>
            <a:endParaRPr b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MSS = 1460, 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 = 30, 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timeout = 0.0001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Transmission rate = 646.48088 KB/s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00663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9999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