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5"/>
  </p:notesMasterIdLst>
  <p:sldIdLst>
    <p:sldId id="257" r:id="rId2"/>
    <p:sldId id="295" r:id="rId3"/>
    <p:sldId id="296" r:id="rId4"/>
    <p:sldId id="300" r:id="rId5"/>
    <p:sldId id="270" r:id="rId6"/>
    <p:sldId id="327" r:id="rId7"/>
    <p:sldId id="271" r:id="rId8"/>
    <p:sldId id="262" r:id="rId9"/>
    <p:sldId id="263" r:id="rId10"/>
    <p:sldId id="294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13" r:id="rId25"/>
    <p:sldId id="323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8" r:id="rId41"/>
    <p:sldId id="301" r:id="rId42"/>
    <p:sldId id="302" r:id="rId43"/>
    <p:sldId id="307" r:id="rId44"/>
    <p:sldId id="308" r:id="rId45"/>
    <p:sldId id="304" r:id="rId46"/>
    <p:sldId id="303" r:id="rId47"/>
    <p:sldId id="324" r:id="rId48"/>
    <p:sldId id="325" r:id="rId49"/>
    <p:sldId id="305" r:id="rId50"/>
    <p:sldId id="309" r:id="rId51"/>
    <p:sldId id="310" r:id="rId52"/>
    <p:sldId id="311" r:id="rId53"/>
    <p:sldId id="312" r:id="rId54"/>
    <p:sldId id="314" r:id="rId55"/>
    <p:sldId id="315" r:id="rId56"/>
    <p:sldId id="317" r:id="rId57"/>
    <p:sldId id="316" r:id="rId58"/>
    <p:sldId id="326" r:id="rId59"/>
    <p:sldId id="318" r:id="rId60"/>
    <p:sldId id="320" r:id="rId61"/>
    <p:sldId id="319" r:id="rId62"/>
    <p:sldId id="321" r:id="rId63"/>
    <p:sldId id="322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  <p14:sldId id="296"/>
            <p14:sldId id="300"/>
          </p14:sldIdLst>
        </p14:section>
        <p14:section name="Variables and types" id="{6C1A25BC-AD3C-4119-A1A0-4C0185883ECB}">
          <p14:sldIdLst>
            <p14:sldId id="270"/>
            <p14:sldId id="327"/>
            <p14:sldId id="271"/>
            <p14:sldId id="262"/>
            <p14:sldId id="263"/>
            <p14:sldId id="294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Numbers" id="{3EE730F9-20F5-4ED6-98BD-92A9232A7679}">
          <p14:sldIdLst>
            <p14:sldId id="272"/>
            <p14:sldId id="273"/>
          </p14:sldIdLst>
        </p14:section>
        <p14:section name="Strings" id="{E760858F-F276-4DA3-AA84-40399ADC667A}">
          <p14:sldIdLst>
            <p14:sldId id="274"/>
            <p14:sldId id="275"/>
            <p14:sldId id="276"/>
            <p14:sldId id="277"/>
            <p14:sldId id="278"/>
          </p14:sldIdLst>
        </p14:section>
        <p14:section name="References" id="{C9C88F2A-D966-48A8-86B6-8AAD2B7A8E40}">
          <p14:sldIdLst>
            <p14:sldId id="313"/>
            <p14:sldId id="323"/>
          </p14:sldIdLst>
        </p14:section>
        <p14:section name="Arrays and hashes" id="{62E9E99A-EB2B-4025-9754-00F44166C9C4}">
          <p14:sldIdLst>
            <p14:sldId id="281"/>
            <p14:sldId id="282"/>
            <p14:sldId id="283"/>
            <p14:sldId id="284"/>
            <p14:sldId id="285"/>
          </p14:sldIdLst>
        </p14:section>
        <p14:section name="Operators" id="{22874920-1E02-4167-8EF6-4AF66313B07B}">
          <p14:sldIdLst>
            <p14:sldId id="286"/>
            <p14:sldId id="287"/>
            <p14:sldId id="288"/>
          </p14:sldIdLst>
        </p14:section>
        <p14:section name="Control structures" id="{1847DC1D-280C-45C8-B331-927C1FB0A6D8}">
          <p14:sldIdLst>
            <p14:sldId id="289"/>
            <p14:sldId id="290"/>
            <p14:sldId id="291"/>
            <p14:sldId id="292"/>
            <p14:sldId id="293"/>
          </p14:sldIdLst>
        </p14:section>
        <p14:section name="Debugging" id="{EBE363BC-2108-4D9F-94FF-0D6F6DE5C8AB}">
          <p14:sldIdLst>
            <p14:sldId id="297"/>
            <p14:sldId id="298"/>
          </p14:sldIdLst>
        </p14:section>
        <p14:section name="Variable scopes" id="{F56840BE-8D09-4F78-B2DF-7B8CE256AB75}">
          <p14:sldIdLst>
            <p14:sldId id="301"/>
            <p14:sldId id="302"/>
            <p14:sldId id="307"/>
            <p14:sldId id="308"/>
          </p14:sldIdLst>
        </p14:section>
        <p14:section name="Running scripts" id="{E284EF42-6E51-45EB-8F33-6E6C902DCE85}">
          <p14:sldIdLst>
            <p14:sldId id="304"/>
            <p14:sldId id="303"/>
            <p14:sldId id="324"/>
            <p14:sldId id="325"/>
            <p14:sldId id="305"/>
            <p14:sldId id="309"/>
          </p14:sldIdLst>
        </p14:section>
        <p14:section name="Catching errors" id="{8E7B4E8E-2545-468C-89B4-2B974B59351B}">
          <p14:sldIdLst>
            <p14:sldId id="310"/>
            <p14:sldId id="311"/>
            <p14:sldId id="312"/>
          </p14:sldIdLst>
        </p14:section>
        <p14:section name="Parameters" id="{04D65771-E241-42E3-9C4C-75052453A8F9}">
          <p14:sldIdLst>
            <p14:sldId id="314"/>
            <p14:sldId id="315"/>
            <p14:sldId id="317"/>
            <p14:sldId id="316"/>
            <p14:sldId id="326"/>
            <p14:sldId id="318"/>
          </p14:sldIdLst>
        </p14:section>
        <p14:section name="Requires" id="{E21C9777-88AD-4C7A-B50B-EEDE8D512E2E}">
          <p14:sldIdLst>
            <p14:sldId id="320"/>
          </p14:sldIdLst>
        </p14:section>
        <p14:section name="Get-ComputerSystem" id="{0B5B06AA-BFB9-4191-9BE0-98FE62CA80A1}">
          <p14:sldIdLst>
            <p14:sldId id="319"/>
            <p14:sldId id="321"/>
          </p14:sldIdLst>
        </p14:section>
        <p14:section name="The end" id="{BA7D50D1-6EEC-4F77-92F9-B605122DD79B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7044" autoAdjust="0"/>
  </p:normalViewPr>
  <p:slideViewPr>
    <p:cSldViewPr snapToGrid="0">
      <p:cViewPr varScale="1">
        <p:scale>
          <a:sx n="96" d="100"/>
          <a:sy n="96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5T11:46:20.257" idx="1">
    <p:pos x="10" y="10"/>
    <p:text>run wiht bypass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https://blogs.technet.microsoft.com/heyscriptingguy/2015/11/12/use-regions-in-powershell-ise-2/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331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"First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 $services[0].name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84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01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865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https://msdn.microsoft.com/en-us/powershell/reference/5.1/microsoft.powershell.core/about/about_throw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3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21/09/2018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hh847765.aspx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ment_based_help?view=powershell-6" TargetMode="External"/><Relationship Id="rId2" Type="http://schemas.openxmlformats.org/officeDocument/2006/relationships/hyperlink" Target="https://docs.microsoft.com/en-us/powershell/module/microsoft.powershell.core/about/about_functions_advanced_parameters?view=powershell-6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Scripting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accelerators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is it [</a:t>
            </a:r>
            <a:r>
              <a:rPr lang="en-US" dirty="0" err="1"/>
              <a:t>datetime</a:t>
            </a:r>
            <a:r>
              <a:rPr lang="en-US" dirty="0"/>
              <a:t>] or [</a:t>
            </a:r>
            <a:r>
              <a:rPr lang="en-US" dirty="0" err="1"/>
              <a:t>System.DateTime</a:t>
            </a:r>
            <a:r>
              <a:rPr lang="en-US" dirty="0"/>
              <a:t>]?</a:t>
            </a:r>
          </a:p>
          <a:p>
            <a:pPr lvl="1"/>
            <a:r>
              <a:rPr lang="en-US" dirty="0"/>
              <a:t>It’s [</a:t>
            </a:r>
            <a:r>
              <a:rPr lang="en-US" dirty="0" err="1"/>
              <a:t>System.DateTime</a:t>
            </a:r>
            <a:r>
              <a:rPr lang="en-US" dirty="0"/>
              <a:t>], but [</a:t>
            </a:r>
            <a:r>
              <a:rPr lang="en-US" dirty="0" err="1"/>
              <a:t>datetime</a:t>
            </a:r>
            <a:r>
              <a:rPr lang="en-US" dirty="0"/>
              <a:t>] is a type accelerator</a:t>
            </a:r>
          </a:p>
          <a:p>
            <a:r>
              <a:rPr lang="en-US" dirty="0"/>
              <a:t>Type accelerators: shorter names for existing classes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in stead of [System.Int32] (and not [System.Int64])</a:t>
            </a:r>
          </a:p>
          <a:p>
            <a:r>
              <a:rPr lang="en-US" dirty="0"/>
              <a:t>An overview: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2423" y="4001294"/>
            <a:ext cx="11969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get-typeaccelerator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	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reference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accelerators  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psobject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assembly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System.Management.Automation.TypeAccelerators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::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Get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	# return all built-in accelerators (property)   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GetEnumerator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get-typeaccelerator </a:t>
            </a:r>
          </a:p>
        </p:txBody>
      </p:sp>
    </p:spTree>
    <p:extLst>
      <p:ext uri="{BB962C8B-B14F-4D97-AF65-F5344CB8AC3E}">
        <p14:creationId xmlns:p14="http://schemas.microsoft.com/office/powerpoint/2010/main" val="106134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you to declare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Doesn’t check:</a:t>
            </a:r>
          </a:p>
          <a:p>
            <a:pPr lvl="1"/>
            <a:r>
              <a:rPr lang="en-US" dirty="0"/>
              <a:t>Whether the codes works in PS2.0</a:t>
            </a:r>
          </a:p>
          <a:p>
            <a:pPr lvl="1"/>
            <a:r>
              <a:rPr lang="en-US" dirty="0"/>
              <a:t>That you don’t change the type of a variable</a:t>
            </a:r>
          </a:p>
          <a:p>
            <a:pPr lvl="1"/>
            <a:r>
              <a:rPr lang="en-US" dirty="0"/>
              <a:t>That the field you select in a table exists in the object</a:t>
            </a:r>
          </a:p>
          <a:p>
            <a:r>
              <a:rPr lang="en-US" dirty="0"/>
              <a:t>Corresponds with “Set-</a:t>
            </a:r>
            <a:r>
              <a:rPr lang="en-US" dirty="0" err="1"/>
              <a:t>PSDebug</a:t>
            </a:r>
            <a:r>
              <a:rPr lang="en-US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3262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no problem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StrictMode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latest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269356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and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a variable makes it empty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a variable destroys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after removing it, you can read the value</a:t>
            </a:r>
          </a:p>
          <a:p>
            <a:pPr lvl="1"/>
            <a:r>
              <a:rPr lang="en-US" dirty="0"/>
              <a:t>Unless you are using strict mode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4683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Clear-Variable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001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57605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$true and $false</a:t>
            </a:r>
          </a:p>
          <a:p>
            <a:r>
              <a:rPr lang="en-US" dirty="0"/>
              <a:t>$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An array containing the arguments to the script/function</a:t>
            </a:r>
          </a:p>
          <a:p>
            <a:r>
              <a:rPr lang="en-US" dirty="0"/>
              <a:t>$Error</a:t>
            </a:r>
          </a:p>
          <a:p>
            <a:pPr lvl="1"/>
            <a:r>
              <a:rPr lang="en-US" dirty="0"/>
              <a:t>Contains all errors in this session</a:t>
            </a:r>
          </a:p>
          <a:p>
            <a:r>
              <a:rPr lang="en-US" dirty="0"/>
              <a:t>$HOME, $PROFILE, $PSHOME, $Host, $</a:t>
            </a:r>
            <a:r>
              <a:rPr lang="en-US" dirty="0" err="1"/>
              <a:t>PSVersionTable</a:t>
            </a:r>
            <a:r>
              <a:rPr lang="en-US" dirty="0"/>
              <a:t> , …</a:t>
            </a:r>
          </a:p>
          <a:p>
            <a:pPr lvl="1"/>
            <a:r>
              <a:rPr lang="en-US" dirty="0"/>
              <a:t>Get-Variable for the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can’t be changed</a:t>
            </a:r>
          </a:p>
          <a:p>
            <a:r>
              <a:rPr lang="en-US" dirty="0"/>
              <a:t>Nice for values that you want to define once, and reuse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tempFolder</a:t>
            </a:r>
            <a:r>
              <a:rPr lang="en-US" dirty="0"/>
              <a:t>, $</a:t>
            </a:r>
            <a:r>
              <a:rPr lang="en-US" dirty="0" err="1"/>
              <a:t>domainName</a:t>
            </a:r>
            <a:endParaRPr lang="en-US" dirty="0"/>
          </a:p>
          <a:p>
            <a:r>
              <a:rPr lang="en-US" dirty="0"/>
              <a:t>Created with “Set-Variable”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743" y="3752129"/>
            <a:ext cx="6647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"ok"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–Option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6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“$variable” to “content of </a:t>
            </a:r>
            <a:r>
              <a:rPr lang="en-GB" dirty="0" err="1"/>
              <a:t>var</a:t>
            </a:r>
            <a:r>
              <a:rPr lang="en-GB" dirty="0"/>
              <a:t>”</a:t>
            </a:r>
          </a:p>
          <a:p>
            <a:r>
              <a:rPr lang="en-GB" dirty="0"/>
              <a:t>Only works between double quotes</a:t>
            </a:r>
          </a:p>
          <a:p>
            <a:pPr lvl="1"/>
            <a:r>
              <a:rPr lang="en-GB" dirty="0"/>
              <a:t>Not between single quotes</a:t>
            </a:r>
          </a:p>
          <a:p>
            <a:pPr lvl="1"/>
            <a:r>
              <a:rPr lang="en-GB" dirty="0"/>
              <a:t>Not when it’s </a:t>
            </a:r>
            <a:r>
              <a:rPr lang="en-GB" dirty="0" err="1"/>
              <a:t>backticked</a:t>
            </a:r>
            <a:r>
              <a:rPr lang="en-GB" dirty="0"/>
              <a:t> ( ` )</a:t>
            </a:r>
          </a:p>
          <a:p>
            <a:r>
              <a:rPr lang="en-US" dirty="0"/>
              <a:t>Works anywhere you can use strings</a:t>
            </a:r>
          </a:p>
          <a:p>
            <a:pPr lvl="1"/>
            <a:r>
              <a:rPr lang="en-US" dirty="0"/>
              <a:t>As parameters…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504896"/>
            <a:ext cx="6402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content of `$a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 the parameter of a cmdlet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 </a:t>
            </a:r>
          </a:p>
        </p:txBody>
      </p:sp>
    </p:spTree>
    <p:extLst>
      <p:ext uri="{BB962C8B-B14F-4D97-AF65-F5344CB8AC3E}">
        <p14:creationId xmlns:p14="http://schemas.microsoft.com/office/powerpoint/2010/main" val="266252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with arrays…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return a list of all </a:t>
            </a:r>
            <a:r>
              <a:rPr lang="en-US" dirty="0" err="1"/>
              <a:t>servicesnames</a:t>
            </a:r>
            <a:r>
              <a:rPr lang="en-US" dirty="0"/>
              <a:t>, and “[0].name” in the end of it</a:t>
            </a:r>
          </a:p>
          <a:p>
            <a:endParaRPr lang="en-US" dirty="0"/>
          </a:p>
          <a:p>
            <a:pPr lvl="1"/>
            <a:r>
              <a:rPr lang="en-US" dirty="0"/>
              <a:t>Works!</a:t>
            </a:r>
          </a:p>
          <a:p>
            <a:pPr lvl="1"/>
            <a:r>
              <a:rPr lang="en-US" dirty="0"/>
              <a:t>Also: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2284163"/>
            <a:ext cx="788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[0].name"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6087" y="3589672"/>
            <a:ext cx="770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6087" y="4703653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 </a:t>
            </a:r>
          </a:p>
        </p:txBody>
      </p:sp>
    </p:spTree>
    <p:extLst>
      <p:ext uri="{BB962C8B-B14F-4D97-AF65-F5344CB8AC3E}">
        <p14:creationId xmlns:p14="http://schemas.microsoft.com/office/powerpoint/2010/main" val="292381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the type be determined automatically</a:t>
            </a:r>
          </a:p>
          <a:p>
            <a:endParaRPr lang="en-US" dirty="0"/>
          </a:p>
          <a:p>
            <a:r>
              <a:rPr lang="en-US" dirty="0"/>
              <a:t>Or you can set it manually</a:t>
            </a:r>
          </a:p>
          <a:p>
            <a:endParaRPr lang="en-US" dirty="0"/>
          </a:p>
          <a:p>
            <a:r>
              <a:rPr lang="en-US" dirty="0"/>
              <a:t>This will stop the type from changing: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235095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5368888888888888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80968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Int64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386597"/>
            <a:ext cx="683573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7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Predefined: Sizes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5933" y="2966233"/>
            <a:ext cx="1119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1KB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1MB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1GB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1TB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1PB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18" y="3095244"/>
            <a:ext cx="2408129" cy="121930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77711" y="3468414"/>
            <a:ext cx="2795752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55933" y="5105230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Get-Disk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size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1GB </a:t>
            </a:r>
          </a:p>
        </p:txBody>
      </p:sp>
    </p:spTree>
    <p:extLst>
      <p:ext uri="{BB962C8B-B14F-4D97-AF65-F5344CB8AC3E}">
        <p14:creationId xmlns:p14="http://schemas.microsoft.com/office/powerpoint/2010/main" val="96915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languages have string-functions:</a:t>
            </a:r>
          </a:p>
          <a:p>
            <a:pPr lvl="1"/>
            <a:r>
              <a:rPr lang="en-US" dirty="0"/>
              <a:t>Substring($string, 3,5) cuts a part out of a string</a:t>
            </a:r>
          </a:p>
          <a:p>
            <a:r>
              <a:rPr lang="en-US" dirty="0"/>
              <a:t>In PS, these functions are methods of the string-objects: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4160" y="3205163"/>
            <a:ext cx="554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method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10583"/>
              </p:ext>
            </p:extLst>
          </p:nvPr>
        </p:nvGraphicFramePr>
        <p:xfrm>
          <a:off x="3844159" y="3912037"/>
          <a:ext cx="4914900" cy="237744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8271482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9868327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0834536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CompareTo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PadLeft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Substring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6994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Contains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PadRight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ToLower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730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EndsWith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ToUpper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85888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Replace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828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IndexOf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Split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6815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TrimStart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52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6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have we been doing until now?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Writing commands, not writing scripts</a:t>
            </a:r>
          </a:p>
          <a:p>
            <a:endParaRPr lang="en-US" dirty="0"/>
          </a:p>
          <a:p>
            <a:r>
              <a:rPr lang="en-US" dirty="0"/>
              <a:t>You can extend PowerShell, and use it as a ‘real’ programming language</a:t>
            </a:r>
          </a:p>
          <a:p>
            <a:pPr lvl="1"/>
            <a:r>
              <a:rPr lang="en-US" dirty="0"/>
              <a:t>Try to stop before going too far</a:t>
            </a:r>
          </a:p>
          <a:p>
            <a:r>
              <a:rPr lang="en-US" dirty="0"/>
              <a:t>You can tune your scripts to be easily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4734" y="1690690"/>
            <a:ext cx="67225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piece of text."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Functions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PadLeft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comparing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"piece"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"0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EndsWith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"TEXT"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26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  <a:p>
            <a:pPr lvl="1"/>
            <a:r>
              <a:rPr lang="en-US" dirty="0"/>
              <a:t>A good point, editing strings is a programming-thing, not a scripting-thing</a:t>
            </a:r>
          </a:p>
          <a:p>
            <a:pPr lvl="1"/>
            <a:r>
              <a:rPr lang="en-US" dirty="0"/>
              <a:t>But: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837267" y="3741649"/>
            <a:ext cx="85174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csvfile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';'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UTF7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89511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A method on the class</a:t>
            </a:r>
          </a:p>
          <a:p>
            <a:pPr lvl="1"/>
            <a:r>
              <a:rPr lang="en-US" dirty="0"/>
              <a:t>Use “[name class]::” when calling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Instance method</a:t>
            </a:r>
          </a:p>
          <a:p>
            <a:pPr lvl="1"/>
            <a:r>
              <a:rPr lang="en-US" dirty="0"/>
              <a:t>A method on an instance of the class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“$</a:t>
            </a:r>
            <a:r>
              <a:rPr lang="nl-BE" dirty="0" err="1"/>
              <a:t>varname</a:t>
            </a:r>
            <a:r>
              <a:rPr lang="nl-BE" dirty="0"/>
              <a:t>.”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</a:p>
          <a:p>
            <a:pPr lvl="1"/>
            <a:r>
              <a:rPr lang="en-US" dirty="0"/>
              <a:t> 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84106" y="3128148"/>
            <a:ext cx="788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106" y="4800003"/>
            <a:ext cx="7256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79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825625"/>
            <a:ext cx="5539946" cy="4351338"/>
          </a:xfrm>
        </p:spPr>
        <p:txBody>
          <a:bodyPr/>
          <a:lstStyle/>
          <a:p>
            <a:r>
              <a:rPr lang="en-US" dirty="0"/>
              <a:t>The instance methods are usually somewhat more logical</a:t>
            </a:r>
          </a:p>
          <a:p>
            <a:r>
              <a:rPr lang="en-US" dirty="0"/>
              <a:t>Sometimes an instance method doesn’t exist</a:t>
            </a:r>
          </a:p>
          <a:p>
            <a:pPr lvl="1"/>
            <a:r>
              <a:rPr lang="en-US" dirty="0"/>
              <a:t>[String]::Join</a:t>
            </a:r>
          </a:p>
          <a:p>
            <a:r>
              <a:rPr lang="en-US" dirty="0"/>
              <a:t>Everything from [Math] is usually used static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562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Equals(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"b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$var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instance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Equals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105387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279" cy="4351338"/>
          </a:xfrm>
        </p:spPr>
        <p:txBody>
          <a:bodyPr/>
          <a:lstStyle/>
          <a:p>
            <a:r>
              <a:rPr lang="en-US" dirty="0"/>
              <a:t>Have a variable that is a reference to another variable</a:t>
            </a:r>
          </a:p>
          <a:p>
            <a:r>
              <a:rPr lang="en-US" dirty="0"/>
              <a:t>Always alter the reference through “.value”!</a:t>
            </a:r>
          </a:p>
          <a:p>
            <a:pPr lvl="1"/>
            <a:r>
              <a:rPr lang="en-US" dirty="0"/>
              <a:t>Otherwise you ‘break’ the reference</a:t>
            </a:r>
          </a:p>
          <a:p>
            <a:r>
              <a:rPr lang="en-US" dirty="0"/>
              <a:t>Mostly used as parameters for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73479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"hello"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3479" y="3381176"/>
            <a:ext cx="5580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System. … .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System.String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9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8795" y="1690688"/>
            <a:ext cx="82544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cup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"coffee"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"muffin"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"Ready!"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"In my cup: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"On my plate: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9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sequence of comma separated values is an array</a:t>
            </a:r>
          </a:p>
          <a:p>
            <a:endParaRPr lang="en-US" dirty="0"/>
          </a:p>
          <a:p>
            <a:pPr lvl="1"/>
            <a:r>
              <a:rPr lang="en-US" dirty="0"/>
              <a:t>Datatypes don’t need to be the same (but should)</a:t>
            </a:r>
          </a:p>
          <a:p>
            <a:pPr lvl="1"/>
            <a:endParaRPr lang="en-US" dirty="0"/>
          </a:p>
          <a:p>
            <a:r>
              <a:rPr lang="en-US" dirty="0"/>
              <a:t>You can also explicitly create an array…</a:t>
            </a:r>
          </a:p>
          <a:p>
            <a:pPr lvl="1"/>
            <a:endParaRPr lang="en-US" dirty="0"/>
          </a:p>
          <a:p>
            <a:r>
              <a:rPr lang="en-US" dirty="0"/>
              <a:t>And look at all the methods and properties of the array-class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24000" y="2328441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three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245318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6219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0497" y="50790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elements in array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array </a:t>
            </a:r>
          </a:p>
        </p:txBody>
      </p:sp>
    </p:spTree>
    <p:extLst>
      <p:ext uri="{BB962C8B-B14F-4D97-AF65-F5344CB8AC3E}">
        <p14:creationId xmlns:p14="http://schemas.microsoft.com/office/powerpoint/2010/main" val="429037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 array</a:t>
            </a:r>
          </a:p>
          <a:p>
            <a:pPr lvl="1"/>
            <a:endParaRPr lang="en-US" dirty="0"/>
          </a:p>
          <a:p>
            <a:r>
              <a:rPr lang="en-US" dirty="0"/>
              <a:t>Multi-dimensional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values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63421" y="2374904"/>
            <a:ext cx="584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"5"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3422" y="3189239"/>
            <a:ext cx="7354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four"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"five"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"six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1, 2 and 3 (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seperate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lines)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7, but very bad programming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3421" y="4834571"/>
            <a:ext cx="8099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1,2,3,4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Next index: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Skipping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indexes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51607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Creating an implicit array will create an </a:t>
            </a:r>
            <a:r>
              <a:rPr lang="en-US" b="1" u="sng" dirty="0"/>
              <a:t>array</a:t>
            </a:r>
          </a:p>
          <a:p>
            <a:endParaRPr lang="en-US" dirty="0"/>
          </a:p>
          <a:p>
            <a:r>
              <a:rPr lang="en-US" dirty="0"/>
              <a:t>Using methods such as “Add” and “</a:t>
            </a:r>
            <a:r>
              <a:rPr lang="en-US" dirty="0" err="1"/>
              <a:t>RemoveAt</a:t>
            </a:r>
            <a:r>
              <a:rPr lang="en-US" dirty="0"/>
              <a:t>” require an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In programming, this is a big difference, especially towards memory allocation</a:t>
            </a:r>
          </a:p>
          <a:p>
            <a:pPr lvl="1"/>
            <a:r>
              <a:rPr lang="en-US" dirty="0"/>
              <a:t>Then of course, in programming “+=” wouldn’t work on an array</a:t>
            </a:r>
          </a:p>
          <a:p>
            <a:pPr lvl="1"/>
            <a:r>
              <a:rPr lang="en-US" dirty="0"/>
              <a:t>The reason it does work in PS, is that PS creates a new array based on the previous array and the added value</a:t>
            </a:r>
          </a:p>
          <a:p>
            <a:pPr lvl="2"/>
            <a:r>
              <a:rPr lang="en-US" dirty="0"/>
              <a:t>This can become slow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360765"/>
            <a:ext cx="8847587" cy="464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2207" y="2316996"/>
            <a:ext cx="6844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System.Object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[] </a:t>
            </a:r>
          </a:p>
        </p:txBody>
      </p:sp>
    </p:spTree>
    <p:extLst>
      <p:ext uri="{BB962C8B-B14F-4D97-AF65-F5344CB8AC3E}">
        <p14:creationId xmlns:p14="http://schemas.microsoft.com/office/powerpoint/2010/main" val="130301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value to the path-variable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Works, but can be slow</a:t>
            </a:r>
          </a:p>
          <a:p>
            <a:pPr lvl="1"/>
            <a:r>
              <a:rPr lang="en-US" dirty="0"/>
              <a:t>If the array is too large, which it will never be</a:t>
            </a:r>
          </a:p>
          <a:p>
            <a:r>
              <a:rPr lang="en-US" dirty="0"/>
              <a:t>Alternative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Or…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18241" y="2153826"/>
            <a:ext cx="5785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8241" y="4377450"/>
            <a:ext cx="896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241" y="5763917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";c:\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myFolder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17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in scripts (that wasn’t in cmdlets)?</a:t>
            </a:r>
          </a:p>
          <a:p>
            <a:pPr lvl="1"/>
            <a:r>
              <a:rPr lang="en-US" dirty="0"/>
              <a:t>Variables and types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Date time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/>
              <a:t>Arrays and hashes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Control Structures</a:t>
            </a:r>
          </a:p>
          <a:p>
            <a:pPr lvl="1"/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97584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but with strings as indexes</a:t>
            </a:r>
          </a:p>
          <a:p>
            <a:endParaRPr lang="en-US" dirty="0"/>
          </a:p>
          <a:p>
            <a:r>
              <a:rPr lang="en-US" dirty="0"/>
              <a:t>Why? Easier to fetch values</a:t>
            </a:r>
          </a:p>
          <a:p>
            <a:endParaRPr lang="en-US" dirty="0"/>
          </a:p>
          <a:p>
            <a:r>
              <a:rPr lang="en-US" dirty="0"/>
              <a:t>Practical use: make nicer tables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152650" y="2312579"/>
            <a:ext cx="814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$Town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@{ Mol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”2000”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;Balen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“2490”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;Kasterlee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”2460”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515" y="4483542"/>
            <a:ext cx="9091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ID};Label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ID"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MainWindowTitle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Title"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Format-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3259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2000 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2400 </a:t>
            </a:r>
          </a:p>
        </p:txBody>
      </p:sp>
    </p:spTree>
    <p:extLst>
      <p:ext uri="{BB962C8B-B14F-4D97-AF65-F5344CB8AC3E}">
        <p14:creationId xmlns:p14="http://schemas.microsoft.com/office/powerpoint/2010/main" val="3068882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Arithmetic operators</a:t>
            </a:r>
          </a:p>
          <a:p>
            <a:pPr lvl="1"/>
            <a:r>
              <a:rPr lang="en-GB" dirty="0"/>
              <a:t>+, *, -, /, %</a:t>
            </a:r>
          </a:p>
          <a:p>
            <a:r>
              <a:rPr lang="en-GB" dirty="0"/>
              <a:t>Equality operators</a:t>
            </a:r>
          </a:p>
          <a:p>
            <a:pPr lvl="1"/>
            <a:r>
              <a:rPr lang="en-GB" dirty="0"/>
              <a:t>=, +=, -=, *=, /=, %=, ++, --</a:t>
            </a:r>
          </a:p>
          <a:p>
            <a:r>
              <a:rPr lang="en-GB" dirty="0"/>
              <a:t>Comparison operators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eq</a:t>
            </a:r>
            <a:r>
              <a:rPr lang="en-GB" dirty="0"/>
              <a:t>, -ne, -</a:t>
            </a:r>
            <a:r>
              <a:rPr lang="en-GB" dirty="0" err="1"/>
              <a:t>gt</a:t>
            </a:r>
            <a:r>
              <a:rPr lang="en-GB" dirty="0"/>
              <a:t>, -</a:t>
            </a:r>
            <a:r>
              <a:rPr lang="en-GB" dirty="0" err="1"/>
              <a:t>ge</a:t>
            </a:r>
            <a:r>
              <a:rPr lang="en-GB" dirty="0"/>
              <a:t>, -</a:t>
            </a:r>
            <a:r>
              <a:rPr lang="en-GB" dirty="0" err="1"/>
              <a:t>lt</a:t>
            </a:r>
            <a:r>
              <a:rPr lang="en-GB" dirty="0"/>
              <a:t>, -le, -in, -</a:t>
            </a:r>
            <a:r>
              <a:rPr lang="en-GB" dirty="0" err="1"/>
              <a:t>notin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-contains, -</a:t>
            </a:r>
            <a:r>
              <a:rPr lang="en-GB" dirty="0" err="1"/>
              <a:t>notcontains</a:t>
            </a:r>
            <a:r>
              <a:rPr lang="en-GB" dirty="0"/>
              <a:t>, </a:t>
            </a:r>
            <a:r>
              <a:rPr lang="en-GB"/>
              <a:t>-in, </a:t>
            </a:r>
            <a:r>
              <a:rPr lang="en-GB" dirty="0"/>
              <a:t>-like, -</a:t>
            </a:r>
            <a:r>
              <a:rPr lang="en-GB" dirty="0" err="1"/>
              <a:t>notlike</a:t>
            </a:r>
            <a:endParaRPr lang="en-GB" dirty="0"/>
          </a:p>
          <a:p>
            <a:pPr lvl="2"/>
            <a:r>
              <a:rPr lang="nl-BE" dirty="0"/>
              <a:t>Using wildcards (*, ? , [x-y], [</a:t>
            </a:r>
            <a:r>
              <a:rPr lang="nl-BE" dirty="0" err="1"/>
              <a:t>xy</a:t>
            </a:r>
            <a:r>
              <a:rPr lang="nl-BE" dirty="0"/>
              <a:t>])</a:t>
            </a:r>
            <a:endParaRPr lang="en-GB" dirty="0"/>
          </a:p>
          <a:p>
            <a:pPr lvl="1"/>
            <a:r>
              <a:rPr lang="en-GB" dirty="0"/>
              <a:t>-match, -</a:t>
            </a:r>
            <a:r>
              <a:rPr lang="en-GB" dirty="0" err="1"/>
              <a:t>cmatch</a:t>
            </a:r>
            <a:r>
              <a:rPr lang="en-GB" dirty="0"/>
              <a:t>, -</a:t>
            </a:r>
            <a:r>
              <a:rPr lang="en-GB" dirty="0" err="1"/>
              <a:t>imatch</a:t>
            </a:r>
            <a:r>
              <a:rPr lang="en-GB" dirty="0"/>
              <a:t>, -</a:t>
            </a:r>
            <a:r>
              <a:rPr lang="en-GB" dirty="0" err="1"/>
              <a:t>notmatch</a:t>
            </a:r>
            <a:endParaRPr lang="en-GB" dirty="0"/>
          </a:p>
          <a:p>
            <a:pPr lvl="2"/>
            <a:r>
              <a:rPr lang="en-GB" dirty="0"/>
              <a:t>Using regular expressions</a:t>
            </a:r>
          </a:p>
          <a:p>
            <a:r>
              <a:rPr lang="en-GB" dirty="0"/>
              <a:t>Logical and bit operators</a:t>
            </a:r>
          </a:p>
          <a:p>
            <a:pPr lvl="1"/>
            <a:r>
              <a:rPr lang="en-GB" dirty="0"/>
              <a:t>-and, -or, -</a:t>
            </a:r>
            <a:r>
              <a:rPr lang="en-GB" dirty="0" err="1"/>
              <a:t>xor</a:t>
            </a:r>
            <a:r>
              <a:rPr lang="en-GB" dirty="0"/>
              <a:t>, -not, -band, -</a:t>
            </a:r>
            <a:r>
              <a:rPr lang="en-GB" dirty="0" err="1"/>
              <a:t>bor</a:t>
            </a:r>
            <a:r>
              <a:rPr lang="en-GB" dirty="0"/>
              <a:t>, -</a:t>
            </a:r>
            <a:r>
              <a:rPr lang="en-GB" dirty="0" err="1"/>
              <a:t>bxor</a:t>
            </a:r>
            <a:r>
              <a:rPr lang="en-GB" dirty="0"/>
              <a:t>, -</a:t>
            </a:r>
            <a:r>
              <a:rPr lang="en-GB" dirty="0" err="1"/>
              <a:t>bnot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Nicities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006622" y="427743"/>
            <a:ext cx="566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x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"X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and Y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after an elegant switch"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53303"/>
            <a:ext cx="654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“*=”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of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characters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1400" y="3078866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718653"/>
            <a:ext cx="7738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"192.168.14.12"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"14"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"15"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"Archimedes"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"Aristoteles"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"Euler"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cmdlet more or less"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"*cmdlet*"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6622" y="54010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call operator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8363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667000" y="194442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333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true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true </a:t>
            </a:r>
          </a:p>
        </p:txBody>
      </p:sp>
    </p:spTree>
    <p:extLst>
      <p:ext uri="{BB962C8B-B14F-4D97-AF65-F5344CB8AC3E}">
        <p14:creationId xmlns:p14="http://schemas.microsoft.com/office/powerpoint/2010/main" val="245074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you’ll use</a:t>
            </a:r>
          </a:p>
          <a:p>
            <a:pPr lvl="1"/>
            <a:r>
              <a:rPr lang="en-US" dirty="0"/>
              <a:t>If {} </a:t>
            </a:r>
            <a:r>
              <a:rPr lang="en-US" dirty="0" err="1"/>
              <a:t>elseif</a:t>
            </a:r>
            <a:r>
              <a:rPr lang="en-US" dirty="0"/>
              <a:t> {} else {}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var</a:t>
            </a:r>
            <a:r>
              <a:rPr lang="en-US" dirty="0"/>
              <a:t> in $</a:t>
            </a:r>
            <a:r>
              <a:rPr lang="en-GB" dirty="0"/>
              <a:t>collection</a:t>
            </a:r>
            <a:r>
              <a:rPr lang="en-US" dirty="0"/>
              <a:t>)</a:t>
            </a:r>
          </a:p>
          <a:p>
            <a:r>
              <a:rPr lang="en-US" dirty="0"/>
              <a:t>The others</a:t>
            </a:r>
          </a:p>
          <a:p>
            <a:pPr lvl="1"/>
            <a:r>
              <a:rPr lang="en-GB" dirty="0"/>
              <a:t>Switch ($</a:t>
            </a:r>
            <a:r>
              <a:rPr lang="en-GB" dirty="0" err="1"/>
              <a:t>var</a:t>
            </a:r>
            <a:r>
              <a:rPr lang="en-GB" dirty="0"/>
              <a:t>) { value { … } value { … } default { … } }</a:t>
            </a:r>
          </a:p>
          <a:p>
            <a:pPr lvl="1"/>
            <a:r>
              <a:rPr lang="en-GB" dirty="0"/>
              <a:t>While (condition) { … }</a:t>
            </a:r>
          </a:p>
          <a:p>
            <a:pPr lvl="1"/>
            <a:r>
              <a:rPr lang="en-GB" dirty="0"/>
              <a:t>Do { …} while (condition) </a:t>
            </a:r>
          </a:p>
          <a:p>
            <a:pPr lvl="1"/>
            <a:r>
              <a:rPr lang="en-GB" dirty="0"/>
              <a:t>Do { …} until (condition) </a:t>
            </a:r>
          </a:p>
          <a:p>
            <a:pPr lvl="1"/>
            <a:r>
              <a:rPr lang="en-GB" dirty="0"/>
              <a:t>For (</a:t>
            </a:r>
            <a:r>
              <a:rPr lang="nn-NO" dirty="0"/>
              <a:t>$i = 1; $i -le 10;$i++</a:t>
            </a:r>
            <a:r>
              <a:rPr lang="en-GB" dirty="0"/>
              <a:t>) {…}</a:t>
            </a:r>
          </a:p>
          <a:p>
            <a:pPr lvl="1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06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an if 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switch</a:t>
            </a:r>
          </a:p>
          <a:p>
            <a:r>
              <a:rPr lang="en-US" dirty="0"/>
              <a:t>The switch in PowerShell is more powerful than in C#...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524955" y="3337833"/>
            <a:ext cx="514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50"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“Larger than or equal to 100”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56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38200" y="1321063"/>
            <a:ext cx="52783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“five”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“ten”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something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"date"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"a*"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"An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"b*"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banana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"d*"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date"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“c*"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Cherries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“f*"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“Strange type of fruit"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1178" y="1332310"/>
            <a:ext cx="54130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"?"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"[a-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z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letter"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"[0-9]"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number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"[,;:.!?]"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punctuation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mark"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Unknown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Windows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regex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word"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 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words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	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"^\w+ \w+ \w+$"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"Three words"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lot of words"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1871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a loop:</a:t>
            </a:r>
          </a:p>
          <a:p>
            <a:pPr lvl="1"/>
            <a:r>
              <a:rPr lang="en-US" dirty="0"/>
              <a:t>+ Easier to read</a:t>
            </a:r>
          </a:p>
          <a:p>
            <a:pPr lvl="1"/>
            <a:r>
              <a:rPr lang="en-US" dirty="0"/>
              <a:t>+ Can easily contain more functionality</a:t>
            </a:r>
          </a:p>
          <a:p>
            <a:pPr lvl="1"/>
            <a:r>
              <a:rPr lang="en-US" dirty="0"/>
              <a:t>- More typing</a:t>
            </a:r>
          </a:p>
          <a:p>
            <a:pPr lvl="1"/>
            <a:r>
              <a:rPr lang="en-US" dirty="0"/>
              <a:t>- Requires variables</a:t>
            </a:r>
          </a:p>
          <a:p>
            <a:r>
              <a:rPr lang="en-US" dirty="0"/>
              <a:t>And a cmdlet:</a:t>
            </a:r>
          </a:p>
          <a:p>
            <a:pPr lvl="1"/>
            <a:r>
              <a:rPr lang="en-US" dirty="0"/>
              <a:t>+ More PowerShell-y</a:t>
            </a:r>
          </a:p>
          <a:p>
            <a:pPr lvl="1"/>
            <a:r>
              <a:rPr lang="en-US" dirty="0"/>
              <a:t>+ Doesn’t require variables</a:t>
            </a:r>
          </a:p>
          <a:p>
            <a:pPr lvl="1"/>
            <a:r>
              <a:rPr lang="en-US" dirty="0"/>
              <a:t>- Difficult to add more functionality</a:t>
            </a:r>
          </a:p>
          <a:p>
            <a:pPr lvl="1"/>
            <a:r>
              <a:rPr lang="en-US" dirty="0"/>
              <a:t>- Kills the pipe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467350" y="8389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4306" y="3780136"/>
            <a:ext cx="615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} </a:t>
            </a:r>
          </a:p>
        </p:txBody>
      </p:sp>
    </p:spTree>
    <p:extLst>
      <p:ext uri="{BB962C8B-B14F-4D97-AF65-F5344CB8AC3E}">
        <p14:creationId xmlns:p14="http://schemas.microsoft.com/office/powerpoint/2010/main" val="4160523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loops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177459" y="1896677"/>
            <a:ext cx="6229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 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302996"/>
            <a:ext cx="7230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4450" y="4790069"/>
            <a:ext cx="6508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6494" y="5001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/>
              <a:t> </a:t>
            </a:r>
            <a:r>
              <a:rPr lang="nn-NO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–lt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99788-F89E-4CE3-BF8E-9994DB779B05}"/>
              </a:ext>
            </a:extLst>
          </p:cNvPr>
          <p:cNvSpPr/>
          <p:nvPr/>
        </p:nvSpPr>
        <p:spPr>
          <a:xfrm>
            <a:off x="1010479" y="1507669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 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13543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a script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sometimes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“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going</a:t>
            </a:r>
            <a:r>
              <a:rPr lang="nl-BE" dirty="0"/>
              <a:t> on”</a:t>
            </a:r>
          </a:p>
          <a:p>
            <a:r>
              <a:rPr lang="nl-BE" dirty="0"/>
              <a:t>In </a:t>
            </a:r>
            <a:r>
              <a:rPr lang="nl-BE" dirty="0" err="1"/>
              <a:t>that</a:t>
            </a:r>
            <a:r>
              <a:rPr lang="nl-BE" dirty="0"/>
              <a:t> case, </a:t>
            </a:r>
            <a:r>
              <a:rPr lang="nl-BE" dirty="0" err="1"/>
              <a:t>use</a:t>
            </a:r>
            <a:r>
              <a:rPr lang="nl-BE" dirty="0"/>
              <a:t> “Write-Debug”</a:t>
            </a:r>
          </a:p>
          <a:p>
            <a:r>
              <a:rPr lang="nl-BE" dirty="0"/>
              <a:t>The output of “Write-Debug”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setting of $</a:t>
            </a:r>
            <a:r>
              <a:rPr lang="en-GB" dirty="0" err="1"/>
              <a:t>DebugPreference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Continue: PowerShell will show the debug message</a:t>
            </a:r>
          </a:p>
          <a:p>
            <a:pPr lvl="1"/>
            <a:r>
              <a:rPr lang="en-GB" dirty="0"/>
              <a:t>Inquire: PowerShell will prompt the user</a:t>
            </a:r>
          </a:p>
          <a:p>
            <a:pPr lvl="1"/>
            <a:r>
              <a:rPr lang="en-GB" dirty="0" err="1"/>
              <a:t>SilentlyContinue</a:t>
            </a:r>
            <a:r>
              <a:rPr lang="en-GB" dirty="0"/>
              <a:t>: PowerShell will not show the message</a:t>
            </a:r>
          </a:p>
          <a:p>
            <a:pPr lvl="1"/>
            <a:r>
              <a:rPr lang="en-GB" dirty="0"/>
              <a:t>Stop: PowerShell will show the message and then halt</a:t>
            </a:r>
          </a:p>
          <a:p>
            <a:pPr lvl="1"/>
            <a:r>
              <a:rPr lang="en-US" dirty="0"/>
              <a:t>Ignore and Suspend: Not supported for an </a:t>
            </a:r>
            <a:r>
              <a:rPr lang="en-US" dirty="0" err="1"/>
              <a:t>actionpreference</a:t>
            </a:r>
            <a:r>
              <a:rPr lang="en-US" dirty="0"/>
              <a:t> variable</a:t>
            </a:r>
          </a:p>
          <a:p>
            <a:r>
              <a:rPr lang="nl-BE" dirty="0"/>
              <a:t>Advantage: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leave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debugging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script, even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r>
              <a:rPr lang="en-US" dirty="0"/>
              <a:t>Similarly: Write-Verbose</a:t>
            </a:r>
          </a:p>
          <a:p>
            <a:pPr lvl="1"/>
            <a:r>
              <a:rPr lang="en-US" dirty="0"/>
              <a:t>(The six year old that just won’t stop talking)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07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write scripts?</a:t>
            </a:r>
          </a:p>
          <a:p>
            <a:pPr lvl="1"/>
            <a:r>
              <a:rPr lang="en-US" dirty="0"/>
              <a:t>Variable scopes</a:t>
            </a:r>
          </a:p>
          <a:p>
            <a:pPr lvl="1"/>
            <a:r>
              <a:rPr lang="en-US" dirty="0"/>
              <a:t>Running scripts</a:t>
            </a:r>
          </a:p>
          <a:p>
            <a:pPr lvl="1"/>
            <a:r>
              <a:rPr lang="en-US" dirty="0"/>
              <a:t>Catching errors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Requires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Computersystem</a:t>
            </a:r>
            <a:r>
              <a:rPr lang="en-US" dirty="0"/>
              <a:t> demo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570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92" y="166771"/>
            <a:ext cx="7003387" cy="1722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Write-Debug/Verbose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838200" y="1517236"/>
            <a:ext cx="79187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0201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variable has a ‘scope’, a region where it is known and can be used</a:t>
            </a:r>
          </a:p>
          <a:p>
            <a:pPr lvl="1"/>
            <a:r>
              <a:rPr lang="en-GB" dirty="0"/>
              <a:t>Aka: the logical boundary that isolates the use of functions and variables</a:t>
            </a:r>
          </a:p>
          <a:p>
            <a:r>
              <a:rPr lang="en-GB" dirty="0"/>
              <a:t>Types are Global, Local and Private</a:t>
            </a:r>
          </a:p>
          <a:p>
            <a:r>
              <a:rPr lang="en-GB" dirty="0"/>
              <a:t>Scope information is passed down for reading</a:t>
            </a:r>
          </a:p>
          <a:p>
            <a:pPr lvl="1"/>
            <a:r>
              <a:rPr lang="en-GB" dirty="0"/>
              <a:t>Except by the private scope</a:t>
            </a:r>
          </a:p>
          <a:p>
            <a:r>
              <a:rPr lang="en-GB" dirty="0"/>
              <a:t>A local scope is available as long as the function, filter or script is running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7624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4828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Private:nr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	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65125"/>
            <a:ext cx="5250712" cy="286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9!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0852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Global:nr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 </a:t>
            </a:r>
          </a:p>
        </p:txBody>
      </p:sp>
    </p:spTree>
    <p:extLst>
      <p:ext uri="{BB962C8B-B14F-4D97-AF65-F5344CB8AC3E}">
        <p14:creationId xmlns:p14="http://schemas.microsoft.com/office/powerpoint/2010/main" val="2783562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it’s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en-GB" dirty="0"/>
              <a:t>execution</a:t>
            </a:r>
            <a:r>
              <a:rPr lang="nl-BE" dirty="0"/>
              <a:t>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Get-</a:t>
            </a:r>
            <a:r>
              <a:rPr lang="en-GB" dirty="0" err="1"/>
              <a:t>ExecutionPolicy</a:t>
            </a:r>
            <a:r>
              <a:rPr lang="en-GB" dirty="0"/>
              <a:t> [-list]</a:t>
            </a:r>
          </a:p>
          <a:p>
            <a:r>
              <a:rPr lang="en-GB" dirty="0"/>
              <a:t>Set-</a:t>
            </a:r>
            <a:r>
              <a:rPr lang="en-GB" dirty="0" err="1"/>
              <a:t>ExecutionPolicy</a:t>
            </a:r>
            <a:endParaRPr lang="en-GB" dirty="0"/>
          </a:p>
          <a:p>
            <a:pPr lvl="1"/>
            <a:r>
              <a:rPr lang="en-GB" dirty="0"/>
              <a:t>Restricted: No scripts can be run, PS can be used only in interactive mode</a:t>
            </a:r>
          </a:p>
          <a:p>
            <a:pPr lvl="1"/>
            <a:r>
              <a:rPr lang="en-GB" dirty="0" err="1"/>
              <a:t>AllSigned</a:t>
            </a:r>
            <a:r>
              <a:rPr lang="en-GB" dirty="0"/>
              <a:t>: Only scripts signed by a trusted publisher can be run</a:t>
            </a:r>
          </a:p>
          <a:p>
            <a:pPr lvl="1"/>
            <a:r>
              <a:rPr lang="en-GB" dirty="0" err="1"/>
              <a:t>RemoteSigned</a:t>
            </a:r>
            <a:r>
              <a:rPr lang="en-GB" dirty="0"/>
              <a:t>: Downloaded scripts must be signed by a trusted publisher</a:t>
            </a:r>
          </a:p>
          <a:p>
            <a:pPr lvl="1"/>
            <a:r>
              <a:rPr lang="en-GB" dirty="0"/>
              <a:t>Unrestricted: No restrictions; all Windows PowerShell scripts can be run</a:t>
            </a:r>
          </a:p>
          <a:p>
            <a:pPr lvl="1"/>
            <a:r>
              <a:rPr lang="en-US" dirty="0"/>
              <a:t>Bypass: All scripts can be run, only possible on Process</a:t>
            </a:r>
            <a:endParaRPr lang="en-GB" dirty="0"/>
          </a:p>
          <a:p>
            <a:r>
              <a:rPr lang="nl-BE" dirty="0"/>
              <a:t>On </a:t>
            </a:r>
            <a:r>
              <a:rPr lang="nl-BE" dirty="0" err="1"/>
              <a:t>three</a:t>
            </a:r>
            <a:r>
              <a:rPr lang="nl-BE" dirty="0"/>
              <a:t> different levels</a:t>
            </a: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Process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PS-</a:t>
            </a:r>
            <a:r>
              <a:rPr lang="nl-BE" dirty="0" err="1">
                <a:solidFill>
                  <a:srgbClr val="FF0000"/>
                </a:solidFill>
              </a:rPr>
              <a:t>process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CurrentUser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user</a:t>
            </a:r>
          </a:p>
          <a:p>
            <a:pPr lvl="1"/>
            <a:r>
              <a:rPr lang="nl-BE" dirty="0" err="1"/>
              <a:t>LocalMachine</a:t>
            </a:r>
            <a:r>
              <a:rPr lang="nl-BE" dirty="0"/>
              <a:t>: </a:t>
            </a:r>
            <a:r>
              <a:rPr lang="nl-BE" dirty="0" err="1"/>
              <a:t>all</a:t>
            </a:r>
            <a:r>
              <a:rPr lang="nl-BE" dirty="0"/>
              <a:t> users of </a:t>
            </a:r>
            <a:r>
              <a:rPr lang="nl-BE" dirty="0" err="1"/>
              <a:t>the</a:t>
            </a:r>
            <a:r>
              <a:rPr lang="nl-BE" dirty="0"/>
              <a:t> computer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MachinePolicy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UserPolicy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6911" y="4412511"/>
            <a:ext cx="546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be set without being an Administrator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6910" y="5383618"/>
            <a:ext cx="410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Can only be set by Group Policy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13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scripts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nl-BE" i="1" dirty="0"/>
              <a:t>Set-</a:t>
            </a:r>
            <a:r>
              <a:rPr lang="nl-BE" i="1" dirty="0" err="1"/>
              <a:t>AuthenticodeSignature</a:t>
            </a:r>
            <a:r>
              <a:rPr lang="nl-BE" i="1" dirty="0"/>
              <a:t>”</a:t>
            </a:r>
          </a:p>
          <a:p>
            <a:r>
              <a:rPr lang="en-US" dirty="0"/>
              <a:t>Which is nice, if you have a trusted root certificate</a:t>
            </a:r>
          </a:p>
          <a:p>
            <a:r>
              <a:rPr lang="en-US" dirty="0"/>
              <a:t>You can create one locally (self-signed), but that will only help you running scripts on your own computer</a:t>
            </a:r>
          </a:p>
          <a:p>
            <a:r>
              <a:rPr lang="en-US" dirty="0"/>
              <a:t>You can use the company-CA, and that would enable you to run all your scripts on all the company computers</a:t>
            </a:r>
          </a:p>
          <a:p>
            <a:r>
              <a:rPr lang="en-US" dirty="0"/>
              <a:t>You can get a commercial CA, and have your scripts available worldwide…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840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computer distinguish between a downloaded script and a local script?</a:t>
            </a:r>
          </a:p>
          <a:p>
            <a:r>
              <a:rPr lang="en-US" dirty="0"/>
              <a:t>The problem: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3370920"/>
            <a:ext cx="7963590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0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(in a GUI):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the solution (in a GUI):</a:t>
            </a:r>
          </a:p>
          <a:p>
            <a:endParaRPr lang="en-US" dirty="0"/>
          </a:p>
          <a:p>
            <a:r>
              <a:rPr lang="en-US" dirty="0"/>
              <a:t>Or, the solution (in PS):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5839"/>
            <a:ext cx="4572000" cy="5924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9286" y="5083629"/>
            <a:ext cx="4027714" cy="57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0115" y="5002768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Unblock-File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"downloadedScript.ps1" </a:t>
            </a:r>
          </a:p>
        </p:txBody>
      </p:sp>
    </p:spTree>
    <p:extLst>
      <p:ext uri="{BB962C8B-B14F-4D97-AF65-F5344CB8AC3E}">
        <p14:creationId xmlns:p14="http://schemas.microsoft.com/office/powerpoint/2010/main" val="2819923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script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Doubleclick</a:t>
            </a:r>
            <a:r>
              <a:rPr lang="en-GB" dirty="0"/>
              <a:t> in Explorer</a:t>
            </a:r>
          </a:p>
          <a:p>
            <a:pPr lvl="1"/>
            <a:r>
              <a:rPr lang="en-GB" dirty="0"/>
              <a:t>Default opens in notepad (fast!)</a:t>
            </a:r>
          </a:p>
          <a:p>
            <a:pPr lvl="1"/>
            <a:r>
              <a:rPr lang="en-GB" dirty="0"/>
              <a:t>You can change this behaviour</a:t>
            </a:r>
          </a:p>
          <a:p>
            <a:r>
              <a:rPr lang="en-GB" dirty="0" err="1"/>
              <a:t>Rightclick</a:t>
            </a:r>
            <a:r>
              <a:rPr lang="en-GB" dirty="0"/>
              <a:t> in Explorer – Edit (</a:t>
            </a:r>
            <a:r>
              <a:rPr lang="en-GB" dirty="0" err="1"/>
              <a:t>Bewerken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Opens in ISE</a:t>
            </a:r>
          </a:p>
          <a:p>
            <a:r>
              <a:rPr lang="en-US" dirty="0" err="1"/>
              <a:t>Rightclick</a:t>
            </a:r>
            <a:r>
              <a:rPr lang="en-US" dirty="0"/>
              <a:t> in Explorer – Run with PowerShell</a:t>
            </a:r>
          </a:p>
          <a:p>
            <a:pPr lvl="1"/>
            <a:r>
              <a:rPr lang="en-US" dirty="0"/>
              <a:t>Will always run with </a:t>
            </a:r>
            <a:r>
              <a:rPr lang="en-US" dirty="0" err="1"/>
              <a:t>ByPass</a:t>
            </a:r>
            <a:r>
              <a:rPr lang="en-US" dirty="0"/>
              <a:t> – execution policy</a:t>
            </a:r>
          </a:p>
          <a:p>
            <a:r>
              <a:rPr lang="en-GB" dirty="0"/>
              <a:t>Start explicitly </a:t>
            </a:r>
            <a:r>
              <a:rPr lang="en-GB"/>
              <a:t>with Run</a:t>
            </a:r>
          </a:p>
          <a:p>
            <a:pPr lvl="1"/>
            <a:r>
              <a:rPr lang="en-GB"/>
              <a:t>powershell.exe </a:t>
            </a:r>
            <a:r>
              <a:rPr lang="en-GB" dirty="0"/>
              <a:t>–</a:t>
            </a:r>
            <a:r>
              <a:rPr lang="en-GB" dirty="0" err="1"/>
              <a:t>noexit</a:t>
            </a:r>
            <a:r>
              <a:rPr lang="en-GB" dirty="0"/>
              <a:t> c:\scripts\test.ps1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&amp;’c:\scripts\My script.ps1’</a:t>
            </a:r>
          </a:p>
          <a:p>
            <a:r>
              <a:rPr lang="en-GB" dirty="0"/>
              <a:t>In Windows PowerShell console</a:t>
            </a:r>
          </a:p>
          <a:p>
            <a:pPr lvl="1"/>
            <a:r>
              <a:rPr lang="en-GB" dirty="0"/>
              <a:t>A full path</a:t>
            </a:r>
          </a:p>
          <a:p>
            <a:pPr lvl="1"/>
            <a:r>
              <a:rPr lang="en-GB" dirty="0"/>
              <a:t>A relative path with a dot first (  .\test.ps1 )</a:t>
            </a:r>
          </a:p>
          <a:p>
            <a:pPr lvl="1"/>
            <a:r>
              <a:rPr lang="en-GB" dirty="0"/>
              <a:t>Only the name of the script if the path of the script is included in the path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0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comment</a:t>
            </a:r>
          </a:p>
          <a:p>
            <a:r>
              <a:rPr lang="en-US" dirty="0"/>
              <a:t>&lt;#</a:t>
            </a:r>
            <a:br>
              <a:rPr lang="en-US" dirty="0"/>
            </a:br>
            <a:r>
              <a:rPr lang="en-US" dirty="0"/>
              <a:t>A block of comments,</a:t>
            </a:r>
            <a:br>
              <a:rPr lang="en-US" dirty="0"/>
            </a:br>
            <a:r>
              <a:rPr lang="en-US" dirty="0"/>
              <a:t>you can type continuously.</a:t>
            </a:r>
            <a:br>
              <a:rPr lang="en-US" dirty="0"/>
            </a:br>
            <a:r>
              <a:rPr lang="en-US" dirty="0"/>
              <a:t>Special characters ( #, $, {, }, &amp;,&lt;,&gt;, …)</a:t>
            </a:r>
            <a:br>
              <a:rPr lang="en-US" dirty="0"/>
            </a:br>
            <a:r>
              <a:rPr lang="en-US" dirty="0"/>
              <a:t>may be included.</a:t>
            </a:r>
            <a:br>
              <a:rPr lang="en-US" dirty="0"/>
            </a:br>
            <a:r>
              <a:rPr lang="en-US" dirty="0"/>
              <a:t>#&gt;</a:t>
            </a:r>
          </a:p>
        </p:txBody>
      </p:sp>
    </p:spTree>
    <p:extLst>
      <p:ext uri="{BB962C8B-B14F-4D97-AF65-F5344CB8AC3E}">
        <p14:creationId xmlns:p14="http://schemas.microsoft.com/office/powerpoint/2010/main" val="2927821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isn’t because your account is a member of the administrators, that every console you open uses these permissions (User Account Control)</a:t>
            </a:r>
            <a:endParaRPr lang="en-GB" dirty="0"/>
          </a:p>
          <a:p>
            <a:r>
              <a:rPr lang="en-GB" dirty="0"/>
              <a:t>Right click on PowerShell icon &gt; run as administrator</a:t>
            </a:r>
          </a:p>
          <a:p>
            <a:r>
              <a:rPr lang="en-GB" dirty="0"/>
              <a:t>In CLI (or ISE): </a:t>
            </a:r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</a:t>
            </a:r>
            <a:endParaRPr lang="en-GB" dirty="0"/>
          </a:p>
          <a:p>
            <a:pPr lvl="2"/>
            <a:r>
              <a:rPr lang="nl-BE" dirty="0"/>
              <a:t>Runs a new CLI as Administrator</a:t>
            </a:r>
          </a:p>
          <a:p>
            <a:pPr lvl="2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user is a member of </a:t>
            </a:r>
            <a:r>
              <a:rPr lang="nl-BE" dirty="0" err="1"/>
              <a:t>the</a:t>
            </a:r>
            <a:r>
              <a:rPr lang="nl-BE" dirty="0"/>
              <a:t> administrators</a:t>
            </a:r>
            <a:endParaRPr lang="en-GB" dirty="0"/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Runasuser</a:t>
            </a:r>
            <a:endParaRPr lang="en-GB" dirty="0"/>
          </a:p>
          <a:p>
            <a:pPr lvl="2"/>
            <a:r>
              <a:rPr lang="nl-BE" dirty="0" err="1"/>
              <a:t>To</a:t>
            </a:r>
            <a:r>
              <a:rPr lang="nl-BE" dirty="0"/>
              <a:t> run as a different user</a:t>
            </a:r>
          </a:p>
          <a:p>
            <a:pPr lvl="1"/>
            <a:r>
              <a:rPr lang="en-GB" dirty="0"/>
              <a:t>Start-Process PowerShell.exe –verb open</a:t>
            </a:r>
          </a:p>
          <a:p>
            <a:pPr lvl="2"/>
            <a:r>
              <a:rPr lang="nl-BE" dirty="0" err="1"/>
              <a:t>Simply</a:t>
            </a:r>
            <a:r>
              <a:rPr lang="nl-BE" dirty="0"/>
              <a:t> open en new CLI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elevated</a:t>
            </a:r>
            <a:r>
              <a:rPr lang="nl-BE" dirty="0"/>
              <a:t>)</a:t>
            </a:r>
            <a:endParaRPr lang="en-GB" dirty="0"/>
          </a:p>
          <a:p>
            <a:pPr lvl="1"/>
            <a:r>
              <a:rPr lang="en-GB" dirty="0"/>
              <a:t>Start-Process PowerShell.exe -</a:t>
            </a:r>
            <a:r>
              <a:rPr lang="en-GB" dirty="0" err="1"/>
              <a:t>argumentlist</a:t>
            </a:r>
            <a:r>
              <a:rPr lang="en-GB" dirty="0"/>
              <a:t> </a:t>
            </a:r>
            <a:r>
              <a:rPr lang="en-GB" dirty="0" err="1"/>
              <a:t>nameScript</a:t>
            </a:r>
            <a:endParaRPr lang="en-GB" dirty="0"/>
          </a:p>
          <a:p>
            <a:pPr lvl="2"/>
            <a:r>
              <a:rPr lang="en-GB" dirty="0"/>
              <a:t>Executes one script in elevated mode</a:t>
            </a:r>
          </a:p>
          <a:p>
            <a:pPr lvl="1"/>
            <a:r>
              <a:rPr lang="en-US" dirty="0"/>
              <a:t> Start-Process powershell.exe -</a:t>
            </a:r>
            <a:r>
              <a:rPr lang="en-US" dirty="0" err="1"/>
              <a:t>argumentlist</a:t>
            </a:r>
            <a:r>
              <a:rPr lang="en-US" dirty="0"/>
              <a:t> "-</a:t>
            </a:r>
            <a:r>
              <a:rPr lang="en-US" dirty="0" err="1"/>
              <a:t>executionpolicy</a:t>
            </a:r>
            <a:r>
              <a:rPr lang="en-US" dirty="0"/>
              <a:t> bypass" </a:t>
            </a:r>
          </a:p>
          <a:p>
            <a:pPr lvl="2"/>
            <a:r>
              <a:rPr lang="en-US" dirty="0"/>
              <a:t>Start a new prompt with the </a:t>
            </a:r>
            <a:r>
              <a:rPr lang="en-US" dirty="0" err="1"/>
              <a:t>executionpolicy</a:t>
            </a:r>
            <a:r>
              <a:rPr lang="en-US" dirty="0"/>
              <a:t> bypassed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77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classical way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code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exception"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"Exit" to stop the script, without going to finally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or other code behind the try/catch.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other exceptions"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"Always execute this code"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9541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new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traps any error in the script, not just the enclosed errors</a:t>
            </a:r>
          </a:p>
          <a:p>
            <a:r>
              <a:rPr lang="en-US" dirty="0"/>
              <a:t>In the trap-statement</a:t>
            </a:r>
          </a:p>
          <a:p>
            <a:pPr lvl="1"/>
            <a:r>
              <a:rPr lang="en-US" dirty="0"/>
              <a:t>Continue: continue with the script  (default behavior)</a:t>
            </a:r>
          </a:p>
          <a:p>
            <a:pPr lvl="1"/>
            <a:r>
              <a:rPr lang="en-US" dirty="0"/>
              <a:t>Break: stop the script</a:t>
            </a:r>
          </a:p>
          <a:p>
            <a:pPr lvl="1"/>
            <a:r>
              <a:rPr lang="en-US" dirty="0"/>
              <a:t>$_: contains information on the error</a:t>
            </a:r>
          </a:p>
          <a:p>
            <a:pPr lvl="1"/>
            <a:r>
              <a:rPr lang="en-US" dirty="0"/>
              <a:t>You can add the specific type of error to catch ( </a:t>
            </a:r>
            <a:r>
              <a:rPr lang="en-GB" dirty="0"/>
              <a:t>[&lt;exception type&gt;] )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43839" y="4486433"/>
            <a:ext cx="7104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trap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"Error: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Message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79334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  <a:p>
            <a:pPr lvl="1"/>
            <a:r>
              <a:rPr lang="en-US" dirty="0"/>
              <a:t>Generates a terminating error in the script</a:t>
            </a:r>
          </a:p>
          <a:p>
            <a:pPr lvl="1"/>
            <a:r>
              <a:rPr lang="en-US" dirty="0"/>
              <a:t>Only used to stop a script immediately, not cleanly</a:t>
            </a:r>
          </a:p>
          <a:p>
            <a:pPr lvl="1"/>
            <a:r>
              <a:rPr lang="en-US" dirty="0"/>
              <a:t>Can be caught by trap and try-catch</a:t>
            </a:r>
          </a:p>
          <a:p>
            <a:r>
              <a:rPr lang="en-US" dirty="0"/>
              <a:t>vs. Write-Error</a:t>
            </a:r>
          </a:p>
          <a:p>
            <a:pPr lvl="1"/>
            <a:r>
              <a:rPr lang="en-US" dirty="0"/>
              <a:t>Generates a non-terminating error in the script</a:t>
            </a:r>
          </a:p>
          <a:p>
            <a:pPr lvl="1"/>
            <a:r>
              <a:rPr lang="en-US" dirty="0"/>
              <a:t>Will write an error to the default output (the screen, a logfile, …)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be caught by trap and try-catch</a:t>
            </a:r>
          </a:p>
          <a:p>
            <a:r>
              <a:rPr lang="en-US" dirty="0"/>
              <a:t>Write-Error can cause a terminating error when the </a:t>
            </a:r>
            <a:r>
              <a:rPr lang="en-GB" dirty="0"/>
              <a:t>$</a:t>
            </a:r>
            <a:r>
              <a:rPr lang="en-GB" dirty="0" err="1"/>
              <a:t>ErrorActionPreference</a:t>
            </a:r>
            <a:r>
              <a:rPr lang="en-GB" dirty="0"/>
              <a:t> is set to "Stop" </a:t>
            </a:r>
          </a:p>
        </p:txBody>
      </p:sp>
    </p:spTree>
    <p:extLst>
      <p:ext uri="{BB962C8B-B14F-4D97-AF65-F5344CB8AC3E}">
        <p14:creationId xmlns:p14="http://schemas.microsoft.com/office/powerpoint/2010/main" val="3196142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functions, you’ll probably need some parameters</a:t>
            </a:r>
          </a:p>
          <a:p>
            <a:r>
              <a:rPr lang="en-US" dirty="0"/>
              <a:t>For a quick and dirty function, simply put some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then, it’s good practice to choose describing names</a:t>
            </a:r>
          </a:p>
          <a:p>
            <a:pPr lvl="1"/>
            <a:r>
              <a:rPr lang="en-US" dirty="0"/>
              <a:t>You can refer to the variables in order</a:t>
            </a:r>
          </a:p>
          <a:p>
            <a:pPr lvl="1"/>
            <a:r>
              <a:rPr lang="en-US" dirty="0"/>
              <a:t>Or by name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91340" y="29138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5200" y="5202496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5200" y="483316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2722561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typed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the datatype of the parameters, strongly type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prevent errors in the function</a:t>
            </a:r>
          </a:p>
          <a:p>
            <a:pPr lvl="1"/>
            <a:r>
              <a:rPr lang="en-US" dirty="0"/>
              <a:t>(and create errors when calling the function)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72093" y="2371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4827849"/>
            <a:ext cx="9929720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1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Initialised</a:t>
            </a:r>
            <a:r>
              <a:rPr lang="en-US" dirty="0"/>
              <a:t>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that doesn’t have to passed to the function, but can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 calls for the function: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35887" y="2318196"/>
            <a:ext cx="7031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5887" y="45300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7-5 = 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7-10 = -3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0-10 = -10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0-5 = -5 </a:t>
            </a:r>
          </a:p>
        </p:txBody>
      </p:sp>
    </p:spTree>
    <p:extLst>
      <p:ext uri="{BB962C8B-B14F-4D97-AF65-F5344CB8AC3E}">
        <p14:creationId xmlns:p14="http://schemas.microsoft.com/office/powerpoint/2010/main" val="1888371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901"/>
          </a:xfrm>
        </p:spPr>
        <p:txBody>
          <a:bodyPr/>
          <a:lstStyle/>
          <a:p>
            <a:r>
              <a:rPr lang="en-US" dirty="0"/>
              <a:t>A switch parameter can’t have a value, but can be present (or not)</a:t>
            </a:r>
          </a:p>
          <a:p>
            <a:pPr lvl="1"/>
            <a:r>
              <a:rPr lang="en-US" dirty="0"/>
              <a:t>Can be used as a Boolean variable in the function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57938" y="2773621"/>
            <a:ext cx="10497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Get-Soup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$please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"tomato with letters"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if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$please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{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"Here is your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else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{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 soup for you!"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43" y="3932459"/>
            <a:ext cx="5494496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7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1CD-B3ED-4A8A-AC97-913E85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1113-7478-4104-A265-1E6CFB9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switch is either present, or not present</a:t>
            </a:r>
          </a:p>
          <a:p>
            <a:pPr lvl="1"/>
            <a:r>
              <a:rPr lang="en-GB" dirty="0"/>
              <a:t>This results in a $true or $false value</a:t>
            </a:r>
          </a:p>
          <a:p>
            <a:r>
              <a:rPr lang="en-GB" dirty="0"/>
              <a:t>Making a switch default to $false is useless</a:t>
            </a:r>
          </a:p>
          <a:p>
            <a:pPr lvl="1"/>
            <a:r>
              <a:rPr lang="en-GB" dirty="0"/>
              <a:t>A switch that is not present is always false</a:t>
            </a:r>
          </a:p>
          <a:p>
            <a:r>
              <a:rPr lang="en-GB" dirty="0"/>
              <a:t>Making a switch default to $true is difficult</a:t>
            </a:r>
          </a:p>
          <a:p>
            <a:pPr lvl="1"/>
            <a:r>
              <a:rPr lang="en-GB" dirty="0"/>
              <a:t>How would you turn the switch off, because if it’s not present, it will be true</a:t>
            </a:r>
          </a:p>
          <a:p>
            <a:r>
              <a:rPr lang="en-GB" dirty="0"/>
              <a:t>Making a switch mandatory is also difficult</a:t>
            </a:r>
          </a:p>
          <a:p>
            <a:pPr lvl="1"/>
            <a:r>
              <a:rPr lang="en-GB" dirty="0"/>
              <a:t>You force the use to have the switch, thereby turning it on</a:t>
            </a:r>
          </a:p>
          <a:p>
            <a:r>
              <a:rPr lang="en-GB" dirty="0"/>
              <a:t>You can “forcibly turn off” a switch</a:t>
            </a:r>
          </a:p>
          <a:p>
            <a:pPr lvl="1"/>
            <a:r>
              <a:rPr lang="en-GB" dirty="0"/>
              <a:t>By using a colon between the switch-name and the </a:t>
            </a:r>
            <a:r>
              <a:rPr lang="en-GB"/>
              <a:t>$false</a:t>
            </a:r>
          </a:p>
          <a:p>
            <a:pPr lvl="1"/>
            <a:r>
              <a:rPr lang="en-GB" dirty="0"/>
              <a:t>Sometimes needed to turn of confirmation-screens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FA39-2AA5-454F-8B3B-04AEA7E8E4DC}"/>
              </a:ext>
            </a:extLst>
          </p:cNvPr>
          <p:cNvSpPr/>
          <p:nvPr/>
        </p:nvSpPr>
        <p:spPr>
          <a:xfrm>
            <a:off x="6419562" y="6081067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Get-Soup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-please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83590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51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Return values without using return</a:t>
            </a:r>
          </a:p>
          <a:p>
            <a:pPr lvl="1"/>
            <a:r>
              <a:rPr lang="en-US" dirty="0"/>
              <a:t>Works, but leads to the next bad practice</a:t>
            </a:r>
          </a:p>
          <a:p>
            <a:r>
              <a:rPr lang="en-US" dirty="0"/>
              <a:t>Return more than one value</a:t>
            </a:r>
          </a:p>
          <a:p>
            <a:pPr lvl="1"/>
            <a:r>
              <a:rPr lang="en-US" dirty="0"/>
              <a:t>How would the script calling this function process this value?</a:t>
            </a:r>
          </a:p>
          <a:p>
            <a:pPr lvl="1"/>
            <a:r>
              <a:rPr lang="en-US" dirty="0"/>
              <a:t>Impossible when using return because return ends the function</a:t>
            </a:r>
          </a:p>
          <a:p>
            <a:r>
              <a:rPr lang="en-US" dirty="0"/>
              <a:t>Writing from the function</a:t>
            </a:r>
          </a:p>
          <a:p>
            <a:pPr lvl="1"/>
            <a:r>
              <a:rPr lang="en-US" dirty="0"/>
              <a:t>Functions should silently do what they are supposed to, and not be to verbal about it</a:t>
            </a:r>
          </a:p>
          <a:p>
            <a:pPr lvl="1"/>
            <a:r>
              <a:rPr lang="en-US" dirty="0"/>
              <a:t>If we want to print what we are doing, the main script will</a:t>
            </a:r>
          </a:p>
          <a:p>
            <a:pPr lvl="1"/>
            <a:r>
              <a:rPr lang="en-US" dirty="0"/>
              <a:t>Ok to use: Write-Error and Write-Verbose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6595" y="1115594"/>
            <a:ext cx="4043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6595" y="2523966"/>
            <a:ext cx="456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6595" y="4095908"/>
            <a:ext cx="4851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824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3BB-EF2C-49F5-BED8-C4D7FBC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8CEE-DF03-4A6E-946F-4B5FC62B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region is a part of the script that belongs together</a:t>
            </a:r>
          </a:p>
          <a:p>
            <a:r>
              <a:rPr lang="en-GB" dirty="0"/>
              <a:t>Putting it in a region makes it possible to “click it together” in the ISE</a:t>
            </a:r>
          </a:p>
          <a:p>
            <a:r>
              <a:rPr lang="en-GB" dirty="0"/>
              <a:t>Regions have no effect on the code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88934-3237-40EE-AE0B-53D4A005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91" y="3271257"/>
            <a:ext cx="6790008" cy="3040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C27F74-86BC-4E63-86A5-E82791FB076E}"/>
              </a:ext>
            </a:extLst>
          </p:cNvPr>
          <p:cNvSpPr/>
          <p:nvPr/>
        </p:nvSpPr>
        <p:spPr>
          <a:xfrm>
            <a:off x="838200" y="36918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#region create user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Remove-Variable...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endregion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34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#Requires can be used to require</a:t>
            </a:r>
          </a:p>
          <a:p>
            <a:pPr lvl="1"/>
            <a:r>
              <a:rPr lang="en-US" dirty="0"/>
              <a:t>Administrator-rights (-</a:t>
            </a:r>
            <a:r>
              <a:rPr lang="en-US" dirty="0" err="1"/>
              <a:t>RunAsAdministrator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certain minimum version of PowerShell (-version 4.0)</a:t>
            </a:r>
          </a:p>
          <a:p>
            <a:pPr lvl="1"/>
            <a:r>
              <a:rPr lang="en-US" dirty="0"/>
              <a:t>An installed module (-module </a:t>
            </a:r>
            <a:r>
              <a:rPr lang="en-US" dirty="0" err="1"/>
              <a:t>ActiveDirectory</a:t>
            </a:r>
            <a:r>
              <a:rPr lang="en-US" dirty="0"/>
              <a:t>)</a:t>
            </a:r>
          </a:p>
          <a:p>
            <a:r>
              <a:rPr lang="en-US" dirty="0"/>
              <a:t>Can be used multiple times for different requirements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09956" y="843240"/>
            <a:ext cx="584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https://technet.microsoft.com/en-us/library/hh847765.aspx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398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ComputerSystem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demo on how to write and fine-tune a script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20" y="2515111"/>
            <a:ext cx="3711760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4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in the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about_Functions_Advanced_Parameters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https://docs.microsoft.com/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-us/...</a:t>
            </a:r>
            <a:endParaRPr lang="en-GB" dirty="0"/>
          </a:p>
          <a:p>
            <a:r>
              <a:rPr lang="en-GB" dirty="0" err="1"/>
              <a:t>about_Comment_Based_Help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https://docs.microsoft.com/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-us/...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84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talked about</a:t>
            </a:r>
          </a:p>
          <a:p>
            <a:pPr lvl="1"/>
            <a:r>
              <a:rPr lang="en-US" dirty="0"/>
              <a:t>What can be used in a script</a:t>
            </a:r>
          </a:p>
          <a:p>
            <a:pPr lvl="1"/>
            <a:r>
              <a:rPr lang="en-US" dirty="0"/>
              <a:t>How to ‘publish’ a script</a:t>
            </a:r>
          </a:p>
          <a:p>
            <a:r>
              <a:rPr lang="en-US" dirty="0"/>
              <a:t>If the script is strictly for personal use, you don’t have to go too deep into commenting and adding parameters</a:t>
            </a:r>
          </a:p>
          <a:p>
            <a:pPr lvl="1"/>
            <a:r>
              <a:rPr lang="en-US" dirty="0"/>
              <a:t>But you-two-years-from-now is a different person from you-now…</a:t>
            </a:r>
          </a:p>
          <a:p>
            <a:r>
              <a:rPr lang="en-US" dirty="0"/>
              <a:t>This and the previous presentation combined give you an insight into how PowerShell works</a:t>
            </a:r>
          </a:p>
          <a:p>
            <a:r>
              <a:rPr lang="en-US" dirty="0"/>
              <a:t>Next up is diving deeper into certain topics (</a:t>
            </a:r>
            <a:r>
              <a:rPr lang="en-US" dirty="0" err="1"/>
              <a:t>ActiveDirectory</a:t>
            </a:r>
            <a:r>
              <a:rPr lang="en-US"/>
              <a:t>, NTFS, 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But the basic principals remain…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ways to have a command-string continue on the next line</a:t>
            </a:r>
          </a:p>
          <a:p>
            <a:pPr lvl="1"/>
            <a:r>
              <a:rPr lang="en-US" dirty="0" err="1"/>
              <a:t>Backtick</a:t>
            </a:r>
            <a:endParaRPr lang="en-US" dirty="0"/>
          </a:p>
          <a:p>
            <a:pPr lvl="1"/>
            <a:r>
              <a:rPr lang="en-US" dirty="0"/>
              <a:t>Piping</a:t>
            </a:r>
          </a:p>
          <a:p>
            <a:r>
              <a:rPr lang="en-US" dirty="0" err="1"/>
              <a:t>Backtick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`</a:t>
            </a:r>
            <a:r>
              <a:rPr lang="en-US" dirty="0"/>
              <a:t> (</a:t>
            </a:r>
            <a:r>
              <a:rPr lang="en-US" dirty="0" err="1"/>
              <a:t>AltGr</a:t>
            </a:r>
            <a:r>
              <a:rPr lang="en-US" dirty="0"/>
              <a:t> + µ)</a:t>
            </a:r>
          </a:p>
          <a:p>
            <a:pPr lvl="1"/>
            <a:r>
              <a:rPr lang="en-US" dirty="0"/>
              <a:t>To separate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/>
            <a:endParaRPr lang="en-US" dirty="0"/>
          </a:p>
          <a:p>
            <a:r>
              <a:rPr lang="en-US" dirty="0"/>
              <a:t>Piping: | (</a:t>
            </a:r>
            <a:r>
              <a:rPr lang="en-US" dirty="0" err="1"/>
              <a:t>AltGr</a:t>
            </a:r>
            <a:r>
              <a:rPr lang="en-US" dirty="0"/>
              <a:t> + &amp;)</a:t>
            </a:r>
          </a:p>
          <a:p>
            <a:pPr lvl="1"/>
            <a:r>
              <a:rPr lang="en-US" dirty="0"/>
              <a:t>When cmdlets are piped together, you can start a newline with every | without the </a:t>
            </a:r>
            <a:r>
              <a:rPr lang="en-US" dirty="0" err="1"/>
              <a:t>backtick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3546" y="2723054"/>
            <a:ext cx="5034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PasswordNeverExpires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 </a:t>
            </a:r>
          </a:p>
        </p:txBody>
      </p:sp>
    </p:spTree>
    <p:extLst>
      <p:ext uri="{BB962C8B-B14F-4D97-AF65-F5344CB8AC3E}">
        <p14:creationId xmlns:p14="http://schemas.microsoft.com/office/powerpoint/2010/main" val="26449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r>
              <a:rPr lang="en-US" dirty="0"/>
              <a:t>Consist of letters, numbers and _</a:t>
            </a:r>
          </a:p>
          <a:p>
            <a:r>
              <a:rPr lang="en-US" dirty="0"/>
              <a:t>Implicit declaration by assigning a value</a:t>
            </a:r>
          </a:p>
          <a:p>
            <a:r>
              <a:rPr lang="en-US" dirty="0"/>
              <a:t>Data: all types of data, including objects</a:t>
            </a:r>
          </a:p>
          <a:p>
            <a:r>
              <a:rPr lang="en-US" dirty="0"/>
              <a:t>Type: may but does not need to be explicitly defined</a:t>
            </a:r>
          </a:p>
          <a:p>
            <a:r>
              <a:rPr lang="en-US" dirty="0" err="1"/>
              <a:t>.Net</a:t>
            </a:r>
            <a:r>
              <a:rPr lang="en-US" dirty="0"/>
              <a:t> class names and type names </a:t>
            </a:r>
          </a:p>
          <a:p>
            <a:pPr lvl="1"/>
            <a:r>
              <a:rPr lang="en-US" dirty="0"/>
              <a:t>[System.int32]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(PS) (type accelerator)</a:t>
            </a:r>
          </a:p>
          <a:p>
            <a:pPr lvl="1"/>
            <a:r>
              <a:rPr lang="en-US" dirty="0"/>
              <a:t>[int32] (shortcut for the .NET class type)</a:t>
            </a:r>
          </a:p>
          <a:p>
            <a:r>
              <a:rPr lang="en-US" dirty="0"/>
              <a:t>Type in front: [</a:t>
            </a:r>
            <a:r>
              <a:rPr lang="en-US" dirty="0" err="1"/>
              <a:t>int</a:t>
            </a:r>
            <a:r>
              <a:rPr lang="en-US" dirty="0"/>
              <a:t>] $a, will accept only data of that type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50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3711"/>
            <a:ext cx="9201150" cy="3423252"/>
          </a:xfrm>
        </p:spPr>
        <p:txBody>
          <a:bodyPr/>
          <a:lstStyle/>
          <a:p>
            <a:r>
              <a:rPr lang="en-US" dirty="0"/>
              <a:t>Variables can change type…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using the </a:t>
            </a:r>
            <a:r>
              <a:rPr lang="en-US" dirty="0" err="1"/>
              <a:t>DateTime</a:t>
            </a:r>
            <a:r>
              <a:rPr lang="en-US" dirty="0"/>
              <a:t>-type: use internal </a:t>
            </a:r>
            <a:r>
              <a:rPr lang="en-US" dirty="0" err="1"/>
              <a:t>datenotation</a:t>
            </a:r>
            <a:r>
              <a:rPr lang="en-US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89"/>
            <a:ext cx="7537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the most suitable datatype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an integer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6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2019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Int32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Double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2650" y="5465300"/>
            <a:ext cx="680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"12.04.1997"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91" y="5997579"/>
            <a:ext cx="470194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3066</TotalTime>
  <Words>4347</Words>
  <Application>Microsoft Office PowerPoint</Application>
  <PresentationFormat>Widescreen</PresentationFormat>
  <Paragraphs>817</Paragraphs>
  <Slides>63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Contents</vt:lpstr>
      <vt:lpstr>Contents</vt:lpstr>
      <vt:lpstr>Comment</vt:lpstr>
      <vt:lpstr>Region</vt:lpstr>
      <vt:lpstr>Newlines</vt:lpstr>
      <vt:lpstr>Variables</vt:lpstr>
      <vt:lpstr>Variable types</vt:lpstr>
      <vt:lpstr>Type accelerators</vt:lpstr>
      <vt:lpstr>Strict mode</vt:lpstr>
      <vt:lpstr>Clearing and removing</vt:lpstr>
      <vt:lpstr>Predefined variables</vt:lpstr>
      <vt:lpstr>Constants</vt:lpstr>
      <vt:lpstr>Automatic resolving</vt:lpstr>
      <vt:lpstr>Automatic resolving</vt:lpstr>
      <vt:lpstr>Datatypes</vt:lpstr>
      <vt:lpstr>Predefined: Sizes</vt:lpstr>
      <vt:lpstr>Strings</vt:lpstr>
      <vt:lpstr>String manipulation</vt:lpstr>
      <vt:lpstr>String manipulation</vt:lpstr>
      <vt:lpstr>Strings: Static vs instance</vt:lpstr>
      <vt:lpstr>Strings: Static vs instance</vt:lpstr>
      <vt:lpstr>References</vt:lpstr>
      <vt:lpstr>Reference parameters</vt:lpstr>
      <vt:lpstr>Arrays</vt:lpstr>
      <vt:lpstr>Arrays</vt:lpstr>
      <vt:lpstr>Wait, what?</vt:lpstr>
      <vt:lpstr>Practical example</vt:lpstr>
      <vt:lpstr>Hash tables</vt:lpstr>
      <vt:lpstr>Operators</vt:lpstr>
      <vt:lpstr>Nicities</vt:lpstr>
      <vt:lpstr>Type operators</vt:lpstr>
      <vt:lpstr>Control structures</vt:lpstr>
      <vt:lpstr>IF</vt:lpstr>
      <vt:lpstr>Switch</vt:lpstr>
      <vt:lpstr>Foreach</vt:lpstr>
      <vt:lpstr>Other loops</vt:lpstr>
      <vt:lpstr>Debugging</vt:lpstr>
      <vt:lpstr>Write-Debug/Verbose</vt:lpstr>
      <vt:lpstr>Scopes</vt:lpstr>
      <vt:lpstr>Scope examples</vt:lpstr>
      <vt:lpstr>The . and the &amp;</vt:lpstr>
      <vt:lpstr>Examples</vt:lpstr>
      <vt:lpstr>The execution policy</vt:lpstr>
      <vt:lpstr>Signing scripts</vt:lpstr>
      <vt:lpstr>Is a script remote?</vt:lpstr>
      <vt:lpstr>Is a script remote?</vt:lpstr>
      <vt:lpstr>Running a script</vt:lpstr>
      <vt:lpstr>Sudo su</vt:lpstr>
      <vt:lpstr>Errors: The classical way</vt:lpstr>
      <vt:lpstr>Errors: The new way</vt:lpstr>
      <vt:lpstr>Generating an error</vt:lpstr>
      <vt:lpstr>Parameters</vt:lpstr>
      <vt:lpstr>Strongly typed</vt:lpstr>
      <vt:lpstr>Initialised parameter</vt:lpstr>
      <vt:lpstr>Switch parameter</vt:lpstr>
      <vt:lpstr>Switch parameter</vt:lpstr>
      <vt:lpstr>Bad practices</vt:lpstr>
      <vt:lpstr>Requires</vt:lpstr>
      <vt:lpstr>Get-ComputerSystem</vt:lpstr>
      <vt:lpstr>What was in the demo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173</cp:revision>
  <dcterms:created xsi:type="dcterms:W3CDTF">2016-01-25T12:22:04Z</dcterms:created>
  <dcterms:modified xsi:type="dcterms:W3CDTF">2018-09-21T11:22:32Z</dcterms:modified>
</cp:coreProperties>
</file>