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sldIdLst>
    <p:sldId id="257" r:id="rId2"/>
    <p:sldId id="295" r:id="rId3"/>
    <p:sldId id="270" r:id="rId4"/>
    <p:sldId id="327" r:id="rId5"/>
    <p:sldId id="271" r:id="rId6"/>
    <p:sldId id="262" r:id="rId7"/>
    <p:sldId id="263" r:id="rId8"/>
    <p:sldId id="294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313" r:id="rId22"/>
    <p:sldId id="323" r:id="rId23"/>
    <p:sldId id="281" r:id="rId24"/>
    <p:sldId id="282" r:id="rId25"/>
    <p:sldId id="283" r:id="rId26"/>
    <p:sldId id="284" r:id="rId27"/>
    <p:sldId id="285" r:id="rId28"/>
    <p:sldId id="329" r:id="rId29"/>
    <p:sldId id="330" r:id="rId30"/>
    <p:sldId id="331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1" r:id="rId40"/>
    <p:sldId id="302" r:id="rId41"/>
    <p:sldId id="307" r:id="rId42"/>
    <p:sldId id="308" r:id="rId43"/>
    <p:sldId id="32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</p14:sldIdLst>
        </p14:section>
        <p14:section name="Variables and types" id="{6C1A25BC-AD3C-4119-A1A0-4C0185883ECB}">
          <p14:sldIdLst>
            <p14:sldId id="270"/>
            <p14:sldId id="327"/>
            <p14:sldId id="271"/>
            <p14:sldId id="262"/>
            <p14:sldId id="263"/>
            <p14:sldId id="294"/>
            <p14:sldId id="272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trings" id="{E760858F-F276-4DA3-AA84-40399ADC667A}">
          <p14:sldIdLst>
            <p14:sldId id="274"/>
            <p14:sldId id="275"/>
            <p14:sldId id="276"/>
            <p14:sldId id="277"/>
            <p14:sldId id="278"/>
          </p14:sldIdLst>
        </p14:section>
        <p14:section name="References" id="{C9C88F2A-D966-48A8-86B6-8AAD2B7A8E40}">
          <p14:sldIdLst>
            <p14:sldId id="313"/>
            <p14:sldId id="323"/>
          </p14:sldIdLst>
        </p14:section>
        <p14:section name="Arrays, hashes and objects" id="{62E9E99A-EB2B-4025-9754-00F44166C9C4}">
          <p14:sldIdLst>
            <p14:sldId id="281"/>
            <p14:sldId id="282"/>
            <p14:sldId id="283"/>
            <p14:sldId id="284"/>
            <p14:sldId id="285"/>
            <p14:sldId id="329"/>
            <p14:sldId id="330"/>
            <p14:sldId id="331"/>
          </p14:sldIdLst>
        </p14:section>
        <p14:section name="Operators" id="{22874920-1E02-4167-8EF6-4AF66313B07B}">
          <p14:sldIdLst>
            <p14:sldId id="286"/>
            <p14:sldId id="287"/>
            <p14:sldId id="288"/>
          </p14:sldIdLst>
        </p14:section>
        <p14:section name="Control structures" id="{1847DC1D-280C-45C8-B331-927C1FB0A6D8}">
          <p14:sldIdLst>
            <p14:sldId id="289"/>
            <p14:sldId id="290"/>
            <p14:sldId id="291"/>
            <p14:sldId id="292"/>
            <p14:sldId id="293"/>
          </p14:sldIdLst>
        </p14:section>
        <p14:section name="Variable scopes" id="{F56840BE-8D09-4F78-B2DF-7B8CE256AB75}">
          <p14:sldIdLst>
            <p14:sldId id="301"/>
            <p14:sldId id="302"/>
            <p14:sldId id="307"/>
            <p14:sldId id="308"/>
          </p14:sldIdLst>
        </p14:section>
        <p14:section name="The end" id="{4D2D592E-E027-4629-A33D-91BD27C0A6AC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7044" autoAdjust="0"/>
  </p:normalViewPr>
  <p:slideViewPr>
    <p:cSldViewPr snapToGrid="0">
      <p:cViewPr varScale="1">
        <p:scale>
          <a:sx n="95" d="100"/>
          <a:sy n="95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https://blogs.technet.microsoft.com/heyscriptingguy/2015/11/12/use-regions-in-powershell-ise-2/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331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Write-Host "First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 $services[0].name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84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01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Scripting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Forces you to declare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Doesn’t check:</a:t>
            </a:r>
          </a:p>
          <a:p>
            <a:pPr lvl="1"/>
            <a:r>
              <a:rPr lang="en-US" dirty="0"/>
              <a:t>Whether the codes works in PS2.0</a:t>
            </a:r>
          </a:p>
          <a:p>
            <a:pPr lvl="1"/>
            <a:r>
              <a:rPr lang="en-US" dirty="0"/>
              <a:t>That you don’t change the type of a variable</a:t>
            </a:r>
          </a:p>
          <a:p>
            <a:pPr lvl="1"/>
            <a:r>
              <a:rPr lang="en-US" dirty="0"/>
              <a:t>That the field you select in a table exists in the object</a:t>
            </a:r>
          </a:p>
          <a:p>
            <a:r>
              <a:rPr lang="en-US" dirty="0"/>
              <a:t>Corresponds with “Set-</a:t>
            </a:r>
            <a:r>
              <a:rPr lang="en-US" dirty="0" err="1"/>
              <a:t>PSDebug</a:t>
            </a:r>
            <a:r>
              <a:rPr lang="en-US" dirty="0"/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3262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no problem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StrictMode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-Version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latest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noVar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26935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and removing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Clearing a variable makes it empty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Removing a variable destroys 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after removing it, you can read the value</a:t>
            </a:r>
          </a:p>
          <a:p>
            <a:pPr lvl="1"/>
            <a:r>
              <a:rPr lang="en-US" dirty="0"/>
              <a:t>Unless you are using strict mode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4683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Clear-Variable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0012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57605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$true and $false</a:t>
            </a:r>
          </a:p>
          <a:p>
            <a:r>
              <a:rPr lang="en-US" dirty="0"/>
              <a:t>$</a:t>
            </a:r>
            <a:r>
              <a:rPr lang="en-US" dirty="0" err="1"/>
              <a:t>args</a:t>
            </a:r>
            <a:endParaRPr lang="en-US" dirty="0"/>
          </a:p>
          <a:p>
            <a:pPr lvl="1"/>
            <a:r>
              <a:rPr lang="en-US" dirty="0"/>
              <a:t>An array containing the arguments to the script/function</a:t>
            </a:r>
          </a:p>
          <a:p>
            <a:r>
              <a:rPr lang="en-US" dirty="0"/>
              <a:t>$Error</a:t>
            </a:r>
          </a:p>
          <a:p>
            <a:pPr lvl="1"/>
            <a:r>
              <a:rPr lang="en-US" dirty="0"/>
              <a:t>Contains all errors in this session</a:t>
            </a:r>
          </a:p>
          <a:p>
            <a:r>
              <a:rPr lang="en-US" dirty="0"/>
              <a:t>$HOME, $PROFILE, $PSHOME, $Host, $</a:t>
            </a:r>
            <a:r>
              <a:rPr lang="en-US" dirty="0" err="1"/>
              <a:t>PSVersionTable</a:t>
            </a:r>
            <a:r>
              <a:rPr lang="en-US" dirty="0"/>
              <a:t> , …</a:t>
            </a:r>
          </a:p>
          <a:p>
            <a:pPr lvl="1"/>
            <a:r>
              <a:rPr lang="en-US" dirty="0"/>
              <a:t>Get-Variable for the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that can’t be changed</a:t>
            </a:r>
          </a:p>
          <a:p>
            <a:r>
              <a:rPr lang="en-US" dirty="0"/>
              <a:t>Nice for values that you want to define once, and reuse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tempFolder</a:t>
            </a:r>
            <a:r>
              <a:rPr lang="en-US" dirty="0"/>
              <a:t>, $</a:t>
            </a:r>
            <a:r>
              <a:rPr lang="en-US" dirty="0" err="1"/>
              <a:t>domainName</a:t>
            </a:r>
            <a:endParaRPr lang="en-US" dirty="0"/>
          </a:p>
          <a:p>
            <a:r>
              <a:rPr lang="en-US" dirty="0"/>
              <a:t>Created with “Set-Variable”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7743" y="3752129"/>
            <a:ext cx="6647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"ok"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–Option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nok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MyConstant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-Force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6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“$variable” to “content of </a:t>
            </a:r>
            <a:r>
              <a:rPr lang="en-GB" dirty="0" err="1"/>
              <a:t>var</a:t>
            </a:r>
            <a:r>
              <a:rPr lang="en-GB" dirty="0"/>
              <a:t>”</a:t>
            </a:r>
          </a:p>
          <a:p>
            <a:r>
              <a:rPr lang="en-GB" dirty="0"/>
              <a:t>Only works between double quotes</a:t>
            </a:r>
          </a:p>
          <a:p>
            <a:pPr lvl="1"/>
            <a:r>
              <a:rPr lang="en-GB" dirty="0"/>
              <a:t>Not between single quotes</a:t>
            </a:r>
          </a:p>
          <a:p>
            <a:pPr lvl="1"/>
            <a:r>
              <a:rPr lang="en-GB" dirty="0"/>
              <a:t>Not when it’s </a:t>
            </a:r>
            <a:r>
              <a:rPr lang="en-GB" dirty="0" err="1"/>
              <a:t>backticked</a:t>
            </a:r>
            <a:r>
              <a:rPr lang="en-GB" dirty="0"/>
              <a:t> ( ` )</a:t>
            </a:r>
          </a:p>
          <a:p>
            <a:r>
              <a:rPr lang="en-US" dirty="0"/>
              <a:t>Works anywhere you can use strings</a:t>
            </a:r>
          </a:p>
          <a:p>
            <a:pPr lvl="1"/>
            <a:r>
              <a:rPr lang="en-US" dirty="0"/>
              <a:t>As parameters…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4504896"/>
            <a:ext cx="6402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content of `$a is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 the parameter of a cmdlet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*"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$proc </a:t>
            </a:r>
          </a:p>
        </p:txBody>
      </p:sp>
    </p:spTree>
    <p:extLst>
      <p:ext uri="{BB962C8B-B14F-4D97-AF65-F5344CB8AC3E}">
        <p14:creationId xmlns:p14="http://schemas.microsoft.com/office/powerpoint/2010/main" val="266252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 with arrays…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return a list of all </a:t>
            </a:r>
            <a:r>
              <a:rPr lang="en-US" dirty="0" err="1"/>
              <a:t>servicesnames</a:t>
            </a:r>
            <a:r>
              <a:rPr lang="en-US" dirty="0"/>
              <a:t>, and “[0].name” in the end of it</a:t>
            </a:r>
          </a:p>
          <a:p>
            <a:endParaRPr lang="en-US" dirty="0"/>
          </a:p>
          <a:p>
            <a:pPr lvl="1"/>
            <a:r>
              <a:rPr lang="en-US" dirty="0"/>
              <a:t>Works!</a:t>
            </a:r>
          </a:p>
          <a:p>
            <a:pPr lvl="1"/>
            <a:r>
              <a:rPr lang="en-US" dirty="0"/>
              <a:t>Also: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2284163"/>
            <a:ext cx="7886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Get-Service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[0].name"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6087" y="3589672"/>
            <a:ext cx="7706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$(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6087" y="4703653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"First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servicename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$services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name) </a:t>
            </a:r>
          </a:p>
        </p:txBody>
      </p:sp>
    </p:spTree>
    <p:extLst>
      <p:ext uri="{BB962C8B-B14F-4D97-AF65-F5344CB8AC3E}">
        <p14:creationId xmlns:p14="http://schemas.microsoft.com/office/powerpoint/2010/main" val="292381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languages have string-functions:</a:t>
            </a:r>
          </a:p>
          <a:p>
            <a:pPr lvl="1"/>
            <a:r>
              <a:rPr lang="en-US" dirty="0"/>
              <a:t>Substring($string, 3,5) cuts a part out of a string</a:t>
            </a:r>
          </a:p>
          <a:p>
            <a:r>
              <a:rPr lang="en-US" dirty="0"/>
              <a:t>In PS, these functions are methods of the string-objects: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4160" y="3205163"/>
            <a:ext cx="5541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method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10583"/>
              </p:ext>
            </p:extLst>
          </p:nvPr>
        </p:nvGraphicFramePr>
        <p:xfrm>
          <a:off x="3844159" y="3912037"/>
          <a:ext cx="4914900" cy="237744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28271482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9868327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708345368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CompareTo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PadLeft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Substring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06994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Contains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PadRight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ToLower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97301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EndsWith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Remove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ToUpper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85888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Replace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3828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IndexOf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Split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6815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Insert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StartsWith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TrimStart</a:t>
                      </a:r>
                      <a:endParaRPr lang="en-US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52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6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4734" y="1690690"/>
            <a:ext cx="67225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piece of text."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Functions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PadLeft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comparing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"piece"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"B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CompareTo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"0 piece of text."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Trim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"."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EndsWith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"TEXT"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26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in it for me?</a:t>
            </a:r>
          </a:p>
          <a:p>
            <a:pPr lvl="1"/>
            <a:r>
              <a:rPr lang="en-US" dirty="0"/>
              <a:t>A good point, editing strings is a programming-thing, not a scripting-thing</a:t>
            </a:r>
          </a:p>
          <a:p>
            <a:pPr lvl="1"/>
            <a:r>
              <a:rPr lang="en-US" dirty="0"/>
              <a:t>But: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837267" y="3741649"/>
            <a:ext cx="85174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Import-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Csv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csvfile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Delimiter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';'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Encoding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UTF7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pathInAD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UserPrincipalName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first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 '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'.'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DisplayName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first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last) `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189511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A method on the class</a:t>
            </a:r>
          </a:p>
          <a:p>
            <a:pPr lvl="1"/>
            <a:r>
              <a:rPr lang="en-US" dirty="0"/>
              <a:t>Use “[name class]::” when calling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Instance method</a:t>
            </a:r>
          </a:p>
          <a:p>
            <a:pPr lvl="1"/>
            <a:r>
              <a:rPr lang="en-US" dirty="0"/>
              <a:t>A method on an instance of the class</a:t>
            </a:r>
          </a:p>
          <a:p>
            <a:pPr lvl="1"/>
            <a:r>
              <a:rPr lang="nl-BE" dirty="0" err="1"/>
              <a:t>Use</a:t>
            </a:r>
            <a:r>
              <a:rPr lang="nl-BE" dirty="0"/>
              <a:t> “$</a:t>
            </a:r>
            <a:r>
              <a:rPr lang="nl-BE" dirty="0" err="1"/>
              <a:t>varname</a:t>
            </a:r>
            <a:r>
              <a:rPr lang="nl-BE" dirty="0"/>
              <a:t>.”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calling</a:t>
            </a:r>
            <a:r>
              <a:rPr lang="nl-BE" dirty="0"/>
              <a:t> </a:t>
            </a:r>
          </a:p>
          <a:p>
            <a:pPr lvl="1"/>
            <a:r>
              <a:rPr lang="en-US" dirty="0"/>
              <a:t> </a:t>
            </a:r>
            <a:endParaRPr lang="nl-BE" dirty="0"/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84106" y="3128148"/>
            <a:ext cx="7885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106" y="4800003"/>
            <a:ext cx="7256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method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7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have we been doing until now?</a:t>
            </a:r>
            <a:br>
              <a:rPr lang="en-US" dirty="0"/>
            </a:br>
            <a:endParaRPr lang="en-US" dirty="0"/>
          </a:p>
          <a:p>
            <a:r>
              <a:rPr lang="en-US" dirty="0"/>
              <a:t>Writing commands, not writing scripts</a:t>
            </a:r>
          </a:p>
          <a:p>
            <a:endParaRPr lang="en-US" dirty="0"/>
          </a:p>
          <a:p>
            <a:r>
              <a:rPr lang="en-US" dirty="0"/>
              <a:t>You can extend PowerShell, and use it as a ‘real’ programming language</a:t>
            </a:r>
          </a:p>
          <a:p>
            <a:pPr lvl="1"/>
            <a:r>
              <a:rPr lang="en-US" dirty="0"/>
              <a:t>Try to stop before going too far</a:t>
            </a:r>
          </a:p>
          <a:p>
            <a:r>
              <a:rPr lang="en-US" dirty="0"/>
              <a:t>You can tune your scripts to be easily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Strings: Static vs instance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825625"/>
            <a:ext cx="5539946" cy="4351338"/>
          </a:xfrm>
        </p:spPr>
        <p:txBody>
          <a:bodyPr/>
          <a:lstStyle/>
          <a:p>
            <a:r>
              <a:rPr lang="en-US" dirty="0"/>
              <a:t>The instance methods are usually somewhat more logical</a:t>
            </a:r>
          </a:p>
          <a:p>
            <a:r>
              <a:rPr lang="en-US" dirty="0"/>
              <a:t>Sometimes an instance method doesn’t exist</a:t>
            </a:r>
          </a:p>
          <a:p>
            <a:pPr lvl="1"/>
            <a:r>
              <a:rPr lang="en-US" dirty="0"/>
              <a:t>[String]::Join</a:t>
            </a:r>
          </a:p>
          <a:p>
            <a:r>
              <a:rPr lang="en-US" dirty="0"/>
              <a:t>Everything from [Math] is usually used static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096000" y="1825625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static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Equals(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"b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$var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instance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way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var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Equals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"b"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Not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equal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  </a:t>
            </a:r>
          </a:p>
        </p:txBody>
      </p:sp>
    </p:spTree>
    <p:extLst>
      <p:ext uri="{BB962C8B-B14F-4D97-AF65-F5344CB8AC3E}">
        <p14:creationId xmlns:p14="http://schemas.microsoft.com/office/powerpoint/2010/main" val="105387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279" cy="4351338"/>
          </a:xfrm>
        </p:spPr>
        <p:txBody>
          <a:bodyPr/>
          <a:lstStyle/>
          <a:p>
            <a:r>
              <a:rPr lang="en-US" dirty="0"/>
              <a:t>Have a variable that is a reference to another variable</a:t>
            </a:r>
          </a:p>
          <a:p>
            <a:r>
              <a:rPr lang="en-US" dirty="0"/>
              <a:t>Always alter the reference through “.value”!</a:t>
            </a:r>
          </a:p>
          <a:p>
            <a:pPr lvl="1"/>
            <a:r>
              <a:rPr lang="en-US" dirty="0"/>
              <a:t>Otherwise you ‘break’ the reference</a:t>
            </a:r>
          </a:p>
          <a:p>
            <a:r>
              <a:rPr lang="en-US" dirty="0"/>
              <a:t>Mostly used as parameters for functions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73479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"hello"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$greeting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3479" y="3381176"/>
            <a:ext cx="5580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System. … .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PSReference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"Good day"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refToGreeting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System.String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59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968795" y="1690688"/>
            <a:ext cx="82544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$cup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cup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"coffee"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plate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"muffin"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"Ready!"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"empty"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referencetest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"In my cup: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myCup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"On my plate: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myPlate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904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sequence of comma separated values is an array</a:t>
            </a:r>
          </a:p>
          <a:p>
            <a:endParaRPr lang="en-US" dirty="0"/>
          </a:p>
          <a:p>
            <a:pPr lvl="1"/>
            <a:r>
              <a:rPr lang="en-US" dirty="0"/>
              <a:t>Datatypes don’t need to be the same (but should)</a:t>
            </a:r>
          </a:p>
          <a:p>
            <a:pPr lvl="1"/>
            <a:endParaRPr lang="en-US" dirty="0"/>
          </a:p>
          <a:p>
            <a:r>
              <a:rPr lang="en-US" dirty="0"/>
              <a:t>You can also explicitly create an array…</a:t>
            </a:r>
          </a:p>
          <a:p>
            <a:pPr lvl="1"/>
            <a:endParaRPr lang="en-US" dirty="0"/>
          </a:p>
          <a:p>
            <a:r>
              <a:rPr lang="en-US" dirty="0"/>
              <a:t>And look at all the methods and properties of the array-class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524000" y="2328441"/>
            <a:ext cx="4560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three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245318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4162195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0497" y="50790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elements in array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InputObject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shows 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meths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and props of array </a:t>
            </a:r>
          </a:p>
        </p:txBody>
      </p:sp>
    </p:spTree>
    <p:extLst>
      <p:ext uri="{BB962C8B-B14F-4D97-AF65-F5344CB8AC3E}">
        <p14:creationId xmlns:p14="http://schemas.microsoft.com/office/powerpoint/2010/main" val="429037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typed array</a:t>
            </a:r>
          </a:p>
          <a:p>
            <a:pPr lvl="1"/>
            <a:endParaRPr lang="en-US" dirty="0"/>
          </a:p>
          <a:p>
            <a:r>
              <a:rPr lang="en-US" dirty="0"/>
              <a:t>Multi-dimensional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Adding values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63421" y="2374904"/>
            <a:ext cx="584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[]]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"5"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63422" y="3189239"/>
            <a:ext cx="73547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@(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four"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"five"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"six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1, 2 and 3 (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seperate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lines)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six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7, but very bad programming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63421" y="4834571"/>
            <a:ext cx="80997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1,2,3,4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Next index: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Skipping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indexes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: error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error </a:t>
            </a:r>
          </a:p>
        </p:txBody>
      </p:sp>
    </p:spTree>
    <p:extLst>
      <p:ext uri="{BB962C8B-B14F-4D97-AF65-F5344CB8AC3E}">
        <p14:creationId xmlns:p14="http://schemas.microsoft.com/office/powerpoint/2010/main" val="5160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Creating an implicit array will create an </a:t>
            </a:r>
            <a:r>
              <a:rPr lang="en-US" b="1" u="sng" dirty="0"/>
              <a:t>array</a:t>
            </a:r>
          </a:p>
          <a:p>
            <a:endParaRPr lang="en-US" dirty="0"/>
          </a:p>
          <a:p>
            <a:r>
              <a:rPr lang="en-US" dirty="0"/>
              <a:t>Using methods such as “Add” and “</a:t>
            </a:r>
            <a:r>
              <a:rPr lang="en-US" dirty="0" err="1"/>
              <a:t>RemoveAt</a:t>
            </a:r>
            <a:r>
              <a:rPr lang="en-US" dirty="0"/>
              <a:t>” require an 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In programming, this is a big difference, especially towards memory allocation</a:t>
            </a:r>
          </a:p>
          <a:p>
            <a:pPr lvl="1"/>
            <a:r>
              <a:rPr lang="en-US" dirty="0"/>
              <a:t>Then of course, in programming “+=” wouldn’t work on an array</a:t>
            </a:r>
          </a:p>
          <a:p>
            <a:pPr lvl="1"/>
            <a:r>
              <a:rPr lang="en-US" dirty="0"/>
              <a:t>The reason it does work in PS, is that PS creates a new array based on the previous array and the added value</a:t>
            </a:r>
          </a:p>
          <a:p>
            <a:pPr lvl="2"/>
            <a:r>
              <a:rPr lang="en-US" dirty="0"/>
              <a:t>This can become slow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07" y="1360765"/>
            <a:ext cx="8847587" cy="4648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2207" y="2316996"/>
            <a:ext cx="6844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array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System.Object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[] </a:t>
            </a:r>
          </a:p>
        </p:txBody>
      </p:sp>
    </p:spTree>
    <p:extLst>
      <p:ext uri="{BB962C8B-B14F-4D97-AF65-F5344CB8AC3E}">
        <p14:creationId xmlns:p14="http://schemas.microsoft.com/office/powerpoint/2010/main" val="130301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92011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value to the path-variable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Works, but can be slow</a:t>
            </a:r>
          </a:p>
          <a:p>
            <a:pPr lvl="1"/>
            <a:r>
              <a:rPr lang="en-US" dirty="0"/>
              <a:t>If the array is too large, which it will never be</a:t>
            </a:r>
          </a:p>
          <a:p>
            <a:r>
              <a:rPr lang="en-US" dirty="0"/>
              <a:t>Alternative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Or…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18241" y="2153826"/>
            <a:ext cx="5785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8241" y="4377450"/>
            <a:ext cx="8966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Split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"C:\myfolder"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Join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";"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pathList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())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8241" y="5763917"/>
            <a:ext cx="4142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env:Path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";c:\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myFolder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12178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Arrays, but with strings as indexes</a:t>
            </a:r>
          </a:p>
          <a:p>
            <a:endParaRPr lang="en-US" dirty="0"/>
          </a:p>
          <a:p>
            <a:r>
              <a:rPr lang="en-US" dirty="0"/>
              <a:t>Why? Easier to fetch values</a:t>
            </a:r>
          </a:p>
          <a:p>
            <a:endParaRPr lang="en-US" dirty="0"/>
          </a:p>
          <a:p>
            <a:r>
              <a:rPr lang="en-US" dirty="0"/>
              <a:t>Practical use: make nicer tables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152650" y="2312579"/>
            <a:ext cx="814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$Town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@{ Mol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”2000”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;Balen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“2490”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;Kasterlee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”2460”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;}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515" y="4483542"/>
            <a:ext cx="90910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Name};Label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Name"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25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ID};Label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"Process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ID"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@{Expression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MainWindowTitle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};Label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Title"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;width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40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Format-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2650" y="3259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2000 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Town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Mol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2400 </a:t>
            </a:r>
          </a:p>
        </p:txBody>
      </p:sp>
    </p:spTree>
    <p:extLst>
      <p:ext uri="{BB962C8B-B14F-4D97-AF65-F5344CB8AC3E}">
        <p14:creationId xmlns:p14="http://schemas.microsoft.com/office/powerpoint/2010/main" val="3068882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6A1A-D954-489E-B02A-3391A292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D483-84E4-42D3-859D-F43403F4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Objects are used in object-oriented languages such as java, C++, …</a:t>
            </a:r>
          </a:p>
          <a:p>
            <a:pPr lvl="1"/>
            <a:r>
              <a:rPr lang="en-GB" dirty="0"/>
              <a:t>Any modern language really</a:t>
            </a:r>
          </a:p>
          <a:p>
            <a:r>
              <a:rPr lang="en-GB" dirty="0"/>
              <a:t>PS hides the objects pretty good: you don’t call a constructor to create a </a:t>
            </a:r>
            <a:r>
              <a:rPr lang="en-GB" dirty="0" err="1"/>
              <a:t>System.Diagnostics.Process</a:t>
            </a:r>
            <a:r>
              <a:rPr lang="en-GB" dirty="0"/>
              <a:t>-object</a:t>
            </a:r>
          </a:p>
          <a:p>
            <a:pPr lvl="1"/>
            <a:r>
              <a:rPr lang="en-GB" dirty="0"/>
              <a:t>You call “Get-Process”</a:t>
            </a:r>
          </a:p>
          <a:p>
            <a:r>
              <a:rPr lang="en-GB" dirty="0"/>
              <a:t>But sometimes you want to create your own objects</a:t>
            </a:r>
          </a:p>
          <a:p>
            <a:pPr lvl="1"/>
            <a:r>
              <a:rPr lang="en-GB" dirty="0"/>
              <a:t>For presentation: a list of objects is easily stored in CSV</a:t>
            </a:r>
          </a:p>
          <a:p>
            <a:pPr lvl="1"/>
            <a:r>
              <a:rPr lang="en-GB" dirty="0"/>
              <a:t>For returning: a list of objects can contain a lot of data</a:t>
            </a:r>
          </a:p>
          <a:p>
            <a:pPr lvl="1"/>
            <a:r>
              <a:rPr lang="en-GB" dirty="0"/>
              <a:t>For returning: an objects can various data</a:t>
            </a:r>
          </a:p>
          <a:p>
            <a:pPr lvl="1"/>
            <a:r>
              <a:rPr lang="en-GB" dirty="0"/>
              <a:t>To combine information from many cmdlets in one list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3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2827-9799-4A28-9E6F-0FD91E7C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8CFF-CB2B-49D2-AED2-281524FC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an empty object with New-Object, then Add-Members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dirty="0" err="1"/>
              <a:t>hashtable</a:t>
            </a:r>
            <a:r>
              <a:rPr lang="en-GB" dirty="0"/>
              <a:t>, and use it with New-Object </a:t>
            </a:r>
          </a:p>
          <a:p>
            <a:pPr marL="1428750" lvl="2" indent="-514350">
              <a:buFont typeface="+mj-lt"/>
              <a:buAutoNum type="arabicPeriod"/>
            </a:pPr>
            <a:endParaRPr lang="en-GB" dirty="0"/>
          </a:p>
          <a:p>
            <a:pPr marL="1428750" lvl="2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dirty="0" err="1"/>
              <a:t>hashtable</a:t>
            </a:r>
            <a:r>
              <a:rPr lang="en-GB" dirty="0"/>
              <a:t>, and convert it to a </a:t>
            </a:r>
            <a:r>
              <a:rPr lang="en-GB" dirty="0" err="1"/>
              <a:t>PSCustomObject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7B320-93C5-462B-9DDB-B4A016BE351C}"/>
              </a:ext>
            </a:extLst>
          </p:cNvPr>
          <p:cNvSpPr/>
          <p:nvPr/>
        </p:nvSpPr>
        <p:spPr>
          <a:xfrm>
            <a:off x="838200" y="226612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Add-Member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MemberType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NoteProperty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"Prop1"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"314"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5B079-4FE4-40FF-A701-79C78358FF12}"/>
              </a:ext>
            </a:extLst>
          </p:cNvPr>
          <p:cNvSpPr/>
          <p:nvPr/>
        </p:nvSpPr>
        <p:spPr>
          <a:xfrm>
            <a:off x="838199" y="3431506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propsHash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GB" dirty="0">
                <a:solidFill>
                  <a:srgbClr val="006161"/>
                </a:solidFill>
                <a:latin typeface="Lucida Console" panose="020B0609040504020204" pitchFamily="49" charset="0"/>
              </a:rPr>
              <a:t>ordered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prop1       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"315"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PSObject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propsHash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E9D07-C013-429E-9CAE-CCBF8F4A68D2}"/>
              </a:ext>
            </a:extLst>
          </p:cNvPr>
          <p:cNvSpPr/>
          <p:nvPr/>
        </p:nvSpPr>
        <p:spPr>
          <a:xfrm>
            <a:off x="838199" y="52186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6161"/>
                </a:solidFill>
                <a:latin typeface="Lucida Console" panose="020B0609040504020204" pitchFamily="49" charset="0"/>
              </a:rPr>
              <a:t>PSCustomObject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@{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prop1       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"316"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$props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prop1 </a:t>
            </a:r>
          </a:p>
        </p:txBody>
      </p:sp>
    </p:spTree>
    <p:extLst>
      <p:ext uri="{BB962C8B-B14F-4D97-AF65-F5344CB8AC3E}">
        <p14:creationId xmlns:p14="http://schemas.microsoft.com/office/powerpoint/2010/main" val="1641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comment</a:t>
            </a:r>
          </a:p>
          <a:p>
            <a:r>
              <a:rPr lang="en-US" dirty="0"/>
              <a:t>&lt;#</a:t>
            </a:r>
            <a:br>
              <a:rPr lang="en-US" dirty="0"/>
            </a:br>
            <a:r>
              <a:rPr lang="en-US" dirty="0"/>
              <a:t>A block of comments,</a:t>
            </a:r>
            <a:br>
              <a:rPr lang="en-US" dirty="0"/>
            </a:br>
            <a:r>
              <a:rPr lang="en-US" dirty="0"/>
              <a:t>you can type continuously.</a:t>
            </a:r>
            <a:br>
              <a:rPr lang="en-US" dirty="0"/>
            </a:br>
            <a:r>
              <a:rPr lang="en-US" dirty="0"/>
              <a:t>Special characters ( #, $, {, }, &amp;,&lt;,&gt;, …)</a:t>
            </a:r>
            <a:br>
              <a:rPr lang="en-US" dirty="0"/>
            </a:br>
            <a:r>
              <a:rPr lang="en-US" dirty="0"/>
              <a:t>may be included.</a:t>
            </a:r>
            <a:br>
              <a:rPr lang="en-US" dirty="0"/>
            </a:br>
            <a:r>
              <a:rPr lang="en-US" dirty="0"/>
              <a:t>#&gt;</a:t>
            </a:r>
          </a:p>
        </p:txBody>
      </p:sp>
    </p:spTree>
    <p:extLst>
      <p:ext uri="{BB962C8B-B14F-4D97-AF65-F5344CB8AC3E}">
        <p14:creationId xmlns:p14="http://schemas.microsoft.com/office/powerpoint/2010/main" val="2927821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E4E7-1389-47F1-AB9A-832A1624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4098-1967-4B35-91F2-F5635EF4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 2 and 3 only work in PS3.0 (and higher)</a:t>
            </a:r>
          </a:p>
          <a:p>
            <a:r>
              <a:rPr lang="en-GB" dirty="0"/>
              <a:t>Method 1 is nice when you want to keep on adding members</a:t>
            </a:r>
          </a:p>
          <a:p>
            <a:pPr lvl="1"/>
            <a:r>
              <a:rPr lang="en-GB" dirty="0"/>
              <a:t>Can also be used on existing objects, by the way</a:t>
            </a:r>
          </a:p>
          <a:p>
            <a:r>
              <a:rPr lang="en-GB" dirty="0"/>
              <a:t>Method 3 is by far the easiest to read (and write)</a:t>
            </a:r>
          </a:p>
        </p:txBody>
      </p:sp>
    </p:spTree>
    <p:extLst>
      <p:ext uri="{BB962C8B-B14F-4D97-AF65-F5344CB8AC3E}">
        <p14:creationId xmlns:p14="http://schemas.microsoft.com/office/powerpoint/2010/main" val="35812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Arithmetic operators</a:t>
            </a:r>
          </a:p>
          <a:p>
            <a:pPr lvl="1"/>
            <a:r>
              <a:rPr lang="en-GB" dirty="0"/>
              <a:t>+, *, -, /, %</a:t>
            </a:r>
          </a:p>
          <a:p>
            <a:r>
              <a:rPr lang="en-GB" dirty="0"/>
              <a:t>Equality operators</a:t>
            </a:r>
          </a:p>
          <a:p>
            <a:pPr lvl="1"/>
            <a:r>
              <a:rPr lang="en-GB" dirty="0"/>
              <a:t>=, +=, -=, *=, /=, %=, ++, --</a:t>
            </a:r>
          </a:p>
          <a:p>
            <a:r>
              <a:rPr lang="en-GB" dirty="0"/>
              <a:t>Comparison operators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eq</a:t>
            </a:r>
            <a:r>
              <a:rPr lang="en-GB" dirty="0"/>
              <a:t>, -ne, -</a:t>
            </a:r>
            <a:r>
              <a:rPr lang="en-GB" dirty="0" err="1"/>
              <a:t>gt</a:t>
            </a:r>
            <a:r>
              <a:rPr lang="en-GB" dirty="0"/>
              <a:t>, -</a:t>
            </a:r>
            <a:r>
              <a:rPr lang="en-GB" dirty="0" err="1"/>
              <a:t>ge</a:t>
            </a:r>
            <a:r>
              <a:rPr lang="en-GB" dirty="0"/>
              <a:t>, -</a:t>
            </a:r>
            <a:r>
              <a:rPr lang="en-GB" dirty="0" err="1"/>
              <a:t>lt</a:t>
            </a:r>
            <a:r>
              <a:rPr lang="en-GB" dirty="0"/>
              <a:t>, -le, -in, -</a:t>
            </a:r>
            <a:r>
              <a:rPr lang="en-GB" dirty="0" err="1"/>
              <a:t>notin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-contains, -</a:t>
            </a:r>
            <a:r>
              <a:rPr lang="en-GB" dirty="0" err="1"/>
              <a:t>notcontains</a:t>
            </a:r>
            <a:r>
              <a:rPr lang="en-GB" dirty="0"/>
              <a:t>, -in, -like, -</a:t>
            </a:r>
            <a:r>
              <a:rPr lang="en-GB" dirty="0" err="1"/>
              <a:t>notlike</a:t>
            </a:r>
            <a:endParaRPr lang="en-GB" dirty="0"/>
          </a:p>
          <a:p>
            <a:pPr lvl="2"/>
            <a:r>
              <a:rPr lang="nl-BE" dirty="0"/>
              <a:t>Using wildcards (*, ? , [x-y], [</a:t>
            </a:r>
            <a:r>
              <a:rPr lang="nl-BE" dirty="0" err="1"/>
              <a:t>xy</a:t>
            </a:r>
            <a:r>
              <a:rPr lang="nl-BE" dirty="0"/>
              <a:t>])</a:t>
            </a:r>
            <a:endParaRPr lang="en-GB" dirty="0"/>
          </a:p>
          <a:p>
            <a:pPr lvl="1"/>
            <a:r>
              <a:rPr lang="en-GB" dirty="0"/>
              <a:t>-match, -</a:t>
            </a:r>
            <a:r>
              <a:rPr lang="en-GB" dirty="0" err="1"/>
              <a:t>cmatch</a:t>
            </a:r>
            <a:r>
              <a:rPr lang="en-GB" dirty="0"/>
              <a:t>, -</a:t>
            </a:r>
            <a:r>
              <a:rPr lang="en-GB" dirty="0" err="1"/>
              <a:t>imatch</a:t>
            </a:r>
            <a:r>
              <a:rPr lang="en-GB" dirty="0"/>
              <a:t>, -</a:t>
            </a:r>
            <a:r>
              <a:rPr lang="en-GB" dirty="0" err="1"/>
              <a:t>notmatch</a:t>
            </a:r>
            <a:endParaRPr lang="en-GB" dirty="0"/>
          </a:p>
          <a:p>
            <a:pPr lvl="2"/>
            <a:r>
              <a:rPr lang="en-GB" dirty="0"/>
              <a:t>Using regular expressions</a:t>
            </a:r>
          </a:p>
          <a:p>
            <a:r>
              <a:rPr lang="en-GB" dirty="0"/>
              <a:t>Logical and bit operators</a:t>
            </a:r>
          </a:p>
          <a:p>
            <a:pPr lvl="1"/>
            <a:r>
              <a:rPr lang="en-GB" dirty="0"/>
              <a:t>-and, -or, -</a:t>
            </a:r>
            <a:r>
              <a:rPr lang="en-GB" dirty="0" err="1"/>
              <a:t>xor</a:t>
            </a:r>
            <a:r>
              <a:rPr lang="en-GB" dirty="0"/>
              <a:t>, -not, -band, -</a:t>
            </a:r>
            <a:r>
              <a:rPr lang="en-GB" dirty="0" err="1"/>
              <a:t>bor</a:t>
            </a:r>
            <a:r>
              <a:rPr lang="en-GB" dirty="0"/>
              <a:t>, -</a:t>
            </a:r>
            <a:r>
              <a:rPr lang="en-GB" dirty="0" err="1"/>
              <a:t>bxor</a:t>
            </a:r>
            <a:r>
              <a:rPr lang="en-GB" dirty="0"/>
              <a:t>, -</a:t>
            </a:r>
            <a:r>
              <a:rPr lang="en-GB" dirty="0" err="1"/>
              <a:t>bnot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Nicities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006622" y="427743"/>
            <a:ext cx="5661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x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"X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$x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and Y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$y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 after an elegant switch"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53303"/>
            <a:ext cx="6541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“*=”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$String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of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characters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LongString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length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61400" y="3078866"/>
            <a:ext cx="200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*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718653"/>
            <a:ext cx="77385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"192.168.14.12"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replace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"14"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"15"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"Archimedes"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"Aristoteles"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"Euler"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contains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"Plato"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$array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cmdlet more or less"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-like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"*cmdlet*"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6622" y="54010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call operator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Invoke-Expression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"Get-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What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8363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operators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667000" y="1944428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333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1000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-&gt;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true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false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"23/02/2015"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-is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true </a:t>
            </a:r>
          </a:p>
        </p:txBody>
      </p:sp>
    </p:spTree>
    <p:extLst>
      <p:ext uri="{BB962C8B-B14F-4D97-AF65-F5344CB8AC3E}">
        <p14:creationId xmlns:p14="http://schemas.microsoft.com/office/powerpoint/2010/main" val="2450745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you’ll use</a:t>
            </a:r>
          </a:p>
          <a:p>
            <a:pPr lvl="1"/>
            <a:r>
              <a:rPr lang="en-US" dirty="0"/>
              <a:t>If {} </a:t>
            </a:r>
            <a:r>
              <a:rPr lang="en-US" dirty="0" err="1"/>
              <a:t>elseif</a:t>
            </a:r>
            <a:r>
              <a:rPr lang="en-US" dirty="0"/>
              <a:t> {} else {}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($</a:t>
            </a:r>
            <a:r>
              <a:rPr lang="en-US" dirty="0" err="1"/>
              <a:t>var</a:t>
            </a:r>
            <a:r>
              <a:rPr lang="en-US" dirty="0"/>
              <a:t> in $</a:t>
            </a:r>
            <a:r>
              <a:rPr lang="en-GB" dirty="0"/>
              <a:t>collection</a:t>
            </a:r>
            <a:r>
              <a:rPr lang="en-US" dirty="0"/>
              <a:t>)</a:t>
            </a:r>
          </a:p>
          <a:p>
            <a:r>
              <a:rPr lang="en-US" dirty="0"/>
              <a:t>The others</a:t>
            </a:r>
          </a:p>
          <a:p>
            <a:pPr lvl="1"/>
            <a:r>
              <a:rPr lang="en-GB" dirty="0"/>
              <a:t>Switch ($</a:t>
            </a:r>
            <a:r>
              <a:rPr lang="en-GB" dirty="0" err="1"/>
              <a:t>var</a:t>
            </a:r>
            <a:r>
              <a:rPr lang="en-GB" dirty="0"/>
              <a:t>) { value { … } value { … } default { … } }</a:t>
            </a:r>
          </a:p>
          <a:p>
            <a:pPr lvl="1"/>
            <a:r>
              <a:rPr lang="en-GB" dirty="0"/>
              <a:t>While (condition) { … }</a:t>
            </a:r>
          </a:p>
          <a:p>
            <a:pPr lvl="1"/>
            <a:r>
              <a:rPr lang="en-GB" dirty="0"/>
              <a:t>Do { …} while (condition) </a:t>
            </a:r>
          </a:p>
          <a:p>
            <a:pPr lvl="1"/>
            <a:r>
              <a:rPr lang="en-GB" dirty="0"/>
              <a:t>Do { …} until (condition) </a:t>
            </a:r>
          </a:p>
          <a:p>
            <a:pPr lvl="1"/>
            <a:r>
              <a:rPr lang="en-GB" dirty="0"/>
              <a:t>For (</a:t>
            </a:r>
            <a:r>
              <a:rPr lang="nn-NO" dirty="0"/>
              <a:t>$i = 1; $i -le 10;$i++</a:t>
            </a:r>
            <a:r>
              <a:rPr lang="en-GB" dirty="0"/>
              <a:t>) {…}</a:t>
            </a:r>
          </a:p>
          <a:p>
            <a:pPr lvl="1"/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1061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an if 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replaced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a switch</a:t>
            </a:r>
          </a:p>
          <a:p>
            <a:r>
              <a:rPr lang="en-US" dirty="0"/>
              <a:t>The switch in PowerShell is more powerful than in C#...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524955" y="3337833"/>
            <a:ext cx="51420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50"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Elseif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nl-BE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"Smaller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than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100"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“Larger than or equal to 100”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56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838200" y="1321063"/>
            <a:ext cx="52783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22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“five”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	10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“ten”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something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else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”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"date"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$fruit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"a*"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"An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apple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"b*"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banana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"d*"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date"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“c*"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Cherries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“f*"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fig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“Strange type of fruit"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1178" y="1332310"/>
            <a:ext cx="54130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"?"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-wildcard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"[a-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z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letter"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"[0-9]"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number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"[,;:.!?]"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"A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punctuation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mark"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Unknown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symbol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"Microsoft Windows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switch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regex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sentence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“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One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word"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	"^\w+ \w+$"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Two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words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	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"^\w+ \w+ \w+$"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pl-PL" dirty="0">
                <a:solidFill>
                  <a:srgbClr val="8B0000"/>
                </a:solidFill>
                <a:latin typeface="Lucida Console" panose="020B0609040504020204" pitchFamily="49" charset="0"/>
              </a:rPr>
              <a:t>"Three words"</a:t>
            </a:r>
            <a:r>
              <a:rPr lang="pl-PL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	default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"A lot of words"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71871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a loop:</a:t>
            </a:r>
          </a:p>
          <a:p>
            <a:pPr lvl="1"/>
            <a:r>
              <a:rPr lang="en-US" dirty="0"/>
              <a:t>+ Easier to read</a:t>
            </a:r>
          </a:p>
          <a:p>
            <a:pPr lvl="1"/>
            <a:r>
              <a:rPr lang="en-US" dirty="0"/>
              <a:t>+ Can easily contain more functionality</a:t>
            </a:r>
          </a:p>
          <a:p>
            <a:pPr lvl="1"/>
            <a:r>
              <a:rPr lang="en-US" dirty="0"/>
              <a:t>- More typing</a:t>
            </a:r>
          </a:p>
          <a:p>
            <a:pPr lvl="1"/>
            <a:r>
              <a:rPr lang="en-US" dirty="0"/>
              <a:t>- Requires variables</a:t>
            </a:r>
          </a:p>
          <a:p>
            <a:r>
              <a:rPr lang="en-US" dirty="0"/>
              <a:t>And a cmdlet:</a:t>
            </a:r>
          </a:p>
          <a:p>
            <a:pPr lvl="1"/>
            <a:r>
              <a:rPr lang="en-US" dirty="0"/>
              <a:t>+ More PowerShell-y</a:t>
            </a:r>
          </a:p>
          <a:p>
            <a:pPr lvl="1"/>
            <a:r>
              <a:rPr lang="en-US" dirty="0"/>
              <a:t>+ Doesn’t require variables</a:t>
            </a:r>
          </a:p>
          <a:p>
            <a:pPr lvl="1"/>
            <a:r>
              <a:rPr lang="en-US" dirty="0"/>
              <a:t>- Difficult to add more functionality</a:t>
            </a:r>
          </a:p>
          <a:p>
            <a:pPr lvl="1"/>
            <a:r>
              <a:rPr lang="en-US" dirty="0"/>
              <a:t>- Kills the pipe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467350" y="83895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proc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4306" y="3780136"/>
            <a:ext cx="615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Process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-Object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ProcessName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ToUpper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} </a:t>
            </a:r>
          </a:p>
        </p:txBody>
      </p:sp>
    </p:spTree>
    <p:extLst>
      <p:ext uri="{BB962C8B-B14F-4D97-AF65-F5344CB8AC3E}">
        <p14:creationId xmlns:p14="http://schemas.microsoft.com/office/powerpoint/2010/main" val="4160523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loops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177459" y="1896677"/>
            <a:ext cx="6229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 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4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302996"/>
            <a:ext cx="72305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–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24450" y="4790069"/>
            <a:ext cx="6508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-Minimum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0080"/>
                </a:solidFill>
                <a:latin typeface="Lucida Console" panose="020B0609040504020204" pitchFamily="49" charset="0"/>
              </a:rPr>
              <a:t>-Maximum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while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le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6494" y="5001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/>
              <a:t> </a:t>
            </a:r>
            <a:r>
              <a:rPr lang="nn-NO" dirty="0">
                <a:solidFill>
                  <a:srgbClr val="00008B"/>
                </a:solidFill>
                <a:latin typeface="Lucida Console" panose="020B0609040504020204" pitchFamily="49" charset="0"/>
              </a:rPr>
              <a:t>For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–lt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n-NO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srgbClr val="A9A9A9"/>
                </a:solidFill>
                <a:latin typeface="Lucida Console" panose="020B0609040504020204" pitchFamily="49" charset="0"/>
              </a:rPr>
              <a:t>++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  <a:r>
              <a:rPr lang="nn-NO" dirty="0">
                <a:solidFill>
                  <a:srgbClr val="FF4500"/>
                </a:solidFill>
                <a:latin typeface="Lucida Console" panose="020B0609040504020204" pitchFamily="49" charset="0"/>
              </a:rPr>
              <a:t>$i</a:t>
            </a:r>
            <a:r>
              <a:rPr lang="nn-NO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..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99788-F89E-4CE3-BF8E-9994DB779B05}"/>
              </a:ext>
            </a:extLst>
          </p:cNvPr>
          <p:cNvSpPr/>
          <p:nvPr/>
        </p:nvSpPr>
        <p:spPr>
          <a:xfrm>
            <a:off x="1010479" y="1507669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..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100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 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135433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variable has a ‘scope’, a region where it is known and can be used</a:t>
            </a:r>
          </a:p>
          <a:p>
            <a:pPr lvl="1"/>
            <a:r>
              <a:rPr lang="en-GB" dirty="0"/>
              <a:t>Aka: the logical boundary that isolates the use of functions and variables</a:t>
            </a:r>
          </a:p>
          <a:p>
            <a:r>
              <a:rPr lang="en-GB" dirty="0"/>
              <a:t>Types are Global, Local and Private</a:t>
            </a:r>
          </a:p>
          <a:p>
            <a:r>
              <a:rPr lang="en-GB" dirty="0"/>
              <a:t>Scope information is passed down for reading</a:t>
            </a:r>
          </a:p>
          <a:p>
            <a:pPr lvl="1"/>
            <a:r>
              <a:rPr lang="en-GB" dirty="0"/>
              <a:t>Except by the private scope</a:t>
            </a:r>
          </a:p>
          <a:p>
            <a:r>
              <a:rPr lang="en-GB" dirty="0"/>
              <a:t>A local scope is available as long as the function, filter or script is running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762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3BB-EF2C-49F5-BED8-C4D7FBC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8CEE-DF03-4A6E-946F-4B5FC62B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region is a part of the script that belongs together</a:t>
            </a:r>
          </a:p>
          <a:p>
            <a:r>
              <a:rPr lang="en-GB" dirty="0"/>
              <a:t>Putting it in a region makes it possible to “click it together” in the ISE</a:t>
            </a:r>
          </a:p>
          <a:p>
            <a:r>
              <a:rPr lang="en-GB" dirty="0"/>
              <a:t>Regions have no effect on the code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88934-3237-40EE-AE0B-53D4A005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791" y="3271257"/>
            <a:ext cx="6790008" cy="30406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C27F74-86BC-4E63-86A5-E82791FB076E}"/>
              </a:ext>
            </a:extLst>
          </p:cNvPr>
          <p:cNvSpPr/>
          <p:nvPr/>
        </p:nvSpPr>
        <p:spPr>
          <a:xfrm>
            <a:off x="838200" y="36918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#region create user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Remove-Variable...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endregion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334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examples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48289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Private:nr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	&amp;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/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65125"/>
            <a:ext cx="5250712" cy="2862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9!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9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9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40852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Global:nr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	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Example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: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nr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# 3 </a:t>
            </a:r>
          </a:p>
        </p:txBody>
      </p:sp>
    </p:spTree>
    <p:extLst>
      <p:ext uri="{BB962C8B-B14F-4D97-AF65-F5344CB8AC3E}">
        <p14:creationId xmlns:p14="http://schemas.microsoft.com/office/powerpoint/2010/main" val="2783562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it’s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1B10-C633-430A-83FB-E5067017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6CC8-A786-4FF1-956D-0EAD211E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presentation we talked about writing scripts</a:t>
            </a:r>
          </a:p>
          <a:p>
            <a:r>
              <a:rPr lang="en-GB" dirty="0"/>
              <a:t>This was the part most like programming</a:t>
            </a:r>
          </a:p>
          <a:p>
            <a:pPr lvl="1"/>
            <a:r>
              <a:rPr lang="en-GB" dirty="0"/>
              <a:t>PowerShell is actually a pretty powerful programming language</a:t>
            </a:r>
          </a:p>
          <a:p>
            <a:r>
              <a:rPr lang="en-GB" dirty="0"/>
              <a:t>It didn’t contain any new cmdlets, but did show how to tie together the existing cmdlets</a:t>
            </a:r>
          </a:p>
          <a:p>
            <a:endParaRPr lang="en-GB" dirty="0"/>
          </a:p>
          <a:p>
            <a:r>
              <a:rPr lang="en-GB" dirty="0"/>
              <a:t>You just crossed the line between a </a:t>
            </a:r>
            <a:r>
              <a:rPr lang="en-GB" dirty="0" err="1"/>
              <a:t>oneliner</a:t>
            </a:r>
            <a:br>
              <a:rPr lang="en-GB" dirty="0"/>
            </a:br>
            <a:r>
              <a:rPr lang="en-GB" dirty="0"/>
              <a:t>with to many pipes to a real script</a:t>
            </a:r>
          </a:p>
        </p:txBody>
      </p:sp>
      <p:pic>
        <p:nvPicPr>
          <p:cNvPr id="1026" name="Picture 2" descr="Image result for medal">
            <a:extLst>
              <a:ext uri="{FF2B5EF4-FFF2-40B4-BE49-F238E27FC236}">
                <a16:creationId xmlns:a16="http://schemas.microsoft.com/office/drawing/2014/main" id="{C52E3B66-F4CB-4461-9DCF-B08A3370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719" y="4001294"/>
            <a:ext cx="18288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1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ways to have a command-string continue on the next line</a:t>
            </a:r>
          </a:p>
          <a:p>
            <a:pPr lvl="1"/>
            <a:r>
              <a:rPr lang="en-US" dirty="0" err="1"/>
              <a:t>Backtick</a:t>
            </a:r>
            <a:endParaRPr lang="en-US" dirty="0"/>
          </a:p>
          <a:p>
            <a:pPr lvl="1"/>
            <a:r>
              <a:rPr lang="en-US" dirty="0"/>
              <a:t>Piping</a:t>
            </a:r>
          </a:p>
          <a:p>
            <a:r>
              <a:rPr lang="en-US" dirty="0" err="1"/>
              <a:t>Backtick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`</a:t>
            </a:r>
            <a:r>
              <a:rPr lang="en-US" dirty="0"/>
              <a:t> (</a:t>
            </a:r>
            <a:r>
              <a:rPr lang="en-US" dirty="0" err="1"/>
              <a:t>AltGr</a:t>
            </a:r>
            <a:r>
              <a:rPr lang="en-US" dirty="0"/>
              <a:t> + µ)</a:t>
            </a:r>
          </a:p>
          <a:p>
            <a:pPr lvl="1"/>
            <a:r>
              <a:rPr lang="en-US" dirty="0"/>
              <a:t>To separate</a:t>
            </a:r>
            <a:br>
              <a:rPr lang="en-US" dirty="0"/>
            </a:br>
            <a:r>
              <a:rPr lang="en-US" dirty="0"/>
              <a:t>parameters</a:t>
            </a:r>
          </a:p>
          <a:p>
            <a:pPr lvl="1"/>
            <a:endParaRPr lang="en-US" dirty="0"/>
          </a:p>
          <a:p>
            <a:r>
              <a:rPr lang="en-US" dirty="0"/>
              <a:t>Piping: | (</a:t>
            </a:r>
            <a:r>
              <a:rPr lang="en-US" dirty="0" err="1"/>
              <a:t>AltGr</a:t>
            </a:r>
            <a:r>
              <a:rPr lang="en-US" dirty="0"/>
              <a:t> + &amp;)</a:t>
            </a:r>
          </a:p>
          <a:p>
            <a:pPr lvl="1"/>
            <a:r>
              <a:rPr lang="en-US" dirty="0"/>
              <a:t>When cmdlets are piped together, you can start a newline with every | without the </a:t>
            </a:r>
            <a:r>
              <a:rPr lang="en-US" dirty="0" err="1"/>
              <a:t>backtick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3546" y="2723054"/>
            <a:ext cx="50344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"Morgan Freeman"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Morgan.Freeman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PasswordNeverExpires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-Enabled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$true </a:t>
            </a:r>
          </a:p>
        </p:txBody>
      </p:sp>
    </p:spTree>
    <p:extLst>
      <p:ext uri="{BB962C8B-B14F-4D97-AF65-F5344CB8AC3E}">
        <p14:creationId xmlns:p14="http://schemas.microsoft.com/office/powerpoint/2010/main" val="26449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variableName</a:t>
            </a:r>
            <a:endParaRPr lang="en-US" dirty="0"/>
          </a:p>
          <a:p>
            <a:r>
              <a:rPr lang="en-US" dirty="0"/>
              <a:t>Consist of letters, numbers and _</a:t>
            </a:r>
          </a:p>
          <a:p>
            <a:r>
              <a:rPr lang="en-US" dirty="0"/>
              <a:t>Implicit declaration by assigning a value</a:t>
            </a:r>
          </a:p>
          <a:p>
            <a:r>
              <a:rPr lang="en-US" dirty="0"/>
              <a:t>Data: all types of data, including objects</a:t>
            </a:r>
          </a:p>
          <a:p>
            <a:r>
              <a:rPr lang="en-US" dirty="0"/>
              <a:t>Type: may but does not need to be explicitly defined</a:t>
            </a:r>
          </a:p>
          <a:p>
            <a:r>
              <a:rPr lang="en-US" dirty="0" err="1"/>
              <a:t>.Net</a:t>
            </a:r>
            <a:r>
              <a:rPr lang="en-US" dirty="0"/>
              <a:t> class names and type names </a:t>
            </a:r>
          </a:p>
          <a:p>
            <a:pPr lvl="1"/>
            <a:r>
              <a:rPr lang="en-US" dirty="0"/>
              <a:t>[System.int32]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(PS) (type accelerator)</a:t>
            </a:r>
          </a:p>
          <a:p>
            <a:pPr lvl="1"/>
            <a:r>
              <a:rPr lang="en-US" dirty="0"/>
              <a:t>[int32] (shortcut for the .NET class type)</a:t>
            </a:r>
          </a:p>
          <a:p>
            <a:r>
              <a:rPr lang="en-US" dirty="0"/>
              <a:t>Type in front: [</a:t>
            </a:r>
            <a:r>
              <a:rPr lang="en-US" dirty="0" err="1"/>
              <a:t>int</a:t>
            </a:r>
            <a:r>
              <a:rPr lang="en-US" dirty="0"/>
              <a:t>] $a, will accept only data of that type</a:t>
            </a:r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505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53711"/>
            <a:ext cx="9201150" cy="3423252"/>
          </a:xfrm>
        </p:spPr>
        <p:txBody>
          <a:bodyPr/>
          <a:lstStyle/>
          <a:p>
            <a:r>
              <a:rPr lang="en-US" dirty="0"/>
              <a:t>Variables can change type…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using the </a:t>
            </a:r>
            <a:r>
              <a:rPr lang="en-US" dirty="0" err="1"/>
              <a:t>DateTime</a:t>
            </a:r>
            <a:r>
              <a:rPr lang="en-US" dirty="0"/>
              <a:t>-type: use internal </a:t>
            </a:r>
            <a:r>
              <a:rPr lang="en-US" dirty="0" err="1"/>
              <a:t>datenotation</a:t>
            </a:r>
            <a:r>
              <a:rPr lang="en-US" dirty="0"/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89"/>
            <a:ext cx="7537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the most suitable datatype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an integer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int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 will become 6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20194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Int32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5.6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Double 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2650" y="5465300"/>
            <a:ext cx="6802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"12.04.1997"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91" y="5997579"/>
            <a:ext cx="4701947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accelerators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is it [</a:t>
            </a:r>
            <a:r>
              <a:rPr lang="en-US" dirty="0" err="1"/>
              <a:t>datetime</a:t>
            </a:r>
            <a:r>
              <a:rPr lang="en-US" dirty="0"/>
              <a:t>] or [</a:t>
            </a:r>
            <a:r>
              <a:rPr lang="en-US" dirty="0" err="1"/>
              <a:t>System.DateTime</a:t>
            </a:r>
            <a:r>
              <a:rPr lang="en-US" dirty="0"/>
              <a:t>]?</a:t>
            </a:r>
          </a:p>
          <a:p>
            <a:pPr lvl="1"/>
            <a:r>
              <a:rPr lang="en-US" dirty="0"/>
              <a:t>It’s [</a:t>
            </a:r>
            <a:r>
              <a:rPr lang="en-US" dirty="0" err="1"/>
              <a:t>System.DateTime</a:t>
            </a:r>
            <a:r>
              <a:rPr lang="en-US" dirty="0"/>
              <a:t>], but [</a:t>
            </a:r>
            <a:r>
              <a:rPr lang="en-US" dirty="0" err="1"/>
              <a:t>datetime</a:t>
            </a:r>
            <a:r>
              <a:rPr lang="en-US" dirty="0"/>
              <a:t>] is a type accelerator</a:t>
            </a:r>
          </a:p>
          <a:p>
            <a:r>
              <a:rPr lang="en-US" dirty="0"/>
              <a:t>Type accelerators: shorter names for existing classes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int</a:t>
            </a:r>
            <a:r>
              <a:rPr lang="en-US" dirty="0"/>
              <a:t>] in stead of [System.Int32] (and not [System.Int64])</a:t>
            </a:r>
          </a:p>
          <a:p>
            <a:r>
              <a:rPr lang="en-US" dirty="0"/>
              <a:t>An overview: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22423" y="4001294"/>
            <a:ext cx="11969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 </a:t>
            </a:r>
            <a:r>
              <a:rPr lang="nl-BE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get-typeaccelerator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{  </a:t>
            </a:r>
          </a:p>
          <a:p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	#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reference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nl-BE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the</a:t>
            </a:r>
            <a:r>
              <a:rPr lang="nl-BE" dirty="0">
                <a:solidFill>
                  <a:srgbClr val="006400"/>
                </a:solidFill>
                <a:latin typeface="Lucida Console" panose="020B0609040504020204" pitchFamily="49" charset="0"/>
              </a:rPr>
              <a:t> accelerators  </a:t>
            </a:r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nl-BE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psobject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].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assembly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System.Management.Automation.TypeAccelerators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::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Get</a:t>
            </a:r>
          </a:p>
          <a:p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	# return all built-in accelerators (property)    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nl-BE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acceleratorstype</a:t>
            </a:r>
            <a:r>
              <a:rPr lang="nl-BE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nl-B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GetEnumerator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  <a:p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  <a:p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get-typeaccelerator </a:t>
            </a:r>
          </a:p>
        </p:txBody>
      </p:sp>
    </p:spTree>
    <p:extLst>
      <p:ext uri="{BB962C8B-B14F-4D97-AF65-F5344CB8AC3E}">
        <p14:creationId xmlns:p14="http://schemas.microsoft.com/office/powerpoint/2010/main" val="106134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the type be determined automatically</a:t>
            </a:r>
          </a:p>
          <a:p>
            <a:endParaRPr lang="en-US" dirty="0"/>
          </a:p>
          <a:p>
            <a:r>
              <a:rPr lang="en-US" dirty="0"/>
              <a:t>Or you can set it manually</a:t>
            </a:r>
          </a:p>
          <a:p>
            <a:endParaRPr lang="en-US" dirty="0"/>
          </a:p>
          <a:p>
            <a:r>
              <a:rPr lang="en-US" dirty="0"/>
              <a:t>This will stop the type from changing: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1" y="2350955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5368888888888888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2650" y="3380968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Int64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4386597"/>
            <a:ext cx="683573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7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3215</TotalTime>
  <Words>2932</Words>
  <Application>Microsoft Office PowerPoint</Application>
  <PresentationFormat>Widescreen</PresentationFormat>
  <Paragraphs>573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Comment</vt:lpstr>
      <vt:lpstr>Region</vt:lpstr>
      <vt:lpstr>Newlines</vt:lpstr>
      <vt:lpstr>Variables</vt:lpstr>
      <vt:lpstr>Variable types</vt:lpstr>
      <vt:lpstr>Type accelerators</vt:lpstr>
      <vt:lpstr>Datatypes</vt:lpstr>
      <vt:lpstr>Strict mode</vt:lpstr>
      <vt:lpstr>Clearing and removing</vt:lpstr>
      <vt:lpstr>Predefined variables</vt:lpstr>
      <vt:lpstr>Constants</vt:lpstr>
      <vt:lpstr>Automatic resolving</vt:lpstr>
      <vt:lpstr>Automatic resolving</vt:lpstr>
      <vt:lpstr>Strings</vt:lpstr>
      <vt:lpstr>String manipulation</vt:lpstr>
      <vt:lpstr>String manipulation</vt:lpstr>
      <vt:lpstr>Strings: Static vs instance</vt:lpstr>
      <vt:lpstr>Strings: Static vs instance</vt:lpstr>
      <vt:lpstr>References</vt:lpstr>
      <vt:lpstr>Reference parameters</vt:lpstr>
      <vt:lpstr>Arrays</vt:lpstr>
      <vt:lpstr>Arrays</vt:lpstr>
      <vt:lpstr>Wait, what?</vt:lpstr>
      <vt:lpstr>Practical example</vt:lpstr>
      <vt:lpstr>Hash tables</vt:lpstr>
      <vt:lpstr>Object</vt:lpstr>
      <vt:lpstr>Creating an object</vt:lpstr>
      <vt:lpstr>Creating an object</vt:lpstr>
      <vt:lpstr>Operators</vt:lpstr>
      <vt:lpstr>Nicities</vt:lpstr>
      <vt:lpstr>Type operators</vt:lpstr>
      <vt:lpstr>Control structures</vt:lpstr>
      <vt:lpstr>IF</vt:lpstr>
      <vt:lpstr>Switch</vt:lpstr>
      <vt:lpstr>Foreach</vt:lpstr>
      <vt:lpstr>Other loops</vt:lpstr>
      <vt:lpstr>Scopes</vt:lpstr>
      <vt:lpstr>Scope examples</vt:lpstr>
      <vt:lpstr>The . and the &amp;</vt:lpstr>
      <vt:lpstr>Examples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184</cp:revision>
  <dcterms:created xsi:type="dcterms:W3CDTF">2016-01-25T12:22:04Z</dcterms:created>
  <dcterms:modified xsi:type="dcterms:W3CDTF">2019-03-06T14:54:39Z</dcterms:modified>
</cp:coreProperties>
</file>