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7" r:id="rId2"/>
    <p:sldId id="295" r:id="rId3"/>
    <p:sldId id="307" r:id="rId4"/>
    <p:sldId id="308" r:id="rId5"/>
    <p:sldId id="297" r:id="rId6"/>
    <p:sldId id="298" r:id="rId7"/>
    <p:sldId id="304" r:id="rId8"/>
    <p:sldId id="303" r:id="rId9"/>
    <p:sldId id="324" r:id="rId10"/>
    <p:sldId id="325" r:id="rId11"/>
    <p:sldId id="30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6" r:id="rId21"/>
    <p:sldId id="318" r:id="rId22"/>
    <p:sldId id="320" r:id="rId23"/>
    <p:sldId id="319" r:id="rId24"/>
    <p:sldId id="321" r:id="rId25"/>
    <p:sldId id="32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1BC7B1-03D0-4B8B-AD73-001B1B72742F}">
          <p14:sldIdLst>
            <p14:sldId id="257"/>
          </p14:sldIdLst>
        </p14:section>
        <p14:section name="Scripting?" id="{720B8394-5089-4DBB-A86F-E279FB254130}">
          <p14:sldIdLst>
            <p14:sldId id="295"/>
          </p14:sldIdLst>
        </p14:section>
        <p14:section name="Remember..." id="{F56840BE-8D09-4F78-B2DF-7B8CE256AB75}">
          <p14:sldIdLst>
            <p14:sldId id="307"/>
            <p14:sldId id="308"/>
          </p14:sldIdLst>
        </p14:section>
        <p14:section name="Debugging" id="{EBE363BC-2108-4D9F-94FF-0D6F6DE5C8AB}">
          <p14:sldIdLst>
            <p14:sldId id="297"/>
            <p14:sldId id="298"/>
          </p14:sldIdLst>
        </p14:section>
        <p14:section name="Running scripts" id="{E284EF42-6E51-45EB-8F33-6E6C902DCE85}">
          <p14:sldIdLst>
            <p14:sldId id="304"/>
            <p14:sldId id="303"/>
            <p14:sldId id="324"/>
            <p14:sldId id="325"/>
            <p14:sldId id="305"/>
            <p14:sldId id="309"/>
          </p14:sldIdLst>
        </p14:section>
        <p14:section name="Catching errors" id="{8E7B4E8E-2545-468C-89B4-2B974B59351B}">
          <p14:sldIdLst>
            <p14:sldId id="310"/>
            <p14:sldId id="311"/>
            <p14:sldId id="312"/>
          </p14:sldIdLst>
        </p14:section>
        <p14:section name="Parameters" id="{04D65771-E241-42E3-9C4C-75052453A8F9}">
          <p14:sldIdLst>
            <p14:sldId id="314"/>
            <p14:sldId id="315"/>
            <p14:sldId id="317"/>
            <p14:sldId id="316"/>
            <p14:sldId id="326"/>
            <p14:sldId id="318"/>
          </p14:sldIdLst>
        </p14:section>
        <p14:section name="Requires" id="{E21C9777-88AD-4C7A-B50B-EEDE8D512E2E}">
          <p14:sldIdLst>
            <p14:sldId id="320"/>
          </p14:sldIdLst>
        </p14:section>
        <p14:section name="Get-ComputerSystem" id="{0B5B06AA-BFB9-4191-9BE0-98FE62CA80A1}">
          <p14:sldIdLst>
            <p14:sldId id="319"/>
            <p14:sldId id="321"/>
          </p14:sldIdLst>
        </p14:section>
        <p14:section name="The end" id="{BA7D50D1-6EEC-4F77-92F9-B605122DD79B}">
          <p14:sldIdLst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ën Jochen" initials="MJ" lastIdx="1" clrIdx="0">
    <p:extLst>
      <p:ext uri="{19B8F6BF-5375-455C-9EA6-DF929625EA0E}">
        <p15:presenceInfo xmlns:p15="http://schemas.microsoft.com/office/powerpoint/2012/main" userId="Mariën Jo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7044" autoAdjust="0"/>
  </p:normalViewPr>
  <p:slideViewPr>
    <p:cSldViewPr snapToGrid="0">
      <p:cViewPr varScale="1">
        <p:scale>
          <a:sx n="95" d="100"/>
          <a:sy n="95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27BA0E08-2950-4975-9494-37B9D9C6E144}"/>
    <pc:docChg chg="modSld">
      <pc:chgData name="Jochen Mariën" userId="a4f8d9ed-3895-4365-b2d5-9432cb8a20d4" providerId="ADAL" clId="{27BA0E08-2950-4975-9494-37B9D9C6E144}" dt="2018-03-13T12:19:45.678" v="1"/>
      <pc:docMkLst>
        <pc:docMk/>
      </pc:docMkLst>
      <pc:sldChg chg="modSp">
        <pc:chgData name="Jochen Mariën" userId="a4f8d9ed-3895-4365-b2d5-9432cb8a20d4" providerId="ADAL" clId="{27BA0E08-2950-4975-9494-37B9D9C6E144}" dt="2018-03-13T12:19:45.678" v="1"/>
        <pc:sldMkLst>
          <pc:docMk/>
          <pc:sldMk cId="2783562304" sldId="302"/>
        </pc:sldMkLst>
        <pc:spChg chg="mod">
          <ac:chgData name="Jochen Mariën" userId="a4f8d9ed-3895-4365-b2d5-9432cb8a20d4" providerId="ADAL" clId="{27BA0E08-2950-4975-9494-37B9D9C6E144}" dt="2018-03-13T12:19:45.678" v="1"/>
          <ac:spMkLst>
            <pc:docMk/>
            <pc:sldMk cId="2783562304" sldId="30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263F0-A5A9-41B6-B682-E0E7AF475E79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EBDE-99E5-426C-8A45-55FDC70ABAC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722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VerbosePreference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"More info."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-Verbose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865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https://msdn.microsoft.com/en-us/powershell/reference/5.1/microsoft.powershell.core/about/about_throw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EBDE-99E5-426C-8A45-55FDC70ABAC1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136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123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5592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20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42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0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4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72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217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18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08B3-015B-44BE-B397-EC898F227802}" type="datetimeFigureOut">
              <a:rPr lang="nl-BE" smtClean="0"/>
              <a:t>6/03/2019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681D-E6E5-4C4F-97B1-DCFAAE0C3EA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0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n-us/library/hh847765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comment_based_help?view=powershell-6" TargetMode="External"/><Relationship Id="rId2" Type="http://schemas.openxmlformats.org/officeDocument/2006/relationships/hyperlink" Target="https://docs.microsoft.com/en-us/powershell/module/microsoft.powershell.core/about/about_functions_advanced_parameters?view=powershell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 dirty="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On scripts -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(in a GUI):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the solution (in a GUI):</a:t>
            </a:r>
          </a:p>
          <a:p>
            <a:endParaRPr lang="en-US" dirty="0"/>
          </a:p>
          <a:p>
            <a:r>
              <a:rPr lang="en-US" dirty="0"/>
              <a:t>Or, the solution (in PS):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839"/>
            <a:ext cx="4572000" cy="59245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59286" y="5083629"/>
            <a:ext cx="4027714" cy="57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0115" y="5002768"/>
            <a:ext cx="5258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Unblock-File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"downloadedScript.ps1" </a:t>
            </a:r>
          </a:p>
        </p:txBody>
      </p:sp>
    </p:spTree>
    <p:extLst>
      <p:ext uri="{BB962C8B-B14F-4D97-AF65-F5344CB8AC3E}">
        <p14:creationId xmlns:p14="http://schemas.microsoft.com/office/powerpoint/2010/main" val="281992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script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Doubleclick</a:t>
            </a:r>
            <a:r>
              <a:rPr lang="en-GB" dirty="0"/>
              <a:t> in Explorer</a:t>
            </a:r>
          </a:p>
          <a:p>
            <a:pPr lvl="1"/>
            <a:r>
              <a:rPr lang="en-GB" dirty="0"/>
              <a:t>Default opens in notepad (fast!)</a:t>
            </a:r>
          </a:p>
          <a:p>
            <a:pPr lvl="1"/>
            <a:r>
              <a:rPr lang="en-GB" dirty="0"/>
              <a:t>You can change this behaviour</a:t>
            </a:r>
          </a:p>
          <a:p>
            <a:r>
              <a:rPr lang="en-GB" dirty="0" err="1"/>
              <a:t>Rightclick</a:t>
            </a:r>
            <a:r>
              <a:rPr lang="en-GB" dirty="0"/>
              <a:t> in Explorer – Edit (</a:t>
            </a:r>
            <a:r>
              <a:rPr lang="en-GB" dirty="0" err="1"/>
              <a:t>Bewerken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Opens in ISE</a:t>
            </a:r>
          </a:p>
          <a:p>
            <a:r>
              <a:rPr lang="en-US" dirty="0" err="1"/>
              <a:t>Rightclick</a:t>
            </a:r>
            <a:r>
              <a:rPr lang="en-US" dirty="0"/>
              <a:t> in Explorer – Run with PowerShell</a:t>
            </a:r>
          </a:p>
          <a:p>
            <a:pPr lvl="1"/>
            <a:r>
              <a:rPr lang="en-US" dirty="0"/>
              <a:t>Will always run with </a:t>
            </a:r>
            <a:r>
              <a:rPr lang="en-US" dirty="0" err="1"/>
              <a:t>ByPass</a:t>
            </a:r>
            <a:r>
              <a:rPr lang="en-US" dirty="0"/>
              <a:t> – execution policy</a:t>
            </a:r>
          </a:p>
          <a:p>
            <a:r>
              <a:rPr lang="en-GB" dirty="0"/>
              <a:t>Start explicitly </a:t>
            </a:r>
            <a:r>
              <a:rPr lang="en-GB"/>
              <a:t>with Run</a:t>
            </a:r>
          </a:p>
          <a:p>
            <a:pPr lvl="1"/>
            <a:r>
              <a:rPr lang="en-GB"/>
              <a:t>powershell.exe </a:t>
            </a:r>
            <a:r>
              <a:rPr lang="en-GB" dirty="0"/>
              <a:t>–</a:t>
            </a:r>
            <a:r>
              <a:rPr lang="en-GB" dirty="0" err="1"/>
              <a:t>noexit</a:t>
            </a:r>
            <a:r>
              <a:rPr lang="en-GB" dirty="0"/>
              <a:t> c:\scripts\test.ps1</a:t>
            </a:r>
          </a:p>
          <a:p>
            <a:pPr lvl="1"/>
            <a:r>
              <a:rPr lang="en-GB" dirty="0"/>
              <a:t>powershell.exe –</a:t>
            </a:r>
            <a:r>
              <a:rPr lang="en-GB" dirty="0" err="1"/>
              <a:t>noexit</a:t>
            </a:r>
            <a:r>
              <a:rPr lang="en-GB" dirty="0"/>
              <a:t> &amp;’c:\scripts\My script.ps1’</a:t>
            </a:r>
          </a:p>
          <a:p>
            <a:r>
              <a:rPr lang="en-GB" dirty="0"/>
              <a:t>In Windows PowerShell console</a:t>
            </a:r>
          </a:p>
          <a:p>
            <a:pPr lvl="1"/>
            <a:r>
              <a:rPr lang="en-GB" dirty="0"/>
              <a:t>A full path</a:t>
            </a:r>
          </a:p>
          <a:p>
            <a:pPr lvl="1"/>
            <a:r>
              <a:rPr lang="en-GB" dirty="0"/>
              <a:t>A relative path with a dot first (  .\test.ps1 )</a:t>
            </a:r>
          </a:p>
          <a:p>
            <a:pPr lvl="1"/>
            <a:r>
              <a:rPr lang="en-GB" dirty="0"/>
              <a:t>Only the name of the script if the path of the script is included in the path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isn’t because your account is a member of the administrators, that every console you open uses these permissions (User Account Control)</a:t>
            </a:r>
            <a:endParaRPr lang="en-GB" dirty="0"/>
          </a:p>
          <a:p>
            <a:r>
              <a:rPr lang="en-GB" dirty="0"/>
              <a:t>Right click on PowerShell icon &gt; run as administrator</a:t>
            </a:r>
          </a:p>
          <a:p>
            <a:r>
              <a:rPr lang="en-GB" dirty="0"/>
              <a:t>In CLI (or ISE): </a:t>
            </a:r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</a:t>
            </a:r>
            <a:endParaRPr lang="en-GB" dirty="0"/>
          </a:p>
          <a:p>
            <a:pPr lvl="2"/>
            <a:r>
              <a:rPr lang="nl-BE" dirty="0"/>
              <a:t>Runs a new CLI as Administrator</a:t>
            </a:r>
          </a:p>
          <a:p>
            <a:pPr lvl="2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user is a member of </a:t>
            </a:r>
            <a:r>
              <a:rPr lang="nl-BE" dirty="0" err="1"/>
              <a:t>the</a:t>
            </a:r>
            <a:r>
              <a:rPr lang="nl-BE" dirty="0"/>
              <a:t> administrators</a:t>
            </a:r>
            <a:endParaRPr lang="en-GB" dirty="0"/>
          </a:p>
          <a:p>
            <a:pPr lvl="1"/>
            <a:r>
              <a:rPr lang="en-GB" dirty="0"/>
              <a:t>Start-Process PowerShell.exe –verb </a:t>
            </a:r>
            <a:r>
              <a:rPr lang="en-GB" dirty="0" err="1"/>
              <a:t>Runasuser</a:t>
            </a:r>
            <a:endParaRPr lang="en-GB" dirty="0"/>
          </a:p>
          <a:p>
            <a:pPr lvl="2"/>
            <a:r>
              <a:rPr lang="nl-BE" dirty="0" err="1"/>
              <a:t>To</a:t>
            </a:r>
            <a:r>
              <a:rPr lang="nl-BE" dirty="0"/>
              <a:t> run as a different user</a:t>
            </a:r>
          </a:p>
          <a:p>
            <a:pPr lvl="1"/>
            <a:r>
              <a:rPr lang="en-GB" dirty="0"/>
              <a:t>Start-Process PowerShell.exe –verb open</a:t>
            </a:r>
          </a:p>
          <a:p>
            <a:pPr lvl="2"/>
            <a:r>
              <a:rPr lang="nl-BE" dirty="0" err="1"/>
              <a:t>Simply</a:t>
            </a:r>
            <a:r>
              <a:rPr lang="nl-BE" dirty="0"/>
              <a:t> open en new CLI (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elevated</a:t>
            </a:r>
            <a:r>
              <a:rPr lang="nl-BE" dirty="0"/>
              <a:t>)</a:t>
            </a:r>
            <a:endParaRPr lang="en-GB" dirty="0"/>
          </a:p>
          <a:p>
            <a:pPr lvl="1"/>
            <a:r>
              <a:rPr lang="en-GB" dirty="0"/>
              <a:t>Start-Process PowerShell.exe -</a:t>
            </a:r>
            <a:r>
              <a:rPr lang="en-GB" dirty="0" err="1"/>
              <a:t>argumentlist</a:t>
            </a:r>
            <a:r>
              <a:rPr lang="en-GB" dirty="0"/>
              <a:t> </a:t>
            </a:r>
            <a:r>
              <a:rPr lang="en-GB" dirty="0" err="1"/>
              <a:t>nameScript</a:t>
            </a:r>
            <a:endParaRPr lang="en-GB" dirty="0"/>
          </a:p>
          <a:p>
            <a:pPr lvl="2"/>
            <a:r>
              <a:rPr lang="en-GB" dirty="0"/>
              <a:t>Executes one script in elevated mode</a:t>
            </a:r>
          </a:p>
          <a:p>
            <a:pPr lvl="1"/>
            <a:r>
              <a:rPr lang="en-US" dirty="0"/>
              <a:t> Start-Process powershell.exe -</a:t>
            </a:r>
            <a:r>
              <a:rPr lang="en-US" dirty="0" err="1"/>
              <a:t>argumentlist</a:t>
            </a:r>
            <a:r>
              <a:rPr lang="en-US" dirty="0"/>
              <a:t> "-</a:t>
            </a:r>
            <a:r>
              <a:rPr lang="en-US" dirty="0" err="1"/>
              <a:t>executionpolicy</a:t>
            </a:r>
            <a:r>
              <a:rPr lang="en-US" dirty="0"/>
              <a:t> bypass" </a:t>
            </a:r>
          </a:p>
          <a:p>
            <a:pPr lvl="2"/>
            <a:r>
              <a:rPr lang="en-US" dirty="0"/>
              <a:t>Start a new prompt with the </a:t>
            </a:r>
            <a:r>
              <a:rPr lang="en-US" dirty="0" err="1"/>
              <a:t>executionpolicy</a:t>
            </a:r>
            <a:r>
              <a:rPr lang="en-US" dirty="0"/>
              <a:t> bypassed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9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classical way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code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/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System.DivideByZeroException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 exception"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Use "Exit" to stop the script, without going to finally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or other code behind the try/catch.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catch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"Catch other exceptions"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finally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"Always execute this code"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0954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 The new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traps any error in the script, not just the enclosed errors</a:t>
            </a:r>
          </a:p>
          <a:p>
            <a:r>
              <a:rPr lang="en-US" dirty="0"/>
              <a:t>In the trap-statement</a:t>
            </a:r>
          </a:p>
          <a:p>
            <a:pPr lvl="1"/>
            <a:r>
              <a:rPr lang="en-US" dirty="0"/>
              <a:t>Continue: continue with the script  (default behavior)</a:t>
            </a:r>
          </a:p>
          <a:p>
            <a:pPr lvl="1"/>
            <a:r>
              <a:rPr lang="en-US" dirty="0"/>
              <a:t>Break: stop the script</a:t>
            </a:r>
          </a:p>
          <a:p>
            <a:pPr lvl="1"/>
            <a:r>
              <a:rPr lang="en-US" dirty="0"/>
              <a:t>$_: contains information on the error</a:t>
            </a:r>
          </a:p>
          <a:p>
            <a:pPr lvl="1"/>
            <a:r>
              <a:rPr lang="en-US" dirty="0"/>
              <a:t>You can add the specific type of error to catch ( </a:t>
            </a:r>
            <a:r>
              <a:rPr lang="en-GB" dirty="0"/>
              <a:t>[&lt;exception type&gt;] )</a:t>
            </a:r>
            <a:endParaRPr lang="en-US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43839" y="4486433"/>
            <a:ext cx="7104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trap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"Error: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	"Error: 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Exception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Message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793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an error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Throw</a:t>
            </a:r>
          </a:p>
          <a:p>
            <a:pPr lvl="1"/>
            <a:r>
              <a:rPr lang="en-US" dirty="0"/>
              <a:t>Generates a terminating error in the script</a:t>
            </a:r>
          </a:p>
          <a:p>
            <a:pPr lvl="1"/>
            <a:r>
              <a:rPr lang="en-US" dirty="0"/>
              <a:t>Only used to stop a script immediately, not cleanly</a:t>
            </a:r>
          </a:p>
          <a:p>
            <a:pPr lvl="1"/>
            <a:r>
              <a:rPr lang="en-US" dirty="0"/>
              <a:t>Can be caught by trap and try-catch</a:t>
            </a:r>
          </a:p>
          <a:p>
            <a:r>
              <a:rPr lang="en-US" dirty="0"/>
              <a:t>vs. Write-Error</a:t>
            </a:r>
          </a:p>
          <a:p>
            <a:pPr lvl="1"/>
            <a:r>
              <a:rPr lang="en-US" dirty="0"/>
              <a:t>Generates a non-terminating error in the script</a:t>
            </a:r>
          </a:p>
          <a:p>
            <a:pPr lvl="1"/>
            <a:r>
              <a:rPr lang="en-US" dirty="0"/>
              <a:t>Will write an error to the default output (the screen, a logfile, …)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caught by trap and try-catch</a:t>
            </a:r>
          </a:p>
          <a:p>
            <a:r>
              <a:rPr lang="en-US" dirty="0"/>
              <a:t>Write-Error can cause a terminating error when the </a:t>
            </a:r>
            <a:r>
              <a:rPr lang="en-GB" dirty="0"/>
              <a:t>$</a:t>
            </a:r>
            <a:r>
              <a:rPr lang="en-GB" dirty="0" err="1"/>
              <a:t>ErrorActionPreference</a:t>
            </a:r>
            <a:r>
              <a:rPr lang="en-GB" dirty="0"/>
              <a:t> is set to "Stop" </a:t>
            </a:r>
          </a:p>
        </p:txBody>
      </p:sp>
    </p:spTree>
    <p:extLst>
      <p:ext uri="{BB962C8B-B14F-4D97-AF65-F5344CB8AC3E}">
        <p14:creationId xmlns:p14="http://schemas.microsoft.com/office/powerpoint/2010/main" val="319614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writing functions or scripts, you’ll need some parameters</a:t>
            </a:r>
          </a:p>
          <a:p>
            <a:r>
              <a:rPr lang="en-US" dirty="0"/>
              <a:t>For a quick and dirty function, simply put some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even then, it’s good practice to choose describing names</a:t>
            </a:r>
          </a:p>
          <a:p>
            <a:pPr lvl="1"/>
            <a:r>
              <a:rPr lang="en-US" dirty="0"/>
              <a:t>You can refer to the variables in order</a:t>
            </a:r>
          </a:p>
          <a:p>
            <a:pPr lvl="1"/>
            <a:r>
              <a:rPr lang="en-US" dirty="0"/>
              <a:t>Or by name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475200" y="520249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5200" y="483316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45FBC-70AE-45BF-AB9A-5F851228AFAA}"/>
              </a:ext>
            </a:extLst>
          </p:cNvPr>
          <p:cNvSpPr/>
          <p:nvPr/>
        </p:nvSpPr>
        <p:spPr>
          <a:xfrm>
            <a:off x="2234084" y="27556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25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typed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the datatype of the parameters, strongly type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prevent errors in the function</a:t>
            </a:r>
          </a:p>
          <a:p>
            <a:pPr lvl="1"/>
            <a:r>
              <a:rPr lang="en-US" dirty="0"/>
              <a:t>(and create errors when calling the function)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140" y="4827849"/>
            <a:ext cx="9929720" cy="944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59711-D706-4E35-B1FA-3587A97EA1D0}"/>
              </a:ext>
            </a:extLst>
          </p:cNvPr>
          <p:cNvSpPr/>
          <p:nvPr/>
        </p:nvSpPr>
        <p:spPr>
          <a:xfrm>
            <a:off x="2073310" y="235087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98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Initialised</a:t>
            </a:r>
            <a:r>
              <a:rPr lang="en-US" dirty="0"/>
              <a:t>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that doesn’t have to be passed to the function, but can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Valid calls for the function: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835887" y="45300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7-5 = 2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7-10 = -3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0-10 = -10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deduction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0-5 = -5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2537-7776-437E-B24E-8C252F75D7D2}"/>
              </a:ext>
            </a:extLst>
          </p:cNvPr>
          <p:cNvSpPr/>
          <p:nvPr/>
        </p:nvSpPr>
        <p:spPr>
          <a:xfrm>
            <a:off x="1835887" y="23279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pt-BR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pt-BR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800080"/>
                </a:solidFill>
                <a:latin typeface="Lucida Console" panose="020B0609040504020204" pitchFamily="49" charset="0"/>
              </a:rPr>
              <a:t>10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88837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parameter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901"/>
          </a:xfrm>
        </p:spPr>
        <p:txBody>
          <a:bodyPr/>
          <a:lstStyle/>
          <a:p>
            <a:r>
              <a:rPr lang="en-US" dirty="0"/>
              <a:t>A switch parameter can’t have a value, but can be present (or not)</a:t>
            </a:r>
          </a:p>
          <a:p>
            <a:pPr lvl="1"/>
            <a:r>
              <a:rPr lang="en-US" dirty="0"/>
              <a:t>Can be used as a Boolean variable in the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43" y="3932459"/>
            <a:ext cx="5494496" cy="24538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413F07-8F11-40E4-A641-8A9C842EC62D}"/>
              </a:ext>
            </a:extLst>
          </p:cNvPr>
          <p:cNvSpPr/>
          <p:nvPr/>
        </p:nvSpPr>
        <p:spPr>
          <a:xfrm>
            <a:off x="1038329" y="2740078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Get-Soup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param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switch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6161"/>
                </a:solidFill>
                <a:latin typeface="Lucida Console" panose="020B0609040504020204" pitchFamily="49" charset="0"/>
              </a:rPr>
              <a:t>string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"tomato with letters"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	if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$please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"Here is your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$soup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lvl="1"/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"No soup for you!"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9629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start writing (and copying) code into a PS ISE (or </a:t>
            </a:r>
            <a:r>
              <a:rPr lang="en-US" dirty="0" err="1"/>
              <a:t>VSCode</a:t>
            </a:r>
            <a:r>
              <a:rPr lang="en-US" dirty="0"/>
              <a:t>)-window and running it from there</a:t>
            </a:r>
          </a:p>
          <a:p>
            <a:r>
              <a:rPr lang="en-US" dirty="0"/>
              <a:t>But somewhere along the road, you’ll need to share this code</a:t>
            </a:r>
          </a:p>
          <a:p>
            <a:pPr lvl="1"/>
            <a:r>
              <a:rPr lang="en-US" dirty="0"/>
              <a:t>With a pimply-faced youth (PFY) for instance</a:t>
            </a:r>
          </a:p>
          <a:p>
            <a:r>
              <a:rPr lang="en-US" dirty="0"/>
              <a:t>…and you can’t expect them to understand all this code you wrote</a:t>
            </a:r>
          </a:p>
          <a:p>
            <a:endParaRPr lang="en-US" dirty="0"/>
          </a:p>
          <a:p>
            <a:r>
              <a:rPr lang="en-US" dirty="0"/>
              <a:t>So tune your scripts to be useable by coworkers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1CD-B3ED-4A8A-AC97-913E85C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1113-7478-4104-A265-1E6CFB9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switch is either present, or not present</a:t>
            </a:r>
          </a:p>
          <a:p>
            <a:pPr lvl="1"/>
            <a:r>
              <a:rPr lang="en-GB" dirty="0"/>
              <a:t>This results in a $true or $false value</a:t>
            </a:r>
          </a:p>
          <a:p>
            <a:r>
              <a:rPr lang="en-GB" dirty="0"/>
              <a:t>Making a switch default to $false is useless</a:t>
            </a:r>
          </a:p>
          <a:p>
            <a:pPr lvl="1"/>
            <a:r>
              <a:rPr lang="en-GB" dirty="0"/>
              <a:t>A switch that is not present is always false</a:t>
            </a:r>
          </a:p>
          <a:p>
            <a:r>
              <a:rPr lang="en-GB" dirty="0"/>
              <a:t>Making a switch default to $true is difficult</a:t>
            </a:r>
          </a:p>
          <a:p>
            <a:pPr lvl="1"/>
            <a:r>
              <a:rPr lang="en-GB" dirty="0"/>
              <a:t>How would you turn the switch off, because if it’s not present, it will be true</a:t>
            </a:r>
          </a:p>
          <a:p>
            <a:r>
              <a:rPr lang="en-GB" dirty="0"/>
              <a:t>Making a switch mandatory is also difficult</a:t>
            </a:r>
          </a:p>
          <a:p>
            <a:pPr lvl="1"/>
            <a:r>
              <a:rPr lang="en-GB" dirty="0"/>
              <a:t>You force the use to have the switch, thereby turning it on</a:t>
            </a:r>
          </a:p>
          <a:p>
            <a:r>
              <a:rPr lang="en-GB" dirty="0"/>
              <a:t>You can “forcibly turn off” a switch</a:t>
            </a:r>
          </a:p>
          <a:p>
            <a:pPr lvl="1"/>
            <a:r>
              <a:rPr lang="en-GB" dirty="0"/>
              <a:t>By using a colon between the switch-name and the </a:t>
            </a:r>
            <a:r>
              <a:rPr lang="en-GB"/>
              <a:t>$false</a:t>
            </a:r>
          </a:p>
          <a:p>
            <a:pPr lvl="1"/>
            <a:r>
              <a:rPr lang="en-GB" dirty="0"/>
              <a:t>Sometimes needed to turn of confirmation-screens</a:t>
            </a:r>
          </a:p>
          <a:p>
            <a:pPr lvl="1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BFA39-2AA5-454F-8B3B-04AEA7E8E4DC}"/>
              </a:ext>
            </a:extLst>
          </p:cNvPr>
          <p:cNvSpPr/>
          <p:nvPr/>
        </p:nvSpPr>
        <p:spPr>
          <a:xfrm>
            <a:off x="6419562" y="6081067"/>
            <a:ext cx="4716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 </a:t>
            </a:r>
            <a:r>
              <a:rPr lang="en-GB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Get-Soup</a:t>
            </a:r>
            <a:r>
              <a:rPr lang="en-GB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0080"/>
                </a:solidFill>
                <a:latin typeface="Lucida Console" panose="020B0609040504020204" pitchFamily="49" charset="0"/>
              </a:rPr>
              <a:t>-please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:</a:t>
            </a:r>
            <a:r>
              <a:rPr lang="en-GB" sz="2400" dirty="0">
                <a:solidFill>
                  <a:srgbClr val="FF4500"/>
                </a:solidFill>
                <a:latin typeface="Lucida Console" panose="020B0609040504020204" pitchFamily="49" charset="0"/>
              </a:rPr>
              <a:t>$false </a:t>
            </a:r>
          </a:p>
        </p:txBody>
      </p:sp>
    </p:spTree>
    <p:extLst>
      <p:ext uri="{BB962C8B-B14F-4D97-AF65-F5344CB8AC3E}">
        <p14:creationId xmlns:p14="http://schemas.microsoft.com/office/powerpoint/2010/main" val="8359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practices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51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Return values without using return</a:t>
            </a:r>
          </a:p>
          <a:p>
            <a:pPr lvl="1"/>
            <a:r>
              <a:rPr lang="en-US" dirty="0"/>
              <a:t>Works, but leads to the next bad practice</a:t>
            </a:r>
          </a:p>
          <a:p>
            <a:r>
              <a:rPr lang="en-US" dirty="0"/>
              <a:t>Return more than one value</a:t>
            </a:r>
          </a:p>
          <a:p>
            <a:pPr lvl="1"/>
            <a:r>
              <a:rPr lang="en-US" dirty="0"/>
              <a:t>How would the script calling this function process this value?</a:t>
            </a:r>
          </a:p>
          <a:p>
            <a:pPr lvl="1"/>
            <a:r>
              <a:rPr lang="en-US" dirty="0"/>
              <a:t>Impossible when using return because return ends the function</a:t>
            </a:r>
          </a:p>
          <a:p>
            <a:r>
              <a:rPr lang="en-US" dirty="0"/>
              <a:t>Writing from the function</a:t>
            </a:r>
          </a:p>
          <a:p>
            <a:pPr lvl="1"/>
            <a:r>
              <a:rPr lang="en-US" dirty="0"/>
              <a:t>Functions should silently do what they are supposed to, and not be to verbal about it</a:t>
            </a:r>
          </a:p>
          <a:p>
            <a:pPr lvl="1"/>
            <a:r>
              <a:rPr lang="en-US" dirty="0"/>
              <a:t>If we want to print what we are doing, the main script will</a:t>
            </a:r>
          </a:p>
          <a:p>
            <a:pPr lvl="1"/>
            <a:r>
              <a:rPr lang="en-US" dirty="0"/>
              <a:t>Ok to use: Write-Error and Write-Verbose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6595" y="1115594"/>
            <a:ext cx="40439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6595" y="2523966"/>
            <a:ext cx="456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7226595" y="4095908"/>
            <a:ext cx="4851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deduction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"You're deducting"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return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$a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$b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824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#Requires can be used to require</a:t>
            </a:r>
          </a:p>
          <a:p>
            <a:pPr lvl="1"/>
            <a:r>
              <a:rPr lang="en-US" dirty="0"/>
              <a:t>Administrator-rights (-</a:t>
            </a:r>
            <a:r>
              <a:rPr lang="en-US" dirty="0" err="1"/>
              <a:t>RunAsAdministrator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certain minimum version of PowerShell (-version 4.0)</a:t>
            </a:r>
          </a:p>
          <a:p>
            <a:pPr lvl="1"/>
            <a:r>
              <a:rPr lang="en-US" dirty="0"/>
              <a:t>An installed module (-module </a:t>
            </a:r>
            <a:r>
              <a:rPr lang="en-US" dirty="0" err="1"/>
              <a:t>ActiveDirectory</a:t>
            </a:r>
            <a:r>
              <a:rPr lang="en-US" dirty="0"/>
              <a:t>)</a:t>
            </a:r>
          </a:p>
          <a:p>
            <a:r>
              <a:rPr lang="en-US" dirty="0"/>
              <a:t>Can be used multiple times for different requirements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509956" y="843240"/>
            <a:ext cx="584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https://technet.microsoft.com/en-us/library/hh847765.aspx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3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ComputerSystem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demo on how to write and fine-tune a script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20" y="2515111"/>
            <a:ext cx="3711760" cy="29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64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in the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about_Functions_Advanced_Parameters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https://docs.microsoft.com/</a:t>
            </a:r>
            <a:r>
              <a:rPr lang="en-GB" dirty="0" err="1">
                <a:hlinkClick r:id="rId2"/>
              </a:rPr>
              <a:t>en</a:t>
            </a:r>
            <a:r>
              <a:rPr lang="en-GB" dirty="0">
                <a:hlinkClick r:id="rId2"/>
              </a:rPr>
              <a:t>-us/...</a:t>
            </a:r>
            <a:endParaRPr lang="en-GB" dirty="0"/>
          </a:p>
          <a:p>
            <a:r>
              <a:rPr lang="en-GB" dirty="0" err="1"/>
              <a:t>about_Comment_Based_Help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https://docs.microsoft.com/</a:t>
            </a:r>
            <a:r>
              <a:rPr lang="en-GB" dirty="0" err="1">
                <a:hlinkClick r:id="rId3"/>
              </a:rPr>
              <a:t>en</a:t>
            </a:r>
            <a:r>
              <a:rPr lang="en-GB" dirty="0">
                <a:hlinkClick r:id="rId3"/>
              </a:rPr>
              <a:t>-us/...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484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talked about how to ‘publish’ a script</a:t>
            </a:r>
          </a:p>
          <a:p>
            <a:r>
              <a:rPr lang="en-US" dirty="0"/>
              <a:t>If the script is strictly for personal use, you don’t have to go too deep into commenting and adding parameters</a:t>
            </a:r>
          </a:p>
          <a:p>
            <a:pPr lvl="1"/>
            <a:r>
              <a:rPr lang="en-US" dirty="0"/>
              <a:t>But you-two-years-from-now is a different person from you-now…</a:t>
            </a:r>
          </a:p>
          <a:p>
            <a:r>
              <a:rPr lang="en-US" dirty="0"/>
              <a:t>This and the </a:t>
            </a:r>
            <a:r>
              <a:rPr lang="en-US"/>
              <a:t>previous presentations </a:t>
            </a:r>
            <a:r>
              <a:rPr lang="en-US" dirty="0"/>
              <a:t>combined give you an insight into how PowerShell works</a:t>
            </a:r>
          </a:p>
          <a:p>
            <a:r>
              <a:rPr lang="en-US" dirty="0"/>
              <a:t>Next up is diving deeper into certain topics (</a:t>
            </a:r>
            <a:r>
              <a:rPr lang="en-US" dirty="0" err="1"/>
              <a:t>ActiveDirectory</a:t>
            </a:r>
            <a:r>
              <a:rPr lang="en-US" dirty="0"/>
              <a:t>, NTFS, …)</a:t>
            </a:r>
          </a:p>
          <a:p>
            <a:pPr lvl="1"/>
            <a:r>
              <a:rPr lang="en-US" dirty="0"/>
              <a:t>But the basic principals remain…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 and the &amp;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  <a:p>
            <a:pPr lvl="1"/>
            <a:r>
              <a:rPr lang="en-US" dirty="0"/>
              <a:t>Call operator</a:t>
            </a:r>
          </a:p>
          <a:p>
            <a:pPr lvl="1"/>
            <a:r>
              <a:rPr lang="en-US" dirty="0"/>
              <a:t>To run a script that has spaces in it’s name</a:t>
            </a:r>
          </a:p>
          <a:p>
            <a:pPr lvl="1"/>
            <a:r>
              <a:rPr lang="en-US" dirty="0"/>
              <a:t>Will run the script in a separate scope, and remove the scope afterwards</a:t>
            </a:r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Dot operator</a:t>
            </a:r>
          </a:p>
          <a:p>
            <a:pPr lvl="1"/>
            <a:r>
              <a:rPr lang="en-US" dirty="0"/>
              <a:t>To ‘dot source’ a script</a:t>
            </a:r>
          </a:p>
          <a:p>
            <a:pPr lvl="1"/>
            <a:r>
              <a:rPr lang="en-US" dirty="0"/>
              <a:t>Will run the script, but keep all functions and variables in the current scope</a:t>
            </a:r>
          </a:p>
          <a:p>
            <a:pPr lvl="1"/>
            <a:r>
              <a:rPr lang="en-US" dirty="0"/>
              <a:t>Useful to include a separate script with functions, variables,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53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32" y="365125"/>
            <a:ext cx="3787468" cy="1318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66" y="2331482"/>
            <a:ext cx="9983065" cy="1386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66" y="4437118"/>
            <a:ext cx="5037257" cy="102116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709837" cy="4351338"/>
          </a:xfrm>
        </p:spPr>
        <p:txBody>
          <a:bodyPr/>
          <a:lstStyle/>
          <a:p>
            <a:r>
              <a:rPr lang="en-US" dirty="0"/>
              <a:t>Run the script with &amp;: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 source the script with .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620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creating</a:t>
            </a:r>
            <a:r>
              <a:rPr lang="nl-BE" dirty="0"/>
              <a:t> a script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sometimes</a:t>
            </a:r>
            <a:r>
              <a:rPr lang="nl-BE" dirty="0"/>
              <a:t> want </a:t>
            </a:r>
            <a:r>
              <a:rPr lang="nl-BE" dirty="0" err="1"/>
              <a:t>to</a:t>
            </a:r>
            <a:r>
              <a:rPr lang="nl-BE" dirty="0"/>
              <a:t> “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going</a:t>
            </a:r>
            <a:r>
              <a:rPr lang="nl-BE" dirty="0"/>
              <a:t> on”</a:t>
            </a:r>
          </a:p>
          <a:p>
            <a:r>
              <a:rPr lang="nl-BE" dirty="0"/>
              <a:t>In </a:t>
            </a:r>
            <a:r>
              <a:rPr lang="nl-BE" dirty="0" err="1"/>
              <a:t>that</a:t>
            </a:r>
            <a:r>
              <a:rPr lang="nl-BE" dirty="0"/>
              <a:t> case, </a:t>
            </a:r>
            <a:r>
              <a:rPr lang="nl-BE" dirty="0" err="1"/>
              <a:t>use</a:t>
            </a:r>
            <a:r>
              <a:rPr lang="nl-BE" dirty="0"/>
              <a:t> “Write-Debug”</a:t>
            </a:r>
          </a:p>
          <a:p>
            <a:r>
              <a:rPr lang="nl-BE" dirty="0"/>
              <a:t>The output of “Write-Debug”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the</a:t>
            </a:r>
            <a:r>
              <a:rPr lang="nl-BE" dirty="0"/>
              <a:t> setting of $</a:t>
            </a:r>
            <a:r>
              <a:rPr lang="en-GB" dirty="0" err="1"/>
              <a:t>DebugPreference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Continue: PowerShell will show the debug message</a:t>
            </a:r>
          </a:p>
          <a:p>
            <a:pPr lvl="1"/>
            <a:r>
              <a:rPr lang="en-GB" dirty="0"/>
              <a:t>Inquire: PowerShell will prompt the user</a:t>
            </a:r>
          </a:p>
          <a:p>
            <a:pPr lvl="1"/>
            <a:r>
              <a:rPr lang="en-GB" dirty="0" err="1"/>
              <a:t>SilentlyContinue</a:t>
            </a:r>
            <a:r>
              <a:rPr lang="en-GB" dirty="0"/>
              <a:t>: PowerShell will not show the message</a:t>
            </a:r>
          </a:p>
          <a:p>
            <a:pPr lvl="1"/>
            <a:r>
              <a:rPr lang="en-GB" dirty="0"/>
              <a:t>Stop: PowerShell will show the message and then halt</a:t>
            </a:r>
          </a:p>
          <a:p>
            <a:pPr lvl="1"/>
            <a:r>
              <a:rPr lang="en-US" dirty="0"/>
              <a:t>Ignore and Suspend: Not supported for an </a:t>
            </a:r>
            <a:r>
              <a:rPr lang="en-US" dirty="0" err="1"/>
              <a:t>actionpreference</a:t>
            </a:r>
            <a:r>
              <a:rPr lang="en-US" dirty="0"/>
              <a:t> variable</a:t>
            </a:r>
          </a:p>
          <a:p>
            <a:r>
              <a:rPr lang="nl-BE" dirty="0"/>
              <a:t>Advantage: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leave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debugging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script, even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deploy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  <a:p>
            <a:r>
              <a:rPr lang="en-US" dirty="0"/>
              <a:t>Similarly: Write-Verbose</a:t>
            </a:r>
          </a:p>
          <a:p>
            <a:pPr lvl="1"/>
            <a:r>
              <a:rPr lang="en-US" dirty="0"/>
              <a:t>(The six year old that just won’t stop talking)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07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92" y="166771"/>
            <a:ext cx="7003387" cy="1722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Write-Debug/Verbose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838200" y="1517236"/>
            <a:ext cx="79187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using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B"/>
                </a:solidFill>
                <a:latin typeface="Lucida Console" panose="020B0609040504020204" pitchFamily="49" charset="0"/>
              </a:rPr>
              <a:t>namespace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System.Management.Automation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Continue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stop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Inquire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DebugPreference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ActionPreference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silentlycontinue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Write-Debug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"Not completed"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-Debug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020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</a:t>
            </a:r>
            <a:r>
              <a:rPr lang="en-GB" dirty="0"/>
              <a:t>execution</a:t>
            </a:r>
            <a:r>
              <a:rPr lang="nl-BE" dirty="0"/>
              <a:t>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Get-</a:t>
            </a:r>
            <a:r>
              <a:rPr lang="en-GB" dirty="0" err="1"/>
              <a:t>ExecutionPolicy</a:t>
            </a:r>
            <a:r>
              <a:rPr lang="en-GB" dirty="0"/>
              <a:t> [-list]</a:t>
            </a:r>
          </a:p>
          <a:p>
            <a:r>
              <a:rPr lang="en-GB" dirty="0"/>
              <a:t>Set-</a:t>
            </a:r>
            <a:r>
              <a:rPr lang="en-GB" dirty="0" err="1"/>
              <a:t>ExecutionPolicy</a:t>
            </a:r>
            <a:endParaRPr lang="en-GB" dirty="0"/>
          </a:p>
          <a:p>
            <a:pPr lvl="1"/>
            <a:r>
              <a:rPr lang="en-GB" dirty="0"/>
              <a:t>Restricted: No scripts can be run, PS can be used only in interactive mode</a:t>
            </a:r>
          </a:p>
          <a:p>
            <a:pPr lvl="1"/>
            <a:r>
              <a:rPr lang="en-GB" dirty="0" err="1"/>
              <a:t>AllSigned</a:t>
            </a:r>
            <a:r>
              <a:rPr lang="en-GB" dirty="0"/>
              <a:t>: Only scripts signed by a trusted publisher can be run</a:t>
            </a:r>
          </a:p>
          <a:p>
            <a:pPr lvl="1"/>
            <a:r>
              <a:rPr lang="en-GB" dirty="0" err="1"/>
              <a:t>RemoteSigned</a:t>
            </a:r>
            <a:r>
              <a:rPr lang="en-GB" dirty="0"/>
              <a:t>: Downloaded scripts must be signed by a trusted publisher</a:t>
            </a:r>
          </a:p>
          <a:p>
            <a:pPr lvl="1"/>
            <a:r>
              <a:rPr lang="en-GB" dirty="0"/>
              <a:t>Unrestricted: No restrictions; all Windows PowerShell scripts can be run</a:t>
            </a:r>
          </a:p>
          <a:p>
            <a:pPr lvl="1"/>
            <a:r>
              <a:rPr lang="en-US" dirty="0"/>
              <a:t>Bypass: All scripts can be run, only possible on Process</a:t>
            </a:r>
            <a:endParaRPr lang="en-GB" dirty="0"/>
          </a:p>
          <a:p>
            <a:r>
              <a:rPr lang="nl-BE" dirty="0"/>
              <a:t>On </a:t>
            </a:r>
            <a:r>
              <a:rPr lang="nl-BE" dirty="0" err="1"/>
              <a:t>three</a:t>
            </a:r>
            <a:r>
              <a:rPr lang="nl-BE" dirty="0"/>
              <a:t> different levels</a:t>
            </a: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Process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PS-</a:t>
            </a:r>
            <a:r>
              <a:rPr lang="nl-BE" dirty="0" err="1">
                <a:solidFill>
                  <a:srgbClr val="FF0000"/>
                </a:solidFill>
              </a:rPr>
              <a:t>process</a:t>
            </a:r>
            <a:endParaRPr lang="nl-BE" dirty="0">
              <a:solidFill>
                <a:srgbClr val="FF0000"/>
              </a:solidFill>
            </a:endParaRPr>
          </a:p>
          <a:p>
            <a:pPr lvl="1"/>
            <a:r>
              <a:rPr lang="nl-BE" dirty="0" err="1">
                <a:solidFill>
                  <a:srgbClr val="FF0000"/>
                </a:solidFill>
              </a:rPr>
              <a:t>CurrentUser</a:t>
            </a:r>
            <a:r>
              <a:rPr lang="nl-BE" dirty="0">
                <a:solidFill>
                  <a:srgbClr val="FF0000"/>
                </a:solidFill>
              </a:rPr>
              <a:t>: </a:t>
            </a:r>
            <a:r>
              <a:rPr lang="nl-BE" dirty="0" err="1">
                <a:solidFill>
                  <a:srgbClr val="FF0000"/>
                </a:solidFill>
              </a:rPr>
              <a:t>current</a:t>
            </a:r>
            <a:r>
              <a:rPr lang="nl-BE" dirty="0">
                <a:solidFill>
                  <a:srgbClr val="FF0000"/>
                </a:solidFill>
              </a:rPr>
              <a:t> user</a:t>
            </a:r>
          </a:p>
          <a:p>
            <a:pPr lvl="1"/>
            <a:r>
              <a:rPr lang="nl-BE" dirty="0" err="1"/>
              <a:t>LocalMachine</a:t>
            </a:r>
            <a:r>
              <a:rPr lang="nl-BE" dirty="0"/>
              <a:t>: </a:t>
            </a:r>
            <a:r>
              <a:rPr lang="nl-BE" dirty="0" err="1"/>
              <a:t>all</a:t>
            </a:r>
            <a:r>
              <a:rPr lang="nl-BE" dirty="0"/>
              <a:t> users of </a:t>
            </a:r>
            <a:r>
              <a:rPr lang="nl-BE" dirty="0" err="1"/>
              <a:t>the</a:t>
            </a:r>
            <a:r>
              <a:rPr lang="nl-BE" dirty="0"/>
              <a:t> computer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MachinePolicy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UserPolicy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6911" y="4412511"/>
            <a:ext cx="546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be set without being an Administrator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6910" y="5383618"/>
            <a:ext cx="410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Can only be set by Group Policy</a:t>
            </a:r>
            <a:endParaRPr lang="nl-BE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scripts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nl-BE" i="1" dirty="0"/>
              <a:t>Set-</a:t>
            </a:r>
            <a:r>
              <a:rPr lang="nl-BE" i="1" dirty="0" err="1"/>
              <a:t>AuthenticodeSignature</a:t>
            </a:r>
            <a:r>
              <a:rPr lang="nl-BE" i="1" dirty="0"/>
              <a:t>”</a:t>
            </a:r>
          </a:p>
          <a:p>
            <a:r>
              <a:rPr lang="en-US" dirty="0"/>
              <a:t>Which is nice, if you have a trusted root certificate</a:t>
            </a:r>
          </a:p>
          <a:p>
            <a:r>
              <a:rPr lang="en-US" dirty="0"/>
              <a:t>You can create one locally (self-signed), but that will only help you running scripts on your own computer</a:t>
            </a:r>
          </a:p>
          <a:p>
            <a:r>
              <a:rPr lang="en-US" dirty="0"/>
              <a:t>You can use the company-CA, and that would enable you to run all your scripts on all the company computers</a:t>
            </a:r>
          </a:p>
          <a:p>
            <a:r>
              <a:rPr lang="en-US" dirty="0"/>
              <a:t>You can get a commercial CA, and have your scripts available worldwide…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084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script remote?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computer distinguish between a downloaded script and a local script?</a:t>
            </a:r>
          </a:p>
          <a:p>
            <a:r>
              <a:rPr lang="en-US" dirty="0"/>
              <a:t>The problem: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5" y="3370920"/>
            <a:ext cx="7963590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5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</TotalTime>
  <Words>1824</Words>
  <Application>Microsoft Office PowerPoint</Application>
  <PresentationFormat>Widescreen</PresentationFormat>
  <Paragraphs>294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Windows PowerShell </vt:lpstr>
      <vt:lpstr>Scripting</vt:lpstr>
      <vt:lpstr>The . and the &amp;</vt:lpstr>
      <vt:lpstr>Examples</vt:lpstr>
      <vt:lpstr>Debugging</vt:lpstr>
      <vt:lpstr>Write-Debug/Verbose</vt:lpstr>
      <vt:lpstr>The execution policy</vt:lpstr>
      <vt:lpstr>Signing scripts</vt:lpstr>
      <vt:lpstr>Is a script remote?</vt:lpstr>
      <vt:lpstr>Is a script remote?</vt:lpstr>
      <vt:lpstr>Running a script</vt:lpstr>
      <vt:lpstr>Sudo su</vt:lpstr>
      <vt:lpstr>Errors: The classical way</vt:lpstr>
      <vt:lpstr>Errors: The new way</vt:lpstr>
      <vt:lpstr>Generating an error</vt:lpstr>
      <vt:lpstr>Parameters</vt:lpstr>
      <vt:lpstr>Strongly typed</vt:lpstr>
      <vt:lpstr>Initialised parameter</vt:lpstr>
      <vt:lpstr>Switch parameter</vt:lpstr>
      <vt:lpstr>Switch parameter</vt:lpstr>
      <vt:lpstr>Bad practices</vt:lpstr>
      <vt:lpstr>Requires</vt:lpstr>
      <vt:lpstr>Get-ComputerSystem</vt:lpstr>
      <vt:lpstr>What was in the demo</vt:lpstr>
      <vt:lpstr>Summing up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182</cp:revision>
  <dcterms:created xsi:type="dcterms:W3CDTF">2016-01-25T12:22:04Z</dcterms:created>
  <dcterms:modified xsi:type="dcterms:W3CDTF">2019-03-06T15:11:30Z</dcterms:modified>
</cp:coreProperties>
</file>