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
      <p:font typeface="DM Serif Display" pitchFamily="2" charset="0"/>
      <p:regular r:id="rId12"/>
    </p:embeddedFont>
    <p:embeddedFont>
      <p:font typeface="Inria Serif"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grpSp>
        <p:nvGrpSpPr>
          <p:cNvPr id="2" name="Group 2"/>
          <p:cNvGrpSpPr/>
          <p:nvPr/>
        </p:nvGrpSpPr>
        <p:grpSpPr>
          <a:xfrm>
            <a:off x="0" y="2993608"/>
            <a:ext cx="18288000" cy="2688984"/>
            <a:chOff x="0" y="0"/>
            <a:chExt cx="5157178" cy="708210"/>
          </a:xfrm>
        </p:grpSpPr>
        <p:sp>
          <p:nvSpPr>
            <p:cNvPr id="3" name="Freeform 3"/>
            <p:cNvSpPr/>
            <p:nvPr/>
          </p:nvSpPr>
          <p:spPr>
            <a:xfrm>
              <a:off x="0" y="0"/>
              <a:ext cx="5157177" cy="708210"/>
            </a:xfrm>
            <a:custGeom>
              <a:avLst/>
              <a:gdLst/>
              <a:ahLst/>
              <a:cxnLst/>
              <a:rect l="l" t="t" r="r" b="b"/>
              <a:pathLst>
                <a:path w="5157177" h="708210">
                  <a:moveTo>
                    <a:pt x="0" y="0"/>
                  </a:moveTo>
                  <a:lnTo>
                    <a:pt x="5157177" y="0"/>
                  </a:lnTo>
                  <a:lnTo>
                    <a:pt x="5157177" y="708210"/>
                  </a:lnTo>
                  <a:lnTo>
                    <a:pt x="0" y="708210"/>
                  </a:lnTo>
                  <a:close/>
                </a:path>
              </a:pathLst>
            </a:custGeom>
            <a:solidFill>
              <a:srgbClr val="F1B6B0"/>
            </a:solidFill>
          </p:spPr>
        </p:sp>
        <p:sp>
          <p:nvSpPr>
            <p:cNvPr id="4" name="TextBox 4"/>
            <p:cNvSpPr txBox="1"/>
            <p:nvPr/>
          </p:nvSpPr>
          <p:spPr>
            <a:xfrm>
              <a:off x="0" y="-38100"/>
              <a:ext cx="5157178" cy="74631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594352" y="3652595"/>
            <a:ext cx="23914011" cy="887095"/>
          </a:xfrm>
          <a:prstGeom prst="rect">
            <a:avLst/>
          </a:prstGeom>
        </p:spPr>
        <p:txBody>
          <a:bodyPr lIns="0" tIns="0" rIns="0" bIns="0" rtlCol="0" anchor="t">
            <a:spAutoFit/>
          </a:bodyPr>
          <a:lstStyle/>
          <a:p>
            <a:pPr algn="ctr">
              <a:lnSpc>
                <a:spcPts val="7279"/>
              </a:lnSpc>
            </a:pPr>
            <a:r>
              <a:rPr lang="en-US" sz="5199" dirty="0">
                <a:solidFill>
                  <a:srgbClr val="423734"/>
                </a:solidFill>
                <a:latin typeface="DM Serif Display"/>
                <a:ea typeface="DM Serif Display"/>
                <a:cs typeface="DM Serif Display"/>
                <a:sym typeface="DM Serif Display"/>
              </a:rPr>
              <a:t>SMART RIDE PRIVATE TRANSPORTATION SYSTEM </a:t>
            </a:r>
          </a:p>
        </p:txBody>
      </p:sp>
      <p:sp>
        <p:nvSpPr>
          <p:cNvPr id="6" name="Freeform 6"/>
          <p:cNvSpPr/>
          <p:nvPr/>
        </p:nvSpPr>
        <p:spPr>
          <a:xfrm flipH="1">
            <a:off x="2501993" y="8856325"/>
            <a:ext cx="1458698" cy="4135485"/>
          </a:xfrm>
          <a:custGeom>
            <a:avLst/>
            <a:gdLst/>
            <a:ahLst/>
            <a:cxnLst/>
            <a:rect l="l" t="t" r="r" b="b"/>
            <a:pathLst>
              <a:path w="1458698" h="4135485">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166918" y="8065692"/>
            <a:ext cx="3463913" cy="4114800"/>
          </a:xfrm>
          <a:custGeom>
            <a:avLst/>
            <a:gdLst/>
            <a:ahLst/>
            <a:cxnLst/>
            <a:rect l="l" t="t" r="r" b="b"/>
            <a:pathLst>
              <a:path w="3463913" h="4114800">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4702591" flipV="1">
            <a:off x="-2417166" y="5963280"/>
            <a:ext cx="3549007" cy="3255080"/>
          </a:xfrm>
          <a:custGeom>
            <a:avLst/>
            <a:gdLst/>
            <a:ahLst/>
            <a:cxnLst/>
            <a:rect l="l" t="t" r="r" b="b"/>
            <a:pathLst>
              <a:path w="3549007" h="3255080">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768689" y="-1352055"/>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018448">
            <a:off x="13099502" y="-2438006"/>
            <a:ext cx="4683794" cy="4114800"/>
          </a:xfrm>
          <a:custGeom>
            <a:avLst/>
            <a:gdLst/>
            <a:ahLst/>
            <a:cxnLst/>
            <a:rect l="l" t="t" r="r" b="b"/>
            <a:pathLst>
              <a:path w="4683794" h="4114800">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rot="-985842" flipH="1">
            <a:off x="1735751" y="6406533"/>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3502">
            <a:off x="-819019" y="6407422"/>
            <a:ext cx="3121634" cy="3708204"/>
          </a:xfrm>
          <a:custGeom>
            <a:avLst/>
            <a:gdLst/>
            <a:ahLst/>
            <a:cxnLst/>
            <a:rect l="l" t="t" r="r" b="b"/>
            <a:pathLst>
              <a:path w="3121634" h="3708204">
                <a:moveTo>
                  <a:pt x="0" y="0"/>
                </a:moveTo>
                <a:lnTo>
                  <a:pt x="3121633" y="0"/>
                </a:lnTo>
                <a:lnTo>
                  <a:pt x="3121633" y="3708204"/>
                </a:lnTo>
                <a:lnTo>
                  <a:pt x="0" y="37082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3029594"/>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2057400"/>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592892" y="-1028700"/>
            <a:ext cx="1849413" cy="3216371"/>
          </a:xfrm>
          <a:custGeom>
            <a:avLst/>
            <a:gdLst/>
            <a:ahLst/>
            <a:cxnLst/>
            <a:rect l="l" t="t" r="r" b="b"/>
            <a:pathLst>
              <a:path w="1849413" h="3216371">
                <a:moveTo>
                  <a:pt x="0" y="0"/>
                </a:moveTo>
                <a:lnTo>
                  <a:pt x="1849413" y="0"/>
                </a:lnTo>
                <a:lnTo>
                  <a:pt x="1849413" y="3216371"/>
                </a:lnTo>
                <a:lnTo>
                  <a:pt x="0" y="321637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2972364" y="1167286"/>
            <a:ext cx="13769453" cy="8981286"/>
          </a:xfrm>
          <a:prstGeom prst="rect">
            <a:avLst/>
          </a:prstGeom>
        </p:spPr>
        <p:txBody>
          <a:bodyPr lIns="0" tIns="0" rIns="0" bIns="0" rtlCol="0" anchor="t">
            <a:spAutoFit/>
          </a:bodyPr>
          <a:lstStyle/>
          <a:p>
            <a:pPr algn="l">
              <a:lnSpc>
                <a:spcPts val="4768"/>
              </a:lnSpc>
            </a:pPr>
            <a:endParaRPr/>
          </a:p>
          <a:p>
            <a:pPr marL="735371" lvl="1" indent="-367686" algn="l">
              <a:lnSpc>
                <a:spcPts val="4768"/>
              </a:lnSpc>
              <a:buFont typeface="Arial"/>
              <a:buChar char="•"/>
            </a:pPr>
            <a:r>
              <a:rPr lang="en-US" sz="3406">
                <a:solidFill>
                  <a:srgbClr val="423734"/>
                </a:solidFill>
                <a:latin typeface="Inria Serif"/>
                <a:ea typeface="Inria Serif"/>
                <a:cs typeface="Inria Serif"/>
                <a:sym typeface="Inria Serif"/>
              </a:rPr>
              <a:t>Convenience – To provide users with an easy-to-use platform for browsing and booking rental cars.</a:t>
            </a:r>
          </a:p>
          <a:p>
            <a:pPr algn="l">
              <a:lnSpc>
                <a:spcPts val="4768"/>
              </a:lnSpc>
            </a:pPr>
            <a:endParaRPr lang="en-US" sz="3406">
              <a:solidFill>
                <a:srgbClr val="423734"/>
              </a:solidFill>
              <a:latin typeface="Inria Serif"/>
              <a:ea typeface="Inria Serif"/>
              <a:cs typeface="Inria Serif"/>
              <a:sym typeface="Inria Serif"/>
            </a:endParaRPr>
          </a:p>
          <a:p>
            <a:pPr marL="735371" lvl="1" indent="-367686" algn="l">
              <a:lnSpc>
                <a:spcPts val="4768"/>
              </a:lnSpc>
              <a:buFont typeface="Arial"/>
              <a:buChar char="•"/>
            </a:pPr>
            <a:r>
              <a:rPr lang="en-US" sz="3406">
                <a:solidFill>
                  <a:srgbClr val="423734"/>
                </a:solidFill>
                <a:latin typeface="Inria Serif"/>
                <a:ea typeface="Inria Serif"/>
                <a:cs typeface="Inria Serif"/>
                <a:sym typeface="Inria Serif"/>
              </a:rPr>
              <a:t>Accessibility – To ensure a simple and responsive design that works across different devices.</a:t>
            </a:r>
          </a:p>
          <a:p>
            <a:pPr algn="l">
              <a:lnSpc>
                <a:spcPts val="4768"/>
              </a:lnSpc>
            </a:pPr>
            <a:endParaRPr lang="en-US" sz="3406">
              <a:solidFill>
                <a:srgbClr val="423734"/>
              </a:solidFill>
              <a:latin typeface="Inria Serif"/>
              <a:ea typeface="Inria Serif"/>
              <a:cs typeface="Inria Serif"/>
              <a:sym typeface="Inria Serif"/>
            </a:endParaRPr>
          </a:p>
          <a:p>
            <a:pPr marL="735371" lvl="1" indent="-367686" algn="l">
              <a:lnSpc>
                <a:spcPts val="4768"/>
              </a:lnSpc>
              <a:buFont typeface="Arial"/>
              <a:buChar char="•"/>
            </a:pPr>
            <a:r>
              <a:rPr lang="en-US" sz="3406">
                <a:solidFill>
                  <a:srgbClr val="423734"/>
                </a:solidFill>
                <a:latin typeface="Inria Serif"/>
                <a:ea typeface="Inria Serif"/>
                <a:cs typeface="Inria Serif"/>
                <a:sym typeface="Inria Serif"/>
              </a:rPr>
              <a:t>Transparency – To display clear details about car availability, rental prices, and terms.</a:t>
            </a:r>
          </a:p>
          <a:p>
            <a:pPr algn="l">
              <a:lnSpc>
                <a:spcPts val="4768"/>
              </a:lnSpc>
            </a:pPr>
            <a:endParaRPr lang="en-US" sz="3406">
              <a:solidFill>
                <a:srgbClr val="423734"/>
              </a:solidFill>
              <a:latin typeface="Inria Serif"/>
              <a:ea typeface="Inria Serif"/>
              <a:cs typeface="Inria Serif"/>
              <a:sym typeface="Inria Serif"/>
            </a:endParaRPr>
          </a:p>
          <a:p>
            <a:pPr marL="735371" lvl="1" indent="-367686" algn="l">
              <a:lnSpc>
                <a:spcPts val="4768"/>
              </a:lnSpc>
              <a:buFont typeface="Arial"/>
              <a:buChar char="•"/>
            </a:pPr>
            <a:r>
              <a:rPr lang="en-US" sz="3406">
                <a:solidFill>
                  <a:srgbClr val="423734"/>
                </a:solidFill>
                <a:latin typeface="Inria Serif"/>
                <a:ea typeface="Inria Serif"/>
                <a:cs typeface="Inria Serif"/>
                <a:sym typeface="Inria Serif"/>
              </a:rPr>
              <a:t>Efficiency – To streamline the booking process with a straightforward reservation form.</a:t>
            </a:r>
          </a:p>
          <a:p>
            <a:pPr algn="l">
              <a:lnSpc>
                <a:spcPts val="4768"/>
              </a:lnSpc>
            </a:pPr>
            <a:endParaRPr lang="en-US" sz="3406">
              <a:solidFill>
                <a:srgbClr val="423734"/>
              </a:solidFill>
              <a:latin typeface="Inria Serif"/>
              <a:ea typeface="Inria Serif"/>
              <a:cs typeface="Inria Serif"/>
              <a:sym typeface="Inria Serif"/>
            </a:endParaRPr>
          </a:p>
          <a:p>
            <a:pPr marL="735371" lvl="1" indent="-367686" algn="l">
              <a:lnSpc>
                <a:spcPts val="4768"/>
              </a:lnSpc>
              <a:buFont typeface="Arial"/>
              <a:buChar char="•"/>
            </a:pPr>
            <a:r>
              <a:rPr lang="en-US" sz="3406">
                <a:solidFill>
                  <a:srgbClr val="423734"/>
                </a:solidFill>
                <a:latin typeface="Inria Serif"/>
                <a:ea typeface="Inria Serif"/>
                <a:cs typeface="Inria Serif"/>
                <a:sym typeface="Inria Serif"/>
              </a:rPr>
              <a:t>User Experience – To create an intuitive interface that enhances user satisfaction without requiring complex features like maps</a:t>
            </a:r>
          </a:p>
        </p:txBody>
      </p:sp>
      <p:sp>
        <p:nvSpPr>
          <p:cNvPr id="8" name="TextBox 8"/>
          <p:cNvSpPr txBox="1"/>
          <p:nvPr/>
        </p:nvSpPr>
        <p:spPr>
          <a:xfrm>
            <a:off x="5047241" y="15584"/>
            <a:ext cx="9865465" cy="1816682"/>
          </a:xfrm>
          <a:prstGeom prst="rect">
            <a:avLst/>
          </a:prstGeom>
        </p:spPr>
        <p:txBody>
          <a:bodyPr lIns="0" tIns="0" rIns="0" bIns="0" rtlCol="0" anchor="t">
            <a:spAutoFit/>
          </a:bodyPr>
          <a:lstStyle/>
          <a:p>
            <a:pPr algn="l">
              <a:lnSpc>
                <a:spcPts val="14842"/>
              </a:lnSpc>
            </a:pPr>
            <a:r>
              <a:rPr lang="en-US" sz="10602">
                <a:solidFill>
                  <a:srgbClr val="423734"/>
                </a:solidFill>
                <a:latin typeface="DM Serif Display"/>
                <a:ea typeface="DM Serif Display"/>
                <a:cs typeface="DM Serif Display"/>
                <a:sym typeface="DM Serif Display"/>
              </a:rPr>
              <a:t>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rot="-738423" flipH="1">
            <a:off x="1984614" y="5620738"/>
            <a:ext cx="1807197" cy="5123498"/>
          </a:xfrm>
          <a:custGeom>
            <a:avLst/>
            <a:gdLst/>
            <a:ahLst/>
            <a:cxnLst/>
            <a:rect l="l" t="t" r="r" b="b"/>
            <a:pathLst>
              <a:path w="1807197" h="5123498">
                <a:moveTo>
                  <a:pt x="1807197" y="0"/>
                </a:moveTo>
                <a:lnTo>
                  <a:pt x="0" y="0"/>
                </a:lnTo>
                <a:lnTo>
                  <a:pt x="0" y="5123497"/>
                </a:lnTo>
                <a:lnTo>
                  <a:pt x="1807197" y="5123497"/>
                </a:lnTo>
                <a:lnTo>
                  <a:pt x="180719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22016" y="5824325"/>
            <a:ext cx="3825795" cy="4544680"/>
          </a:xfrm>
          <a:custGeom>
            <a:avLst/>
            <a:gdLst/>
            <a:ahLst/>
            <a:cxnLst/>
            <a:rect l="l" t="t" r="r" b="b"/>
            <a:pathLst>
              <a:path w="3825795" h="4544680">
                <a:moveTo>
                  <a:pt x="0" y="0"/>
                </a:moveTo>
                <a:lnTo>
                  <a:pt x="3825794" y="0"/>
                </a:lnTo>
                <a:lnTo>
                  <a:pt x="3825794" y="4544681"/>
                </a:lnTo>
                <a:lnTo>
                  <a:pt x="0" y="45446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45739" y="2569245"/>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071125" y="-2067604"/>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3099443">
            <a:off x="15699249" y="-1028700"/>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3625914" y="1990046"/>
            <a:ext cx="11634146" cy="334756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Lack of a Simple and User-Friendly Platform – Many rental services have complicated interfaces, making it difficult for users to browse and book cars efficiently.</a:t>
            </a:r>
          </a:p>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Limited Accessibility – Some websites are not mobile-friendly, making it harder for users to access services on different devices.</a:t>
            </a:r>
          </a:p>
        </p:txBody>
      </p:sp>
      <p:sp>
        <p:nvSpPr>
          <p:cNvPr id="8" name="TextBox 8"/>
          <p:cNvSpPr txBox="1"/>
          <p:nvPr/>
        </p:nvSpPr>
        <p:spPr>
          <a:xfrm>
            <a:off x="3924343" y="348615"/>
            <a:ext cx="10771764" cy="1226820"/>
          </a:xfrm>
          <a:prstGeom prst="rect">
            <a:avLst/>
          </a:prstGeom>
        </p:spPr>
        <p:txBody>
          <a:bodyPr lIns="0" tIns="0" rIns="0" bIns="0" rtlCol="0" anchor="t">
            <a:spAutoFit/>
          </a:bodyPr>
          <a:lstStyle/>
          <a:p>
            <a:pPr algn="l">
              <a:lnSpc>
                <a:spcPts val="10080"/>
              </a:lnSpc>
            </a:pPr>
            <a:r>
              <a:rPr lang="en-US" sz="7200">
                <a:solidFill>
                  <a:srgbClr val="423734"/>
                </a:solidFill>
                <a:latin typeface="DM Serif Display"/>
                <a:ea typeface="DM Serif Display"/>
                <a:cs typeface="DM Serif Display"/>
                <a:sym typeface="DM Serif Display"/>
              </a:rPr>
              <a:t>Statement of the Problem</a:t>
            </a:r>
          </a:p>
        </p:txBody>
      </p:sp>
      <p:sp>
        <p:nvSpPr>
          <p:cNvPr id="9" name="TextBox 9"/>
          <p:cNvSpPr txBox="1"/>
          <p:nvPr/>
        </p:nvSpPr>
        <p:spPr>
          <a:xfrm>
            <a:off x="3625914" y="5504138"/>
            <a:ext cx="11634146" cy="334756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Unclear Rental Information – Users often struggle with hidden fees, unclear pricing, or incomplete details about car availability.</a:t>
            </a:r>
          </a:p>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Inefficient Booking Process – Traditional booking systems can be slow or require unnecessary steps, leading to user frustration.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4909931" y="3642721"/>
            <a:ext cx="11634146" cy="222361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id="8" name="TextBox 8"/>
          <p:cNvSpPr txBox="1"/>
          <p:nvPr/>
        </p:nvSpPr>
        <p:spPr>
          <a:xfrm>
            <a:off x="4909931" y="1559440"/>
            <a:ext cx="10771764" cy="1816682"/>
          </a:xfrm>
          <a:prstGeom prst="rect">
            <a:avLst/>
          </a:prstGeom>
        </p:spPr>
        <p:txBody>
          <a:bodyPr lIns="0" tIns="0" rIns="0" bIns="0" rtlCol="0" anchor="t">
            <a:spAutoFit/>
          </a:bodyPr>
          <a:lstStyle/>
          <a:p>
            <a:pPr algn="l">
              <a:lnSpc>
                <a:spcPts val="14842"/>
              </a:lnSpc>
            </a:pPr>
            <a:r>
              <a:rPr lang="en-US" sz="10602">
                <a:solidFill>
                  <a:srgbClr val="423734"/>
                </a:solidFill>
                <a:latin typeface="DM Serif Display"/>
                <a:ea typeface="DM Serif Display"/>
                <a:cs typeface="DM Serif Display"/>
                <a:sym typeface="DM Serif Display"/>
              </a:rPr>
              <a:t>Analysis</a:t>
            </a:r>
          </a:p>
        </p:txBody>
      </p:sp>
      <p:sp>
        <p:nvSpPr>
          <p:cNvPr id="9" name="TextBox 9"/>
          <p:cNvSpPr txBox="1"/>
          <p:nvPr/>
        </p:nvSpPr>
        <p:spPr>
          <a:xfrm>
            <a:off x="4909931" y="6294395"/>
            <a:ext cx="11634146" cy="222361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4909931" y="3642721"/>
            <a:ext cx="11634146" cy="222361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id="8" name="TextBox 8"/>
          <p:cNvSpPr txBox="1"/>
          <p:nvPr/>
        </p:nvSpPr>
        <p:spPr>
          <a:xfrm>
            <a:off x="4909931" y="1559440"/>
            <a:ext cx="10771764" cy="1816682"/>
          </a:xfrm>
          <a:prstGeom prst="rect">
            <a:avLst/>
          </a:prstGeom>
        </p:spPr>
        <p:txBody>
          <a:bodyPr lIns="0" tIns="0" rIns="0" bIns="0" rtlCol="0" anchor="t">
            <a:spAutoFit/>
          </a:bodyPr>
          <a:lstStyle/>
          <a:p>
            <a:pPr algn="l">
              <a:lnSpc>
                <a:spcPts val="14842"/>
              </a:lnSpc>
            </a:pPr>
            <a:r>
              <a:rPr lang="en-US" sz="10602">
                <a:solidFill>
                  <a:srgbClr val="423734"/>
                </a:solidFill>
                <a:latin typeface="DM Serif Display"/>
                <a:ea typeface="DM Serif Display"/>
                <a:cs typeface="DM Serif Display"/>
                <a:sym typeface="DM Serif Display"/>
              </a:rPr>
              <a:t>Conclusion</a:t>
            </a:r>
          </a:p>
        </p:txBody>
      </p:sp>
      <p:sp>
        <p:nvSpPr>
          <p:cNvPr id="9" name="TextBox 9"/>
          <p:cNvSpPr txBox="1"/>
          <p:nvPr/>
        </p:nvSpPr>
        <p:spPr>
          <a:xfrm>
            <a:off x="4909931" y="6294395"/>
            <a:ext cx="11634146" cy="2223616"/>
          </a:xfrm>
          <a:prstGeom prst="rect">
            <a:avLst/>
          </a:prstGeom>
        </p:spPr>
        <p:txBody>
          <a:bodyPr lIns="0" tIns="0" rIns="0" bIns="0" rtlCol="0" anchor="t">
            <a:spAutoFit/>
          </a:bodyPr>
          <a:lstStyle/>
          <a:p>
            <a:pPr marL="692192" lvl="1" indent="-346096" algn="l">
              <a:lnSpc>
                <a:spcPts val="4488"/>
              </a:lnSpc>
              <a:buFont typeface="Arial"/>
              <a:buChar char="•"/>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Freeform 2"/>
          <p:cNvSpPr/>
          <p:nvPr/>
        </p:nvSpPr>
        <p:spPr>
          <a:xfrm flipH="1">
            <a:off x="2045275" y="6773619"/>
            <a:ext cx="1458698" cy="4135485"/>
          </a:xfrm>
          <a:custGeom>
            <a:avLst/>
            <a:gdLst/>
            <a:ahLst/>
            <a:cxnLst/>
            <a:rect l="l" t="t" r="r" b="b"/>
            <a:pathLst>
              <a:path w="1458698" h="4135485">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03731" y="4272047"/>
            <a:ext cx="3549007" cy="3255080"/>
          </a:xfrm>
          <a:custGeom>
            <a:avLst/>
            <a:gdLst/>
            <a:ahLst/>
            <a:cxnLst/>
            <a:rect l="l" t="t" r="r" b="b"/>
            <a:pathLst>
              <a:path w="3549007" h="3255080">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341897" y="-197916"/>
            <a:ext cx="4683794" cy="4114800"/>
          </a:xfrm>
          <a:custGeom>
            <a:avLst/>
            <a:gdLst/>
            <a:ahLst/>
            <a:cxnLst/>
            <a:rect l="l" t="t" r="r" b="b"/>
            <a:pathLst>
              <a:path w="4683794" h="4114800">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81695" y="-1394081"/>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7426345" y="2473894"/>
            <a:ext cx="3435310"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Figma Link</a:t>
            </a:r>
          </a:p>
        </p:txBody>
      </p:sp>
      <p:sp>
        <p:nvSpPr>
          <p:cNvPr id="8" name="TextBox 8"/>
          <p:cNvSpPr txBox="1"/>
          <p:nvPr/>
        </p:nvSpPr>
        <p:spPr>
          <a:xfrm>
            <a:off x="4642791" y="3923749"/>
            <a:ext cx="9002418" cy="1944369"/>
          </a:xfrm>
          <a:prstGeom prst="rect">
            <a:avLst/>
          </a:prstGeom>
        </p:spPr>
        <p:txBody>
          <a:bodyPr lIns="0" tIns="0" rIns="0" bIns="0" rtlCol="0" anchor="t">
            <a:spAutoFit/>
          </a:bodyPr>
          <a:lstStyle/>
          <a:p>
            <a:pPr algn="ctr">
              <a:lnSpc>
                <a:spcPts val="5180"/>
              </a:lnSpc>
            </a:pPr>
            <a:r>
              <a:rPr lang="en-US" sz="3700" u="sng">
                <a:solidFill>
                  <a:srgbClr val="000000"/>
                </a:solidFill>
                <a:latin typeface="Canva Sans"/>
                <a:ea typeface="Canva Sans"/>
                <a:cs typeface="Canva Sans"/>
                <a:sym typeface="Canva Sans"/>
              </a:rPr>
              <a:t>https://www.figma.com/design/EPS7Fvr8Wlfg2bqucOaJTy/399?node-id=0-1&amp;t=ScFPiZpMeOsO0LwG-1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TextBox 2"/>
          <p:cNvSpPr txBox="1"/>
          <p:nvPr/>
        </p:nvSpPr>
        <p:spPr>
          <a:xfrm>
            <a:off x="1747583" y="3275455"/>
            <a:ext cx="14792835" cy="4240915"/>
          </a:xfrm>
          <a:prstGeom prst="rect">
            <a:avLst/>
          </a:prstGeom>
        </p:spPr>
        <p:txBody>
          <a:bodyPr lIns="0" tIns="0" rIns="0" bIns="0" rtlCol="0" anchor="t">
            <a:spAutoFit/>
          </a:bodyPr>
          <a:lstStyle/>
          <a:p>
            <a:pPr algn="ctr">
              <a:lnSpc>
                <a:spcPts val="16021"/>
              </a:lnSpc>
            </a:pPr>
            <a:r>
              <a:rPr lang="en-US" sz="17801">
                <a:solidFill>
                  <a:srgbClr val="423734"/>
                </a:solidFill>
                <a:latin typeface="DM Serif Display"/>
                <a:ea typeface="DM Serif Display"/>
                <a:cs typeface="DM Serif Display"/>
                <a:sym typeface="DM Serif Display"/>
              </a:rPr>
              <a:t>Thank</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id="3" name="Freeform 3"/>
          <p:cNvSpPr/>
          <p:nvPr/>
        </p:nvSpPr>
        <p:spPr>
          <a:xfrm flipH="1">
            <a:off x="2762974" y="7991533"/>
            <a:ext cx="1458698" cy="4135485"/>
          </a:xfrm>
          <a:custGeom>
            <a:avLst/>
            <a:gdLst/>
            <a:ahLst/>
            <a:cxnLst/>
            <a:rect l="l" t="t" r="r" b="b"/>
            <a:pathLst>
              <a:path w="1458698" h="4135485">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05937"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4702591" flipV="1">
            <a:off x="-2156185" y="5098488"/>
            <a:ext cx="3549007" cy="3255080"/>
          </a:xfrm>
          <a:custGeom>
            <a:avLst/>
            <a:gdLst/>
            <a:ahLst/>
            <a:cxnLst/>
            <a:rect l="l" t="t" r="r" b="b"/>
            <a:pathLst>
              <a:path w="3549007" h="3255080">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768689" y="-1352055"/>
            <a:ext cx="2366010" cy="4114800"/>
          </a:xfrm>
          <a:custGeom>
            <a:avLst/>
            <a:gdLst/>
            <a:ahLst/>
            <a:cxnLst/>
            <a:rect l="l" t="t" r="r" b="b"/>
            <a:pathLst>
              <a:path w="2366010" h="411480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018448">
            <a:off x="13099502" y="-2438006"/>
            <a:ext cx="4683794" cy="4114800"/>
          </a:xfrm>
          <a:custGeom>
            <a:avLst/>
            <a:gdLst/>
            <a:ahLst/>
            <a:cxnLst/>
            <a:rect l="l" t="t" r="r" b="b"/>
            <a:pathLst>
              <a:path w="4683794" h="4114800">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2343022" flipH="1" flipV="1">
            <a:off x="17680160" y="702888"/>
            <a:ext cx="1458698" cy="4135485"/>
          </a:xfrm>
          <a:custGeom>
            <a:avLst/>
            <a:gdLst/>
            <a:ahLst/>
            <a:cxnLst/>
            <a:rect l="l" t="t" r="r" b="b"/>
            <a:pathLst>
              <a:path w="1458698" h="4135485">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Words>
  <Application>Microsoft Office PowerPoint</Application>
  <PresentationFormat>Custom</PresentationFormat>
  <Paragraphs>27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Inria Serif</vt:lpstr>
      <vt:lpstr>Arial</vt:lpstr>
      <vt:lpstr>Canva Sans Bold</vt:lpstr>
      <vt:lpstr>Calibri</vt:lpstr>
      <vt:lpstr>DM Serif Display</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RIDE PRIVATE TRANSPORTATION System</dc:title>
  <cp:lastModifiedBy>Dexter Tampe</cp:lastModifiedBy>
  <cp:revision>2</cp:revision>
  <dcterms:created xsi:type="dcterms:W3CDTF">2006-08-16T00:00:00Z</dcterms:created>
  <dcterms:modified xsi:type="dcterms:W3CDTF">2025-04-10T01:33:35Z</dcterms:modified>
  <dc:identifier>DAGjj7m4dgY</dc:identifier>
</cp:coreProperties>
</file>