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9" r:id="rId3"/>
    <p:sldId id="320" r:id="rId4"/>
    <p:sldId id="321" r:id="rId5"/>
    <p:sldId id="322" r:id="rId6"/>
    <p:sldId id="323" r:id="rId7"/>
    <p:sldId id="324" r:id="rId8"/>
    <p:sldId id="325" r:id="rId9"/>
    <p:sldId id="326" r:id="rId10"/>
    <p:sldId id="327" r:id="rId11"/>
    <p:sldId id="328" r:id="rId12"/>
    <p:sldId id="329" r:id="rId13"/>
    <p:sldId id="256" r:id="rId14"/>
    <p:sldId id="258" r:id="rId15"/>
    <p:sldId id="315" r:id="rId16"/>
    <p:sldId id="316" r:id="rId17"/>
    <p:sldId id="317" r:id="rId18"/>
    <p:sldId id="259" r:id="rId19"/>
    <p:sldId id="342" r:id="rId20"/>
    <p:sldId id="343" r:id="rId21"/>
    <p:sldId id="344" r:id="rId22"/>
    <p:sldId id="345" r:id="rId23"/>
    <p:sldId id="346" r:id="rId24"/>
    <p:sldId id="260" r:id="rId25"/>
    <p:sldId id="261" r:id="rId26"/>
    <p:sldId id="262" r:id="rId27"/>
    <p:sldId id="263" r:id="rId28"/>
    <p:sldId id="264" r:id="rId29"/>
    <p:sldId id="265" r:id="rId30"/>
    <p:sldId id="358" r:id="rId31"/>
    <p:sldId id="359" r:id="rId32"/>
    <p:sldId id="360" r:id="rId33"/>
    <p:sldId id="361" r:id="rId34"/>
    <p:sldId id="362" r:id="rId35"/>
    <p:sldId id="363" r:id="rId36"/>
    <p:sldId id="364" r:id="rId37"/>
    <p:sldId id="365" r:id="rId38"/>
    <p:sldId id="267" r:id="rId39"/>
    <p:sldId id="269" r:id="rId40"/>
    <p:sldId id="270" r:id="rId41"/>
    <p:sldId id="271" r:id="rId42"/>
    <p:sldId id="272" r:id="rId43"/>
    <p:sldId id="273" r:id="rId44"/>
    <p:sldId id="274" r:id="rId45"/>
    <p:sldId id="275" r:id="rId46"/>
    <p:sldId id="276" r:id="rId47"/>
    <p:sldId id="277" r:id="rId48"/>
    <p:sldId id="278" r:id="rId49"/>
    <p:sldId id="368" r:id="rId50"/>
    <p:sldId id="279" r:id="rId51"/>
    <p:sldId id="280" r:id="rId52"/>
    <p:sldId id="281" r:id="rId53"/>
    <p:sldId id="282" r:id="rId54"/>
    <p:sldId id="283" r:id="rId55"/>
    <p:sldId id="285" r:id="rId56"/>
    <p:sldId id="286" r:id="rId57"/>
    <p:sldId id="287" r:id="rId58"/>
    <p:sldId id="288" r:id="rId59"/>
    <p:sldId id="289" r:id="rId60"/>
    <p:sldId id="370" r:id="rId61"/>
    <p:sldId id="371" r:id="rId62"/>
    <p:sldId id="372" r:id="rId63"/>
    <p:sldId id="373" r:id="rId64"/>
    <p:sldId id="374" r:id="rId65"/>
    <p:sldId id="375" r:id="rId66"/>
    <p:sldId id="290" r:id="rId67"/>
    <p:sldId id="376" r:id="rId68"/>
    <p:sldId id="377" r:id="rId69"/>
    <p:sldId id="291" r:id="rId70"/>
    <p:sldId id="292" r:id="rId71"/>
    <p:sldId id="293" r:id="rId72"/>
    <p:sldId id="294" r:id="rId73"/>
    <p:sldId id="295" r:id="rId74"/>
    <p:sldId id="296" r:id="rId75"/>
    <p:sldId id="297" r:id="rId76"/>
    <p:sldId id="298" r:id="rId77"/>
    <p:sldId id="299" r:id="rId78"/>
    <p:sldId id="300" r:id="rId79"/>
    <p:sldId id="301" r:id="rId80"/>
    <p:sldId id="303" r:id="rId81"/>
    <p:sldId id="304" r:id="rId82"/>
    <p:sldId id="305" r:id="rId83"/>
    <p:sldId id="306" r:id="rId84"/>
    <p:sldId id="307" r:id="rId85"/>
    <p:sldId id="308" r:id="rId86"/>
    <p:sldId id="309" r:id="rId87"/>
    <p:sldId id="310" r:id="rId88"/>
    <p:sldId id="311" r:id="rId89"/>
    <p:sldId id="312" r:id="rId90"/>
    <p:sldId id="313" r:id="rId91"/>
    <p:sldId id="378" r:id="rId92"/>
    <p:sldId id="379" r:id="rId93"/>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2"/>
        <p:guide pos="21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90600"/>
            <a:ext cx="9144000" cy="76200"/>
          </a:xfrm>
          <a:custGeom>
            <a:avLst/>
            <a:gdLst/>
            <a:ahLst/>
            <a:cxnLst/>
            <a:rect l="l" t="t" r="r" b="b"/>
            <a:pathLst>
              <a:path w="9144000" h="76200">
                <a:moveTo>
                  <a:pt x="9144000" y="0"/>
                </a:moveTo>
                <a:lnTo>
                  <a:pt x="0" y="0"/>
                </a:lnTo>
                <a:lnTo>
                  <a:pt x="0" y="76200"/>
                </a:lnTo>
                <a:lnTo>
                  <a:pt x="9144000" y="76200"/>
                </a:lnTo>
                <a:lnTo>
                  <a:pt x="9144000" y="0"/>
                </a:lnTo>
                <a:close/>
              </a:path>
            </a:pathLst>
          </a:custGeom>
          <a:solidFill>
            <a:srgbClr val="FF9900"/>
          </a:solidFill>
        </p:spPr>
        <p:txBody>
          <a:bodyPr wrap="square" lIns="0" tIns="0" rIns="0" bIns="0" rtlCol="0"/>
          <a:lstStyle/>
          <a:p/>
        </p:txBody>
      </p:sp>
      <p:sp>
        <p:nvSpPr>
          <p:cNvPr id="2" name="Holder 2"/>
          <p:cNvSpPr>
            <a:spLocks noGrp="1"/>
          </p:cNvSpPr>
          <p:nvPr>
            <p:ph type="title"/>
          </p:nvPr>
        </p:nvSpPr>
        <p:spPr>
          <a:xfrm>
            <a:off x="1511579" y="90931"/>
            <a:ext cx="6121400" cy="1332230"/>
          </a:xfrm>
          <a:prstGeom prst="rect">
            <a:avLst/>
          </a:prstGeom>
        </p:spPr>
        <p:txBody>
          <a:bodyPr wrap="square" lIns="0" tIns="0" rIns="0" bIns="0">
            <a:spAutoFit/>
          </a:bodyPr>
          <a:lstStyle>
            <a:lvl1pPr>
              <a:defRPr sz="36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02742" y="1253985"/>
            <a:ext cx="8338515" cy="301497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en.wikipedia.org/wiki/Filing_cabinet" TargetMode="External"/><Relationship Id="rId2" Type="http://schemas.openxmlformats.org/officeDocument/2006/relationships/hyperlink" Target="https://en.wikipedia.org/wiki/As_We_May_Think" TargetMode="External"/><Relationship Id="rId1" Type="http://schemas.openxmlformats.org/officeDocument/2006/relationships/hyperlink" Target="https://en.wikipedia.org/wiki/Vannevar_Bush"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jpe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image" Target="../media/image32.png"/></Relationships>
</file>

<file path=ppt/slides/_rels/slide45.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4" Type="http://schemas.openxmlformats.org/officeDocument/2006/relationships/slideLayout" Target="../slideLayouts/slideLayout2.xml"/><Relationship Id="rId13" Type="http://schemas.openxmlformats.org/officeDocument/2006/relationships/image" Target="../media/image47.png"/><Relationship Id="rId12" Type="http://schemas.openxmlformats.org/officeDocument/2006/relationships/image" Target="../media/image46.png"/><Relationship Id="rId11" Type="http://schemas.openxmlformats.org/officeDocument/2006/relationships/image" Target="../media/image45.png"/><Relationship Id="rId10" Type="http://schemas.openxmlformats.org/officeDocument/2006/relationships/image" Target="../media/image44.png"/><Relationship Id="rId1"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jpeg"/><Relationship Id="rId1" Type="http://schemas.openxmlformats.org/officeDocument/2006/relationships/image" Target="../media/image48.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8.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8.png"/><Relationship Id="rId1" Type="http://schemas.openxmlformats.org/officeDocument/2006/relationships/image" Target="../media/image61.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7.jpeg"/><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image" Target="../media/image64.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jpeg"/><Relationship Id="rId1" Type="http://schemas.openxmlformats.org/officeDocument/2006/relationships/image" Target="../media/image70.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4.png"/><Relationship Id="rId2" Type="http://schemas.openxmlformats.org/officeDocument/2006/relationships/image" Target="../media/image73.jpeg"/><Relationship Id="rId1" Type="http://schemas.openxmlformats.org/officeDocument/2006/relationships/image" Target="../media/image72.jpe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fp3.antelecom.net/gcifu/applemuseum/lisa2.html" TargetMode="External"/><Relationship Id="rId2" Type="http://schemas.openxmlformats.org/officeDocument/2006/relationships/image" Target="../media/image76.png"/><Relationship Id="rId1" Type="http://schemas.openxmlformats.org/officeDocument/2006/relationships/image" Target="../media/image7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2.jpe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4.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youtube.com/watch?v=p2muzsBql7E" TargetMode="Externa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6.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7.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2114" y="1246396"/>
            <a:ext cx="6456727" cy="1364615"/>
          </a:xfrm>
          <a:prstGeom prst="rect">
            <a:avLst/>
          </a:prstGeom>
        </p:spPr>
        <p:txBody>
          <a:bodyPr vert="horz" wrap="square" lIns="0" tIns="10859" rIns="0" bIns="0" rtlCol="0">
            <a:spAutoFit/>
          </a:bodyPr>
          <a:lstStyle/>
          <a:p>
            <a:pPr marL="12700" algn="ctr">
              <a:lnSpc>
                <a:spcPct val="100000"/>
              </a:lnSpc>
              <a:spcBef>
                <a:spcPts val="100"/>
              </a:spcBef>
            </a:pPr>
            <a:r>
              <a:rPr sz="4400" b="1" u="none" spc="-5" dirty="0"/>
              <a:t>Human</a:t>
            </a:r>
            <a:r>
              <a:rPr sz="4400" b="1" u="none" spc="-90" dirty="0"/>
              <a:t> </a:t>
            </a:r>
            <a:r>
              <a:rPr sz="4400" b="1" u="none" spc="-5" dirty="0"/>
              <a:t>Computer</a:t>
            </a:r>
            <a:r>
              <a:rPr sz="4400" b="1" u="none" spc="-85" dirty="0"/>
              <a:t> </a:t>
            </a:r>
            <a:r>
              <a:rPr sz="4400" b="1" u="none" spc="-5" dirty="0"/>
              <a:t>Interaction</a:t>
            </a:r>
            <a:endParaRPr sz="4400" b="1" u="none"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555609" y="1766246"/>
            <a:ext cx="6067737" cy="3367958"/>
          </a:xfrm>
          <a:prstGeom prst="rect">
            <a:avLst/>
          </a:prstGeom>
        </p:spPr>
      </p:pic>
      <p:sp>
        <p:nvSpPr>
          <p:cNvPr id="3" name="Title 1"/>
          <p:cNvSpPr txBox="1"/>
          <p:nvPr/>
        </p:nvSpPr>
        <p:spPr>
          <a:xfrm>
            <a:off x="976620" y="561998"/>
            <a:ext cx="7190760" cy="314960"/>
          </a:xfrm>
          <a:prstGeom prst="rect">
            <a:avLst/>
          </a:prstGeom>
        </p:spPr>
        <p:txBody>
          <a:bodyPr wrap="square" lIns="0" tIns="0" rIns="0" bIns="0">
            <a:spAutoFit/>
          </a:bodyPr>
          <a:lstStyle>
            <a:lvl1pPr>
              <a:defRPr sz="2400" b="1" i="0" u="heavy">
                <a:solidFill>
                  <a:srgbClr val="1F1F5D"/>
                </a:solidFill>
                <a:latin typeface="Verdana" panose="020B0604030504040204"/>
                <a:ea typeface="+mj-ea"/>
                <a:cs typeface="Verdana" panose="020B0604030504040204"/>
              </a:defRPr>
            </a:lvl1pPr>
          </a:lstStyle>
          <a:p>
            <a:r>
              <a:rPr lang="en-US" sz="2050" kern="0" dirty="0"/>
              <a:t>EXAMPLES OF USER INTERFACES</a:t>
            </a:r>
            <a:endParaRPr lang="en-US" sz="2050" kern="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801872" y="1396835"/>
            <a:ext cx="5777882" cy="4334280"/>
          </a:xfrm>
          <a:prstGeom prst="rect">
            <a:avLst/>
          </a:prstGeom>
        </p:spPr>
      </p:pic>
      <p:sp>
        <p:nvSpPr>
          <p:cNvPr id="3" name="Title 1"/>
          <p:cNvSpPr txBox="1"/>
          <p:nvPr/>
        </p:nvSpPr>
        <p:spPr>
          <a:xfrm>
            <a:off x="976620" y="561998"/>
            <a:ext cx="7190760" cy="314960"/>
          </a:xfrm>
          <a:prstGeom prst="rect">
            <a:avLst/>
          </a:prstGeom>
        </p:spPr>
        <p:txBody>
          <a:bodyPr wrap="square" lIns="0" tIns="0" rIns="0" bIns="0">
            <a:spAutoFit/>
          </a:bodyPr>
          <a:lstStyle>
            <a:lvl1pPr>
              <a:defRPr sz="2400" b="1" i="0" u="heavy">
                <a:solidFill>
                  <a:srgbClr val="1F1F5D"/>
                </a:solidFill>
                <a:latin typeface="Verdana" panose="020B0604030504040204"/>
                <a:ea typeface="+mj-ea"/>
                <a:cs typeface="Verdana" panose="020B0604030504040204"/>
              </a:defRPr>
            </a:lvl1pPr>
          </a:lstStyle>
          <a:p>
            <a:r>
              <a:rPr lang="en-US" sz="2050" kern="0" dirty="0"/>
              <a:t>EXAMPLES OF USER INTERFACES</a:t>
            </a:r>
            <a:endParaRPr lang="en-US" sz="2050" kern="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8452" y="1950212"/>
            <a:ext cx="5965825" cy="1245870"/>
          </a:xfrm>
          <a:prstGeom prst="rect">
            <a:avLst/>
          </a:prstGeom>
        </p:spPr>
        <p:txBody>
          <a:bodyPr vert="horz" wrap="square" lIns="0" tIns="13335" rIns="0" bIns="0" rtlCol="0">
            <a:spAutoFit/>
          </a:bodyPr>
          <a:lstStyle/>
          <a:p>
            <a:pPr marL="1816735" marR="5080" indent="-1804670">
              <a:lnSpc>
                <a:spcPct val="100000"/>
              </a:lnSpc>
              <a:spcBef>
                <a:spcPts val="105"/>
              </a:spcBef>
            </a:pPr>
            <a:r>
              <a:rPr sz="4000" b="1" spc="-200" dirty="0">
                <a:solidFill>
                  <a:srgbClr val="008000"/>
                </a:solidFill>
                <a:latin typeface="Trebuchet MS" panose="020B0603020202020204"/>
                <a:cs typeface="Trebuchet MS" panose="020B0603020202020204"/>
              </a:rPr>
              <a:t>History </a:t>
            </a:r>
            <a:r>
              <a:rPr sz="4000" b="1" spc="-165" dirty="0">
                <a:solidFill>
                  <a:srgbClr val="008000"/>
                </a:solidFill>
                <a:latin typeface="Trebuchet MS" panose="020B0603020202020204"/>
                <a:cs typeface="Trebuchet MS" panose="020B0603020202020204"/>
              </a:rPr>
              <a:t>of </a:t>
            </a:r>
            <a:r>
              <a:rPr sz="4000" b="1" spc="-200" dirty="0">
                <a:solidFill>
                  <a:srgbClr val="008000"/>
                </a:solidFill>
                <a:latin typeface="Trebuchet MS" panose="020B0603020202020204"/>
                <a:cs typeface="Trebuchet MS" panose="020B0603020202020204"/>
              </a:rPr>
              <a:t>Human</a:t>
            </a:r>
            <a:r>
              <a:rPr sz="4000" b="1" spc="-610" dirty="0">
                <a:solidFill>
                  <a:srgbClr val="008000"/>
                </a:solidFill>
                <a:latin typeface="Trebuchet MS" panose="020B0603020202020204"/>
                <a:cs typeface="Trebuchet MS" panose="020B0603020202020204"/>
              </a:rPr>
              <a:t> </a:t>
            </a:r>
            <a:r>
              <a:rPr sz="4000" b="1" spc="-229" dirty="0">
                <a:solidFill>
                  <a:srgbClr val="008000"/>
                </a:solidFill>
                <a:latin typeface="Trebuchet MS" panose="020B0603020202020204"/>
                <a:cs typeface="Trebuchet MS" panose="020B0603020202020204"/>
              </a:rPr>
              <a:t>Computer  </a:t>
            </a:r>
            <a:r>
              <a:rPr sz="4000" b="1" spc="-215" dirty="0">
                <a:solidFill>
                  <a:srgbClr val="008000"/>
                </a:solidFill>
                <a:latin typeface="Trebuchet MS" panose="020B0603020202020204"/>
                <a:cs typeface="Trebuchet MS" panose="020B0603020202020204"/>
              </a:rPr>
              <a:t>Interaction</a:t>
            </a:r>
            <a:endParaRPr sz="4000">
              <a:latin typeface="Trebuchet MS" panose="020B0603020202020204"/>
              <a:cs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81983" y="158495"/>
            <a:ext cx="1810512" cy="89915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920325" y="252475"/>
            <a:ext cx="1303655" cy="512445"/>
          </a:xfrm>
          <a:prstGeom prst="rect">
            <a:avLst/>
          </a:prstGeom>
        </p:spPr>
        <p:txBody>
          <a:bodyPr vert="horz" wrap="square" lIns="0" tIns="11430" rIns="0" bIns="0" rtlCol="0">
            <a:spAutoFit/>
          </a:bodyPr>
          <a:lstStyle/>
          <a:p>
            <a:pPr marL="12700">
              <a:lnSpc>
                <a:spcPct val="100000"/>
              </a:lnSpc>
              <a:spcBef>
                <a:spcPts val="90"/>
              </a:spcBef>
            </a:pPr>
            <a:r>
              <a:rPr sz="3200" b="1" spc="-150" dirty="0">
                <a:solidFill>
                  <a:srgbClr val="00B050"/>
                </a:solidFill>
                <a:latin typeface="Trebuchet MS" panose="020B0603020202020204"/>
                <a:cs typeface="Trebuchet MS" panose="020B0603020202020204"/>
              </a:rPr>
              <a:t>Agenda</a:t>
            </a:r>
            <a:endParaRPr sz="3200">
              <a:latin typeface="Trebuchet MS" panose="020B0603020202020204"/>
              <a:cs typeface="Trebuchet MS" panose="020B0603020202020204"/>
            </a:endParaRPr>
          </a:p>
        </p:txBody>
      </p:sp>
      <p:sp>
        <p:nvSpPr>
          <p:cNvPr id="4" name="object 4"/>
          <p:cNvSpPr txBox="1"/>
          <p:nvPr/>
        </p:nvSpPr>
        <p:spPr>
          <a:xfrm>
            <a:off x="535940" y="1739899"/>
            <a:ext cx="7407275" cy="4379595"/>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800" spc="-70" dirty="0">
                <a:latin typeface="Trebuchet MS" panose="020B0603020202020204"/>
                <a:cs typeface="Trebuchet MS" panose="020B0603020202020204"/>
              </a:rPr>
              <a:t>Where</a:t>
            </a:r>
            <a:r>
              <a:rPr sz="2800" spc="-225" dirty="0">
                <a:latin typeface="Trebuchet MS" panose="020B0603020202020204"/>
                <a:cs typeface="Trebuchet MS" panose="020B0603020202020204"/>
              </a:rPr>
              <a:t> </a:t>
            </a:r>
            <a:r>
              <a:rPr sz="2800" spc="-114" dirty="0">
                <a:latin typeface="Trebuchet MS" panose="020B0603020202020204"/>
                <a:cs typeface="Trebuchet MS" panose="020B0603020202020204"/>
              </a:rPr>
              <a:t>did</a:t>
            </a:r>
            <a:r>
              <a:rPr sz="2800" spc="-210" dirty="0">
                <a:latin typeface="Trebuchet MS" panose="020B0603020202020204"/>
                <a:cs typeface="Trebuchet MS" panose="020B0603020202020204"/>
              </a:rPr>
              <a:t> </a:t>
            </a:r>
            <a:r>
              <a:rPr sz="2800" spc="-120" dirty="0">
                <a:latin typeface="Trebuchet MS" panose="020B0603020202020204"/>
                <a:cs typeface="Trebuchet MS" panose="020B0603020202020204"/>
              </a:rPr>
              <a:t>HCI</a:t>
            </a:r>
            <a:r>
              <a:rPr sz="2800" spc="-215" dirty="0">
                <a:latin typeface="Trebuchet MS" panose="020B0603020202020204"/>
                <a:cs typeface="Trebuchet MS" panose="020B0603020202020204"/>
              </a:rPr>
              <a:t> </a:t>
            </a:r>
            <a:r>
              <a:rPr sz="2800" spc="-95" dirty="0">
                <a:latin typeface="Trebuchet MS" panose="020B0603020202020204"/>
                <a:cs typeface="Trebuchet MS" panose="020B0603020202020204"/>
              </a:rPr>
              <a:t>innovations</a:t>
            </a:r>
            <a:r>
              <a:rPr sz="2800" spc="-210" dirty="0">
                <a:latin typeface="Trebuchet MS" panose="020B0603020202020204"/>
                <a:cs typeface="Trebuchet MS" panose="020B0603020202020204"/>
              </a:rPr>
              <a:t> </a:t>
            </a:r>
            <a:r>
              <a:rPr sz="2800" spc="-95" dirty="0">
                <a:latin typeface="Trebuchet MS" panose="020B0603020202020204"/>
                <a:cs typeface="Trebuchet MS" panose="020B0603020202020204"/>
              </a:rPr>
              <a:t>and</a:t>
            </a:r>
            <a:r>
              <a:rPr sz="2800" spc="-210" dirty="0">
                <a:latin typeface="Trebuchet MS" panose="020B0603020202020204"/>
                <a:cs typeface="Trebuchet MS" panose="020B0603020202020204"/>
              </a:rPr>
              <a:t> </a:t>
            </a:r>
            <a:r>
              <a:rPr sz="2800" spc="-90" dirty="0">
                <a:latin typeface="Trebuchet MS" panose="020B0603020202020204"/>
                <a:cs typeface="Trebuchet MS" panose="020B0603020202020204"/>
              </a:rPr>
              <a:t>philosophy</a:t>
            </a:r>
            <a:r>
              <a:rPr sz="2800" spc="-225" dirty="0">
                <a:latin typeface="Trebuchet MS" panose="020B0603020202020204"/>
                <a:cs typeface="Trebuchet MS" panose="020B0603020202020204"/>
              </a:rPr>
              <a:t> </a:t>
            </a:r>
            <a:r>
              <a:rPr sz="2800" spc="-114" dirty="0">
                <a:latin typeface="Trebuchet MS" panose="020B0603020202020204"/>
                <a:cs typeface="Trebuchet MS" panose="020B0603020202020204"/>
              </a:rPr>
              <a:t>come  </a:t>
            </a:r>
            <a:r>
              <a:rPr sz="2800" spc="-30" dirty="0">
                <a:latin typeface="Trebuchet MS" panose="020B0603020202020204"/>
                <a:cs typeface="Trebuchet MS" panose="020B0603020202020204"/>
              </a:rPr>
              <a:t>from?</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indent="-342900">
              <a:lnSpc>
                <a:spcPct val="100000"/>
              </a:lnSpc>
              <a:spcBef>
                <a:spcPts val="5"/>
              </a:spcBef>
              <a:buChar char="•"/>
              <a:tabLst>
                <a:tab pos="354965" algn="l"/>
                <a:tab pos="355600" algn="l"/>
              </a:tabLst>
            </a:pPr>
            <a:r>
              <a:rPr sz="2800" spc="5" dirty="0">
                <a:latin typeface="Trebuchet MS" panose="020B0603020202020204"/>
                <a:cs typeface="Trebuchet MS" panose="020B0603020202020204"/>
              </a:rPr>
              <a:t>Who </a:t>
            </a:r>
            <a:r>
              <a:rPr sz="2800" spc="-120" dirty="0">
                <a:latin typeface="Trebuchet MS" panose="020B0603020202020204"/>
                <a:cs typeface="Trebuchet MS" panose="020B0603020202020204"/>
              </a:rPr>
              <a:t>were </a:t>
            </a:r>
            <a:r>
              <a:rPr sz="2800" spc="-125" dirty="0">
                <a:latin typeface="Trebuchet MS" panose="020B0603020202020204"/>
                <a:cs typeface="Trebuchet MS" panose="020B0603020202020204"/>
              </a:rPr>
              <a:t>the </a:t>
            </a:r>
            <a:r>
              <a:rPr sz="2800" spc="-145" dirty="0">
                <a:latin typeface="Trebuchet MS" panose="020B0603020202020204"/>
                <a:cs typeface="Trebuchet MS" panose="020B0603020202020204"/>
              </a:rPr>
              <a:t>major</a:t>
            </a:r>
            <a:r>
              <a:rPr sz="2800" spc="-650" dirty="0">
                <a:latin typeface="Trebuchet MS" panose="020B0603020202020204"/>
                <a:cs typeface="Trebuchet MS" panose="020B0603020202020204"/>
              </a:rPr>
              <a:t> </a:t>
            </a:r>
            <a:r>
              <a:rPr sz="2800" spc="-90" dirty="0">
                <a:latin typeface="Trebuchet MS" panose="020B0603020202020204"/>
                <a:cs typeface="Trebuchet MS" panose="020B0603020202020204"/>
              </a:rPr>
              <a:t>personalities?</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indent="-342900">
              <a:lnSpc>
                <a:spcPct val="100000"/>
              </a:lnSpc>
              <a:buChar char="•"/>
              <a:tabLst>
                <a:tab pos="354965" algn="l"/>
                <a:tab pos="355600" algn="l"/>
              </a:tabLst>
            </a:pPr>
            <a:r>
              <a:rPr sz="2800" spc="-70" dirty="0">
                <a:latin typeface="Trebuchet MS" panose="020B0603020202020204"/>
                <a:cs typeface="Trebuchet MS" panose="020B0603020202020204"/>
              </a:rPr>
              <a:t>What </a:t>
            </a:r>
            <a:r>
              <a:rPr sz="2800" spc="-120" dirty="0">
                <a:latin typeface="Trebuchet MS" panose="020B0603020202020204"/>
                <a:cs typeface="Trebuchet MS" panose="020B0603020202020204"/>
              </a:rPr>
              <a:t>were </a:t>
            </a:r>
            <a:r>
              <a:rPr sz="2800" spc="-125" dirty="0">
                <a:latin typeface="Trebuchet MS" panose="020B0603020202020204"/>
                <a:cs typeface="Trebuchet MS" panose="020B0603020202020204"/>
              </a:rPr>
              <a:t>the </a:t>
            </a:r>
            <a:r>
              <a:rPr sz="2800" spc="-114" dirty="0">
                <a:latin typeface="Trebuchet MS" panose="020B0603020202020204"/>
                <a:cs typeface="Trebuchet MS" panose="020B0603020202020204"/>
              </a:rPr>
              <a:t>important</a:t>
            </a:r>
            <a:r>
              <a:rPr sz="2800" spc="-605" dirty="0">
                <a:latin typeface="Trebuchet MS" panose="020B0603020202020204"/>
                <a:cs typeface="Trebuchet MS" panose="020B0603020202020204"/>
              </a:rPr>
              <a:t> </a:t>
            </a:r>
            <a:r>
              <a:rPr sz="2800" spc="-45" dirty="0">
                <a:latin typeface="Trebuchet MS" panose="020B0603020202020204"/>
                <a:cs typeface="Trebuchet MS" panose="020B0603020202020204"/>
              </a:rPr>
              <a:t>systems?</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marR="228600" indent="-342900">
              <a:lnSpc>
                <a:spcPct val="100000"/>
              </a:lnSpc>
              <a:buChar char="•"/>
              <a:tabLst>
                <a:tab pos="354965" algn="l"/>
                <a:tab pos="355600" algn="l"/>
              </a:tabLst>
            </a:pPr>
            <a:r>
              <a:rPr sz="2800" spc="-65" dirty="0">
                <a:latin typeface="Trebuchet MS" panose="020B0603020202020204"/>
                <a:cs typeface="Trebuchet MS" panose="020B0603020202020204"/>
              </a:rPr>
              <a:t>How</a:t>
            </a:r>
            <a:r>
              <a:rPr sz="2800" spc="-220" dirty="0">
                <a:latin typeface="Trebuchet MS" panose="020B0603020202020204"/>
                <a:cs typeface="Trebuchet MS" panose="020B0603020202020204"/>
              </a:rPr>
              <a:t> </a:t>
            </a:r>
            <a:r>
              <a:rPr sz="2800" spc="-114" dirty="0">
                <a:latin typeface="Trebuchet MS" panose="020B0603020202020204"/>
                <a:cs typeface="Trebuchet MS" panose="020B0603020202020204"/>
              </a:rPr>
              <a:t>did</a:t>
            </a:r>
            <a:r>
              <a:rPr sz="2800" spc="-210" dirty="0">
                <a:latin typeface="Trebuchet MS" panose="020B0603020202020204"/>
                <a:cs typeface="Trebuchet MS" panose="020B0603020202020204"/>
              </a:rPr>
              <a:t> </a:t>
            </a:r>
            <a:r>
              <a:rPr sz="2800" spc="-114" dirty="0">
                <a:latin typeface="Trebuchet MS" panose="020B0603020202020204"/>
                <a:cs typeface="Trebuchet MS" panose="020B0603020202020204"/>
              </a:rPr>
              <a:t>ideas</a:t>
            </a:r>
            <a:r>
              <a:rPr sz="2800" spc="-215" dirty="0">
                <a:latin typeface="Trebuchet MS" panose="020B0603020202020204"/>
                <a:cs typeface="Trebuchet MS" panose="020B0603020202020204"/>
              </a:rPr>
              <a:t> </a:t>
            </a:r>
            <a:r>
              <a:rPr sz="2800" spc="-95" dirty="0">
                <a:latin typeface="Trebuchet MS" panose="020B0603020202020204"/>
                <a:cs typeface="Trebuchet MS" panose="020B0603020202020204"/>
              </a:rPr>
              <a:t>move</a:t>
            </a:r>
            <a:r>
              <a:rPr sz="2800" spc="-215" dirty="0">
                <a:latin typeface="Trebuchet MS" panose="020B0603020202020204"/>
                <a:cs typeface="Trebuchet MS" panose="020B0603020202020204"/>
              </a:rPr>
              <a:t> </a:t>
            </a:r>
            <a:r>
              <a:rPr sz="2800" spc="-105" dirty="0">
                <a:latin typeface="Trebuchet MS" panose="020B0603020202020204"/>
                <a:cs typeface="Trebuchet MS" panose="020B0603020202020204"/>
              </a:rPr>
              <a:t>from</a:t>
            </a:r>
            <a:r>
              <a:rPr sz="2800" spc="-220" dirty="0">
                <a:latin typeface="Trebuchet MS" panose="020B0603020202020204"/>
                <a:cs typeface="Trebuchet MS" panose="020B0603020202020204"/>
              </a:rPr>
              <a:t> </a:t>
            </a:r>
            <a:r>
              <a:rPr sz="2800" spc="-125" dirty="0">
                <a:latin typeface="Trebuchet MS" panose="020B0603020202020204"/>
                <a:cs typeface="Trebuchet MS" panose="020B0603020202020204"/>
              </a:rPr>
              <a:t>the</a:t>
            </a:r>
            <a:r>
              <a:rPr sz="2800" spc="-220" dirty="0">
                <a:latin typeface="Trebuchet MS" panose="020B0603020202020204"/>
                <a:cs typeface="Trebuchet MS" panose="020B0603020202020204"/>
              </a:rPr>
              <a:t> </a:t>
            </a:r>
            <a:r>
              <a:rPr sz="2800" spc="-114" dirty="0">
                <a:latin typeface="Trebuchet MS" panose="020B0603020202020204"/>
                <a:cs typeface="Trebuchet MS" panose="020B0603020202020204"/>
              </a:rPr>
              <a:t>laboratory</a:t>
            </a:r>
            <a:r>
              <a:rPr sz="2800" spc="-225" dirty="0">
                <a:latin typeface="Trebuchet MS" panose="020B0603020202020204"/>
                <a:cs typeface="Trebuchet MS" panose="020B0603020202020204"/>
              </a:rPr>
              <a:t> </a:t>
            </a:r>
            <a:r>
              <a:rPr sz="2800" spc="-100" dirty="0">
                <a:latin typeface="Trebuchet MS" panose="020B0603020202020204"/>
                <a:cs typeface="Trebuchet MS" panose="020B0603020202020204"/>
              </a:rPr>
              <a:t>to</a:t>
            </a:r>
            <a:r>
              <a:rPr sz="2800" spc="-215" dirty="0">
                <a:latin typeface="Trebuchet MS" panose="020B0603020202020204"/>
                <a:cs typeface="Trebuchet MS" panose="020B0603020202020204"/>
              </a:rPr>
              <a:t> </a:t>
            </a:r>
            <a:r>
              <a:rPr sz="2800" spc="-125" dirty="0">
                <a:latin typeface="Trebuchet MS" panose="020B0603020202020204"/>
                <a:cs typeface="Trebuchet MS" panose="020B0603020202020204"/>
              </a:rPr>
              <a:t>the  </a:t>
            </a:r>
            <a:r>
              <a:rPr sz="2800" spc="-135" dirty="0">
                <a:latin typeface="Trebuchet MS" panose="020B0603020202020204"/>
                <a:cs typeface="Trebuchet MS" panose="020B0603020202020204"/>
              </a:rPr>
              <a:t>market</a:t>
            </a:r>
            <a:endParaRPr sz="2800">
              <a:latin typeface="Trebuchet MS" panose="020B0603020202020204"/>
              <a:cs typeface="Trebuchet MS" panose="020B06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6619" y="806125"/>
            <a:ext cx="1966402" cy="249555"/>
          </a:xfrm>
          <a:prstGeom prst="rect">
            <a:avLst/>
          </a:prstGeom>
        </p:spPr>
        <p:txBody>
          <a:bodyPr vert="horz" wrap="square" lIns="0" tIns="13574" rIns="0" bIns="0" rtlCol="0">
            <a:spAutoFit/>
          </a:bodyPr>
          <a:lstStyle/>
          <a:p>
            <a:pPr marL="12700">
              <a:lnSpc>
                <a:spcPct val="100000"/>
              </a:lnSpc>
              <a:spcBef>
                <a:spcPts val="125"/>
              </a:spcBef>
            </a:pPr>
            <a:r>
              <a:rPr sz="1540" b="1" spc="15" dirty="0">
                <a:solidFill>
                  <a:srgbClr val="1F1F5D"/>
                </a:solidFill>
                <a:latin typeface="Verdana" panose="020B0604030504040204"/>
                <a:cs typeface="Verdana" panose="020B0604030504040204"/>
              </a:rPr>
              <a:t>History</a:t>
            </a:r>
            <a:r>
              <a:rPr sz="1540" b="1" spc="25" dirty="0">
                <a:solidFill>
                  <a:srgbClr val="1F1F5D"/>
                </a:solidFill>
                <a:latin typeface="Verdana" panose="020B0604030504040204"/>
                <a:cs typeface="Verdana" panose="020B0604030504040204"/>
              </a:rPr>
              <a:t> </a:t>
            </a:r>
            <a:r>
              <a:rPr sz="1540" b="1" spc="15" dirty="0">
                <a:solidFill>
                  <a:srgbClr val="1F1F5D"/>
                </a:solidFill>
                <a:latin typeface="Verdana" panose="020B0604030504040204"/>
                <a:cs typeface="Verdana" panose="020B0604030504040204"/>
              </a:rPr>
              <a:t>of</a:t>
            </a:r>
            <a:r>
              <a:rPr sz="1540" b="1" spc="25" dirty="0">
                <a:solidFill>
                  <a:srgbClr val="1F1F5D"/>
                </a:solidFill>
                <a:latin typeface="Verdana" panose="020B0604030504040204"/>
                <a:cs typeface="Verdana" panose="020B0604030504040204"/>
              </a:rPr>
              <a:t> </a:t>
            </a:r>
            <a:r>
              <a:rPr sz="1540" b="1" spc="20" dirty="0">
                <a:solidFill>
                  <a:srgbClr val="1F1F5D"/>
                </a:solidFill>
                <a:latin typeface="Verdana" panose="020B0604030504040204"/>
                <a:cs typeface="Verdana" panose="020B0604030504040204"/>
              </a:rPr>
              <a:t>HCI</a:t>
            </a:r>
            <a:endParaRPr sz="1540" dirty="0">
              <a:latin typeface="Verdana" panose="020B0604030504040204"/>
              <a:cs typeface="Verdana" panose="020B0604030504040204"/>
            </a:endParaRPr>
          </a:p>
        </p:txBody>
      </p:sp>
      <p:sp>
        <p:nvSpPr>
          <p:cNvPr id="3" name="object 3"/>
          <p:cNvSpPr txBox="1">
            <a:spLocks noGrp="1"/>
          </p:cNvSpPr>
          <p:nvPr>
            <p:ph type="title"/>
          </p:nvPr>
        </p:nvSpPr>
        <p:spPr>
          <a:xfrm>
            <a:off x="2286000" y="76200"/>
            <a:ext cx="4768850" cy="2079625"/>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lang="en-US" spc="-75" dirty="0"/>
              <a:t>     </a:t>
            </a:r>
            <a:br>
              <a:rPr lang="en-US" spc="-75" dirty="0"/>
            </a:br>
            <a:r>
              <a:rPr spc="-5" dirty="0"/>
              <a:t>Input/output</a:t>
            </a:r>
            <a:r>
              <a:rPr spc="-165" dirty="0"/>
              <a:t> </a:t>
            </a:r>
            <a:r>
              <a:rPr spc="-5" dirty="0"/>
              <a:t>devices</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2895532" y="1472092"/>
            <a:ext cx="4240774" cy="276225"/>
          </a:xfrm>
          <a:prstGeom prst="rect">
            <a:avLst/>
          </a:prstGeom>
        </p:spPr>
        <p:txBody>
          <a:bodyPr vert="horz" wrap="square" lIns="0" tIns="13574" rIns="0" bIns="0" rtlCol="0">
            <a:spAutoFit/>
          </a:bodyPr>
          <a:lstStyle/>
          <a:p>
            <a:pPr marL="12700">
              <a:lnSpc>
                <a:spcPct val="100000"/>
              </a:lnSpc>
              <a:spcBef>
                <a:spcPts val="125"/>
              </a:spcBef>
              <a:tabLst>
                <a:tab pos="4051300" algn="l"/>
              </a:tabLst>
            </a:pPr>
            <a:r>
              <a:rPr sz="1710" i="1" spc="10" dirty="0">
                <a:solidFill>
                  <a:srgbClr val="1F1F5D"/>
                </a:solidFill>
                <a:latin typeface="Verdana" panose="020B0604030504040204"/>
                <a:cs typeface="Verdana" panose="020B0604030504040204"/>
              </a:rPr>
              <a:t>Input</a:t>
            </a:r>
            <a:r>
              <a:rPr lang="en-US" sz="1710" i="1" spc="10" dirty="0">
                <a:solidFill>
                  <a:srgbClr val="1F1F5D"/>
                </a:solidFill>
                <a:latin typeface="Verdana" panose="020B0604030504040204"/>
                <a:cs typeface="Verdana" panose="020B0604030504040204"/>
              </a:rPr>
              <a:t>                                  </a:t>
            </a:r>
            <a:r>
              <a:rPr sz="1710" i="1" spc="20" dirty="0">
                <a:solidFill>
                  <a:srgbClr val="1F1F5D"/>
                </a:solidFill>
                <a:latin typeface="Verdana" panose="020B0604030504040204"/>
                <a:cs typeface="Verdana" panose="020B0604030504040204"/>
              </a:rPr>
              <a:t>Ou</a:t>
            </a:r>
            <a:r>
              <a:rPr sz="1710" i="1" spc="5" dirty="0">
                <a:solidFill>
                  <a:srgbClr val="1F1F5D"/>
                </a:solidFill>
                <a:latin typeface="Verdana" panose="020B0604030504040204"/>
                <a:cs typeface="Verdana" panose="020B0604030504040204"/>
              </a:rPr>
              <a:t>t</a:t>
            </a:r>
            <a:r>
              <a:rPr sz="1710" i="1" spc="20" dirty="0">
                <a:solidFill>
                  <a:srgbClr val="1F1F5D"/>
                </a:solidFill>
                <a:latin typeface="Verdana" panose="020B0604030504040204"/>
                <a:cs typeface="Verdana" panose="020B0604030504040204"/>
              </a:rPr>
              <a:t>pu</a:t>
            </a:r>
            <a:r>
              <a:rPr sz="1710" i="1" spc="5" dirty="0">
                <a:solidFill>
                  <a:srgbClr val="1F1F5D"/>
                </a:solidFill>
                <a:latin typeface="Verdana" panose="020B0604030504040204"/>
                <a:cs typeface="Verdana" panose="020B0604030504040204"/>
              </a:rPr>
              <a:t>t</a:t>
            </a:r>
            <a:endParaRPr sz="1710">
              <a:latin typeface="Verdana" panose="020B0604030504040204"/>
              <a:cs typeface="Verdana" panose="020B0604030504040204"/>
            </a:endParaRPr>
          </a:p>
        </p:txBody>
      </p:sp>
      <p:sp>
        <p:nvSpPr>
          <p:cNvPr id="5" name="object 5"/>
          <p:cNvSpPr txBox="1"/>
          <p:nvPr/>
        </p:nvSpPr>
        <p:spPr>
          <a:xfrm>
            <a:off x="1344678" y="2435104"/>
            <a:ext cx="1023542" cy="217805"/>
          </a:xfrm>
          <a:prstGeom prst="rect">
            <a:avLst/>
          </a:prstGeom>
        </p:spPr>
        <p:txBody>
          <a:bodyPr vert="horz" wrap="square" lIns="0" tIns="13574" rIns="0" bIns="0" rtlCol="0">
            <a:spAutoFit/>
          </a:bodyPr>
          <a:lstStyle/>
          <a:p>
            <a:pPr marL="12700">
              <a:lnSpc>
                <a:spcPct val="100000"/>
              </a:lnSpc>
              <a:spcBef>
                <a:spcPts val="125"/>
              </a:spcBef>
            </a:pPr>
            <a:r>
              <a:rPr sz="1325" b="1" spc="10" dirty="0">
                <a:solidFill>
                  <a:srgbClr val="1F1F5D"/>
                </a:solidFill>
                <a:latin typeface="Verdana" panose="020B0604030504040204"/>
                <a:cs typeface="Verdana" panose="020B0604030504040204"/>
              </a:rPr>
              <a:t>Early </a:t>
            </a:r>
            <a:r>
              <a:rPr sz="1325" b="1" spc="15" dirty="0">
                <a:solidFill>
                  <a:srgbClr val="1F1F5D"/>
                </a:solidFill>
                <a:latin typeface="Verdana" panose="020B0604030504040204"/>
                <a:cs typeface="Verdana" panose="020B0604030504040204"/>
              </a:rPr>
              <a:t>days</a:t>
            </a:r>
            <a:endParaRPr sz="1325" dirty="0">
              <a:latin typeface="Verdana" panose="020B0604030504040204"/>
              <a:cs typeface="Verdana" panose="020B0604030504040204"/>
            </a:endParaRPr>
          </a:p>
        </p:txBody>
      </p:sp>
      <p:sp>
        <p:nvSpPr>
          <p:cNvPr id="6" name="object 6"/>
          <p:cNvSpPr txBox="1"/>
          <p:nvPr/>
        </p:nvSpPr>
        <p:spPr>
          <a:xfrm>
            <a:off x="2753743" y="2435104"/>
            <a:ext cx="2262651" cy="718185"/>
          </a:xfrm>
          <a:prstGeom prst="rect">
            <a:avLst/>
          </a:prstGeom>
        </p:spPr>
        <p:txBody>
          <a:bodyPr vert="horz" wrap="square" lIns="0" tIns="13574" rIns="0" bIns="0" rtlCol="0">
            <a:spAutoFit/>
          </a:bodyPr>
          <a:lstStyle/>
          <a:p>
            <a:pPr marL="12700">
              <a:lnSpc>
                <a:spcPct val="100000"/>
              </a:lnSpc>
              <a:spcBef>
                <a:spcPts val="125"/>
              </a:spcBef>
            </a:pPr>
            <a:r>
              <a:rPr sz="1325" spc="10" dirty="0">
                <a:solidFill>
                  <a:srgbClr val="1F1F5D"/>
                </a:solidFill>
                <a:latin typeface="Verdana" panose="020B0604030504040204"/>
                <a:cs typeface="Verdana" panose="020B0604030504040204"/>
              </a:rPr>
              <a:t>connecting</a:t>
            </a:r>
            <a:r>
              <a:rPr sz="1325" spc="2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wires</a:t>
            </a:r>
            <a:endParaRPr sz="1325">
              <a:latin typeface="Verdana" panose="020B0604030504040204"/>
              <a:cs typeface="Verdana" panose="020B0604030504040204"/>
            </a:endParaRPr>
          </a:p>
          <a:p>
            <a:pPr marL="12700" marR="5080">
              <a:lnSpc>
                <a:spcPts val="1950"/>
              </a:lnSpc>
              <a:spcBef>
                <a:spcPts val="5"/>
              </a:spcBef>
            </a:pPr>
            <a:r>
              <a:rPr sz="1325" spc="10" dirty="0">
                <a:solidFill>
                  <a:srgbClr val="1F1F5D"/>
                </a:solidFill>
                <a:latin typeface="Verdana" panose="020B0604030504040204"/>
                <a:cs typeface="Verdana" panose="020B0604030504040204"/>
              </a:rPr>
              <a:t>paper</a:t>
            </a:r>
            <a:r>
              <a:rPr sz="1325" spc="4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tape</a:t>
            </a:r>
            <a:r>
              <a:rPr sz="1325" spc="4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&amp;</a:t>
            </a:r>
            <a:r>
              <a:rPr sz="1325" spc="4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punch</a:t>
            </a:r>
            <a:r>
              <a:rPr sz="1325" spc="4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cards </a:t>
            </a:r>
            <a:r>
              <a:rPr sz="1325" spc="-53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keyboard</a:t>
            </a:r>
            <a:endParaRPr sz="1325">
              <a:latin typeface="Verdana" panose="020B0604030504040204"/>
              <a:cs typeface="Verdana" panose="020B0604030504040204"/>
            </a:endParaRPr>
          </a:p>
        </p:txBody>
      </p:sp>
      <p:sp>
        <p:nvSpPr>
          <p:cNvPr id="7" name="object 7"/>
          <p:cNvSpPr txBox="1"/>
          <p:nvPr/>
        </p:nvSpPr>
        <p:spPr>
          <a:xfrm>
            <a:off x="5881486" y="2435104"/>
            <a:ext cx="1430242" cy="640080"/>
          </a:xfrm>
          <a:prstGeom prst="rect">
            <a:avLst/>
          </a:prstGeom>
        </p:spPr>
        <p:txBody>
          <a:bodyPr vert="horz" wrap="square" lIns="0" tIns="11945" rIns="0" bIns="0" rtlCol="0">
            <a:spAutoFit/>
          </a:bodyPr>
          <a:lstStyle/>
          <a:p>
            <a:pPr marL="13335" marR="5080" indent="-1270">
              <a:lnSpc>
                <a:spcPct val="101000"/>
              </a:lnSpc>
              <a:spcBef>
                <a:spcPts val="110"/>
              </a:spcBef>
            </a:pPr>
            <a:r>
              <a:rPr sz="1325" spc="10" dirty="0">
                <a:solidFill>
                  <a:srgbClr val="1F1F5D"/>
                </a:solidFill>
                <a:latin typeface="Verdana" panose="020B0604030504040204"/>
                <a:cs typeface="Verdana" panose="020B0604030504040204"/>
              </a:rPr>
              <a:t>lights</a:t>
            </a:r>
            <a:r>
              <a:rPr sz="1325" spc="-1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on</a:t>
            </a:r>
            <a:r>
              <a:rPr sz="1325" spc="-1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display </a:t>
            </a:r>
            <a:r>
              <a:rPr sz="1325" spc="-530"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paper</a:t>
            </a:r>
            <a:endParaRPr sz="1325">
              <a:latin typeface="Verdana" panose="020B0604030504040204"/>
              <a:cs typeface="Verdana" panose="020B0604030504040204"/>
            </a:endParaRPr>
          </a:p>
          <a:p>
            <a:pPr marL="12700">
              <a:lnSpc>
                <a:spcPct val="100000"/>
              </a:lnSpc>
              <a:spcBef>
                <a:spcPts val="90"/>
              </a:spcBef>
            </a:pPr>
            <a:r>
              <a:rPr sz="1325" spc="5" dirty="0">
                <a:solidFill>
                  <a:srgbClr val="1F1F5D"/>
                </a:solidFill>
                <a:latin typeface="Verdana" panose="020B0604030504040204"/>
                <a:cs typeface="Verdana" panose="020B0604030504040204"/>
              </a:rPr>
              <a:t>teletype</a:t>
            </a:r>
            <a:endParaRPr sz="1325">
              <a:latin typeface="Verdana" panose="020B0604030504040204"/>
              <a:cs typeface="Verdana" panose="020B0604030504040204"/>
            </a:endParaRPr>
          </a:p>
        </p:txBody>
      </p:sp>
      <p:sp>
        <p:nvSpPr>
          <p:cNvPr id="8" name="object 8"/>
          <p:cNvSpPr txBox="1"/>
          <p:nvPr/>
        </p:nvSpPr>
        <p:spPr>
          <a:xfrm>
            <a:off x="1344678" y="3314753"/>
            <a:ext cx="600550" cy="217805"/>
          </a:xfrm>
          <a:prstGeom prst="rect">
            <a:avLst/>
          </a:prstGeom>
        </p:spPr>
        <p:txBody>
          <a:bodyPr vert="horz" wrap="square" lIns="0" tIns="13574" rIns="0" bIns="0" rtlCol="0">
            <a:spAutoFit/>
          </a:bodyPr>
          <a:lstStyle/>
          <a:p>
            <a:pPr marL="12700">
              <a:lnSpc>
                <a:spcPct val="100000"/>
              </a:lnSpc>
              <a:spcBef>
                <a:spcPts val="125"/>
              </a:spcBef>
            </a:pPr>
            <a:r>
              <a:rPr sz="1325" b="1" spc="10" dirty="0">
                <a:solidFill>
                  <a:srgbClr val="1F1F5D"/>
                </a:solidFill>
                <a:latin typeface="Verdana" panose="020B0604030504040204"/>
                <a:cs typeface="Verdana" panose="020B0604030504040204"/>
              </a:rPr>
              <a:t>Toda</a:t>
            </a:r>
            <a:r>
              <a:rPr sz="1325" b="1" spc="15" dirty="0">
                <a:solidFill>
                  <a:srgbClr val="1F1F5D"/>
                </a:solidFill>
                <a:latin typeface="Verdana" panose="020B0604030504040204"/>
                <a:cs typeface="Verdana" panose="020B0604030504040204"/>
              </a:rPr>
              <a:t>y</a:t>
            </a:r>
            <a:endParaRPr sz="1325">
              <a:latin typeface="Verdana" panose="020B0604030504040204"/>
              <a:cs typeface="Verdana" panose="020B0604030504040204"/>
            </a:endParaRPr>
          </a:p>
        </p:txBody>
      </p:sp>
      <p:sp>
        <p:nvSpPr>
          <p:cNvPr id="9" name="object 9"/>
          <p:cNvSpPr txBox="1"/>
          <p:nvPr/>
        </p:nvSpPr>
        <p:spPr>
          <a:xfrm>
            <a:off x="2753995" y="3179445"/>
            <a:ext cx="1718310" cy="855980"/>
          </a:xfrm>
          <a:prstGeom prst="rect">
            <a:avLst/>
          </a:prstGeom>
        </p:spPr>
        <p:txBody>
          <a:bodyPr vert="horz" wrap="square" lIns="0" tIns="13574" rIns="0" bIns="0" rtlCol="0">
            <a:spAutoFit/>
          </a:bodyPr>
          <a:lstStyle/>
          <a:p>
            <a:pPr marL="12700">
              <a:lnSpc>
                <a:spcPct val="100000"/>
              </a:lnSpc>
              <a:spcBef>
                <a:spcPts val="125"/>
              </a:spcBef>
            </a:pPr>
            <a:r>
              <a:rPr sz="1325" spc="10" dirty="0">
                <a:solidFill>
                  <a:srgbClr val="1F1F5D"/>
                </a:solidFill>
                <a:latin typeface="Verdana" panose="020B0604030504040204"/>
                <a:cs typeface="Verdana" panose="020B0604030504040204"/>
              </a:rPr>
              <a:t>keyboard</a:t>
            </a:r>
            <a:endParaRPr sz="1325">
              <a:latin typeface="Verdana" panose="020B0604030504040204"/>
              <a:cs typeface="Verdana" panose="020B0604030504040204"/>
            </a:endParaRPr>
          </a:p>
          <a:p>
            <a:pPr marL="288290">
              <a:lnSpc>
                <a:spcPct val="100000"/>
              </a:lnSpc>
              <a:spcBef>
                <a:spcPts val="90"/>
              </a:spcBef>
            </a:pPr>
            <a:r>
              <a:rPr sz="1325" spc="20" dirty="0">
                <a:solidFill>
                  <a:srgbClr val="1F1F5D"/>
                </a:solidFill>
                <a:latin typeface="Verdana" panose="020B0604030504040204"/>
                <a:cs typeface="Verdana" panose="020B0604030504040204"/>
              </a:rPr>
              <a:t>+</a:t>
            </a:r>
            <a:r>
              <a:rPr sz="1325" spc="50"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cursor</a:t>
            </a:r>
            <a:r>
              <a:rPr lang="en-US" sz="1325" spc="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keys</a:t>
            </a:r>
            <a:endParaRPr sz="1325">
              <a:latin typeface="Verdana" panose="020B0604030504040204"/>
              <a:cs typeface="Verdana" panose="020B0604030504040204"/>
            </a:endParaRPr>
          </a:p>
          <a:p>
            <a:pPr marL="288290">
              <a:lnSpc>
                <a:spcPct val="100000"/>
              </a:lnSpc>
              <a:spcBef>
                <a:spcPts val="90"/>
              </a:spcBef>
            </a:pPr>
            <a:r>
              <a:rPr sz="1325" spc="20" dirty="0">
                <a:solidFill>
                  <a:srgbClr val="1F1F5D"/>
                </a:solidFill>
                <a:latin typeface="Verdana" panose="020B0604030504040204"/>
                <a:cs typeface="Verdana" panose="020B0604030504040204"/>
              </a:rPr>
              <a:t>+</a:t>
            </a:r>
            <a:r>
              <a:rPr sz="132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mouse</a:t>
            </a:r>
            <a:endParaRPr sz="1325">
              <a:latin typeface="Verdana" panose="020B0604030504040204"/>
              <a:cs typeface="Verdana" panose="020B0604030504040204"/>
            </a:endParaRPr>
          </a:p>
          <a:p>
            <a:pPr marL="288290">
              <a:lnSpc>
                <a:spcPct val="100000"/>
              </a:lnSpc>
              <a:spcBef>
                <a:spcPts val="15"/>
              </a:spcBef>
            </a:pPr>
            <a:r>
              <a:rPr sz="1325" spc="20" dirty="0">
                <a:solidFill>
                  <a:srgbClr val="1F1F5D"/>
                </a:solidFill>
                <a:latin typeface="Verdana" panose="020B0604030504040204"/>
                <a:cs typeface="Verdana" panose="020B0604030504040204"/>
              </a:rPr>
              <a:t>+</a:t>
            </a:r>
            <a:r>
              <a:rPr sz="1325" spc="5" dirty="0">
                <a:solidFill>
                  <a:srgbClr val="1F1F5D"/>
                </a:solidFill>
                <a:latin typeface="Verdana" panose="020B0604030504040204"/>
                <a:cs typeface="Verdana" panose="020B0604030504040204"/>
              </a:rPr>
              <a:t>microphone</a:t>
            </a:r>
            <a:endParaRPr sz="1325">
              <a:latin typeface="Verdana" panose="020B0604030504040204"/>
              <a:cs typeface="Verdana" panose="020B0604030504040204"/>
            </a:endParaRPr>
          </a:p>
        </p:txBody>
      </p:sp>
      <p:sp>
        <p:nvSpPr>
          <p:cNvPr id="10" name="object 10"/>
          <p:cNvSpPr txBox="1"/>
          <p:nvPr/>
        </p:nvSpPr>
        <p:spPr>
          <a:xfrm>
            <a:off x="5881548" y="3314753"/>
            <a:ext cx="1992784" cy="855345"/>
          </a:xfrm>
          <a:prstGeom prst="rect">
            <a:avLst/>
          </a:prstGeom>
        </p:spPr>
        <p:txBody>
          <a:bodyPr vert="horz" wrap="square" lIns="0" tIns="3800" rIns="0" bIns="0" rtlCol="0">
            <a:spAutoFit/>
          </a:bodyPr>
          <a:lstStyle/>
          <a:p>
            <a:pPr marL="12700" marR="5080" indent="-635">
              <a:lnSpc>
                <a:spcPct val="105000"/>
              </a:lnSpc>
              <a:spcBef>
                <a:spcPts val="35"/>
              </a:spcBef>
            </a:pPr>
            <a:r>
              <a:rPr sz="1325" spc="10" dirty="0">
                <a:solidFill>
                  <a:srgbClr val="1F1F5D"/>
                </a:solidFill>
                <a:latin typeface="Verdana" panose="020B0604030504040204"/>
                <a:cs typeface="Verdana" panose="020B0604030504040204"/>
              </a:rPr>
              <a:t>scrolling glass teletype </a:t>
            </a:r>
            <a:r>
              <a:rPr sz="1325" spc="-53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character</a:t>
            </a:r>
            <a:r>
              <a:rPr sz="1325" spc="-3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terminal</a:t>
            </a:r>
            <a:endParaRPr sz="1325">
              <a:latin typeface="Verdana" panose="020B0604030504040204"/>
              <a:cs typeface="Verdana" panose="020B0604030504040204"/>
            </a:endParaRPr>
          </a:p>
          <a:p>
            <a:pPr marL="12700" marR="396240">
              <a:lnSpc>
                <a:spcPct val="101000"/>
              </a:lnSpc>
              <a:spcBef>
                <a:spcPts val="75"/>
              </a:spcBef>
            </a:pPr>
            <a:r>
              <a:rPr sz="1325" spc="20" dirty="0">
                <a:solidFill>
                  <a:srgbClr val="1F1F5D"/>
                </a:solidFill>
                <a:latin typeface="Verdana" panose="020B0604030504040204"/>
                <a:cs typeface="Verdana" panose="020B0604030504040204"/>
              </a:rPr>
              <a:t>bit-mapped screen </a:t>
            </a:r>
            <a:r>
              <a:rPr sz="1325" spc="-53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audio</a:t>
            </a:r>
            <a:endParaRPr sz="1325">
              <a:latin typeface="Verdana" panose="020B0604030504040204"/>
              <a:cs typeface="Verdana" panose="020B0604030504040204"/>
            </a:endParaRPr>
          </a:p>
        </p:txBody>
      </p:sp>
      <p:sp>
        <p:nvSpPr>
          <p:cNvPr id="11" name="object 11"/>
          <p:cNvSpPr txBox="1"/>
          <p:nvPr/>
        </p:nvSpPr>
        <p:spPr>
          <a:xfrm>
            <a:off x="1344678" y="4357299"/>
            <a:ext cx="601093" cy="217805"/>
          </a:xfrm>
          <a:prstGeom prst="rect">
            <a:avLst/>
          </a:prstGeom>
        </p:spPr>
        <p:txBody>
          <a:bodyPr vert="horz" wrap="square" lIns="0" tIns="13574" rIns="0" bIns="0" rtlCol="0">
            <a:spAutoFit/>
          </a:bodyPr>
          <a:lstStyle/>
          <a:p>
            <a:pPr marL="12700">
              <a:lnSpc>
                <a:spcPct val="100000"/>
              </a:lnSpc>
              <a:spcBef>
                <a:spcPts val="125"/>
              </a:spcBef>
            </a:pPr>
            <a:r>
              <a:rPr sz="1325" b="1" dirty="0">
                <a:solidFill>
                  <a:srgbClr val="1F1F5D"/>
                </a:solidFill>
                <a:latin typeface="Verdana" panose="020B0604030504040204"/>
                <a:cs typeface="Verdana" panose="020B0604030504040204"/>
              </a:rPr>
              <a:t>S</a:t>
            </a:r>
            <a:r>
              <a:rPr sz="1325" b="1" spc="5" dirty="0">
                <a:solidFill>
                  <a:srgbClr val="1F1F5D"/>
                </a:solidFill>
                <a:latin typeface="Verdana" panose="020B0604030504040204"/>
                <a:cs typeface="Verdana" panose="020B0604030504040204"/>
              </a:rPr>
              <a:t>oo</a:t>
            </a:r>
            <a:r>
              <a:rPr sz="1325" b="1" dirty="0">
                <a:solidFill>
                  <a:srgbClr val="1F1F5D"/>
                </a:solidFill>
                <a:latin typeface="Verdana" panose="020B0604030504040204"/>
                <a:cs typeface="Verdana" panose="020B0604030504040204"/>
              </a:rPr>
              <a:t>n</a:t>
            </a:r>
            <a:r>
              <a:rPr sz="1325" b="1" spc="15" dirty="0">
                <a:solidFill>
                  <a:srgbClr val="1F1F5D"/>
                </a:solidFill>
                <a:latin typeface="Verdana" panose="020B0604030504040204"/>
                <a:cs typeface="Verdana" panose="020B0604030504040204"/>
              </a:rPr>
              <a:t>?</a:t>
            </a:r>
            <a:endParaRPr sz="1325">
              <a:latin typeface="Verdana" panose="020B0604030504040204"/>
              <a:cs typeface="Verdana" panose="020B0604030504040204"/>
            </a:endParaRPr>
          </a:p>
        </p:txBody>
      </p:sp>
      <p:sp>
        <p:nvSpPr>
          <p:cNvPr id="12" name="object 12"/>
          <p:cNvSpPr txBox="1"/>
          <p:nvPr/>
        </p:nvSpPr>
        <p:spPr>
          <a:xfrm>
            <a:off x="2742948" y="4267129"/>
            <a:ext cx="1683278" cy="847090"/>
          </a:xfrm>
          <a:prstGeom prst="rect">
            <a:avLst/>
          </a:prstGeom>
        </p:spPr>
        <p:txBody>
          <a:bodyPr vert="horz" wrap="square" lIns="0" tIns="6515" rIns="0" bIns="0" rtlCol="0">
            <a:spAutoFit/>
          </a:bodyPr>
          <a:lstStyle/>
          <a:p>
            <a:pPr marL="12700" marR="5080">
              <a:lnSpc>
                <a:spcPct val="103000"/>
              </a:lnSpc>
              <a:spcBef>
                <a:spcPts val="60"/>
              </a:spcBef>
            </a:pPr>
            <a:r>
              <a:rPr sz="1325" spc="10" dirty="0">
                <a:solidFill>
                  <a:srgbClr val="1F1F5D"/>
                </a:solidFill>
                <a:latin typeface="Verdana" panose="020B0604030504040204"/>
                <a:cs typeface="Verdana" panose="020B0604030504040204"/>
              </a:rPr>
              <a:t>data gloves </a:t>
            </a:r>
            <a:r>
              <a:rPr sz="1325" spc="2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suits </a:t>
            </a:r>
            <a:r>
              <a:rPr sz="1325" spc="-53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computer</a:t>
            </a:r>
            <a:r>
              <a:rPr sz="1325" spc="4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jewelry </a:t>
            </a:r>
            <a:r>
              <a:rPr sz="1325" spc="1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natural language </a:t>
            </a:r>
            <a:r>
              <a:rPr sz="1325" spc="15"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cameras</a:t>
            </a:r>
            <a:endParaRPr sz="1325">
              <a:latin typeface="Verdana" panose="020B0604030504040204"/>
              <a:cs typeface="Verdana" panose="020B0604030504040204"/>
            </a:endParaRPr>
          </a:p>
        </p:txBody>
      </p:sp>
      <p:sp>
        <p:nvSpPr>
          <p:cNvPr id="13" name="object 13"/>
          <p:cNvSpPr txBox="1"/>
          <p:nvPr/>
        </p:nvSpPr>
        <p:spPr>
          <a:xfrm>
            <a:off x="5881637" y="4357299"/>
            <a:ext cx="2050341" cy="847090"/>
          </a:xfrm>
          <a:prstGeom prst="rect">
            <a:avLst/>
          </a:prstGeom>
        </p:spPr>
        <p:txBody>
          <a:bodyPr vert="horz" wrap="square" lIns="0" tIns="6515" rIns="0" bIns="0" rtlCol="0">
            <a:spAutoFit/>
          </a:bodyPr>
          <a:lstStyle/>
          <a:p>
            <a:pPr marL="12700" marR="5080">
              <a:lnSpc>
                <a:spcPct val="103000"/>
              </a:lnSpc>
              <a:spcBef>
                <a:spcPts val="60"/>
              </a:spcBef>
            </a:pPr>
            <a:r>
              <a:rPr sz="1325" spc="15" dirty="0">
                <a:solidFill>
                  <a:srgbClr val="1F1F5D"/>
                </a:solidFill>
                <a:latin typeface="Verdana" panose="020B0604030504040204"/>
                <a:cs typeface="Verdana" panose="020B0604030504040204"/>
              </a:rPr>
              <a:t>head-mounted</a:t>
            </a:r>
            <a:r>
              <a:rPr sz="1325" spc="90"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displays </a:t>
            </a:r>
            <a:r>
              <a:rPr sz="1325" spc="-530"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ubiquitous</a:t>
            </a:r>
            <a:r>
              <a:rPr sz="1325" spc="100"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computing </a:t>
            </a:r>
            <a:r>
              <a:rPr sz="1325" spc="10" dirty="0">
                <a:solidFill>
                  <a:srgbClr val="1F1F5D"/>
                </a:solidFill>
                <a:latin typeface="Verdana" panose="020B0604030504040204"/>
                <a:cs typeface="Verdana" panose="020B0604030504040204"/>
              </a:rPr>
              <a:t> autonomous</a:t>
            </a:r>
            <a:r>
              <a:rPr sz="1325" spc="12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agents </a:t>
            </a:r>
            <a:r>
              <a:rPr sz="1325" spc="1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multimedia</a:t>
            </a:r>
            <a:endParaRPr sz="1325">
              <a:latin typeface="Verdana" panose="020B0604030504040204"/>
              <a:cs typeface="Verdana" panose="020B0604030504040204"/>
            </a:endParaRPr>
          </a:p>
        </p:txBody>
      </p:sp>
      <p:sp>
        <p:nvSpPr>
          <p:cNvPr id="14" name="object 14"/>
          <p:cNvSpPr txBox="1"/>
          <p:nvPr/>
        </p:nvSpPr>
        <p:spPr>
          <a:xfrm>
            <a:off x="1189925" y="5178303"/>
            <a:ext cx="6839537" cy="1065530"/>
          </a:xfrm>
          <a:prstGeom prst="rect">
            <a:avLst/>
          </a:prstGeom>
        </p:spPr>
        <p:txBody>
          <a:bodyPr vert="horz" wrap="square" lIns="0" tIns="72218" rIns="0" bIns="0" rtlCol="0">
            <a:spAutoFit/>
          </a:bodyPr>
          <a:lstStyle/>
          <a:p>
            <a:pPr marL="12700">
              <a:lnSpc>
                <a:spcPct val="100000"/>
              </a:lnSpc>
              <a:spcBef>
                <a:spcPts val="665"/>
              </a:spcBef>
            </a:pPr>
            <a:r>
              <a:rPr sz="1710" spc="5" dirty="0">
                <a:solidFill>
                  <a:srgbClr val="1F1F5D"/>
                </a:solidFill>
                <a:latin typeface="Verdana" panose="020B0604030504040204"/>
                <a:cs typeface="Verdana" panose="020B0604030504040204"/>
              </a:rPr>
              <a:t>Th</a:t>
            </a:r>
            <a:r>
              <a:rPr sz="1710" spc="10" dirty="0">
                <a:solidFill>
                  <a:srgbClr val="1F1F5D"/>
                </a:solidFill>
                <a:latin typeface="Verdana" panose="020B0604030504040204"/>
                <a:cs typeface="Verdana" panose="020B0604030504040204"/>
              </a:rPr>
              <a:t>e</a:t>
            </a:r>
            <a:r>
              <a:rPr sz="1710" spc="15" dirty="0">
                <a:solidFill>
                  <a:srgbClr val="1F1F5D"/>
                </a:solidFill>
                <a:latin typeface="Times New Roman" panose="02020603050405020304"/>
                <a:cs typeface="Times New Roman" panose="02020603050405020304"/>
              </a:rPr>
              <a:t> </a:t>
            </a:r>
            <a:r>
              <a:rPr sz="1710" dirty="0">
                <a:solidFill>
                  <a:srgbClr val="1F1F5D"/>
                </a:solidFill>
                <a:latin typeface="Verdana" panose="020B0604030504040204"/>
                <a:cs typeface="Verdana" panose="020B0604030504040204"/>
              </a:rPr>
              <a:t>lesso</a:t>
            </a:r>
            <a:r>
              <a:rPr sz="1710" spc="15" dirty="0">
                <a:solidFill>
                  <a:srgbClr val="1F1F5D"/>
                </a:solidFill>
                <a:latin typeface="Verdana" panose="020B0604030504040204"/>
                <a:cs typeface="Verdana" panose="020B0604030504040204"/>
              </a:rPr>
              <a:t>n</a:t>
            </a:r>
            <a:endParaRPr sz="1710">
              <a:latin typeface="Verdana" panose="020B0604030504040204"/>
              <a:cs typeface="Verdana" panose="020B0604030504040204"/>
            </a:endParaRPr>
          </a:p>
          <a:p>
            <a:pPr marL="469900" indent="-277495">
              <a:lnSpc>
                <a:spcPct val="100000"/>
              </a:lnSpc>
              <a:spcBef>
                <a:spcPts val="450"/>
              </a:spcBef>
              <a:buChar char="–"/>
              <a:tabLst>
                <a:tab pos="469265" algn="l"/>
                <a:tab pos="469900" algn="l"/>
              </a:tabLst>
            </a:pPr>
            <a:r>
              <a:rPr sz="1325" spc="10" dirty="0">
                <a:solidFill>
                  <a:srgbClr val="1F1F5D"/>
                </a:solidFill>
                <a:latin typeface="Verdana" panose="020B0604030504040204"/>
                <a:cs typeface="Verdana" panose="020B0604030504040204"/>
              </a:rPr>
              <a:t>keyboards</a:t>
            </a:r>
            <a:r>
              <a:rPr sz="1325" spc="8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&amp;</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terminals</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are</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just</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artifacts</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of</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today’s</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technologies</a:t>
            </a:r>
            <a:endParaRPr sz="1325">
              <a:latin typeface="Verdana" panose="020B0604030504040204"/>
              <a:cs typeface="Verdana" panose="020B0604030504040204"/>
            </a:endParaRPr>
          </a:p>
          <a:p>
            <a:pPr marL="469900" indent="-277495">
              <a:lnSpc>
                <a:spcPct val="100000"/>
              </a:lnSpc>
              <a:spcBef>
                <a:spcPts val="465"/>
              </a:spcBef>
              <a:buChar char="–"/>
              <a:tabLst>
                <a:tab pos="469265" algn="l"/>
                <a:tab pos="469900" algn="l"/>
              </a:tabLst>
            </a:pPr>
            <a:r>
              <a:rPr sz="1325" spc="15" dirty="0">
                <a:solidFill>
                  <a:srgbClr val="1F1F5D"/>
                </a:solidFill>
                <a:latin typeface="Verdana" panose="020B0604030504040204"/>
                <a:cs typeface="Verdana" panose="020B0604030504040204"/>
              </a:rPr>
              <a:t>new</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input/output</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devices</a:t>
            </a:r>
            <a:r>
              <a:rPr sz="1325" spc="75"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will</a:t>
            </a:r>
            <a:r>
              <a:rPr sz="1325" spc="8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change</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the</a:t>
            </a:r>
            <a:r>
              <a:rPr sz="1325" spc="7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way</a:t>
            </a:r>
            <a:r>
              <a:rPr sz="1325" spc="8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we</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interact</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with</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computers</a:t>
            </a:r>
            <a:endParaRPr sz="1325">
              <a:latin typeface="Verdana" panose="020B0604030504040204"/>
              <a:cs typeface="Verdan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42327"/>
            <a:ext cx="1058293" cy="168910"/>
          </a:xfrm>
          <a:prstGeom prst="rect">
            <a:avLst/>
          </a:prstGeom>
        </p:spPr>
        <p:txBody>
          <a:bodyPr vert="horz" wrap="square" lIns="0" tIns="10859" rIns="0" bIns="0" rtlCol="0">
            <a:spAutoFit/>
          </a:bodyPr>
          <a:lstStyle/>
          <a:p>
            <a:pPr marL="12700">
              <a:lnSpc>
                <a:spcPct val="100000"/>
              </a:lnSpc>
              <a:spcBef>
                <a:spcPts val="100"/>
              </a:spcBef>
            </a:pPr>
            <a:r>
              <a:rPr sz="1025" b="1" spc="-15" dirty="0">
                <a:solidFill>
                  <a:srgbClr val="1F1F5D"/>
                </a:solidFill>
                <a:latin typeface="Verdana" panose="020B0604030504040204"/>
                <a:cs typeface="Verdana" panose="020B0604030504040204"/>
              </a:rPr>
              <a:t>History</a:t>
            </a:r>
            <a:r>
              <a:rPr sz="1025" b="1" spc="20" dirty="0">
                <a:solidFill>
                  <a:srgbClr val="1F1F5D"/>
                </a:solidFill>
                <a:latin typeface="Verdana" panose="020B0604030504040204"/>
                <a:cs typeface="Verdana" panose="020B0604030504040204"/>
              </a:rPr>
              <a:t> </a:t>
            </a:r>
            <a:r>
              <a:rPr sz="1025" b="1" spc="-10" dirty="0">
                <a:solidFill>
                  <a:srgbClr val="1F1F5D"/>
                </a:solidFill>
                <a:latin typeface="Verdana" panose="020B0604030504040204"/>
                <a:cs typeface="Verdana" panose="020B0604030504040204"/>
              </a:rPr>
              <a:t>of</a:t>
            </a:r>
            <a:r>
              <a:rPr sz="1025" b="1" spc="20" dirty="0">
                <a:solidFill>
                  <a:srgbClr val="1F1F5D"/>
                </a:solidFill>
                <a:latin typeface="Verdana" panose="020B0604030504040204"/>
                <a:cs typeface="Verdana" panose="020B0604030504040204"/>
              </a:rPr>
              <a:t> </a:t>
            </a:r>
            <a:r>
              <a:rPr sz="1025" b="1" spc="-15" dirty="0">
                <a:solidFill>
                  <a:srgbClr val="1F1F5D"/>
                </a:solidFill>
                <a:latin typeface="Verdana" panose="020B0604030504040204"/>
                <a:cs typeface="Verdana" panose="020B0604030504040204"/>
              </a:rPr>
              <a:t>HCI</a:t>
            </a:r>
            <a:endParaRPr sz="1025">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127760"/>
          </a:xfrm>
          <a:prstGeom prst="rect">
            <a:avLst/>
          </a:prstGeom>
        </p:spPr>
        <p:txBody>
          <a:bodyPr vert="horz" wrap="square" lIns="0" tIns="404529" rIns="0" bIns="0" rtlCol="0">
            <a:spAutoFit/>
          </a:bodyPr>
          <a:lstStyle/>
          <a:p>
            <a:pPr marL="90170">
              <a:lnSpc>
                <a:spcPct val="100000"/>
              </a:lnSpc>
              <a:spcBef>
                <a:spcPts val="125"/>
              </a:spcBef>
              <a:tabLst>
                <a:tab pos="8395970" algn="l"/>
              </a:tabLst>
            </a:pPr>
            <a:r>
              <a:rPr sz="2350" spc="-195" dirty="0"/>
              <a:t> </a:t>
            </a:r>
            <a:r>
              <a:rPr sz="2350" spc="10" dirty="0"/>
              <a:t>RAND’s</a:t>
            </a:r>
            <a:r>
              <a:rPr sz="2350" spc="55" dirty="0"/>
              <a:t> </a:t>
            </a:r>
            <a:r>
              <a:rPr sz="2350" spc="5" dirty="0"/>
              <a:t>vision</a:t>
            </a:r>
            <a:r>
              <a:rPr sz="2350" spc="60" dirty="0"/>
              <a:t> </a:t>
            </a:r>
            <a:r>
              <a:rPr sz="2350" spc="10" dirty="0"/>
              <a:t>of</a:t>
            </a:r>
            <a:r>
              <a:rPr sz="2350" spc="60" dirty="0"/>
              <a:t> </a:t>
            </a:r>
            <a:r>
              <a:rPr sz="2350" spc="10" dirty="0"/>
              <a:t>the</a:t>
            </a:r>
            <a:r>
              <a:rPr sz="2350" spc="60" dirty="0"/>
              <a:t> </a:t>
            </a:r>
            <a:r>
              <a:rPr sz="2350" spc="5" dirty="0"/>
              <a:t>future</a:t>
            </a:r>
            <a:r>
              <a:rPr sz="2350" b="0" spc="5" dirty="0">
                <a:latin typeface="Times New Roman" panose="02020603050405020304"/>
                <a:cs typeface="Times New Roman" panose="02020603050405020304"/>
              </a:rPr>
              <a:t>	</a:t>
            </a:r>
            <a:endParaRPr sz="235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314807" y="1607037"/>
            <a:ext cx="6059800" cy="4544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8312" y="1865181"/>
            <a:ext cx="7427375" cy="4307205"/>
          </a:xfrm>
          <a:prstGeom prst="rect">
            <a:avLst/>
          </a:prstGeom>
          <a:noFill/>
        </p:spPr>
        <p:txBody>
          <a:bodyPr wrap="square" rtlCol="0">
            <a:spAutoFit/>
          </a:bodyPr>
          <a:lstStyle/>
          <a:p>
            <a:pPr marL="12700" algn="just">
              <a:spcBef>
                <a:spcPts val="125"/>
              </a:spcBef>
              <a:tabLst>
                <a:tab pos="1553210" algn="l"/>
                <a:tab pos="3625215" algn="l"/>
              </a:tabLst>
            </a:pPr>
            <a:r>
              <a:rPr lang="en-US" sz="2140" spc="10" dirty="0">
                <a:solidFill>
                  <a:srgbClr val="1F1F5D"/>
                </a:solidFill>
                <a:latin typeface="Times New Roman" panose="02020603050405020304"/>
                <a:ea typeface="+mj-ea"/>
                <a:cs typeface="Times New Roman" panose="02020603050405020304"/>
              </a:rPr>
              <a:t>A previous picture is from an issue of 1954 Popular Mechanics magazine forecasting the possibility of ‘home computers’ in 50 years. It appears that the ‘mouse’ replaced the steering wheel …</a:t>
            </a:r>
            <a:endParaRPr lang="en-US" sz="2140" spc="10" dirty="0">
              <a:solidFill>
                <a:srgbClr val="1F1F5D"/>
              </a:solidFill>
              <a:latin typeface="Times New Roman" panose="02020603050405020304"/>
              <a:ea typeface="+mj-ea"/>
              <a:cs typeface="Times New Roman" panose="02020603050405020304"/>
            </a:endParaRPr>
          </a:p>
          <a:p>
            <a:pPr marL="12700" algn="just">
              <a:spcBef>
                <a:spcPts val="125"/>
              </a:spcBef>
              <a:tabLst>
                <a:tab pos="1553210" algn="l"/>
                <a:tab pos="3625215" algn="l"/>
              </a:tabLst>
            </a:pPr>
            <a:endParaRPr lang="en-US" sz="2140" spc="10" dirty="0">
              <a:solidFill>
                <a:srgbClr val="1F1F5D"/>
              </a:solidFill>
              <a:latin typeface="Times New Roman" panose="02020603050405020304"/>
              <a:ea typeface="+mj-ea"/>
              <a:cs typeface="Times New Roman" panose="02020603050405020304"/>
            </a:endParaRPr>
          </a:p>
          <a:p>
            <a:pPr marL="12700" algn="just">
              <a:spcBef>
                <a:spcPts val="125"/>
              </a:spcBef>
              <a:tabLst>
                <a:tab pos="1553210" algn="l"/>
                <a:tab pos="3625215" algn="l"/>
              </a:tabLst>
            </a:pPr>
            <a:r>
              <a:rPr lang="en-US" sz="2140" spc="10" dirty="0">
                <a:solidFill>
                  <a:srgbClr val="1F1F5D"/>
                </a:solidFill>
                <a:latin typeface="Times New Roman" panose="02020603050405020304"/>
                <a:ea typeface="+mj-ea"/>
                <a:cs typeface="Times New Roman" panose="02020603050405020304"/>
              </a:rPr>
              <a:t>“</a:t>
            </a:r>
            <a:r>
              <a:rPr lang="en-US" sz="2140" i="1" spc="10" dirty="0">
                <a:solidFill>
                  <a:srgbClr val="1F1F5D"/>
                </a:solidFill>
                <a:latin typeface="Times New Roman" panose="02020603050405020304"/>
                <a:ea typeface="+mj-ea"/>
                <a:cs typeface="Times New Roman" panose="02020603050405020304"/>
              </a:rPr>
              <a:t>Scientists from RAND Corporation have created this model to illustrate how a “home computer” could look in the year 2004. However the needed technology will not be economically feasible for the average home. Also the scientists readily admit that the computer will require not yet invented technology to actually work, but 50 years from now scientific progress is expected to solve these problems. With teletype interface and the Fortran language, the computer will be easy to use.”</a:t>
            </a:r>
            <a:endParaRPr lang="en-US" sz="2140" i="1" spc="10" dirty="0">
              <a:solidFill>
                <a:srgbClr val="1F1F5D"/>
              </a:solidFill>
              <a:latin typeface="Times New Roman" panose="02020603050405020304"/>
              <a:ea typeface="+mj-ea"/>
              <a:cs typeface="Times New Roman" panose="02020603050405020304"/>
            </a:endParaRPr>
          </a:p>
          <a:p>
            <a:endParaRPr lang="en-US" sz="1540" dirty="0"/>
          </a:p>
        </p:txBody>
      </p:sp>
      <p:sp>
        <p:nvSpPr>
          <p:cNvPr id="13"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14" name="object 3"/>
          <p:cNvSpPr txBox="1">
            <a:spLocks noGrp="1"/>
          </p:cNvSpPr>
          <p:nvPr>
            <p:ph type="title"/>
          </p:nvPr>
        </p:nvSpPr>
        <p:spPr>
          <a:xfrm>
            <a:off x="1124766" y="1123777"/>
            <a:ext cx="5015625" cy="374650"/>
          </a:xfrm>
          <a:prstGeom prst="rect">
            <a:avLst/>
          </a:prstGeom>
        </p:spPr>
        <p:txBody>
          <a:bodyPr vert="horz" wrap="square" lIns="0" tIns="13574" rIns="0" bIns="0" rtlCol="0">
            <a:spAutoFit/>
          </a:bodyPr>
          <a:lstStyle/>
          <a:p>
            <a:pPr marL="12700">
              <a:lnSpc>
                <a:spcPct val="100000"/>
              </a:lnSpc>
              <a:spcBef>
                <a:spcPts val="125"/>
              </a:spcBef>
              <a:tabLst>
                <a:tab pos="1553210" algn="l"/>
                <a:tab pos="3625215" algn="l"/>
              </a:tabLst>
            </a:pPr>
            <a:r>
              <a:rPr lang="en-US" sz="2350" u="none" spc="10" dirty="0">
                <a:latin typeface="Times New Roman" panose="02020603050405020304"/>
                <a:cs typeface="Times New Roman" panose="02020603050405020304"/>
              </a:rPr>
              <a:t>Future Prediction</a:t>
            </a:r>
            <a:endParaRPr sz="2350" dirty="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8504" y="276860"/>
            <a:ext cx="4625340" cy="695325"/>
          </a:xfrm>
          <a:prstGeom prst="rect">
            <a:avLst/>
          </a:prstGeom>
        </p:spPr>
        <p:txBody>
          <a:bodyPr vert="horz" wrap="square" lIns="0" tIns="11430" rIns="0" bIns="0" rtlCol="0">
            <a:spAutoFit/>
          </a:bodyPr>
          <a:lstStyle/>
          <a:p>
            <a:pPr marL="12700">
              <a:lnSpc>
                <a:spcPct val="100000"/>
              </a:lnSpc>
              <a:spcBef>
                <a:spcPts val="90"/>
              </a:spcBef>
            </a:pPr>
            <a:r>
              <a:rPr sz="4400" spc="-5" dirty="0"/>
              <a:t>“As </a:t>
            </a:r>
            <a:r>
              <a:rPr sz="4400" spc="-185" dirty="0"/>
              <a:t>We </a:t>
            </a:r>
            <a:r>
              <a:rPr sz="4400" spc="-5" dirty="0"/>
              <a:t>May</a:t>
            </a:r>
            <a:r>
              <a:rPr sz="4400" spc="-75" dirty="0"/>
              <a:t> </a:t>
            </a:r>
            <a:r>
              <a:rPr sz="4400" spc="-5" dirty="0"/>
              <a:t>Think”</a:t>
            </a:r>
            <a:endParaRPr sz="4400"/>
          </a:p>
        </p:txBody>
      </p:sp>
      <p:sp>
        <p:nvSpPr>
          <p:cNvPr id="3" name="object 3"/>
          <p:cNvSpPr txBox="1"/>
          <p:nvPr/>
        </p:nvSpPr>
        <p:spPr>
          <a:xfrm>
            <a:off x="2502026" y="950467"/>
            <a:ext cx="4141470" cy="574040"/>
          </a:xfrm>
          <a:prstGeom prst="rect">
            <a:avLst/>
          </a:prstGeom>
        </p:spPr>
        <p:txBody>
          <a:bodyPr vert="horz" wrap="square" lIns="0" tIns="12700" rIns="0" bIns="0" rtlCol="0">
            <a:spAutoFit/>
          </a:bodyPr>
          <a:lstStyle/>
          <a:p>
            <a:pPr marL="12700">
              <a:lnSpc>
                <a:spcPct val="100000"/>
              </a:lnSpc>
              <a:spcBef>
                <a:spcPts val="100"/>
              </a:spcBef>
            </a:pPr>
            <a:r>
              <a:rPr sz="3600" spc="-50" dirty="0">
                <a:latin typeface="Times New Roman" panose="02020603050405020304"/>
                <a:cs typeface="Times New Roman" panose="02020603050405020304"/>
              </a:rPr>
              <a:t>Vannevar </a:t>
            </a:r>
            <a:r>
              <a:rPr sz="3600" spc="-5" dirty="0">
                <a:latin typeface="Times New Roman" panose="02020603050405020304"/>
                <a:cs typeface="Times New Roman" panose="02020603050405020304"/>
              </a:rPr>
              <a:t>Bush</a:t>
            </a:r>
            <a:r>
              <a:rPr sz="3600" spc="-30" dirty="0">
                <a:latin typeface="Times New Roman" panose="02020603050405020304"/>
                <a:cs typeface="Times New Roman" panose="02020603050405020304"/>
              </a:rPr>
              <a:t> </a:t>
            </a:r>
            <a:r>
              <a:rPr sz="3600" dirty="0">
                <a:latin typeface="Times New Roman" panose="02020603050405020304"/>
                <a:cs typeface="Times New Roman" panose="02020603050405020304"/>
              </a:rPr>
              <a:t>(1945)</a:t>
            </a:r>
            <a:endParaRPr sz="3600">
              <a:latin typeface="Times New Roman" panose="02020603050405020304"/>
              <a:cs typeface="Times New Roman" panose="02020603050405020304"/>
            </a:endParaRPr>
          </a:p>
        </p:txBody>
      </p:sp>
      <p:sp>
        <p:nvSpPr>
          <p:cNvPr id="4" name="object 4"/>
          <p:cNvSpPr/>
          <p:nvPr/>
        </p:nvSpPr>
        <p:spPr>
          <a:xfrm>
            <a:off x="1412875" y="1538349"/>
            <a:ext cx="6111875" cy="4811649"/>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8962707" y="6570980"/>
            <a:ext cx="12382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4</a:t>
            </a:r>
            <a:endParaRPr sz="140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4380" y="2695741"/>
            <a:ext cx="3126552" cy="484505"/>
          </a:xfrm>
          <a:prstGeom prst="rect">
            <a:avLst/>
          </a:prstGeom>
        </p:spPr>
        <p:txBody>
          <a:bodyPr vert="horz" wrap="square" lIns="0" tIns="10859" rIns="0" bIns="0" rtlCol="0">
            <a:spAutoFit/>
          </a:bodyPr>
          <a:lstStyle/>
          <a:p>
            <a:pPr marL="12700">
              <a:lnSpc>
                <a:spcPct val="100000"/>
              </a:lnSpc>
              <a:spcBef>
                <a:spcPts val="100"/>
              </a:spcBef>
            </a:pPr>
            <a:r>
              <a:rPr sz="3080" u="none" spc="-10" dirty="0"/>
              <a:t>History</a:t>
            </a:r>
            <a:r>
              <a:rPr sz="3080" u="none" spc="-50" dirty="0"/>
              <a:t> </a:t>
            </a:r>
            <a:r>
              <a:rPr sz="3080" u="none" spc="-5" dirty="0"/>
              <a:t>of</a:t>
            </a:r>
            <a:r>
              <a:rPr sz="3080" u="none" spc="-50" dirty="0"/>
              <a:t> </a:t>
            </a:r>
            <a:r>
              <a:rPr sz="3080" u="none" spc="-10" dirty="0"/>
              <a:t>HCI</a:t>
            </a:r>
            <a:endParaRPr sz="308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dirty="0">
              <a:latin typeface="Verdana" panose="020B0604030504040204"/>
              <a:cs typeface="Verdana" panose="020B0604030504040204"/>
            </a:endParaRPr>
          </a:p>
        </p:txBody>
      </p:sp>
      <p:sp>
        <p:nvSpPr>
          <p:cNvPr id="3" name="object 3"/>
          <p:cNvSpPr txBox="1">
            <a:spLocks noGrp="1"/>
          </p:cNvSpPr>
          <p:nvPr>
            <p:ph type="ctrTitle"/>
          </p:nvPr>
        </p:nvSpPr>
        <p:spPr>
          <a:xfrm>
            <a:off x="1124585" y="76200"/>
            <a:ext cx="7382510" cy="1179830"/>
          </a:xfrm>
          <a:prstGeom prst="rect">
            <a:avLst/>
          </a:prstGeom>
        </p:spPr>
        <p:txBody>
          <a:bodyPr vert="horz" wrap="square" lIns="0" tIns="10859" rIns="0" bIns="0" rtlCol="0">
            <a:spAutoFit/>
          </a:bodyPr>
          <a:lstStyle/>
          <a:p>
            <a:pPr marL="12700" algn="ctr">
              <a:lnSpc>
                <a:spcPct val="100000"/>
              </a:lnSpc>
              <a:spcBef>
                <a:spcPts val="100"/>
              </a:spcBef>
              <a:tabLst>
                <a:tab pos="8317865" algn="l"/>
              </a:tabLst>
            </a:pPr>
            <a:r>
              <a:rPr spc="-75" dirty="0"/>
              <a:t> </a:t>
            </a:r>
            <a:r>
              <a:rPr sz="4000" spc="5" dirty="0"/>
              <a:t>Eniac</a:t>
            </a:r>
            <a:r>
              <a:rPr sz="4000" spc="-105" dirty="0"/>
              <a:t> </a:t>
            </a:r>
            <a:r>
              <a:rPr sz="4000" spc="5" dirty="0"/>
              <a:t>(1943)</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344678" y="1856815"/>
            <a:ext cx="6017990" cy="487045"/>
          </a:xfrm>
          <a:prstGeom prst="rect">
            <a:avLst/>
          </a:prstGeom>
        </p:spPr>
        <p:txBody>
          <a:bodyPr vert="horz" wrap="square" lIns="0" tIns="9230" rIns="0" bIns="0" rtlCol="0">
            <a:spAutoFit/>
          </a:bodyPr>
          <a:lstStyle/>
          <a:p>
            <a:pPr marL="288290" marR="5080" indent="-276225">
              <a:lnSpc>
                <a:spcPct val="101000"/>
              </a:lnSpc>
              <a:spcBef>
                <a:spcPts val="85"/>
              </a:spcBef>
              <a:tabLst>
                <a:tab pos="288925"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dirty="0">
                <a:solidFill>
                  <a:srgbClr val="1F1F5D"/>
                </a:solidFill>
                <a:latin typeface="Verdana" panose="020B0604030504040204"/>
                <a:cs typeface="Verdana" panose="020B0604030504040204"/>
              </a:rPr>
              <a:t>A</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general</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view</a:t>
            </a:r>
            <a:r>
              <a:rPr sz="1540" spc="3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ENIAC,</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world's</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first</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all</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electronic </a:t>
            </a:r>
            <a:r>
              <a:rPr sz="1540" spc="-6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numerical</a:t>
            </a:r>
            <a:r>
              <a:rPr sz="1540" spc="4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integrator</a:t>
            </a:r>
            <a:r>
              <a:rPr sz="1540" spc="5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and</a:t>
            </a:r>
            <a:r>
              <a:rPr sz="1540" spc="5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computer.</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1295122" y="2819476"/>
            <a:ext cx="5424498" cy="3754795"/>
          </a:xfrm>
          <a:prstGeom prst="rect">
            <a:avLst/>
          </a:prstGeom>
        </p:spPr>
      </p:pic>
      <p:sp>
        <p:nvSpPr>
          <p:cNvPr id="6" name="object 6"/>
          <p:cNvSpPr txBox="1"/>
          <p:nvPr/>
        </p:nvSpPr>
        <p:spPr>
          <a:xfrm>
            <a:off x="1450496" y="6149175"/>
            <a:ext cx="1106619" cy="168910"/>
          </a:xfrm>
          <a:prstGeom prst="rect">
            <a:avLst/>
          </a:prstGeom>
        </p:spPr>
        <p:txBody>
          <a:bodyPr vert="horz" wrap="square" lIns="0" tIns="10859" rIns="0" bIns="0" rtlCol="0">
            <a:spAutoFit/>
          </a:bodyPr>
          <a:lstStyle/>
          <a:p>
            <a:pPr marL="12700">
              <a:lnSpc>
                <a:spcPct val="100000"/>
              </a:lnSpc>
              <a:spcBef>
                <a:spcPts val="100"/>
              </a:spcBef>
            </a:pPr>
            <a:r>
              <a:rPr sz="1025" i="1" spc="-15" dirty="0">
                <a:solidFill>
                  <a:srgbClr val="231F20"/>
                </a:solidFill>
                <a:latin typeface="Times New Roman" panose="02020603050405020304"/>
                <a:cs typeface="Times New Roman" panose="02020603050405020304"/>
              </a:rPr>
              <a:t>From</a:t>
            </a:r>
            <a:r>
              <a:rPr sz="1025" i="1" spc="240" dirty="0">
                <a:solidFill>
                  <a:srgbClr val="231F20"/>
                </a:solidFill>
                <a:latin typeface="Times New Roman" panose="02020603050405020304"/>
                <a:cs typeface="Times New Roman" panose="02020603050405020304"/>
              </a:rPr>
              <a:t> </a:t>
            </a:r>
            <a:r>
              <a:rPr sz="1025" i="1" spc="-10" dirty="0">
                <a:solidFill>
                  <a:srgbClr val="231F20"/>
                </a:solidFill>
                <a:latin typeface="Times New Roman" panose="02020603050405020304"/>
                <a:cs typeface="Times New Roman" panose="02020603050405020304"/>
              </a:rPr>
              <a:t>IBM</a:t>
            </a:r>
            <a:r>
              <a:rPr sz="1025" i="1" spc="-35" dirty="0">
                <a:solidFill>
                  <a:srgbClr val="231F20"/>
                </a:solidFill>
                <a:latin typeface="Times New Roman" panose="02020603050405020304"/>
                <a:cs typeface="Times New Roman" panose="02020603050405020304"/>
              </a:rPr>
              <a:t> </a:t>
            </a:r>
            <a:r>
              <a:rPr sz="1025" i="1" spc="-15" dirty="0">
                <a:solidFill>
                  <a:srgbClr val="231F20"/>
                </a:solidFill>
                <a:latin typeface="Times New Roman" panose="02020603050405020304"/>
                <a:cs typeface="Times New Roman" panose="02020603050405020304"/>
              </a:rPr>
              <a:t>Archives.</a:t>
            </a:r>
            <a:endParaRPr sz="1025">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3" name="object 3"/>
          <p:cNvSpPr txBox="1">
            <a:spLocks noGrp="1"/>
          </p:cNvSpPr>
          <p:nvPr>
            <p:ph type="title"/>
          </p:nvPr>
        </p:nvSpPr>
        <p:spPr>
          <a:xfrm>
            <a:off x="1124765" y="1123777"/>
            <a:ext cx="3968507" cy="374650"/>
          </a:xfrm>
          <a:prstGeom prst="rect">
            <a:avLst/>
          </a:prstGeom>
        </p:spPr>
        <p:txBody>
          <a:bodyPr vert="horz" wrap="square" lIns="0" tIns="13574" rIns="0" bIns="0" rtlCol="0">
            <a:spAutoFit/>
          </a:bodyPr>
          <a:lstStyle/>
          <a:p>
            <a:pPr marL="12700">
              <a:lnSpc>
                <a:spcPct val="100000"/>
              </a:lnSpc>
              <a:spcBef>
                <a:spcPts val="125"/>
              </a:spcBef>
              <a:tabLst>
                <a:tab pos="1514475" algn="l"/>
              </a:tabLst>
            </a:pPr>
            <a:r>
              <a:rPr sz="2350" u="none" spc="20" dirty="0"/>
              <a:t>Co</a:t>
            </a:r>
            <a:r>
              <a:rPr sz="2350" u="none" spc="15" dirty="0"/>
              <a:t>urse</a:t>
            </a:r>
            <a:r>
              <a:rPr sz="2350" b="0" u="none" dirty="0">
                <a:latin typeface="Times New Roman" panose="02020603050405020304"/>
                <a:cs typeface="Times New Roman" panose="02020603050405020304"/>
              </a:rPr>
              <a:t>	</a:t>
            </a:r>
            <a:r>
              <a:rPr sz="2350" u="none" spc="15" dirty="0"/>
              <a:t>Overview</a:t>
            </a:r>
            <a:r>
              <a:rPr lang="en-US" sz="2350" u="none" spc="15" dirty="0"/>
              <a:t> (1)</a:t>
            </a:r>
            <a:endParaRPr sz="2350" dirty="0">
              <a:latin typeface="Times New Roman" panose="02020603050405020304"/>
              <a:cs typeface="Times New Roman" panose="02020603050405020304"/>
            </a:endParaRPr>
          </a:p>
        </p:txBody>
      </p:sp>
      <p:sp>
        <p:nvSpPr>
          <p:cNvPr id="4" name="object 4"/>
          <p:cNvSpPr txBox="1"/>
          <p:nvPr/>
        </p:nvSpPr>
        <p:spPr>
          <a:xfrm>
            <a:off x="1054173" y="1694914"/>
            <a:ext cx="7427375" cy="4356100"/>
          </a:xfrm>
          <a:prstGeom prst="rect">
            <a:avLst/>
          </a:prstGeom>
        </p:spPr>
        <p:txBody>
          <a:bodyPr vert="horz" wrap="square" lIns="0" tIns="40181" rIns="0" bIns="0" rtlCol="0">
            <a:spAutoFit/>
          </a:bodyPr>
          <a:lstStyle/>
          <a:p>
            <a:pPr marL="285750" marR="0" indent="-285750">
              <a:spcBef>
                <a:spcPts val="0"/>
              </a:spcBef>
              <a:spcAft>
                <a:spcPts val="0"/>
              </a:spcAft>
              <a:buChar char="•"/>
              <a:tabLst>
                <a:tab pos="279400" algn="l"/>
              </a:tabLst>
            </a:pPr>
            <a:r>
              <a:rPr lang="en-US" sz="2050" spc="-10" dirty="0">
                <a:solidFill>
                  <a:srgbClr val="1F1F5D"/>
                </a:solidFill>
                <a:latin typeface="Verdana" panose="020B0604030504040204"/>
              </a:rPr>
              <a:t>13.9.1 Code: ITU 08204 </a:t>
            </a:r>
            <a:endParaRPr lang="en-US" sz="2050" spc="-10" dirty="0">
              <a:solidFill>
                <a:srgbClr val="1F1F5D"/>
              </a:solidFill>
              <a:latin typeface="Verdana" panose="020B0604030504040204"/>
            </a:endParaRPr>
          </a:p>
          <a:p>
            <a:pPr marL="285750" marR="0" indent="-285750">
              <a:spcBef>
                <a:spcPts val="0"/>
              </a:spcBef>
              <a:spcAft>
                <a:spcPts val="0"/>
              </a:spcAft>
              <a:buChar char="•"/>
              <a:tabLst>
                <a:tab pos="279400" algn="l"/>
              </a:tabLst>
            </a:pPr>
            <a:r>
              <a:rPr lang="en-US" sz="2050" spc="-10" dirty="0">
                <a:solidFill>
                  <a:srgbClr val="1F1F5D"/>
                </a:solidFill>
                <a:latin typeface="Verdana" panose="020B0604030504040204"/>
              </a:rPr>
              <a:t>13.9.2 Name: Human Computer Interface Design </a:t>
            </a:r>
            <a:endParaRPr lang="en-US" sz="2050" spc="-10" dirty="0">
              <a:solidFill>
                <a:srgbClr val="1F1F5D"/>
              </a:solidFill>
              <a:latin typeface="Verdana" panose="020B0604030504040204"/>
            </a:endParaRPr>
          </a:p>
          <a:p>
            <a:pPr marL="285750" marR="0" indent="-285750">
              <a:spcBef>
                <a:spcPts val="0"/>
              </a:spcBef>
              <a:spcAft>
                <a:spcPts val="0"/>
              </a:spcAft>
              <a:buChar char="•"/>
              <a:tabLst>
                <a:tab pos="279400" algn="l"/>
              </a:tabLst>
            </a:pPr>
            <a:r>
              <a:rPr lang="en-US" sz="2050" spc="-10" dirty="0">
                <a:solidFill>
                  <a:srgbClr val="1F1F5D"/>
                </a:solidFill>
                <a:latin typeface="Verdana" panose="020B0604030504040204"/>
              </a:rPr>
              <a:t>13.9.3 Number of Credits 12</a:t>
            </a:r>
            <a:endParaRPr lang="en-US" sz="2050" spc="-10" dirty="0">
              <a:solidFill>
                <a:srgbClr val="1F1F5D"/>
              </a:solidFill>
              <a:latin typeface="Verdana" panose="020B0604030504040204"/>
            </a:endParaRPr>
          </a:p>
          <a:p>
            <a:pPr marR="0">
              <a:spcBef>
                <a:spcPts val="0"/>
              </a:spcBef>
              <a:spcAft>
                <a:spcPts val="0"/>
              </a:spcAft>
              <a:tabLst>
                <a:tab pos="279400" algn="l"/>
              </a:tabLst>
            </a:pPr>
            <a:endParaRPr lang="en-US" sz="2050" spc="-10" dirty="0">
              <a:solidFill>
                <a:srgbClr val="1F1F5D"/>
              </a:solidFill>
              <a:latin typeface="Verdana" panose="020B0604030504040204"/>
            </a:endParaRPr>
          </a:p>
          <a:p>
            <a:pPr marL="285750" marR="0" indent="-285750">
              <a:spcBef>
                <a:spcPts val="0"/>
              </a:spcBef>
              <a:spcAft>
                <a:spcPts val="0"/>
              </a:spcAft>
              <a:buChar char="•"/>
              <a:tabLst>
                <a:tab pos="279400" algn="l"/>
              </a:tabLst>
            </a:pPr>
            <a:r>
              <a:rPr lang="en-US" sz="2050" spc="-10" dirty="0">
                <a:solidFill>
                  <a:srgbClr val="1F1F5D"/>
                </a:solidFill>
                <a:latin typeface="Verdana" panose="020B0604030504040204"/>
              </a:rPr>
              <a:t>13.9.4 Sub enabling outcomes: </a:t>
            </a:r>
            <a:endParaRPr lang="en-US" sz="2050" spc="-10" dirty="0">
              <a:solidFill>
                <a:srgbClr val="1F1F5D"/>
              </a:solidFill>
              <a:latin typeface="Verdana" panose="020B0604030504040204"/>
            </a:endParaRPr>
          </a:p>
          <a:p>
            <a:pPr marL="914400" lvl="1" indent="-457200">
              <a:spcAft>
                <a:spcPts val="355"/>
              </a:spcAft>
              <a:buFont typeface="Wingdings" panose="05000000000000000000" pitchFamily="2" charset="2"/>
              <a:buChar char="v"/>
              <a:tabLst>
                <a:tab pos="279400" algn="l"/>
              </a:tabLst>
            </a:pPr>
            <a:r>
              <a:rPr lang="en-US" sz="1710" spc="-10" dirty="0">
                <a:solidFill>
                  <a:srgbClr val="1F1F5D"/>
                </a:solidFill>
                <a:latin typeface="Verdana" panose="020B0604030504040204"/>
              </a:rPr>
              <a:t>2.6.1 Describe fundamental principles for Human Computer</a:t>
            </a:r>
            <a:endParaRPr lang="en-US" sz="1710" spc="-10" dirty="0">
              <a:solidFill>
                <a:srgbClr val="1F1F5D"/>
              </a:solidFill>
              <a:latin typeface="Verdana" panose="020B0604030504040204"/>
            </a:endParaRPr>
          </a:p>
          <a:p>
            <a:pPr lvl="1">
              <a:spcAft>
                <a:spcPts val="355"/>
              </a:spcAft>
              <a:tabLst>
                <a:tab pos="279400" algn="l"/>
              </a:tabLst>
            </a:pPr>
            <a:r>
              <a:rPr lang="en-US" sz="1710" spc="-10" dirty="0">
                <a:solidFill>
                  <a:srgbClr val="1F1F5D"/>
                </a:solidFill>
                <a:latin typeface="Verdana" panose="020B0604030504040204"/>
              </a:rPr>
              <a:t>              Interaction </a:t>
            </a:r>
            <a:endParaRPr lang="en-US" sz="1710" spc="-10" dirty="0">
              <a:solidFill>
                <a:srgbClr val="1F1F5D"/>
              </a:solidFill>
              <a:latin typeface="Verdana" panose="020B0604030504040204"/>
            </a:endParaRPr>
          </a:p>
          <a:p>
            <a:pPr marL="914400" lvl="1" indent="-457200">
              <a:spcAft>
                <a:spcPts val="355"/>
              </a:spcAft>
              <a:buFont typeface="Wingdings" panose="05000000000000000000" pitchFamily="2" charset="2"/>
              <a:buChar char="v"/>
              <a:tabLst>
                <a:tab pos="279400" algn="l"/>
              </a:tabLst>
            </a:pPr>
            <a:r>
              <a:rPr lang="en-US" sz="1710" spc="-10" dirty="0">
                <a:solidFill>
                  <a:srgbClr val="1F1F5D"/>
                </a:solidFill>
                <a:latin typeface="Verdana" panose="020B0604030504040204"/>
              </a:rPr>
              <a:t>2.6.2 Describe Paradigms of Human Computer Interaction </a:t>
            </a:r>
            <a:endParaRPr lang="en-US" sz="1710" spc="-10" dirty="0">
              <a:solidFill>
                <a:srgbClr val="1F1F5D"/>
              </a:solidFill>
              <a:latin typeface="Verdana" panose="020B0604030504040204"/>
            </a:endParaRPr>
          </a:p>
          <a:p>
            <a:pPr marL="914400" lvl="1" indent="-457200">
              <a:spcAft>
                <a:spcPts val="355"/>
              </a:spcAft>
              <a:buFont typeface="Wingdings" panose="05000000000000000000" pitchFamily="2" charset="2"/>
              <a:buChar char="v"/>
              <a:tabLst>
                <a:tab pos="279400" algn="l"/>
              </a:tabLst>
            </a:pPr>
            <a:r>
              <a:rPr lang="en-US" sz="1710" spc="-10" dirty="0">
                <a:solidFill>
                  <a:srgbClr val="1F1F5D"/>
                </a:solidFill>
                <a:latin typeface="Verdana" panose="020B0604030504040204"/>
              </a:rPr>
              <a:t>2.6.3 Describe constituent of HCI design process </a:t>
            </a:r>
            <a:endParaRPr lang="en-US" sz="1710" spc="-10" dirty="0">
              <a:solidFill>
                <a:srgbClr val="1F1F5D"/>
              </a:solidFill>
              <a:latin typeface="Verdana" panose="020B0604030504040204"/>
            </a:endParaRPr>
          </a:p>
          <a:p>
            <a:pPr marL="914400" lvl="1" indent="-457200">
              <a:spcAft>
                <a:spcPts val="355"/>
              </a:spcAft>
              <a:buFont typeface="Wingdings" panose="05000000000000000000" pitchFamily="2" charset="2"/>
              <a:buChar char="v"/>
              <a:tabLst>
                <a:tab pos="279400" algn="l"/>
              </a:tabLst>
            </a:pPr>
            <a:r>
              <a:rPr lang="en-US" sz="1710" spc="-10" dirty="0">
                <a:solidFill>
                  <a:srgbClr val="1F1F5D"/>
                </a:solidFill>
                <a:latin typeface="Verdana" panose="020B0604030504040204"/>
              </a:rPr>
              <a:t>2.6.4 Discuss design approaches that are suitable to</a:t>
            </a:r>
            <a:endParaRPr lang="en-US" sz="1710" spc="-10" dirty="0">
              <a:solidFill>
                <a:srgbClr val="1F1F5D"/>
              </a:solidFill>
              <a:latin typeface="Verdana" panose="020B0604030504040204"/>
            </a:endParaRPr>
          </a:p>
          <a:p>
            <a:pPr lvl="1">
              <a:spcAft>
                <a:spcPts val="355"/>
              </a:spcAft>
              <a:tabLst>
                <a:tab pos="279400" algn="l"/>
              </a:tabLst>
            </a:pPr>
            <a:r>
              <a:rPr lang="en-US" sz="1710" spc="-10" dirty="0">
                <a:solidFill>
                  <a:srgbClr val="1F1F5D"/>
                </a:solidFill>
                <a:latin typeface="Verdana" panose="020B0604030504040204"/>
              </a:rPr>
              <a:t>              different classes of user and application </a:t>
            </a:r>
            <a:endParaRPr lang="en-US" sz="1710" spc="-10" dirty="0">
              <a:solidFill>
                <a:srgbClr val="1F1F5D"/>
              </a:solidFill>
              <a:latin typeface="Verdana" panose="020B0604030504040204"/>
            </a:endParaRPr>
          </a:p>
          <a:p>
            <a:pPr marL="914400" lvl="1" indent="-447675">
              <a:buFont typeface="Wingdings" panose="05000000000000000000" pitchFamily="2" charset="2"/>
              <a:buChar char="v"/>
              <a:tabLst>
                <a:tab pos="279400" algn="l"/>
              </a:tabLst>
            </a:pPr>
            <a:r>
              <a:rPr lang="en-US" sz="1710" spc="-10" dirty="0">
                <a:solidFill>
                  <a:srgbClr val="1F1F5D"/>
                </a:solidFill>
                <a:latin typeface="Verdana" panose="020B0604030504040204"/>
              </a:rPr>
              <a:t>2.6.5 Discuss different kinds of prototyping to be used for</a:t>
            </a:r>
            <a:endParaRPr lang="en-US" sz="1710" spc="-10" dirty="0">
              <a:solidFill>
                <a:srgbClr val="1F1F5D"/>
              </a:solidFill>
              <a:latin typeface="Verdana" panose="020B0604030504040204"/>
            </a:endParaRPr>
          </a:p>
          <a:p>
            <a:pPr marL="466725" lvl="1">
              <a:tabLst>
                <a:tab pos="279400" algn="l"/>
              </a:tabLst>
            </a:pPr>
            <a:r>
              <a:rPr lang="en-US" sz="1710" spc="-10" dirty="0">
                <a:solidFill>
                  <a:srgbClr val="1F1F5D"/>
                </a:solidFill>
                <a:latin typeface="Verdana" panose="020B0604030504040204"/>
              </a:rPr>
              <a:t>              different purposes at different stages </a:t>
            </a:r>
            <a:endParaRPr lang="en-US" sz="1710" spc="-10" dirty="0">
              <a:solidFill>
                <a:srgbClr val="1F1F5D"/>
              </a:solidFill>
              <a:latin typeface="Verdana" panose="020B0604030504040204"/>
            </a:endParaRPr>
          </a:p>
          <a:p>
            <a:pPr marL="278765" indent="-266700">
              <a:lnSpc>
                <a:spcPct val="100000"/>
              </a:lnSpc>
              <a:spcBef>
                <a:spcPts val="370"/>
              </a:spcBef>
              <a:buChar char="•"/>
              <a:tabLst>
                <a:tab pos="279400" algn="l"/>
              </a:tabLst>
            </a:pPr>
            <a:endParaRPr sz="2050" dirty="0">
              <a:latin typeface="Verdana" panose="020B0604030504040204"/>
              <a:cs typeface="Verdana" panose="020B0604030504040204"/>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ctrTitle"/>
          </p:nvPr>
        </p:nvSpPr>
        <p:spPr>
          <a:xfrm>
            <a:off x="1344930" y="228600"/>
            <a:ext cx="7772400" cy="1118235"/>
          </a:xfrm>
          <a:prstGeom prst="rect">
            <a:avLst/>
          </a:prstGeom>
        </p:spPr>
        <p:txBody>
          <a:bodyPr vert="horz" wrap="square" lIns="0" tIns="10859" rIns="0" bIns="0" rtlCol="0">
            <a:spAutoFit/>
          </a:bodyPr>
          <a:lstStyle/>
          <a:p>
            <a:pPr marL="12700">
              <a:lnSpc>
                <a:spcPct val="100000"/>
              </a:lnSpc>
              <a:spcBef>
                <a:spcPts val="100"/>
              </a:spcBef>
              <a:tabLst>
                <a:tab pos="8317865" algn="l"/>
              </a:tabLst>
            </a:pPr>
            <a:r>
              <a:rPr spc="-75" dirty="0"/>
              <a:t> </a:t>
            </a:r>
            <a:r>
              <a:rPr spc="-5" dirty="0"/>
              <a:t>Mark</a:t>
            </a:r>
            <a:r>
              <a:rPr spc="-35" dirty="0"/>
              <a:t> </a:t>
            </a:r>
            <a:r>
              <a:rPr dirty="0"/>
              <a:t>I</a:t>
            </a:r>
            <a:r>
              <a:rPr spc="-30" dirty="0"/>
              <a:t> </a:t>
            </a:r>
            <a:r>
              <a:rPr spc="-5" dirty="0"/>
              <a:t>(1944)</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344678" y="1856815"/>
            <a:ext cx="3323116" cy="247015"/>
          </a:xfrm>
          <a:prstGeom prst="rect">
            <a:avLst/>
          </a:prstGeom>
        </p:spPr>
        <p:txBody>
          <a:bodyPr vert="horz" wrap="square" lIns="0" tIns="10859" rIns="0" bIns="0" rtlCol="0">
            <a:spAutoFit/>
          </a:bodyPr>
          <a:lstStyle/>
          <a:p>
            <a:pPr marL="12700">
              <a:lnSpc>
                <a:spcPct val="100000"/>
              </a:lnSpc>
              <a:spcBef>
                <a:spcPts val="100"/>
              </a:spcBef>
              <a:tabLst>
                <a:tab pos="288925"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spc="-10" dirty="0">
                <a:solidFill>
                  <a:srgbClr val="1F1F5D"/>
                </a:solidFill>
                <a:latin typeface="Verdana" panose="020B0604030504040204"/>
                <a:cs typeface="Verdana" panose="020B0604030504040204"/>
              </a:rPr>
              <a:t>The</a:t>
            </a:r>
            <a:r>
              <a:rPr sz="1540" spc="1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Mark</a:t>
            </a:r>
            <a:r>
              <a:rPr sz="1540" spc="2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I</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paper</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tape</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readers.</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1575444" y="2128310"/>
            <a:ext cx="5310469" cy="3860678"/>
          </a:xfrm>
          <a:prstGeom prst="rect">
            <a:avLst/>
          </a:prstGeom>
        </p:spPr>
      </p:pic>
      <p:sp>
        <p:nvSpPr>
          <p:cNvPr id="6" name="object 6"/>
          <p:cNvSpPr txBox="1"/>
          <p:nvPr/>
        </p:nvSpPr>
        <p:spPr>
          <a:xfrm>
            <a:off x="733743" y="6149175"/>
            <a:ext cx="2644918" cy="168910"/>
          </a:xfrm>
          <a:prstGeom prst="rect">
            <a:avLst/>
          </a:prstGeom>
        </p:spPr>
        <p:txBody>
          <a:bodyPr vert="horz" wrap="square" lIns="0" tIns="10859" rIns="0" bIns="0" rtlCol="0">
            <a:spAutoFit/>
          </a:bodyPr>
          <a:lstStyle/>
          <a:p>
            <a:pPr marL="12700">
              <a:lnSpc>
                <a:spcPct val="100000"/>
              </a:lnSpc>
              <a:spcBef>
                <a:spcPts val="100"/>
              </a:spcBef>
            </a:pPr>
            <a:r>
              <a:rPr sz="1025" i="1" spc="-5" dirty="0">
                <a:solidFill>
                  <a:srgbClr val="231F20"/>
                </a:solidFill>
                <a:latin typeface="Times New Roman" panose="02020603050405020304"/>
                <a:cs typeface="Times New Roman" panose="02020603050405020304"/>
              </a:rPr>
              <a:t>From</a:t>
            </a:r>
            <a:r>
              <a:rPr sz="1025" i="1" spc="-65"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Harvard</a:t>
            </a:r>
            <a:r>
              <a:rPr sz="1025" i="1" spc="-60"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University</a:t>
            </a:r>
            <a:r>
              <a:rPr sz="1025" i="1" spc="-65"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Cruft</a:t>
            </a:r>
            <a:r>
              <a:rPr sz="1025" i="1" spc="-60"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Photo</a:t>
            </a:r>
            <a:r>
              <a:rPr sz="1025" i="1" spc="-60"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Laboratory.</a:t>
            </a:r>
            <a:endParaRPr sz="1025">
              <a:latin typeface="Times New Roman" panose="02020603050405020304"/>
              <a:cs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dirty="0"/>
              <a:t>IBM</a:t>
            </a:r>
            <a:r>
              <a:rPr spc="-65" dirty="0"/>
              <a:t> </a:t>
            </a:r>
            <a:r>
              <a:rPr dirty="0"/>
              <a:t>SSEC</a:t>
            </a:r>
            <a:r>
              <a:rPr spc="-65" dirty="0"/>
              <a:t> </a:t>
            </a:r>
            <a:r>
              <a:rPr dirty="0"/>
              <a:t>(1948)</a:t>
            </a:r>
            <a:r>
              <a:rPr b="0" dirty="0">
                <a:latin typeface="Times New Roman" panose="02020603050405020304"/>
                <a:cs typeface="Times New Roman" panose="02020603050405020304"/>
              </a:rPr>
              <a:t>	</a:t>
            </a:r>
            <a:endParaRPr b="0" dirty="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905000" y="1752600"/>
            <a:ext cx="4626610" cy="4591685"/>
          </a:xfrm>
          <a:prstGeom prst="rect">
            <a:avLst/>
          </a:prstGeom>
        </p:spPr>
      </p:pic>
      <p:sp>
        <p:nvSpPr>
          <p:cNvPr id="5" name="object 5"/>
          <p:cNvSpPr txBox="1"/>
          <p:nvPr/>
        </p:nvSpPr>
        <p:spPr>
          <a:xfrm>
            <a:off x="3926597" y="6108450"/>
            <a:ext cx="1961833" cy="422275"/>
          </a:xfrm>
          <a:prstGeom prst="rect">
            <a:avLst/>
          </a:prstGeom>
        </p:spPr>
        <p:txBody>
          <a:bodyPr vert="horz" wrap="square" lIns="0" tIns="13574" rIns="0" bIns="0" rtlCol="0">
            <a:spAutoFit/>
          </a:bodyPr>
          <a:lstStyle/>
          <a:p>
            <a:pPr marL="12700">
              <a:lnSpc>
                <a:spcPct val="100000"/>
              </a:lnSpc>
              <a:spcBef>
                <a:spcPts val="125"/>
              </a:spcBef>
              <a:tabLst>
                <a:tab pos="735965" algn="l"/>
              </a:tabLst>
            </a:pPr>
            <a:r>
              <a:rPr sz="1325" b="1" i="1" spc="5" dirty="0">
                <a:solidFill>
                  <a:srgbClr val="FFFFFF"/>
                </a:solidFill>
                <a:latin typeface="Verdana" panose="020B0604030504040204"/>
                <a:cs typeface="Verdana" panose="020B0604030504040204"/>
              </a:rPr>
              <a:t>From</a:t>
            </a:r>
            <a:r>
              <a:rPr sz="1325" spc="5" dirty="0">
                <a:solidFill>
                  <a:srgbClr val="FFFFFF"/>
                </a:solidFill>
                <a:latin typeface="Times New Roman" panose="02020603050405020304"/>
                <a:cs typeface="Times New Roman" panose="02020603050405020304"/>
              </a:rPr>
              <a:t>	</a:t>
            </a:r>
            <a:r>
              <a:rPr sz="1325" b="1" i="1" spc="5" dirty="0">
                <a:solidFill>
                  <a:srgbClr val="FFFFFF"/>
                </a:solidFill>
                <a:latin typeface="Verdana" panose="020B0604030504040204"/>
                <a:cs typeface="Verdana" panose="020B0604030504040204"/>
              </a:rPr>
              <a:t>IBM</a:t>
            </a:r>
            <a:r>
              <a:rPr sz="1325" b="1" i="1" spc="-15" dirty="0">
                <a:solidFill>
                  <a:srgbClr val="FFFFFF"/>
                </a:solidFill>
                <a:latin typeface="Verdana" panose="020B0604030504040204"/>
                <a:cs typeface="Verdana" panose="020B0604030504040204"/>
              </a:rPr>
              <a:t> </a:t>
            </a:r>
            <a:r>
              <a:rPr sz="1325" b="1" i="1" dirty="0">
                <a:solidFill>
                  <a:srgbClr val="FFFFFF"/>
                </a:solidFill>
                <a:latin typeface="Verdana" panose="020B0604030504040204"/>
                <a:cs typeface="Verdana" panose="020B0604030504040204"/>
              </a:rPr>
              <a:t>Archives.</a:t>
            </a:r>
            <a:endParaRPr sz="1325">
              <a:latin typeface="Verdana" panose="020B0604030504040204"/>
              <a:cs typeface="Verdana" panose="020B060403050404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ctrTitle"/>
          </p:nvPr>
        </p:nvSpPr>
        <p:spPr>
          <a:xfrm>
            <a:off x="1066800" y="152400"/>
            <a:ext cx="7772400" cy="1118235"/>
          </a:xfrm>
          <a:prstGeom prst="rect">
            <a:avLst/>
          </a:prstGeom>
        </p:spPr>
        <p:txBody>
          <a:bodyPr vert="horz" wrap="square" lIns="0" tIns="10859" rIns="0" bIns="0" rtlCol="0">
            <a:spAutoFit/>
          </a:bodyPr>
          <a:lstStyle/>
          <a:p>
            <a:pPr marL="12700">
              <a:lnSpc>
                <a:spcPct val="100000"/>
              </a:lnSpc>
              <a:spcBef>
                <a:spcPts val="100"/>
              </a:spcBef>
              <a:tabLst>
                <a:tab pos="8317865" algn="l"/>
              </a:tabLst>
            </a:pPr>
            <a:r>
              <a:rPr spc="-75" dirty="0"/>
              <a:t> </a:t>
            </a:r>
            <a:r>
              <a:rPr spc="10" dirty="0"/>
              <a:t>S</a:t>
            </a:r>
            <a:r>
              <a:rPr spc="15" dirty="0"/>
              <a:t>t</a:t>
            </a:r>
            <a:r>
              <a:rPr spc="10" dirty="0"/>
              <a:t>re</a:t>
            </a:r>
            <a:r>
              <a:rPr spc="15" dirty="0"/>
              <a:t>t</a:t>
            </a:r>
            <a:r>
              <a:rPr spc="10" dirty="0"/>
              <a:t>c</a:t>
            </a:r>
            <a:r>
              <a:rPr dirty="0"/>
              <a:t>h</a:t>
            </a:r>
            <a:r>
              <a:rPr b="0" spc="10" dirty="0">
                <a:latin typeface="Times New Roman" panose="02020603050405020304"/>
                <a:cs typeface="Times New Roman" panose="02020603050405020304"/>
              </a:rPr>
              <a:t> </a:t>
            </a:r>
            <a:r>
              <a:rPr spc="10" dirty="0"/>
              <a:t>(</a:t>
            </a:r>
            <a:r>
              <a:rPr spc="15" dirty="0"/>
              <a:t>1961</a:t>
            </a:r>
            <a:r>
              <a:rPr dirty="0"/>
              <a:t>)</a:t>
            </a:r>
            <a:r>
              <a:rPr b="0" dirty="0">
                <a:latin typeface="Times New Roman" panose="02020603050405020304"/>
                <a:cs typeface="Times New Roman" panose="02020603050405020304"/>
              </a:rPr>
              <a:t>	</a:t>
            </a:r>
            <a:endParaRPr b="0" dirty="0">
              <a:latin typeface="Times New Roman" panose="02020603050405020304"/>
              <a:cs typeface="Times New Roman" panose="02020603050405020304"/>
            </a:endParaRPr>
          </a:p>
        </p:txBody>
      </p:sp>
      <p:sp>
        <p:nvSpPr>
          <p:cNvPr id="4" name="object 4"/>
          <p:cNvSpPr txBox="1"/>
          <p:nvPr/>
        </p:nvSpPr>
        <p:spPr>
          <a:xfrm>
            <a:off x="1344678" y="1856815"/>
            <a:ext cx="4821777" cy="247015"/>
          </a:xfrm>
          <a:prstGeom prst="rect">
            <a:avLst/>
          </a:prstGeom>
        </p:spPr>
        <p:txBody>
          <a:bodyPr vert="horz" wrap="square" lIns="0" tIns="10859" rIns="0" bIns="0" rtlCol="0">
            <a:spAutoFit/>
          </a:bodyPr>
          <a:lstStyle/>
          <a:p>
            <a:pPr marL="12700">
              <a:lnSpc>
                <a:spcPct val="100000"/>
              </a:lnSpc>
              <a:spcBef>
                <a:spcPts val="100"/>
              </a:spcBef>
            </a:pPr>
            <a:r>
              <a:rPr sz="1540" dirty="0">
                <a:solidFill>
                  <a:srgbClr val="1F1F5D"/>
                </a:solidFill>
                <a:latin typeface="Verdana" panose="020B0604030504040204"/>
                <a:cs typeface="Verdana" panose="020B0604030504040204"/>
              </a:rPr>
              <a:t>A</a:t>
            </a:r>
            <a:r>
              <a:rPr sz="1540" spc="-2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close-up</a:t>
            </a:r>
            <a:r>
              <a:rPr sz="1540" spc="2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Stretch</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technical</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control</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panel.</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1445126" y="2128310"/>
            <a:ext cx="5408208" cy="4235344"/>
          </a:xfrm>
          <a:prstGeom prst="rect">
            <a:avLst/>
          </a:prstGeom>
        </p:spPr>
      </p:pic>
      <p:sp>
        <p:nvSpPr>
          <p:cNvPr id="6" name="object 6"/>
          <p:cNvSpPr/>
          <p:nvPr/>
        </p:nvSpPr>
        <p:spPr>
          <a:xfrm>
            <a:off x="1445126" y="6078584"/>
            <a:ext cx="2133962" cy="285071"/>
          </a:xfrm>
          <a:custGeom>
            <a:avLst/>
            <a:gdLst/>
            <a:ahLst/>
            <a:cxnLst/>
            <a:rect l="l" t="t" r="r" b="b"/>
            <a:pathLst>
              <a:path w="2495550" h="333375">
                <a:moveTo>
                  <a:pt x="2495549" y="333374"/>
                </a:moveTo>
                <a:lnTo>
                  <a:pt x="2495549" y="0"/>
                </a:lnTo>
                <a:lnTo>
                  <a:pt x="0" y="0"/>
                </a:lnTo>
                <a:lnTo>
                  <a:pt x="0" y="333374"/>
                </a:lnTo>
                <a:lnTo>
                  <a:pt x="2495549" y="333374"/>
                </a:lnTo>
                <a:close/>
              </a:path>
            </a:pathLst>
          </a:custGeom>
          <a:solidFill>
            <a:srgbClr val="231F20"/>
          </a:solidFill>
        </p:spPr>
        <p:txBody>
          <a:bodyPr wrap="square" lIns="0" tIns="0" rIns="0" bIns="0" rtlCol="0"/>
          <a:lstStyle/>
          <a:p>
            <a:endParaRPr sz="1540"/>
          </a:p>
        </p:txBody>
      </p:sp>
      <p:sp>
        <p:nvSpPr>
          <p:cNvPr id="7" name="object 7"/>
          <p:cNvSpPr txBox="1"/>
          <p:nvPr/>
        </p:nvSpPr>
        <p:spPr>
          <a:xfrm>
            <a:off x="1515720" y="6108450"/>
            <a:ext cx="1961833" cy="422275"/>
          </a:xfrm>
          <a:prstGeom prst="rect">
            <a:avLst/>
          </a:prstGeom>
        </p:spPr>
        <p:txBody>
          <a:bodyPr vert="horz" wrap="square" lIns="0" tIns="13574" rIns="0" bIns="0" rtlCol="0">
            <a:spAutoFit/>
          </a:bodyPr>
          <a:lstStyle/>
          <a:p>
            <a:pPr marL="12700">
              <a:lnSpc>
                <a:spcPct val="100000"/>
              </a:lnSpc>
              <a:spcBef>
                <a:spcPts val="125"/>
              </a:spcBef>
              <a:tabLst>
                <a:tab pos="735965" algn="l"/>
              </a:tabLst>
            </a:pPr>
            <a:r>
              <a:rPr sz="1325" b="1" i="1" spc="5" dirty="0">
                <a:solidFill>
                  <a:srgbClr val="FFFFFF"/>
                </a:solidFill>
                <a:latin typeface="Verdana" panose="020B0604030504040204"/>
                <a:cs typeface="Verdana" panose="020B0604030504040204"/>
              </a:rPr>
              <a:t>From</a:t>
            </a:r>
            <a:r>
              <a:rPr sz="1325" spc="5" dirty="0">
                <a:solidFill>
                  <a:srgbClr val="FFFFFF"/>
                </a:solidFill>
                <a:latin typeface="Times New Roman" panose="02020603050405020304"/>
                <a:cs typeface="Times New Roman" panose="02020603050405020304"/>
              </a:rPr>
              <a:t>	</a:t>
            </a:r>
            <a:r>
              <a:rPr sz="1325" b="1" i="1" spc="5" dirty="0">
                <a:solidFill>
                  <a:srgbClr val="FFFFFF"/>
                </a:solidFill>
                <a:latin typeface="Verdana" panose="020B0604030504040204"/>
                <a:cs typeface="Verdana" panose="020B0604030504040204"/>
              </a:rPr>
              <a:t>IBM</a:t>
            </a:r>
            <a:r>
              <a:rPr sz="1325" b="1" i="1" spc="-15" dirty="0">
                <a:solidFill>
                  <a:srgbClr val="FFFFFF"/>
                </a:solidFill>
                <a:latin typeface="Verdana" panose="020B0604030504040204"/>
                <a:cs typeface="Verdana" panose="020B0604030504040204"/>
              </a:rPr>
              <a:t> </a:t>
            </a:r>
            <a:r>
              <a:rPr sz="1325" b="1" i="1" dirty="0">
                <a:solidFill>
                  <a:srgbClr val="FFFFFF"/>
                </a:solidFill>
                <a:latin typeface="Verdana" panose="020B0604030504040204"/>
                <a:cs typeface="Verdana" panose="020B0604030504040204"/>
              </a:rPr>
              <a:t>Archives.</a:t>
            </a:r>
            <a:endParaRPr sz="1325">
              <a:latin typeface="Verdana" panose="020B0604030504040204"/>
              <a:cs typeface="Verdana" panose="020B060403050404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8495"/>
            <a:ext cx="9144000" cy="908685"/>
            <a:chOff x="0" y="158495"/>
            <a:chExt cx="9144000" cy="908685"/>
          </a:xfrm>
        </p:grpSpPr>
        <p:sp>
          <p:nvSpPr>
            <p:cNvPr id="3" name="object 3"/>
            <p:cNvSpPr/>
            <p:nvPr/>
          </p:nvSpPr>
          <p:spPr>
            <a:xfrm>
              <a:off x="1993391" y="158495"/>
              <a:ext cx="3157728" cy="899159"/>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617720" y="158495"/>
              <a:ext cx="1487424" cy="899159"/>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571744" y="158495"/>
              <a:ext cx="655320" cy="89915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5696712" y="158495"/>
              <a:ext cx="1575815" cy="899159"/>
            </a:xfrm>
            <a:prstGeom prst="rect">
              <a:avLst/>
            </a:prstGeom>
            <a:blipFill>
              <a:blip r:embed="rId4" cstate="print"/>
              <a:stretch>
                <a:fillRect/>
              </a:stretch>
            </a:blipFill>
          </p:spPr>
          <p:txBody>
            <a:bodyPr wrap="square" lIns="0" tIns="0" rIns="0" bIns="0" rtlCol="0"/>
            <a:lstStyle/>
            <a:p/>
          </p:txBody>
        </p:sp>
      </p:grpSp>
      <p:sp>
        <p:nvSpPr>
          <p:cNvPr id="7" name="object 7"/>
          <p:cNvSpPr txBox="1"/>
          <p:nvPr/>
        </p:nvSpPr>
        <p:spPr>
          <a:xfrm>
            <a:off x="8432165" y="6260084"/>
            <a:ext cx="12382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6</a:t>
            </a:r>
            <a:endParaRPr sz="1400">
              <a:latin typeface="Arial" panose="020B0604020202020204"/>
              <a:cs typeface="Arial" panose="020B0604020202020204"/>
            </a:endParaRPr>
          </a:p>
        </p:txBody>
      </p:sp>
      <p:sp>
        <p:nvSpPr>
          <p:cNvPr id="8" name="object 8"/>
          <p:cNvSpPr txBox="1">
            <a:spLocks noGrp="1"/>
          </p:cNvSpPr>
          <p:nvPr>
            <p:ph type="title"/>
          </p:nvPr>
        </p:nvSpPr>
        <p:spPr>
          <a:xfrm>
            <a:off x="2232025" y="252475"/>
            <a:ext cx="4680585" cy="512445"/>
          </a:xfrm>
          <a:prstGeom prst="rect">
            <a:avLst/>
          </a:prstGeom>
        </p:spPr>
        <p:txBody>
          <a:bodyPr vert="horz" wrap="square" lIns="0" tIns="11430" rIns="0" bIns="0" rtlCol="0">
            <a:spAutoFit/>
          </a:bodyPr>
          <a:lstStyle/>
          <a:p>
            <a:pPr marL="12700">
              <a:lnSpc>
                <a:spcPct val="100000"/>
              </a:lnSpc>
              <a:spcBef>
                <a:spcPts val="90"/>
              </a:spcBef>
            </a:pPr>
            <a:r>
              <a:rPr sz="3200" b="1" spc="-175" dirty="0">
                <a:solidFill>
                  <a:srgbClr val="00B050"/>
                </a:solidFill>
                <a:latin typeface="Trebuchet MS" panose="020B0603020202020204"/>
                <a:cs typeface="Trebuchet MS" panose="020B0603020202020204"/>
              </a:rPr>
              <a:t>Vannevar </a:t>
            </a:r>
            <a:r>
              <a:rPr sz="3200" b="1" spc="-145" dirty="0">
                <a:solidFill>
                  <a:srgbClr val="00B050"/>
                </a:solidFill>
                <a:latin typeface="Trebuchet MS" panose="020B0603020202020204"/>
                <a:cs typeface="Trebuchet MS" panose="020B0603020202020204"/>
              </a:rPr>
              <a:t>Bush</a:t>
            </a:r>
            <a:r>
              <a:rPr sz="3200" b="1" spc="-360" dirty="0">
                <a:solidFill>
                  <a:srgbClr val="00B050"/>
                </a:solidFill>
                <a:latin typeface="Trebuchet MS" panose="020B0603020202020204"/>
                <a:cs typeface="Trebuchet MS" panose="020B0603020202020204"/>
              </a:rPr>
              <a:t> </a:t>
            </a:r>
            <a:r>
              <a:rPr sz="3200" b="1" spc="-235" dirty="0">
                <a:latin typeface="Trebuchet MS" panose="020B0603020202020204"/>
                <a:cs typeface="Trebuchet MS" panose="020B0603020202020204"/>
              </a:rPr>
              <a:t>(1890-1974)</a:t>
            </a:r>
            <a:endParaRPr sz="3200">
              <a:latin typeface="Trebuchet MS" panose="020B0603020202020204"/>
              <a:cs typeface="Trebuchet MS" panose="020B0603020202020204"/>
            </a:endParaRPr>
          </a:p>
        </p:txBody>
      </p:sp>
      <p:sp>
        <p:nvSpPr>
          <p:cNvPr id="9" name="object 9"/>
          <p:cNvSpPr txBox="1"/>
          <p:nvPr/>
        </p:nvSpPr>
        <p:spPr>
          <a:xfrm>
            <a:off x="535940" y="1898395"/>
            <a:ext cx="5666740" cy="2586990"/>
          </a:xfrm>
          <a:prstGeom prst="rect">
            <a:avLst/>
          </a:prstGeom>
        </p:spPr>
        <p:txBody>
          <a:bodyPr vert="horz" wrap="square" lIns="0" tIns="29845" rIns="0" bIns="0" rtlCol="0">
            <a:spAutoFit/>
          </a:bodyPr>
          <a:lstStyle/>
          <a:p>
            <a:pPr marL="355600" marR="704850" indent="-342900">
              <a:lnSpc>
                <a:spcPts val="3340"/>
              </a:lnSpc>
              <a:spcBef>
                <a:spcPts val="235"/>
              </a:spcBef>
            </a:pPr>
            <a:r>
              <a:rPr sz="2800" spc="-20" dirty="0">
                <a:latin typeface="Arial" panose="020B0604020202020204"/>
                <a:cs typeface="Arial" panose="020B0604020202020204"/>
              </a:rPr>
              <a:t>“</a:t>
            </a:r>
            <a:r>
              <a:rPr sz="2800" u="heavy" spc="-20" dirty="0">
                <a:solidFill>
                  <a:srgbClr val="009999"/>
                </a:solidFill>
                <a:uFill>
                  <a:solidFill>
                    <a:srgbClr val="009999"/>
                  </a:solidFill>
                </a:uFill>
                <a:latin typeface="Trebuchet MS" panose="020B0603020202020204"/>
                <a:cs typeface="Trebuchet MS" panose="020B0603020202020204"/>
              </a:rPr>
              <a:t>As</a:t>
            </a:r>
            <a:r>
              <a:rPr sz="2800" u="heavy" spc="-210" dirty="0">
                <a:solidFill>
                  <a:srgbClr val="009999"/>
                </a:solidFill>
                <a:uFill>
                  <a:solidFill>
                    <a:srgbClr val="009999"/>
                  </a:solidFill>
                </a:uFill>
                <a:latin typeface="Trebuchet MS" panose="020B0603020202020204"/>
                <a:cs typeface="Trebuchet MS" panose="020B0603020202020204"/>
              </a:rPr>
              <a:t> </a:t>
            </a:r>
            <a:r>
              <a:rPr sz="2800" u="heavy" spc="-20" dirty="0">
                <a:solidFill>
                  <a:srgbClr val="009999"/>
                </a:solidFill>
                <a:uFill>
                  <a:solidFill>
                    <a:srgbClr val="009999"/>
                  </a:solidFill>
                </a:uFill>
                <a:latin typeface="Trebuchet MS" panose="020B0603020202020204"/>
                <a:cs typeface="Trebuchet MS" panose="020B0603020202020204"/>
              </a:rPr>
              <a:t>We</a:t>
            </a:r>
            <a:r>
              <a:rPr sz="2800" u="heavy" spc="-225" dirty="0">
                <a:solidFill>
                  <a:srgbClr val="009999"/>
                </a:solidFill>
                <a:uFill>
                  <a:solidFill>
                    <a:srgbClr val="009999"/>
                  </a:solidFill>
                </a:uFill>
                <a:latin typeface="Trebuchet MS" panose="020B0603020202020204"/>
                <a:cs typeface="Trebuchet MS" panose="020B0603020202020204"/>
              </a:rPr>
              <a:t> </a:t>
            </a:r>
            <a:r>
              <a:rPr sz="2800" u="heavy" spc="50" dirty="0">
                <a:solidFill>
                  <a:srgbClr val="009999"/>
                </a:solidFill>
                <a:uFill>
                  <a:solidFill>
                    <a:srgbClr val="009999"/>
                  </a:solidFill>
                </a:uFill>
                <a:latin typeface="Trebuchet MS" panose="020B0603020202020204"/>
                <a:cs typeface="Trebuchet MS" panose="020B0603020202020204"/>
              </a:rPr>
              <a:t>May</a:t>
            </a:r>
            <a:r>
              <a:rPr sz="2800" u="heavy" spc="-225" dirty="0">
                <a:solidFill>
                  <a:srgbClr val="009999"/>
                </a:solidFill>
                <a:uFill>
                  <a:solidFill>
                    <a:srgbClr val="009999"/>
                  </a:solidFill>
                </a:uFill>
                <a:latin typeface="Trebuchet MS" panose="020B0603020202020204"/>
                <a:cs typeface="Trebuchet MS" panose="020B0603020202020204"/>
              </a:rPr>
              <a:t> </a:t>
            </a:r>
            <a:r>
              <a:rPr sz="2800" u="heavy" spc="-114" dirty="0">
                <a:solidFill>
                  <a:srgbClr val="009999"/>
                </a:solidFill>
                <a:uFill>
                  <a:solidFill>
                    <a:srgbClr val="009999"/>
                  </a:solidFill>
                </a:uFill>
                <a:latin typeface="Trebuchet MS" panose="020B0603020202020204"/>
                <a:cs typeface="Trebuchet MS" panose="020B0603020202020204"/>
              </a:rPr>
              <a:t>Think</a:t>
            </a:r>
            <a:r>
              <a:rPr sz="2800" spc="-114" dirty="0">
                <a:latin typeface="Arial" panose="020B0604020202020204"/>
                <a:cs typeface="Arial" panose="020B0604020202020204"/>
              </a:rPr>
              <a:t>”</a:t>
            </a:r>
            <a:r>
              <a:rPr sz="2800" spc="-145" dirty="0">
                <a:latin typeface="Arial" panose="020B0604020202020204"/>
                <a:cs typeface="Arial" panose="020B0604020202020204"/>
              </a:rPr>
              <a:t> </a:t>
            </a:r>
            <a:r>
              <a:rPr sz="2800" spc="-170" dirty="0">
                <a:latin typeface="Trebuchet MS" panose="020B0603020202020204"/>
                <a:cs typeface="Trebuchet MS" panose="020B0603020202020204"/>
              </a:rPr>
              <a:t>-</a:t>
            </a:r>
            <a:r>
              <a:rPr sz="2800" spc="-210" dirty="0">
                <a:latin typeface="Trebuchet MS" panose="020B0603020202020204"/>
                <a:cs typeface="Trebuchet MS" panose="020B0603020202020204"/>
              </a:rPr>
              <a:t> </a:t>
            </a:r>
            <a:r>
              <a:rPr sz="2800" spc="-50" dirty="0">
                <a:latin typeface="Trebuchet MS" panose="020B0603020202020204"/>
                <a:cs typeface="Trebuchet MS" panose="020B0603020202020204"/>
              </a:rPr>
              <a:t>1945</a:t>
            </a:r>
            <a:r>
              <a:rPr sz="2800" spc="-215" dirty="0">
                <a:latin typeface="Trebuchet MS" panose="020B0603020202020204"/>
                <a:cs typeface="Trebuchet MS" panose="020B0603020202020204"/>
              </a:rPr>
              <a:t> </a:t>
            </a:r>
            <a:r>
              <a:rPr sz="2800" i="1" spc="-5" dirty="0">
                <a:latin typeface="Carlito"/>
                <a:cs typeface="Carlito"/>
              </a:rPr>
              <a:t>Atlantic  </a:t>
            </a:r>
            <a:r>
              <a:rPr sz="2800" i="1" spc="-5" dirty="0">
                <a:latin typeface="Carlito"/>
                <a:cs typeface="Carlito"/>
              </a:rPr>
              <a:t>Monthly</a:t>
            </a:r>
            <a:endParaRPr sz="2800">
              <a:latin typeface="Carlito"/>
              <a:cs typeface="Carlito"/>
            </a:endParaRPr>
          </a:p>
          <a:p>
            <a:pPr>
              <a:lnSpc>
                <a:spcPct val="100000"/>
              </a:lnSpc>
              <a:spcBef>
                <a:spcPts val="35"/>
              </a:spcBef>
            </a:pPr>
            <a:endParaRPr sz="2650">
              <a:latin typeface="Carlito"/>
              <a:cs typeface="Carlito"/>
            </a:endParaRPr>
          </a:p>
          <a:p>
            <a:pPr marL="355600" marR="5080">
              <a:lnSpc>
                <a:spcPct val="100000"/>
              </a:lnSpc>
            </a:pPr>
            <a:r>
              <a:rPr sz="2800" spc="-114" dirty="0">
                <a:latin typeface="Arial" panose="020B0604020202020204"/>
                <a:cs typeface="Arial" panose="020B0604020202020204"/>
              </a:rPr>
              <a:t>“</a:t>
            </a:r>
            <a:r>
              <a:rPr sz="2800" spc="-114" dirty="0">
                <a:latin typeface="Trebuchet MS" panose="020B0603020202020204"/>
                <a:cs typeface="Trebuchet MS" panose="020B0603020202020204"/>
              </a:rPr>
              <a:t>…publication </a:t>
            </a:r>
            <a:r>
              <a:rPr sz="2800" spc="-80" dirty="0">
                <a:latin typeface="Trebuchet MS" panose="020B0603020202020204"/>
                <a:cs typeface="Trebuchet MS" panose="020B0603020202020204"/>
              </a:rPr>
              <a:t>has </a:t>
            </a:r>
            <a:r>
              <a:rPr sz="2800" spc="-110" dirty="0">
                <a:latin typeface="Trebuchet MS" panose="020B0603020202020204"/>
                <a:cs typeface="Trebuchet MS" panose="020B0603020202020204"/>
              </a:rPr>
              <a:t>been </a:t>
            </a:r>
            <a:r>
              <a:rPr sz="2800" spc="-130" dirty="0">
                <a:latin typeface="Trebuchet MS" panose="020B0603020202020204"/>
                <a:cs typeface="Trebuchet MS" panose="020B0603020202020204"/>
              </a:rPr>
              <a:t>extended</a:t>
            </a:r>
            <a:r>
              <a:rPr sz="2800" spc="-565" dirty="0">
                <a:latin typeface="Trebuchet MS" panose="020B0603020202020204"/>
                <a:cs typeface="Trebuchet MS" panose="020B0603020202020204"/>
              </a:rPr>
              <a:t> </a:t>
            </a:r>
            <a:r>
              <a:rPr sz="2800" spc="-145" dirty="0">
                <a:latin typeface="Trebuchet MS" panose="020B0603020202020204"/>
                <a:cs typeface="Trebuchet MS" panose="020B0603020202020204"/>
              </a:rPr>
              <a:t>far  </a:t>
            </a:r>
            <a:r>
              <a:rPr sz="2800" spc="-90" dirty="0">
                <a:latin typeface="Trebuchet MS" panose="020B0603020202020204"/>
                <a:cs typeface="Trebuchet MS" panose="020B0603020202020204"/>
              </a:rPr>
              <a:t>beyond </a:t>
            </a:r>
            <a:r>
              <a:rPr sz="2800" spc="-70" dirty="0">
                <a:latin typeface="Trebuchet MS" panose="020B0603020202020204"/>
                <a:cs typeface="Trebuchet MS" panose="020B0603020202020204"/>
              </a:rPr>
              <a:t>our </a:t>
            </a:r>
            <a:r>
              <a:rPr sz="2800" spc="-110" dirty="0">
                <a:latin typeface="Trebuchet MS" panose="020B0603020202020204"/>
                <a:cs typeface="Trebuchet MS" panose="020B0603020202020204"/>
              </a:rPr>
              <a:t>present </a:t>
            </a:r>
            <a:r>
              <a:rPr sz="2800" spc="-150" dirty="0">
                <a:latin typeface="Trebuchet MS" panose="020B0603020202020204"/>
                <a:cs typeface="Trebuchet MS" panose="020B0603020202020204"/>
              </a:rPr>
              <a:t>ability </a:t>
            </a:r>
            <a:r>
              <a:rPr sz="2800" spc="-100" dirty="0">
                <a:latin typeface="Trebuchet MS" panose="020B0603020202020204"/>
                <a:cs typeface="Trebuchet MS" panose="020B0603020202020204"/>
              </a:rPr>
              <a:t>to </a:t>
            </a:r>
            <a:r>
              <a:rPr sz="2800" spc="-125" dirty="0">
                <a:latin typeface="Trebuchet MS" panose="020B0603020202020204"/>
                <a:cs typeface="Trebuchet MS" panose="020B0603020202020204"/>
              </a:rPr>
              <a:t>make  </a:t>
            </a:r>
            <a:r>
              <a:rPr sz="2800" spc="-145" dirty="0">
                <a:latin typeface="Trebuchet MS" panose="020B0603020202020204"/>
                <a:cs typeface="Trebuchet MS" panose="020B0603020202020204"/>
              </a:rPr>
              <a:t>real </a:t>
            </a:r>
            <a:r>
              <a:rPr sz="2800" spc="-75" dirty="0">
                <a:latin typeface="Trebuchet MS" panose="020B0603020202020204"/>
                <a:cs typeface="Trebuchet MS" panose="020B0603020202020204"/>
              </a:rPr>
              <a:t>use </a:t>
            </a:r>
            <a:r>
              <a:rPr sz="2800" spc="-105" dirty="0">
                <a:latin typeface="Trebuchet MS" panose="020B0603020202020204"/>
                <a:cs typeface="Trebuchet MS" panose="020B0603020202020204"/>
              </a:rPr>
              <a:t>of </a:t>
            </a:r>
            <a:r>
              <a:rPr sz="2800" spc="-125" dirty="0">
                <a:latin typeface="Trebuchet MS" panose="020B0603020202020204"/>
                <a:cs typeface="Trebuchet MS" panose="020B0603020202020204"/>
              </a:rPr>
              <a:t>the</a:t>
            </a:r>
            <a:r>
              <a:rPr sz="2800" spc="-545" dirty="0">
                <a:latin typeface="Trebuchet MS" panose="020B0603020202020204"/>
                <a:cs typeface="Trebuchet MS" panose="020B0603020202020204"/>
              </a:rPr>
              <a:t> </a:t>
            </a:r>
            <a:r>
              <a:rPr sz="2800" spc="-130" dirty="0">
                <a:latin typeface="Trebuchet MS" panose="020B0603020202020204"/>
                <a:cs typeface="Trebuchet MS" panose="020B0603020202020204"/>
              </a:rPr>
              <a:t>record.</a:t>
            </a:r>
            <a:r>
              <a:rPr sz="2800" spc="-130" dirty="0">
                <a:latin typeface="Arial" panose="020B0604020202020204"/>
                <a:cs typeface="Arial" panose="020B0604020202020204"/>
              </a:rPr>
              <a:t>”</a:t>
            </a:r>
            <a:endParaRPr sz="2800">
              <a:latin typeface="Arial" panose="020B0604020202020204"/>
              <a:cs typeface="Arial" panose="020B0604020202020204"/>
            </a:endParaRPr>
          </a:p>
        </p:txBody>
      </p:sp>
      <p:sp>
        <p:nvSpPr>
          <p:cNvPr id="10" name="object 10"/>
          <p:cNvSpPr/>
          <p:nvPr/>
        </p:nvSpPr>
        <p:spPr>
          <a:xfrm>
            <a:off x="6334125" y="2059368"/>
            <a:ext cx="1930400" cy="2839440"/>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30040" y="231647"/>
            <a:ext cx="899160" cy="28956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197375" y="252475"/>
            <a:ext cx="749935" cy="179070"/>
          </a:xfrm>
          <a:prstGeom prst="rect">
            <a:avLst/>
          </a:prstGeom>
        </p:spPr>
        <p:txBody>
          <a:bodyPr vert="horz" wrap="square" lIns="0" tIns="13335" rIns="0" bIns="0" rtlCol="0">
            <a:spAutoFit/>
          </a:bodyPr>
          <a:lstStyle/>
          <a:p>
            <a:pPr marL="12700">
              <a:lnSpc>
                <a:spcPct val="100000"/>
              </a:lnSpc>
              <a:spcBef>
                <a:spcPts val="105"/>
              </a:spcBef>
            </a:pPr>
            <a:r>
              <a:rPr sz="1000" b="1" spc="-55" dirty="0">
                <a:solidFill>
                  <a:srgbClr val="00B050"/>
                </a:solidFill>
                <a:latin typeface="Trebuchet MS" panose="020B0603020202020204"/>
                <a:cs typeface="Trebuchet MS" panose="020B0603020202020204"/>
              </a:rPr>
              <a:t>History </a:t>
            </a:r>
            <a:r>
              <a:rPr sz="1000" b="1" spc="-40" dirty="0">
                <a:solidFill>
                  <a:srgbClr val="00B050"/>
                </a:solidFill>
                <a:latin typeface="Trebuchet MS" panose="020B0603020202020204"/>
                <a:cs typeface="Trebuchet MS" panose="020B0603020202020204"/>
              </a:rPr>
              <a:t>of</a:t>
            </a:r>
            <a:r>
              <a:rPr sz="1000" b="1" spc="-165" dirty="0">
                <a:solidFill>
                  <a:srgbClr val="00B050"/>
                </a:solidFill>
                <a:latin typeface="Trebuchet MS" panose="020B0603020202020204"/>
                <a:cs typeface="Trebuchet MS" panose="020B0603020202020204"/>
              </a:rPr>
              <a:t> </a:t>
            </a:r>
            <a:r>
              <a:rPr sz="1000" b="1" spc="-55" dirty="0">
                <a:solidFill>
                  <a:srgbClr val="00B050"/>
                </a:solidFill>
                <a:latin typeface="Trebuchet MS" panose="020B0603020202020204"/>
                <a:cs typeface="Trebuchet MS" panose="020B0603020202020204"/>
              </a:rPr>
              <a:t>HCI</a:t>
            </a:r>
            <a:endParaRPr sz="1000">
              <a:latin typeface="Trebuchet MS" panose="020B0603020202020204"/>
              <a:cs typeface="Trebuchet MS" panose="020B0603020202020204"/>
            </a:endParaRPr>
          </a:p>
        </p:txBody>
      </p:sp>
      <p:sp>
        <p:nvSpPr>
          <p:cNvPr id="4" name="object 4"/>
          <p:cNvSpPr/>
          <p:nvPr/>
        </p:nvSpPr>
        <p:spPr>
          <a:xfrm>
            <a:off x="2868167" y="329184"/>
            <a:ext cx="3432048" cy="676656"/>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title"/>
          </p:nvPr>
        </p:nvSpPr>
        <p:spPr>
          <a:xfrm>
            <a:off x="3044024" y="395732"/>
            <a:ext cx="3055620" cy="391160"/>
          </a:xfrm>
          <a:prstGeom prst="rect">
            <a:avLst/>
          </a:prstGeom>
        </p:spPr>
        <p:txBody>
          <a:bodyPr vert="horz" wrap="square" lIns="0" tIns="12700" rIns="0" bIns="0" rtlCol="0">
            <a:spAutoFit/>
          </a:bodyPr>
          <a:lstStyle/>
          <a:p>
            <a:pPr marL="12700">
              <a:lnSpc>
                <a:spcPct val="100000"/>
              </a:lnSpc>
              <a:spcBef>
                <a:spcPts val="100"/>
              </a:spcBef>
            </a:pPr>
            <a:r>
              <a:rPr sz="2400" b="1" spc="-130" dirty="0">
                <a:solidFill>
                  <a:srgbClr val="00B050"/>
                </a:solidFill>
                <a:latin typeface="Trebuchet MS" panose="020B0603020202020204"/>
                <a:cs typeface="Trebuchet MS" panose="020B0603020202020204"/>
              </a:rPr>
              <a:t>Intellectual</a:t>
            </a:r>
            <a:r>
              <a:rPr sz="2400" b="1" spc="-254" dirty="0">
                <a:solidFill>
                  <a:srgbClr val="00B050"/>
                </a:solidFill>
                <a:latin typeface="Trebuchet MS" panose="020B0603020202020204"/>
                <a:cs typeface="Trebuchet MS" panose="020B0603020202020204"/>
              </a:rPr>
              <a:t> </a:t>
            </a:r>
            <a:r>
              <a:rPr sz="2400" b="1" spc="-110" dirty="0">
                <a:solidFill>
                  <a:srgbClr val="00B050"/>
                </a:solidFill>
                <a:latin typeface="Trebuchet MS" panose="020B0603020202020204"/>
                <a:cs typeface="Trebuchet MS" panose="020B0603020202020204"/>
              </a:rPr>
              <a:t>foundations</a:t>
            </a:r>
            <a:endParaRPr sz="2400">
              <a:latin typeface="Trebuchet MS" panose="020B0603020202020204"/>
              <a:cs typeface="Trebuchet MS" panose="020B0603020202020204"/>
            </a:endParaRPr>
          </a:p>
        </p:txBody>
      </p:sp>
      <p:sp>
        <p:nvSpPr>
          <p:cNvPr id="6" name="object 6"/>
          <p:cNvSpPr txBox="1"/>
          <p:nvPr/>
        </p:nvSpPr>
        <p:spPr>
          <a:xfrm>
            <a:off x="536575" y="1739899"/>
            <a:ext cx="7833995" cy="286004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800" spc="-105" dirty="0">
                <a:latin typeface="Trebuchet MS" panose="020B0603020202020204"/>
                <a:cs typeface="Trebuchet MS" panose="020B0603020202020204"/>
              </a:rPr>
              <a:t>Vannevar </a:t>
            </a:r>
            <a:r>
              <a:rPr sz="2800" spc="-55" dirty="0">
                <a:latin typeface="Trebuchet MS" panose="020B0603020202020204"/>
                <a:cs typeface="Trebuchet MS" panose="020B0603020202020204"/>
              </a:rPr>
              <a:t>Bush</a:t>
            </a:r>
            <a:r>
              <a:rPr sz="2800" spc="-320" dirty="0">
                <a:latin typeface="Trebuchet MS" panose="020B0603020202020204"/>
                <a:cs typeface="Trebuchet MS" panose="020B0603020202020204"/>
              </a:rPr>
              <a:t> </a:t>
            </a:r>
            <a:r>
              <a:rPr sz="2800" spc="-90" dirty="0">
                <a:latin typeface="Trebuchet MS" panose="020B0603020202020204"/>
                <a:cs typeface="Trebuchet MS" panose="020B0603020202020204"/>
              </a:rPr>
              <a:t>(1945)</a:t>
            </a:r>
            <a:endParaRPr sz="2800">
              <a:latin typeface="Trebuchet MS" panose="020B0603020202020204"/>
              <a:cs typeface="Trebuchet MS" panose="020B0603020202020204"/>
            </a:endParaRPr>
          </a:p>
          <a:p>
            <a:pPr>
              <a:lnSpc>
                <a:spcPct val="100000"/>
              </a:lnSpc>
              <a:spcBef>
                <a:spcPts val="30"/>
              </a:spcBef>
              <a:buFont typeface="Trebuchet MS" panose="020B0603020202020204"/>
              <a:buChar char="•"/>
            </a:pPr>
            <a:endParaRPr sz="3400">
              <a:latin typeface="Trebuchet MS" panose="020B0603020202020204"/>
              <a:cs typeface="Trebuchet MS" panose="020B0603020202020204"/>
            </a:endParaRPr>
          </a:p>
          <a:p>
            <a:pPr marL="755650" lvl="1" indent="-285750">
              <a:lnSpc>
                <a:spcPct val="100000"/>
              </a:lnSpc>
              <a:buChar char="–"/>
              <a:tabLst>
                <a:tab pos="755650" algn="l"/>
              </a:tabLst>
            </a:pPr>
            <a:r>
              <a:rPr sz="2400" spc="-110" dirty="0">
                <a:solidFill>
                  <a:srgbClr val="002060"/>
                </a:solidFill>
                <a:latin typeface="Trebuchet MS" panose="020B0603020202020204"/>
                <a:cs typeface="Trebuchet MS" panose="020B0603020202020204"/>
              </a:rPr>
              <a:t>“As</a:t>
            </a:r>
            <a:r>
              <a:rPr sz="2400" spc="-190"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we</a:t>
            </a:r>
            <a:r>
              <a:rPr sz="2400" spc="-180"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may</a:t>
            </a:r>
            <a:r>
              <a:rPr sz="2400" spc="-185" dirty="0">
                <a:solidFill>
                  <a:srgbClr val="002060"/>
                </a:solidFill>
                <a:latin typeface="Trebuchet MS" panose="020B0603020202020204"/>
                <a:cs typeface="Trebuchet MS" panose="020B0603020202020204"/>
              </a:rPr>
              <a:t> </a:t>
            </a:r>
            <a:r>
              <a:rPr sz="2400" spc="-130" dirty="0">
                <a:solidFill>
                  <a:srgbClr val="002060"/>
                </a:solidFill>
                <a:latin typeface="Trebuchet MS" panose="020B0603020202020204"/>
                <a:cs typeface="Trebuchet MS" panose="020B0603020202020204"/>
              </a:rPr>
              <a:t>think”</a:t>
            </a:r>
            <a:r>
              <a:rPr sz="2400" spc="-190" dirty="0">
                <a:solidFill>
                  <a:srgbClr val="002060"/>
                </a:solidFill>
                <a:latin typeface="Trebuchet MS" panose="020B0603020202020204"/>
                <a:cs typeface="Trebuchet MS" panose="020B0603020202020204"/>
              </a:rPr>
              <a:t> </a:t>
            </a:r>
            <a:r>
              <a:rPr sz="2400" spc="-140" dirty="0">
                <a:solidFill>
                  <a:srgbClr val="002060"/>
                </a:solidFill>
                <a:latin typeface="Trebuchet MS" panose="020B0603020202020204"/>
                <a:cs typeface="Trebuchet MS" panose="020B0603020202020204"/>
              </a:rPr>
              <a:t>article</a:t>
            </a:r>
            <a:r>
              <a:rPr sz="2400" spc="-180"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in</a:t>
            </a:r>
            <a:r>
              <a:rPr sz="2400" spc="-185" dirty="0">
                <a:solidFill>
                  <a:srgbClr val="002060"/>
                </a:solidFill>
                <a:latin typeface="Trebuchet MS" panose="020B0603020202020204"/>
                <a:cs typeface="Trebuchet MS" panose="020B0603020202020204"/>
              </a:rPr>
              <a:t> </a:t>
            </a:r>
            <a:r>
              <a:rPr sz="2400" spc="-125" dirty="0">
                <a:solidFill>
                  <a:srgbClr val="002060"/>
                </a:solidFill>
                <a:latin typeface="Trebuchet MS" panose="020B0603020202020204"/>
                <a:cs typeface="Trebuchet MS" panose="020B0603020202020204"/>
              </a:rPr>
              <a:t>Atlantic</a:t>
            </a:r>
            <a:r>
              <a:rPr sz="2400" spc="-190" dirty="0">
                <a:solidFill>
                  <a:srgbClr val="002060"/>
                </a:solidFill>
                <a:latin typeface="Trebuchet MS" panose="020B0603020202020204"/>
                <a:cs typeface="Trebuchet MS" panose="020B0603020202020204"/>
              </a:rPr>
              <a:t> </a:t>
            </a:r>
            <a:r>
              <a:rPr sz="2400" spc="-30" dirty="0">
                <a:solidFill>
                  <a:srgbClr val="002060"/>
                </a:solidFill>
                <a:latin typeface="Trebuchet MS" panose="020B0603020202020204"/>
                <a:cs typeface="Trebuchet MS" panose="020B0603020202020204"/>
              </a:rPr>
              <a:t>Monthly</a:t>
            </a:r>
            <a:endParaRPr sz="2400">
              <a:latin typeface="Trebuchet MS" panose="020B0603020202020204"/>
              <a:cs typeface="Trebuchet MS" panose="020B0603020202020204"/>
            </a:endParaRPr>
          </a:p>
          <a:p>
            <a:pPr lvl="1">
              <a:lnSpc>
                <a:spcPct val="100000"/>
              </a:lnSpc>
              <a:spcBef>
                <a:spcPts val="30"/>
              </a:spcBef>
              <a:buClr>
                <a:srgbClr val="002060"/>
              </a:buClr>
              <a:buFont typeface="Trebuchet MS" panose="020B0603020202020204"/>
              <a:buChar char="–"/>
            </a:pPr>
            <a:endParaRPr sz="2950">
              <a:latin typeface="Trebuchet MS" panose="020B0603020202020204"/>
              <a:cs typeface="Trebuchet MS" panose="020B0603020202020204"/>
            </a:endParaRPr>
          </a:p>
          <a:p>
            <a:pPr marL="755650" marR="5080" lvl="1" indent="-285750">
              <a:lnSpc>
                <a:spcPct val="100000"/>
              </a:lnSpc>
              <a:buChar char="–"/>
              <a:tabLst>
                <a:tab pos="755650" algn="l"/>
              </a:tabLst>
            </a:pPr>
            <a:r>
              <a:rPr sz="2400" spc="-110" dirty="0">
                <a:solidFill>
                  <a:srgbClr val="002060"/>
                </a:solidFill>
                <a:latin typeface="Trebuchet MS" panose="020B0603020202020204"/>
                <a:cs typeface="Trebuchet MS" panose="020B0603020202020204"/>
              </a:rPr>
              <a:t>Identified</a:t>
            </a:r>
            <a:r>
              <a:rPr sz="2400" spc="-185"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the</a:t>
            </a:r>
            <a:r>
              <a:rPr sz="2400" spc="-180"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information</a:t>
            </a:r>
            <a:r>
              <a:rPr sz="2400" spc="-180" dirty="0">
                <a:solidFill>
                  <a:srgbClr val="002060"/>
                </a:solidFill>
                <a:latin typeface="Trebuchet MS" panose="020B0603020202020204"/>
                <a:cs typeface="Trebuchet MS" panose="020B0603020202020204"/>
              </a:rPr>
              <a:t> </a:t>
            </a:r>
            <a:r>
              <a:rPr sz="2400" spc="-90" dirty="0">
                <a:solidFill>
                  <a:srgbClr val="002060"/>
                </a:solidFill>
                <a:latin typeface="Trebuchet MS" panose="020B0603020202020204"/>
                <a:cs typeface="Trebuchet MS" panose="020B0603020202020204"/>
              </a:rPr>
              <a:t>storage</a:t>
            </a:r>
            <a:r>
              <a:rPr sz="2400" spc="-180" dirty="0">
                <a:solidFill>
                  <a:srgbClr val="002060"/>
                </a:solidFill>
                <a:latin typeface="Trebuchet MS" panose="020B0603020202020204"/>
                <a:cs typeface="Trebuchet MS" panose="020B0603020202020204"/>
              </a:rPr>
              <a:t> </a:t>
            </a:r>
            <a:r>
              <a:rPr sz="2400" spc="-80" dirty="0">
                <a:solidFill>
                  <a:srgbClr val="002060"/>
                </a:solidFill>
                <a:latin typeface="Trebuchet MS" panose="020B0603020202020204"/>
                <a:cs typeface="Trebuchet MS" panose="020B0603020202020204"/>
              </a:rPr>
              <a:t>and</a:t>
            </a:r>
            <a:r>
              <a:rPr sz="2400" spc="-185"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retrieval</a:t>
            </a:r>
            <a:r>
              <a:rPr sz="2400" spc="-185"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problem:  </a:t>
            </a:r>
            <a:r>
              <a:rPr sz="2400" spc="-80" dirty="0">
                <a:solidFill>
                  <a:srgbClr val="002060"/>
                </a:solidFill>
                <a:latin typeface="Trebuchet MS" panose="020B0603020202020204"/>
                <a:cs typeface="Trebuchet MS" panose="020B0603020202020204"/>
              </a:rPr>
              <a:t>new </a:t>
            </a:r>
            <a:r>
              <a:rPr sz="2400" spc="-95" dirty="0">
                <a:solidFill>
                  <a:srgbClr val="002060"/>
                </a:solidFill>
                <a:latin typeface="Trebuchet MS" panose="020B0603020202020204"/>
                <a:cs typeface="Trebuchet MS" panose="020B0603020202020204"/>
              </a:rPr>
              <a:t>knowledge </a:t>
            </a:r>
            <a:r>
              <a:rPr sz="2400" spc="-65" dirty="0">
                <a:solidFill>
                  <a:srgbClr val="002060"/>
                </a:solidFill>
                <a:latin typeface="Trebuchet MS" panose="020B0603020202020204"/>
                <a:cs typeface="Trebuchet MS" panose="020B0603020202020204"/>
              </a:rPr>
              <a:t>does </a:t>
            </a:r>
            <a:r>
              <a:rPr sz="2400" spc="-80" dirty="0">
                <a:solidFill>
                  <a:srgbClr val="002060"/>
                </a:solidFill>
                <a:latin typeface="Trebuchet MS" panose="020B0603020202020204"/>
                <a:cs typeface="Trebuchet MS" panose="020B0603020202020204"/>
              </a:rPr>
              <a:t>not </a:t>
            </a:r>
            <a:r>
              <a:rPr sz="2400" spc="-110" dirty="0">
                <a:solidFill>
                  <a:srgbClr val="002060"/>
                </a:solidFill>
                <a:latin typeface="Trebuchet MS" panose="020B0603020202020204"/>
                <a:cs typeface="Trebuchet MS" panose="020B0603020202020204"/>
              </a:rPr>
              <a:t>reach the </a:t>
            </a:r>
            <a:r>
              <a:rPr sz="2400" spc="-95" dirty="0">
                <a:solidFill>
                  <a:srgbClr val="002060"/>
                </a:solidFill>
                <a:latin typeface="Trebuchet MS" panose="020B0603020202020204"/>
                <a:cs typeface="Trebuchet MS" panose="020B0603020202020204"/>
              </a:rPr>
              <a:t>people </a:t>
            </a:r>
            <a:r>
              <a:rPr sz="2400" spc="-50" dirty="0">
                <a:solidFill>
                  <a:srgbClr val="002060"/>
                </a:solidFill>
                <a:latin typeface="Trebuchet MS" panose="020B0603020202020204"/>
                <a:cs typeface="Trebuchet MS" panose="020B0603020202020204"/>
              </a:rPr>
              <a:t>who </a:t>
            </a:r>
            <a:r>
              <a:rPr sz="2400" spc="-100" dirty="0">
                <a:solidFill>
                  <a:srgbClr val="002060"/>
                </a:solidFill>
                <a:latin typeface="Trebuchet MS" panose="020B0603020202020204"/>
                <a:cs typeface="Trebuchet MS" panose="020B0603020202020204"/>
              </a:rPr>
              <a:t>could  </a:t>
            </a:r>
            <a:r>
              <a:rPr sz="2400" spc="-114" dirty="0">
                <a:solidFill>
                  <a:srgbClr val="002060"/>
                </a:solidFill>
                <a:latin typeface="Trebuchet MS" panose="020B0603020202020204"/>
                <a:cs typeface="Trebuchet MS" panose="020B0603020202020204"/>
              </a:rPr>
              <a:t>benefit </a:t>
            </a:r>
            <a:r>
              <a:rPr sz="2400" spc="-90" dirty="0">
                <a:solidFill>
                  <a:srgbClr val="002060"/>
                </a:solidFill>
                <a:latin typeface="Trebuchet MS" panose="020B0603020202020204"/>
                <a:cs typeface="Trebuchet MS" panose="020B0603020202020204"/>
              </a:rPr>
              <a:t>from</a:t>
            </a:r>
            <a:r>
              <a:rPr sz="2400" spc="-275" dirty="0">
                <a:solidFill>
                  <a:srgbClr val="002060"/>
                </a:solidFill>
                <a:latin typeface="Trebuchet MS" panose="020B0603020202020204"/>
                <a:cs typeface="Trebuchet MS" panose="020B0603020202020204"/>
              </a:rPr>
              <a:t> </a:t>
            </a:r>
            <a:r>
              <a:rPr sz="2400" spc="-145" dirty="0">
                <a:solidFill>
                  <a:srgbClr val="002060"/>
                </a:solidFill>
                <a:latin typeface="Trebuchet MS" panose="020B0603020202020204"/>
                <a:cs typeface="Trebuchet MS" panose="020B0603020202020204"/>
              </a:rPr>
              <a:t>it</a:t>
            </a:r>
            <a:endParaRPr sz="2400">
              <a:latin typeface="Trebuchet MS" panose="020B0603020202020204"/>
              <a:cs typeface="Trebuchet MS" panose="020B0603020202020204"/>
            </a:endParaRPr>
          </a:p>
        </p:txBody>
      </p:sp>
      <p:sp>
        <p:nvSpPr>
          <p:cNvPr id="7" name="object 7"/>
          <p:cNvSpPr txBox="1"/>
          <p:nvPr/>
        </p:nvSpPr>
        <p:spPr>
          <a:xfrm>
            <a:off x="1279525" y="5379211"/>
            <a:ext cx="6801484" cy="697865"/>
          </a:xfrm>
          <a:prstGeom prst="rect">
            <a:avLst/>
          </a:prstGeom>
        </p:spPr>
        <p:txBody>
          <a:bodyPr vert="horz" wrap="square" lIns="0" tIns="10160" rIns="0" bIns="0" rtlCol="0">
            <a:spAutoFit/>
          </a:bodyPr>
          <a:lstStyle/>
          <a:p>
            <a:pPr marL="12700" marR="5080">
              <a:lnSpc>
                <a:spcPct val="101000"/>
              </a:lnSpc>
              <a:spcBef>
                <a:spcPts val="80"/>
              </a:spcBef>
            </a:pPr>
            <a:r>
              <a:rPr sz="2400" spc="-105" dirty="0">
                <a:solidFill>
                  <a:srgbClr val="002060"/>
                </a:solidFill>
                <a:latin typeface="Trebuchet MS" panose="020B0603020202020204"/>
                <a:cs typeface="Trebuchet MS" panose="020B0603020202020204"/>
              </a:rPr>
              <a:t>“</a:t>
            </a:r>
            <a:r>
              <a:rPr sz="2000" spc="-105" dirty="0">
                <a:solidFill>
                  <a:srgbClr val="002060"/>
                </a:solidFill>
                <a:latin typeface="Trebuchet MS" panose="020B0603020202020204"/>
                <a:cs typeface="Trebuchet MS" panose="020B0603020202020204"/>
              </a:rPr>
              <a:t>publication </a:t>
            </a:r>
            <a:r>
              <a:rPr sz="2000" spc="-60" dirty="0">
                <a:solidFill>
                  <a:srgbClr val="002060"/>
                </a:solidFill>
                <a:latin typeface="Trebuchet MS" panose="020B0603020202020204"/>
                <a:cs typeface="Trebuchet MS" panose="020B0603020202020204"/>
              </a:rPr>
              <a:t>has </a:t>
            </a:r>
            <a:r>
              <a:rPr sz="2000" spc="-80" dirty="0">
                <a:solidFill>
                  <a:srgbClr val="002060"/>
                </a:solidFill>
                <a:latin typeface="Trebuchet MS" panose="020B0603020202020204"/>
                <a:cs typeface="Trebuchet MS" panose="020B0603020202020204"/>
              </a:rPr>
              <a:t>been </a:t>
            </a:r>
            <a:r>
              <a:rPr sz="2000" spc="-95" dirty="0">
                <a:solidFill>
                  <a:srgbClr val="002060"/>
                </a:solidFill>
                <a:latin typeface="Trebuchet MS" panose="020B0603020202020204"/>
                <a:cs typeface="Trebuchet MS" panose="020B0603020202020204"/>
              </a:rPr>
              <a:t>extended </a:t>
            </a:r>
            <a:r>
              <a:rPr sz="2000" spc="-105" dirty="0">
                <a:solidFill>
                  <a:srgbClr val="002060"/>
                </a:solidFill>
                <a:latin typeface="Trebuchet MS" panose="020B0603020202020204"/>
                <a:cs typeface="Trebuchet MS" panose="020B0603020202020204"/>
              </a:rPr>
              <a:t>far </a:t>
            </a:r>
            <a:r>
              <a:rPr sz="2000" spc="-70" dirty="0">
                <a:solidFill>
                  <a:srgbClr val="002060"/>
                </a:solidFill>
                <a:latin typeface="Trebuchet MS" panose="020B0603020202020204"/>
                <a:cs typeface="Trebuchet MS" panose="020B0603020202020204"/>
              </a:rPr>
              <a:t>beyond </a:t>
            </a:r>
            <a:r>
              <a:rPr sz="2000" spc="-55" dirty="0">
                <a:solidFill>
                  <a:srgbClr val="002060"/>
                </a:solidFill>
                <a:latin typeface="Trebuchet MS" panose="020B0603020202020204"/>
                <a:cs typeface="Trebuchet MS" panose="020B0603020202020204"/>
              </a:rPr>
              <a:t>our </a:t>
            </a:r>
            <a:r>
              <a:rPr sz="2000" spc="-80" dirty="0">
                <a:solidFill>
                  <a:srgbClr val="002060"/>
                </a:solidFill>
                <a:latin typeface="Trebuchet MS" panose="020B0603020202020204"/>
                <a:cs typeface="Trebuchet MS" panose="020B0603020202020204"/>
              </a:rPr>
              <a:t>present </a:t>
            </a:r>
            <a:r>
              <a:rPr sz="2000" spc="-105" dirty="0">
                <a:solidFill>
                  <a:srgbClr val="002060"/>
                </a:solidFill>
                <a:latin typeface="Trebuchet MS" panose="020B0603020202020204"/>
                <a:cs typeface="Trebuchet MS" panose="020B0603020202020204"/>
              </a:rPr>
              <a:t>ability </a:t>
            </a:r>
            <a:r>
              <a:rPr sz="2000" spc="-75" dirty="0">
                <a:solidFill>
                  <a:srgbClr val="002060"/>
                </a:solidFill>
                <a:latin typeface="Trebuchet MS" panose="020B0603020202020204"/>
                <a:cs typeface="Trebuchet MS" panose="020B0603020202020204"/>
              </a:rPr>
              <a:t>to  </a:t>
            </a:r>
            <a:r>
              <a:rPr sz="2000" spc="-90" dirty="0">
                <a:solidFill>
                  <a:srgbClr val="002060"/>
                </a:solidFill>
                <a:latin typeface="Trebuchet MS" panose="020B0603020202020204"/>
                <a:cs typeface="Trebuchet MS" panose="020B0603020202020204"/>
              </a:rPr>
              <a:t>make </a:t>
            </a:r>
            <a:r>
              <a:rPr sz="2000" spc="-100" dirty="0">
                <a:solidFill>
                  <a:srgbClr val="002060"/>
                </a:solidFill>
                <a:latin typeface="Trebuchet MS" panose="020B0603020202020204"/>
                <a:cs typeface="Trebuchet MS" panose="020B0603020202020204"/>
              </a:rPr>
              <a:t>real </a:t>
            </a:r>
            <a:r>
              <a:rPr sz="2000" spc="-60" dirty="0">
                <a:solidFill>
                  <a:srgbClr val="002060"/>
                </a:solidFill>
                <a:latin typeface="Trebuchet MS" panose="020B0603020202020204"/>
                <a:cs typeface="Trebuchet MS" panose="020B0603020202020204"/>
              </a:rPr>
              <a:t>use </a:t>
            </a:r>
            <a:r>
              <a:rPr sz="2000" spc="-80" dirty="0">
                <a:solidFill>
                  <a:srgbClr val="002060"/>
                </a:solidFill>
                <a:latin typeface="Trebuchet MS" panose="020B0603020202020204"/>
                <a:cs typeface="Trebuchet MS" panose="020B0603020202020204"/>
              </a:rPr>
              <a:t>of </a:t>
            </a:r>
            <a:r>
              <a:rPr sz="2000" spc="-90" dirty="0">
                <a:solidFill>
                  <a:srgbClr val="002060"/>
                </a:solidFill>
                <a:latin typeface="Trebuchet MS" panose="020B0603020202020204"/>
                <a:cs typeface="Trebuchet MS" panose="020B0603020202020204"/>
              </a:rPr>
              <a:t>the</a:t>
            </a:r>
            <a:r>
              <a:rPr sz="2000" spc="-405" dirty="0">
                <a:solidFill>
                  <a:srgbClr val="002060"/>
                </a:solidFill>
                <a:latin typeface="Trebuchet MS" panose="020B0603020202020204"/>
                <a:cs typeface="Trebuchet MS" panose="020B0603020202020204"/>
              </a:rPr>
              <a:t> </a:t>
            </a:r>
            <a:r>
              <a:rPr sz="2000" spc="-105" dirty="0">
                <a:solidFill>
                  <a:srgbClr val="002060"/>
                </a:solidFill>
                <a:latin typeface="Trebuchet MS" panose="020B0603020202020204"/>
                <a:cs typeface="Trebuchet MS" panose="020B0603020202020204"/>
              </a:rPr>
              <a:t>record”</a:t>
            </a:r>
            <a:endParaRPr sz="2000">
              <a:latin typeface="Trebuchet MS" panose="020B0603020202020204"/>
              <a:cs typeface="Trebuchet MS" panose="020B0603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9479" y="158495"/>
            <a:ext cx="2252472" cy="89915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699674" y="252475"/>
            <a:ext cx="1744345" cy="512445"/>
          </a:xfrm>
          <a:prstGeom prst="rect">
            <a:avLst/>
          </a:prstGeom>
        </p:spPr>
        <p:txBody>
          <a:bodyPr vert="horz" wrap="square" lIns="0" tIns="11430" rIns="0" bIns="0" rtlCol="0">
            <a:spAutoFit/>
          </a:bodyPr>
          <a:lstStyle/>
          <a:p>
            <a:pPr marL="12700">
              <a:lnSpc>
                <a:spcPct val="100000"/>
              </a:lnSpc>
              <a:spcBef>
                <a:spcPts val="90"/>
              </a:spcBef>
            </a:pPr>
            <a:r>
              <a:rPr sz="3200" b="1" spc="-220" dirty="0">
                <a:solidFill>
                  <a:srgbClr val="00B050"/>
                </a:solidFill>
                <a:latin typeface="Trebuchet MS" panose="020B0603020202020204"/>
                <a:cs typeface="Trebuchet MS" panose="020B0603020202020204"/>
              </a:rPr>
              <a:t>Key</a:t>
            </a:r>
            <a:r>
              <a:rPr sz="3200" b="1" spc="-320" dirty="0">
                <a:solidFill>
                  <a:srgbClr val="00B050"/>
                </a:solidFill>
                <a:latin typeface="Trebuchet MS" panose="020B0603020202020204"/>
                <a:cs typeface="Trebuchet MS" panose="020B0603020202020204"/>
              </a:rPr>
              <a:t> </a:t>
            </a:r>
            <a:r>
              <a:rPr sz="3200" b="1" spc="-150" dirty="0">
                <a:solidFill>
                  <a:srgbClr val="00B050"/>
                </a:solidFill>
                <a:latin typeface="Trebuchet MS" panose="020B0603020202020204"/>
                <a:cs typeface="Trebuchet MS" panose="020B0603020202020204"/>
              </a:rPr>
              <a:t>issues</a:t>
            </a:r>
            <a:endParaRPr sz="3200">
              <a:latin typeface="Trebuchet MS" panose="020B0603020202020204"/>
              <a:cs typeface="Trebuchet MS" panose="020B0603020202020204"/>
            </a:endParaRPr>
          </a:p>
        </p:txBody>
      </p:sp>
      <p:sp>
        <p:nvSpPr>
          <p:cNvPr id="4" name="object 4"/>
          <p:cNvSpPr txBox="1"/>
          <p:nvPr/>
        </p:nvSpPr>
        <p:spPr>
          <a:xfrm>
            <a:off x="78739" y="1233932"/>
            <a:ext cx="8833485" cy="5292725"/>
          </a:xfrm>
          <a:prstGeom prst="rect">
            <a:avLst/>
          </a:prstGeom>
        </p:spPr>
        <p:txBody>
          <a:bodyPr vert="horz" wrap="square" lIns="0" tIns="12700" rIns="0" bIns="0" rtlCol="0">
            <a:spAutoFit/>
          </a:bodyPr>
          <a:lstStyle/>
          <a:p>
            <a:pPr marL="355600" marR="5080" indent="-342900" algn="just">
              <a:lnSpc>
                <a:spcPct val="100000"/>
              </a:lnSpc>
              <a:spcBef>
                <a:spcPts val="100"/>
              </a:spcBef>
              <a:buChar char="•"/>
              <a:tabLst>
                <a:tab pos="355600" algn="l"/>
              </a:tabLst>
            </a:pPr>
            <a:r>
              <a:rPr sz="2400" spc="-130" dirty="0">
                <a:latin typeface="Trebuchet MS" panose="020B0603020202020204"/>
                <a:cs typeface="Trebuchet MS" panose="020B0603020202020204"/>
              </a:rPr>
              <a:t>The </a:t>
            </a:r>
            <a:r>
              <a:rPr sz="2400" spc="-85" dirty="0">
                <a:latin typeface="Trebuchet MS" panose="020B0603020202020204"/>
                <a:cs typeface="Trebuchet MS" panose="020B0603020202020204"/>
              </a:rPr>
              <a:t>summation </a:t>
            </a:r>
            <a:r>
              <a:rPr sz="2400" spc="-95" dirty="0">
                <a:latin typeface="Trebuchet MS" panose="020B0603020202020204"/>
                <a:cs typeface="Trebuchet MS" panose="020B0603020202020204"/>
              </a:rPr>
              <a:t>of </a:t>
            </a:r>
            <a:r>
              <a:rPr sz="2400" spc="-70" dirty="0">
                <a:latin typeface="Trebuchet MS" panose="020B0603020202020204"/>
                <a:cs typeface="Trebuchet MS" panose="020B0603020202020204"/>
              </a:rPr>
              <a:t>human </a:t>
            </a:r>
            <a:r>
              <a:rPr sz="2400" spc="-114" dirty="0">
                <a:latin typeface="Trebuchet MS" panose="020B0603020202020204"/>
                <a:cs typeface="Trebuchet MS" panose="020B0603020202020204"/>
              </a:rPr>
              <a:t>experience </a:t>
            </a:r>
            <a:r>
              <a:rPr sz="2400" spc="-90" dirty="0">
                <a:latin typeface="Trebuchet MS" panose="020B0603020202020204"/>
                <a:cs typeface="Trebuchet MS" panose="020B0603020202020204"/>
              </a:rPr>
              <a:t>is being </a:t>
            </a:r>
            <a:r>
              <a:rPr sz="2400" spc="-100" dirty="0">
                <a:latin typeface="Trebuchet MS" panose="020B0603020202020204"/>
                <a:cs typeface="Trebuchet MS" panose="020B0603020202020204"/>
              </a:rPr>
              <a:t>expanded </a:t>
            </a:r>
            <a:r>
              <a:rPr sz="2400" spc="-130" dirty="0">
                <a:latin typeface="Trebuchet MS" panose="020B0603020202020204"/>
                <a:cs typeface="Trebuchet MS" panose="020B0603020202020204"/>
              </a:rPr>
              <a:t>at </a:t>
            </a:r>
            <a:r>
              <a:rPr sz="2400" spc="-114" dirty="0">
                <a:latin typeface="Trebuchet MS" panose="020B0603020202020204"/>
                <a:cs typeface="Trebuchet MS" panose="020B0603020202020204"/>
              </a:rPr>
              <a:t>a  </a:t>
            </a:r>
            <a:r>
              <a:rPr sz="2400" spc="-75" dirty="0">
                <a:latin typeface="Trebuchet MS" panose="020B0603020202020204"/>
                <a:cs typeface="Trebuchet MS" panose="020B0603020202020204"/>
              </a:rPr>
              <a:t>prodigious </a:t>
            </a:r>
            <a:r>
              <a:rPr sz="2400" spc="-155" dirty="0">
                <a:latin typeface="Trebuchet MS" panose="020B0603020202020204"/>
                <a:cs typeface="Trebuchet MS" panose="020B0603020202020204"/>
              </a:rPr>
              <a:t>rate, </a:t>
            </a:r>
            <a:r>
              <a:rPr sz="2400" spc="-80" dirty="0">
                <a:latin typeface="Trebuchet MS" panose="020B0603020202020204"/>
                <a:cs typeface="Trebuchet MS" panose="020B0603020202020204"/>
              </a:rPr>
              <a:t>and </a:t>
            </a:r>
            <a:r>
              <a:rPr sz="2400" spc="-110" dirty="0">
                <a:latin typeface="Trebuchet MS" panose="020B0603020202020204"/>
                <a:cs typeface="Trebuchet MS" panose="020B0603020202020204"/>
              </a:rPr>
              <a:t>the </a:t>
            </a:r>
            <a:r>
              <a:rPr sz="2400" spc="-80" dirty="0">
                <a:latin typeface="Trebuchet MS" panose="020B0603020202020204"/>
                <a:cs typeface="Trebuchet MS" panose="020B0603020202020204"/>
              </a:rPr>
              <a:t>means </a:t>
            </a:r>
            <a:r>
              <a:rPr sz="2400" spc="-100" dirty="0">
                <a:latin typeface="Trebuchet MS" panose="020B0603020202020204"/>
                <a:cs typeface="Trebuchet MS" panose="020B0603020202020204"/>
              </a:rPr>
              <a:t>we </a:t>
            </a:r>
            <a:r>
              <a:rPr sz="2400" spc="-70" dirty="0">
                <a:latin typeface="Trebuchet MS" panose="020B0603020202020204"/>
                <a:cs typeface="Trebuchet MS" panose="020B0603020202020204"/>
              </a:rPr>
              <a:t>use </a:t>
            </a:r>
            <a:r>
              <a:rPr sz="2400" spc="-95" dirty="0">
                <a:latin typeface="Trebuchet MS" panose="020B0603020202020204"/>
                <a:cs typeface="Trebuchet MS" panose="020B0603020202020204"/>
              </a:rPr>
              <a:t>for </a:t>
            </a:r>
            <a:r>
              <a:rPr sz="2400" spc="-100" dirty="0">
                <a:latin typeface="Trebuchet MS" panose="020B0603020202020204"/>
                <a:cs typeface="Trebuchet MS" panose="020B0603020202020204"/>
              </a:rPr>
              <a:t>threading </a:t>
            </a:r>
            <a:r>
              <a:rPr sz="2400" spc="-75" dirty="0">
                <a:latin typeface="Trebuchet MS" panose="020B0603020202020204"/>
                <a:cs typeface="Trebuchet MS" panose="020B0603020202020204"/>
              </a:rPr>
              <a:t>through </a:t>
            </a:r>
            <a:r>
              <a:rPr sz="2400" spc="-110" dirty="0">
                <a:latin typeface="Trebuchet MS" panose="020B0603020202020204"/>
                <a:cs typeface="Trebuchet MS" panose="020B0603020202020204"/>
              </a:rPr>
              <a:t>the  </a:t>
            </a:r>
            <a:r>
              <a:rPr sz="2400" spc="-85" dirty="0">
                <a:latin typeface="Trebuchet MS" panose="020B0603020202020204"/>
                <a:cs typeface="Trebuchet MS" panose="020B0603020202020204"/>
              </a:rPr>
              <a:t>consequent </a:t>
            </a:r>
            <a:r>
              <a:rPr sz="2400" spc="-125" dirty="0">
                <a:latin typeface="Trebuchet MS" panose="020B0603020202020204"/>
                <a:cs typeface="Trebuchet MS" panose="020B0603020202020204"/>
              </a:rPr>
              <a:t>maze </a:t>
            </a:r>
            <a:r>
              <a:rPr sz="2400" spc="-90" dirty="0">
                <a:latin typeface="Trebuchet MS" panose="020B0603020202020204"/>
                <a:cs typeface="Trebuchet MS" panose="020B0603020202020204"/>
              </a:rPr>
              <a:t>to </a:t>
            </a:r>
            <a:r>
              <a:rPr sz="2400" spc="-110" dirty="0">
                <a:latin typeface="Trebuchet MS" panose="020B0603020202020204"/>
                <a:cs typeface="Trebuchet MS" panose="020B0603020202020204"/>
              </a:rPr>
              <a:t>the </a:t>
            </a:r>
            <a:r>
              <a:rPr sz="2400" spc="-100" dirty="0">
                <a:latin typeface="Trebuchet MS" panose="020B0603020202020204"/>
                <a:cs typeface="Trebuchet MS" panose="020B0603020202020204"/>
              </a:rPr>
              <a:t>momentarily important </a:t>
            </a:r>
            <a:r>
              <a:rPr sz="2400" spc="-125" dirty="0">
                <a:latin typeface="Trebuchet MS" panose="020B0603020202020204"/>
                <a:cs typeface="Trebuchet MS" panose="020B0603020202020204"/>
              </a:rPr>
              <a:t>item </a:t>
            </a:r>
            <a:r>
              <a:rPr sz="2400" spc="-90" dirty="0">
                <a:latin typeface="Trebuchet MS" panose="020B0603020202020204"/>
                <a:cs typeface="Trebuchet MS" panose="020B0603020202020204"/>
              </a:rPr>
              <a:t>is </a:t>
            </a:r>
            <a:r>
              <a:rPr sz="2400" spc="-110" dirty="0">
                <a:latin typeface="Trebuchet MS" panose="020B0603020202020204"/>
                <a:cs typeface="Trebuchet MS" panose="020B0603020202020204"/>
              </a:rPr>
              <a:t>the </a:t>
            </a:r>
            <a:r>
              <a:rPr sz="2400" spc="-90" dirty="0">
                <a:latin typeface="Trebuchet MS" panose="020B0603020202020204"/>
                <a:cs typeface="Trebuchet MS" panose="020B0603020202020204"/>
              </a:rPr>
              <a:t>same</a:t>
            </a:r>
            <a:r>
              <a:rPr sz="2400" spc="-525" dirty="0">
                <a:latin typeface="Trebuchet MS" panose="020B0603020202020204"/>
                <a:cs typeface="Trebuchet MS" panose="020B0603020202020204"/>
              </a:rPr>
              <a:t> </a:t>
            </a:r>
            <a:r>
              <a:rPr sz="2400" spc="-75" dirty="0">
                <a:latin typeface="Trebuchet MS" panose="020B0603020202020204"/>
                <a:cs typeface="Trebuchet MS" panose="020B0603020202020204"/>
              </a:rPr>
              <a:t>as  was</a:t>
            </a:r>
            <a:r>
              <a:rPr sz="2400" spc="-195" dirty="0">
                <a:latin typeface="Trebuchet MS" panose="020B0603020202020204"/>
                <a:cs typeface="Trebuchet MS" panose="020B0603020202020204"/>
              </a:rPr>
              <a:t> </a:t>
            </a:r>
            <a:r>
              <a:rPr sz="2400" spc="-70" dirty="0">
                <a:latin typeface="Trebuchet MS" panose="020B0603020202020204"/>
                <a:cs typeface="Trebuchet MS" panose="020B0603020202020204"/>
              </a:rPr>
              <a:t>used</a:t>
            </a:r>
            <a:r>
              <a:rPr sz="2400" spc="-185" dirty="0">
                <a:latin typeface="Trebuchet MS" panose="020B0603020202020204"/>
                <a:cs typeface="Trebuchet MS" panose="020B0603020202020204"/>
              </a:rPr>
              <a:t> </a:t>
            </a:r>
            <a:r>
              <a:rPr sz="2400" spc="-95" dirty="0">
                <a:latin typeface="Trebuchet MS" panose="020B0603020202020204"/>
                <a:cs typeface="Trebuchet MS" panose="020B0603020202020204"/>
              </a:rPr>
              <a:t>in</a:t>
            </a:r>
            <a:r>
              <a:rPr sz="2400" spc="-185" dirty="0">
                <a:latin typeface="Trebuchet MS" panose="020B0603020202020204"/>
                <a:cs typeface="Trebuchet MS" panose="020B0603020202020204"/>
              </a:rPr>
              <a:t> </a:t>
            </a:r>
            <a:r>
              <a:rPr sz="2400" spc="-110" dirty="0">
                <a:latin typeface="Trebuchet MS" panose="020B0603020202020204"/>
                <a:cs typeface="Trebuchet MS" panose="020B0603020202020204"/>
              </a:rPr>
              <a:t>the</a:t>
            </a:r>
            <a:r>
              <a:rPr sz="2400" spc="-185" dirty="0">
                <a:latin typeface="Trebuchet MS" panose="020B0603020202020204"/>
                <a:cs typeface="Trebuchet MS" panose="020B0603020202020204"/>
              </a:rPr>
              <a:t> </a:t>
            </a:r>
            <a:r>
              <a:rPr sz="2400" spc="-80" dirty="0">
                <a:latin typeface="Trebuchet MS" panose="020B0603020202020204"/>
                <a:cs typeface="Trebuchet MS" panose="020B0603020202020204"/>
              </a:rPr>
              <a:t>days</a:t>
            </a:r>
            <a:r>
              <a:rPr sz="2400" spc="-185" dirty="0">
                <a:latin typeface="Trebuchet MS" panose="020B0603020202020204"/>
                <a:cs typeface="Trebuchet MS" panose="020B0603020202020204"/>
              </a:rPr>
              <a:t> </a:t>
            </a:r>
            <a:r>
              <a:rPr sz="2400" spc="-95" dirty="0">
                <a:latin typeface="Trebuchet MS" panose="020B0603020202020204"/>
                <a:cs typeface="Trebuchet MS" panose="020B0603020202020204"/>
              </a:rPr>
              <a:t>of</a:t>
            </a:r>
            <a:r>
              <a:rPr sz="2400" spc="-185" dirty="0">
                <a:latin typeface="Trebuchet MS" panose="020B0603020202020204"/>
                <a:cs typeface="Trebuchet MS" panose="020B0603020202020204"/>
              </a:rPr>
              <a:t> </a:t>
            </a:r>
            <a:r>
              <a:rPr sz="2400" spc="-95" dirty="0">
                <a:latin typeface="Trebuchet MS" panose="020B0603020202020204"/>
                <a:cs typeface="Trebuchet MS" panose="020B0603020202020204"/>
              </a:rPr>
              <a:t>square-rigged</a:t>
            </a:r>
            <a:r>
              <a:rPr sz="2400" spc="-190" dirty="0">
                <a:latin typeface="Trebuchet MS" panose="020B0603020202020204"/>
                <a:cs typeface="Trebuchet MS" panose="020B0603020202020204"/>
              </a:rPr>
              <a:t> </a:t>
            </a:r>
            <a:r>
              <a:rPr sz="2400" spc="-70" dirty="0">
                <a:latin typeface="Trebuchet MS" panose="020B0603020202020204"/>
                <a:cs typeface="Trebuchet MS" panose="020B0603020202020204"/>
              </a:rPr>
              <a:t>ships</a:t>
            </a:r>
            <a:r>
              <a:rPr sz="2400" spc="-190" dirty="0">
                <a:latin typeface="Trebuchet MS" panose="020B0603020202020204"/>
                <a:cs typeface="Trebuchet MS" panose="020B0603020202020204"/>
              </a:rPr>
              <a:t> </a:t>
            </a:r>
            <a:r>
              <a:rPr sz="2400" spc="-170" dirty="0">
                <a:latin typeface="Trebuchet MS" panose="020B0603020202020204"/>
                <a:cs typeface="Trebuchet MS" panose="020B0603020202020204"/>
              </a:rPr>
              <a:t>(p.</a:t>
            </a:r>
            <a:r>
              <a:rPr sz="2400" spc="-195" dirty="0">
                <a:latin typeface="Trebuchet MS" panose="020B0603020202020204"/>
                <a:cs typeface="Trebuchet MS" panose="020B0603020202020204"/>
              </a:rPr>
              <a:t> </a:t>
            </a:r>
            <a:r>
              <a:rPr sz="2400" spc="-135" dirty="0">
                <a:latin typeface="Trebuchet MS" panose="020B0603020202020204"/>
                <a:cs typeface="Trebuchet MS" panose="020B0603020202020204"/>
              </a:rPr>
              <a:t>37).</a:t>
            </a:r>
            <a:endParaRPr sz="2400">
              <a:latin typeface="Trebuchet MS" panose="020B0603020202020204"/>
              <a:cs typeface="Trebuchet MS" panose="020B0603020202020204"/>
            </a:endParaRPr>
          </a:p>
          <a:p>
            <a:pPr>
              <a:lnSpc>
                <a:spcPct val="100000"/>
              </a:lnSpc>
              <a:spcBef>
                <a:spcPts val="20"/>
              </a:spcBef>
              <a:buFont typeface="Trebuchet MS" panose="020B0603020202020204"/>
              <a:buChar char="•"/>
            </a:pPr>
            <a:endParaRPr sz="3950">
              <a:latin typeface="Trebuchet MS" panose="020B0603020202020204"/>
              <a:cs typeface="Trebuchet MS" panose="020B0603020202020204"/>
            </a:endParaRPr>
          </a:p>
          <a:p>
            <a:pPr marL="755650" marR="162560" lvl="1" indent="-285750">
              <a:lnSpc>
                <a:spcPct val="100000"/>
              </a:lnSpc>
              <a:buChar char="–"/>
              <a:tabLst>
                <a:tab pos="755650" algn="l"/>
              </a:tabLst>
            </a:pPr>
            <a:r>
              <a:rPr sz="2400" spc="-90" dirty="0">
                <a:solidFill>
                  <a:srgbClr val="002060"/>
                </a:solidFill>
                <a:latin typeface="Trebuchet MS" panose="020B0603020202020204"/>
                <a:cs typeface="Trebuchet MS" panose="020B0603020202020204"/>
              </a:rPr>
              <a:t>Bush’s </a:t>
            </a:r>
            <a:r>
              <a:rPr sz="2400" spc="-85" dirty="0">
                <a:solidFill>
                  <a:srgbClr val="002060"/>
                </a:solidFill>
                <a:latin typeface="Trebuchet MS" panose="020B0603020202020204"/>
                <a:cs typeface="Trebuchet MS" panose="020B0603020202020204"/>
              </a:rPr>
              <a:t>consequent </a:t>
            </a:r>
            <a:r>
              <a:rPr sz="2400" spc="-125" dirty="0">
                <a:solidFill>
                  <a:srgbClr val="002060"/>
                </a:solidFill>
                <a:latin typeface="Trebuchet MS" panose="020B0603020202020204"/>
                <a:cs typeface="Trebuchet MS" panose="020B0603020202020204"/>
              </a:rPr>
              <a:t>maze </a:t>
            </a:r>
            <a:r>
              <a:rPr sz="2400" spc="-90" dirty="0">
                <a:solidFill>
                  <a:srgbClr val="002060"/>
                </a:solidFill>
                <a:latin typeface="Trebuchet MS" panose="020B0603020202020204"/>
                <a:cs typeface="Trebuchet MS" panose="020B0603020202020204"/>
              </a:rPr>
              <a:t>is </a:t>
            </a:r>
            <a:r>
              <a:rPr sz="2400" spc="-114" dirty="0">
                <a:solidFill>
                  <a:srgbClr val="002060"/>
                </a:solidFill>
                <a:latin typeface="Trebuchet MS" panose="020B0603020202020204"/>
                <a:cs typeface="Trebuchet MS" panose="020B0603020202020204"/>
              </a:rPr>
              <a:t>today’s </a:t>
            </a:r>
            <a:r>
              <a:rPr sz="2400" spc="-95" dirty="0">
                <a:solidFill>
                  <a:srgbClr val="002060"/>
                </a:solidFill>
                <a:latin typeface="Trebuchet MS" panose="020B0603020202020204"/>
                <a:cs typeface="Trebuchet MS" panose="020B0603020202020204"/>
              </a:rPr>
              <a:t>information </a:t>
            </a:r>
            <a:r>
              <a:rPr sz="2400" spc="-90" dirty="0">
                <a:solidFill>
                  <a:srgbClr val="002060"/>
                </a:solidFill>
                <a:latin typeface="Trebuchet MS" panose="020B0603020202020204"/>
                <a:cs typeface="Trebuchet MS" panose="020B0603020202020204"/>
              </a:rPr>
              <a:t>overload </a:t>
            </a:r>
            <a:r>
              <a:rPr sz="2400" spc="-65" dirty="0">
                <a:solidFill>
                  <a:srgbClr val="002060"/>
                </a:solidFill>
                <a:latin typeface="Trebuchet MS" panose="020B0603020202020204"/>
                <a:cs typeface="Trebuchet MS" panose="020B0603020202020204"/>
              </a:rPr>
              <a:t>or</a:t>
            </a:r>
            <a:r>
              <a:rPr sz="2400" spc="-254"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lost  in hyperspace</a:t>
            </a:r>
            <a:r>
              <a:rPr sz="2400" spc="-280" dirty="0">
                <a:solidFill>
                  <a:srgbClr val="002060"/>
                </a:solidFill>
                <a:latin typeface="Trebuchet MS" panose="020B0603020202020204"/>
                <a:cs typeface="Trebuchet MS" panose="020B0603020202020204"/>
              </a:rPr>
              <a:t> .</a:t>
            </a:r>
            <a:endParaRPr sz="2400">
              <a:latin typeface="Trebuchet MS" panose="020B0603020202020204"/>
              <a:cs typeface="Trebuchet MS" panose="020B0603020202020204"/>
            </a:endParaRPr>
          </a:p>
          <a:p>
            <a:pPr lvl="1">
              <a:lnSpc>
                <a:spcPct val="100000"/>
              </a:lnSpc>
              <a:spcBef>
                <a:spcPts val="25"/>
              </a:spcBef>
              <a:buClr>
                <a:srgbClr val="002060"/>
              </a:buClr>
              <a:buFont typeface="Trebuchet MS" panose="020B0603020202020204"/>
              <a:buChar char="–"/>
            </a:pPr>
            <a:endParaRPr sz="3450">
              <a:latin typeface="Trebuchet MS" panose="020B0603020202020204"/>
              <a:cs typeface="Trebuchet MS" panose="020B0603020202020204"/>
            </a:endParaRPr>
          </a:p>
          <a:p>
            <a:pPr marL="755650" marR="645160" lvl="1" indent="-285750">
              <a:lnSpc>
                <a:spcPct val="100000"/>
              </a:lnSpc>
              <a:buClr>
                <a:srgbClr val="002060"/>
              </a:buClr>
              <a:buFont typeface="Trebuchet MS" panose="020B0603020202020204"/>
              <a:buChar char="–"/>
              <a:tabLst>
                <a:tab pos="822960" algn="l"/>
                <a:tab pos="824230" algn="l"/>
              </a:tabLst>
            </a:pPr>
            <a:r>
              <a:rPr dirty="0"/>
              <a:t>	</a:t>
            </a:r>
            <a:r>
              <a:rPr sz="2400" spc="-90" dirty="0">
                <a:solidFill>
                  <a:srgbClr val="002060"/>
                </a:solidFill>
                <a:latin typeface="Trebuchet MS" panose="020B0603020202020204"/>
                <a:cs typeface="Trebuchet MS" panose="020B0603020202020204"/>
              </a:rPr>
              <a:t>Bush’s </a:t>
            </a:r>
            <a:r>
              <a:rPr sz="2400" spc="-100" dirty="0">
                <a:solidFill>
                  <a:srgbClr val="002060"/>
                </a:solidFill>
                <a:latin typeface="Trebuchet MS" panose="020B0603020202020204"/>
                <a:cs typeface="Trebuchet MS" panose="020B0603020202020204"/>
              </a:rPr>
              <a:t>momentarily important </a:t>
            </a:r>
            <a:r>
              <a:rPr sz="2400" spc="-120" dirty="0">
                <a:solidFill>
                  <a:srgbClr val="002060"/>
                </a:solidFill>
                <a:latin typeface="Trebuchet MS" panose="020B0603020202020204"/>
                <a:cs typeface="Trebuchet MS" panose="020B0603020202020204"/>
              </a:rPr>
              <a:t>item </a:t>
            </a:r>
            <a:r>
              <a:rPr sz="2400" spc="-50" dirty="0">
                <a:solidFill>
                  <a:srgbClr val="002060"/>
                </a:solidFill>
                <a:latin typeface="Trebuchet MS" panose="020B0603020202020204"/>
                <a:cs typeface="Trebuchet MS" panose="020B0603020202020204"/>
              </a:rPr>
              <a:t>sounds </a:t>
            </a:r>
            <a:r>
              <a:rPr sz="2400" spc="-114" dirty="0">
                <a:solidFill>
                  <a:srgbClr val="002060"/>
                </a:solidFill>
                <a:latin typeface="Trebuchet MS" panose="020B0603020202020204"/>
                <a:cs typeface="Trebuchet MS" panose="020B0603020202020204"/>
              </a:rPr>
              <a:t>a </a:t>
            </a:r>
            <a:r>
              <a:rPr sz="2400" spc="-120" dirty="0">
                <a:solidFill>
                  <a:srgbClr val="002060"/>
                </a:solidFill>
                <a:latin typeface="Trebuchet MS" panose="020B0603020202020204"/>
                <a:cs typeface="Trebuchet MS" panose="020B0603020202020204"/>
              </a:rPr>
              <a:t>bit </a:t>
            </a:r>
            <a:r>
              <a:rPr sz="2400" spc="-135" dirty="0">
                <a:solidFill>
                  <a:srgbClr val="002060"/>
                </a:solidFill>
                <a:latin typeface="Trebuchet MS" panose="020B0603020202020204"/>
                <a:cs typeface="Trebuchet MS" panose="020B0603020202020204"/>
              </a:rPr>
              <a:t>like </a:t>
            </a:r>
            <a:r>
              <a:rPr sz="2400" spc="-114" dirty="0">
                <a:solidFill>
                  <a:srgbClr val="002060"/>
                </a:solidFill>
                <a:latin typeface="Trebuchet MS" panose="020B0603020202020204"/>
                <a:cs typeface="Trebuchet MS" panose="020B0603020202020204"/>
              </a:rPr>
              <a:t>a</a:t>
            </a:r>
            <a:r>
              <a:rPr sz="2400" spc="-335" dirty="0">
                <a:solidFill>
                  <a:srgbClr val="002060"/>
                </a:solidFill>
                <a:latin typeface="Trebuchet MS" panose="020B0603020202020204"/>
                <a:cs typeface="Trebuchet MS" panose="020B0603020202020204"/>
              </a:rPr>
              <a:t> </a:t>
            </a:r>
            <a:r>
              <a:rPr sz="2400" spc="-85" dirty="0">
                <a:solidFill>
                  <a:srgbClr val="002060"/>
                </a:solidFill>
                <a:latin typeface="Trebuchet MS" panose="020B0603020202020204"/>
                <a:cs typeface="Trebuchet MS" panose="020B0603020202020204"/>
              </a:rPr>
              <a:t>blog  </a:t>
            </a:r>
            <a:r>
              <a:rPr sz="2400" spc="-80" dirty="0">
                <a:solidFill>
                  <a:srgbClr val="002060"/>
                </a:solidFill>
                <a:latin typeface="Trebuchet MS" panose="020B0603020202020204"/>
                <a:cs typeface="Trebuchet MS" panose="020B0603020202020204"/>
              </a:rPr>
              <a:t>posting </a:t>
            </a:r>
            <a:r>
              <a:rPr sz="2400" spc="-65" dirty="0">
                <a:solidFill>
                  <a:srgbClr val="002060"/>
                </a:solidFill>
                <a:latin typeface="Trebuchet MS" panose="020B0603020202020204"/>
                <a:cs typeface="Trebuchet MS" panose="020B0603020202020204"/>
              </a:rPr>
              <a:t>or </a:t>
            </a:r>
            <a:r>
              <a:rPr sz="2400" spc="-114" dirty="0">
                <a:solidFill>
                  <a:srgbClr val="002060"/>
                </a:solidFill>
                <a:latin typeface="Trebuchet MS" panose="020B0603020202020204"/>
                <a:cs typeface="Trebuchet MS" panose="020B0603020202020204"/>
              </a:rPr>
              <a:t>a</a:t>
            </a:r>
            <a:r>
              <a:rPr sz="2400" spc="-425" dirty="0">
                <a:solidFill>
                  <a:srgbClr val="002060"/>
                </a:solidFill>
                <a:latin typeface="Trebuchet MS" panose="020B0603020202020204"/>
                <a:cs typeface="Trebuchet MS" panose="020B0603020202020204"/>
              </a:rPr>
              <a:t> </a:t>
            </a:r>
            <a:r>
              <a:rPr sz="2400" spc="-150" dirty="0">
                <a:solidFill>
                  <a:srgbClr val="002060"/>
                </a:solidFill>
                <a:latin typeface="Trebuchet MS" panose="020B0603020202020204"/>
                <a:cs typeface="Trebuchet MS" panose="020B0603020202020204"/>
              </a:rPr>
              <a:t>tweet.</a:t>
            </a:r>
            <a:endParaRPr sz="2400">
              <a:latin typeface="Trebuchet MS" panose="020B0603020202020204"/>
              <a:cs typeface="Trebuchet MS" panose="020B0603020202020204"/>
            </a:endParaRPr>
          </a:p>
          <a:p>
            <a:pPr lvl="1">
              <a:lnSpc>
                <a:spcPct val="100000"/>
              </a:lnSpc>
              <a:spcBef>
                <a:spcPts val="25"/>
              </a:spcBef>
              <a:buClr>
                <a:srgbClr val="002060"/>
              </a:buClr>
              <a:buFont typeface="Trebuchet MS" panose="020B0603020202020204"/>
              <a:buChar char="–"/>
            </a:pPr>
            <a:endParaRPr sz="3450">
              <a:latin typeface="Trebuchet MS" panose="020B0603020202020204"/>
              <a:cs typeface="Trebuchet MS" panose="020B0603020202020204"/>
            </a:endParaRPr>
          </a:p>
          <a:p>
            <a:pPr marL="755650" marR="85090" lvl="1" indent="-285750">
              <a:lnSpc>
                <a:spcPct val="100000"/>
              </a:lnSpc>
              <a:buClr>
                <a:srgbClr val="002060"/>
              </a:buClr>
              <a:buFont typeface="Trebuchet MS" panose="020B0603020202020204"/>
              <a:buChar char="–"/>
              <a:tabLst>
                <a:tab pos="822960" algn="l"/>
                <a:tab pos="824230" algn="l"/>
              </a:tabLst>
            </a:pPr>
            <a:r>
              <a:rPr dirty="0"/>
              <a:t>	</a:t>
            </a:r>
            <a:r>
              <a:rPr sz="2400" spc="-55" dirty="0">
                <a:solidFill>
                  <a:srgbClr val="002060"/>
                </a:solidFill>
                <a:latin typeface="Trebuchet MS" panose="020B0603020202020204"/>
                <a:cs typeface="Trebuchet MS" panose="020B0603020202020204"/>
              </a:rPr>
              <a:t>Bush</a:t>
            </a:r>
            <a:r>
              <a:rPr sz="2400" spc="-185" dirty="0">
                <a:solidFill>
                  <a:srgbClr val="002060"/>
                </a:solidFill>
                <a:latin typeface="Trebuchet MS" panose="020B0603020202020204"/>
                <a:cs typeface="Trebuchet MS" panose="020B0603020202020204"/>
              </a:rPr>
              <a:t> </a:t>
            </a:r>
            <a:r>
              <a:rPr sz="2400" spc="-70" dirty="0">
                <a:solidFill>
                  <a:srgbClr val="002060"/>
                </a:solidFill>
                <a:latin typeface="Trebuchet MS" panose="020B0603020202020204"/>
                <a:cs typeface="Trebuchet MS" panose="020B0603020202020204"/>
              </a:rPr>
              <a:t>proposed</a:t>
            </a:r>
            <a:r>
              <a:rPr sz="2400" spc="-180"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navigating</a:t>
            </a:r>
            <a:r>
              <a:rPr sz="2400" spc="-195"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the</a:t>
            </a:r>
            <a:r>
              <a:rPr sz="2400" spc="-175"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knowledge</a:t>
            </a:r>
            <a:r>
              <a:rPr sz="2400" spc="-180" dirty="0">
                <a:solidFill>
                  <a:srgbClr val="002060"/>
                </a:solidFill>
                <a:latin typeface="Trebuchet MS" panose="020B0603020202020204"/>
                <a:cs typeface="Trebuchet MS" panose="020B0603020202020204"/>
              </a:rPr>
              <a:t> </a:t>
            </a:r>
            <a:r>
              <a:rPr sz="2400" spc="-125" dirty="0">
                <a:solidFill>
                  <a:srgbClr val="002060"/>
                </a:solidFill>
                <a:latin typeface="Trebuchet MS" panose="020B0603020202020204"/>
                <a:cs typeface="Trebuchet MS" panose="020B0603020202020204"/>
              </a:rPr>
              <a:t>maze</a:t>
            </a:r>
            <a:r>
              <a:rPr sz="2400" spc="-175" dirty="0">
                <a:solidFill>
                  <a:srgbClr val="002060"/>
                </a:solidFill>
                <a:latin typeface="Trebuchet MS" panose="020B0603020202020204"/>
                <a:cs typeface="Trebuchet MS" panose="020B0603020202020204"/>
              </a:rPr>
              <a:t> </a:t>
            </a:r>
            <a:r>
              <a:rPr sz="2400" spc="-105" dirty="0">
                <a:solidFill>
                  <a:srgbClr val="002060"/>
                </a:solidFill>
                <a:latin typeface="Trebuchet MS" panose="020B0603020202020204"/>
                <a:cs typeface="Trebuchet MS" panose="020B0603020202020204"/>
              </a:rPr>
              <a:t>with</a:t>
            </a:r>
            <a:r>
              <a:rPr sz="2400" spc="-185"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a</a:t>
            </a:r>
            <a:r>
              <a:rPr sz="2400" spc="-180"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device</a:t>
            </a:r>
            <a:r>
              <a:rPr sz="2400" spc="-180" dirty="0">
                <a:solidFill>
                  <a:srgbClr val="002060"/>
                </a:solidFill>
                <a:latin typeface="Trebuchet MS" panose="020B0603020202020204"/>
                <a:cs typeface="Trebuchet MS" panose="020B0603020202020204"/>
              </a:rPr>
              <a:t> </a:t>
            </a:r>
            <a:r>
              <a:rPr sz="2400" spc="-85" dirty="0">
                <a:solidFill>
                  <a:srgbClr val="002060"/>
                </a:solidFill>
                <a:latin typeface="Trebuchet MS" panose="020B0603020202020204"/>
                <a:cs typeface="Trebuchet MS" panose="020B0603020202020204"/>
              </a:rPr>
              <a:t>he  </a:t>
            </a:r>
            <a:r>
              <a:rPr sz="2400" spc="-135" dirty="0">
                <a:solidFill>
                  <a:srgbClr val="002060"/>
                </a:solidFill>
                <a:latin typeface="Trebuchet MS" panose="020B0603020202020204"/>
                <a:cs typeface="Trebuchet MS" panose="020B0603020202020204"/>
              </a:rPr>
              <a:t>called </a:t>
            </a:r>
            <a:r>
              <a:rPr sz="2400" spc="-110" dirty="0">
                <a:solidFill>
                  <a:srgbClr val="002060"/>
                </a:solidFill>
                <a:latin typeface="Trebuchet MS" panose="020B0603020202020204"/>
                <a:cs typeface="Trebuchet MS" panose="020B0603020202020204"/>
              </a:rPr>
              <a:t>memex… </a:t>
            </a:r>
            <a:r>
              <a:rPr sz="2400" spc="-105" dirty="0">
                <a:solidFill>
                  <a:srgbClr val="002060"/>
                </a:solidFill>
                <a:latin typeface="Trebuchet MS" panose="020B0603020202020204"/>
                <a:cs typeface="Trebuchet MS" panose="020B0603020202020204"/>
              </a:rPr>
              <a:t>associative</a:t>
            </a:r>
            <a:r>
              <a:rPr sz="2400" spc="-305" dirty="0">
                <a:solidFill>
                  <a:srgbClr val="002060"/>
                </a:solidFill>
                <a:latin typeface="Trebuchet MS" panose="020B0603020202020204"/>
                <a:cs typeface="Trebuchet MS" panose="020B0603020202020204"/>
              </a:rPr>
              <a:t> </a:t>
            </a:r>
            <a:r>
              <a:rPr sz="2400" spc="-125" dirty="0">
                <a:solidFill>
                  <a:srgbClr val="002060"/>
                </a:solidFill>
                <a:latin typeface="Trebuchet MS" panose="020B0603020202020204"/>
                <a:cs typeface="Trebuchet MS" panose="020B0603020202020204"/>
              </a:rPr>
              <a:t>indexing.</a:t>
            </a:r>
            <a:endParaRPr sz="2400">
              <a:latin typeface="Trebuchet MS" panose="020B0603020202020204"/>
              <a:cs typeface="Trebuchet MS" panose="020B0603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9479" y="158495"/>
            <a:ext cx="2252472" cy="89915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699674" y="252475"/>
            <a:ext cx="1744345" cy="512445"/>
          </a:xfrm>
          <a:prstGeom prst="rect">
            <a:avLst/>
          </a:prstGeom>
        </p:spPr>
        <p:txBody>
          <a:bodyPr vert="horz" wrap="square" lIns="0" tIns="11430" rIns="0" bIns="0" rtlCol="0">
            <a:spAutoFit/>
          </a:bodyPr>
          <a:lstStyle/>
          <a:p>
            <a:pPr marL="12700">
              <a:lnSpc>
                <a:spcPct val="100000"/>
              </a:lnSpc>
              <a:spcBef>
                <a:spcPts val="90"/>
              </a:spcBef>
            </a:pPr>
            <a:r>
              <a:rPr sz="3200" b="1" spc="-220" dirty="0">
                <a:solidFill>
                  <a:srgbClr val="00B050"/>
                </a:solidFill>
                <a:latin typeface="Trebuchet MS" panose="020B0603020202020204"/>
                <a:cs typeface="Trebuchet MS" panose="020B0603020202020204"/>
              </a:rPr>
              <a:t>Key</a:t>
            </a:r>
            <a:r>
              <a:rPr sz="3200" b="1" spc="-320" dirty="0">
                <a:solidFill>
                  <a:srgbClr val="00B050"/>
                </a:solidFill>
                <a:latin typeface="Trebuchet MS" panose="020B0603020202020204"/>
                <a:cs typeface="Trebuchet MS" panose="020B0603020202020204"/>
              </a:rPr>
              <a:t> </a:t>
            </a:r>
            <a:r>
              <a:rPr sz="3200" b="1" spc="-150" dirty="0">
                <a:solidFill>
                  <a:srgbClr val="00B050"/>
                </a:solidFill>
                <a:latin typeface="Trebuchet MS" panose="020B0603020202020204"/>
                <a:cs typeface="Trebuchet MS" panose="020B0603020202020204"/>
              </a:rPr>
              <a:t>issues</a:t>
            </a:r>
            <a:endParaRPr sz="3200">
              <a:latin typeface="Trebuchet MS" panose="020B0603020202020204"/>
              <a:cs typeface="Trebuchet MS" panose="020B0603020202020204"/>
            </a:endParaRPr>
          </a:p>
        </p:txBody>
      </p:sp>
      <p:sp>
        <p:nvSpPr>
          <p:cNvPr id="4" name="object 4"/>
          <p:cNvSpPr txBox="1"/>
          <p:nvPr/>
        </p:nvSpPr>
        <p:spPr>
          <a:xfrm>
            <a:off x="78739" y="1233932"/>
            <a:ext cx="8833485" cy="3171190"/>
          </a:xfrm>
          <a:prstGeom prst="rect">
            <a:avLst/>
          </a:prstGeom>
        </p:spPr>
        <p:txBody>
          <a:bodyPr vert="horz" wrap="square" lIns="0" tIns="12700" rIns="0" bIns="0" rtlCol="0">
            <a:spAutoFit/>
          </a:bodyPr>
          <a:lstStyle/>
          <a:p>
            <a:pPr marL="355600" marR="5080" indent="-342900" algn="just">
              <a:lnSpc>
                <a:spcPct val="100000"/>
              </a:lnSpc>
              <a:spcBef>
                <a:spcPts val="100"/>
              </a:spcBef>
              <a:buChar char="•"/>
              <a:tabLst>
                <a:tab pos="355600" algn="l"/>
              </a:tabLst>
            </a:pPr>
            <a:r>
              <a:rPr sz="2400" spc="-130" dirty="0">
                <a:latin typeface="Trebuchet MS" panose="020B0603020202020204"/>
                <a:cs typeface="Trebuchet MS" panose="020B0603020202020204"/>
              </a:rPr>
              <a:t>The </a:t>
            </a:r>
            <a:r>
              <a:rPr sz="2400" spc="-85" dirty="0">
                <a:latin typeface="Trebuchet MS" panose="020B0603020202020204"/>
                <a:cs typeface="Trebuchet MS" panose="020B0603020202020204"/>
              </a:rPr>
              <a:t>summation </a:t>
            </a:r>
            <a:r>
              <a:rPr sz="2400" spc="-95" dirty="0">
                <a:latin typeface="Trebuchet MS" panose="020B0603020202020204"/>
                <a:cs typeface="Trebuchet MS" panose="020B0603020202020204"/>
              </a:rPr>
              <a:t>of </a:t>
            </a:r>
            <a:r>
              <a:rPr sz="2400" spc="-70" dirty="0">
                <a:latin typeface="Trebuchet MS" panose="020B0603020202020204"/>
                <a:cs typeface="Trebuchet MS" panose="020B0603020202020204"/>
              </a:rPr>
              <a:t>human </a:t>
            </a:r>
            <a:r>
              <a:rPr sz="2400" spc="-114" dirty="0">
                <a:latin typeface="Trebuchet MS" panose="020B0603020202020204"/>
                <a:cs typeface="Trebuchet MS" panose="020B0603020202020204"/>
              </a:rPr>
              <a:t>experience </a:t>
            </a:r>
            <a:r>
              <a:rPr sz="2400" spc="-90" dirty="0">
                <a:latin typeface="Trebuchet MS" panose="020B0603020202020204"/>
                <a:cs typeface="Trebuchet MS" panose="020B0603020202020204"/>
              </a:rPr>
              <a:t>is being </a:t>
            </a:r>
            <a:r>
              <a:rPr sz="2400" spc="-100" dirty="0">
                <a:latin typeface="Trebuchet MS" panose="020B0603020202020204"/>
                <a:cs typeface="Trebuchet MS" panose="020B0603020202020204"/>
              </a:rPr>
              <a:t>expanded </a:t>
            </a:r>
            <a:r>
              <a:rPr sz="2400" spc="-130" dirty="0">
                <a:latin typeface="Trebuchet MS" panose="020B0603020202020204"/>
                <a:cs typeface="Trebuchet MS" panose="020B0603020202020204"/>
              </a:rPr>
              <a:t>at </a:t>
            </a:r>
            <a:r>
              <a:rPr sz="2400" spc="-114" dirty="0">
                <a:latin typeface="Trebuchet MS" panose="020B0603020202020204"/>
                <a:cs typeface="Trebuchet MS" panose="020B0603020202020204"/>
              </a:rPr>
              <a:t>a  </a:t>
            </a:r>
            <a:r>
              <a:rPr sz="2400" spc="-75" dirty="0">
                <a:latin typeface="Trebuchet MS" panose="020B0603020202020204"/>
                <a:cs typeface="Trebuchet MS" panose="020B0603020202020204"/>
              </a:rPr>
              <a:t>prodigious </a:t>
            </a:r>
            <a:r>
              <a:rPr sz="2400" spc="-155" dirty="0">
                <a:latin typeface="Trebuchet MS" panose="020B0603020202020204"/>
                <a:cs typeface="Trebuchet MS" panose="020B0603020202020204"/>
              </a:rPr>
              <a:t>rate, </a:t>
            </a:r>
            <a:r>
              <a:rPr sz="2400" spc="-80" dirty="0">
                <a:latin typeface="Trebuchet MS" panose="020B0603020202020204"/>
                <a:cs typeface="Trebuchet MS" panose="020B0603020202020204"/>
              </a:rPr>
              <a:t>and </a:t>
            </a:r>
            <a:r>
              <a:rPr sz="2400" spc="-110" dirty="0">
                <a:latin typeface="Trebuchet MS" panose="020B0603020202020204"/>
                <a:cs typeface="Trebuchet MS" panose="020B0603020202020204"/>
              </a:rPr>
              <a:t>the </a:t>
            </a:r>
            <a:r>
              <a:rPr sz="2400" spc="-80" dirty="0">
                <a:latin typeface="Trebuchet MS" panose="020B0603020202020204"/>
                <a:cs typeface="Trebuchet MS" panose="020B0603020202020204"/>
              </a:rPr>
              <a:t>means </a:t>
            </a:r>
            <a:r>
              <a:rPr sz="2400" spc="-100" dirty="0">
                <a:latin typeface="Trebuchet MS" panose="020B0603020202020204"/>
                <a:cs typeface="Trebuchet MS" panose="020B0603020202020204"/>
              </a:rPr>
              <a:t>we </a:t>
            </a:r>
            <a:r>
              <a:rPr sz="2400" spc="-70" dirty="0">
                <a:latin typeface="Trebuchet MS" panose="020B0603020202020204"/>
                <a:cs typeface="Trebuchet MS" panose="020B0603020202020204"/>
              </a:rPr>
              <a:t>use </a:t>
            </a:r>
            <a:r>
              <a:rPr sz="2400" spc="-95" dirty="0">
                <a:latin typeface="Trebuchet MS" panose="020B0603020202020204"/>
                <a:cs typeface="Trebuchet MS" panose="020B0603020202020204"/>
              </a:rPr>
              <a:t>for </a:t>
            </a:r>
            <a:r>
              <a:rPr sz="2400" spc="-100" dirty="0">
                <a:latin typeface="Trebuchet MS" panose="020B0603020202020204"/>
                <a:cs typeface="Trebuchet MS" panose="020B0603020202020204"/>
              </a:rPr>
              <a:t>threading </a:t>
            </a:r>
            <a:r>
              <a:rPr sz="2400" spc="-75" dirty="0">
                <a:latin typeface="Trebuchet MS" panose="020B0603020202020204"/>
                <a:cs typeface="Trebuchet MS" panose="020B0603020202020204"/>
              </a:rPr>
              <a:t>through </a:t>
            </a:r>
            <a:r>
              <a:rPr sz="2400" spc="-110" dirty="0">
                <a:latin typeface="Trebuchet MS" panose="020B0603020202020204"/>
                <a:cs typeface="Trebuchet MS" panose="020B0603020202020204"/>
              </a:rPr>
              <a:t>the  </a:t>
            </a:r>
            <a:r>
              <a:rPr sz="2400" spc="-85" dirty="0">
                <a:latin typeface="Trebuchet MS" panose="020B0603020202020204"/>
                <a:cs typeface="Trebuchet MS" panose="020B0603020202020204"/>
              </a:rPr>
              <a:t>consequent </a:t>
            </a:r>
            <a:r>
              <a:rPr sz="2400" spc="-125" dirty="0">
                <a:latin typeface="Trebuchet MS" panose="020B0603020202020204"/>
                <a:cs typeface="Trebuchet MS" panose="020B0603020202020204"/>
              </a:rPr>
              <a:t>maze </a:t>
            </a:r>
            <a:r>
              <a:rPr sz="2400" spc="-90" dirty="0">
                <a:latin typeface="Trebuchet MS" panose="020B0603020202020204"/>
                <a:cs typeface="Trebuchet MS" panose="020B0603020202020204"/>
              </a:rPr>
              <a:t>to </a:t>
            </a:r>
            <a:r>
              <a:rPr sz="2400" spc="-110" dirty="0">
                <a:latin typeface="Trebuchet MS" panose="020B0603020202020204"/>
                <a:cs typeface="Trebuchet MS" panose="020B0603020202020204"/>
              </a:rPr>
              <a:t>the </a:t>
            </a:r>
            <a:r>
              <a:rPr sz="2400" spc="-100" dirty="0">
                <a:latin typeface="Trebuchet MS" panose="020B0603020202020204"/>
                <a:cs typeface="Trebuchet MS" panose="020B0603020202020204"/>
              </a:rPr>
              <a:t>momentarily important </a:t>
            </a:r>
            <a:r>
              <a:rPr sz="2400" spc="-125" dirty="0">
                <a:latin typeface="Trebuchet MS" panose="020B0603020202020204"/>
                <a:cs typeface="Trebuchet MS" panose="020B0603020202020204"/>
              </a:rPr>
              <a:t>item </a:t>
            </a:r>
            <a:r>
              <a:rPr sz="2400" spc="-90" dirty="0">
                <a:latin typeface="Trebuchet MS" panose="020B0603020202020204"/>
                <a:cs typeface="Trebuchet MS" panose="020B0603020202020204"/>
              </a:rPr>
              <a:t>is </a:t>
            </a:r>
            <a:r>
              <a:rPr sz="2400" spc="-110" dirty="0">
                <a:latin typeface="Trebuchet MS" panose="020B0603020202020204"/>
                <a:cs typeface="Trebuchet MS" panose="020B0603020202020204"/>
              </a:rPr>
              <a:t>the </a:t>
            </a:r>
            <a:r>
              <a:rPr sz="2400" spc="-90" dirty="0">
                <a:latin typeface="Trebuchet MS" panose="020B0603020202020204"/>
                <a:cs typeface="Trebuchet MS" panose="020B0603020202020204"/>
              </a:rPr>
              <a:t>same</a:t>
            </a:r>
            <a:r>
              <a:rPr sz="2400" spc="-525" dirty="0">
                <a:latin typeface="Trebuchet MS" panose="020B0603020202020204"/>
                <a:cs typeface="Trebuchet MS" panose="020B0603020202020204"/>
              </a:rPr>
              <a:t> </a:t>
            </a:r>
            <a:r>
              <a:rPr sz="2400" spc="-75" dirty="0">
                <a:latin typeface="Trebuchet MS" panose="020B0603020202020204"/>
                <a:cs typeface="Trebuchet MS" panose="020B0603020202020204"/>
              </a:rPr>
              <a:t>as  was</a:t>
            </a:r>
            <a:r>
              <a:rPr sz="2400" spc="-195" dirty="0">
                <a:latin typeface="Trebuchet MS" panose="020B0603020202020204"/>
                <a:cs typeface="Trebuchet MS" panose="020B0603020202020204"/>
              </a:rPr>
              <a:t> </a:t>
            </a:r>
            <a:r>
              <a:rPr sz="2400" spc="-70" dirty="0">
                <a:latin typeface="Trebuchet MS" panose="020B0603020202020204"/>
                <a:cs typeface="Trebuchet MS" panose="020B0603020202020204"/>
              </a:rPr>
              <a:t>used</a:t>
            </a:r>
            <a:r>
              <a:rPr sz="2400" spc="-185" dirty="0">
                <a:latin typeface="Trebuchet MS" panose="020B0603020202020204"/>
                <a:cs typeface="Trebuchet MS" panose="020B0603020202020204"/>
              </a:rPr>
              <a:t> </a:t>
            </a:r>
            <a:r>
              <a:rPr sz="2400" spc="-95" dirty="0">
                <a:latin typeface="Trebuchet MS" panose="020B0603020202020204"/>
                <a:cs typeface="Trebuchet MS" panose="020B0603020202020204"/>
              </a:rPr>
              <a:t>in</a:t>
            </a:r>
            <a:r>
              <a:rPr sz="2400" spc="-185" dirty="0">
                <a:latin typeface="Trebuchet MS" panose="020B0603020202020204"/>
                <a:cs typeface="Trebuchet MS" panose="020B0603020202020204"/>
              </a:rPr>
              <a:t> </a:t>
            </a:r>
            <a:r>
              <a:rPr sz="2400" spc="-110" dirty="0">
                <a:latin typeface="Trebuchet MS" panose="020B0603020202020204"/>
                <a:cs typeface="Trebuchet MS" panose="020B0603020202020204"/>
              </a:rPr>
              <a:t>the</a:t>
            </a:r>
            <a:r>
              <a:rPr sz="2400" spc="-185" dirty="0">
                <a:latin typeface="Trebuchet MS" panose="020B0603020202020204"/>
                <a:cs typeface="Trebuchet MS" panose="020B0603020202020204"/>
              </a:rPr>
              <a:t> </a:t>
            </a:r>
            <a:r>
              <a:rPr sz="2400" spc="-80" dirty="0">
                <a:latin typeface="Trebuchet MS" panose="020B0603020202020204"/>
                <a:cs typeface="Trebuchet MS" panose="020B0603020202020204"/>
              </a:rPr>
              <a:t>days</a:t>
            </a:r>
            <a:r>
              <a:rPr sz="2400" spc="-185" dirty="0">
                <a:latin typeface="Trebuchet MS" panose="020B0603020202020204"/>
                <a:cs typeface="Trebuchet MS" panose="020B0603020202020204"/>
              </a:rPr>
              <a:t> </a:t>
            </a:r>
            <a:r>
              <a:rPr sz="2400" spc="-95" dirty="0">
                <a:latin typeface="Trebuchet MS" panose="020B0603020202020204"/>
                <a:cs typeface="Trebuchet MS" panose="020B0603020202020204"/>
              </a:rPr>
              <a:t>of</a:t>
            </a:r>
            <a:r>
              <a:rPr sz="2400" spc="-185" dirty="0">
                <a:latin typeface="Trebuchet MS" panose="020B0603020202020204"/>
                <a:cs typeface="Trebuchet MS" panose="020B0603020202020204"/>
              </a:rPr>
              <a:t> </a:t>
            </a:r>
            <a:r>
              <a:rPr sz="2400" spc="-95" dirty="0">
                <a:latin typeface="Trebuchet MS" panose="020B0603020202020204"/>
                <a:cs typeface="Trebuchet MS" panose="020B0603020202020204"/>
              </a:rPr>
              <a:t>square-rigged</a:t>
            </a:r>
            <a:r>
              <a:rPr sz="2400" spc="-190" dirty="0">
                <a:latin typeface="Trebuchet MS" panose="020B0603020202020204"/>
                <a:cs typeface="Trebuchet MS" panose="020B0603020202020204"/>
              </a:rPr>
              <a:t> </a:t>
            </a:r>
            <a:r>
              <a:rPr sz="2400" spc="-70" dirty="0">
                <a:latin typeface="Trebuchet MS" panose="020B0603020202020204"/>
                <a:cs typeface="Trebuchet MS" panose="020B0603020202020204"/>
              </a:rPr>
              <a:t>ships</a:t>
            </a:r>
            <a:r>
              <a:rPr sz="2400" spc="-190" dirty="0">
                <a:latin typeface="Trebuchet MS" panose="020B0603020202020204"/>
                <a:cs typeface="Trebuchet MS" panose="020B0603020202020204"/>
              </a:rPr>
              <a:t> </a:t>
            </a:r>
            <a:r>
              <a:rPr sz="2400" spc="-170" dirty="0">
                <a:latin typeface="Trebuchet MS" panose="020B0603020202020204"/>
                <a:cs typeface="Trebuchet MS" panose="020B0603020202020204"/>
              </a:rPr>
              <a:t>(p.</a:t>
            </a:r>
            <a:r>
              <a:rPr sz="2400" spc="-195" dirty="0">
                <a:latin typeface="Trebuchet MS" panose="020B0603020202020204"/>
                <a:cs typeface="Trebuchet MS" panose="020B0603020202020204"/>
              </a:rPr>
              <a:t> </a:t>
            </a:r>
            <a:r>
              <a:rPr sz="2400" spc="-135" dirty="0">
                <a:latin typeface="Trebuchet MS" panose="020B0603020202020204"/>
                <a:cs typeface="Trebuchet MS" panose="020B0603020202020204"/>
              </a:rPr>
              <a:t>37).</a:t>
            </a:r>
            <a:endParaRPr sz="2400">
              <a:latin typeface="Trebuchet MS" panose="020B0603020202020204"/>
              <a:cs typeface="Trebuchet MS" panose="020B0603020202020204"/>
            </a:endParaRPr>
          </a:p>
          <a:p>
            <a:pPr>
              <a:lnSpc>
                <a:spcPct val="100000"/>
              </a:lnSpc>
              <a:spcBef>
                <a:spcPts val="20"/>
              </a:spcBef>
            </a:pPr>
            <a:endParaRPr sz="3950">
              <a:latin typeface="Trebuchet MS" panose="020B0603020202020204"/>
              <a:cs typeface="Trebuchet MS" panose="020B0603020202020204"/>
            </a:endParaRPr>
          </a:p>
          <a:p>
            <a:pPr marL="755650" marR="138430" indent="-285750">
              <a:lnSpc>
                <a:spcPct val="100000"/>
              </a:lnSpc>
              <a:tabLst>
                <a:tab pos="822960" algn="l"/>
              </a:tabLst>
            </a:pPr>
            <a:r>
              <a:rPr sz="2400" spc="310"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memex </a:t>
            </a:r>
            <a:r>
              <a:rPr sz="2400" spc="-105" dirty="0">
                <a:solidFill>
                  <a:srgbClr val="002060"/>
                </a:solidFill>
                <a:latin typeface="Trebuchet MS" panose="020B0603020202020204"/>
                <a:cs typeface="Trebuchet MS" panose="020B0603020202020204"/>
              </a:rPr>
              <a:t>with </a:t>
            </a:r>
            <a:r>
              <a:rPr sz="2400" spc="-114" dirty="0">
                <a:solidFill>
                  <a:srgbClr val="002060"/>
                </a:solidFill>
                <a:latin typeface="Trebuchet MS" panose="020B0603020202020204"/>
                <a:cs typeface="Trebuchet MS" panose="020B0603020202020204"/>
              </a:rPr>
              <a:t>hypertext </a:t>
            </a:r>
            <a:r>
              <a:rPr sz="2400" spc="-80" dirty="0">
                <a:solidFill>
                  <a:srgbClr val="002060"/>
                </a:solidFill>
                <a:latin typeface="Trebuchet MS" panose="020B0603020202020204"/>
                <a:cs typeface="Trebuchet MS" panose="020B0603020202020204"/>
              </a:rPr>
              <a:t>and </a:t>
            </a:r>
            <a:r>
              <a:rPr sz="2400" spc="-110" dirty="0">
                <a:solidFill>
                  <a:srgbClr val="002060"/>
                </a:solidFill>
                <a:latin typeface="Trebuchet MS" panose="020B0603020202020204"/>
                <a:cs typeface="Trebuchet MS" panose="020B0603020202020204"/>
              </a:rPr>
              <a:t>the </a:t>
            </a:r>
            <a:r>
              <a:rPr sz="2400" spc="-55" dirty="0">
                <a:solidFill>
                  <a:srgbClr val="002060"/>
                </a:solidFill>
                <a:latin typeface="Trebuchet MS" panose="020B0603020202020204"/>
                <a:cs typeface="Trebuchet MS" panose="020B0603020202020204"/>
              </a:rPr>
              <a:t>World </a:t>
            </a:r>
            <a:r>
              <a:rPr sz="2400" spc="-60" dirty="0">
                <a:solidFill>
                  <a:srgbClr val="002060"/>
                </a:solidFill>
                <a:latin typeface="Trebuchet MS" panose="020B0603020202020204"/>
                <a:cs typeface="Trebuchet MS" panose="020B0603020202020204"/>
              </a:rPr>
              <a:t>Wide </a:t>
            </a:r>
            <a:r>
              <a:rPr sz="2400" spc="-95" dirty="0">
                <a:solidFill>
                  <a:srgbClr val="002060"/>
                </a:solidFill>
                <a:latin typeface="Trebuchet MS" panose="020B0603020202020204"/>
                <a:cs typeface="Trebuchet MS" panose="020B0603020202020204"/>
              </a:rPr>
              <a:t>Web, </a:t>
            </a:r>
            <a:r>
              <a:rPr sz="2400" spc="-90" dirty="0">
                <a:solidFill>
                  <a:srgbClr val="002060"/>
                </a:solidFill>
                <a:latin typeface="Trebuchet MS" panose="020B0603020202020204"/>
                <a:cs typeface="Trebuchet MS" panose="020B0603020202020204"/>
              </a:rPr>
              <a:t>Bush’s  </a:t>
            </a:r>
            <a:r>
              <a:rPr sz="2400" spc="-95" dirty="0">
                <a:solidFill>
                  <a:srgbClr val="002060"/>
                </a:solidFill>
                <a:latin typeface="Trebuchet MS" panose="020B0603020202020204"/>
                <a:cs typeface="Trebuchet MS" panose="020B0603020202020204"/>
              </a:rPr>
              <a:t>inspiration</a:t>
            </a:r>
            <a:r>
              <a:rPr sz="2400" spc="-185"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for</a:t>
            </a:r>
            <a:r>
              <a:rPr sz="2400" spc="-180"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this</a:t>
            </a:r>
            <a:r>
              <a:rPr sz="2400" spc="-190"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idea</a:t>
            </a:r>
            <a:r>
              <a:rPr sz="2400" spc="-180" dirty="0">
                <a:solidFill>
                  <a:srgbClr val="002060"/>
                </a:solidFill>
                <a:latin typeface="Trebuchet MS" panose="020B0603020202020204"/>
                <a:cs typeface="Trebuchet MS" panose="020B0603020202020204"/>
              </a:rPr>
              <a:t> </a:t>
            </a:r>
            <a:r>
              <a:rPr sz="2400" spc="-125" dirty="0">
                <a:solidFill>
                  <a:srgbClr val="002060"/>
                </a:solidFill>
                <a:latin typeface="Trebuchet MS" panose="020B0603020202020204"/>
                <a:cs typeface="Trebuchet MS" panose="020B0603020202020204"/>
              </a:rPr>
              <a:t>came</a:t>
            </a:r>
            <a:r>
              <a:rPr sz="2400" spc="-175" dirty="0">
                <a:solidFill>
                  <a:srgbClr val="002060"/>
                </a:solidFill>
                <a:latin typeface="Trebuchet MS" panose="020B0603020202020204"/>
                <a:cs typeface="Trebuchet MS" panose="020B0603020202020204"/>
              </a:rPr>
              <a:t> </a:t>
            </a:r>
            <a:r>
              <a:rPr sz="2400" spc="-90" dirty="0">
                <a:solidFill>
                  <a:srgbClr val="002060"/>
                </a:solidFill>
                <a:latin typeface="Trebuchet MS" panose="020B0603020202020204"/>
                <a:cs typeface="Trebuchet MS" panose="020B0603020202020204"/>
              </a:rPr>
              <a:t>from</a:t>
            </a:r>
            <a:r>
              <a:rPr sz="2400" spc="-195"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the</a:t>
            </a:r>
            <a:r>
              <a:rPr sz="2400" spc="-175"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contemporary</a:t>
            </a:r>
            <a:r>
              <a:rPr sz="2400" spc="-180"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telephone  </a:t>
            </a:r>
            <a:r>
              <a:rPr sz="2400" spc="-110" dirty="0">
                <a:solidFill>
                  <a:srgbClr val="002060"/>
                </a:solidFill>
                <a:latin typeface="Trebuchet MS" panose="020B0603020202020204"/>
                <a:cs typeface="Trebuchet MS" panose="020B0603020202020204"/>
              </a:rPr>
              <a:t>exchange</a:t>
            </a:r>
            <a:endParaRPr sz="2400">
              <a:latin typeface="Trebuchet MS" panose="020B0603020202020204"/>
              <a:cs typeface="Trebuchet MS" panose="020B0603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68879" y="158495"/>
            <a:ext cx="4236720" cy="899159"/>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8333740" y="6260084"/>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10</a:t>
            </a:r>
            <a:endParaRPr sz="1400">
              <a:latin typeface="Arial" panose="020B0604020202020204"/>
              <a:cs typeface="Arial" panose="020B0604020202020204"/>
            </a:endParaRPr>
          </a:p>
        </p:txBody>
      </p:sp>
      <p:sp>
        <p:nvSpPr>
          <p:cNvPr id="4" name="object 4"/>
          <p:cNvSpPr txBox="1">
            <a:spLocks noGrp="1"/>
          </p:cNvSpPr>
          <p:nvPr>
            <p:ph type="title"/>
          </p:nvPr>
        </p:nvSpPr>
        <p:spPr>
          <a:xfrm>
            <a:off x="2706687" y="252475"/>
            <a:ext cx="3729990" cy="512445"/>
          </a:xfrm>
          <a:prstGeom prst="rect">
            <a:avLst/>
          </a:prstGeom>
        </p:spPr>
        <p:txBody>
          <a:bodyPr vert="horz" wrap="square" lIns="0" tIns="11430" rIns="0" bIns="0" rtlCol="0">
            <a:spAutoFit/>
          </a:bodyPr>
          <a:lstStyle/>
          <a:p>
            <a:pPr marL="12700">
              <a:lnSpc>
                <a:spcPct val="100000"/>
              </a:lnSpc>
              <a:spcBef>
                <a:spcPts val="90"/>
              </a:spcBef>
            </a:pPr>
            <a:r>
              <a:rPr sz="3200" b="1" spc="-175" dirty="0">
                <a:solidFill>
                  <a:srgbClr val="00B050"/>
                </a:solidFill>
                <a:latin typeface="Trebuchet MS" panose="020B0603020202020204"/>
                <a:cs typeface="Trebuchet MS" panose="020B0603020202020204"/>
              </a:rPr>
              <a:t>Vannevar </a:t>
            </a:r>
            <a:r>
              <a:rPr sz="3200" b="1" spc="-145" dirty="0">
                <a:solidFill>
                  <a:srgbClr val="00B050"/>
                </a:solidFill>
                <a:latin typeface="Trebuchet MS" panose="020B0603020202020204"/>
                <a:cs typeface="Trebuchet MS" panose="020B0603020202020204"/>
              </a:rPr>
              <a:t>Bush</a:t>
            </a:r>
            <a:r>
              <a:rPr sz="3200" b="1" spc="-360" dirty="0">
                <a:solidFill>
                  <a:srgbClr val="00B050"/>
                </a:solidFill>
                <a:latin typeface="Trebuchet MS" panose="020B0603020202020204"/>
                <a:cs typeface="Trebuchet MS" panose="020B0603020202020204"/>
              </a:rPr>
              <a:t> </a:t>
            </a:r>
            <a:r>
              <a:rPr sz="3200" b="1" spc="-229" dirty="0">
                <a:solidFill>
                  <a:srgbClr val="00B050"/>
                </a:solidFill>
                <a:latin typeface="Trebuchet MS" panose="020B0603020202020204"/>
                <a:cs typeface="Trebuchet MS" panose="020B0603020202020204"/>
              </a:rPr>
              <a:t>(1945)</a:t>
            </a:r>
            <a:endParaRPr sz="3200">
              <a:latin typeface="Trebuchet MS" panose="020B0603020202020204"/>
              <a:cs typeface="Trebuchet MS" panose="020B0603020202020204"/>
            </a:endParaRPr>
          </a:p>
        </p:txBody>
      </p:sp>
      <p:sp>
        <p:nvSpPr>
          <p:cNvPr id="5" name="object 5"/>
          <p:cNvSpPr txBox="1"/>
          <p:nvPr/>
        </p:nvSpPr>
        <p:spPr>
          <a:xfrm>
            <a:off x="535940" y="1136664"/>
            <a:ext cx="7659370" cy="2580640"/>
          </a:xfrm>
          <a:prstGeom prst="rect">
            <a:avLst/>
          </a:prstGeom>
        </p:spPr>
        <p:txBody>
          <a:bodyPr vert="horz" wrap="square" lIns="0" tIns="62229" rIns="0" bIns="0" rtlCol="0">
            <a:spAutoFit/>
          </a:bodyPr>
          <a:lstStyle/>
          <a:p>
            <a:pPr marL="12700">
              <a:lnSpc>
                <a:spcPct val="100000"/>
              </a:lnSpc>
              <a:spcBef>
                <a:spcPts val="490"/>
              </a:spcBef>
            </a:pPr>
            <a:r>
              <a:rPr sz="2800" spc="-114" dirty="0">
                <a:latin typeface="Trebuchet MS" panose="020B0603020202020204"/>
                <a:cs typeface="Trebuchet MS" panose="020B0603020202020204"/>
              </a:rPr>
              <a:t>Postulated </a:t>
            </a:r>
            <a:r>
              <a:rPr sz="2800" b="1" spc="-90" dirty="0">
                <a:latin typeface="Trebuchet MS" panose="020B0603020202020204"/>
                <a:cs typeface="Trebuchet MS" panose="020B0603020202020204"/>
              </a:rPr>
              <a:t>Memex</a:t>
            </a:r>
            <a:r>
              <a:rPr sz="2800" b="1" spc="-310" dirty="0">
                <a:latin typeface="Trebuchet MS" panose="020B0603020202020204"/>
                <a:cs typeface="Trebuchet MS" panose="020B0603020202020204"/>
              </a:rPr>
              <a:t> </a:t>
            </a:r>
            <a:r>
              <a:rPr sz="2800" spc="-145" dirty="0">
                <a:latin typeface="Trebuchet MS" panose="020B0603020202020204"/>
                <a:cs typeface="Trebuchet MS" panose="020B0603020202020204"/>
              </a:rPr>
              <a:t>device</a:t>
            </a:r>
            <a:endParaRPr sz="2800">
              <a:latin typeface="Trebuchet MS" panose="020B0603020202020204"/>
              <a:cs typeface="Trebuchet MS" panose="020B0603020202020204"/>
            </a:endParaRPr>
          </a:p>
          <a:p>
            <a:pPr marL="755650" indent="-285750">
              <a:lnSpc>
                <a:spcPct val="100000"/>
              </a:lnSpc>
              <a:spcBef>
                <a:spcPts val="325"/>
              </a:spcBef>
              <a:buChar char="–"/>
              <a:tabLst>
                <a:tab pos="755650" algn="l"/>
              </a:tabLst>
            </a:pPr>
            <a:r>
              <a:rPr sz="2400" spc="-110" dirty="0">
                <a:solidFill>
                  <a:srgbClr val="002060"/>
                </a:solidFill>
                <a:latin typeface="Trebuchet MS" panose="020B0603020202020204"/>
                <a:cs typeface="Trebuchet MS" panose="020B0603020202020204"/>
              </a:rPr>
              <a:t>Can </a:t>
            </a:r>
            <a:r>
              <a:rPr sz="2400" spc="-90" dirty="0">
                <a:solidFill>
                  <a:srgbClr val="002060"/>
                </a:solidFill>
                <a:latin typeface="Trebuchet MS" panose="020B0603020202020204"/>
                <a:cs typeface="Trebuchet MS" panose="020B0603020202020204"/>
              </a:rPr>
              <a:t>store </a:t>
            </a:r>
            <a:r>
              <a:rPr sz="2400" spc="-145" dirty="0">
                <a:solidFill>
                  <a:srgbClr val="002060"/>
                </a:solidFill>
                <a:latin typeface="Trebuchet MS" panose="020B0603020202020204"/>
                <a:cs typeface="Trebuchet MS" panose="020B0603020202020204"/>
              </a:rPr>
              <a:t>all</a:t>
            </a:r>
            <a:r>
              <a:rPr sz="2400" spc="-345"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records/articles/communications</a:t>
            </a:r>
            <a:endParaRPr sz="2400">
              <a:latin typeface="Trebuchet MS" panose="020B0603020202020204"/>
              <a:cs typeface="Trebuchet MS" panose="020B0603020202020204"/>
            </a:endParaRPr>
          </a:p>
          <a:p>
            <a:pPr marL="755650" indent="-285750">
              <a:lnSpc>
                <a:spcPct val="100000"/>
              </a:lnSpc>
              <a:spcBef>
                <a:spcPts val="290"/>
              </a:spcBef>
              <a:buChar char="–"/>
              <a:tabLst>
                <a:tab pos="755650" algn="l"/>
              </a:tabLst>
            </a:pPr>
            <a:r>
              <a:rPr sz="2400" spc="-125" dirty="0">
                <a:solidFill>
                  <a:srgbClr val="002060"/>
                </a:solidFill>
                <a:latin typeface="Trebuchet MS" panose="020B0603020202020204"/>
                <a:cs typeface="Trebuchet MS" panose="020B0603020202020204"/>
              </a:rPr>
              <a:t>Large</a:t>
            </a:r>
            <a:r>
              <a:rPr sz="2400" spc="-185" dirty="0">
                <a:solidFill>
                  <a:srgbClr val="002060"/>
                </a:solidFill>
                <a:latin typeface="Trebuchet MS" panose="020B0603020202020204"/>
                <a:cs typeface="Trebuchet MS" panose="020B0603020202020204"/>
              </a:rPr>
              <a:t> </a:t>
            </a:r>
            <a:r>
              <a:rPr sz="2400" spc="-85" dirty="0">
                <a:solidFill>
                  <a:srgbClr val="002060"/>
                </a:solidFill>
                <a:latin typeface="Trebuchet MS" panose="020B0603020202020204"/>
                <a:cs typeface="Trebuchet MS" panose="020B0603020202020204"/>
              </a:rPr>
              <a:t>memory</a:t>
            </a:r>
            <a:endParaRPr sz="2400">
              <a:latin typeface="Trebuchet MS" panose="020B0603020202020204"/>
              <a:cs typeface="Trebuchet MS" panose="020B0603020202020204"/>
            </a:endParaRPr>
          </a:p>
          <a:p>
            <a:pPr marL="755650" indent="-285750">
              <a:lnSpc>
                <a:spcPct val="100000"/>
              </a:lnSpc>
              <a:spcBef>
                <a:spcPts val="285"/>
              </a:spcBef>
              <a:buChar char="–"/>
              <a:tabLst>
                <a:tab pos="755650" algn="l"/>
              </a:tabLst>
            </a:pPr>
            <a:r>
              <a:rPr sz="2400" spc="-90" dirty="0">
                <a:solidFill>
                  <a:srgbClr val="002060"/>
                </a:solidFill>
                <a:latin typeface="Trebuchet MS" panose="020B0603020202020204"/>
                <a:cs typeface="Trebuchet MS" panose="020B0603020202020204"/>
              </a:rPr>
              <a:t>Items</a:t>
            </a:r>
            <a:r>
              <a:rPr sz="2400" spc="-195"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retrieved</a:t>
            </a:r>
            <a:r>
              <a:rPr sz="2400" spc="-185" dirty="0">
                <a:solidFill>
                  <a:srgbClr val="002060"/>
                </a:solidFill>
                <a:latin typeface="Trebuchet MS" panose="020B0603020202020204"/>
                <a:cs typeface="Trebuchet MS" panose="020B0603020202020204"/>
              </a:rPr>
              <a:t> </a:t>
            </a:r>
            <a:r>
              <a:rPr sz="2400" spc="-90" dirty="0">
                <a:solidFill>
                  <a:srgbClr val="002060"/>
                </a:solidFill>
                <a:latin typeface="Trebuchet MS" panose="020B0603020202020204"/>
                <a:cs typeface="Trebuchet MS" panose="020B0603020202020204"/>
              </a:rPr>
              <a:t>by</a:t>
            </a:r>
            <a:r>
              <a:rPr sz="2400" spc="-190" dirty="0">
                <a:solidFill>
                  <a:srgbClr val="002060"/>
                </a:solidFill>
                <a:latin typeface="Trebuchet MS" panose="020B0603020202020204"/>
                <a:cs typeface="Trebuchet MS" panose="020B0603020202020204"/>
              </a:rPr>
              <a:t> </a:t>
            </a:r>
            <a:r>
              <a:rPr sz="2400" spc="-125" dirty="0">
                <a:solidFill>
                  <a:srgbClr val="002060"/>
                </a:solidFill>
                <a:latin typeface="Trebuchet MS" panose="020B0603020202020204"/>
                <a:cs typeface="Trebuchet MS" panose="020B0603020202020204"/>
              </a:rPr>
              <a:t>indexing,</a:t>
            </a:r>
            <a:r>
              <a:rPr sz="2400" spc="-185" dirty="0">
                <a:solidFill>
                  <a:srgbClr val="002060"/>
                </a:solidFill>
                <a:latin typeface="Trebuchet MS" panose="020B0603020202020204"/>
                <a:cs typeface="Trebuchet MS" panose="020B0603020202020204"/>
              </a:rPr>
              <a:t> </a:t>
            </a:r>
            <a:r>
              <a:rPr sz="2400" spc="-105" dirty="0">
                <a:solidFill>
                  <a:srgbClr val="002060"/>
                </a:solidFill>
                <a:latin typeface="Trebuchet MS" panose="020B0603020202020204"/>
                <a:cs typeface="Trebuchet MS" panose="020B0603020202020204"/>
              </a:rPr>
              <a:t>keywords,</a:t>
            </a:r>
            <a:r>
              <a:rPr sz="2400" spc="-190" dirty="0">
                <a:solidFill>
                  <a:srgbClr val="002060"/>
                </a:solidFill>
                <a:latin typeface="Trebuchet MS" panose="020B0603020202020204"/>
                <a:cs typeface="Trebuchet MS" panose="020B0603020202020204"/>
              </a:rPr>
              <a:t> </a:t>
            </a:r>
            <a:r>
              <a:rPr sz="2400" spc="-75" dirty="0">
                <a:solidFill>
                  <a:srgbClr val="002060"/>
                </a:solidFill>
                <a:latin typeface="Trebuchet MS" panose="020B0603020202020204"/>
                <a:cs typeface="Trebuchet MS" panose="020B0603020202020204"/>
              </a:rPr>
              <a:t>cross</a:t>
            </a:r>
            <a:r>
              <a:rPr sz="2400" spc="-190" dirty="0">
                <a:solidFill>
                  <a:srgbClr val="002060"/>
                </a:solidFill>
                <a:latin typeface="Trebuchet MS" panose="020B0603020202020204"/>
                <a:cs typeface="Trebuchet MS" panose="020B0603020202020204"/>
              </a:rPr>
              <a:t> </a:t>
            </a:r>
            <a:r>
              <a:rPr sz="2400" spc="-105" dirty="0">
                <a:solidFill>
                  <a:srgbClr val="002060"/>
                </a:solidFill>
                <a:latin typeface="Trebuchet MS" panose="020B0603020202020204"/>
                <a:cs typeface="Trebuchet MS" panose="020B0603020202020204"/>
              </a:rPr>
              <a:t>references</a:t>
            </a:r>
            <a:endParaRPr sz="2400">
              <a:latin typeface="Trebuchet MS" panose="020B0603020202020204"/>
              <a:cs typeface="Trebuchet MS" panose="020B0603020202020204"/>
            </a:endParaRPr>
          </a:p>
          <a:p>
            <a:pPr marL="755650" indent="-285750">
              <a:lnSpc>
                <a:spcPct val="100000"/>
              </a:lnSpc>
              <a:spcBef>
                <a:spcPts val="290"/>
              </a:spcBef>
              <a:buChar char="–"/>
              <a:tabLst>
                <a:tab pos="755650" algn="l"/>
              </a:tabLst>
            </a:pPr>
            <a:r>
              <a:rPr sz="2400" spc="-110" dirty="0">
                <a:solidFill>
                  <a:srgbClr val="002060"/>
                </a:solidFill>
                <a:latin typeface="Trebuchet MS" panose="020B0603020202020204"/>
                <a:cs typeface="Trebuchet MS" panose="020B0603020202020204"/>
              </a:rPr>
              <a:t>Can</a:t>
            </a:r>
            <a:r>
              <a:rPr sz="2400" spc="-190"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make</a:t>
            </a:r>
            <a:r>
              <a:rPr sz="2400" spc="-180"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a</a:t>
            </a:r>
            <a:r>
              <a:rPr sz="2400" spc="-185" dirty="0">
                <a:solidFill>
                  <a:srgbClr val="002060"/>
                </a:solidFill>
                <a:latin typeface="Trebuchet MS" panose="020B0603020202020204"/>
                <a:cs typeface="Trebuchet MS" panose="020B0603020202020204"/>
              </a:rPr>
              <a:t> </a:t>
            </a:r>
            <a:r>
              <a:rPr sz="2400" spc="-135" dirty="0">
                <a:solidFill>
                  <a:srgbClr val="002060"/>
                </a:solidFill>
                <a:latin typeface="Trebuchet MS" panose="020B0603020202020204"/>
                <a:cs typeface="Trebuchet MS" panose="020B0603020202020204"/>
              </a:rPr>
              <a:t>trail</a:t>
            </a:r>
            <a:r>
              <a:rPr sz="2400" spc="-190"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of</a:t>
            </a:r>
            <a:r>
              <a:rPr sz="2400" spc="-185" dirty="0">
                <a:solidFill>
                  <a:srgbClr val="002060"/>
                </a:solidFill>
                <a:latin typeface="Trebuchet MS" panose="020B0603020202020204"/>
                <a:cs typeface="Trebuchet MS" panose="020B0603020202020204"/>
              </a:rPr>
              <a:t> </a:t>
            </a:r>
            <a:r>
              <a:rPr sz="2400" spc="-105" dirty="0">
                <a:solidFill>
                  <a:srgbClr val="002060"/>
                </a:solidFill>
                <a:latin typeface="Trebuchet MS" panose="020B0603020202020204"/>
                <a:cs typeface="Trebuchet MS" panose="020B0603020202020204"/>
              </a:rPr>
              <a:t>links</a:t>
            </a:r>
            <a:r>
              <a:rPr sz="2400" spc="-190" dirty="0">
                <a:solidFill>
                  <a:srgbClr val="002060"/>
                </a:solidFill>
                <a:latin typeface="Trebuchet MS" panose="020B0603020202020204"/>
                <a:cs typeface="Trebuchet MS" panose="020B0603020202020204"/>
              </a:rPr>
              <a:t> </a:t>
            </a:r>
            <a:r>
              <a:rPr sz="2400" spc="-75" dirty="0">
                <a:solidFill>
                  <a:srgbClr val="002060"/>
                </a:solidFill>
                <a:latin typeface="Trebuchet MS" panose="020B0603020202020204"/>
                <a:cs typeface="Trebuchet MS" panose="020B0603020202020204"/>
              </a:rPr>
              <a:t>through</a:t>
            </a:r>
            <a:r>
              <a:rPr sz="2400" spc="-190"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material</a:t>
            </a:r>
            <a:r>
              <a:rPr sz="2400" spc="-190" dirty="0">
                <a:solidFill>
                  <a:srgbClr val="002060"/>
                </a:solidFill>
                <a:latin typeface="Trebuchet MS" panose="020B0603020202020204"/>
                <a:cs typeface="Trebuchet MS" panose="020B0603020202020204"/>
              </a:rPr>
              <a:t> </a:t>
            </a:r>
            <a:r>
              <a:rPr sz="2400" spc="-180" dirty="0">
                <a:solidFill>
                  <a:srgbClr val="002060"/>
                </a:solidFill>
                <a:latin typeface="Trebuchet MS" panose="020B0603020202020204"/>
                <a:cs typeface="Trebuchet MS" panose="020B0603020202020204"/>
              </a:rPr>
              <a:t>etc.</a:t>
            </a:r>
            <a:endParaRPr sz="2400">
              <a:latin typeface="Trebuchet MS" panose="020B0603020202020204"/>
              <a:cs typeface="Trebuchet MS" panose="020B0603020202020204"/>
            </a:endParaRPr>
          </a:p>
          <a:p>
            <a:pPr marL="12700">
              <a:lnSpc>
                <a:spcPct val="100000"/>
              </a:lnSpc>
              <a:spcBef>
                <a:spcPts val="295"/>
              </a:spcBef>
            </a:pPr>
            <a:r>
              <a:rPr sz="2800" spc="-100" dirty="0">
                <a:latin typeface="Trebuchet MS" panose="020B0603020202020204"/>
                <a:cs typeface="Trebuchet MS" panose="020B0603020202020204"/>
              </a:rPr>
              <a:t>Envisioned </a:t>
            </a:r>
            <a:r>
              <a:rPr sz="2800" spc="-90" dirty="0">
                <a:latin typeface="Trebuchet MS" panose="020B0603020202020204"/>
                <a:cs typeface="Trebuchet MS" panose="020B0603020202020204"/>
              </a:rPr>
              <a:t>as </a:t>
            </a:r>
            <a:r>
              <a:rPr sz="2800" spc="-160" dirty="0">
                <a:latin typeface="Trebuchet MS" panose="020B0603020202020204"/>
                <a:cs typeface="Trebuchet MS" panose="020B0603020202020204"/>
              </a:rPr>
              <a:t>microfilm, </a:t>
            </a:r>
            <a:r>
              <a:rPr sz="2800" spc="-90" dirty="0">
                <a:latin typeface="Trebuchet MS" panose="020B0603020202020204"/>
                <a:cs typeface="Trebuchet MS" panose="020B0603020202020204"/>
              </a:rPr>
              <a:t>not</a:t>
            </a:r>
            <a:r>
              <a:rPr sz="2800" spc="-484" dirty="0">
                <a:latin typeface="Trebuchet MS" panose="020B0603020202020204"/>
                <a:cs typeface="Trebuchet MS" panose="020B0603020202020204"/>
              </a:rPr>
              <a:t> </a:t>
            </a:r>
            <a:r>
              <a:rPr sz="2800" spc="-114" dirty="0">
                <a:latin typeface="Trebuchet MS" panose="020B0603020202020204"/>
                <a:cs typeface="Trebuchet MS" panose="020B0603020202020204"/>
              </a:rPr>
              <a:t>computer</a:t>
            </a:r>
            <a:endParaRPr sz="2800">
              <a:latin typeface="Trebuchet MS" panose="020B0603020202020204"/>
              <a:cs typeface="Trebuchet MS" panose="020B0603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4380" y="2695741"/>
            <a:ext cx="3126552" cy="484505"/>
          </a:xfrm>
          <a:prstGeom prst="rect">
            <a:avLst/>
          </a:prstGeom>
        </p:spPr>
        <p:txBody>
          <a:bodyPr vert="horz" wrap="square" lIns="0" tIns="10859" rIns="0" bIns="0" rtlCol="0">
            <a:spAutoFit/>
          </a:bodyPr>
          <a:lstStyle/>
          <a:p>
            <a:pPr marL="12700">
              <a:lnSpc>
                <a:spcPct val="100000"/>
              </a:lnSpc>
              <a:spcBef>
                <a:spcPts val="100"/>
              </a:spcBef>
            </a:pPr>
            <a:r>
              <a:rPr sz="3080" u="none" spc="-10" dirty="0"/>
              <a:t>History</a:t>
            </a:r>
            <a:r>
              <a:rPr sz="3080" u="none" spc="-50" dirty="0"/>
              <a:t> </a:t>
            </a:r>
            <a:r>
              <a:rPr sz="3080" u="none" spc="-5" dirty="0"/>
              <a:t>of</a:t>
            </a:r>
            <a:r>
              <a:rPr sz="3080" u="none" spc="-50" dirty="0"/>
              <a:t> </a:t>
            </a:r>
            <a:r>
              <a:rPr sz="3080" u="none" spc="-10" dirty="0"/>
              <a:t>HCI</a:t>
            </a:r>
            <a:endParaRPr sz="308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3" name="object 3"/>
          <p:cNvSpPr txBox="1">
            <a:spLocks noGrp="1"/>
          </p:cNvSpPr>
          <p:nvPr>
            <p:ph type="title"/>
          </p:nvPr>
        </p:nvSpPr>
        <p:spPr>
          <a:xfrm>
            <a:off x="1124765" y="1123777"/>
            <a:ext cx="3838189" cy="374650"/>
          </a:xfrm>
          <a:prstGeom prst="rect">
            <a:avLst/>
          </a:prstGeom>
        </p:spPr>
        <p:txBody>
          <a:bodyPr vert="horz" wrap="square" lIns="0" tIns="13574" rIns="0" bIns="0" rtlCol="0">
            <a:spAutoFit/>
          </a:bodyPr>
          <a:lstStyle/>
          <a:p>
            <a:pPr marL="12700">
              <a:lnSpc>
                <a:spcPct val="100000"/>
              </a:lnSpc>
              <a:spcBef>
                <a:spcPts val="125"/>
              </a:spcBef>
              <a:tabLst>
                <a:tab pos="1514475" algn="l"/>
              </a:tabLst>
            </a:pPr>
            <a:r>
              <a:rPr sz="2350" u="none" spc="20" dirty="0"/>
              <a:t>Co</a:t>
            </a:r>
            <a:r>
              <a:rPr sz="2350" u="none" spc="15" dirty="0"/>
              <a:t>urse</a:t>
            </a:r>
            <a:r>
              <a:rPr sz="2350" b="0" u="none" dirty="0">
                <a:latin typeface="Times New Roman" panose="02020603050405020304"/>
                <a:cs typeface="Times New Roman" panose="02020603050405020304"/>
              </a:rPr>
              <a:t>	</a:t>
            </a:r>
            <a:r>
              <a:rPr sz="2350" u="none" spc="15" dirty="0"/>
              <a:t>Overview</a:t>
            </a:r>
            <a:r>
              <a:rPr lang="en-US" sz="2350" u="none" spc="15" dirty="0"/>
              <a:t> (2)</a:t>
            </a:r>
            <a:endParaRPr sz="2350" dirty="0">
              <a:latin typeface="Times New Roman" panose="02020603050405020304"/>
              <a:cs typeface="Times New Roman" panose="02020603050405020304"/>
            </a:endParaRPr>
          </a:p>
        </p:txBody>
      </p:sp>
      <p:sp>
        <p:nvSpPr>
          <p:cNvPr id="4" name="object 4"/>
          <p:cNvSpPr txBox="1"/>
          <p:nvPr/>
        </p:nvSpPr>
        <p:spPr>
          <a:xfrm>
            <a:off x="923088" y="1794916"/>
            <a:ext cx="7369184" cy="4192905"/>
          </a:xfrm>
          <a:prstGeom prst="rect">
            <a:avLst/>
          </a:prstGeom>
        </p:spPr>
        <p:txBody>
          <a:bodyPr vert="horz" wrap="square" lIns="0" tIns="40181" rIns="0" bIns="0" rtlCol="0">
            <a:spAutoFit/>
          </a:bodyPr>
          <a:lstStyle/>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1.	History and Future of HCI</a:t>
            </a:r>
            <a:endParaRPr lang="en-US" sz="2225" spc="20" dirty="0">
              <a:solidFill>
                <a:srgbClr val="1F1F5D"/>
              </a:solidFill>
              <a:latin typeface="Verdana" panose="020B0604030504040204"/>
              <a:ea typeface="+mj-ea"/>
            </a:endParaRPr>
          </a:p>
          <a:p>
            <a:pPr marL="1030605" lvl="1" indent="-519430">
              <a:spcBef>
                <a:spcPts val="370"/>
              </a:spcBef>
              <a:tabLst>
                <a:tab pos="572770" algn="l"/>
              </a:tabLst>
            </a:pPr>
            <a:r>
              <a:rPr lang="en-US" sz="2225" spc="20" dirty="0">
                <a:solidFill>
                  <a:srgbClr val="1F1F5D"/>
                </a:solidFill>
                <a:latin typeface="Verdana" panose="020B0604030504040204"/>
                <a:ea typeface="+mj-ea"/>
              </a:rPr>
              <a:t>(</a:t>
            </a:r>
            <a:r>
              <a:rPr lang="en-US" sz="2225" spc="20" dirty="0" err="1">
                <a:solidFill>
                  <a:srgbClr val="1F1F5D"/>
                </a:solidFill>
                <a:latin typeface="Verdana" panose="020B0604030504040204"/>
                <a:ea typeface="+mj-ea"/>
              </a:rPr>
              <a:t>i</a:t>
            </a:r>
            <a:r>
              <a:rPr lang="en-US" sz="2225" spc="20" dirty="0">
                <a:solidFill>
                  <a:srgbClr val="1F1F5D"/>
                </a:solidFill>
                <a:latin typeface="Verdana" panose="020B0604030504040204"/>
                <a:ea typeface="+mj-ea"/>
              </a:rPr>
              <a:t>)	History of HCI</a:t>
            </a:r>
            <a:endParaRPr lang="en-US" sz="2225" spc="20" dirty="0">
              <a:solidFill>
                <a:srgbClr val="1F1F5D"/>
              </a:solidFill>
              <a:latin typeface="Verdana" panose="020B0604030504040204"/>
              <a:ea typeface="+mj-ea"/>
            </a:endParaRPr>
          </a:p>
          <a:p>
            <a:pPr marL="1030605" lvl="1" indent="-519430">
              <a:spcBef>
                <a:spcPts val="370"/>
              </a:spcBef>
              <a:tabLst>
                <a:tab pos="572770" algn="l"/>
              </a:tabLst>
            </a:pPr>
            <a:r>
              <a:rPr lang="en-US" sz="2225" spc="20" dirty="0">
                <a:solidFill>
                  <a:srgbClr val="1F1F5D"/>
                </a:solidFill>
                <a:latin typeface="Verdana" panose="020B0604030504040204"/>
                <a:ea typeface="+mj-ea"/>
              </a:rPr>
              <a:t>(ii)	Future HCI technologies (Research &amp; Prediction) </a:t>
            </a:r>
            <a:endParaRPr lang="en-US" sz="2225" spc="20" dirty="0">
              <a:solidFill>
                <a:srgbClr val="1F1F5D"/>
              </a:solidFill>
              <a:latin typeface="Verdana" panose="020B0604030504040204"/>
              <a:ea typeface="+mj-ea"/>
            </a:endParaRPr>
          </a:p>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2.	Goals of HCI, Affordance, Usability and Usability Principles</a:t>
            </a:r>
            <a:endParaRPr lang="en-US" sz="2225" spc="20" dirty="0">
              <a:solidFill>
                <a:srgbClr val="1F1F5D"/>
              </a:solidFill>
              <a:latin typeface="Verdana" panose="020B0604030504040204"/>
              <a:ea typeface="+mj-ea"/>
            </a:endParaRPr>
          </a:p>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3.	Human Factors in Interaction Design</a:t>
            </a:r>
            <a:endParaRPr lang="en-US" sz="2225" spc="20" dirty="0">
              <a:solidFill>
                <a:srgbClr val="1F1F5D"/>
              </a:solidFill>
              <a:latin typeface="Verdana" panose="020B0604030504040204"/>
              <a:ea typeface="+mj-ea"/>
            </a:endParaRPr>
          </a:p>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4.	Prototyping Purpose, Process and Techniques</a:t>
            </a:r>
            <a:endParaRPr lang="en-US" sz="2225" spc="20" dirty="0">
              <a:solidFill>
                <a:srgbClr val="1F1F5D"/>
              </a:solidFill>
              <a:latin typeface="Verdana" panose="020B0604030504040204"/>
              <a:ea typeface="+mj-ea"/>
            </a:endParaRPr>
          </a:p>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5.	User-Centered Design Basics</a:t>
            </a:r>
            <a:endParaRPr lang="en-US" sz="2225" spc="20" dirty="0">
              <a:solidFill>
                <a:srgbClr val="1F1F5D"/>
              </a:solidFill>
              <a:latin typeface="Verdana" panose="020B0604030504040204"/>
              <a:ea typeface="+mj-ea"/>
            </a:endParaRPr>
          </a:p>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6.	Usability Evaluation Basics (Usability Testing)</a:t>
            </a:r>
            <a:endParaRPr lang="en-US" sz="2225" spc="20" dirty="0">
              <a:solidFill>
                <a:srgbClr val="1F1F5D"/>
              </a:solidFill>
              <a:latin typeface="Verdana" panose="020B0604030504040204"/>
              <a:ea typeface="+mj-ea"/>
            </a:endParaRPr>
          </a:p>
          <a:p>
            <a:pPr marL="573405" indent="-519430">
              <a:lnSpc>
                <a:spcPct val="100000"/>
              </a:lnSpc>
              <a:spcBef>
                <a:spcPts val="370"/>
              </a:spcBef>
              <a:tabLst>
                <a:tab pos="572770" algn="l"/>
              </a:tabLst>
            </a:pPr>
            <a:r>
              <a:rPr lang="en-US" sz="2225" spc="20" dirty="0">
                <a:solidFill>
                  <a:srgbClr val="1F1F5D"/>
                </a:solidFill>
                <a:latin typeface="Verdana" panose="020B0604030504040204"/>
                <a:ea typeface="+mj-ea"/>
              </a:rPr>
              <a:t>7.	Process of Interaction Design</a:t>
            </a:r>
            <a:endParaRPr lang="en-US" sz="2225" spc="20" dirty="0">
              <a:solidFill>
                <a:srgbClr val="1F1F5D"/>
              </a:solidFill>
              <a:latin typeface="Verdana" panose="020B0604030504040204"/>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dirty="0">
              <a:latin typeface="Verdana" panose="020B0604030504040204"/>
              <a:cs typeface="Verdana" panose="020B0604030504040204"/>
            </a:endParaRPr>
          </a:p>
        </p:txBody>
      </p:sp>
      <p:sp>
        <p:nvSpPr>
          <p:cNvPr id="3" name="object 3"/>
          <p:cNvSpPr txBox="1">
            <a:spLocks noGrp="1"/>
          </p:cNvSpPr>
          <p:nvPr>
            <p:ph type="ctrTitle"/>
          </p:nvPr>
        </p:nvSpPr>
        <p:spPr>
          <a:xfrm>
            <a:off x="685800" y="152400"/>
            <a:ext cx="7772400" cy="1118235"/>
          </a:xfrm>
          <a:prstGeom prst="rect">
            <a:avLst/>
          </a:prstGeom>
        </p:spPr>
        <p:txBody>
          <a:bodyPr vert="horz" wrap="square" lIns="0" tIns="10859" rIns="0" bIns="0" rtlCol="0">
            <a:spAutoFit/>
          </a:bodyPr>
          <a:lstStyle/>
          <a:p>
            <a:pPr marL="12700">
              <a:lnSpc>
                <a:spcPct val="100000"/>
              </a:lnSpc>
              <a:spcBef>
                <a:spcPts val="100"/>
              </a:spcBef>
              <a:tabLst>
                <a:tab pos="8317865" algn="l"/>
              </a:tabLst>
            </a:pPr>
            <a:r>
              <a:rPr spc="-75" dirty="0"/>
              <a:t> </a:t>
            </a:r>
            <a:r>
              <a:rPr spc="5" dirty="0"/>
              <a:t>Eniac</a:t>
            </a:r>
            <a:r>
              <a:rPr spc="-105" dirty="0"/>
              <a:t> </a:t>
            </a:r>
            <a:r>
              <a:rPr spc="5" dirty="0"/>
              <a:t>(1943)</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344678" y="1856815"/>
            <a:ext cx="6017990" cy="487045"/>
          </a:xfrm>
          <a:prstGeom prst="rect">
            <a:avLst/>
          </a:prstGeom>
        </p:spPr>
        <p:txBody>
          <a:bodyPr vert="horz" wrap="square" lIns="0" tIns="9230" rIns="0" bIns="0" rtlCol="0">
            <a:spAutoFit/>
          </a:bodyPr>
          <a:lstStyle/>
          <a:p>
            <a:pPr marL="288290" marR="5080" indent="-276225">
              <a:lnSpc>
                <a:spcPct val="101000"/>
              </a:lnSpc>
              <a:spcBef>
                <a:spcPts val="85"/>
              </a:spcBef>
              <a:tabLst>
                <a:tab pos="288925"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dirty="0">
                <a:solidFill>
                  <a:srgbClr val="1F1F5D"/>
                </a:solidFill>
                <a:latin typeface="Verdana" panose="020B0604030504040204"/>
                <a:cs typeface="Verdana" panose="020B0604030504040204"/>
              </a:rPr>
              <a:t>A</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general</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view</a:t>
            </a:r>
            <a:r>
              <a:rPr sz="1540" spc="3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ENIAC,</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world's</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first</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all</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electronic </a:t>
            </a:r>
            <a:r>
              <a:rPr sz="1540" spc="-6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numerical</a:t>
            </a:r>
            <a:r>
              <a:rPr sz="1540" spc="4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integrator</a:t>
            </a:r>
            <a:r>
              <a:rPr sz="1540" spc="5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and</a:t>
            </a:r>
            <a:r>
              <a:rPr sz="1540" spc="5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computer.</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1314807" y="2388946"/>
            <a:ext cx="5424498" cy="3754795"/>
          </a:xfrm>
          <a:prstGeom prst="rect">
            <a:avLst/>
          </a:prstGeom>
        </p:spPr>
      </p:pic>
      <p:sp>
        <p:nvSpPr>
          <p:cNvPr id="6" name="object 6"/>
          <p:cNvSpPr txBox="1"/>
          <p:nvPr/>
        </p:nvSpPr>
        <p:spPr>
          <a:xfrm>
            <a:off x="1450496" y="6149175"/>
            <a:ext cx="1106619" cy="168910"/>
          </a:xfrm>
          <a:prstGeom prst="rect">
            <a:avLst/>
          </a:prstGeom>
        </p:spPr>
        <p:txBody>
          <a:bodyPr vert="horz" wrap="square" lIns="0" tIns="10859" rIns="0" bIns="0" rtlCol="0">
            <a:spAutoFit/>
          </a:bodyPr>
          <a:lstStyle/>
          <a:p>
            <a:pPr marL="12700">
              <a:lnSpc>
                <a:spcPct val="100000"/>
              </a:lnSpc>
              <a:spcBef>
                <a:spcPts val="100"/>
              </a:spcBef>
            </a:pPr>
            <a:r>
              <a:rPr sz="1025" i="1" spc="-15" dirty="0">
                <a:solidFill>
                  <a:srgbClr val="231F20"/>
                </a:solidFill>
                <a:latin typeface="Times New Roman" panose="02020603050405020304"/>
                <a:cs typeface="Times New Roman" panose="02020603050405020304"/>
              </a:rPr>
              <a:t>From</a:t>
            </a:r>
            <a:r>
              <a:rPr sz="1025" i="1" spc="240" dirty="0">
                <a:solidFill>
                  <a:srgbClr val="231F20"/>
                </a:solidFill>
                <a:latin typeface="Times New Roman" panose="02020603050405020304"/>
                <a:cs typeface="Times New Roman" panose="02020603050405020304"/>
              </a:rPr>
              <a:t> </a:t>
            </a:r>
            <a:r>
              <a:rPr sz="1025" i="1" spc="-10" dirty="0">
                <a:solidFill>
                  <a:srgbClr val="231F20"/>
                </a:solidFill>
                <a:latin typeface="Times New Roman" panose="02020603050405020304"/>
                <a:cs typeface="Times New Roman" panose="02020603050405020304"/>
              </a:rPr>
              <a:t>IBM</a:t>
            </a:r>
            <a:r>
              <a:rPr sz="1025" i="1" spc="-35" dirty="0">
                <a:solidFill>
                  <a:srgbClr val="231F20"/>
                </a:solidFill>
                <a:latin typeface="Times New Roman" panose="02020603050405020304"/>
                <a:cs typeface="Times New Roman" panose="02020603050405020304"/>
              </a:rPr>
              <a:t> </a:t>
            </a:r>
            <a:r>
              <a:rPr sz="1025" i="1" spc="-15" dirty="0">
                <a:solidFill>
                  <a:srgbClr val="231F20"/>
                </a:solidFill>
                <a:latin typeface="Times New Roman" panose="02020603050405020304"/>
                <a:cs typeface="Times New Roman" panose="02020603050405020304"/>
              </a:rPr>
              <a:t>Archives.</a:t>
            </a:r>
            <a:endParaRPr sz="1025">
              <a:latin typeface="Times New Roman" panose="02020603050405020304"/>
              <a:cs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ctrTitle"/>
          </p:nvPr>
        </p:nvSpPr>
        <p:spPr>
          <a:xfrm>
            <a:off x="838200" y="304800"/>
            <a:ext cx="7772400" cy="1118235"/>
          </a:xfrm>
          <a:prstGeom prst="rect">
            <a:avLst/>
          </a:prstGeom>
        </p:spPr>
        <p:txBody>
          <a:bodyPr vert="horz" wrap="square" lIns="0" tIns="10859" rIns="0" bIns="0" rtlCol="0">
            <a:spAutoFit/>
          </a:bodyPr>
          <a:lstStyle/>
          <a:p>
            <a:pPr marL="12700">
              <a:lnSpc>
                <a:spcPct val="100000"/>
              </a:lnSpc>
              <a:spcBef>
                <a:spcPts val="100"/>
              </a:spcBef>
              <a:tabLst>
                <a:tab pos="8317865" algn="l"/>
              </a:tabLst>
            </a:pPr>
            <a:r>
              <a:rPr spc="-75" dirty="0"/>
              <a:t> </a:t>
            </a:r>
            <a:r>
              <a:rPr spc="-5" dirty="0"/>
              <a:t>Mark</a:t>
            </a:r>
            <a:r>
              <a:rPr spc="-35" dirty="0"/>
              <a:t> </a:t>
            </a:r>
            <a:r>
              <a:rPr dirty="0"/>
              <a:t>I</a:t>
            </a:r>
            <a:r>
              <a:rPr spc="-30" dirty="0"/>
              <a:t> </a:t>
            </a:r>
            <a:r>
              <a:rPr spc="-5" dirty="0"/>
              <a:t>(1944)</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344678" y="1856815"/>
            <a:ext cx="3323116" cy="247015"/>
          </a:xfrm>
          <a:prstGeom prst="rect">
            <a:avLst/>
          </a:prstGeom>
        </p:spPr>
        <p:txBody>
          <a:bodyPr vert="horz" wrap="square" lIns="0" tIns="10859" rIns="0" bIns="0" rtlCol="0">
            <a:spAutoFit/>
          </a:bodyPr>
          <a:lstStyle/>
          <a:p>
            <a:pPr marL="12700">
              <a:lnSpc>
                <a:spcPct val="100000"/>
              </a:lnSpc>
              <a:spcBef>
                <a:spcPts val="100"/>
              </a:spcBef>
              <a:tabLst>
                <a:tab pos="288925"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spc="-10" dirty="0">
                <a:solidFill>
                  <a:srgbClr val="1F1F5D"/>
                </a:solidFill>
                <a:latin typeface="Verdana" panose="020B0604030504040204"/>
                <a:cs typeface="Verdana" panose="020B0604030504040204"/>
              </a:rPr>
              <a:t>The</a:t>
            </a:r>
            <a:r>
              <a:rPr sz="1540" spc="1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Mark</a:t>
            </a:r>
            <a:r>
              <a:rPr sz="1540" spc="2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I</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paper</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tape</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readers.</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1575444" y="2128310"/>
            <a:ext cx="5310469" cy="3860678"/>
          </a:xfrm>
          <a:prstGeom prst="rect">
            <a:avLst/>
          </a:prstGeom>
        </p:spPr>
      </p:pic>
      <p:sp>
        <p:nvSpPr>
          <p:cNvPr id="6" name="object 6"/>
          <p:cNvSpPr txBox="1"/>
          <p:nvPr/>
        </p:nvSpPr>
        <p:spPr>
          <a:xfrm>
            <a:off x="733743" y="6149175"/>
            <a:ext cx="2644918" cy="168910"/>
          </a:xfrm>
          <a:prstGeom prst="rect">
            <a:avLst/>
          </a:prstGeom>
        </p:spPr>
        <p:txBody>
          <a:bodyPr vert="horz" wrap="square" lIns="0" tIns="10859" rIns="0" bIns="0" rtlCol="0">
            <a:spAutoFit/>
          </a:bodyPr>
          <a:lstStyle/>
          <a:p>
            <a:pPr marL="12700">
              <a:lnSpc>
                <a:spcPct val="100000"/>
              </a:lnSpc>
              <a:spcBef>
                <a:spcPts val="100"/>
              </a:spcBef>
            </a:pPr>
            <a:r>
              <a:rPr sz="1025" i="1" spc="-5" dirty="0">
                <a:solidFill>
                  <a:srgbClr val="231F20"/>
                </a:solidFill>
                <a:latin typeface="Times New Roman" panose="02020603050405020304"/>
                <a:cs typeface="Times New Roman" panose="02020603050405020304"/>
              </a:rPr>
              <a:t>From</a:t>
            </a:r>
            <a:r>
              <a:rPr sz="1025" i="1" spc="-65"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Harvard</a:t>
            </a:r>
            <a:r>
              <a:rPr sz="1025" i="1" spc="-60"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University</a:t>
            </a:r>
            <a:r>
              <a:rPr sz="1025" i="1" spc="-65"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Cruft</a:t>
            </a:r>
            <a:r>
              <a:rPr sz="1025" i="1" spc="-60"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Photo</a:t>
            </a:r>
            <a:r>
              <a:rPr sz="1025" i="1" spc="-60" dirty="0">
                <a:solidFill>
                  <a:srgbClr val="231F20"/>
                </a:solidFill>
                <a:latin typeface="Times New Roman" panose="02020603050405020304"/>
                <a:cs typeface="Times New Roman" panose="02020603050405020304"/>
              </a:rPr>
              <a:t> </a:t>
            </a:r>
            <a:r>
              <a:rPr sz="1025" i="1" spc="-5" dirty="0">
                <a:solidFill>
                  <a:srgbClr val="231F20"/>
                </a:solidFill>
                <a:latin typeface="Times New Roman" panose="02020603050405020304"/>
                <a:cs typeface="Times New Roman" panose="02020603050405020304"/>
              </a:rPr>
              <a:t>Laboratory.</a:t>
            </a:r>
            <a:endParaRPr sz="1025">
              <a:latin typeface="Times New Roman" panose="02020603050405020304"/>
              <a:cs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dirty="0"/>
              <a:t>IBM</a:t>
            </a:r>
            <a:r>
              <a:rPr spc="-65" dirty="0"/>
              <a:t> </a:t>
            </a:r>
            <a:r>
              <a:rPr dirty="0"/>
              <a:t>SSEC</a:t>
            </a:r>
            <a:r>
              <a:rPr spc="-65" dirty="0"/>
              <a:t> </a:t>
            </a:r>
            <a:r>
              <a:rPr dirty="0"/>
              <a:t>(1948)</a:t>
            </a:r>
            <a:r>
              <a:rPr b="0" dirty="0">
                <a:latin typeface="Times New Roman" panose="02020603050405020304"/>
                <a:cs typeface="Times New Roman" panose="02020603050405020304"/>
              </a:rPr>
              <a:t>	</a:t>
            </a:r>
            <a:endParaRPr b="0" dirty="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981200" y="1779270"/>
            <a:ext cx="4626610" cy="4166235"/>
          </a:xfrm>
          <a:prstGeom prst="rect">
            <a:avLst/>
          </a:prstGeom>
        </p:spPr>
      </p:pic>
      <p:sp>
        <p:nvSpPr>
          <p:cNvPr id="5" name="object 5"/>
          <p:cNvSpPr txBox="1"/>
          <p:nvPr/>
        </p:nvSpPr>
        <p:spPr>
          <a:xfrm>
            <a:off x="3926597" y="6108450"/>
            <a:ext cx="1961833" cy="422275"/>
          </a:xfrm>
          <a:prstGeom prst="rect">
            <a:avLst/>
          </a:prstGeom>
        </p:spPr>
        <p:txBody>
          <a:bodyPr vert="horz" wrap="square" lIns="0" tIns="13574" rIns="0" bIns="0" rtlCol="0">
            <a:spAutoFit/>
          </a:bodyPr>
          <a:lstStyle/>
          <a:p>
            <a:pPr marL="12700">
              <a:lnSpc>
                <a:spcPct val="100000"/>
              </a:lnSpc>
              <a:spcBef>
                <a:spcPts val="125"/>
              </a:spcBef>
              <a:tabLst>
                <a:tab pos="735965" algn="l"/>
              </a:tabLst>
            </a:pPr>
            <a:r>
              <a:rPr sz="1325" b="1" i="1" spc="5" dirty="0">
                <a:solidFill>
                  <a:srgbClr val="FFFFFF"/>
                </a:solidFill>
                <a:latin typeface="Verdana" panose="020B0604030504040204"/>
                <a:cs typeface="Verdana" panose="020B0604030504040204"/>
              </a:rPr>
              <a:t>From</a:t>
            </a:r>
            <a:r>
              <a:rPr sz="1325" spc="5" dirty="0">
                <a:solidFill>
                  <a:srgbClr val="FFFFFF"/>
                </a:solidFill>
                <a:latin typeface="Times New Roman" panose="02020603050405020304"/>
                <a:cs typeface="Times New Roman" panose="02020603050405020304"/>
              </a:rPr>
              <a:t>	</a:t>
            </a:r>
            <a:r>
              <a:rPr sz="1325" b="1" i="1" spc="5" dirty="0">
                <a:solidFill>
                  <a:srgbClr val="FFFFFF"/>
                </a:solidFill>
                <a:latin typeface="Verdana" panose="020B0604030504040204"/>
                <a:cs typeface="Verdana" panose="020B0604030504040204"/>
              </a:rPr>
              <a:t>IBM</a:t>
            </a:r>
            <a:r>
              <a:rPr sz="1325" b="1" i="1" spc="-15" dirty="0">
                <a:solidFill>
                  <a:srgbClr val="FFFFFF"/>
                </a:solidFill>
                <a:latin typeface="Verdana" panose="020B0604030504040204"/>
                <a:cs typeface="Verdana" panose="020B0604030504040204"/>
              </a:rPr>
              <a:t> </a:t>
            </a:r>
            <a:r>
              <a:rPr sz="1325" b="1" i="1" dirty="0">
                <a:solidFill>
                  <a:srgbClr val="FFFFFF"/>
                </a:solidFill>
                <a:latin typeface="Verdana" panose="020B0604030504040204"/>
                <a:cs typeface="Verdana" panose="020B0604030504040204"/>
              </a:rPr>
              <a:t>Archives.</a:t>
            </a:r>
            <a:endParaRPr sz="1325">
              <a:latin typeface="Verdana" panose="020B0604030504040204"/>
              <a:cs typeface="Verdana" panose="020B060403050404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ctrTitle"/>
          </p:nvPr>
        </p:nvSpPr>
        <p:spPr>
          <a:xfrm>
            <a:off x="762000" y="228600"/>
            <a:ext cx="7772400" cy="1118235"/>
          </a:xfrm>
          <a:prstGeom prst="rect">
            <a:avLst/>
          </a:prstGeom>
        </p:spPr>
        <p:txBody>
          <a:bodyPr vert="horz" wrap="square" lIns="0" tIns="10859" rIns="0" bIns="0" rtlCol="0">
            <a:spAutoFit/>
          </a:bodyPr>
          <a:lstStyle/>
          <a:p>
            <a:pPr marL="12700">
              <a:lnSpc>
                <a:spcPct val="100000"/>
              </a:lnSpc>
              <a:spcBef>
                <a:spcPts val="100"/>
              </a:spcBef>
              <a:tabLst>
                <a:tab pos="8317865" algn="l"/>
              </a:tabLst>
            </a:pPr>
            <a:r>
              <a:rPr spc="-75" dirty="0"/>
              <a:t> </a:t>
            </a:r>
            <a:r>
              <a:rPr spc="10" dirty="0"/>
              <a:t>S</a:t>
            </a:r>
            <a:r>
              <a:rPr spc="15" dirty="0"/>
              <a:t>t</a:t>
            </a:r>
            <a:r>
              <a:rPr spc="10" dirty="0"/>
              <a:t>re</a:t>
            </a:r>
            <a:r>
              <a:rPr spc="15" dirty="0"/>
              <a:t>t</a:t>
            </a:r>
            <a:r>
              <a:rPr spc="10" dirty="0"/>
              <a:t>c</a:t>
            </a:r>
            <a:r>
              <a:rPr dirty="0"/>
              <a:t>h</a:t>
            </a:r>
            <a:r>
              <a:rPr b="0" spc="10" dirty="0">
                <a:latin typeface="Times New Roman" panose="02020603050405020304"/>
                <a:cs typeface="Times New Roman" panose="02020603050405020304"/>
              </a:rPr>
              <a:t> </a:t>
            </a:r>
            <a:r>
              <a:rPr spc="10" dirty="0"/>
              <a:t>(</a:t>
            </a:r>
            <a:r>
              <a:rPr spc="15" dirty="0"/>
              <a:t>1961</a:t>
            </a:r>
            <a:r>
              <a:rPr dirty="0"/>
              <a:t>)</a:t>
            </a:r>
            <a:r>
              <a:rPr b="0" dirty="0">
                <a:latin typeface="Times New Roman" panose="02020603050405020304"/>
                <a:cs typeface="Times New Roman" panose="02020603050405020304"/>
              </a:rPr>
              <a:t>	</a:t>
            </a:r>
            <a:endParaRPr b="0" dirty="0">
              <a:latin typeface="Times New Roman" panose="02020603050405020304"/>
              <a:cs typeface="Times New Roman" panose="02020603050405020304"/>
            </a:endParaRPr>
          </a:p>
        </p:txBody>
      </p:sp>
      <p:sp>
        <p:nvSpPr>
          <p:cNvPr id="4" name="object 4"/>
          <p:cNvSpPr txBox="1"/>
          <p:nvPr/>
        </p:nvSpPr>
        <p:spPr>
          <a:xfrm>
            <a:off x="1344678" y="1856815"/>
            <a:ext cx="4821777" cy="247015"/>
          </a:xfrm>
          <a:prstGeom prst="rect">
            <a:avLst/>
          </a:prstGeom>
        </p:spPr>
        <p:txBody>
          <a:bodyPr vert="horz" wrap="square" lIns="0" tIns="10859" rIns="0" bIns="0" rtlCol="0">
            <a:spAutoFit/>
          </a:bodyPr>
          <a:lstStyle/>
          <a:p>
            <a:pPr marL="12700">
              <a:lnSpc>
                <a:spcPct val="100000"/>
              </a:lnSpc>
              <a:spcBef>
                <a:spcPts val="100"/>
              </a:spcBef>
            </a:pPr>
            <a:r>
              <a:rPr sz="1540" dirty="0">
                <a:solidFill>
                  <a:srgbClr val="1F1F5D"/>
                </a:solidFill>
                <a:latin typeface="Verdana" panose="020B0604030504040204"/>
                <a:cs typeface="Verdana" panose="020B0604030504040204"/>
              </a:rPr>
              <a:t>A</a:t>
            </a:r>
            <a:r>
              <a:rPr sz="1540" spc="-2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close-up</a:t>
            </a:r>
            <a:r>
              <a:rPr sz="1540" spc="2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Stretch</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technical</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control</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panel.</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1445126" y="2128310"/>
            <a:ext cx="5408208" cy="4235344"/>
          </a:xfrm>
          <a:prstGeom prst="rect">
            <a:avLst/>
          </a:prstGeom>
        </p:spPr>
      </p:pic>
      <p:sp>
        <p:nvSpPr>
          <p:cNvPr id="6" name="object 6"/>
          <p:cNvSpPr/>
          <p:nvPr/>
        </p:nvSpPr>
        <p:spPr>
          <a:xfrm>
            <a:off x="1445126" y="6078584"/>
            <a:ext cx="2133962" cy="285071"/>
          </a:xfrm>
          <a:custGeom>
            <a:avLst/>
            <a:gdLst/>
            <a:ahLst/>
            <a:cxnLst/>
            <a:rect l="l" t="t" r="r" b="b"/>
            <a:pathLst>
              <a:path w="2495550" h="333375">
                <a:moveTo>
                  <a:pt x="2495549" y="333374"/>
                </a:moveTo>
                <a:lnTo>
                  <a:pt x="2495549" y="0"/>
                </a:lnTo>
                <a:lnTo>
                  <a:pt x="0" y="0"/>
                </a:lnTo>
                <a:lnTo>
                  <a:pt x="0" y="333374"/>
                </a:lnTo>
                <a:lnTo>
                  <a:pt x="2495549" y="333374"/>
                </a:lnTo>
                <a:close/>
              </a:path>
            </a:pathLst>
          </a:custGeom>
          <a:solidFill>
            <a:srgbClr val="231F20"/>
          </a:solidFill>
        </p:spPr>
        <p:txBody>
          <a:bodyPr wrap="square" lIns="0" tIns="0" rIns="0" bIns="0" rtlCol="0"/>
          <a:lstStyle/>
          <a:p>
            <a:endParaRPr sz="1540"/>
          </a:p>
        </p:txBody>
      </p:sp>
      <p:sp>
        <p:nvSpPr>
          <p:cNvPr id="7" name="object 7"/>
          <p:cNvSpPr txBox="1"/>
          <p:nvPr/>
        </p:nvSpPr>
        <p:spPr>
          <a:xfrm>
            <a:off x="1515720" y="6108450"/>
            <a:ext cx="1961833" cy="422275"/>
          </a:xfrm>
          <a:prstGeom prst="rect">
            <a:avLst/>
          </a:prstGeom>
        </p:spPr>
        <p:txBody>
          <a:bodyPr vert="horz" wrap="square" lIns="0" tIns="13574" rIns="0" bIns="0" rtlCol="0">
            <a:spAutoFit/>
          </a:bodyPr>
          <a:lstStyle/>
          <a:p>
            <a:pPr marL="12700">
              <a:lnSpc>
                <a:spcPct val="100000"/>
              </a:lnSpc>
              <a:spcBef>
                <a:spcPts val="125"/>
              </a:spcBef>
              <a:tabLst>
                <a:tab pos="735965" algn="l"/>
              </a:tabLst>
            </a:pPr>
            <a:r>
              <a:rPr sz="1325" b="1" i="1" spc="5" dirty="0">
                <a:solidFill>
                  <a:srgbClr val="FFFFFF"/>
                </a:solidFill>
                <a:latin typeface="Verdana" panose="020B0604030504040204"/>
                <a:cs typeface="Verdana" panose="020B0604030504040204"/>
              </a:rPr>
              <a:t>From</a:t>
            </a:r>
            <a:r>
              <a:rPr sz="1325" spc="5" dirty="0">
                <a:solidFill>
                  <a:srgbClr val="FFFFFF"/>
                </a:solidFill>
                <a:latin typeface="Times New Roman" panose="02020603050405020304"/>
                <a:cs typeface="Times New Roman" panose="02020603050405020304"/>
              </a:rPr>
              <a:t>	</a:t>
            </a:r>
            <a:r>
              <a:rPr sz="1325" b="1" i="1" spc="5" dirty="0">
                <a:solidFill>
                  <a:srgbClr val="FFFFFF"/>
                </a:solidFill>
                <a:latin typeface="Verdana" panose="020B0604030504040204"/>
                <a:cs typeface="Verdana" panose="020B0604030504040204"/>
              </a:rPr>
              <a:t>IBM</a:t>
            </a:r>
            <a:r>
              <a:rPr sz="1325" b="1" i="1" spc="-15" dirty="0">
                <a:solidFill>
                  <a:srgbClr val="FFFFFF"/>
                </a:solidFill>
                <a:latin typeface="Verdana" panose="020B0604030504040204"/>
                <a:cs typeface="Verdana" panose="020B0604030504040204"/>
              </a:rPr>
              <a:t> </a:t>
            </a:r>
            <a:r>
              <a:rPr sz="1325" b="1" i="1" dirty="0">
                <a:solidFill>
                  <a:srgbClr val="FFFFFF"/>
                </a:solidFill>
                <a:latin typeface="Verdana" panose="020B0604030504040204"/>
                <a:cs typeface="Verdana" panose="020B0604030504040204"/>
              </a:rPr>
              <a:t>Archives.</a:t>
            </a:r>
            <a:endParaRPr sz="1325">
              <a:latin typeface="Verdana" panose="020B0604030504040204"/>
              <a:cs typeface="Verdana" panose="020B060403050404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4765" y="1659114"/>
            <a:ext cx="6900670" cy="3046730"/>
          </a:xfrm>
        </p:spPr>
        <p:txBody>
          <a:bodyPr/>
          <a:lstStyle/>
          <a:p>
            <a:pPr algn="just"/>
            <a:r>
              <a:rPr lang="en-US" b="1" i="0" dirty="0" err="1">
                <a:solidFill>
                  <a:srgbClr val="202122"/>
                </a:solidFill>
                <a:effectLst/>
                <a:latin typeface="Arial" panose="020B0604020202020204" pitchFamily="34" charset="0"/>
              </a:rPr>
              <a:t>Memex</a:t>
            </a:r>
            <a:r>
              <a:rPr lang="en-US" b="0" i="0" dirty="0">
                <a:solidFill>
                  <a:srgbClr val="202122"/>
                </a:solidFill>
                <a:effectLst/>
                <a:latin typeface="Arial" panose="020B0604020202020204" pitchFamily="34" charset="0"/>
              </a:rPr>
              <a:t> is the name of the hypothetical electromechanical device that </a:t>
            </a:r>
            <a:r>
              <a:rPr lang="en-US" b="0" i="0" u="none" strike="noStrike" dirty="0" err="1">
                <a:solidFill>
                  <a:srgbClr val="0645AD"/>
                </a:solidFill>
                <a:effectLst/>
                <a:latin typeface="Arial" panose="020B0604020202020204" pitchFamily="34" charset="0"/>
                <a:hlinkClick r:id="rId1" tooltip="Vannevar Bush"/>
              </a:rPr>
              <a:t>Vannevar</a:t>
            </a:r>
            <a:r>
              <a:rPr lang="en-US" b="0" i="0" u="none" strike="noStrike" dirty="0">
                <a:solidFill>
                  <a:srgbClr val="0645AD"/>
                </a:solidFill>
                <a:effectLst/>
                <a:latin typeface="Arial" panose="020B0604020202020204" pitchFamily="34" charset="0"/>
                <a:hlinkClick r:id="rId1" tooltip="Vannevar Bush"/>
              </a:rPr>
              <a:t> Bush</a:t>
            </a:r>
            <a:r>
              <a:rPr lang="en-US" b="0" i="0" dirty="0">
                <a:solidFill>
                  <a:srgbClr val="202122"/>
                </a:solidFill>
                <a:effectLst/>
                <a:latin typeface="Arial" panose="020B0604020202020204" pitchFamily="34" charset="0"/>
              </a:rPr>
              <a:t> described in his 1945 article "</a:t>
            </a:r>
            <a:r>
              <a:rPr lang="en-US" b="0" i="0" u="none" strike="noStrike" dirty="0">
                <a:solidFill>
                  <a:srgbClr val="0645AD"/>
                </a:solidFill>
                <a:effectLst/>
                <a:latin typeface="Arial" panose="020B0604020202020204" pitchFamily="34" charset="0"/>
                <a:hlinkClick r:id="rId2" tooltip="As We May Think"/>
              </a:rPr>
              <a:t>As We May Think</a:t>
            </a:r>
            <a:r>
              <a:rPr lang="en-US" b="0" i="0" dirty="0">
                <a:solidFill>
                  <a:srgbClr val="202122"/>
                </a:solidFill>
                <a:effectLst/>
                <a:latin typeface="Arial" panose="020B0604020202020204" pitchFamily="34" charset="0"/>
              </a:rPr>
              <a:t>". Bush envisioned the </a:t>
            </a:r>
            <a:r>
              <a:rPr lang="en-US" b="0" i="0" dirty="0" err="1">
                <a:solidFill>
                  <a:srgbClr val="202122"/>
                </a:solidFill>
                <a:effectLst/>
                <a:latin typeface="Arial" panose="020B0604020202020204" pitchFamily="34" charset="0"/>
              </a:rPr>
              <a:t>memex</a:t>
            </a:r>
            <a:r>
              <a:rPr lang="en-US" b="0" i="0" dirty="0">
                <a:solidFill>
                  <a:srgbClr val="202122"/>
                </a:solidFill>
                <a:effectLst/>
                <a:latin typeface="Arial" panose="020B0604020202020204" pitchFamily="34" charset="0"/>
              </a:rPr>
              <a:t> as a device in which individuals would compress and store all of their books, records, and communications, "mechanized so that it may be consulted with exceeding speed and flexibility". The individual was supposed to use the </a:t>
            </a:r>
            <a:r>
              <a:rPr lang="en-US" b="0" i="0" dirty="0" err="1">
                <a:solidFill>
                  <a:srgbClr val="202122"/>
                </a:solidFill>
                <a:effectLst/>
                <a:latin typeface="Arial" panose="020B0604020202020204" pitchFamily="34" charset="0"/>
              </a:rPr>
              <a:t>memex</a:t>
            </a:r>
            <a:r>
              <a:rPr lang="en-US" b="0" i="0" dirty="0">
                <a:solidFill>
                  <a:srgbClr val="202122"/>
                </a:solidFill>
                <a:effectLst/>
                <a:latin typeface="Arial" panose="020B0604020202020204" pitchFamily="34" charset="0"/>
              </a:rPr>
              <a:t> as automatic personal </a:t>
            </a:r>
            <a:r>
              <a:rPr lang="en-US" b="0" i="0" u="none" strike="noStrike" dirty="0">
                <a:solidFill>
                  <a:srgbClr val="0645AD"/>
                </a:solidFill>
                <a:effectLst/>
                <a:latin typeface="Arial" panose="020B0604020202020204" pitchFamily="34" charset="0"/>
                <a:hlinkClick r:id="rId3" tooltip="Filing cabinet"/>
              </a:rPr>
              <a:t>filing system</a:t>
            </a:r>
            <a:r>
              <a:rPr lang="en-US" b="0" i="0" dirty="0">
                <a:solidFill>
                  <a:srgbClr val="202122"/>
                </a:solidFill>
                <a:effectLst/>
                <a:latin typeface="Arial" panose="020B0604020202020204" pitchFamily="34" charset="0"/>
              </a:rPr>
              <a:t>, making the </a:t>
            </a:r>
            <a:r>
              <a:rPr lang="en-US" b="0" i="0" dirty="0" err="1">
                <a:solidFill>
                  <a:srgbClr val="202122"/>
                </a:solidFill>
                <a:effectLst/>
                <a:latin typeface="Arial" panose="020B0604020202020204" pitchFamily="34" charset="0"/>
              </a:rPr>
              <a:t>memex</a:t>
            </a:r>
            <a:r>
              <a:rPr lang="en-US" b="0" i="0" dirty="0">
                <a:solidFill>
                  <a:srgbClr val="202122"/>
                </a:solidFill>
                <a:effectLst/>
                <a:latin typeface="Arial" panose="020B0604020202020204" pitchFamily="34" charset="0"/>
              </a:rPr>
              <a:t> "an enlarged intimate supplement to his memory“</a:t>
            </a:r>
            <a:endParaRPr lang="en-US" b="0" i="0" dirty="0">
              <a:solidFill>
                <a:srgbClr val="202122"/>
              </a:solidFill>
              <a:effectLst/>
              <a:latin typeface="Arial" panose="020B0604020202020204" pitchFamily="34" charset="0"/>
            </a:endParaRPr>
          </a:p>
          <a:p>
            <a:pPr algn="just"/>
            <a:endParaRPr lang="en-US" dirty="0">
              <a:solidFill>
                <a:srgbClr val="202122"/>
              </a:solidFill>
              <a:latin typeface="Arial" panose="020B0604020202020204" pitchFamily="34" charset="0"/>
            </a:endParaRPr>
          </a:p>
          <a:p>
            <a:pPr algn="just"/>
            <a:r>
              <a:rPr lang="en-US" dirty="0">
                <a:solidFill>
                  <a:srgbClr val="202122"/>
                </a:solidFill>
                <a:latin typeface="Arial" panose="020B0604020202020204" pitchFamily="34" charset="0"/>
              </a:rPr>
              <a:t>Source: Wikipedia</a:t>
            </a:r>
            <a:endParaRPr lang="en-US" dirty="0">
              <a:solidFill>
                <a:srgbClr val="202122"/>
              </a:solidFill>
              <a:latin typeface="Arial" panose="020B0604020202020204" pitchFamily="34" charset="0"/>
            </a:endParaRPr>
          </a:p>
          <a:p>
            <a:pPr algn="just"/>
            <a:r>
              <a:rPr lang="en-US" dirty="0"/>
              <a:t>https://en.wikipedia.org/wiki/Memex</a:t>
            </a:r>
            <a:endParaRPr lang="en-US" dirty="0"/>
          </a:p>
        </p:txBody>
      </p:sp>
      <p:sp>
        <p:nvSpPr>
          <p:cNvPr id="4" name="object 3"/>
          <p:cNvSpPr txBox="1"/>
          <p:nvPr/>
        </p:nvSpPr>
        <p:spPr>
          <a:xfrm>
            <a:off x="976620" y="510011"/>
            <a:ext cx="7190760" cy="1048385"/>
          </a:xfrm>
          <a:prstGeom prst="rect">
            <a:avLst/>
          </a:prstGeom>
        </p:spPr>
        <p:txBody>
          <a:bodyPr vert="horz" wrap="square" lIns="0" tIns="418106" rIns="0" bIns="0" rtlCol="0">
            <a:spAutoFit/>
          </a:bodyPr>
          <a:lstStyle>
            <a:lvl1pPr>
              <a:defRPr sz="2400" b="1" i="0" u="heavy">
                <a:solidFill>
                  <a:srgbClr val="1F1F5D"/>
                </a:solidFill>
                <a:latin typeface="Verdana" panose="020B0604030504040204"/>
                <a:ea typeface="+mj-ea"/>
                <a:cs typeface="Verdana" panose="020B0604030504040204"/>
              </a:defRPr>
            </a:lvl1pPr>
          </a:lstStyle>
          <a:p>
            <a:pPr marL="90170">
              <a:spcBef>
                <a:spcPts val="100"/>
              </a:spcBef>
              <a:tabLst>
                <a:tab pos="8395970" algn="l"/>
              </a:tabLst>
            </a:pPr>
            <a:r>
              <a:rPr lang="en-US" sz="2050" kern="0" spc="-75" dirty="0">
                <a:solidFill>
                  <a:srgbClr val="231F20"/>
                </a:solidFill>
              </a:rPr>
              <a:t> </a:t>
            </a:r>
            <a:r>
              <a:rPr lang="en-US" sz="2050" kern="0" spc="-10" dirty="0">
                <a:solidFill>
                  <a:srgbClr val="231F20"/>
                </a:solidFill>
              </a:rPr>
              <a:t>Bush’s</a:t>
            </a:r>
            <a:r>
              <a:rPr lang="en-US" sz="2050" kern="0" spc="-114" dirty="0">
                <a:solidFill>
                  <a:srgbClr val="231F20"/>
                </a:solidFill>
              </a:rPr>
              <a:t> </a:t>
            </a:r>
            <a:r>
              <a:rPr lang="en-US" sz="2050" kern="0" spc="-5" dirty="0" err="1">
                <a:solidFill>
                  <a:srgbClr val="231F20"/>
                </a:solidFill>
              </a:rPr>
              <a:t>Memex</a:t>
            </a:r>
            <a:r>
              <a:rPr lang="en-US" sz="2050" b="0" kern="0" spc="-5" dirty="0">
                <a:solidFill>
                  <a:srgbClr val="231F20"/>
                </a:solidFill>
                <a:latin typeface="Times New Roman" panose="02020603050405020304"/>
                <a:cs typeface="Times New Roman" panose="02020603050405020304"/>
              </a:rPr>
              <a:t>	</a:t>
            </a:r>
            <a:endParaRPr lang="en-US" sz="2050" b="0" kern="0" spc="-5" dirty="0">
              <a:solidFill>
                <a:srgbClr val="231F20"/>
              </a:solidFill>
              <a:latin typeface="Times New Roman" panose="02020603050405020304"/>
              <a:cs typeface="Times New Roman" panose="02020603050405020304"/>
            </a:endParaRPr>
          </a:p>
        </p:txBody>
      </p:sp>
      <p:sp>
        <p:nvSpPr>
          <p:cNvPr id="5" name="object 2"/>
          <p:cNvSpPr txBox="1"/>
          <p:nvPr/>
        </p:nvSpPr>
        <p:spPr>
          <a:xfrm>
            <a:off x="978171" y="736168"/>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6" rIns="0" bIns="0" rtlCol="0">
            <a:spAutoFit/>
          </a:bodyPr>
          <a:lstStyle/>
          <a:p>
            <a:pPr marL="90170">
              <a:lnSpc>
                <a:spcPct val="100000"/>
              </a:lnSpc>
              <a:spcBef>
                <a:spcPts val="100"/>
              </a:spcBef>
              <a:tabLst>
                <a:tab pos="8395970" algn="l"/>
              </a:tabLst>
            </a:pPr>
            <a:r>
              <a:rPr spc="-75" dirty="0">
                <a:solidFill>
                  <a:srgbClr val="231F20"/>
                </a:solidFill>
              </a:rPr>
              <a:t> </a:t>
            </a:r>
            <a:r>
              <a:rPr spc="-10" dirty="0">
                <a:solidFill>
                  <a:srgbClr val="231F20"/>
                </a:solidFill>
              </a:rPr>
              <a:t>Bush’s</a:t>
            </a:r>
            <a:r>
              <a:rPr spc="-114" dirty="0">
                <a:solidFill>
                  <a:srgbClr val="231F20"/>
                </a:solidFill>
              </a:rPr>
              <a:t> </a:t>
            </a:r>
            <a:r>
              <a:rPr spc="-5" dirty="0">
                <a:solidFill>
                  <a:srgbClr val="231F20"/>
                </a:solidFill>
              </a:rPr>
              <a:t>Memex</a:t>
            </a:r>
            <a:r>
              <a:rPr b="0" spc="-5" dirty="0">
                <a:solidFill>
                  <a:srgbClr val="231F20"/>
                </a:solidFill>
                <a:latin typeface="Times New Roman" panose="02020603050405020304"/>
                <a:cs typeface="Times New Roman" panose="02020603050405020304"/>
              </a:rPr>
              <a:t>	</a:t>
            </a:r>
            <a:endParaRPr b="0" spc="-5" dirty="0">
              <a:solidFill>
                <a:srgbClr val="231F20"/>
              </a:solidFill>
              <a:latin typeface="Times New Roman" panose="02020603050405020304"/>
              <a:cs typeface="Times New Roman" panose="02020603050405020304"/>
            </a:endParaRPr>
          </a:p>
        </p:txBody>
      </p:sp>
      <p:sp>
        <p:nvSpPr>
          <p:cNvPr id="4" name="object 4"/>
          <p:cNvSpPr txBox="1"/>
          <p:nvPr/>
        </p:nvSpPr>
        <p:spPr>
          <a:xfrm>
            <a:off x="1189925" y="1796002"/>
            <a:ext cx="6946508" cy="2559050"/>
          </a:xfrm>
          <a:prstGeom prst="rect">
            <a:avLst/>
          </a:prstGeom>
        </p:spPr>
        <p:txBody>
          <a:bodyPr vert="horz" wrap="square" lIns="0" tIns="71675" rIns="0" bIns="0" rtlCol="0">
            <a:spAutoFit/>
          </a:bodyPr>
          <a:lstStyle/>
          <a:p>
            <a:pPr marL="12700">
              <a:lnSpc>
                <a:spcPct val="100000"/>
              </a:lnSpc>
              <a:spcBef>
                <a:spcPts val="660"/>
              </a:spcBef>
            </a:pPr>
            <a:r>
              <a:rPr sz="2050" dirty="0">
                <a:solidFill>
                  <a:srgbClr val="1F1F5D"/>
                </a:solidFill>
                <a:latin typeface="Verdana" panose="020B0604030504040204"/>
                <a:cs typeface="Verdana" panose="020B0604030504040204"/>
              </a:rPr>
              <a:t>Conceiving</a:t>
            </a:r>
            <a:r>
              <a:rPr sz="2050" spc="-3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Hypertext</a:t>
            </a:r>
            <a:r>
              <a:rPr sz="2050" spc="-3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and</a:t>
            </a:r>
            <a:r>
              <a:rPr sz="2050" spc="-3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the</a:t>
            </a:r>
            <a:r>
              <a:rPr sz="2050" spc="-2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World</a:t>
            </a:r>
            <a:r>
              <a:rPr sz="2050" spc="-3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Wide</a:t>
            </a:r>
            <a:r>
              <a:rPr sz="2050" spc="-2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Web</a:t>
            </a:r>
            <a:endParaRPr sz="2050">
              <a:latin typeface="Verdana" panose="020B0604030504040204"/>
              <a:cs typeface="Verdana" panose="020B0604030504040204"/>
            </a:endParaRPr>
          </a:p>
          <a:p>
            <a:pPr marL="469265" marR="573405" indent="-276225">
              <a:lnSpc>
                <a:spcPct val="101000"/>
              </a:lnSpc>
              <a:spcBef>
                <a:spcPts val="405"/>
              </a:spcBef>
              <a:buChar char="–"/>
              <a:tabLst>
                <a:tab pos="469900" algn="l"/>
                <a:tab pos="469900" algn="l"/>
              </a:tabLst>
            </a:pPr>
            <a:r>
              <a:rPr sz="1540" dirty="0">
                <a:solidFill>
                  <a:srgbClr val="1F1F5D"/>
                </a:solidFill>
                <a:latin typeface="Verdana" panose="020B0604030504040204"/>
                <a:cs typeface="Verdana" panose="020B0604030504040204"/>
              </a:rPr>
              <a:t>a</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device</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where</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individuals</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stores</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all</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personal</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books,</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records, </a:t>
            </a:r>
            <a:r>
              <a:rPr sz="1540" spc="-6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co</a:t>
            </a:r>
            <a:r>
              <a:rPr sz="1540" dirty="0">
                <a:solidFill>
                  <a:srgbClr val="1F1F5D"/>
                </a:solidFill>
                <a:latin typeface="Verdana" panose="020B0604030504040204"/>
                <a:cs typeface="Verdana" panose="020B0604030504040204"/>
              </a:rPr>
              <a:t>mm</a:t>
            </a:r>
            <a:r>
              <a:rPr sz="1540" spc="-5" dirty="0">
                <a:solidFill>
                  <a:srgbClr val="1F1F5D"/>
                </a:solidFill>
                <a:latin typeface="Verdana" panose="020B0604030504040204"/>
                <a:cs typeface="Verdana" panose="020B0604030504040204"/>
              </a:rPr>
              <a:t>unic</a:t>
            </a:r>
            <a:r>
              <a:rPr sz="1540" dirty="0">
                <a:solidFill>
                  <a:srgbClr val="1F1F5D"/>
                </a:solidFill>
                <a:latin typeface="Verdana" panose="020B0604030504040204"/>
                <a:cs typeface="Verdana" panose="020B0604030504040204"/>
              </a:rPr>
              <a:t>a</a:t>
            </a:r>
            <a:r>
              <a:rPr sz="1540" spc="-5" dirty="0">
                <a:solidFill>
                  <a:srgbClr val="1F1F5D"/>
                </a:solidFill>
                <a:latin typeface="Verdana" panose="020B0604030504040204"/>
                <a:cs typeface="Verdana" panose="020B0604030504040204"/>
              </a:rPr>
              <a:t>tion</a:t>
            </a:r>
            <a:r>
              <a:rPr sz="1540" dirty="0">
                <a:solidFill>
                  <a:srgbClr val="1F1F5D"/>
                </a:solidFill>
                <a:latin typeface="Verdana" panose="020B0604030504040204"/>
                <a:cs typeface="Verdana" panose="020B0604030504040204"/>
              </a:rPr>
              <a:t>s</a:t>
            </a:r>
            <a:r>
              <a:rPr sz="1540" spc="-5" dirty="0">
                <a:solidFill>
                  <a:srgbClr val="1F1F5D"/>
                </a:solidFill>
                <a:latin typeface="Times New Roman" panose="02020603050405020304"/>
                <a:cs typeface="Times New Roman" panose="02020603050405020304"/>
              </a:rPr>
              <a:t> </a:t>
            </a:r>
            <a:r>
              <a:rPr sz="1540" dirty="0">
                <a:solidFill>
                  <a:srgbClr val="1F1F5D"/>
                </a:solidFill>
                <a:latin typeface="Verdana" panose="020B0604030504040204"/>
                <a:cs typeface="Verdana" panose="020B0604030504040204"/>
              </a:rPr>
              <a:t>e</a:t>
            </a:r>
            <a:r>
              <a:rPr sz="1540" spc="-5" dirty="0">
                <a:solidFill>
                  <a:srgbClr val="1F1F5D"/>
                </a:solidFill>
                <a:latin typeface="Verdana" panose="020B0604030504040204"/>
                <a:cs typeface="Verdana" panose="020B0604030504040204"/>
              </a:rPr>
              <a:t>t</a:t>
            </a:r>
            <a:r>
              <a:rPr sz="1540" dirty="0">
                <a:solidFill>
                  <a:srgbClr val="1F1F5D"/>
                </a:solidFill>
                <a:latin typeface="Verdana" panose="020B0604030504040204"/>
                <a:cs typeface="Verdana" panose="020B0604030504040204"/>
              </a:rPr>
              <a:t>c</a:t>
            </a:r>
            <a:endParaRPr sz="1540">
              <a:latin typeface="Verdana" panose="020B0604030504040204"/>
              <a:cs typeface="Verdana" panose="020B0604030504040204"/>
            </a:endParaRPr>
          </a:p>
          <a:p>
            <a:pPr marL="469265" marR="976630" indent="-276225">
              <a:lnSpc>
                <a:spcPct val="101000"/>
              </a:lnSpc>
              <a:spcBef>
                <a:spcPts val="375"/>
              </a:spcBef>
              <a:buChar char="–"/>
              <a:tabLst>
                <a:tab pos="469900" algn="l"/>
                <a:tab pos="469900" algn="l"/>
              </a:tabLst>
            </a:pPr>
            <a:r>
              <a:rPr sz="1540" spc="-5" dirty="0">
                <a:solidFill>
                  <a:srgbClr val="1F1F5D"/>
                </a:solidFill>
                <a:latin typeface="Verdana" panose="020B0604030504040204"/>
                <a:cs typeface="Verdana" panose="020B0604030504040204"/>
              </a:rPr>
              <a:t>items</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retrieved</a:t>
            </a:r>
            <a:r>
              <a:rPr sz="1540" spc="2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rapidly</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through</a:t>
            </a:r>
            <a:r>
              <a:rPr sz="1540" spc="2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indexing,</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keywords,</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cross </a:t>
            </a:r>
            <a:r>
              <a:rPr sz="1540" spc="-6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references,...</a:t>
            </a:r>
            <a:endParaRPr sz="1540">
              <a:latin typeface="Verdana" panose="020B0604030504040204"/>
              <a:cs typeface="Verdana" panose="020B0604030504040204"/>
            </a:endParaRPr>
          </a:p>
          <a:p>
            <a:pPr marL="469900" indent="-277495">
              <a:lnSpc>
                <a:spcPct val="100000"/>
              </a:lnSpc>
              <a:spcBef>
                <a:spcPts val="465"/>
              </a:spcBef>
              <a:buChar char="–"/>
              <a:tabLst>
                <a:tab pos="469900" algn="l"/>
                <a:tab pos="469900" algn="l"/>
              </a:tabLst>
            </a:pPr>
            <a:r>
              <a:rPr sz="1540" spc="-5" dirty="0">
                <a:solidFill>
                  <a:srgbClr val="1F1F5D"/>
                </a:solidFill>
                <a:latin typeface="Verdana" panose="020B0604030504040204"/>
                <a:cs typeface="Verdana" panose="020B0604030504040204"/>
              </a:rPr>
              <a:t>can</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annotate</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text</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with</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margin</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notes,</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comments...</a:t>
            </a:r>
            <a:endParaRPr sz="1540">
              <a:latin typeface="Verdana" panose="020B0604030504040204"/>
              <a:cs typeface="Verdana" panose="020B0604030504040204"/>
            </a:endParaRPr>
          </a:p>
          <a:p>
            <a:pPr marL="469900" indent="-277495">
              <a:lnSpc>
                <a:spcPct val="100000"/>
              </a:lnSpc>
              <a:spcBef>
                <a:spcPts val="390"/>
              </a:spcBef>
              <a:buChar char="–"/>
              <a:tabLst>
                <a:tab pos="469900" algn="l"/>
                <a:tab pos="469900" algn="l"/>
              </a:tabLst>
            </a:pPr>
            <a:r>
              <a:rPr sz="1540" spc="-10" dirty="0">
                <a:solidFill>
                  <a:srgbClr val="1F1F5D"/>
                </a:solidFill>
                <a:latin typeface="Verdana" panose="020B0604030504040204"/>
                <a:cs typeface="Verdana" panose="020B0604030504040204"/>
              </a:rPr>
              <a:t>can</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construct</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and</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save</a:t>
            </a:r>
            <a:r>
              <a:rPr sz="1540" spc="1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trail</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(chain</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links)</a:t>
            </a:r>
            <a:r>
              <a:rPr sz="1540" spc="1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through</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material</a:t>
            </a:r>
            <a:endParaRPr sz="1540">
              <a:latin typeface="Verdana" panose="020B0604030504040204"/>
              <a:cs typeface="Verdana" panose="020B0604030504040204"/>
            </a:endParaRPr>
          </a:p>
          <a:p>
            <a:pPr marL="469900" indent="-277495">
              <a:lnSpc>
                <a:spcPct val="100000"/>
              </a:lnSpc>
              <a:spcBef>
                <a:spcPts val="465"/>
              </a:spcBef>
              <a:buChar char="–"/>
              <a:tabLst>
                <a:tab pos="469900" algn="l"/>
                <a:tab pos="469900" algn="l"/>
              </a:tabLst>
            </a:pPr>
            <a:r>
              <a:rPr sz="1540" spc="-15" dirty="0">
                <a:solidFill>
                  <a:srgbClr val="1F1F5D"/>
                </a:solidFill>
                <a:latin typeface="Verdana" panose="020B0604030504040204"/>
                <a:cs typeface="Verdana" panose="020B0604030504040204"/>
              </a:rPr>
              <a:t>acts</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as</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a:t>
            </a:r>
            <a:r>
              <a:rPr sz="1540" spc="1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external</a:t>
            </a:r>
            <a:r>
              <a:rPr sz="1540" spc="1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memory!</a:t>
            </a:r>
            <a:endParaRPr sz="1540">
              <a:latin typeface="Verdana" panose="020B0604030504040204"/>
              <a:cs typeface="Verdana" panose="020B0604030504040204"/>
            </a:endParaRPr>
          </a:p>
        </p:txBody>
      </p:sp>
      <p:sp>
        <p:nvSpPr>
          <p:cNvPr id="5" name="object 5"/>
          <p:cNvSpPr txBox="1"/>
          <p:nvPr/>
        </p:nvSpPr>
        <p:spPr>
          <a:xfrm>
            <a:off x="1189925" y="4389878"/>
            <a:ext cx="5667760" cy="325755"/>
          </a:xfrm>
          <a:prstGeom prst="rect">
            <a:avLst/>
          </a:prstGeom>
        </p:spPr>
        <p:txBody>
          <a:bodyPr vert="horz" wrap="square" lIns="0" tIns="10859" rIns="0" bIns="0" rtlCol="0">
            <a:spAutoFit/>
          </a:bodyPr>
          <a:lstStyle/>
          <a:p>
            <a:pPr marL="12700">
              <a:lnSpc>
                <a:spcPct val="100000"/>
              </a:lnSpc>
              <a:spcBef>
                <a:spcPts val="100"/>
              </a:spcBef>
            </a:pPr>
            <a:r>
              <a:rPr sz="2050" dirty="0">
                <a:solidFill>
                  <a:srgbClr val="1F1F5D"/>
                </a:solidFill>
                <a:latin typeface="Verdana" panose="020B0604030504040204"/>
                <a:cs typeface="Verdana" panose="020B0604030504040204"/>
              </a:rPr>
              <a:t>Bush’s</a:t>
            </a:r>
            <a:r>
              <a:rPr sz="2050" spc="-2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Memex</a:t>
            </a:r>
            <a:r>
              <a:rPr sz="2050" spc="-1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based</a:t>
            </a:r>
            <a:r>
              <a:rPr sz="2050" spc="-2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on</a:t>
            </a:r>
            <a:r>
              <a:rPr sz="2050" spc="-1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microfilm</a:t>
            </a:r>
            <a:r>
              <a:rPr sz="2050" spc="-1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records!</a:t>
            </a:r>
            <a:endParaRPr sz="2050">
              <a:latin typeface="Verdana" panose="020B0604030504040204"/>
              <a:cs typeface="Verdana" panose="020B0604030504040204"/>
            </a:endParaRPr>
          </a:p>
        </p:txBody>
      </p:sp>
      <p:sp>
        <p:nvSpPr>
          <p:cNvPr id="6" name="object 6"/>
          <p:cNvSpPr txBox="1"/>
          <p:nvPr/>
        </p:nvSpPr>
        <p:spPr>
          <a:xfrm>
            <a:off x="1344678" y="4748253"/>
            <a:ext cx="2296317" cy="483870"/>
          </a:xfrm>
          <a:prstGeom prst="rect">
            <a:avLst/>
          </a:prstGeom>
        </p:spPr>
        <p:txBody>
          <a:bodyPr vert="horz" wrap="square" lIns="0" tIns="10859" rIns="0" bIns="0" rtlCol="0">
            <a:spAutoFit/>
          </a:bodyPr>
          <a:lstStyle/>
          <a:p>
            <a:pPr marL="12700">
              <a:lnSpc>
                <a:spcPct val="100000"/>
              </a:lnSpc>
              <a:spcBef>
                <a:spcPts val="100"/>
              </a:spcBef>
              <a:tabLst>
                <a:tab pos="288925"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spc="-10" dirty="0">
                <a:solidFill>
                  <a:srgbClr val="1F1F5D"/>
                </a:solidFill>
                <a:latin typeface="Verdana" panose="020B0604030504040204"/>
                <a:cs typeface="Verdana" panose="020B0604030504040204"/>
              </a:rPr>
              <a:t>but</a:t>
            </a:r>
            <a:r>
              <a:rPr sz="1540" spc="-6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not</a:t>
            </a:r>
            <a:r>
              <a:rPr sz="1540" spc="-5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implemented</a:t>
            </a:r>
            <a:endParaRPr sz="1540">
              <a:latin typeface="Verdana" panose="020B0604030504040204"/>
              <a:cs typeface="Verdana" panose="020B0604030504040204"/>
            </a:endParaRPr>
          </a:p>
        </p:txBody>
      </p:sp>
      <p:sp>
        <p:nvSpPr>
          <p:cNvPr id="7" name="object 7"/>
          <p:cNvSpPr/>
          <p:nvPr/>
        </p:nvSpPr>
        <p:spPr>
          <a:xfrm>
            <a:off x="3717546" y="4531057"/>
            <a:ext cx="4626299" cy="1832601"/>
          </a:xfrm>
          <a:custGeom>
            <a:avLst/>
            <a:gdLst/>
            <a:ahLst/>
            <a:cxnLst/>
            <a:rect l="l" t="t" r="r" b="b"/>
            <a:pathLst>
              <a:path w="5410200" h="2143125">
                <a:moveTo>
                  <a:pt x="5410200" y="1400175"/>
                </a:moveTo>
                <a:lnTo>
                  <a:pt x="5381625" y="1400175"/>
                </a:lnTo>
                <a:lnTo>
                  <a:pt x="5381625" y="1419225"/>
                </a:lnTo>
                <a:lnTo>
                  <a:pt x="5381625" y="2133600"/>
                </a:lnTo>
                <a:lnTo>
                  <a:pt x="4953000" y="2133600"/>
                </a:lnTo>
                <a:lnTo>
                  <a:pt x="4953000" y="1756016"/>
                </a:lnTo>
                <a:lnTo>
                  <a:pt x="5107660" y="1780044"/>
                </a:lnTo>
                <a:lnTo>
                  <a:pt x="5067300" y="1800225"/>
                </a:lnTo>
                <a:lnTo>
                  <a:pt x="5124450" y="1791436"/>
                </a:lnTo>
                <a:lnTo>
                  <a:pt x="5191125" y="1781175"/>
                </a:lnTo>
                <a:lnTo>
                  <a:pt x="5124450" y="1747837"/>
                </a:lnTo>
                <a:lnTo>
                  <a:pt x="5124450" y="1771650"/>
                </a:lnTo>
                <a:lnTo>
                  <a:pt x="5116830" y="1775460"/>
                </a:lnTo>
                <a:lnTo>
                  <a:pt x="5119687" y="1766887"/>
                </a:lnTo>
                <a:lnTo>
                  <a:pt x="5124450" y="1771650"/>
                </a:lnTo>
                <a:lnTo>
                  <a:pt x="5124450" y="1747837"/>
                </a:lnTo>
                <a:lnTo>
                  <a:pt x="5076825" y="1724025"/>
                </a:lnTo>
                <a:lnTo>
                  <a:pt x="5101907" y="1749107"/>
                </a:lnTo>
                <a:lnTo>
                  <a:pt x="4953000" y="1726044"/>
                </a:lnTo>
                <a:lnTo>
                  <a:pt x="4953000" y="1419225"/>
                </a:lnTo>
                <a:lnTo>
                  <a:pt x="5101221" y="1419225"/>
                </a:lnTo>
                <a:lnTo>
                  <a:pt x="5181600" y="1752600"/>
                </a:lnTo>
                <a:lnTo>
                  <a:pt x="5210175" y="1752600"/>
                </a:lnTo>
                <a:lnTo>
                  <a:pt x="5126825" y="1419225"/>
                </a:lnTo>
                <a:lnTo>
                  <a:pt x="5381625" y="1419225"/>
                </a:lnTo>
                <a:lnTo>
                  <a:pt x="5381625" y="1400175"/>
                </a:lnTo>
                <a:lnTo>
                  <a:pt x="5122062" y="1400175"/>
                </a:lnTo>
                <a:lnTo>
                  <a:pt x="5096637" y="1298486"/>
                </a:lnTo>
                <a:lnTo>
                  <a:pt x="5096637" y="1400175"/>
                </a:lnTo>
                <a:lnTo>
                  <a:pt x="4924425" y="1400175"/>
                </a:lnTo>
                <a:lnTo>
                  <a:pt x="4924425" y="1721612"/>
                </a:lnTo>
                <a:lnTo>
                  <a:pt x="3933825" y="1568145"/>
                </a:lnTo>
                <a:lnTo>
                  <a:pt x="3933825" y="450938"/>
                </a:lnTo>
                <a:lnTo>
                  <a:pt x="4638675" y="248183"/>
                </a:lnTo>
                <a:lnTo>
                  <a:pt x="4638675" y="990600"/>
                </a:lnTo>
                <a:lnTo>
                  <a:pt x="4648200" y="990600"/>
                </a:lnTo>
                <a:lnTo>
                  <a:pt x="4657725" y="990600"/>
                </a:lnTo>
                <a:lnTo>
                  <a:pt x="4997894" y="990600"/>
                </a:lnTo>
                <a:lnTo>
                  <a:pt x="5096637" y="1400175"/>
                </a:lnTo>
                <a:lnTo>
                  <a:pt x="5096637" y="1298486"/>
                </a:lnTo>
                <a:lnTo>
                  <a:pt x="5019662" y="990600"/>
                </a:lnTo>
                <a:lnTo>
                  <a:pt x="5153025" y="990600"/>
                </a:lnTo>
                <a:lnTo>
                  <a:pt x="5172075" y="990600"/>
                </a:lnTo>
                <a:lnTo>
                  <a:pt x="5181600" y="990600"/>
                </a:lnTo>
                <a:lnTo>
                  <a:pt x="5181600" y="0"/>
                </a:lnTo>
                <a:lnTo>
                  <a:pt x="5153025" y="0"/>
                </a:lnTo>
                <a:lnTo>
                  <a:pt x="5153025" y="28575"/>
                </a:lnTo>
                <a:lnTo>
                  <a:pt x="5153025" y="962025"/>
                </a:lnTo>
                <a:lnTo>
                  <a:pt x="5012525" y="962025"/>
                </a:lnTo>
                <a:lnTo>
                  <a:pt x="4945850" y="695325"/>
                </a:lnTo>
                <a:lnTo>
                  <a:pt x="4981575" y="723900"/>
                </a:lnTo>
                <a:lnTo>
                  <a:pt x="4914900" y="609600"/>
                </a:lnTo>
                <a:lnTo>
                  <a:pt x="4905375" y="742950"/>
                </a:lnTo>
                <a:lnTo>
                  <a:pt x="4924425" y="704850"/>
                </a:lnTo>
                <a:lnTo>
                  <a:pt x="4927524" y="698652"/>
                </a:lnTo>
                <a:lnTo>
                  <a:pt x="4991011" y="962025"/>
                </a:lnTo>
                <a:lnTo>
                  <a:pt x="4657725" y="962025"/>
                </a:lnTo>
                <a:lnTo>
                  <a:pt x="4657725" y="242697"/>
                </a:lnTo>
                <a:lnTo>
                  <a:pt x="4895481" y="174294"/>
                </a:lnTo>
                <a:lnTo>
                  <a:pt x="4867275" y="209550"/>
                </a:lnTo>
                <a:lnTo>
                  <a:pt x="4905375" y="187325"/>
                </a:lnTo>
                <a:lnTo>
                  <a:pt x="4981575" y="142875"/>
                </a:lnTo>
                <a:lnTo>
                  <a:pt x="4848225" y="142875"/>
                </a:lnTo>
                <a:lnTo>
                  <a:pt x="4889982" y="156794"/>
                </a:lnTo>
                <a:lnTo>
                  <a:pt x="4657725" y="223164"/>
                </a:lnTo>
                <a:lnTo>
                  <a:pt x="4657725" y="28575"/>
                </a:lnTo>
                <a:lnTo>
                  <a:pt x="5153025" y="28575"/>
                </a:lnTo>
                <a:lnTo>
                  <a:pt x="5153025" y="0"/>
                </a:lnTo>
                <a:lnTo>
                  <a:pt x="4638675" y="0"/>
                </a:lnTo>
                <a:lnTo>
                  <a:pt x="4638675" y="228600"/>
                </a:lnTo>
                <a:lnTo>
                  <a:pt x="3933825" y="429996"/>
                </a:lnTo>
                <a:lnTo>
                  <a:pt x="3933825" y="295275"/>
                </a:lnTo>
                <a:lnTo>
                  <a:pt x="3914775" y="295275"/>
                </a:lnTo>
                <a:lnTo>
                  <a:pt x="3914775" y="314325"/>
                </a:lnTo>
                <a:lnTo>
                  <a:pt x="3914775" y="435432"/>
                </a:lnTo>
                <a:lnTo>
                  <a:pt x="3914775" y="456425"/>
                </a:lnTo>
                <a:lnTo>
                  <a:pt x="3914775" y="1565186"/>
                </a:lnTo>
                <a:lnTo>
                  <a:pt x="3914775" y="1594713"/>
                </a:lnTo>
                <a:lnTo>
                  <a:pt x="3914775" y="1724025"/>
                </a:lnTo>
                <a:lnTo>
                  <a:pt x="3200400" y="1724025"/>
                </a:lnTo>
                <a:lnTo>
                  <a:pt x="3200400" y="1483728"/>
                </a:lnTo>
                <a:lnTo>
                  <a:pt x="3914775" y="1594713"/>
                </a:lnTo>
                <a:lnTo>
                  <a:pt x="3914775" y="1565186"/>
                </a:lnTo>
                <a:lnTo>
                  <a:pt x="3200400" y="1454518"/>
                </a:lnTo>
                <a:lnTo>
                  <a:pt x="3200400" y="1199464"/>
                </a:lnTo>
                <a:lnTo>
                  <a:pt x="3409950" y="1190625"/>
                </a:lnTo>
                <a:lnTo>
                  <a:pt x="3400425" y="1171575"/>
                </a:lnTo>
                <a:lnTo>
                  <a:pt x="3200400" y="1178852"/>
                </a:lnTo>
                <a:lnTo>
                  <a:pt x="3200400" y="575703"/>
                </a:lnTo>
                <a:lnTo>
                  <a:pt x="3445421" y="571703"/>
                </a:lnTo>
                <a:lnTo>
                  <a:pt x="3409950" y="600075"/>
                </a:lnTo>
                <a:lnTo>
                  <a:pt x="3457575" y="585419"/>
                </a:lnTo>
                <a:lnTo>
                  <a:pt x="3513124" y="568325"/>
                </a:lnTo>
                <a:lnTo>
                  <a:pt x="3514725" y="571500"/>
                </a:lnTo>
                <a:lnTo>
                  <a:pt x="3914775" y="456425"/>
                </a:lnTo>
                <a:lnTo>
                  <a:pt x="3914775" y="435432"/>
                </a:lnTo>
                <a:lnTo>
                  <a:pt x="3505200" y="552450"/>
                </a:lnTo>
                <a:lnTo>
                  <a:pt x="3505987" y="554037"/>
                </a:lnTo>
                <a:lnTo>
                  <a:pt x="3400425" y="523875"/>
                </a:lnTo>
                <a:lnTo>
                  <a:pt x="3443516" y="552602"/>
                </a:lnTo>
                <a:lnTo>
                  <a:pt x="3200400" y="555256"/>
                </a:lnTo>
                <a:lnTo>
                  <a:pt x="3200400" y="314325"/>
                </a:lnTo>
                <a:lnTo>
                  <a:pt x="3914775" y="314325"/>
                </a:lnTo>
                <a:lnTo>
                  <a:pt x="3914775" y="295275"/>
                </a:lnTo>
                <a:lnTo>
                  <a:pt x="3171825" y="295275"/>
                </a:lnTo>
                <a:lnTo>
                  <a:pt x="3171825" y="555561"/>
                </a:lnTo>
                <a:lnTo>
                  <a:pt x="3171825" y="576173"/>
                </a:lnTo>
                <a:lnTo>
                  <a:pt x="3171825" y="1179893"/>
                </a:lnTo>
                <a:lnTo>
                  <a:pt x="3171825" y="1200670"/>
                </a:lnTo>
                <a:lnTo>
                  <a:pt x="3171825" y="1450086"/>
                </a:lnTo>
                <a:lnTo>
                  <a:pt x="2200275" y="1299565"/>
                </a:lnTo>
                <a:lnTo>
                  <a:pt x="2200275" y="1241640"/>
                </a:lnTo>
                <a:lnTo>
                  <a:pt x="3171825" y="1200670"/>
                </a:lnTo>
                <a:lnTo>
                  <a:pt x="3171825" y="1179893"/>
                </a:lnTo>
                <a:lnTo>
                  <a:pt x="2200275" y="1215224"/>
                </a:lnTo>
                <a:lnTo>
                  <a:pt x="2200275" y="592010"/>
                </a:lnTo>
                <a:lnTo>
                  <a:pt x="3171825" y="576173"/>
                </a:lnTo>
                <a:lnTo>
                  <a:pt x="3171825" y="555561"/>
                </a:lnTo>
                <a:lnTo>
                  <a:pt x="2200275" y="566127"/>
                </a:lnTo>
                <a:lnTo>
                  <a:pt x="2200275" y="304800"/>
                </a:lnTo>
                <a:lnTo>
                  <a:pt x="2171700" y="304800"/>
                </a:lnTo>
                <a:lnTo>
                  <a:pt x="2171700" y="1295133"/>
                </a:lnTo>
                <a:lnTo>
                  <a:pt x="1906409" y="1254036"/>
                </a:lnTo>
                <a:lnTo>
                  <a:pt x="2171700" y="1242847"/>
                </a:lnTo>
                <a:lnTo>
                  <a:pt x="2171700" y="1216253"/>
                </a:lnTo>
                <a:lnTo>
                  <a:pt x="1841271" y="1228267"/>
                </a:lnTo>
                <a:lnTo>
                  <a:pt x="1876425" y="1200150"/>
                </a:lnTo>
                <a:lnTo>
                  <a:pt x="1785162" y="1235252"/>
                </a:lnTo>
                <a:lnTo>
                  <a:pt x="1743075" y="1228725"/>
                </a:lnTo>
                <a:lnTo>
                  <a:pt x="1743075" y="1257300"/>
                </a:lnTo>
                <a:lnTo>
                  <a:pt x="2171700" y="1323898"/>
                </a:lnTo>
                <a:lnTo>
                  <a:pt x="2171700" y="1790700"/>
                </a:lnTo>
                <a:lnTo>
                  <a:pt x="1219200" y="1790700"/>
                </a:lnTo>
                <a:lnTo>
                  <a:pt x="1219200" y="569709"/>
                </a:lnTo>
                <a:lnTo>
                  <a:pt x="1651812" y="616470"/>
                </a:lnTo>
                <a:lnTo>
                  <a:pt x="1619250" y="638175"/>
                </a:lnTo>
                <a:lnTo>
                  <a:pt x="1676400" y="625932"/>
                </a:lnTo>
                <a:lnTo>
                  <a:pt x="1752600" y="609600"/>
                </a:lnTo>
                <a:lnTo>
                  <a:pt x="1726895" y="599719"/>
                </a:lnTo>
                <a:lnTo>
                  <a:pt x="2171700" y="592467"/>
                </a:lnTo>
                <a:lnTo>
                  <a:pt x="2171700" y="566432"/>
                </a:lnTo>
                <a:lnTo>
                  <a:pt x="1704975" y="571500"/>
                </a:lnTo>
                <a:lnTo>
                  <a:pt x="1704975" y="591286"/>
                </a:lnTo>
                <a:lnTo>
                  <a:pt x="1628775" y="561975"/>
                </a:lnTo>
                <a:lnTo>
                  <a:pt x="1662785" y="589191"/>
                </a:lnTo>
                <a:lnTo>
                  <a:pt x="1219200" y="544842"/>
                </a:lnTo>
                <a:lnTo>
                  <a:pt x="1219200" y="333375"/>
                </a:lnTo>
                <a:lnTo>
                  <a:pt x="2171700" y="333375"/>
                </a:lnTo>
                <a:lnTo>
                  <a:pt x="2171700" y="304800"/>
                </a:lnTo>
                <a:lnTo>
                  <a:pt x="1190625" y="304800"/>
                </a:lnTo>
                <a:lnTo>
                  <a:pt x="1190625" y="541985"/>
                </a:lnTo>
                <a:lnTo>
                  <a:pt x="790575" y="501980"/>
                </a:lnTo>
                <a:lnTo>
                  <a:pt x="790575" y="304800"/>
                </a:lnTo>
                <a:lnTo>
                  <a:pt x="762000" y="304800"/>
                </a:lnTo>
                <a:lnTo>
                  <a:pt x="762000" y="333375"/>
                </a:lnTo>
                <a:lnTo>
                  <a:pt x="762000" y="499122"/>
                </a:lnTo>
                <a:lnTo>
                  <a:pt x="628650" y="485775"/>
                </a:lnTo>
                <a:lnTo>
                  <a:pt x="619125" y="504825"/>
                </a:lnTo>
                <a:lnTo>
                  <a:pt x="762000" y="520280"/>
                </a:lnTo>
                <a:lnTo>
                  <a:pt x="762000" y="1304925"/>
                </a:lnTo>
                <a:lnTo>
                  <a:pt x="28575" y="1304925"/>
                </a:lnTo>
                <a:lnTo>
                  <a:pt x="28575" y="333375"/>
                </a:lnTo>
                <a:lnTo>
                  <a:pt x="762000" y="333375"/>
                </a:lnTo>
                <a:lnTo>
                  <a:pt x="762000" y="304800"/>
                </a:lnTo>
                <a:lnTo>
                  <a:pt x="0" y="304800"/>
                </a:lnTo>
                <a:lnTo>
                  <a:pt x="0" y="1333500"/>
                </a:lnTo>
                <a:lnTo>
                  <a:pt x="9525" y="1333500"/>
                </a:lnTo>
                <a:lnTo>
                  <a:pt x="28575" y="1333500"/>
                </a:lnTo>
                <a:lnTo>
                  <a:pt x="762000" y="1333500"/>
                </a:lnTo>
                <a:lnTo>
                  <a:pt x="771525" y="1333500"/>
                </a:lnTo>
                <a:lnTo>
                  <a:pt x="790575" y="1333500"/>
                </a:lnTo>
                <a:lnTo>
                  <a:pt x="790575" y="523367"/>
                </a:lnTo>
                <a:lnTo>
                  <a:pt x="1190625" y="566623"/>
                </a:lnTo>
                <a:lnTo>
                  <a:pt x="1190625" y="1819275"/>
                </a:lnTo>
                <a:lnTo>
                  <a:pt x="1209675" y="1819275"/>
                </a:lnTo>
                <a:lnTo>
                  <a:pt x="1219200" y="1819275"/>
                </a:lnTo>
                <a:lnTo>
                  <a:pt x="2171700" y="1819275"/>
                </a:lnTo>
                <a:lnTo>
                  <a:pt x="2181225" y="1819275"/>
                </a:lnTo>
                <a:lnTo>
                  <a:pt x="2200275" y="1819275"/>
                </a:lnTo>
                <a:lnTo>
                  <a:pt x="2200275" y="1328343"/>
                </a:lnTo>
                <a:lnTo>
                  <a:pt x="3171825" y="1479283"/>
                </a:lnTo>
                <a:lnTo>
                  <a:pt x="3171825" y="1752600"/>
                </a:lnTo>
                <a:lnTo>
                  <a:pt x="3190875" y="1752600"/>
                </a:lnTo>
                <a:lnTo>
                  <a:pt x="3200400" y="1752600"/>
                </a:lnTo>
                <a:lnTo>
                  <a:pt x="3914775" y="1752600"/>
                </a:lnTo>
                <a:lnTo>
                  <a:pt x="3924300" y="1752600"/>
                </a:lnTo>
                <a:lnTo>
                  <a:pt x="3933825" y="1752600"/>
                </a:lnTo>
                <a:lnTo>
                  <a:pt x="3933825" y="1597672"/>
                </a:lnTo>
                <a:lnTo>
                  <a:pt x="4924425" y="1751584"/>
                </a:lnTo>
                <a:lnTo>
                  <a:pt x="4924425" y="2143125"/>
                </a:lnTo>
                <a:lnTo>
                  <a:pt x="4943475" y="2143125"/>
                </a:lnTo>
                <a:lnTo>
                  <a:pt x="4953000" y="2143125"/>
                </a:lnTo>
                <a:lnTo>
                  <a:pt x="5381625" y="2143125"/>
                </a:lnTo>
                <a:lnTo>
                  <a:pt x="5400675" y="2143125"/>
                </a:lnTo>
                <a:lnTo>
                  <a:pt x="5410200" y="2143125"/>
                </a:lnTo>
                <a:lnTo>
                  <a:pt x="5410200" y="1400175"/>
                </a:lnTo>
                <a:close/>
              </a:path>
            </a:pathLst>
          </a:custGeom>
          <a:solidFill>
            <a:srgbClr val="231F20"/>
          </a:solidFill>
        </p:spPr>
        <p:txBody>
          <a:bodyPr wrap="square" lIns="0" tIns="0" rIns="0" bIns="0" rtlCol="0"/>
          <a:lstStyle/>
          <a:p>
            <a:endParaRPr sz="1540"/>
          </a:p>
        </p:txBody>
      </p:sp>
      <p:sp>
        <p:nvSpPr>
          <p:cNvPr id="8" name="object 8"/>
          <p:cNvSpPr txBox="1"/>
          <p:nvPr/>
        </p:nvSpPr>
        <p:spPr>
          <a:xfrm>
            <a:off x="3812568" y="4886716"/>
            <a:ext cx="415932" cy="594360"/>
          </a:xfrm>
          <a:prstGeom prst="rect">
            <a:avLst/>
          </a:prstGeom>
        </p:spPr>
        <p:txBody>
          <a:bodyPr vert="horz" wrap="square" lIns="0" tIns="11945" rIns="0" bIns="0" rtlCol="0">
            <a:spAutoFit/>
          </a:bodyPr>
          <a:lstStyle/>
          <a:p>
            <a:pPr marL="12700" marR="5080">
              <a:lnSpc>
                <a:spcPct val="99000"/>
              </a:lnSpc>
              <a:spcBef>
                <a:spcPts val="110"/>
              </a:spcBef>
            </a:pPr>
            <a:r>
              <a:rPr sz="770" spc="-20" dirty="0">
                <a:solidFill>
                  <a:srgbClr val="231F20"/>
                </a:solidFill>
                <a:latin typeface="Times New Roman" panose="02020603050405020304"/>
                <a:cs typeface="Times New Roman" panose="02020603050405020304"/>
              </a:rPr>
              <a:t>mmmm </a:t>
            </a:r>
            <a:r>
              <a:rPr sz="770" spc="-15" dirty="0">
                <a:solidFill>
                  <a:srgbClr val="231F20"/>
                </a:solidFill>
                <a:latin typeface="Times New Roman" panose="02020603050405020304"/>
                <a:cs typeface="Times New Roman" panose="02020603050405020304"/>
              </a:rPr>
              <a:t> </a:t>
            </a:r>
            <a:r>
              <a:rPr sz="770" spc="-20" dirty="0">
                <a:solidFill>
                  <a:srgbClr val="231F20"/>
                </a:solidFill>
                <a:latin typeface="Times New Roman" panose="02020603050405020304"/>
                <a:cs typeface="Times New Roman" panose="02020603050405020304"/>
              </a:rPr>
              <a:t>mmmm </a:t>
            </a:r>
            <a:r>
              <a:rPr sz="770" spc="-1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a:t>
            </a:r>
            <a:r>
              <a:rPr sz="770" spc="-25" dirty="0">
                <a:solidFill>
                  <a:srgbClr val="231F20"/>
                </a:solidFill>
                <a:latin typeface="Times New Roman" panose="02020603050405020304"/>
                <a:cs typeface="Times New Roman" panose="02020603050405020304"/>
              </a:rPr>
              <a:t> m</a:t>
            </a:r>
            <a:r>
              <a:rPr sz="770" dirty="0">
                <a:solidFill>
                  <a:srgbClr val="231F20"/>
                </a:solidFill>
                <a:latin typeface="Times New Roman" panose="02020603050405020304"/>
                <a:cs typeface="Times New Roman" panose="02020603050405020304"/>
              </a:rPr>
              <a:t>m  </a:t>
            </a:r>
            <a:r>
              <a:rPr sz="770" spc="-20" dirty="0">
                <a:solidFill>
                  <a:srgbClr val="231F20"/>
                </a:solidFill>
                <a:latin typeface="Times New Roman" panose="02020603050405020304"/>
                <a:cs typeface="Times New Roman" panose="02020603050405020304"/>
              </a:rPr>
              <a:t>mmmm </a:t>
            </a:r>
            <a:r>
              <a:rPr sz="770" spc="-15" dirty="0">
                <a:solidFill>
                  <a:srgbClr val="231F20"/>
                </a:solidFill>
                <a:latin typeface="Times New Roman" panose="02020603050405020304"/>
                <a:cs typeface="Times New Roman" panose="02020603050405020304"/>
              </a:rPr>
              <a:t> </a:t>
            </a:r>
            <a:r>
              <a:rPr sz="770" spc="-20" dirty="0">
                <a:solidFill>
                  <a:srgbClr val="231F20"/>
                </a:solidFill>
                <a:latin typeface="Times New Roman" panose="02020603050405020304"/>
                <a:cs typeface="Times New Roman" panose="02020603050405020304"/>
              </a:rPr>
              <a:t>mmm</a:t>
            </a:r>
            <a:endParaRPr sz="770">
              <a:latin typeface="Times New Roman" panose="02020603050405020304"/>
              <a:cs typeface="Times New Roman" panose="02020603050405020304"/>
            </a:endParaRPr>
          </a:p>
        </p:txBody>
      </p:sp>
      <p:sp>
        <p:nvSpPr>
          <p:cNvPr id="9" name="object 9"/>
          <p:cNvSpPr txBox="1"/>
          <p:nvPr/>
        </p:nvSpPr>
        <p:spPr>
          <a:xfrm>
            <a:off x="4952853" y="4960020"/>
            <a:ext cx="415932" cy="594360"/>
          </a:xfrm>
          <a:prstGeom prst="rect">
            <a:avLst/>
          </a:prstGeom>
        </p:spPr>
        <p:txBody>
          <a:bodyPr vert="horz" wrap="square" lIns="0" tIns="11945" rIns="0" bIns="0" rtlCol="0">
            <a:spAutoFit/>
          </a:bodyPr>
          <a:lstStyle/>
          <a:p>
            <a:pPr marL="12700" marR="5080">
              <a:lnSpc>
                <a:spcPct val="99000"/>
              </a:lnSpc>
              <a:spcBef>
                <a:spcPts val="110"/>
              </a:spcBef>
            </a:pPr>
            <a:r>
              <a:rPr sz="770" spc="-20" dirty="0">
                <a:solidFill>
                  <a:srgbClr val="231F20"/>
                </a:solidFill>
                <a:latin typeface="Times New Roman" panose="02020603050405020304"/>
                <a:cs typeface="Times New Roman" panose="02020603050405020304"/>
              </a:rPr>
              <a:t>mmmm </a:t>
            </a:r>
            <a:r>
              <a:rPr sz="770" spc="-15" dirty="0">
                <a:solidFill>
                  <a:srgbClr val="231F20"/>
                </a:solidFill>
                <a:latin typeface="Times New Roman" panose="02020603050405020304"/>
                <a:cs typeface="Times New Roman" panose="02020603050405020304"/>
              </a:rPr>
              <a:t> </a:t>
            </a:r>
            <a:r>
              <a:rPr sz="770" spc="-20" dirty="0">
                <a:solidFill>
                  <a:srgbClr val="231F20"/>
                </a:solidFill>
                <a:latin typeface="Times New Roman" panose="02020603050405020304"/>
                <a:cs typeface="Times New Roman" panose="02020603050405020304"/>
              </a:rPr>
              <a:t>mmmm </a:t>
            </a:r>
            <a:r>
              <a:rPr sz="770" spc="-1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a:t>
            </a:r>
            <a:r>
              <a:rPr sz="770" spc="-25" dirty="0">
                <a:solidFill>
                  <a:srgbClr val="231F20"/>
                </a:solidFill>
                <a:latin typeface="Times New Roman" panose="02020603050405020304"/>
                <a:cs typeface="Times New Roman" panose="02020603050405020304"/>
              </a:rPr>
              <a:t> m</a:t>
            </a:r>
            <a:r>
              <a:rPr sz="770" dirty="0">
                <a:solidFill>
                  <a:srgbClr val="231F20"/>
                </a:solidFill>
                <a:latin typeface="Times New Roman" panose="02020603050405020304"/>
                <a:cs typeface="Times New Roman" panose="02020603050405020304"/>
              </a:rPr>
              <a:t>m  </a:t>
            </a:r>
            <a:r>
              <a:rPr sz="770" spc="-20" dirty="0">
                <a:solidFill>
                  <a:srgbClr val="231F20"/>
                </a:solidFill>
                <a:latin typeface="Times New Roman" panose="02020603050405020304"/>
                <a:cs typeface="Times New Roman" panose="02020603050405020304"/>
              </a:rPr>
              <a:t>mmmm </a:t>
            </a:r>
            <a:r>
              <a:rPr sz="770" spc="-15" dirty="0">
                <a:solidFill>
                  <a:srgbClr val="231F20"/>
                </a:solidFill>
                <a:latin typeface="Times New Roman" panose="02020603050405020304"/>
                <a:cs typeface="Times New Roman" panose="02020603050405020304"/>
              </a:rPr>
              <a:t> </a:t>
            </a:r>
            <a:r>
              <a:rPr sz="770" spc="-20" dirty="0">
                <a:solidFill>
                  <a:srgbClr val="231F20"/>
                </a:solidFill>
                <a:latin typeface="Times New Roman" panose="02020603050405020304"/>
                <a:cs typeface="Times New Roman" panose="02020603050405020304"/>
              </a:rPr>
              <a:t>mmm</a:t>
            </a:r>
            <a:endParaRPr sz="770">
              <a:latin typeface="Times New Roman" panose="02020603050405020304"/>
              <a:cs typeface="Times New Roman" panose="02020603050405020304"/>
            </a:endParaRPr>
          </a:p>
        </p:txBody>
      </p:sp>
      <p:sp>
        <p:nvSpPr>
          <p:cNvPr id="10" name="object 10"/>
          <p:cNvSpPr txBox="1"/>
          <p:nvPr/>
        </p:nvSpPr>
        <p:spPr>
          <a:xfrm>
            <a:off x="6581830" y="4862281"/>
            <a:ext cx="244890" cy="1072515"/>
          </a:xfrm>
          <a:prstGeom prst="rect">
            <a:avLst/>
          </a:prstGeom>
        </p:spPr>
        <p:txBody>
          <a:bodyPr vert="horz" wrap="square" lIns="0" tIns="10859" rIns="0" bIns="0" rtlCol="0">
            <a:spAutoFit/>
          </a:bodyPr>
          <a:lstStyle/>
          <a:p>
            <a:pPr marL="12700" marR="5080">
              <a:lnSpc>
                <a:spcPct val="100000"/>
              </a:lnSpc>
              <a:spcBef>
                <a:spcPts val="100"/>
              </a:spcBef>
            </a:pP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m </a:t>
            </a:r>
            <a:r>
              <a:rPr sz="770" spc="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m </a:t>
            </a:r>
            <a:r>
              <a:rPr sz="770" spc="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a:t>
            </a:r>
            <a:r>
              <a:rPr sz="770" spc="-15" dirty="0">
                <a:solidFill>
                  <a:srgbClr val="231F20"/>
                </a:solidFill>
                <a:latin typeface="Times New Roman" panose="02020603050405020304"/>
                <a:cs typeface="Times New Roman" panose="02020603050405020304"/>
              </a:rPr>
              <a:t>mm </a:t>
            </a:r>
            <a:r>
              <a:rPr sz="770" spc="-10"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m </a:t>
            </a:r>
            <a:r>
              <a:rPr sz="770" spc="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a:t>
            </a:r>
            <a:endParaRPr sz="770">
              <a:latin typeface="Times New Roman" panose="02020603050405020304"/>
              <a:cs typeface="Times New Roman" panose="02020603050405020304"/>
            </a:endParaRPr>
          </a:p>
        </p:txBody>
      </p:sp>
      <p:sp>
        <p:nvSpPr>
          <p:cNvPr id="11" name="object 11"/>
          <p:cNvSpPr txBox="1"/>
          <p:nvPr/>
        </p:nvSpPr>
        <p:spPr>
          <a:xfrm>
            <a:off x="7795419" y="4601645"/>
            <a:ext cx="244890" cy="718185"/>
          </a:xfrm>
          <a:prstGeom prst="rect">
            <a:avLst/>
          </a:prstGeom>
        </p:spPr>
        <p:txBody>
          <a:bodyPr vert="horz" wrap="square" lIns="0" tIns="10859" rIns="0" bIns="0" rtlCol="0">
            <a:spAutoFit/>
          </a:bodyPr>
          <a:lstStyle/>
          <a:p>
            <a:pPr marL="12700" marR="5080">
              <a:lnSpc>
                <a:spcPct val="100000"/>
              </a:lnSpc>
              <a:spcBef>
                <a:spcPts val="100"/>
              </a:spcBef>
            </a:pP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m </a:t>
            </a:r>
            <a:r>
              <a:rPr sz="770" spc="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m </a:t>
            </a:r>
            <a:r>
              <a:rPr sz="770" spc="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a:t>
            </a:r>
            <a:r>
              <a:rPr sz="770" spc="-15" dirty="0">
                <a:solidFill>
                  <a:srgbClr val="231F20"/>
                </a:solidFill>
                <a:latin typeface="Times New Roman" panose="02020603050405020304"/>
                <a:cs typeface="Times New Roman" panose="02020603050405020304"/>
              </a:rPr>
              <a:t>mm</a:t>
            </a:r>
            <a:endParaRPr sz="770">
              <a:latin typeface="Times New Roman" panose="02020603050405020304"/>
              <a:cs typeface="Times New Roman" panose="02020603050405020304"/>
            </a:endParaRPr>
          </a:p>
        </p:txBody>
      </p:sp>
      <p:sp>
        <p:nvSpPr>
          <p:cNvPr id="12" name="object 12"/>
          <p:cNvSpPr txBox="1"/>
          <p:nvPr/>
        </p:nvSpPr>
        <p:spPr>
          <a:xfrm>
            <a:off x="8039766" y="5831524"/>
            <a:ext cx="244890" cy="421005"/>
          </a:xfrm>
          <a:prstGeom prst="rect">
            <a:avLst/>
          </a:prstGeom>
        </p:spPr>
        <p:txBody>
          <a:bodyPr vert="horz" wrap="square" lIns="0" tIns="17375" rIns="0" bIns="0" rtlCol="0">
            <a:spAutoFit/>
          </a:bodyPr>
          <a:lstStyle/>
          <a:p>
            <a:pPr marL="12700" marR="5080">
              <a:lnSpc>
                <a:spcPts val="1050"/>
              </a:lnSpc>
              <a:spcBef>
                <a:spcPts val="160"/>
              </a:spcBef>
            </a:pP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  m </a:t>
            </a:r>
            <a:r>
              <a:rPr sz="770" spc="5" dirty="0">
                <a:solidFill>
                  <a:srgbClr val="231F20"/>
                </a:solidFill>
                <a:latin typeface="Times New Roman" panose="02020603050405020304"/>
                <a:cs typeface="Times New Roman" panose="02020603050405020304"/>
              </a:rPr>
              <a:t> </a:t>
            </a:r>
            <a:r>
              <a:rPr sz="770" spc="-25" dirty="0">
                <a:solidFill>
                  <a:srgbClr val="231F20"/>
                </a:solidFill>
                <a:latin typeface="Times New Roman" panose="02020603050405020304"/>
                <a:cs typeface="Times New Roman" panose="02020603050405020304"/>
              </a:rPr>
              <a:t>mm</a:t>
            </a:r>
            <a:r>
              <a:rPr sz="770" dirty="0">
                <a:solidFill>
                  <a:srgbClr val="231F20"/>
                </a:solidFill>
                <a:latin typeface="Times New Roman" panose="02020603050405020304"/>
                <a:cs typeface="Times New Roman" panose="02020603050405020304"/>
              </a:rPr>
              <a:t>m</a:t>
            </a:r>
            <a:endParaRPr sz="770">
              <a:latin typeface="Times New Roman" panose="02020603050405020304"/>
              <a:cs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77467" y="965843"/>
            <a:ext cx="7217310" cy="48643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227836"/>
            <a:ext cx="6577330" cy="1762760"/>
          </a:xfrm>
          <a:prstGeom prst="rect">
            <a:avLst/>
          </a:prstGeom>
        </p:spPr>
        <p:txBody>
          <a:bodyPr vert="horz" wrap="square" lIns="0" tIns="13335" rIns="0" bIns="0" rtlCol="0">
            <a:spAutoFit/>
          </a:bodyPr>
          <a:lstStyle/>
          <a:p>
            <a:pPr marL="355600" marR="177165" indent="-342900">
              <a:lnSpc>
                <a:spcPct val="100000"/>
              </a:lnSpc>
              <a:spcBef>
                <a:spcPts val="105"/>
              </a:spcBef>
              <a:buChar char="•"/>
              <a:tabLst>
                <a:tab pos="354965" algn="l"/>
                <a:tab pos="355600" algn="l"/>
              </a:tabLst>
            </a:pPr>
            <a:r>
              <a:rPr sz="2800" spc="-155" dirty="0">
                <a:latin typeface="Trebuchet MS" panose="020B0603020202020204"/>
                <a:cs typeface="Trebuchet MS" panose="020B0603020202020204"/>
              </a:rPr>
              <a:t>The </a:t>
            </a:r>
            <a:r>
              <a:rPr sz="2800" spc="-130" dirty="0">
                <a:latin typeface="Trebuchet MS" panose="020B0603020202020204"/>
                <a:cs typeface="Trebuchet MS" panose="020B0603020202020204"/>
              </a:rPr>
              <a:t>concept </a:t>
            </a:r>
            <a:r>
              <a:rPr sz="2800" spc="-105" dirty="0">
                <a:latin typeface="Trebuchet MS" panose="020B0603020202020204"/>
                <a:cs typeface="Trebuchet MS" panose="020B0603020202020204"/>
              </a:rPr>
              <a:t>of </a:t>
            </a:r>
            <a:r>
              <a:rPr sz="2800" spc="-125" dirty="0">
                <a:latin typeface="Trebuchet MS" panose="020B0603020202020204"/>
                <a:cs typeface="Trebuchet MS" panose="020B0603020202020204"/>
              </a:rPr>
              <a:t>the </a:t>
            </a:r>
            <a:r>
              <a:rPr sz="2800" spc="-135" dirty="0">
                <a:latin typeface="Trebuchet MS" panose="020B0603020202020204"/>
                <a:cs typeface="Trebuchet MS" panose="020B0603020202020204"/>
              </a:rPr>
              <a:t>memex influenced</a:t>
            </a:r>
            <a:r>
              <a:rPr sz="2800" spc="-640" dirty="0">
                <a:latin typeface="Trebuchet MS" panose="020B0603020202020204"/>
                <a:cs typeface="Trebuchet MS" panose="020B0603020202020204"/>
              </a:rPr>
              <a:t> </a:t>
            </a:r>
            <a:r>
              <a:rPr sz="2800" spc="-125" dirty="0">
                <a:latin typeface="Trebuchet MS" panose="020B0603020202020204"/>
                <a:cs typeface="Trebuchet MS" panose="020B0603020202020204"/>
              </a:rPr>
              <a:t>the  </a:t>
            </a:r>
            <a:r>
              <a:rPr sz="2800" spc="-114" dirty="0">
                <a:latin typeface="Trebuchet MS" panose="020B0603020202020204"/>
                <a:cs typeface="Trebuchet MS" panose="020B0603020202020204"/>
              </a:rPr>
              <a:t>development</a:t>
            </a:r>
            <a:r>
              <a:rPr sz="2800" spc="-215"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endParaRPr sz="2800">
              <a:latin typeface="Trebuchet MS" panose="020B0603020202020204"/>
              <a:cs typeface="Trebuchet MS" panose="020B0603020202020204"/>
            </a:endParaRPr>
          </a:p>
          <a:p>
            <a:pPr marL="755650" lvl="1" indent="-285750">
              <a:lnSpc>
                <a:spcPct val="100000"/>
              </a:lnSpc>
              <a:spcBef>
                <a:spcPts val="615"/>
              </a:spcBef>
              <a:buChar char="–"/>
              <a:tabLst>
                <a:tab pos="755650" algn="l"/>
              </a:tabLst>
            </a:pPr>
            <a:r>
              <a:rPr sz="2400" spc="-114" dirty="0">
                <a:solidFill>
                  <a:srgbClr val="002060"/>
                </a:solidFill>
                <a:latin typeface="Trebuchet MS" panose="020B0603020202020204"/>
                <a:cs typeface="Trebuchet MS" panose="020B0603020202020204"/>
              </a:rPr>
              <a:t>early</a:t>
            </a:r>
            <a:r>
              <a:rPr sz="2400" spc="-195"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hypertextsystems</a:t>
            </a:r>
            <a:r>
              <a:rPr sz="2400" spc="-195" dirty="0">
                <a:solidFill>
                  <a:srgbClr val="002060"/>
                </a:solidFill>
                <a:latin typeface="Trebuchet MS" panose="020B0603020202020204"/>
                <a:cs typeface="Trebuchet MS" panose="020B0603020202020204"/>
              </a:rPr>
              <a:t> </a:t>
            </a:r>
            <a:r>
              <a:rPr sz="2400" spc="-75" dirty="0">
                <a:solidFill>
                  <a:srgbClr val="002060"/>
                </a:solidFill>
                <a:latin typeface="Trebuchet MS" panose="020B0603020202020204"/>
                <a:cs typeface="Trebuchet MS" panose="020B0603020202020204"/>
              </a:rPr>
              <a:t>(World</a:t>
            </a:r>
            <a:r>
              <a:rPr sz="2400" spc="-195" dirty="0">
                <a:solidFill>
                  <a:srgbClr val="002060"/>
                </a:solidFill>
                <a:latin typeface="Trebuchet MS" panose="020B0603020202020204"/>
                <a:cs typeface="Trebuchet MS" panose="020B0603020202020204"/>
              </a:rPr>
              <a:t> </a:t>
            </a:r>
            <a:r>
              <a:rPr sz="2400" spc="-60" dirty="0">
                <a:solidFill>
                  <a:srgbClr val="002060"/>
                </a:solidFill>
                <a:latin typeface="Trebuchet MS" panose="020B0603020202020204"/>
                <a:cs typeface="Trebuchet MS" panose="020B0603020202020204"/>
              </a:rPr>
              <a:t>Wide</a:t>
            </a:r>
            <a:r>
              <a:rPr sz="2400" spc="-185" dirty="0">
                <a:solidFill>
                  <a:srgbClr val="002060"/>
                </a:solidFill>
                <a:latin typeface="Trebuchet MS" panose="020B0603020202020204"/>
                <a:cs typeface="Trebuchet MS" panose="020B0603020202020204"/>
              </a:rPr>
              <a:t> </a:t>
            </a:r>
            <a:r>
              <a:rPr sz="2400" spc="-65" dirty="0">
                <a:solidFill>
                  <a:srgbClr val="002060"/>
                </a:solidFill>
                <a:latin typeface="Trebuchet MS" panose="020B0603020202020204"/>
                <a:cs typeface="Trebuchet MS" panose="020B0603020202020204"/>
              </a:rPr>
              <a:t>Web)</a:t>
            </a:r>
            <a:r>
              <a:rPr sz="2400" spc="-200" dirty="0">
                <a:solidFill>
                  <a:srgbClr val="002060"/>
                </a:solidFill>
                <a:latin typeface="Trebuchet MS" panose="020B0603020202020204"/>
                <a:cs typeface="Trebuchet MS" panose="020B0603020202020204"/>
              </a:rPr>
              <a:t> </a:t>
            </a:r>
            <a:r>
              <a:rPr sz="2400" spc="-80" dirty="0">
                <a:solidFill>
                  <a:srgbClr val="002060"/>
                </a:solidFill>
                <a:latin typeface="Trebuchet MS" panose="020B0603020202020204"/>
                <a:cs typeface="Trebuchet MS" panose="020B0603020202020204"/>
              </a:rPr>
              <a:t>and</a:t>
            </a:r>
            <a:endParaRPr sz="2400">
              <a:latin typeface="Trebuchet MS" panose="020B0603020202020204"/>
              <a:cs typeface="Trebuchet MS" panose="020B0603020202020204"/>
            </a:endParaRPr>
          </a:p>
          <a:p>
            <a:pPr marL="755650" lvl="1" indent="-285750">
              <a:lnSpc>
                <a:spcPct val="100000"/>
              </a:lnSpc>
              <a:spcBef>
                <a:spcPts val="580"/>
              </a:spcBef>
              <a:buChar char="–"/>
              <a:tabLst>
                <a:tab pos="755650" algn="l"/>
              </a:tabLst>
            </a:pPr>
            <a:r>
              <a:rPr sz="2400" spc="-85" dirty="0">
                <a:solidFill>
                  <a:srgbClr val="002060"/>
                </a:solidFill>
                <a:latin typeface="Trebuchet MS" panose="020B0603020202020204"/>
                <a:cs typeface="Trebuchet MS" panose="020B0603020202020204"/>
              </a:rPr>
              <a:t>personal </a:t>
            </a:r>
            <a:r>
              <a:rPr sz="2400" spc="-95" dirty="0">
                <a:solidFill>
                  <a:srgbClr val="002060"/>
                </a:solidFill>
                <a:latin typeface="Trebuchet MS" panose="020B0603020202020204"/>
                <a:cs typeface="Trebuchet MS" panose="020B0603020202020204"/>
              </a:rPr>
              <a:t>knowledge </a:t>
            </a:r>
            <a:r>
              <a:rPr sz="2400" spc="-85" dirty="0">
                <a:solidFill>
                  <a:srgbClr val="002060"/>
                </a:solidFill>
                <a:latin typeface="Trebuchet MS" panose="020B0603020202020204"/>
                <a:cs typeface="Trebuchet MS" panose="020B0603020202020204"/>
              </a:rPr>
              <a:t>base</a:t>
            </a:r>
            <a:r>
              <a:rPr sz="2400" spc="-385"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software.</a:t>
            </a:r>
            <a:endParaRPr sz="2400">
              <a:latin typeface="Trebuchet MS" panose="020B0603020202020204"/>
              <a:cs typeface="Trebuchet MS" panose="020B0603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7527" y="2824988"/>
            <a:ext cx="2988310" cy="848360"/>
          </a:xfrm>
          <a:prstGeom prst="rect">
            <a:avLst/>
          </a:prstGeom>
        </p:spPr>
        <p:txBody>
          <a:bodyPr vert="horz" wrap="square" lIns="0" tIns="12700" rIns="0" bIns="0" rtlCol="0">
            <a:spAutoFit/>
          </a:bodyPr>
          <a:lstStyle/>
          <a:p>
            <a:pPr marL="12700">
              <a:lnSpc>
                <a:spcPct val="100000"/>
              </a:lnSpc>
              <a:spcBef>
                <a:spcPts val="100"/>
              </a:spcBef>
            </a:pPr>
            <a:r>
              <a:rPr sz="5400" b="1" spc="-315" dirty="0">
                <a:solidFill>
                  <a:srgbClr val="00B050"/>
                </a:solidFill>
                <a:latin typeface="Trebuchet MS" panose="020B0603020202020204"/>
                <a:cs typeface="Trebuchet MS" panose="020B0603020202020204"/>
              </a:rPr>
              <a:t>SketchPad</a:t>
            </a:r>
            <a:endParaRPr sz="5400">
              <a:latin typeface="Trebuchet MS" panose="020B0603020202020204"/>
              <a:cs typeface="Trebuchet MS" panose="020B0603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3" name="object 3"/>
          <p:cNvSpPr txBox="1">
            <a:spLocks noGrp="1"/>
          </p:cNvSpPr>
          <p:nvPr>
            <p:ph type="title"/>
          </p:nvPr>
        </p:nvSpPr>
        <p:spPr>
          <a:xfrm>
            <a:off x="1124766" y="1123777"/>
            <a:ext cx="2139935" cy="374650"/>
          </a:xfrm>
          <a:prstGeom prst="rect">
            <a:avLst/>
          </a:prstGeom>
        </p:spPr>
        <p:txBody>
          <a:bodyPr vert="horz" wrap="square" lIns="0" tIns="13574" rIns="0" bIns="0" rtlCol="0">
            <a:spAutoFit/>
          </a:bodyPr>
          <a:lstStyle/>
          <a:p>
            <a:pPr marL="12700">
              <a:lnSpc>
                <a:spcPct val="100000"/>
              </a:lnSpc>
              <a:spcBef>
                <a:spcPts val="125"/>
              </a:spcBef>
            </a:pPr>
            <a:r>
              <a:rPr sz="2350" u="none" spc="15" dirty="0"/>
              <a:t>Goals</a:t>
            </a:r>
            <a:r>
              <a:rPr sz="2350" u="none" spc="-10" dirty="0"/>
              <a:t> </a:t>
            </a:r>
            <a:r>
              <a:rPr sz="2350" u="none" spc="10" dirty="0"/>
              <a:t>of</a:t>
            </a:r>
            <a:r>
              <a:rPr sz="2350" u="none" spc="-10" dirty="0"/>
              <a:t> </a:t>
            </a:r>
            <a:r>
              <a:rPr sz="2350" u="none" spc="15" dirty="0"/>
              <a:t>HCI</a:t>
            </a:r>
            <a:endParaRPr sz="2350"/>
          </a:p>
        </p:txBody>
      </p:sp>
      <p:sp>
        <p:nvSpPr>
          <p:cNvPr id="4" name="object 4"/>
          <p:cNvSpPr txBox="1"/>
          <p:nvPr/>
        </p:nvSpPr>
        <p:spPr>
          <a:xfrm>
            <a:off x="1189925" y="1796002"/>
            <a:ext cx="3923667" cy="2370455"/>
          </a:xfrm>
          <a:prstGeom prst="rect">
            <a:avLst/>
          </a:prstGeom>
        </p:spPr>
        <p:txBody>
          <a:bodyPr vert="horz" wrap="square" lIns="0" tIns="71675" rIns="0" bIns="0" rtlCol="0">
            <a:spAutoFit/>
          </a:bodyPr>
          <a:lstStyle/>
          <a:p>
            <a:pPr marL="12700">
              <a:lnSpc>
                <a:spcPct val="100000"/>
              </a:lnSpc>
              <a:spcBef>
                <a:spcPts val="660"/>
              </a:spcBef>
            </a:pPr>
            <a:r>
              <a:rPr sz="2050" dirty="0">
                <a:solidFill>
                  <a:srgbClr val="1F1F5D"/>
                </a:solidFill>
                <a:latin typeface="Verdana" panose="020B0604030504040204"/>
                <a:cs typeface="Verdana" panose="020B0604030504040204"/>
              </a:rPr>
              <a:t>Allow</a:t>
            </a:r>
            <a:r>
              <a:rPr sz="2050" spc="-2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users</a:t>
            </a:r>
            <a:r>
              <a:rPr sz="2050" spc="-1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to</a:t>
            </a:r>
            <a:r>
              <a:rPr sz="2050" spc="-1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carry</a:t>
            </a:r>
            <a:r>
              <a:rPr sz="2050" spc="-2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out</a:t>
            </a:r>
            <a:r>
              <a:rPr sz="2050" spc="-1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tasks</a:t>
            </a:r>
            <a:endParaRPr sz="2050" dirty="0">
              <a:latin typeface="Verdana" panose="020B0604030504040204"/>
              <a:cs typeface="Verdana" panose="020B0604030504040204"/>
            </a:endParaRPr>
          </a:p>
          <a:p>
            <a:pPr marL="755650" indent="-287020">
              <a:lnSpc>
                <a:spcPct val="100000"/>
              </a:lnSpc>
              <a:spcBef>
                <a:spcPts val="420"/>
              </a:spcBef>
              <a:buChar char="–"/>
              <a:tabLst>
                <a:tab pos="755650" algn="l"/>
                <a:tab pos="756285" algn="l"/>
              </a:tabLst>
            </a:pPr>
            <a:r>
              <a:rPr sz="1540" spc="-30" dirty="0">
                <a:solidFill>
                  <a:srgbClr val="1F1F5D"/>
                </a:solidFill>
                <a:latin typeface="Verdana" panose="020B0604030504040204"/>
                <a:cs typeface="Verdana" panose="020B0604030504040204"/>
              </a:rPr>
              <a:t>Safely</a:t>
            </a:r>
            <a:endParaRPr sz="1540" dirty="0">
              <a:latin typeface="Verdana" panose="020B0604030504040204"/>
              <a:cs typeface="Verdana" panose="020B0604030504040204"/>
            </a:endParaRPr>
          </a:p>
          <a:p>
            <a:pPr>
              <a:lnSpc>
                <a:spcPct val="100000"/>
              </a:lnSpc>
              <a:spcBef>
                <a:spcPts val="35"/>
              </a:spcBef>
              <a:buClr>
                <a:srgbClr val="1F1F5D"/>
              </a:buClr>
              <a:buFont typeface="Verdana" panose="020B0604030504040204"/>
              <a:buChar char="–"/>
            </a:pPr>
            <a:endParaRPr sz="2095" dirty="0">
              <a:latin typeface="Verdana" panose="020B0604030504040204"/>
              <a:cs typeface="Verdana" panose="020B0604030504040204"/>
            </a:endParaRPr>
          </a:p>
          <a:p>
            <a:pPr marL="755650" indent="-287020">
              <a:lnSpc>
                <a:spcPct val="100000"/>
              </a:lnSpc>
              <a:buChar char="–"/>
              <a:tabLst>
                <a:tab pos="755650" algn="l"/>
                <a:tab pos="756285" algn="l"/>
              </a:tabLst>
            </a:pPr>
            <a:r>
              <a:rPr sz="1540" spc="-20" dirty="0">
                <a:solidFill>
                  <a:srgbClr val="1F1F5D"/>
                </a:solidFill>
                <a:latin typeface="Verdana" panose="020B0604030504040204"/>
                <a:cs typeface="Verdana" panose="020B0604030504040204"/>
              </a:rPr>
              <a:t>Effectively</a:t>
            </a:r>
            <a:endParaRPr sz="1540" dirty="0">
              <a:latin typeface="Verdana" panose="020B0604030504040204"/>
              <a:cs typeface="Verdana" panose="020B0604030504040204"/>
            </a:endParaRPr>
          </a:p>
          <a:p>
            <a:pPr>
              <a:lnSpc>
                <a:spcPct val="100000"/>
              </a:lnSpc>
              <a:spcBef>
                <a:spcPts val="35"/>
              </a:spcBef>
              <a:buClr>
                <a:srgbClr val="1F1F5D"/>
              </a:buClr>
              <a:buFont typeface="Verdana" panose="020B0604030504040204"/>
              <a:buChar char="–"/>
            </a:pPr>
            <a:endParaRPr sz="2095" dirty="0">
              <a:latin typeface="Verdana" panose="020B0604030504040204"/>
              <a:cs typeface="Verdana" panose="020B0604030504040204"/>
            </a:endParaRPr>
          </a:p>
          <a:p>
            <a:pPr marL="755650" indent="-287020">
              <a:lnSpc>
                <a:spcPct val="100000"/>
              </a:lnSpc>
              <a:spcBef>
                <a:spcPts val="5"/>
              </a:spcBef>
              <a:buChar char="–"/>
              <a:tabLst>
                <a:tab pos="755650" algn="l"/>
                <a:tab pos="756285" algn="l"/>
              </a:tabLst>
            </a:pPr>
            <a:r>
              <a:rPr sz="1540" spc="-15" dirty="0">
                <a:solidFill>
                  <a:srgbClr val="1F1F5D"/>
                </a:solidFill>
                <a:latin typeface="Verdana" panose="020B0604030504040204"/>
                <a:cs typeface="Verdana" panose="020B0604030504040204"/>
              </a:rPr>
              <a:t>Efficiently</a:t>
            </a:r>
            <a:endParaRPr sz="1540" dirty="0">
              <a:latin typeface="Verdana" panose="020B0604030504040204"/>
              <a:cs typeface="Verdana" panose="020B0604030504040204"/>
            </a:endParaRPr>
          </a:p>
          <a:p>
            <a:pPr>
              <a:lnSpc>
                <a:spcPct val="100000"/>
              </a:lnSpc>
              <a:spcBef>
                <a:spcPts val="35"/>
              </a:spcBef>
              <a:buClr>
                <a:srgbClr val="1F1F5D"/>
              </a:buClr>
              <a:buFont typeface="Verdana" panose="020B0604030504040204"/>
              <a:buChar char="–"/>
            </a:pPr>
            <a:endParaRPr sz="2095" dirty="0">
              <a:latin typeface="Verdana" panose="020B0604030504040204"/>
              <a:cs typeface="Verdana" panose="020B0604030504040204"/>
            </a:endParaRPr>
          </a:p>
          <a:p>
            <a:pPr marL="755650" indent="-287020">
              <a:lnSpc>
                <a:spcPct val="100000"/>
              </a:lnSpc>
              <a:buChar char="–"/>
              <a:tabLst>
                <a:tab pos="755650" algn="l"/>
                <a:tab pos="756285" algn="l"/>
              </a:tabLst>
            </a:pPr>
            <a:r>
              <a:rPr sz="1540" spc="-15" dirty="0">
                <a:solidFill>
                  <a:srgbClr val="1F1F5D"/>
                </a:solidFill>
                <a:latin typeface="Verdana" panose="020B0604030504040204"/>
                <a:cs typeface="Verdana" panose="020B0604030504040204"/>
              </a:rPr>
              <a:t>Enjoyably</a:t>
            </a:r>
            <a:endParaRPr sz="1540" dirty="0">
              <a:latin typeface="Verdana" panose="020B0604030504040204"/>
              <a:cs typeface="Verdana" panose="020B060403050404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227836"/>
            <a:ext cx="7986395" cy="5062220"/>
          </a:xfrm>
          <a:prstGeom prst="rect">
            <a:avLst/>
          </a:prstGeom>
        </p:spPr>
        <p:txBody>
          <a:bodyPr vert="horz" wrap="square" lIns="0" tIns="13335" rIns="0" bIns="0" rtlCol="0">
            <a:spAutoFit/>
          </a:bodyPr>
          <a:lstStyle/>
          <a:p>
            <a:pPr marL="355600" marR="612140" indent="-342900">
              <a:lnSpc>
                <a:spcPct val="100000"/>
              </a:lnSpc>
              <a:spcBef>
                <a:spcPts val="105"/>
              </a:spcBef>
              <a:buChar char="•"/>
              <a:tabLst>
                <a:tab pos="354965" algn="l"/>
                <a:tab pos="355600" algn="l"/>
              </a:tabLst>
            </a:pPr>
            <a:r>
              <a:rPr sz="2800" spc="-114" dirty="0">
                <a:latin typeface="Trebuchet MS" panose="020B0603020202020204"/>
                <a:cs typeface="Trebuchet MS" panose="020B0603020202020204"/>
              </a:rPr>
              <a:t>computer</a:t>
            </a:r>
            <a:r>
              <a:rPr sz="2800" spc="-215" dirty="0">
                <a:latin typeface="Trebuchet MS" panose="020B0603020202020204"/>
                <a:cs typeface="Trebuchet MS" panose="020B0603020202020204"/>
              </a:rPr>
              <a:t> </a:t>
            </a:r>
            <a:r>
              <a:rPr sz="2800" spc="-100" dirty="0">
                <a:latin typeface="Trebuchet MS" panose="020B0603020202020204"/>
                <a:cs typeface="Trebuchet MS" panose="020B0603020202020204"/>
              </a:rPr>
              <a:t>program</a:t>
            </a:r>
            <a:r>
              <a:rPr sz="2800" spc="-210" dirty="0">
                <a:latin typeface="Trebuchet MS" panose="020B0603020202020204"/>
                <a:cs typeface="Trebuchet MS" panose="020B0603020202020204"/>
              </a:rPr>
              <a:t> </a:t>
            </a:r>
            <a:r>
              <a:rPr sz="2800" spc="-135" dirty="0">
                <a:latin typeface="Trebuchet MS" panose="020B0603020202020204"/>
                <a:cs typeface="Trebuchet MS" panose="020B0603020202020204"/>
              </a:rPr>
              <a:t>written</a:t>
            </a:r>
            <a:r>
              <a:rPr sz="2800" spc="-204" dirty="0">
                <a:latin typeface="Trebuchet MS" panose="020B0603020202020204"/>
                <a:cs typeface="Trebuchet MS" panose="020B0603020202020204"/>
              </a:rPr>
              <a:t> </a:t>
            </a:r>
            <a:r>
              <a:rPr sz="2800" spc="-100" dirty="0">
                <a:latin typeface="Trebuchet MS" panose="020B0603020202020204"/>
                <a:cs typeface="Trebuchet MS" panose="020B0603020202020204"/>
              </a:rPr>
              <a:t>by</a:t>
            </a:r>
            <a:r>
              <a:rPr sz="2800" spc="-195" dirty="0">
                <a:latin typeface="Trebuchet MS" panose="020B0603020202020204"/>
                <a:cs typeface="Trebuchet MS" panose="020B0603020202020204"/>
              </a:rPr>
              <a:t> </a:t>
            </a:r>
            <a:r>
              <a:rPr sz="2800" spc="-100" dirty="0">
                <a:latin typeface="Trebuchet MS" panose="020B0603020202020204"/>
                <a:cs typeface="Trebuchet MS" panose="020B0603020202020204"/>
              </a:rPr>
              <a:t>Ivan</a:t>
            </a:r>
            <a:r>
              <a:rPr sz="2800" spc="-200" dirty="0">
                <a:latin typeface="Trebuchet MS" panose="020B0603020202020204"/>
                <a:cs typeface="Trebuchet MS" panose="020B0603020202020204"/>
              </a:rPr>
              <a:t> </a:t>
            </a:r>
            <a:r>
              <a:rPr sz="2800" spc="-110" dirty="0">
                <a:latin typeface="Trebuchet MS" panose="020B0603020202020204"/>
                <a:cs typeface="Trebuchet MS" panose="020B0603020202020204"/>
              </a:rPr>
              <a:t>Sutherland</a:t>
            </a:r>
            <a:r>
              <a:rPr sz="2800" spc="-210" dirty="0">
                <a:latin typeface="Trebuchet MS" panose="020B0603020202020204"/>
                <a:cs typeface="Trebuchet MS" panose="020B0603020202020204"/>
              </a:rPr>
              <a:t> </a:t>
            </a:r>
            <a:r>
              <a:rPr sz="2800" spc="-110" dirty="0">
                <a:latin typeface="Trebuchet MS" panose="020B0603020202020204"/>
                <a:cs typeface="Trebuchet MS" panose="020B0603020202020204"/>
              </a:rPr>
              <a:t>in  </a:t>
            </a:r>
            <a:r>
              <a:rPr sz="2800" spc="-50" dirty="0">
                <a:latin typeface="Trebuchet MS" panose="020B0603020202020204"/>
                <a:cs typeface="Trebuchet MS" panose="020B0603020202020204"/>
              </a:rPr>
              <a:t>1963</a:t>
            </a:r>
            <a:r>
              <a:rPr sz="2800" spc="-210" dirty="0">
                <a:latin typeface="Trebuchet MS" panose="020B0603020202020204"/>
                <a:cs typeface="Trebuchet MS" panose="020B0603020202020204"/>
              </a:rPr>
              <a:t> </a:t>
            </a:r>
            <a:r>
              <a:rPr sz="2800" spc="-110" dirty="0">
                <a:latin typeface="Trebuchet MS" panose="020B0603020202020204"/>
                <a:cs typeface="Trebuchet MS" panose="020B0603020202020204"/>
              </a:rPr>
              <a:t>in</a:t>
            </a:r>
            <a:r>
              <a:rPr sz="2800" spc="-210" dirty="0">
                <a:latin typeface="Trebuchet MS" panose="020B0603020202020204"/>
                <a:cs typeface="Trebuchet MS" panose="020B0603020202020204"/>
              </a:rPr>
              <a:t> </a:t>
            </a:r>
            <a:r>
              <a:rPr sz="2800" spc="-120" dirty="0">
                <a:latin typeface="Trebuchet MS" panose="020B0603020202020204"/>
                <a:cs typeface="Trebuchet MS" panose="020B0603020202020204"/>
              </a:rPr>
              <a:t>the</a:t>
            </a:r>
            <a:r>
              <a:rPr sz="2800" spc="-220" dirty="0">
                <a:latin typeface="Trebuchet MS" panose="020B0603020202020204"/>
                <a:cs typeface="Trebuchet MS" panose="020B0603020202020204"/>
              </a:rPr>
              <a:t> </a:t>
            </a:r>
            <a:r>
              <a:rPr sz="2800" spc="-100" dirty="0">
                <a:latin typeface="Trebuchet MS" panose="020B0603020202020204"/>
                <a:cs typeface="Trebuchet MS" panose="020B0603020202020204"/>
              </a:rPr>
              <a:t>course</a:t>
            </a:r>
            <a:r>
              <a:rPr sz="2800" spc="-215"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20" dirty="0">
                <a:latin typeface="Trebuchet MS" panose="020B0603020202020204"/>
                <a:cs typeface="Trebuchet MS" panose="020B0603020202020204"/>
              </a:rPr>
              <a:t> </a:t>
            </a:r>
            <a:r>
              <a:rPr sz="2800" spc="-85" dirty="0">
                <a:latin typeface="Trebuchet MS" panose="020B0603020202020204"/>
                <a:cs typeface="Trebuchet MS" panose="020B0603020202020204"/>
              </a:rPr>
              <a:t>his</a:t>
            </a:r>
            <a:r>
              <a:rPr sz="2800" spc="-204" dirty="0">
                <a:latin typeface="Trebuchet MS" panose="020B0603020202020204"/>
                <a:cs typeface="Trebuchet MS" panose="020B0603020202020204"/>
              </a:rPr>
              <a:t> </a:t>
            </a:r>
            <a:r>
              <a:rPr sz="2800" spc="-55" dirty="0">
                <a:latin typeface="Trebuchet MS" panose="020B0603020202020204"/>
                <a:cs typeface="Trebuchet MS" panose="020B0603020202020204"/>
              </a:rPr>
              <a:t>PhD</a:t>
            </a:r>
            <a:r>
              <a:rPr sz="2800" spc="-215" dirty="0">
                <a:latin typeface="Trebuchet MS" panose="020B0603020202020204"/>
                <a:cs typeface="Trebuchet MS" panose="020B0603020202020204"/>
              </a:rPr>
              <a:t> </a:t>
            </a:r>
            <a:r>
              <a:rPr sz="2800" spc="-135" dirty="0">
                <a:latin typeface="Trebuchet MS" panose="020B0603020202020204"/>
                <a:cs typeface="Trebuchet MS" panose="020B0603020202020204"/>
              </a:rPr>
              <a:t>thesis.</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marR="5080" indent="-342900">
              <a:lnSpc>
                <a:spcPct val="100000"/>
              </a:lnSpc>
              <a:spcBef>
                <a:spcPts val="5"/>
              </a:spcBef>
              <a:buFont typeface="Trebuchet MS" panose="020B0603020202020204"/>
              <a:buChar char="•"/>
              <a:tabLst>
                <a:tab pos="436245" algn="l"/>
                <a:tab pos="436880" algn="l"/>
              </a:tabLst>
            </a:pPr>
            <a:r>
              <a:rPr dirty="0"/>
              <a:t>	</a:t>
            </a:r>
            <a:r>
              <a:rPr sz="2800" spc="-110" dirty="0">
                <a:latin typeface="Trebuchet MS" panose="020B0603020202020204"/>
                <a:cs typeface="Trebuchet MS" panose="020B0603020202020204"/>
              </a:rPr>
              <a:t>considered</a:t>
            </a:r>
            <a:r>
              <a:rPr sz="2800" spc="-215" dirty="0">
                <a:latin typeface="Trebuchet MS" panose="020B0603020202020204"/>
                <a:cs typeface="Trebuchet MS" panose="020B0603020202020204"/>
              </a:rPr>
              <a:t> </a:t>
            </a:r>
            <a:r>
              <a:rPr sz="2800" spc="-100" dirty="0">
                <a:latin typeface="Trebuchet MS" panose="020B0603020202020204"/>
                <a:cs typeface="Trebuchet MS" panose="020B0603020202020204"/>
              </a:rPr>
              <a:t>to</a:t>
            </a:r>
            <a:r>
              <a:rPr sz="2800" spc="-215" dirty="0">
                <a:latin typeface="Trebuchet MS" panose="020B0603020202020204"/>
                <a:cs typeface="Trebuchet MS" panose="020B0603020202020204"/>
              </a:rPr>
              <a:t> </a:t>
            </a:r>
            <a:r>
              <a:rPr sz="2800" spc="-110" dirty="0">
                <a:latin typeface="Trebuchet MS" panose="020B0603020202020204"/>
                <a:cs typeface="Trebuchet MS" panose="020B0603020202020204"/>
              </a:rPr>
              <a:t>be</a:t>
            </a:r>
            <a:r>
              <a:rPr sz="2800" spc="-220" dirty="0">
                <a:latin typeface="Trebuchet MS" panose="020B0603020202020204"/>
                <a:cs typeface="Trebuchet MS" panose="020B0603020202020204"/>
              </a:rPr>
              <a:t> </a:t>
            </a:r>
            <a:r>
              <a:rPr sz="2800" spc="-125" dirty="0">
                <a:latin typeface="Trebuchet MS" panose="020B0603020202020204"/>
                <a:cs typeface="Trebuchet MS" panose="020B0603020202020204"/>
              </a:rPr>
              <a:t>the</a:t>
            </a:r>
            <a:r>
              <a:rPr sz="2800" spc="-220" dirty="0">
                <a:latin typeface="Trebuchet MS" panose="020B0603020202020204"/>
                <a:cs typeface="Trebuchet MS" panose="020B0603020202020204"/>
              </a:rPr>
              <a:t> </a:t>
            </a:r>
            <a:r>
              <a:rPr sz="2800" spc="-114" dirty="0">
                <a:latin typeface="Trebuchet MS" panose="020B0603020202020204"/>
                <a:cs typeface="Trebuchet MS" panose="020B0603020202020204"/>
              </a:rPr>
              <a:t>ancestor</a:t>
            </a:r>
            <a:r>
              <a:rPr sz="2800" spc="-220"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15" dirty="0">
                <a:latin typeface="Trebuchet MS" panose="020B0603020202020204"/>
                <a:cs typeface="Trebuchet MS" panose="020B0603020202020204"/>
              </a:rPr>
              <a:t> </a:t>
            </a:r>
            <a:r>
              <a:rPr sz="2800" spc="-90" dirty="0">
                <a:latin typeface="Trebuchet MS" panose="020B0603020202020204"/>
                <a:cs typeface="Trebuchet MS" panose="020B0603020202020204"/>
              </a:rPr>
              <a:t>modern</a:t>
            </a:r>
            <a:r>
              <a:rPr sz="2800" spc="-175" dirty="0">
                <a:latin typeface="Trebuchet MS" panose="020B0603020202020204"/>
                <a:cs typeface="Trebuchet MS" panose="020B0603020202020204"/>
              </a:rPr>
              <a:t> </a:t>
            </a:r>
            <a:r>
              <a:rPr sz="2800" spc="-120" dirty="0">
                <a:latin typeface="Trebuchet MS" panose="020B0603020202020204"/>
                <a:cs typeface="Trebuchet MS" panose="020B0603020202020204"/>
              </a:rPr>
              <a:t>computer-  </a:t>
            </a:r>
            <a:r>
              <a:rPr sz="2800" spc="-125" dirty="0">
                <a:latin typeface="Trebuchet MS" panose="020B0603020202020204"/>
                <a:cs typeface="Trebuchet MS" panose="020B0603020202020204"/>
              </a:rPr>
              <a:t>aided </a:t>
            </a:r>
            <a:r>
              <a:rPr sz="2800" spc="-100" dirty="0">
                <a:latin typeface="Trebuchet MS" panose="020B0603020202020204"/>
                <a:cs typeface="Trebuchet MS" panose="020B0603020202020204"/>
              </a:rPr>
              <a:t>design </a:t>
            </a:r>
            <a:r>
              <a:rPr sz="2800" spc="-114" dirty="0">
                <a:latin typeface="Trebuchet MS" panose="020B0603020202020204"/>
                <a:cs typeface="Trebuchet MS" panose="020B0603020202020204"/>
              </a:rPr>
              <a:t>(CAD) </a:t>
            </a:r>
            <a:r>
              <a:rPr sz="2800" spc="-90" dirty="0">
                <a:latin typeface="Trebuchet MS" panose="020B0603020202020204"/>
                <a:cs typeface="Trebuchet MS" panose="020B0603020202020204"/>
              </a:rPr>
              <a:t>programs as </a:t>
            </a:r>
            <a:r>
              <a:rPr sz="2800" spc="-155" dirty="0">
                <a:latin typeface="Trebuchet MS" panose="020B0603020202020204"/>
                <a:cs typeface="Trebuchet MS" panose="020B0603020202020204"/>
              </a:rPr>
              <a:t>well </a:t>
            </a:r>
            <a:r>
              <a:rPr sz="2800" spc="-90" dirty="0">
                <a:latin typeface="Trebuchet MS" panose="020B0603020202020204"/>
                <a:cs typeface="Trebuchet MS" panose="020B0603020202020204"/>
              </a:rPr>
              <a:t>as </a:t>
            </a:r>
            <a:r>
              <a:rPr sz="2800" spc="-130" dirty="0">
                <a:latin typeface="Trebuchet MS" panose="020B0603020202020204"/>
                <a:cs typeface="Trebuchet MS" panose="020B0603020202020204"/>
              </a:rPr>
              <a:t>a </a:t>
            </a:r>
            <a:r>
              <a:rPr sz="2800" spc="-145" dirty="0">
                <a:latin typeface="Trebuchet MS" panose="020B0603020202020204"/>
                <a:cs typeface="Trebuchet MS" panose="020B0603020202020204"/>
              </a:rPr>
              <a:t>major  </a:t>
            </a:r>
            <a:r>
              <a:rPr sz="2800" spc="-105" dirty="0">
                <a:latin typeface="Trebuchet MS" panose="020B0603020202020204"/>
                <a:cs typeface="Trebuchet MS" panose="020B0603020202020204"/>
              </a:rPr>
              <a:t>breakthrough </a:t>
            </a:r>
            <a:r>
              <a:rPr sz="2800" spc="-110" dirty="0">
                <a:latin typeface="Trebuchet MS" panose="020B0603020202020204"/>
                <a:cs typeface="Trebuchet MS" panose="020B0603020202020204"/>
              </a:rPr>
              <a:t>in </a:t>
            </a:r>
            <a:r>
              <a:rPr sz="2800" spc="-125" dirty="0">
                <a:latin typeface="Trebuchet MS" panose="020B0603020202020204"/>
                <a:cs typeface="Trebuchet MS" panose="020B0603020202020204"/>
              </a:rPr>
              <a:t>the </a:t>
            </a:r>
            <a:r>
              <a:rPr sz="2800" spc="-114" dirty="0">
                <a:latin typeface="Trebuchet MS" panose="020B0603020202020204"/>
                <a:cs typeface="Trebuchet MS" panose="020B0603020202020204"/>
              </a:rPr>
              <a:t>development </a:t>
            </a:r>
            <a:r>
              <a:rPr sz="2800" spc="-105" dirty="0">
                <a:latin typeface="Trebuchet MS" panose="020B0603020202020204"/>
                <a:cs typeface="Trebuchet MS" panose="020B0603020202020204"/>
              </a:rPr>
              <a:t>of </a:t>
            </a:r>
            <a:r>
              <a:rPr sz="2800" spc="-114" dirty="0">
                <a:latin typeface="Trebuchet MS" panose="020B0603020202020204"/>
                <a:cs typeface="Trebuchet MS" panose="020B0603020202020204"/>
              </a:rPr>
              <a:t>computer  graphics </a:t>
            </a:r>
            <a:r>
              <a:rPr sz="2800" spc="-110" dirty="0">
                <a:latin typeface="Trebuchet MS" panose="020B0603020202020204"/>
                <a:cs typeface="Trebuchet MS" panose="020B0603020202020204"/>
              </a:rPr>
              <a:t>in</a:t>
            </a:r>
            <a:r>
              <a:rPr sz="2800" spc="-310" dirty="0">
                <a:latin typeface="Trebuchet MS" panose="020B0603020202020204"/>
                <a:cs typeface="Trebuchet MS" panose="020B0603020202020204"/>
              </a:rPr>
              <a:t> </a:t>
            </a:r>
            <a:r>
              <a:rPr sz="2800" spc="-150" dirty="0">
                <a:latin typeface="Trebuchet MS" panose="020B0603020202020204"/>
                <a:cs typeface="Trebuchet MS" panose="020B0603020202020204"/>
              </a:rPr>
              <a:t>general.</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marR="220345" indent="-342900">
              <a:lnSpc>
                <a:spcPct val="100000"/>
              </a:lnSpc>
              <a:buChar char="•"/>
              <a:tabLst>
                <a:tab pos="354965" algn="l"/>
                <a:tab pos="355600" algn="l"/>
              </a:tabLst>
            </a:pPr>
            <a:r>
              <a:rPr sz="2800" spc="-125" dirty="0">
                <a:latin typeface="Trebuchet MS" panose="020B0603020202020204"/>
                <a:cs typeface="Trebuchet MS" panose="020B0603020202020204"/>
              </a:rPr>
              <a:t>the</a:t>
            </a:r>
            <a:r>
              <a:rPr sz="2800" spc="-225" dirty="0">
                <a:latin typeface="Trebuchet MS" panose="020B0603020202020204"/>
                <a:cs typeface="Trebuchet MS" panose="020B0603020202020204"/>
              </a:rPr>
              <a:t> </a:t>
            </a:r>
            <a:r>
              <a:rPr sz="2800" spc="-130" dirty="0">
                <a:latin typeface="Trebuchet MS" panose="020B0603020202020204"/>
                <a:cs typeface="Trebuchet MS" panose="020B0603020202020204"/>
              </a:rPr>
              <a:t>graphical</a:t>
            </a:r>
            <a:r>
              <a:rPr sz="2800" spc="-220" dirty="0">
                <a:latin typeface="Trebuchet MS" panose="020B0603020202020204"/>
                <a:cs typeface="Trebuchet MS" panose="020B0603020202020204"/>
              </a:rPr>
              <a:t> </a:t>
            </a:r>
            <a:r>
              <a:rPr sz="2800" spc="-85" dirty="0">
                <a:latin typeface="Trebuchet MS" panose="020B0603020202020204"/>
                <a:cs typeface="Trebuchet MS" panose="020B0603020202020204"/>
              </a:rPr>
              <a:t>user</a:t>
            </a:r>
            <a:r>
              <a:rPr sz="2800" spc="-215" dirty="0">
                <a:latin typeface="Trebuchet MS" panose="020B0603020202020204"/>
                <a:cs typeface="Trebuchet MS" panose="020B0603020202020204"/>
              </a:rPr>
              <a:t> </a:t>
            </a:r>
            <a:r>
              <a:rPr sz="2800" spc="-145" dirty="0">
                <a:latin typeface="Trebuchet MS" panose="020B0603020202020204"/>
                <a:cs typeface="Trebuchet MS" panose="020B0603020202020204"/>
              </a:rPr>
              <a:t>interface</a:t>
            </a:r>
            <a:r>
              <a:rPr sz="2800" spc="-235" dirty="0">
                <a:latin typeface="Trebuchet MS" panose="020B0603020202020204"/>
                <a:cs typeface="Trebuchet MS" panose="020B0603020202020204"/>
              </a:rPr>
              <a:t> </a:t>
            </a:r>
            <a:r>
              <a:rPr sz="2800" spc="-120" dirty="0">
                <a:latin typeface="Trebuchet MS" panose="020B0603020202020204"/>
                <a:cs typeface="Trebuchet MS" panose="020B0603020202020204"/>
              </a:rPr>
              <a:t>(GUI)</a:t>
            </a:r>
            <a:r>
              <a:rPr sz="2800" spc="-215" dirty="0">
                <a:latin typeface="Trebuchet MS" panose="020B0603020202020204"/>
                <a:cs typeface="Trebuchet MS" panose="020B0603020202020204"/>
              </a:rPr>
              <a:t> </a:t>
            </a:r>
            <a:r>
              <a:rPr sz="2800" spc="-90" dirty="0">
                <a:latin typeface="Trebuchet MS" panose="020B0603020202020204"/>
                <a:cs typeface="Trebuchet MS" panose="020B0603020202020204"/>
              </a:rPr>
              <a:t>was</a:t>
            </a:r>
            <a:r>
              <a:rPr sz="2800" spc="-215" dirty="0">
                <a:latin typeface="Trebuchet MS" panose="020B0603020202020204"/>
                <a:cs typeface="Trebuchet MS" panose="020B0603020202020204"/>
              </a:rPr>
              <a:t> </a:t>
            </a:r>
            <a:r>
              <a:rPr sz="2800" spc="-125" dirty="0">
                <a:latin typeface="Trebuchet MS" panose="020B0603020202020204"/>
                <a:cs typeface="Trebuchet MS" panose="020B0603020202020204"/>
              </a:rPr>
              <a:t>derived</a:t>
            </a:r>
            <a:r>
              <a:rPr sz="2800" spc="-215" dirty="0">
                <a:latin typeface="Trebuchet MS" panose="020B0603020202020204"/>
                <a:cs typeface="Trebuchet MS" panose="020B0603020202020204"/>
              </a:rPr>
              <a:t> </a:t>
            </a:r>
            <a:r>
              <a:rPr sz="2800" spc="-105" dirty="0">
                <a:latin typeface="Trebuchet MS" panose="020B0603020202020204"/>
                <a:cs typeface="Trebuchet MS" panose="020B0603020202020204"/>
              </a:rPr>
              <a:t>from  </a:t>
            </a:r>
            <a:r>
              <a:rPr sz="2800" spc="-125" dirty="0">
                <a:latin typeface="Trebuchet MS" panose="020B0603020202020204"/>
                <a:cs typeface="Trebuchet MS" panose="020B0603020202020204"/>
              </a:rPr>
              <a:t>the Sketchpad </a:t>
            </a:r>
            <a:r>
              <a:rPr sz="2800" spc="-90" dirty="0">
                <a:latin typeface="Trebuchet MS" panose="020B0603020202020204"/>
                <a:cs typeface="Trebuchet MS" panose="020B0603020202020204"/>
              </a:rPr>
              <a:t>as </a:t>
            </a:r>
            <a:r>
              <a:rPr sz="2800" spc="-155" dirty="0">
                <a:latin typeface="Trebuchet MS" panose="020B0603020202020204"/>
                <a:cs typeface="Trebuchet MS" panose="020B0603020202020204"/>
              </a:rPr>
              <a:t>well </a:t>
            </a:r>
            <a:r>
              <a:rPr sz="2800" spc="-90" dirty="0">
                <a:latin typeface="Trebuchet MS" panose="020B0603020202020204"/>
                <a:cs typeface="Trebuchet MS" panose="020B0603020202020204"/>
              </a:rPr>
              <a:t>as modern </a:t>
            </a:r>
            <a:r>
              <a:rPr sz="2800" spc="-165" dirty="0">
                <a:latin typeface="Trebuchet MS" panose="020B0603020202020204"/>
                <a:cs typeface="Trebuchet MS" panose="020B0603020202020204"/>
              </a:rPr>
              <a:t>object </a:t>
            </a:r>
            <a:r>
              <a:rPr sz="2800" spc="-114" dirty="0">
                <a:latin typeface="Trebuchet MS" panose="020B0603020202020204"/>
                <a:cs typeface="Trebuchet MS" panose="020B0603020202020204"/>
              </a:rPr>
              <a:t>oriented  </a:t>
            </a:r>
            <a:r>
              <a:rPr sz="2800" spc="-120" dirty="0">
                <a:latin typeface="Trebuchet MS" panose="020B0603020202020204"/>
                <a:cs typeface="Trebuchet MS" panose="020B0603020202020204"/>
              </a:rPr>
              <a:t>programming.</a:t>
            </a:r>
            <a:endParaRPr sz="2800">
              <a:latin typeface="Trebuchet MS" panose="020B0603020202020204"/>
              <a:cs typeface="Trebuchet MS" panose="020B0603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8495"/>
            <a:ext cx="9144000" cy="908685"/>
            <a:chOff x="0" y="158495"/>
            <a:chExt cx="9144000" cy="908685"/>
          </a:xfrm>
        </p:grpSpPr>
        <p:sp>
          <p:nvSpPr>
            <p:cNvPr id="3" name="object 3"/>
            <p:cNvSpPr/>
            <p:nvPr/>
          </p:nvSpPr>
          <p:spPr>
            <a:xfrm>
              <a:off x="2036063" y="158495"/>
              <a:ext cx="4239768" cy="896112"/>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742432" y="158495"/>
              <a:ext cx="658367" cy="896112"/>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867400" y="158495"/>
              <a:ext cx="661416" cy="896112"/>
            </a:xfrm>
            <a:prstGeom prst="rect">
              <a:avLst/>
            </a:prstGeom>
            <a:blipFill>
              <a:blip r:embed="rId3" cstate="print"/>
              <a:stretch>
                <a:fillRect/>
              </a:stretch>
            </a:blipFill>
          </p:spPr>
          <p:txBody>
            <a:bodyPr wrap="square" lIns="0" tIns="0" rIns="0" bIns="0" rtlCol="0"/>
            <a:lstStyle/>
            <a:p/>
          </p:txBody>
        </p:sp>
      </p:grpSp>
      <p:sp>
        <p:nvSpPr>
          <p:cNvPr id="6" name="object 6"/>
          <p:cNvSpPr txBox="1"/>
          <p:nvPr/>
        </p:nvSpPr>
        <p:spPr>
          <a:xfrm>
            <a:off x="3829837" y="6375908"/>
            <a:ext cx="1485265" cy="193675"/>
          </a:xfrm>
          <a:prstGeom prst="rect">
            <a:avLst/>
          </a:prstGeom>
        </p:spPr>
        <p:txBody>
          <a:bodyPr vert="horz" wrap="square" lIns="0" tIns="12700" rIns="0" bIns="0" rtlCol="0">
            <a:spAutoFit/>
          </a:bodyPr>
          <a:lstStyle/>
          <a:p>
            <a:pPr marL="12700">
              <a:lnSpc>
                <a:spcPct val="100000"/>
              </a:lnSpc>
              <a:spcBef>
                <a:spcPts val="100"/>
              </a:spcBef>
            </a:pPr>
            <a:r>
              <a:rPr sz="1100" b="1" i="1" dirty="0">
                <a:solidFill>
                  <a:srgbClr val="00B050"/>
                </a:solidFill>
                <a:latin typeface="Arial" panose="020B0604020202020204"/>
                <a:cs typeface="Arial" panose="020B0604020202020204"/>
              </a:rPr>
              <a:t>© </a:t>
            </a:r>
            <a:r>
              <a:rPr sz="1100" b="1" i="1" spc="-5" dirty="0">
                <a:solidFill>
                  <a:srgbClr val="00B050"/>
                </a:solidFill>
                <a:latin typeface="Arial" panose="020B0604020202020204"/>
                <a:cs typeface="Arial" panose="020B0604020202020204"/>
              </a:rPr>
              <a:t>M. Rauterberg,</a:t>
            </a:r>
            <a:r>
              <a:rPr sz="1100" b="1" i="1" spc="-65" dirty="0">
                <a:solidFill>
                  <a:srgbClr val="00B050"/>
                </a:solidFill>
                <a:latin typeface="Arial" panose="020B0604020202020204"/>
                <a:cs typeface="Arial" panose="020B0604020202020204"/>
              </a:rPr>
              <a:t> </a:t>
            </a:r>
            <a:r>
              <a:rPr sz="1100" b="1" i="1" spc="-5" dirty="0">
                <a:solidFill>
                  <a:srgbClr val="00B050"/>
                </a:solidFill>
                <a:latin typeface="Arial" panose="020B0604020202020204"/>
                <a:cs typeface="Arial" panose="020B0604020202020204"/>
              </a:rPr>
              <a:t>TU/e</a:t>
            </a:r>
            <a:endParaRPr sz="1100">
              <a:latin typeface="Arial" panose="020B0604020202020204"/>
              <a:cs typeface="Arial" panose="020B0604020202020204"/>
            </a:endParaRPr>
          </a:p>
        </p:txBody>
      </p:sp>
      <p:sp>
        <p:nvSpPr>
          <p:cNvPr id="7" name="object 7"/>
          <p:cNvSpPr txBox="1"/>
          <p:nvPr/>
        </p:nvSpPr>
        <p:spPr>
          <a:xfrm>
            <a:off x="8333740" y="6260084"/>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17</a:t>
            </a:r>
            <a:endParaRPr sz="1400">
              <a:latin typeface="Arial" panose="020B0604020202020204"/>
              <a:cs typeface="Arial" panose="020B0604020202020204"/>
            </a:endParaRPr>
          </a:p>
        </p:txBody>
      </p:sp>
      <p:sp>
        <p:nvSpPr>
          <p:cNvPr id="8" name="object 8"/>
          <p:cNvSpPr txBox="1">
            <a:spLocks noGrp="1"/>
          </p:cNvSpPr>
          <p:nvPr>
            <p:ph type="title"/>
          </p:nvPr>
        </p:nvSpPr>
        <p:spPr>
          <a:xfrm>
            <a:off x="2275674" y="249427"/>
            <a:ext cx="3982720" cy="512445"/>
          </a:xfrm>
          <a:prstGeom prst="rect">
            <a:avLst/>
          </a:prstGeom>
        </p:spPr>
        <p:txBody>
          <a:bodyPr vert="horz" wrap="square" lIns="0" tIns="11430" rIns="0" bIns="0" rtlCol="0">
            <a:spAutoFit/>
          </a:bodyPr>
          <a:lstStyle/>
          <a:p>
            <a:pPr marL="12700">
              <a:lnSpc>
                <a:spcPct val="100000"/>
              </a:lnSpc>
              <a:spcBef>
                <a:spcPts val="90"/>
              </a:spcBef>
            </a:pPr>
            <a:r>
              <a:rPr sz="3200" b="1" spc="-135" dirty="0">
                <a:solidFill>
                  <a:srgbClr val="00B050"/>
                </a:solidFill>
                <a:latin typeface="Trebuchet MS" panose="020B0603020202020204"/>
                <a:cs typeface="Trebuchet MS" panose="020B0603020202020204"/>
              </a:rPr>
              <a:t>Ivan </a:t>
            </a:r>
            <a:r>
              <a:rPr sz="3200" b="1" spc="-175" dirty="0">
                <a:solidFill>
                  <a:srgbClr val="00B050"/>
                </a:solidFill>
                <a:latin typeface="Trebuchet MS" panose="020B0603020202020204"/>
                <a:cs typeface="Trebuchet MS" panose="020B0603020202020204"/>
              </a:rPr>
              <a:t>Sutherland</a:t>
            </a:r>
            <a:r>
              <a:rPr sz="3200" b="1" spc="-365" dirty="0">
                <a:solidFill>
                  <a:srgbClr val="00B050"/>
                </a:solidFill>
                <a:latin typeface="Trebuchet MS" panose="020B0603020202020204"/>
                <a:cs typeface="Trebuchet MS" panose="020B0603020202020204"/>
              </a:rPr>
              <a:t> </a:t>
            </a:r>
            <a:r>
              <a:rPr sz="3200" b="1" spc="-229" dirty="0">
                <a:solidFill>
                  <a:srgbClr val="00B050"/>
                </a:solidFill>
                <a:latin typeface="Trebuchet MS" panose="020B0603020202020204"/>
                <a:cs typeface="Trebuchet MS" panose="020B0603020202020204"/>
              </a:rPr>
              <a:t>(1938-)</a:t>
            </a:r>
            <a:endParaRPr sz="3200">
              <a:latin typeface="Trebuchet MS" panose="020B0603020202020204"/>
              <a:cs typeface="Trebuchet MS" panose="020B0603020202020204"/>
            </a:endParaRPr>
          </a:p>
        </p:txBody>
      </p:sp>
      <p:sp>
        <p:nvSpPr>
          <p:cNvPr id="9" name="object 9"/>
          <p:cNvSpPr txBox="1"/>
          <p:nvPr/>
        </p:nvSpPr>
        <p:spPr>
          <a:xfrm>
            <a:off x="535940" y="1136664"/>
            <a:ext cx="5076825" cy="3323590"/>
          </a:xfrm>
          <a:prstGeom prst="rect">
            <a:avLst/>
          </a:prstGeom>
        </p:spPr>
        <p:txBody>
          <a:bodyPr vert="horz" wrap="square" lIns="0" tIns="62229" rIns="0" bIns="0" rtlCol="0">
            <a:spAutoFit/>
          </a:bodyPr>
          <a:lstStyle/>
          <a:p>
            <a:pPr marL="12700">
              <a:lnSpc>
                <a:spcPct val="100000"/>
              </a:lnSpc>
              <a:spcBef>
                <a:spcPts val="490"/>
              </a:spcBef>
            </a:pPr>
            <a:r>
              <a:rPr sz="2800" b="1" spc="-175" dirty="0">
                <a:latin typeface="Trebuchet MS" panose="020B0603020202020204"/>
                <a:cs typeface="Trebuchet MS" panose="020B0603020202020204"/>
              </a:rPr>
              <a:t>SketchPad</a:t>
            </a:r>
            <a:r>
              <a:rPr sz="2800" spc="-175" dirty="0">
                <a:latin typeface="Trebuchet MS" panose="020B0603020202020204"/>
                <a:cs typeface="Trebuchet MS" panose="020B0603020202020204"/>
              </a:rPr>
              <a:t>: </a:t>
            </a:r>
            <a:r>
              <a:rPr sz="2800" spc="-50" dirty="0">
                <a:latin typeface="Trebuchet MS" panose="020B0603020202020204"/>
                <a:cs typeface="Trebuchet MS" panose="020B0603020202020204"/>
              </a:rPr>
              <a:t>1963 </a:t>
            </a:r>
            <a:r>
              <a:rPr sz="2800" u="heavy" spc="-55" dirty="0">
                <a:solidFill>
                  <a:srgbClr val="009999"/>
                </a:solidFill>
                <a:uFill>
                  <a:solidFill>
                    <a:srgbClr val="009999"/>
                  </a:solidFill>
                </a:uFill>
                <a:latin typeface="Trebuchet MS" panose="020B0603020202020204"/>
                <a:cs typeface="Trebuchet MS" panose="020B0603020202020204"/>
              </a:rPr>
              <a:t>PhD </a:t>
            </a:r>
            <a:r>
              <a:rPr sz="2800" u="heavy" spc="-105" dirty="0">
                <a:solidFill>
                  <a:srgbClr val="009999"/>
                </a:solidFill>
                <a:uFill>
                  <a:solidFill>
                    <a:srgbClr val="009999"/>
                  </a:solidFill>
                </a:uFill>
                <a:latin typeface="Trebuchet MS" panose="020B0603020202020204"/>
                <a:cs typeface="Trebuchet MS" panose="020B0603020202020204"/>
              </a:rPr>
              <a:t>thesis</a:t>
            </a:r>
            <a:r>
              <a:rPr sz="2800" spc="-635" dirty="0">
                <a:solidFill>
                  <a:srgbClr val="009999"/>
                </a:solidFill>
                <a:latin typeface="Trebuchet MS" panose="020B0603020202020204"/>
                <a:cs typeface="Trebuchet MS" panose="020B0603020202020204"/>
              </a:rPr>
              <a:t> </a:t>
            </a:r>
            <a:r>
              <a:rPr sz="2800" spc="-155" dirty="0">
                <a:latin typeface="Trebuchet MS" panose="020B0603020202020204"/>
                <a:cs typeface="Trebuchet MS" panose="020B0603020202020204"/>
              </a:rPr>
              <a:t>at </a:t>
            </a:r>
            <a:r>
              <a:rPr sz="2800" spc="20" dirty="0">
                <a:latin typeface="Trebuchet MS" panose="020B0603020202020204"/>
                <a:cs typeface="Trebuchet MS" panose="020B0603020202020204"/>
              </a:rPr>
              <a:t>MIT</a:t>
            </a:r>
            <a:endParaRPr sz="2800">
              <a:latin typeface="Trebuchet MS" panose="020B0603020202020204"/>
              <a:cs typeface="Trebuchet MS" panose="020B0603020202020204"/>
            </a:endParaRPr>
          </a:p>
          <a:p>
            <a:pPr marL="755650" indent="-285750">
              <a:lnSpc>
                <a:spcPct val="100000"/>
              </a:lnSpc>
              <a:spcBef>
                <a:spcPts val="325"/>
              </a:spcBef>
              <a:buChar char="–"/>
              <a:tabLst>
                <a:tab pos="755650" algn="l"/>
              </a:tabLst>
            </a:pPr>
            <a:r>
              <a:rPr sz="2400" spc="-110" dirty="0">
                <a:solidFill>
                  <a:srgbClr val="002060"/>
                </a:solidFill>
                <a:latin typeface="Trebuchet MS" panose="020B0603020202020204"/>
                <a:cs typeface="Trebuchet MS" panose="020B0603020202020204"/>
              </a:rPr>
              <a:t>Hierarchy </a:t>
            </a:r>
            <a:r>
              <a:rPr sz="2400" spc="-150" dirty="0">
                <a:solidFill>
                  <a:srgbClr val="002060"/>
                </a:solidFill>
                <a:latin typeface="Trebuchet MS" panose="020B0603020202020204"/>
                <a:cs typeface="Trebuchet MS" panose="020B0603020202020204"/>
              </a:rPr>
              <a:t>- </a:t>
            </a:r>
            <a:r>
              <a:rPr sz="2400" spc="-105" dirty="0">
                <a:solidFill>
                  <a:srgbClr val="002060"/>
                </a:solidFill>
                <a:latin typeface="Trebuchet MS" panose="020B0603020202020204"/>
                <a:cs typeface="Trebuchet MS" panose="020B0603020202020204"/>
              </a:rPr>
              <a:t>pictures </a:t>
            </a:r>
            <a:r>
              <a:rPr sz="2400" spc="-60" dirty="0">
                <a:solidFill>
                  <a:srgbClr val="002060"/>
                </a:solidFill>
                <a:latin typeface="Trebuchet MS" panose="020B0603020202020204"/>
                <a:cs typeface="Trebuchet MS" panose="020B0603020202020204"/>
              </a:rPr>
              <a:t>&amp;</a:t>
            </a:r>
            <a:r>
              <a:rPr sz="2400" spc="-390" dirty="0">
                <a:solidFill>
                  <a:srgbClr val="002060"/>
                </a:solidFill>
                <a:latin typeface="Trebuchet MS" panose="020B0603020202020204"/>
                <a:cs typeface="Trebuchet MS" panose="020B0603020202020204"/>
              </a:rPr>
              <a:t> </a:t>
            </a:r>
            <a:r>
              <a:rPr sz="2400" spc="-95" dirty="0">
                <a:solidFill>
                  <a:srgbClr val="002060"/>
                </a:solidFill>
                <a:latin typeface="Trebuchet MS" panose="020B0603020202020204"/>
                <a:cs typeface="Trebuchet MS" panose="020B0603020202020204"/>
              </a:rPr>
              <a:t>subpictures</a:t>
            </a:r>
            <a:endParaRPr sz="2400">
              <a:latin typeface="Trebuchet MS" panose="020B0603020202020204"/>
              <a:cs typeface="Trebuchet MS" panose="020B0603020202020204"/>
            </a:endParaRPr>
          </a:p>
          <a:p>
            <a:pPr marL="755650" indent="-285750">
              <a:lnSpc>
                <a:spcPct val="100000"/>
              </a:lnSpc>
              <a:spcBef>
                <a:spcPts val="290"/>
              </a:spcBef>
              <a:buChar char="–"/>
              <a:tabLst>
                <a:tab pos="755650" algn="l"/>
              </a:tabLst>
            </a:pPr>
            <a:r>
              <a:rPr sz="2400" spc="-30" dirty="0">
                <a:solidFill>
                  <a:srgbClr val="002060"/>
                </a:solidFill>
                <a:latin typeface="Trebuchet MS" panose="020B0603020202020204"/>
                <a:cs typeface="Trebuchet MS" panose="020B0603020202020204"/>
              </a:rPr>
              <a:t>Master </a:t>
            </a:r>
            <a:r>
              <a:rPr sz="2400" spc="-120" dirty="0">
                <a:solidFill>
                  <a:srgbClr val="002060"/>
                </a:solidFill>
                <a:latin typeface="Trebuchet MS" panose="020B0603020202020204"/>
                <a:cs typeface="Trebuchet MS" panose="020B0603020202020204"/>
              </a:rPr>
              <a:t>picture </a:t>
            </a:r>
            <a:r>
              <a:rPr sz="2400" spc="-105" dirty="0">
                <a:solidFill>
                  <a:srgbClr val="002060"/>
                </a:solidFill>
                <a:latin typeface="Trebuchet MS" panose="020B0603020202020204"/>
                <a:cs typeface="Trebuchet MS" panose="020B0603020202020204"/>
              </a:rPr>
              <a:t>with</a:t>
            </a:r>
            <a:r>
              <a:rPr sz="2400" spc="-405"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instances</a:t>
            </a:r>
            <a:endParaRPr sz="2400">
              <a:latin typeface="Trebuchet MS" panose="020B0603020202020204"/>
              <a:cs typeface="Trebuchet MS" panose="020B0603020202020204"/>
            </a:endParaRPr>
          </a:p>
          <a:p>
            <a:pPr marL="755650" indent="-285750">
              <a:lnSpc>
                <a:spcPct val="100000"/>
              </a:lnSpc>
              <a:spcBef>
                <a:spcPts val="285"/>
              </a:spcBef>
              <a:buChar char="–"/>
              <a:tabLst>
                <a:tab pos="755650" algn="l"/>
              </a:tabLst>
            </a:pPr>
            <a:r>
              <a:rPr sz="2400" spc="-95" dirty="0">
                <a:solidFill>
                  <a:srgbClr val="002060"/>
                </a:solidFill>
                <a:latin typeface="Trebuchet MS" panose="020B0603020202020204"/>
                <a:cs typeface="Trebuchet MS" panose="020B0603020202020204"/>
              </a:rPr>
              <a:t>Constraints</a:t>
            </a:r>
            <a:endParaRPr sz="2400">
              <a:latin typeface="Trebuchet MS" panose="020B0603020202020204"/>
              <a:cs typeface="Trebuchet MS" panose="020B0603020202020204"/>
            </a:endParaRPr>
          </a:p>
          <a:p>
            <a:pPr marL="755650" indent="-285750">
              <a:lnSpc>
                <a:spcPct val="100000"/>
              </a:lnSpc>
              <a:spcBef>
                <a:spcPts val="290"/>
              </a:spcBef>
              <a:buChar char="–"/>
              <a:tabLst>
                <a:tab pos="755650" algn="l"/>
              </a:tabLst>
            </a:pPr>
            <a:r>
              <a:rPr sz="2400" spc="-75" dirty="0">
                <a:solidFill>
                  <a:srgbClr val="002060"/>
                </a:solidFill>
                <a:latin typeface="Trebuchet MS" panose="020B0603020202020204"/>
                <a:cs typeface="Trebuchet MS" panose="020B0603020202020204"/>
              </a:rPr>
              <a:t>Icons</a:t>
            </a:r>
            <a:endParaRPr sz="2400">
              <a:latin typeface="Trebuchet MS" panose="020B0603020202020204"/>
              <a:cs typeface="Trebuchet MS" panose="020B0603020202020204"/>
            </a:endParaRPr>
          </a:p>
          <a:p>
            <a:pPr marL="755650" indent="-285750">
              <a:lnSpc>
                <a:spcPct val="100000"/>
              </a:lnSpc>
              <a:spcBef>
                <a:spcPts val="290"/>
              </a:spcBef>
              <a:buChar char="–"/>
              <a:tabLst>
                <a:tab pos="755650" algn="l"/>
              </a:tabLst>
            </a:pPr>
            <a:r>
              <a:rPr sz="2400" spc="-90" dirty="0">
                <a:solidFill>
                  <a:srgbClr val="002060"/>
                </a:solidFill>
                <a:latin typeface="Trebuchet MS" panose="020B0603020202020204"/>
                <a:cs typeface="Trebuchet MS" panose="020B0603020202020204"/>
              </a:rPr>
              <a:t>Copying</a:t>
            </a:r>
            <a:endParaRPr sz="2400">
              <a:latin typeface="Trebuchet MS" panose="020B0603020202020204"/>
              <a:cs typeface="Trebuchet MS" panose="020B0603020202020204"/>
            </a:endParaRPr>
          </a:p>
          <a:p>
            <a:pPr marL="755650" indent="-285750">
              <a:lnSpc>
                <a:spcPct val="100000"/>
              </a:lnSpc>
              <a:spcBef>
                <a:spcPts val="285"/>
              </a:spcBef>
              <a:buChar char="–"/>
              <a:tabLst>
                <a:tab pos="755650" algn="l"/>
              </a:tabLst>
            </a:pPr>
            <a:r>
              <a:rPr sz="2400" spc="-125" dirty="0">
                <a:solidFill>
                  <a:srgbClr val="002060"/>
                </a:solidFill>
                <a:latin typeface="Trebuchet MS" panose="020B0603020202020204"/>
                <a:cs typeface="Trebuchet MS" panose="020B0603020202020204"/>
              </a:rPr>
              <a:t>Light </a:t>
            </a:r>
            <a:r>
              <a:rPr sz="2400" spc="-80" dirty="0">
                <a:solidFill>
                  <a:srgbClr val="002060"/>
                </a:solidFill>
                <a:latin typeface="Trebuchet MS" panose="020B0603020202020204"/>
                <a:cs typeface="Trebuchet MS" panose="020B0603020202020204"/>
              </a:rPr>
              <a:t>pen </a:t>
            </a:r>
            <a:r>
              <a:rPr sz="2400" spc="-75" dirty="0">
                <a:solidFill>
                  <a:srgbClr val="002060"/>
                </a:solidFill>
                <a:latin typeface="Trebuchet MS" panose="020B0603020202020204"/>
                <a:cs typeface="Trebuchet MS" panose="020B0603020202020204"/>
              </a:rPr>
              <a:t>as </a:t>
            </a:r>
            <a:r>
              <a:rPr sz="2400" spc="-95" dirty="0">
                <a:solidFill>
                  <a:srgbClr val="002060"/>
                </a:solidFill>
                <a:latin typeface="Trebuchet MS" panose="020B0603020202020204"/>
                <a:cs typeface="Trebuchet MS" panose="020B0603020202020204"/>
              </a:rPr>
              <a:t>input</a:t>
            </a:r>
            <a:r>
              <a:rPr sz="2400" spc="-500"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device</a:t>
            </a:r>
            <a:endParaRPr sz="2400">
              <a:latin typeface="Trebuchet MS" panose="020B0603020202020204"/>
              <a:cs typeface="Trebuchet MS" panose="020B0603020202020204"/>
            </a:endParaRPr>
          </a:p>
          <a:p>
            <a:pPr marL="755650" indent="-285750">
              <a:lnSpc>
                <a:spcPct val="100000"/>
              </a:lnSpc>
              <a:spcBef>
                <a:spcPts val="290"/>
              </a:spcBef>
              <a:buChar char="–"/>
              <a:tabLst>
                <a:tab pos="755650" algn="l"/>
              </a:tabLst>
            </a:pPr>
            <a:r>
              <a:rPr sz="2400" spc="-105" dirty="0">
                <a:solidFill>
                  <a:srgbClr val="002060"/>
                </a:solidFill>
                <a:latin typeface="Trebuchet MS" panose="020B0603020202020204"/>
                <a:cs typeface="Trebuchet MS" panose="020B0603020202020204"/>
              </a:rPr>
              <a:t>Recursive</a:t>
            </a:r>
            <a:r>
              <a:rPr sz="2400" spc="-185" dirty="0">
                <a:solidFill>
                  <a:srgbClr val="002060"/>
                </a:solidFill>
                <a:latin typeface="Trebuchet MS" panose="020B0603020202020204"/>
                <a:cs typeface="Trebuchet MS" panose="020B0603020202020204"/>
              </a:rPr>
              <a:t> </a:t>
            </a:r>
            <a:r>
              <a:rPr sz="2400" spc="-85" dirty="0">
                <a:solidFill>
                  <a:srgbClr val="002060"/>
                </a:solidFill>
                <a:latin typeface="Trebuchet MS" panose="020B0603020202020204"/>
                <a:cs typeface="Trebuchet MS" panose="020B0603020202020204"/>
              </a:rPr>
              <a:t>operations</a:t>
            </a:r>
            <a:endParaRPr sz="2400">
              <a:latin typeface="Trebuchet MS" panose="020B0603020202020204"/>
              <a:cs typeface="Trebuchet MS" panose="020B0603020202020204"/>
            </a:endParaRPr>
          </a:p>
        </p:txBody>
      </p:sp>
      <p:sp>
        <p:nvSpPr>
          <p:cNvPr id="10" name="object 10"/>
          <p:cNvSpPr/>
          <p:nvPr/>
        </p:nvSpPr>
        <p:spPr>
          <a:xfrm>
            <a:off x="6337300" y="3658920"/>
            <a:ext cx="1936750" cy="2463355"/>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4750" y="1666937"/>
            <a:ext cx="6697599" cy="5075174"/>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411918" y="350012"/>
            <a:ext cx="2320925" cy="695325"/>
          </a:xfrm>
          <a:prstGeom prst="rect">
            <a:avLst/>
          </a:prstGeom>
        </p:spPr>
        <p:txBody>
          <a:bodyPr vert="horz" wrap="square" lIns="0" tIns="11430" rIns="0" bIns="0" rtlCol="0">
            <a:spAutoFit/>
          </a:bodyPr>
          <a:lstStyle/>
          <a:p>
            <a:pPr marL="12700">
              <a:lnSpc>
                <a:spcPct val="100000"/>
              </a:lnSpc>
              <a:spcBef>
                <a:spcPts val="90"/>
              </a:spcBef>
            </a:pPr>
            <a:r>
              <a:rPr sz="4400" i="1" spc="-5" dirty="0">
                <a:latin typeface="Times New Roman" panose="02020603050405020304"/>
                <a:cs typeface="Times New Roman" panose="02020603050405020304"/>
              </a:rPr>
              <a:t>Sketchpad</a:t>
            </a:r>
            <a:endParaRPr sz="4400">
              <a:latin typeface="Times New Roman" panose="02020603050405020304"/>
              <a:cs typeface="Times New Roman" panose="02020603050405020304"/>
            </a:endParaRPr>
          </a:p>
        </p:txBody>
      </p:sp>
      <p:sp>
        <p:nvSpPr>
          <p:cNvPr id="4" name="object 4"/>
          <p:cNvSpPr txBox="1"/>
          <p:nvPr/>
        </p:nvSpPr>
        <p:spPr>
          <a:xfrm>
            <a:off x="2438780" y="1023620"/>
            <a:ext cx="426593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panose="02020603050405020304"/>
                <a:cs typeface="Times New Roman" panose="02020603050405020304"/>
              </a:rPr>
              <a:t>Ivan </a:t>
            </a:r>
            <a:r>
              <a:rPr sz="3600" spc="-5" dirty="0">
                <a:latin typeface="Times New Roman" panose="02020603050405020304"/>
                <a:cs typeface="Times New Roman" panose="02020603050405020304"/>
              </a:rPr>
              <a:t>Sutherland</a:t>
            </a:r>
            <a:r>
              <a:rPr sz="3600" spc="-70" dirty="0">
                <a:latin typeface="Times New Roman" panose="02020603050405020304"/>
                <a:cs typeface="Times New Roman" panose="02020603050405020304"/>
              </a:rPr>
              <a:t> </a:t>
            </a:r>
            <a:r>
              <a:rPr sz="3600" dirty="0">
                <a:latin typeface="Times New Roman" panose="02020603050405020304"/>
                <a:cs typeface="Times New Roman" panose="02020603050405020304"/>
              </a:rPr>
              <a:t>(1962)</a:t>
            </a:r>
            <a:endParaRPr sz="3600">
              <a:latin typeface="Times New Roman" panose="02020603050405020304"/>
              <a:cs typeface="Times New Roman" panose="02020603050405020304"/>
            </a:endParaRPr>
          </a:p>
        </p:txBody>
      </p:sp>
      <p:sp>
        <p:nvSpPr>
          <p:cNvPr id="5" name="object 5"/>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18</a:t>
            </a:r>
            <a:endParaRPr sz="1400">
              <a:latin typeface="Arial" panose="020B0604020202020204"/>
              <a:cs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61559" y="268224"/>
            <a:ext cx="2285999" cy="89916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19</a:t>
            </a:r>
            <a:endParaRPr sz="1400">
              <a:latin typeface="Arial" panose="020B0604020202020204"/>
              <a:cs typeface="Arial" panose="020B0604020202020204"/>
            </a:endParaRPr>
          </a:p>
        </p:txBody>
      </p:sp>
      <p:sp>
        <p:nvSpPr>
          <p:cNvPr id="4" name="object 4"/>
          <p:cNvSpPr txBox="1">
            <a:spLocks noGrp="1"/>
          </p:cNvSpPr>
          <p:nvPr>
            <p:ph type="title"/>
          </p:nvPr>
        </p:nvSpPr>
        <p:spPr>
          <a:xfrm>
            <a:off x="5099050" y="362204"/>
            <a:ext cx="1781810" cy="512445"/>
          </a:xfrm>
          <a:prstGeom prst="rect">
            <a:avLst/>
          </a:prstGeom>
        </p:spPr>
        <p:txBody>
          <a:bodyPr vert="horz" wrap="square" lIns="0" tIns="11430" rIns="0" bIns="0" rtlCol="0">
            <a:spAutoFit/>
          </a:bodyPr>
          <a:lstStyle/>
          <a:p>
            <a:pPr marL="12700">
              <a:lnSpc>
                <a:spcPct val="100000"/>
              </a:lnSpc>
              <a:spcBef>
                <a:spcPts val="90"/>
              </a:spcBef>
            </a:pPr>
            <a:r>
              <a:rPr sz="3200" b="1" spc="-170" dirty="0">
                <a:solidFill>
                  <a:srgbClr val="00B050"/>
                </a:solidFill>
                <a:latin typeface="Trebuchet MS" panose="020B0603020202020204"/>
                <a:cs typeface="Trebuchet MS" panose="020B0603020202020204"/>
              </a:rPr>
              <a:t>S</a:t>
            </a:r>
            <a:r>
              <a:rPr sz="3200" b="1" spc="-180" dirty="0">
                <a:solidFill>
                  <a:srgbClr val="00B050"/>
                </a:solidFill>
                <a:latin typeface="Trebuchet MS" panose="020B0603020202020204"/>
                <a:cs typeface="Trebuchet MS" panose="020B0603020202020204"/>
              </a:rPr>
              <a:t>k</a:t>
            </a:r>
            <a:r>
              <a:rPr sz="3200" b="1" spc="-235" dirty="0">
                <a:solidFill>
                  <a:srgbClr val="00B050"/>
                </a:solidFill>
                <a:latin typeface="Trebuchet MS" panose="020B0603020202020204"/>
                <a:cs typeface="Trebuchet MS" panose="020B0603020202020204"/>
              </a:rPr>
              <a:t>e</a:t>
            </a:r>
            <a:r>
              <a:rPr sz="3200" b="1" spc="-160" dirty="0">
                <a:solidFill>
                  <a:srgbClr val="00B050"/>
                </a:solidFill>
                <a:latin typeface="Trebuchet MS" panose="020B0603020202020204"/>
                <a:cs typeface="Trebuchet MS" panose="020B0603020202020204"/>
              </a:rPr>
              <a:t>t</a:t>
            </a:r>
            <a:r>
              <a:rPr sz="3200" b="1" spc="-229" dirty="0">
                <a:solidFill>
                  <a:srgbClr val="00B050"/>
                </a:solidFill>
                <a:latin typeface="Trebuchet MS" panose="020B0603020202020204"/>
                <a:cs typeface="Trebuchet MS" panose="020B0603020202020204"/>
              </a:rPr>
              <a:t>c</a:t>
            </a:r>
            <a:r>
              <a:rPr sz="3200" b="1" spc="-270" dirty="0">
                <a:solidFill>
                  <a:srgbClr val="00B050"/>
                </a:solidFill>
                <a:latin typeface="Trebuchet MS" panose="020B0603020202020204"/>
                <a:cs typeface="Trebuchet MS" panose="020B0603020202020204"/>
              </a:rPr>
              <a:t>h</a:t>
            </a:r>
            <a:r>
              <a:rPr sz="3200" b="1" spc="-155" dirty="0">
                <a:solidFill>
                  <a:srgbClr val="00B050"/>
                </a:solidFill>
                <a:latin typeface="Trebuchet MS" panose="020B0603020202020204"/>
                <a:cs typeface="Trebuchet MS" panose="020B0603020202020204"/>
              </a:rPr>
              <a:t>p</a:t>
            </a:r>
            <a:r>
              <a:rPr sz="3200" b="1" spc="-130" dirty="0">
                <a:solidFill>
                  <a:srgbClr val="00B050"/>
                </a:solidFill>
                <a:latin typeface="Trebuchet MS" panose="020B0603020202020204"/>
                <a:cs typeface="Trebuchet MS" panose="020B0603020202020204"/>
              </a:rPr>
              <a:t>a</a:t>
            </a:r>
            <a:r>
              <a:rPr sz="3200" b="1" spc="-145" dirty="0">
                <a:solidFill>
                  <a:srgbClr val="00B050"/>
                </a:solidFill>
                <a:latin typeface="Trebuchet MS" panose="020B0603020202020204"/>
                <a:cs typeface="Trebuchet MS" panose="020B0603020202020204"/>
              </a:rPr>
              <a:t>d</a:t>
            </a:r>
            <a:endParaRPr sz="3200">
              <a:latin typeface="Trebuchet MS" panose="020B0603020202020204"/>
              <a:cs typeface="Trebuchet MS" panose="020B0603020202020204"/>
            </a:endParaRPr>
          </a:p>
        </p:txBody>
      </p:sp>
      <p:sp>
        <p:nvSpPr>
          <p:cNvPr id="5" name="object 5"/>
          <p:cNvSpPr txBox="1"/>
          <p:nvPr/>
        </p:nvSpPr>
        <p:spPr>
          <a:xfrm>
            <a:off x="764540" y="1400290"/>
            <a:ext cx="6607809" cy="4292600"/>
          </a:xfrm>
          <a:prstGeom prst="rect">
            <a:avLst/>
          </a:prstGeom>
        </p:spPr>
        <p:txBody>
          <a:bodyPr vert="horz" wrap="square" lIns="0" tIns="113665" rIns="0" bIns="0" rtlCol="0">
            <a:spAutoFit/>
          </a:bodyPr>
          <a:lstStyle/>
          <a:p>
            <a:pPr marL="355600" indent="-342900">
              <a:lnSpc>
                <a:spcPct val="100000"/>
              </a:lnSpc>
              <a:spcBef>
                <a:spcPts val="895"/>
              </a:spcBef>
              <a:buChar char="•"/>
              <a:tabLst>
                <a:tab pos="354965" algn="l"/>
                <a:tab pos="355600" algn="l"/>
              </a:tabLst>
            </a:pPr>
            <a:r>
              <a:rPr sz="3200" spc="-5" dirty="0">
                <a:latin typeface="Times New Roman" panose="02020603050405020304"/>
                <a:cs typeface="Times New Roman" panose="02020603050405020304"/>
              </a:rPr>
              <a:t>Commands were not</a:t>
            </a:r>
            <a:r>
              <a:rPr sz="3200" spc="-30"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typed</a:t>
            </a:r>
            <a:endParaRPr sz="3200">
              <a:latin typeface="Times New Roman" panose="02020603050405020304"/>
              <a:cs typeface="Times New Roman" panose="02020603050405020304"/>
            </a:endParaRPr>
          </a:p>
          <a:p>
            <a:pPr marL="756285" lvl="1" indent="-286385">
              <a:lnSpc>
                <a:spcPct val="100000"/>
              </a:lnSpc>
              <a:spcBef>
                <a:spcPts val="710"/>
              </a:spcBef>
              <a:buChar char="–"/>
              <a:tabLst>
                <a:tab pos="756285" algn="l"/>
              </a:tabLst>
            </a:pPr>
            <a:r>
              <a:rPr sz="2800" spc="-15" dirty="0">
                <a:latin typeface="Times New Roman" panose="02020603050405020304"/>
                <a:cs typeface="Times New Roman" panose="02020603050405020304"/>
              </a:rPr>
              <a:t>users did </a:t>
            </a:r>
            <a:r>
              <a:rPr sz="2800" spc="-10" dirty="0">
                <a:latin typeface="Times New Roman" panose="02020603050405020304"/>
                <a:cs typeface="Times New Roman" panose="02020603050405020304"/>
              </a:rPr>
              <a:t>not </a:t>
            </a:r>
            <a:r>
              <a:rPr sz="2800" spc="-15" dirty="0">
                <a:latin typeface="Times New Roman" panose="02020603050405020304"/>
                <a:cs typeface="Times New Roman" panose="02020603050405020304"/>
              </a:rPr>
              <a:t>write letters </a:t>
            </a:r>
            <a:r>
              <a:rPr sz="2800" spc="-10" dirty="0">
                <a:latin typeface="Times New Roman" panose="02020603050405020304"/>
                <a:cs typeface="Times New Roman" panose="02020603050405020304"/>
              </a:rPr>
              <a:t>to </a:t>
            </a:r>
            <a:r>
              <a:rPr sz="2800" spc="-15" dirty="0">
                <a:latin typeface="Times New Roman" panose="02020603050405020304"/>
                <a:cs typeface="Times New Roman" panose="02020603050405020304"/>
              </a:rPr>
              <a:t>the</a:t>
            </a:r>
            <a:r>
              <a:rPr sz="2800" spc="-14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computer</a:t>
            </a:r>
            <a:endParaRPr sz="2800">
              <a:latin typeface="Times New Roman" panose="02020603050405020304"/>
              <a:cs typeface="Times New Roman" panose="02020603050405020304"/>
            </a:endParaRPr>
          </a:p>
          <a:p>
            <a:pPr marL="355600" indent="-342900">
              <a:lnSpc>
                <a:spcPct val="100000"/>
              </a:lnSpc>
              <a:spcBef>
                <a:spcPts val="775"/>
              </a:spcBef>
              <a:buChar char="•"/>
              <a:tabLst>
                <a:tab pos="354965" algn="l"/>
                <a:tab pos="355600" algn="l"/>
              </a:tabLst>
            </a:pPr>
            <a:r>
              <a:rPr sz="3200" spc="-5" dirty="0">
                <a:latin typeface="Times New Roman" panose="02020603050405020304"/>
                <a:cs typeface="Times New Roman" panose="02020603050405020304"/>
              </a:rPr>
              <a:t>They</a:t>
            </a:r>
            <a:r>
              <a:rPr sz="3200" spc="-20"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were</a:t>
            </a:r>
            <a:endParaRPr sz="3200">
              <a:latin typeface="Times New Roman" panose="02020603050405020304"/>
              <a:cs typeface="Times New Roman" panose="02020603050405020304"/>
            </a:endParaRPr>
          </a:p>
          <a:p>
            <a:pPr marL="756285" lvl="1" indent="-286385">
              <a:lnSpc>
                <a:spcPct val="100000"/>
              </a:lnSpc>
              <a:spcBef>
                <a:spcPts val="715"/>
              </a:spcBef>
              <a:buChar char="–"/>
              <a:tabLst>
                <a:tab pos="756285" algn="l"/>
              </a:tabLst>
            </a:pPr>
            <a:r>
              <a:rPr sz="2800" spc="-15" dirty="0">
                <a:latin typeface="Times New Roman" panose="02020603050405020304"/>
                <a:cs typeface="Times New Roman" panose="02020603050405020304"/>
              </a:rPr>
              <a:t>drawn</a:t>
            </a:r>
            <a:endParaRPr sz="2800">
              <a:latin typeface="Times New Roman" panose="02020603050405020304"/>
              <a:cs typeface="Times New Roman" panose="02020603050405020304"/>
            </a:endParaRPr>
          </a:p>
          <a:p>
            <a:pPr marL="756285" lvl="1" indent="-286385">
              <a:lnSpc>
                <a:spcPct val="100000"/>
              </a:lnSpc>
              <a:spcBef>
                <a:spcPts val="720"/>
              </a:spcBef>
              <a:buChar char="–"/>
              <a:tabLst>
                <a:tab pos="756285" algn="l"/>
              </a:tabLst>
            </a:pPr>
            <a:r>
              <a:rPr sz="2800" spc="-15" dirty="0">
                <a:latin typeface="Times New Roman" panose="02020603050405020304"/>
                <a:cs typeface="Times New Roman" panose="02020603050405020304"/>
              </a:rPr>
              <a:t>grabbed </a:t>
            </a:r>
            <a:r>
              <a:rPr sz="2800" spc="-2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moved</a:t>
            </a:r>
            <a:endParaRPr sz="2800">
              <a:latin typeface="Times New Roman" panose="02020603050405020304"/>
              <a:cs typeface="Times New Roman" panose="02020603050405020304"/>
            </a:endParaRPr>
          </a:p>
          <a:p>
            <a:pPr marL="756285" lvl="1" indent="-286385">
              <a:lnSpc>
                <a:spcPct val="100000"/>
              </a:lnSpc>
              <a:spcBef>
                <a:spcPts val="695"/>
              </a:spcBef>
              <a:buChar char="–"/>
              <a:tabLst>
                <a:tab pos="756285" algn="l"/>
              </a:tabLst>
            </a:pPr>
            <a:r>
              <a:rPr sz="2800" spc="-20" dirty="0">
                <a:latin typeface="Times New Roman" panose="02020603050405020304"/>
                <a:cs typeface="Times New Roman" panose="02020603050405020304"/>
              </a:rPr>
              <a:t>extended</a:t>
            </a:r>
            <a:endParaRPr sz="2800">
              <a:latin typeface="Times New Roman" panose="02020603050405020304"/>
              <a:cs typeface="Times New Roman" panose="02020603050405020304"/>
            </a:endParaRPr>
          </a:p>
          <a:p>
            <a:pPr marL="756285" lvl="1" indent="-286385">
              <a:lnSpc>
                <a:spcPct val="100000"/>
              </a:lnSpc>
              <a:spcBef>
                <a:spcPts val="695"/>
              </a:spcBef>
              <a:buChar char="–"/>
              <a:tabLst>
                <a:tab pos="756285" algn="l"/>
              </a:tabLst>
            </a:pPr>
            <a:r>
              <a:rPr sz="2800" spc="-20" dirty="0">
                <a:latin typeface="Times New Roman" panose="02020603050405020304"/>
                <a:cs typeface="Times New Roman" panose="02020603050405020304"/>
              </a:rPr>
              <a:t>deleted</a:t>
            </a:r>
            <a:endParaRPr sz="2800">
              <a:latin typeface="Times New Roman" panose="02020603050405020304"/>
              <a:cs typeface="Times New Roman" panose="02020603050405020304"/>
            </a:endParaRPr>
          </a:p>
          <a:p>
            <a:pPr marL="756285" lvl="1" indent="-286385">
              <a:lnSpc>
                <a:spcPct val="100000"/>
              </a:lnSpc>
              <a:spcBef>
                <a:spcPts val="650"/>
              </a:spcBef>
              <a:buFont typeface="Times New Roman" panose="02020603050405020304"/>
              <a:buChar char="–"/>
              <a:tabLst>
                <a:tab pos="756285" algn="l"/>
              </a:tabLst>
            </a:pPr>
            <a:r>
              <a:rPr sz="2800" b="1" spc="-25" dirty="0">
                <a:latin typeface="Times New Roman" panose="02020603050405020304"/>
                <a:cs typeface="Times New Roman" panose="02020603050405020304"/>
              </a:rPr>
              <a:t>directly </a:t>
            </a:r>
            <a:r>
              <a:rPr sz="2800" spc="-20" dirty="0">
                <a:latin typeface="Times New Roman" panose="02020603050405020304"/>
                <a:cs typeface="Times New Roman" panose="02020603050405020304"/>
              </a:rPr>
              <a:t>manipulated </a:t>
            </a:r>
            <a:r>
              <a:rPr sz="2800" spc="-15" dirty="0">
                <a:latin typeface="Times New Roman" panose="02020603050405020304"/>
                <a:cs typeface="Times New Roman" panose="02020603050405020304"/>
              </a:rPr>
              <a:t>using </a:t>
            </a:r>
            <a:r>
              <a:rPr sz="2800" dirty="0">
                <a:latin typeface="Times New Roman" panose="02020603050405020304"/>
                <a:cs typeface="Times New Roman" panose="02020603050405020304"/>
              </a:rPr>
              <a:t>a</a:t>
            </a:r>
            <a:r>
              <a:rPr sz="2800" spc="-80"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lightpen</a:t>
            </a:r>
            <a:endParaRPr sz="2800">
              <a:latin typeface="Times New Roman" panose="02020603050405020304"/>
              <a:cs typeface="Times New Roman" panose="020206030504050203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8495"/>
            <a:ext cx="9144000" cy="908685"/>
            <a:chOff x="0" y="158495"/>
            <a:chExt cx="9144000" cy="908685"/>
          </a:xfrm>
        </p:grpSpPr>
        <p:sp>
          <p:nvSpPr>
            <p:cNvPr id="3" name="object 3"/>
            <p:cNvSpPr/>
            <p:nvPr/>
          </p:nvSpPr>
          <p:spPr>
            <a:xfrm>
              <a:off x="4203191" y="158495"/>
              <a:ext cx="2136648" cy="90220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903976" y="158495"/>
              <a:ext cx="1368552" cy="902207"/>
            </a:xfrm>
            <a:prstGeom prst="rect">
              <a:avLst/>
            </a:prstGeom>
            <a:blipFill>
              <a:blip r:embed="rId2" cstate="print"/>
              <a:stretch>
                <a:fillRect/>
              </a:stretch>
            </a:blipFill>
          </p:spPr>
          <p:txBody>
            <a:bodyPr wrap="square" lIns="0" tIns="0" rIns="0" bIns="0" rtlCol="0"/>
            <a:lstStyle/>
            <a:p/>
          </p:txBody>
        </p:sp>
      </p:grpSp>
      <p:sp>
        <p:nvSpPr>
          <p:cNvPr id="5" name="object 5"/>
          <p:cNvSpPr txBox="1">
            <a:spLocks noGrp="1"/>
          </p:cNvSpPr>
          <p:nvPr>
            <p:ph type="title"/>
          </p:nvPr>
        </p:nvSpPr>
        <p:spPr>
          <a:xfrm>
            <a:off x="4442459" y="264668"/>
            <a:ext cx="2560320" cy="512445"/>
          </a:xfrm>
          <a:prstGeom prst="rect">
            <a:avLst/>
          </a:prstGeom>
        </p:spPr>
        <p:txBody>
          <a:bodyPr vert="horz" wrap="square" lIns="0" tIns="11430" rIns="0" bIns="0" rtlCol="0">
            <a:spAutoFit/>
          </a:bodyPr>
          <a:lstStyle/>
          <a:p>
            <a:pPr marL="12700">
              <a:lnSpc>
                <a:spcPct val="100000"/>
              </a:lnSpc>
              <a:spcBef>
                <a:spcPts val="90"/>
              </a:spcBef>
            </a:pPr>
            <a:r>
              <a:rPr sz="3200" b="1" spc="-5" dirty="0">
                <a:solidFill>
                  <a:srgbClr val="00B050"/>
                </a:solidFill>
                <a:latin typeface="Times New Roman" panose="02020603050405020304"/>
                <a:cs typeface="Times New Roman" panose="02020603050405020304"/>
              </a:rPr>
              <a:t>Viewable</a:t>
            </a:r>
            <a:r>
              <a:rPr sz="3200" b="1" spc="-90" dirty="0">
                <a:solidFill>
                  <a:srgbClr val="00B050"/>
                </a:solidFill>
                <a:latin typeface="Times New Roman" panose="02020603050405020304"/>
                <a:cs typeface="Times New Roman" panose="02020603050405020304"/>
              </a:rPr>
              <a:t> </a:t>
            </a:r>
            <a:r>
              <a:rPr sz="3200" b="1" spc="-10" dirty="0">
                <a:solidFill>
                  <a:srgbClr val="00B050"/>
                </a:solidFill>
                <a:latin typeface="Times New Roman" panose="02020603050405020304"/>
                <a:cs typeface="Times New Roman" panose="02020603050405020304"/>
              </a:rPr>
              <a:t>on…</a:t>
            </a:r>
            <a:endParaRPr sz="3200">
              <a:latin typeface="Times New Roman" panose="02020603050405020304"/>
              <a:cs typeface="Times New Roman" panose="02020603050405020304"/>
            </a:endParaRPr>
          </a:p>
        </p:txBody>
      </p:sp>
      <p:sp>
        <p:nvSpPr>
          <p:cNvPr id="6" name="object 6"/>
          <p:cNvSpPr/>
          <p:nvPr/>
        </p:nvSpPr>
        <p:spPr>
          <a:xfrm>
            <a:off x="1762125" y="1449387"/>
            <a:ext cx="5618226" cy="4498973"/>
          </a:xfrm>
          <a:prstGeom prst="rect">
            <a:avLst/>
          </a:prstGeom>
          <a:blipFill>
            <a:blip r:embed="rId3" cstate="print"/>
            <a:stretch>
              <a:fillRect/>
            </a:stretch>
          </a:blipFill>
        </p:spPr>
        <p:txBody>
          <a:bodyPr wrap="square" lIns="0" tIns="0" rIns="0" bIns="0" rtlCol="0"/>
          <a:lstStyle/>
          <a:p/>
        </p:txBody>
      </p:sp>
      <p:grpSp>
        <p:nvGrpSpPr>
          <p:cNvPr id="7" name="object 7"/>
          <p:cNvGrpSpPr/>
          <p:nvPr/>
        </p:nvGrpSpPr>
        <p:grpSpPr>
          <a:xfrm>
            <a:off x="3844925" y="6159500"/>
            <a:ext cx="1454150" cy="516255"/>
            <a:chOff x="3844925" y="6159500"/>
            <a:chExt cx="1454150" cy="516255"/>
          </a:xfrm>
        </p:grpSpPr>
        <p:sp>
          <p:nvSpPr>
            <p:cNvPr id="8" name="object 8"/>
            <p:cNvSpPr/>
            <p:nvPr/>
          </p:nvSpPr>
          <p:spPr>
            <a:xfrm>
              <a:off x="3851275" y="6165850"/>
              <a:ext cx="1441450" cy="63500"/>
            </a:xfrm>
            <a:custGeom>
              <a:avLst/>
              <a:gdLst/>
              <a:ahLst/>
              <a:cxnLst/>
              <a:rect l="l" t="t" r="r" b="b"/>
              <a:pathLst>
                <a:path w="1441450" h="63500">
                  <a:moveTo>
                    <a:pt x="1441450" y="0"/>
                  </a:moveTo>
                  <a:lnTo>
                    <a:pt x="0" y="0"/>
                  </a:lnTo>
                  <a:lnTo>
                    <a:pt x="62864" y="62903"/>
                  </a:lnTo>
                  <a:lnTo>
                    <a:pt x="1378585" y="62903"/>
                  </a:lnTo>
                  <a:lnTo>
                    <a:pt x="1441450" y="0"/>
                  </a:lnTo>
                  <a:close/>
                </a:path>
              </a:pathLst>
            </a:custGeom>
            <a:solidFill>
              <a:srgbClr val="FFD5D5"/>
            </a:solidFill>
          </p:spPr>
          <p:txBody>
            <a:bodyPr wrap="square" lIns="0" tIns="0" rIns="0" bIns="0" rtlCol="0"/>
            <a:lstStyle/>
            <a:p/>
          </p:txBody>
        </p:sp>
        <p:sp>
          <p:nvSpPr>
            <p:cNvPr id="9" name="object 9"/>
            <p:cNvSpPr/>
            <p:nvPr/>
          </p:nvSpPr>
          <p:spPr>
            <a:xfrm>
              <a:off x="3851275" y="6606184"/>
              <a:ext cx="1441450" cy="63500"/>
            </a:xfrm>
            <a:custGeom>
              <a:avLst/>
              <a:gdLst/>
              <a:ahLst/>
              <a:cxnLst/>
              <a:rect l="l" t="t" r="r" b="b"/>
              <a:pathLst>
                <a:path w="1441450" h="63500">
                  <a:moveTo>
                    <a:pt x="1378585" y="0"/>
                  </a:moveTo>
                  <a:lnTo>
                    <a:pt x="62864" y="0"/>
                  </a:lnTo>
                  <a:lnTo>
                    <a:pt x="0" y="62903"/>
                  </a:lnTo>
                  <a:lnTo>
                    <a:pt x="1441450" y="62903"/>
                  </a:lnTo>
                  <a:lnTo>
                    <a:pt x="1378585" y="0"/>
                  </a:lnTo>
                  <a:close/>
                </a:path>
              </a:pathLst>
            </a:custGeom>
            <a:solidFill>
              <a:srgbClr val="CDA3A3"/>
            </a:solidFill>
          </p:spPr>
          <p:txBody>
            <a:bodyPr wrap="square" lIns="0" tIns="0" rIns="0" bIns="0" rtlCol="0"/>
            <a:lstStyle/>
            <a:p/>
          </p:txBody>
        </p:sp>
        <p:sp>
          <p:nvSpPr>
            <p:cNvPr id="10" name="object 10"/>
            <p:cNvSpPr/>
            <p:nvPr/>
          </p:nvSpPr>
          <p:spPr>
            <a:xfrm>
              <a:off x="3851275" y="6165850"/>
              <a:ext cx="62865" cy="503555"/>
            </a:xfrm>
            <a:custGeom>
              <a:avLst/>
              <a:gdLst/>
              <a:ahLst/>
              <a:cxnLst/>
              <a:rect l="l" t="t" r="r" b="b"/>
              <a:pathLst>
                <a:path w="62864" h="503554">
                  <a:moveTo>
                    <a:pt x="0" y="0"/>
                  </a:moveTo>
                  <a:lnTo>
                    <a:pt x="0" y="503237"/>
                  </a:lnTo>
                  <a:lnTo>
                    <a:pt x="62864" y="440334"/>
                  </a:lnTo>
                  <a:lnTo>
                    <a:pt x="62864" y="62903"/>
                  </a:lnTo>
                  <a:lnTo>
                    <a:pt x="0" y="0"/>
                  </a:lnTo>
                  <a:close/>
                </a:path>
              </a:pathLst>
            </a:custGeom>
            <a:solidFill>
              <a:srgbClr val="FFDFDF"/>
            </a:solidFill>
          </p:spPr>
          <p:txBody>
            <a:bodyPr wrap="square" lIns="0" tIns="0" rIns="0" bIns="0" rtlCol="0"/>
            <a:lstStyle/>
            <a:p/>
          </p:txBody>
        </p:sp>
        <p:sp>
          <p:nvSpPr>
            <p:cNvPr id="11" name="object 11"/>
            <p:cNvSpPr/>
            <p:nvPr/>
          </p:nvSpPr>
          <p:spPr>
            <a:xfrm>
              <a:off x="5229860" y="6165850"/>
              <a:ext cx="62865" cy="503555"/>
            </a:xfrm>
            <a:custGeom>
              <a:avLst/>
              <a:gdLst/>
              <a:ahLst/>
              <a:cxnLst/>
              <a:rect l="l" t="t" r="r" b="b"/>
              <a:pathLst>
                <a:path w="62864" h="503554">
                  <a:moveTo>
                    <a:pt x="62864" y="0"/>
                  </a:moveTo>
                  <a:lnTo>
                    <a:pt x="0" y="62903"/>
                  </a:lnTo>
                  <a:lnTo>
                    <a:pt x="0" y="440334"/>
                  </a:lnTo>
                  <a:lnTo>
                    <a:pt x="62864" y="503237"/>
                  </a:lnTo>
                  <a:lnTo>
                    <a:pt x="62864" y="0"/>
                  </a:lnTo>
                  <a:close/>
                </a:path>
              </a:pathLst>
            </a:custGeom>
            <a:solidFill>
              <a:srgbClr val="997979"/>
            </a:solidFill>
          </p:spPr>
          <p:txBody>
            <a:bodyPr wrap="square" lIns="0" tIns="0" rIns="0" bIns="0" rtlCol="0"/>
            <a:lstStyle/>
            <a:p/>
          </p:txBody>
        </p:sp>
        <p:sp>
          <p:nvSpPr>
            <p:cNvPr id="12" name="object 12"/>
            <p:cNvSpPr/>
            <p:nvPr/>
          </p:nvSpPr>
          <p:spPr>
            <a:xfrm>
              <a:off x="3851275" y="6165850"/>
              <a:ext cx="1441450" cy="503555"/>
            </a:xfrm>
            <a:custGeom>
              <a:avLst/>
              <a:gdLst/>
              <a:ahLst/>
              <a:cxnLst/>
              <a:rect l="l" t="t" r="r" b="b"/>
              <a:pathLst>
                <a:path w="1441450" h="503554">
                  <a:moveTo>
                    <a:pt x="0" y="0"/>
                  </a:moveTo>
                  <a:lnTo>
                    <a:pt x="1441450" y="0"/>
                  </a:lnTo>
                  <a:lnTo>
                    <a:pt x="1441450" y="503238"/>
                  </a:lnTo>
                  <a:lnTo>
                    <a:pt x="0" y="503238"/>
                  </a:lnTo>
                  <a:lnTo>
                    <a:pt x="0" y="0"/>
                  </a:lnTo>
                  <a:close/>
                </a:path>
              </a:pathLst>
            </a:custGeom>
            <a:ln w="12700">
              <a:solidFill>
                <a:srgbClr val="FF0000"/>
              </a:solidFill>
            </a:ln>
          </p:spPr>
          <p:txBody>
            <a:bodyPr wrap="square" lIns="0" tIns="0" rIns="0" bIns="0" rtlCol="0"/>
            <a:lstStyle/>
            <a:p/>
          </p:txBody>
        </p:sp>
        <p:sp>
          <p:nvSpPr>
            <p:cNvPr id="13" name="object 13"/>
            <p:cNvSpPr/>
            <p:nvPr/>
          </p:nvSpPr>
          <p:spPr>
            <a:xfrm>
              <a:off x="3851275" y="6165850"/>
              <a:ext cx="62865" cy="63500"/>
            </a:xfrm>
            <a:custGeom>
              <a:avLst/>
              <a:gdLst/>
              <a:ahLst/>
              <a:cxnLst/>
              <a:rect l="l" t="t" r="r" b="b"/>
              <a:pathLst>
                <a:path w="62864" h="63500">
                  <a:moveTo>
                    <a:pt x="0" y="0"/>
                  </a:moveTo>
                  <a:lnTo>
                    <a:pt x="62865" y="62903"/>
                  </a:lnTo>
                </a:path>
              </a:pathLst>
            </a:custGeom>
            <a:ln w="12699">
              <a:solidFill>
                <a:srgbClr val="FF0000"/>
              </a:solidFill>
            </a:ln>
          </p:spPr>
          <p:txBody>
            <a:bodyPr wrap="square" lIns="0" tIns="0" rIns="0" bIns="0" rtlCol="0"/>
            <a:lstStyle/>
            <a:p/>
          </p:txBody>
        </p:sp>
        <p:sp>
          <p:nvSpPr>
            <p:cNvPr id="14" name="object 14"/>
            <p:cNvSpPr/>
            <p:nvPr/>
          </p:nvSpPr>
          <p:spPr>
            <a:xfrm>
              <a:off x="3851275" y="6606184"/>
              <a:ext cx="62865" cy="63500"/>
            </a:xfrm>
            <a:custGeom>
              <a:avLst/>
              <a:gdLst/>
              <a:ahLst/>
              <a:cxnLst/>
              <a:rect l="l" t="t" r="r" b="b"/>
              <a:pathLst>
                <a:path w="62864" h="63500">
                  <a:moveTo>
                    <a:pt x="0" y="62903"/>
                  </a:moveTo>
                  <a:lnTo>
                    <a:pt x="62865" y="0"/>
                  </a:lnTo>
                </a:path>
              </a:pathLst>
            </a:custGeom>
            <a:ln w="12700">
              <a:solidFill>
                <a:srgbClr val="FF0000"/>
              </a:solidFill>
            </a:ln>
          </p:spPr>
          <p:txBody>
            <a:bodyPr wrap="square" lIns="0" tIns="0" rIns="0" bIns="0" rtlCol="0"/>
            <a:lstStyle/>
            <a:p/>
          </p:txBody>
        </p:sp>
        <p:sp>
          <p:nvSpPr>
            <p:cNvPr id="15" name="object 15"/>
            <p:cNvSpPr/>
            <p:nvPr/>
          </p:nvSpPr>
          <p:spPr>
            <a:xfrm>
              <a:off x="5229860" y="6165850"/>
              <a:ext cx="62865" cy="63500"/>
            </a:xfrm>
            <a:custGeom>
              <a:avLst/>
              <a:gdLst/>
              <a:ahLst/>
              <a:cxnLst/>
              <a:rect l="l" t="t" r="r" b="b"/>
              <a:pathLst>
                <a:path w="62864" h="63500">
                  <a:moveTo>
                    <a:pt x="62865" y="0"/>
                  </a:moveTo>
                  <a:lnTo>
                    <a:pt x="0" y="62903"/>
                  </a:lnTo>
                </a:path>
              </a:pathLst>
            </a:custGeom>
            <a:ln w="12699">
              <a:solidFill>
                <a:srgbClr val="FF0000"/>
              </a:solidFill>
            </a:ln>
          </p:spPr>
          <p:txBody>
            <a:bodyPr wrap="square" lIns="0" tIns="0" rIns="0" bIns="0" rtlCol="0"/>
            <a:lstStyle/>
            <a:p/>
          </p:txBody>
        </p:sp>
        <p:sp>
          <p:nvSpPr>
            <p:cNvPr id="16" name="object 16"/>
            <p:cNvSpPr/>
            <p:nvPr/>
          </p:nvSpPr>
          <p:spPr>
            <a:xfrm>
              <a:off x="5229860" y="6606184"/>
              <a:ext cx="62865" cy="63500"/>
            </a:xfrm>
            <a:custGeom>
              <a:avLst/>
              <a:gdLst/>
              <a:ahLst/>
              <a:cxnLst/>
              <a:rect l="l" t="t" r="r" b="b"/>
              <a:pathLst>
                <a:path w="62864" h="63500">
                  <a:moveTo>
                    <a:pt x="62865" y="62903"/>
                  </a:moveTo>
                  <a:lnTo>
                    <a:pt x="0" y="0"/>
                  </a:lnTo>
                </a:path>
              </a:pathLst>
            </a:custGeom>
            <a:ln w="12700">
              <a:solidFill>
                <a:srgbClr val="FF0000"/>
              </a:solidFill>
            </a:ln>
          </p:spPr>
          <p:txBody>
            <a:bodyPr wrap="square" lIns="0" tIns="0" rIns="0" bIns="0" rtlCol="0"/>
            <a:lstStyle/>
            <a:p/>
          </p:txBody>
        </p:sp>
      </p:grpSp>
      <p:sp>
        <p:nvSpPr>
          <p:cNvPr id="17" name="object 17"/>
          <p:cNvSpPr txBox="1"/>
          <p:nvPr/>
        </p:nvSpPr>
        <p:spPr>
          <a:xfrm>
            <a:off x="3914140" y="6228753"/>
            <a:ext cx="1315720" cy="377825"/>
          </a:xfrm>
          <a:prstGeom prst="rect">
            <a:avLst/>
          </a:prstGeom>
          <a:solidFill>
            <a:srgbClr val="FFCCCC"/>
          </a:solidFill>
          <a:ln w="12700">
            <a:solidFill>
              <a:srgbClr val="FF0000"/>
            </a:solidFill>
          </a:ln>
        </p:spPr>
        <p:txBody>
          <a:bodyPr vert="horz" wrap="square" lIns="0" tIns="0" rIns="0" bIns="0" rtlCol="0">
            <a:spAutoFit/>
          </a:bodyPr>
          <a:lstStyle/>
          <a:p>
            <a:pPr marL="143510">
              <a:lnSpc>
                <a:spcPts val="2125"/>
              </a:lnSpc>
            </a:pPr>
            <a:r>
              <a:rPr sz="1800" u="heavy" spc="-5" dirty="0">
                <a:solidFill>
                  <a:srgbClr val="009999"/>
                </a:solidFill>
                <a:uFill>
                  <a:solidFill>
                    <a:srgbClr val="009999"/>
                  </a:solidFill>
                </a:uFill>
                <a:latin typeface="Arial" panose="020B0604020202020204"/>
                <a:cs typeface="Arial" panose="020B0604020202020204"/>
              </a:rPr>
              <a:t>Click</a:t>
            </a:r>
            <a:r>
              <a:rPr sz="1800" u="heavy" spc="-20" dirty="0">
                <a:solidFill>
                  <a:srgbClr val="009999"/>
                </a:solidFill>
                <a:uFill>
                  <a:solidFill>
                    <a:srgbClr val="009999"/>
                  </a:solidFill>
                </a:uFill>
                <a:latin typeface="Arial" panose="020B0604020202020204"/>
                <a:cs typeface="Arial" panose="020B0604020202020204"/>
              </a:rPr>
              <a:t> </a:t>
            </a:r>
            <a:r>
              <a:rPr sz="1800" u="heavy" spc="-5" dirty="0">
                <a:solidFill>
                  <a:srgbClr val="009999"/>
                </a:solidFill>
                <a:uFill>
                  <a:solidFill>
                    <a:srgbClr val="009999"/>
                  </a:solidFill>
                </a:uFill>
                <a:latin typeface="Arial" panose="020B0604020202020204"/>
                <a:cs typeface="Arial" panose="020B0604020202020204"/>
              </a:rPr>
              <a:t>here</a:t>
            </a:r>
            <a:endParaRPr sz="1800">
              <a:latin typeface="Arial" panose="020B0604020202020204"/>
              <a:cs typeface="Arial" panose="020B0604020202020204"/>
            </a:endParaRPr>
          </a:p>
        </p:txBody>
      </p:sp>
      <p:sp>
        <p:nvSpPr>
          <p:cNvPr id="18" name="object 18"/>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20</a:t>
            </a:r>
            <a:endParaRPr sz="1400">
              <a:latin typeface="Arial" panose="020B0604020202020204"/>
              <a:cs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18871"/>
            <a:ext cx="9144000" cy="1118870"/>
            <a:chOff x="0" y="118871"/>
            <a:chExt cx="9144000" cy="1118870"/>
          </a:xfrm>
        </p:grpSpPr>
        <p:sp>
          <p:nvSpPr>
            <p:cNvPr id="3" name="object 3"/>
            <p:cNvSpPr/>
            <p:nvPr/>
          </p:nvSpPr>
          <p:spPr>
            <a:xfrm>
              <a:off x="847343" y="118871"/>
              <a:ext cx="1780032" cy="111861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962912" y="118871"/>
              <a:ext cx="944880" cy="111861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246376" y="118871"/>
              <a:ext cx="1164336" cy="111861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749295" y="118871"/>
              <a:ext cx="914400" cy="1118615"/>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3002279" y="118871"/>
              <a:ext cx="832104" cy="1118615"/>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3294888" y="118871"/>
              <a:ext cx="2252472" cy="1118615"/>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5010912" y="118871"/>
              <a:ext cx="1807464" cy="1118615"/>
            </a:xfrm>
            <a:prstGeom prst="rect">
              <a:avLst/>
            </a:prstGeom>
            <a:blipFill>
              <a:blip r:embed="rId7" cstate="print"/>
              <a:stretch>
                <a:fillRect/>
              </a:stretch>
            </a:blipFill>
          </p:spPr>
          <p:txBody>
            <a:bodyPr wrap="square" lIns="0" tIns="0" rIns="0" bIns="0" rtlCol="0"/>
            <a:lstStyle/>
            <a:p/>
          </p:txBody>
        </p:sp>
        <p:sp>
          <p:nvSpPr>
            <p:cNvPr id="10" name="object 10"/>
            <p:cNvSpPr/>
            <p:nvPr/>
          </p:nvSpPr>
          <p:spPr>
            <a:xfrm>
              <a:off x="6153912" y="118871"/>
              <a:ext cx="944880" cy="1118615"/>
            </a:xfrm>
            <a:prstGeom prst="rect">
              <a:avLst/>
            </a:prstGeom>
            <a:blipFill>
              <a:blip r:embed="rId8" cstate="print"/>
              <a:stretch>
                <a:fillRect/>
              </a:stretch>
            </a:blipFill>
          </p:spPr>
          <p:txBody>
            <a:bodyPr wrap="square" lIns="0" tIns="0" rIns="0" bIns="0" rtlCol="0"/>
            <a:lstStyle/>
            <a:p/>
          </p:txBody>
        </p:sp>
        <p:sp>
          <p:nvSpPr>
            <p:cNvPr id="11" name="object 11"/>
            <p:cNvSpPr/>
            <p:nvPr/>
          </p:nvSpPr>
          <p:spPr>
            <a:xfrm>
              <a:off x="6437376" y="118871"/>
              <a:ext cx="1331976" cy="1118615"/>
            </a:xfrm>
            <a:prstGeom prst="rect">
              <a:avLst/>
            </a:prstGeom>
            <a:blipFill>
              <a:blip r:embed="rId9" cstate="print"/>
              <a:stretch>
                <a:fillRect/>
              </a:stretch>
            </a:blipFill>
          </p:spPr>
          <p:txBody>
            <a:bodyPr wrap="square" lIns="0" tIns="0" rIns="0" bIns="0" rtlCol="0"/>
            <a:lstStyle/>
            <a:p/>
          </p:txBody>
        </p:sp>
        <p:sp>
          <p:nvSpPr>
            <p:cNvPr id="12" name="object 12"/>
            <p:cNvSpPr/>
            <p:nvPr/>
          </p:nvSpPr>
          <p:spPr>
            <a:xfrm>
              <a:off x="7104888" y="118871"/>
              <a:ext cx="832103" cy="1118615"/>
            </a:xfrm>
            <a:prstGeom prst="rect">
              <a:avLst/>
            </a:prstGeom>
            <a:blipFill>
              <a:blip r:embed="rId10" cstate="print"/>
              <a:stretch>
                <a:fillRect/>
              </a:stretch>
            </a:blipFill>
          </p:spPr>
          <p:txBody>
            <a:bodyPr wrap="square" lIns="0" tIns="0" rIns="0" bIns="0" rtlCol="0"/>
            <a:lstStyle/>
            <a:p/>
          </p:txBody>
        </p:sp>
        <p:sp>
          <p:nvSpPr>
            <p:cNvPr id="13" name="object 13"/>
            <p:cNvSpPr/>
            <p:nvPr/>
          </p:nvSpPr>
          <p:spPr>
            <a:xfrm>
              <a:off x="7275576" y="118871"/>
              <a:ext cx="1051559" cy="1118615"/>
            </a:xfrm>
            <a:prstGeom prst="rect">
              <a:avLst/>
            </a:prstGeom>
            <a:blipFill>
              <a:blip r:embed="rId11" cstate="print"/>
              <a:stretch>
                <a:fillRect/>
              </a:stretch>
            </a:blipFill>
          </p:spPr>
          <p:txBody>
            <a:bodyPr wrap="square" lIns="0" tIns="0" rIns="0" bIns="0" rtlCol="0"/>
            <a:lstStyle/>
            <a:p/>
          </p:txBody>
        </p:sp>
        <p:sp>
          <p:nvSpPr>
            <p:cNvPr id="14" name="object 14"/>
            <p:cNvSpPr/>
            <p:nvPr/>
          </p:nvSpPr>
          <p:spPr>
            <a:xfrm>
              <a:off x="7665719" y="118871"/>
              <a:ext cx="944879" cy="1118615"/>
            </a:xfrm>
            <a:prstGeom prst="rect">
              <a:avLst/>
            </a:prstGeom>
            <a:blipFill>
              <a:blip r:embed="rId12" cstate="print"/>
              <a:stretch>
                <a:fillRect/>
              </a:stretch>
            </a:blipFill>
          </p:spPr>
          <p:txBody>
            <a:bodyPr wrap="square" lIns="0" tIns="0" rIns="0" bIns="0" rtlCol="0"/>
            <a:lstStyle/>
            <a:p/>
          </p:txBody>
        </p:sp>
        <p:sp>
          <p:nvSpPr>
            <p:cNvPr id="15" name="object 15"/>
            <p:cNvSpPr/>
            <p:nvPr/>
          </p:nvSpPr>
          <p:spPr>
            <a:xfrm>
              <a:off x="7946135" y="118871"/>
              <a:ext cx="914400" cy="1118615"/>
            </a:xfrm>
            <a:prstGeom prst="rect">
              <a:avLst/>
            </a:prstGeom>
            <a:blipFill>
              <a:blip r:embed="rId13" cstate="print"/>
              <a:stretch>
                <a:fillRect/>
              </a:stretch>
            </a:blipFill>
          </p:spPr>
          <p:txBody>
            <a:bodyPr wrap="square" lIns="0" tIns="0" rIns="0" bIns="0" rtlCol="0"/>
            <a:lstStyle/>
            <a:p/>
          </p:txBody>
        </p:sp>
      </p:grpSp>
      <p:sp>
        <p:nvSpPr>
          <p:cNvPr id="16" name="object 16"/>
          <p:cNvSpPr txBox="1">
            <a:spLocks noGrp="1"/>
          </p:cNvSpPr>
          <p:nvPr>
            <p:ph type="title"/>
          </p:nvPr>
        </p:nvSpPr>
        <p:spPr>
          <a:xfrm>
            <a:off x="1148873" y="249428"/>
            <a:ext cx="7379334" cy="636270"/>
          </a:xfrm>
          <a:prstGeom prst="rect">
            <a:avLst/>
          </a:prstGeom>
        </p:spPr>
        <p:txBody>
          <a:bodyPr vert="horz" wrap="square" lIns="0" tIns="13335" rIns="0" bIns="0" rtlCol="0">
            <a:spAutoFit/>
          </a:bodyPr>
          <a:lstStyle/>
          <a:p>
            <a:pPr marL="12700">
              <a:lnSpc>
                <a:spcPct val="100000"/>
              </a:lnSpc>
              <a:spcBef>
                <a:spcPts val="105"/>
              </a:spcBef>
            </a:pPr>
            <a:r>
              <a:rPr sz="4000" b="1" i="1" spc="-20" dirty="0">
                <a:solidFill>
                  <a:srgbClr val="00B050"/>
                </a:solidFill>
                <a:latin typeface="Times New Roman" panose="02020603050405020304"/>
                <a:cs typeface="Times New Roman" panose="02020603050405020304"/>
              </a:rPr>
              <a:t>Sketchpad</a:t>
            </a:r>
            <a:r>
              <a:rPr sz="4000" b="1" spc="-20" dirty="0">
                <a:solidFill>
                  <a:srgbClr val="00B050"/>
                </a:solidFill>
                <a:latin typeface="Times New Roman" panose="02020603050405020304"/>
                <a:cs typeface="Times New Roman" panose="02020603050405020304"/>
              </a:rPr>
              <a:t>: “Direct</a:t>
            </a:r>
            <a:r>
              <a:rPr sz="4000" b="1" spc="-70" dirty="0">
                <a:solidFill>
                  <a:srgbClr val="00B050"/>
                </a:solidFill>
                <a:latin typeface="Times New Roman" panose="02020603050405020304"/>
                <a:cs typeface="Times New Roman" panose="02020603050405020304"/>
              </a:rPr>
              <a:t> </a:t>
            </a:r>
            <a:r>
              <a:rPr sz="4000" b="1" spc="-20" dirty="0">
                <a:solidFill>
                  <a:srgbClr val="00B050"/>
                </a:solidFill>
                <a:latin typeface="Times New Roman" panose="02020603050405020304"/>
                <a:cs typeface="Times New Roman" panose="02020603050405020304"/>
              </a:rPr>
              <a:t>Manipulation”</a:t>
            </a:r>
            <a:endParaRPr sz="4000">
              <a:latin typeface="Times New Roman" panose="02020603050405020304"/>
              <a:cs typeface="Times New Roman" panose="02020603050405020304"/>
            </a:endParaRPr>
          </a:p>
        </p:txBody>
      </p:sp>
      <p:sp>
        <p:nvSpPr>
          <p:cNvPr id="17" name="object 17"/>
          <p:cNvSpPr txBox="1"/>
          <p:nvPr/>
        </p:nvSpPr>
        <p:spPr>
          <a:xfrm>
            <a:off x="739140" y="1388097"/>
            <a:ext cx="6197600" cy="4295775"/>
          </a:xfrm>
          <a:prstGeom prst="rect">
            <a:avLst/>
          </a:prstGeom>
        </p:spPr>
        <p:txBody>
          <a:bodyPr vert="horz" wrap="square" lIns="0" tIns="113665" rIns="0" bIns="0" rtlCol="0">
            <a:spAutoFit/>
          </a:bodyPr>
          <a:lstStyle/>
          <a:p>
            <a:pPr marL="381000" indent="-342900">
              <a:lnSpc>
                <a:spcPct val="100000"/>
              </a:lnSpc>
              <a:spcBef>
                <a:spcPts val="895"/>
              </a:spcBef>
              <a:buChar char="•"/>
              <a:tabLst>
                <a:tab pos="380365" algn="l"/>
                <a:tab pos="381000" algn="l"/>
              </a:tabLst>
            </a:pPr>
            <a:r>
              <a:rPr sz="3200" dirty="0">
                <a:latin typeface="Times New Roman" panose="02020603050405020304"/>
                <a:cs typeface="Times New Roman" panose="02020603050405020304"/>
              </a:rPr>
              <a:t>Direct </a:t>
            </a:r>
            <a:r>
              <a:rPr sz="3200" spc="-5" dirty="0">
                <a:latin typeface="Times New Roman" panose="02020603050405020304"/>
                <a:cs typeface="Times New Roman" panose="02020603050405020304"/>
              </a:rPr>
              <a:t>manipulation</a:t>
            </a:r>
            <a:r>
              <a:rPr sz="3200" spc="-80"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features:</a:t>
            </a:r>
            <a:endParaRPr sz="3200">
              <a:latin typeface="Times New Roman" panose="02020603050405020304"/>
              <a:cs typeface="Times New Roman" panose="02020603050405020304"/>
            </a:endParaRPr>
          </a:p>
          <a:p>
            <a:pPr marL="781685" lvl="1" indent="-286385">
              <a:lnSpc>
                <a:spcPct val="100000"/>
              </a:lnSpc>
              <a:spcBef>
                <a:spcPts val="710"/>
              </a:spcBef>
              <a:buChar char="–"/>
              <a:tabLst>
                <a:tab pos="781685" algn="l"/>
              </a:tabLst>
            </a:pPr>
            <a:r>
              <a:rPr sz="2800" spc="-35" dirty="0">
                <a:latin typeface="Times New Roman" panose="02020603050405020304"/>
                <a:cs typeface="Times New Roman" panose="02020603050405020304"/>
              </a:rPr>
              <a:t>Visibility </a:t>
            </a:r>
            <a:r>
              <a:rPr sz="2800" spc="-10" dirty="0">
                <a:latin typeface="Times New Roman" panose="02020603050405020304"/>
                <a:cs typeface="Times New Roman" panose="02020603050405020304"/>
              </a:rPr>
              <a:t>of </a:t>
            </a:r>
            <a:r>
              <a:rPr sz="2800" spc="-20" dirty="0">
                <a:latin typeface="Times New Roman" panose="02020603050405020304"/>
                <a:cs typeface="Times New Roman" panose="02020603050405020304"/>
              </a:rPr>
              <a:t>objects</a:t>
            </a:r>
            <a:endParaRPr sz="2800">
              <a:latin typeface="Times New Roman" panose="02020603050405020304"/>
              <a:cs typeface="Times New Roman" panose="02020603050405020304"/>
            </a:endParaRPr>
          </a:p>
          <a:p>
            <a:pPr marL="781685" lvl="1" indent="-286385">
              <a:lnSpc>
                <a:spcPct val="100000"/>
              </a:lnSpc>
              <a:spcBef>
                <a:spcPts val="695"/>
              </a:spcBef>
              <a:buChar char="–"/>
              <a:tabLst>
                <a:tab pos="781685" algn="l"/>
              </a:tabLst>
            </a:pPr>
            <a:r>
              <a:rPr sz="2800" spc="-20" dirty="0">
                <a:latin typeface="Times New Roman" panose="02020603050405020304"/>
                <a:cs typeface="Times New Roman" panose="02020603050405020304"/>
              </a:rPr>
              <a:t>Incremental action </a:t>
            </a:r>
            <a:r>
              <a:rPr sz="2800" spc="-15" dirty="0">
                <a:latin typeface="Times New Roman" panose="02020603050405020304"/>
                <a:cs typeface="Times New Roman" panose="02020603050405020304"/>
              </a:rPr>
              <a:t>and rapid</a:t>
            </a:r>
            <a:r>
              <a:rPr sz="2800" spc="-6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feedback</a:t>
            </a:r>
            <a:endParaRPr sz="2800">
              <a:latin typeface="Times New Roman" panose="02020603050405020304"/>
              <a:cs typeface="Times New Roman" panose="02020603050405020304"/>
            </a:endParaRPr>
          </a:p>
          <a:p>
            <a:pPr marL="781685" lvl="1" indent="-286385">
              <a:lnSpc>
                <a:spcPct val="100000"/>
              </a:lnSpc>
              <a:spcBef>
                <a:spcPts val="695"/>
              </a:spcBef>
              <a:buChar char="–"/>
              <a:tabLst>
                <a:tab pos="781685" algn="l"/>
              </a:tabLst>
            </a:pPr>
            <a:r>
              <a:rPr sz="2800" spc="-20" dirty="0">
                <a:latin typeface="Times New Roman" panose="02020603050405020304"/>
                <a:cs typeface="Times New Roman" panose="02020603050405020304"/>
              </a:rPr>
              <a:t>Reversibility</a:t>
            </a:r>
            <a:endParaRPr sz="2800">
              <a:latin typeface="Times New Roman" panose="02020603050405020304"/>
              <a:cs typeface="Times New Roman" panose="02020603050405020304"/>
            </a:endParaRPr>
          </a:p>
          <a:p>
            <a:pPr marL="781685" lvl="1" indent="-286385">
              <a:lnSpc>
                <a:spcPct val="100000"/>
              </a:lnSpc>
              <a:spcBef>
                <a:spcPts val="700"/>
              </a:spcBef>
              <a:buChar char="–"/>
              <a:tabLst>
                <a:tab pos="781685" algn="l"/>
              </a:tabLst>
            </a:pPr>
            <a:r>
              <a:rPr sz="2800" spc="-15" dirty="0">
                <a:latin typeface="Times New Roman" panose="02020603050405020304"/>
                <a:cs typeface="Times New Roman" panose="02020603050405020304"/>
              </a:rPr>
              <a:t>Exploration</a:t>
            </a:r>
            <a:endParaRPr sz="2800">
              <a:latin typeface="Times New Roman" panose="02020603050405020304"/>
              <a:cs typeface="Times New Roman" panose="02020603050405020304"/>
            </a:endParaRPr>
          </a:p>
          <a:p>
            <a:pPr marL="781685" lvl="1" indent="-286385">
              <a:lnSpc>
                <a:spcPct val="100000"/>
              </a:lnSpc>
              <a:spcBef>
                <a:spcPts val="720"/>
              </a:spcBef>
              <a:buChar char="–"/>
              <a:tabLst>
                <a:tab pos="781685" algn="l"/>
              </a:tabLst>
            </a:pPr>
            <a:r>
              <a:rPr sz="2800" spc="-20" dirty="0">
                <a:latin typeface="Times New Roman" panose="02020603050405020304"/>
                <a:cs typeface="Times New Roman" panose="02020603050405020304"/>
              </a:rPr>
              <a:t>Syntactic correctness </a:t>
            </a:r>
            <a:r>
              <a:rPr sz="2800" spc="-10" dirty="0">
                <a:latin typeface="Times New Roman" panose="02020603050405020304"/>
                <a:cs typeface="Times New Roman" panose="02020603050405020304"/>
              </a:rPr>
              <a:t>of </a:t>
            </a:r>
            <a:r>
              <a:rPr sz="2800" spc="-20" dirty="0">
                <a:latin typeface="Times New Roman" panose="02020603050405020304"/>
                <a:cs typeface="Times New Roman" panose="02020603050405020304"/>
              </a:rPr>
              <a:t>all</a:t>
            </a:r>
            <a:r>
              <a:rPr sz="2800" spc="-6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actions</a:t>
            </a:r>
            <a:endParaRPr sz="2800">
              <a:latin typeface="Times New Roman" panose="02020603050405020304"/>
              <a:cs typeface="Times New Roman" panose="02020603050405020304"/>
            </a:endParaRPr>
          </a:p>
          <a:p>
            <a:pPr marL="781685" lvl="1" indent="-286385">
              <a:lnSpc>
                <a:spcPct val="100000"/>
              </a:lnSpc>
              <a:spcBef>
                <a:spcPts val="695"/>
              </a:spcBef>
              <a:buChar char="–"/>
              <a:tabLst>
                <a:tab pos="781685" algn="l"/>
              </a:tabLst>
            </a:pPr>
            <a:r>
              <a:rPr sz="2800" spc="-20" dirty="0">
                <a:latin typeface="Times New Roman" panose="02020603050405020304"/>
                <a:cs typeface="Times New Roman" panose="02020603050405020304"/>
              </a:rPr>
              <a:t>Replacing language </a:t>
            </a:r>
            <a:r>
              <a:rPr sz="2800" spc="-15" dirty="0">
                <a:latin typeface="Times New Roman" panose="02020603050405020304"/>
                <a:cs typeface="Times New Roman" panose="02020603050405020304"/>
              </a:rPr>
              <a:t>with</a:t>
            </a:r>
            <a:r>
              <a:rPr sz="2800" spc="-5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action</a:t>
            </a:r>
            <a:endParaRPr sz="2800">
              <a:latin typeface="Times New Roman" panose="02020603050405020304"/>
              <a:cs typeface="Times New Roman" panose="02020603050405020304"/>
            </a:endParaRPr>
          </a:p>
          <a:p>
            <a:pPr marL="381000" indent="-342900">
              <a:lnSpc>
                <a:spcPct val="100000"/>
              </a:lnSpc>
              <a:spcBef>
                <a:spcPts val="775"/>
              </a:spcBef>
              <a:buChar char="•"/>
              <a:tabLst>
                <a:tab pos="380365" algn="l"/>
                <a:tab pos="381000" algn="l"/>
              </a:tabLst>
            </a:pPr>
            <a:r>
              <a:rPr sz="3200" spc="-65" dirty="0">
                <a:latin typeface="Times New Roman" panose="02020603050405020304"/>
                <a:cs typeface="Times New Roman" panose="02020603050405020304"/>
              </a:rPr>
              <a:t>Term </a:t>
            </a:r>
            <a:r>
              <a:rPr sz="3200" spc="-5" dirty="0">
                <a:latin typeface="Times New Roman" panose="02020603050405020304"/>
                <a:cs typeface="Times New Roman" panose="02020603050405020304"/>
              </a:rPr>
              <a:t>coined by Ben</a:t>
            </a:r>
            <a:r>
              <a:rPr sz="3200" spc="20"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Shneiderman</a:t>
            </a:r>
            <a:r>
              <a:rPr sz="3150" spc="-7" baseline="21000" dirty="0">
                <a:latin typeface="Times New Roman" panose="02020603050405020304"/>
                <a:cs typeface="Times New Roman" panose="02020603050405020304"/>
              </a:rPr>
              <a:t>1</a:t>
            </a:r>
            <a:endParaRPr sz="3150" baseline="21000">
              <a:latin typeface="Times New Roman" panose="02020603050405020304"/>
              <a:cs typeface="Times New Roman" panose="02020603050405020304"/>
            </a:endParaRPr>
          </a:p>
        </p:txBody>
      </p:sp>
      <p:sp>
        <p:nvSpPr>
          <p:cNvPr id="18" name="object 18"/>
          <p:cNvSpPr txBox="1"/>
          <p:nvPr/>
        </p:nvSpPr>
        <p:spPr>
          <a:xfrm>
            <a:off x="433119" y="6266179"/>
            <a:ext cx="8136890" cy="514350"/>
          </a:xfrm>
          <a:prstGeom prst="rect">
            <a:avLst/>
          </a:prstGeom>
        </p:spPr>
        <p:txBody>
          <a:bodyPr vert="horz" wrap="square" lIns="0" tIns="13335" rIns="0" bIns="0" rtlCol="0">
            <a:spAutoFit/>
          </a:bodyPr>
          <a:lstStyle/>
          <a:p>
            <a:pPr marL="38100" marR="30480">
              <a:lnSpc>
                <a:spcPct val="100000"/>
              </a:lnSpc>
              <a:spcBef>
                <a:spcPts val="105"/>
              </a:spcBef>
            </a:pPr>
            <a:r>
              <a:rPr sz="1575" baseline="21000" dirty="0">
                <a:latin typeface="Times New Roman" panose="02020603050405020304"/>
                <a:cs typeface="Times New Roman" panose="02020603050405020304"/>
              </a:rPr>
              <a:t>1 </a:t>
            </a:r>
            <a:r>
              <a:rPr sz="1600" spc="-15" dirty="0">
                <a:latin typeface="Times New Roman" panose="02020603050405020304"/>
                <a:cs typeface="Times New Roman" panose="02020603050405020304"/>
              </a:rPr>
              <a:t>Shneiderman, B., </a:t>
            </a:r>
            <a:r>
              <a:rPr sz="1600" spc="-10" dirty="0">
                <a:latin typeface="Times New Roman" panose="02020603050405020304"/>
                <a:cs typeface="Times New Roman" panose="02020603050405020304"/>
              </a:rPr>
              <a:t>Direct </a:t>
            </a:r>
            <a:r>
              <a:rPr sz="1600" spc="-15" dirty="0">
                <a:latin typeface="Times New Roman" panose="02020603050405020304"/>
                <a:cs typeface="Times New Roman" panose="02020603050405020304"/>
              </a:rPr>
              <a:t>manipulation: </a:t>
            </a:r>
            <a:r>
              <a:rPr sz="1600" spc="5" dirty="0">
                <a:latin typeface="Times New Roman" panose="02020603050405020304"/>
                <a:cs typeface="Times New Roman" panose="02020603050405020304"/>
              </a:rPr>
              <a:t>A </a:t>
            </a:r>
            <a:r>
              <a:rPr sz="1600" spc="-10" dirty="0">
                <a:latin typeface="Times New Roman" panose="02020603050405020304"/>
                <a:cs typeface="Times New Roman" panose="02020603050405020304"/>
              </a:rPr>
              <a:t>step </a:t>
            </a:r>
            <a:r>
              <a:rPr sz="1600" spc="-15" dirty="0">
                <a:latin typeface="Times New Roman" panose="02020603050405020304"/>
                <a:cs typeface="Times New Roman" panose="02020603050405020304"/>
              </a:rPr>
              <a:t>beyond programming </a:t>
            </a:r>
            <a:r>
              <a:rPr sz="1600" spc="-10" dirty="0">
                <a:latin typeface="Times New Roman" panose="02020603050405020304"/>
                <a:cs typeface="Times New Roman" panose="02020603050405020304"/>
              </a:rPr>
              <a:t>languages, </a:t>
            </a:r>
            <a:r>
              <a:rPr sz="1600" spc="-5" dirty="0">
                <a:latin typeface="Times New Roman" panose="02020603050405020304"/>
                <a:cs typeface="Times New Roman" panose="02020603050405020304"/>
              </a:rPr>
              <a:t>in </a:t>
            </a:r>
            <a:r>
              <a:rPr sz="1600" i="1" spc="-15" dirty="0">
                <a:latin typeface="Times New Roman" panose="02020603050405020304"/>
                <a:cs typeface="Times New Roman" panose="02020603050405020304"/>
              </a:rPr>
              <a:t>IEEE </a:t>
            </a:r>
            <a:r>
              <a:rPr sz="1600" i="1" spc="-10" dirty="0">
                <a:latin typeface="Times New Roman" panose="02020603050405020304"/>
                <a:cs typeface="Times New Roman" panose="02020603050405020304"/>
              </a:rPr>
              <a:t>Computer</a:t>
            </a:r>
            <a:r>
              <a:rPr sz="1600" spc="-10" dirty="0">
                <a:latin typeface="Times New Roman" panose="02020603050405020304"/>
                <a:cs typeface="Times New Roman" panose="02020603050405020304"/>
              </a:rPr>
              <a:t>,  1983, August,</a:t>
            </a:r>
            <a:r>
              <a:rPr sz="1600" spc="-22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57-69.</a:t>
            </a:r>
            <a:endParaRPr sz="1600">
              <a:latin typeface="Times New Roman" panose="02020603050405020304"/>
              <a:cs typeface="Times New Roman" panose="0202060305040502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3590" y="6272276"/>
            <a:ext cx="20383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anose="02020603050405020304"/>
                <a:cs typeface="Times New Roman" panose="02020603050405020304"/>
              </a:rPr>
              <a:t>22</a:t>
            </a:r>
            <a:endParaRPr sz="1400">
              <a:latin typeface="Times New Roman" panose="02020603050405020304"/>
              <a:cs typeface="Times New Roman" panose="02020603050405020304"/>
            </a:endParaRPr>
          </a:p>
        </p:txBody>
      </p:sp>
      <p:sp>
        <p:nvSpPr>
          <p:cNvPr id="3" name="object 3"/>
          <p:cNvSpPr txBox="1">
            <a:spLocks noGrp="1"/>
          </p:cNvSpPr>
          <p:nvPr>
            <p:ph type="title"/>
          </p:nvPr>
        </p:nvSpPr>
        <p:spPr>
          <a:xfrm>
            <a:off x="2579687" y="151892"/>
            <a:ext cx="3982085" cy="695325"/>
          </a:xfrm>
          <a:prstGeom prst="rect">
            <a:avLst/>
          </a:prstGeom>
        </p:spPr>
        <p:txBody>
          <a:bodyPr vert="horz" wrap="square" lIns="0" tIns="11430" rIns="0" bIns="0" rtlCol="0">
            <a:spAutoFit/>
          </a:bodyPr>
          <a:lstStyle/>
          <a:p>
            <a:pPr marL="12700">
              <a:lnSpc>
                <a:spcPct val="100000"/>
              </a:lnSpc>
              <a:spcBef>
                <a:spcPts val="90"/>
              </a:spcBef>
            </a:pPr>
            <a:r>
              <a:rPr sz="4400" spc="-190" dirty="0">
                <a:latin typeface="Trebuchet MS" panose="020B0603020202020204"/>
                <a:cs typeface="Trebuchet MS" panose="020B0603020202020204"/>
              </a:rPr>
              <a:t>Sketchpad</a:t>
            </a:r>
            <a:r>
              <a:rPr sz="4400" spc="-395" dirty="0">
                <a:latin typeface="Trebuchet MS" panose="020B0603020202020204"/>
                <a:cs typeface="Trebuchet MS" panose="020B0603020202020204"/>
              </a:rPr>
              <a:t> </a:t>
            </a:r>
            <a:r>
              <a:rPr sz="4400" spc="-155" dirty="0">
                <a:latin typeface="Trebuchet MS" panose="020B0603020202020204"/>
                <a:cs typeface="Trebuchet MS" panose="020B0603020202020204"/>
              </a:rPr>
              <a:t>(1963)</a:t>
            </a:r>
            <a:endParaRPr sz="4400">
              <a:latin typeface="Trebuchet MS" panose="020B0603020202020204"/>
              <a:cs typeface="Trebuchet MS" panose="020B0603020202020204"/>
            </a:endParaRPr>
          </a:p>
        </p:txBody>
      </p:sp>
      <p:sp>
        <p:nvSpPr>
          <p:cNvPr id="4" name="object 4"/>
          <p:cNvSpPr/>
          <p:nvPr/>
        </p:nvSpPr>
        <p:spPr>
          <a:xfrm>
            <a:off x="3736975" y="1773618"/>
            <a:ext cx="3713162" cy="3162960"/>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599441" y="2181859"/>
            <a:ext cx="7379334" cy="2900045"/>
          </a:xfrm>
          <a:prstGeom prst="rect">
            <a:avLst/>
          </a:prstGeom>
        </p:spPr>
        <p:txBody>
          <a:bodyPr vert="horz" wrap="square" lIns="0" tIns="12700" rIns="0" bIns="0" rtlCol="0">
            <a:spAutoFit/>
          </a:bodyPr>
          <a:lstStyle/>
          <a:p>
            <a:pPr marL="12700" marR="4500245">
              <a:lnSpc>
                <a:spcPct val="100000"/>
              </a:lnSpc>
              <a:spcBef>
                <a:spcPts val="100"/>
              </a:spcBef>
            </a:pPr>
            <a:r>
              <a:rPr sz="1800" spc="-5" dirty="0">
                <a:latin typeface="Arial" panose="020B0604020202020204"/>
                <a:cs typeface="Arial" panose="020B0604020202020204"/>
              </a:rPr>
              <a:t>Input device: Light pen used  on cathode ray</a:t>
            </a:r>
            <a:r>
              <a:rPr sz="1800" spc="-20" dirty="0">
                <a:latin typeface="Arial" panose="020B0604020202020204"/>
                <a:cs typeface="Arial" panose="020B0604020202020204"/>
              </a:rPr>
              <a:t> </a:t>
            </a:r>
            <a:r>
              <a:rPr sz="1800" spc="-5" dirty="0">
                <a:latin typeface="Arial" panose="020B0604020202020204"/>
                <a:cs typeface="Arial" panose="020B0604020202020204"/>
              </a:rPr>
              <a:t>tube.</a:t>
            </a:r>
            <a:endParaRPr sz="1800">
              <a:latin typeface="Arial" panose="020B0604020202020204"/>
              <a:cs typeface="Arial" panose="020B0604020202020204"/>
            </a:endParaRPr>
          </a:p>
          <a:p>
            <a:pPr>
              <a:lnSpc>
                <a:spcPct val="100000"/>
              </a:lnSpc>
              <a:spcBef>
                <a:spcPts val="15"/>
              </a:spcBef>
            </a:pPr>
            <a:endParaRPr sz="2700">
              <a:latin typeface="Arial" panose="020B0604020202020204"/>
              <a:cs typeface="Arial" panose="020B0604020202020204"/>
            </a:endParaRPr>
          </a:p>
          <a:p>
            <a:pPr marL="12700" marR="4525645">
              <a:lnSpc>
                <a:spcPct val="100000"/>
              </a:lnSpc>
            </a:pPr>
            <a:r>
              <a:rPr sz="1800" spc="-5" dirty="0">
                <a:latin typeface="Arial" panose="020B0604020202020204"/>
                <a:cs typeface="Arial" panose="020B0604020202020204"/>
              </a:rPr>
              <a:t>Graphical objects could be  drawn and modified through  constraints.</a:t>
            </a:r>
            <a:endParaRPr sz="1800">
              <a:latin typeface="Arial" panose="020B0604020202020204"/>
              <a:cs typeface="Arial" panose="020B0604020202020204"/>
            </a:endParaRPr>
          </a:p>
          <a:p>
            <a:pPr marL="12700">
              <a:lnSpc>
                <a:spcPct val="100000"/>
              </a:lnSpc>
              <a:spcBef>
                <a:spcPts val="1585"/>
              </a:spcBef>
            </a:pPr>
            <a:r>
              <a:rPr sz="1800" spc="-5" dirty="0">
                <a:latin typeface="Arial" panose="020B0604020202020204"/>
                <a:cs typeface="Arial" panose="020B0604020202020204"/>
              </a:rPr>
              <a:t>Object oriented</a:t>
            </a:r>
            <a:r>
              <a:rPr sz="1800" spc="-10" dirty="0">
                <a:latin typeface="Arial" panose="020B0604020202020204"/>
                <a:cs typeface="Arial" panose="020B0604020202020204"/>
              </a:rPr>
              <a:t> </a:t>
            </a:r>
            <a:r>
              <a:rPr sz="1800" spc="-5" dirty="0">
                <a:latin typeface="Arial" panose="020B0604020202020204"/>
                <a:cs typeface="Arial" panose="020B0604020202020204"/>
              </a:rPr>
              <a:t>modell.</a:t>
            </a:r>
            <a:endParaRPr sz="1800">
              <a:latin typeface="Arial" panose="020B0604020202020204"/>
              <a:cs typeface="Arial" panose="020B0604020202020204"/>
            </a:endParaRPr>
          </a:p>
          <a:p>
            <a:pPr marL="3252470">
              <a:lnSpc>
                <a:spcPts val="1480"/>
              </a:lnSpc>
              <a:spcBef>
                <a:spcPts val="1525"/>
              </a:spcBef>
            </a:pPr>
            <a:r>
              <a:rPr sz="1400" b="1" spc="-5" dirty="0">
                <a:latin typeface="Times New Roman" panose="02020603050405020304"/>
                <a:cs typeface="Times New Roman" panose="02020603050405020304"/>
              </a:rPr>
              <a:t>Ivan Sutherland using </a:t>
            </a:r>
            <a:r>
              <a:rPr sz="1400" b="1" spc="-10" dirty="0">
                <a:latin typeface="Times New Roman" panose="02020603050405020304"/>
                <a:cs typeface="Times New Roman" panose="02020603050405020304"/>
              </a:rPr>
              <a:t>the </a:t>
            </a:r>
            <a:r>
              <a:rPr sz="1400" b="1" spc="-5" dirty="0">
                <a:latin typeface="Times New Roman" panose="02020603050405020304"/>
                <a:cs typeface="Times New Roman" panose="02020603050405020304"/>
              </a:rPr>
              <a:t>console of </a:t>
            </a:r>
            <a:r>
              <a:rPr sz="1400" b="1" spc="-10" dirty="0">
                <a:latin typeface="Times New Roman" panose="02020603050405020304"/>
                <a:cs typeface="Times New Roman" panose="02020603050405020304"/>
              </a:rPr>
              <a:t>the </a:t>
            </a:r>
            <a:r>
              <a:rPr sz="1400" b="1" spc="-5" dirty="0">
                <a:latin typeface="Times New Roman" panose="02020603050405020304"/>
                <a:cs typeface="Times New Roman" panose="02020603050405020304"/>
              </a:rPr>
              <a:t>TX-2 at</a:t>
            </a:r>
            <a:r>
              <a:rPr sz="1400" b="1" spc="4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MIT</a:t>
            </a:r>
            <a:endParaRPr sz="1400">
              <a:latin typeface="Times New Roman" panose="02020603050405020304"/>
              <a:cs typeface="Times New Roman" panose="02020603050405020304"/>
            </a:endParaRPr>
          </a:p>
          <a:p>
            <a:pPr marL="12700">
              <a:lnSpc>
                <a:spcPts val="1960"/>
              </a:lnSpc>
            </a:pPr>
            <a:r>
              <a:rPr sz="1800" spc="-5" dirty="0">
                <a:latin typeface="Arial" panose="020B0604020202020204"/>
                <a:cs typeface="Arial" panose="020B0604020202020204"/>
              </a:rPr>
              <a:t>Copy and</a:t>
            </a:r>
            <a:r>
              <a:rPr sz="1800" spc="-10" dirty="0">
                <a:latin typeface="Arial" panose="020B0604020202020204"/>
                <a:cs typeface="Arial" panose="020B0604020202020204"/>
              </a:rPr>
              <a:t> </a:t>
            </a:r>
            <a:r>
              <a:rPr sz="1800" spc="-5" dirty="0">
                <a:latin typeface="Arial" panose="020B0604020202020204"/>
                <a:cs typeface="Arial" panose="020B0604020202020204"/>
              </a:rPr>
              <a:t>paste.</a:t>
            </a:r>
            <a:endParaRPr sz="1800">
              <a:latin typeface="Arial" panose="020B0604020202020204"/>
              <a:cs typeface="Arial" panose="020B0604020202020204"/>
            </a:endParaRPr>
          </a:p>
        </p:txBody>
      </p:sp>
      <p:sp>
        <p:nvSpPr>
          <p:cNvPr id="6" name="object 6"/>
          <p:cNvSpPr txBox="1"/>
          <p:nvPr/>
        </p:nvSpPr>
        <p:spPr>
          <a:xfrm>
            <a:off x="1829752" y="5775452"/>
            <a:ext cx="1414780" cy="238125"/>
          </a:xfrm>
          <a:prstGeom prst="rect">
            <a:avLst/>
          </a:prstGeom>
        </p:spPr>
        <p:txBody>
          <a:bodyPr vert="horz" wrap="square" lIns="0" tIns="11430" rIns="0" bIns="0" rtlCol="0">
            <a:spAutoFit/>
          </a:bodyPr>
          <a:lstStyle/>
          <a:p>
            <a:pPr marL="12700">
              <a:lnSpc>
                <a:spcPct val="100000"/>
              </a:lnSpc>
              <a:spcBef>
                <a:spcPts val="90"/>
              </a:spcBef>
            </a:pPr>
            <a:r>
              <a:rPr sz="1400" i="1" spc="-10" dirty="0">
                <a:latin typeface="Times New Roman" panose="02020603050405020304"/>
                <a:cs typeface="Times New Roman" panose="02020603050405020304"/>
              </a:rPr>
              <a:t>© MIT </a:t>
            </a:r>
            <a:r>
              <a:rPr sz="1400" i="1" spc="-5" dirty="0">
                <a:latin typeface="Times New Roman" panose="02020603050405020304"/>
                <a:cs typeface="Times New Roman" panose="02020603050405020304"/>
              </a:rPr>
              <a:t>Lincoln</a:t>
            </a:r>
            <a:r>
              <a:rPr sz="1400" i="1" spc="-60" dirty="0">
                <a:latin typeface="Times New Roman" panose="02020603050405020304"/>
                <a:cs typeface="Times New Roman" panose="02020603050405020304"/>
              </a:rPr>
              <a:t> </a:t>
            </a:r>
            <a:r>
              <a:rPr sz="1400" i="1" spc="-5" dirty="0">
                <a:latin typeface="Times New Roman" panose="02020603050405020304"/>
                <a:cs typeface="Times New Roman" panose="02020603050405020304"/>
              </a:rPr>
              <a:t>Lab</a:t>
            </a:r>
            <a:endParaRPr sz="1400">
              <a:latin typeface="Times New Roman" panose="02020603050405020304"/>
              <a:cs typeface="Times New Roman" panose="02020603050405020304"/>
            </a:endParaRPr>
          </a:p>
        </p:txBody>
      </p:sp>
      <p:sp>
        <p:nvSpPr>
          <p:cNvPr id="7" name="object 7"/>
          <p:cNvSpPr/>
          <p:nvPr/>
        </p:nvSpPr>
        <p:spPr>
          <a:xfrm>
            <a:off x="3760787" y="4936572"/>
            <a:ext cx="1973262" cy="152728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4977" y="2270252"/>
            <a:ext cx="5692775" cy="574040"/>
          </a:xfrm>
          <a:prstGeom prst="rect">
            <a:avLst/>
          </a:prstGeom>
        </p:spPr>
        <p:txBody>
          <a:bodyPr vert="horz" wrap="square" lIns="0" tIns="12700" rIns="0" bIns="0" rtlCol="0">
            <a:spAutoFit/>
          </a:bodyPr>
          <a:lstStyle/>
          <a:p>
            <a:pPr marL="12700">
              <a:lnSpc>
                <a:spcPct val="100000"/>
              </a:lnSpc>
              <a:spcBef>
                <a:spcPts val="100"/>
              </a:spcBef>
            </a:pPr>
            <a:r>
              <a:rPr b="1" spc="-165" dirty="0">
                <a:solidFill>
                  <a:srgbClr val="00B050"/>
                </a:solidFill>
                <a:latin typeface="Trebuchet MS" panose="020B0603020202020204"/>
                <a:cs typeface="Trebuchet MS" panose="020B0603020202020204"/>
              </a:rPr>
              <a:t>Investion </a:t>
            </a:r>
            <a:r>
              <a:rPr b="1" spc="-150" dirty="0">
                <a:solidFill>
                  <a:srgbClr val="00B050"/>
                </a:solidFill>
                <a:latin typeface="Trebuchet MS" panose="020B0603020202020204"/>
                <a:cs typeface="Trebuchet MS" panose="020B0603020202020204"/>
              </a:rPr>
              <a:t>of </a:t>
            </a:r>
            <a:r>
              <a:rPr b="1" spc="-204" dirty="0">
                <a:solidFill>
                  <a:srgbClr val="00B050"/>
                </a:solidFill>
                <a:latin typeface="Trebuchet MS" panose="020B0603020202020204"/>
                <a:cs typeface="Trebuchet MS" panose="020B0603020202020204"/>
              </a:rPr>
              <a:t>Computer</a:t>
            </a:r>
            <a:r>
              <a:rPr b="1" spc="-565" dirty="0">
                <a:solidFill>
                  <a:srgbClr val="00B050"/>
                </a:solidFill>
                <a:latin typeface="Trebuchet MS" panose="020B0603020202020204"/>
                <a:cs typeface="Trebuchet MS" panose="020B0603020202020204"/>
              </a:rPr>
              <a:t> </a:t>
            </a:r>
            <a:r>
              <a:rPr b="1" spc="-40" dirty="0">
                <a:solidFill>
                  <a:srgbClr val="00B050"/>
                </a:solidFill>
                <a:latin typeface="Trebuchet MS" panose="020B0603020202020204"/>
                <a:cs typeface="Trebuchet MS" panose="020B0603020202020204"/>
              </a:rPr>
              <a:t>Mouse</a:t>
            </a:r>
            <a:endParaRPr b="1" spc="-40" dirty="0">
              <a:solidFill>
                <a:srgbClr val="00B050"/>
              </a:solidFill>
              <a:latin typeface="Trebuchet MS" panose="020B0603020202020204"/>
              <a:cs typeface="Trebuchet MS" panose="020B0603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Douglas</a:t>
            </a:r>
            <a:r>
              <a:rPr spc="-120" dirty="0"/>
              <a:t> </a:t>
            </a:r>
            <a:r>
              <a:rPr spc="-5" dirty="0"/>
              <a:t>Engelbart</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872741"/>
            <a:ext cx="6885692" cy="3569335"/>
          </a:xfrm>
          <a:prstGeom prst="rect">
            <a:avLst/>
          </a:prstGeom>
        </p:spPr>
        <p:txBody>
          <a:bodyPr vert="horz" wrap="square" lIns="0" tIns="86878" rIns="0" bIns="0" rtlCol="0">
            <a:spAutoFit/>
          </a:bodyPr>
          <a:lstStyle/>
          <a:p>
            <a:pPr marL="12700">
              <a:lnSpc>
                <a:spcPct val="100000"/>
              </a:lnSpc>
              <a:spcBef>
                <a:spcPts val="800"/>
              </a:spcBef>
              <a:tabLst>
                <a:tab pos="796290" algn="l"/>
                <a:tab pos="2375535" algn="l"/>
                <a:tab pos="3546475" algn="l"/>
              </a:tabLst>
            </a:pPr>
            <a:r>
              <a:rPr sz="2350" spc="10" dirty="0">
                <a:solidFill>
                  <a:srgbClr val="1F1F5D"/>
                </a:solidFill>
                <a:latin typeface="Verdana" panose="020B0604030504040204"/>
                <a:cs typeface="Verdana" panose="020B0604030504040204"/>
              </a:rPr>
              <a:t>The</a:t>
            </a:r>
            <a:r>
              <a:rPr sz="2350" spc="1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Problem</a:t>
            </a:r>
            <a:r>
              <a:rPr sz="2350" spc="1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(early</a:t>
            </a:r>
            <a:r>
              <a:rPr sz="2350" spc="1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‘50s)</a:t>
            </a:r>
            <a:endParaRPr sz="2350">
              <a:latin typeface="Verdana" panose="020B0604030504040204"/>
              <a:cs typeface="Verdana" panose="020B0604030504040204"/>
            </a:endParaRPr>
          </a:p>
          <a:p>
            <a:pPr marL="469265" marR="5080" indent="-635">
              <a:lnSpc>
                <a:spcPct val="100000"/>
              </a:lnSpc>
              <a:spcBef>
                <a:spcPts val="525"/>
              </a:spcBef>
            </a:pPr>
            <a:r>
              <a:rPr sz="1710" spc="5" dirty="0">
                <a:solidFill>
                  <a:srgbClr val="1F1F5D"/>
                </a:solidFill>
                <a:latin typeface="Verdana" panose="020B0604030504040204"/>
                <a:cs typeface="Verdana" panose="020B0604030504040204"/>
              </a:rPr>
              <a:t>“...The world is getting </a:t>
            </a:r>
            <a:r>
              <a:rPr sz="1710" spc="10" dirty="0">
                <a:solidFill>
                  <a:srgbClr val="1F1F5D"/>
                </a:solidFill>
                <a:latin typeface="Verdana" panose="020B0604030504040204"/>
                <a:cs typeface="Verdana" panose="020B0604030504040204"/>
              </a:rPr>
              <a:t>more </a:t>
            </a:r>
            <a:r>
              <a:rPr sz="1710" spc="5" dirty="0">
                <a:solidFill>
                  <a:srgbClr val="1F1F5D"/>
                </a:solidFill>
                <a:latin typeface="Verdana" panose="020B0604030504040204"/>
                <a:cs typeface="Verdana" panose="020B0604030504040204"/>
              </a:rPr>
              <a:t>complex, </a:t>
            </a:r>
            <a:r>
              <a:rPr sz="1710" spc="10" dirty="0">
                <a:solidFill>
                  <a:srgbClr val="1F1F5D"/>
                </a:solidFill>
                <a:latin typeface="Verdana" panose="020B0604030504040204"/>
                <a:cs typeface="Verdana" panose="020B0604030504040204"/>
              </a:rPr>
              <a:t>and problems are </a:t>
            </a:r>
            <a:r>
              <a:rPr sz="1710" spc="1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getting</a:t>
            </a:r>
            <a:r>
              <a:rPr sz="1710" spc="-8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more</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urgent.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These</a:t>
            </a:r>
            <a:r>
              <a:rPr sz="1710" spc="-7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must</a:t>
            </a:r>
            <a:r>
              <a:rPr sz="1710" spc="-8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be</a:t>
            </a:r>
            <a:r>
              <a:rPr sz="1710" spc="-7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dealt</a:t>
            </a:r>
            <a:r>
              <a:rPr sz="1710" spc="-8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with</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collectively. </a:t>
            </a:r>
            <a:r>
              <a:rPr sz="1710" spc="-685"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However,</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human</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abilities</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to</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deal</a:t>
            </a:r>
            <a:r>
              <a:rPr sz="1710" spc="-45"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collectively</a:t>
            </a:r>
            <a:r>
              <a:rPr sz="1710" spc="-40"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with</a:t>
            </a:r>
            <a:r>
              <a:rPr sz="1710" spc="-5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complex</a:t>
            </a:r>
            <a:endParaRPr sz="1710">
              <a:latin typeface="Verdana" panose="020B0604030504040204"/>
              <a:cs typeface="Verdana" panose="020B0604030504040204"/>
            </a:endParaRPr>
          </a:p>
          <a:p>
            <a:pPr marL="469265" marR="777875" indent="-635">
              <a:lnSpc>
                <a:spcPct val="100000"/>
              </a:lnSpc>
            </a:pPr>
            <a:r>
              <a:rPr sz="1710" spc="10" dirty="0">
                <a:solidFill>
                  <a:srgbClr val="1F1F5D"/>
                </a:solidFill>
                <a:latin typeface="Verdana" panose="020B0604030504040204"/>
                <a:cs typeface="Verdana" panose="020B0604030504040204"/>
              </a:rPr>
              <a: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urgent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problems</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are</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not</a:t>
            </a:r>
            <a:r>
              <a:rPr sz="1710" spc="-7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increasing</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as</a:t>
            </a:r>
            <a:r>
              <a:rPr sz="1710" spc="-6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fast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as</a:t>
            </a:r>
            <a:r>
              <a:rPr sz="1710" spc="-7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these </a:t>
            </a:r>
            <a:r>
              <a:rPr sz="1710" spc="-69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problems.</a:t>
            </a:r>
            <a:endParaRPr sz="1710">
              <a:latin typeface="Verdana" panose="020B0604030504040204"/>
              <a:cs typeface="Verdana" panose="020B0604030504040204"/>
            </a:endParaRPr>
          </a:p>
          <a:p>
            <a:pPr>
              <a:lnSpc>
                <a:spcPct val="100000"/>
              </a:lnSpc>
              <a:spcBef>
                <a:spcPts val="20"/>
              </a:spcBef>
            </a:pPr>
            <a:endParaRPr sz="2310">
              <a:latin typeface="Verdana" panose="020B0604030504040204"/>
              <a:cs typeface="Verdana" panose="020B0604030504040204"/>
            </a:endParaRPr>
          </a:p>
          <a:p>
            <a:pPr marL="469265" marR="2670810">
              <a:lnSpc>
                <a:spcPct val="100000"/>
              </a:lnSpc>
            </a:pPr>
            <a:r>
              <a:rPr sz="1710" dirty="0">
                <a:solidFill>
                  <a:srgbClr val="1F1F5D"/>
                </a:solidFill>
                <a:latin typeface="Verdana" panose="020B0604030504040204"/>
                <a:cs typeface="Verdana" panose="020B0604030504040204"/>
              </a:rPr>
              <a:t>If </a:t>
            </a:r>
            <a:r>
              <a:rPr sz="1710" spc="5" dirty="0">
                <a:solidFill>
                  <a:srgbClr val="1F1F5D"/>
                </a:solidFill>
                <a:latin typeface="Verdana" panose="020B0604030504040204"/>
                <a:cs typeface="Verdana" panose="020B0604030504040204"/>
              </a:rPr>
              <a:t>you could </a:t>
            </a:r>
            <a:r>
              <a:rPr sz="1710" spc="10" dirty="0">
                <a:solidFill>
                  <a:srgbClr val="1F1F5D"/>
                </a:solidFill>
                <a:latin typeface="Verdana" panose="020B0604030504040204"/>
                <a:cs typeface="Verdana" panose="020B0604030504040204"/>
              </a:rPr>
              <a:t>do </a:t>
            </a:r>
            <a:r>
              <a:rPr sz="1710" spc="5" dirty="0">
                <a:solidFill>
                  <a:srgbClr val="1F1F5D"/>
                </a:solidFill>
                <a:latin typeface="Verdana" panose="020B0604030504040204"/>
                <a:cs typeface="Verdana" panose="020B0604030504040204"/>
              </a:rPr>
              <a:t>something to improve </a:t>
            </a:r>
            <a:r>
              <a:rPr sz="1710" spc="-69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human </a:t>
            </a:r>
            <a:r>
              <a:rPr sz="1710" dirty="0">
                <a:solidFill>
                  <a:srgbClr val="1F1F5D"/>
                </a:solidFill>
                <a:latin typeface="Verdana" panose="020B0604030504040204"/>
                <a:cs typeface="Verdana" panose="020B0604030504040204"/>
              </a:rPr>
              <a:t>capability </a:t>
            </a:r>
            <a:r>
              <a:rPr sz="1710" spc="5" dirty="0">
                <a:solidFill>
                  <a:srgbClr val="1F1F5D"/>
                </a:solidFill>
                <a:latin typeface="Verdana" panose="020B0604030504040204"/>
                <a:cs typeface="Verdana" panose="020B0604030504040204"/>
              </a:rPr>
              <a:t>to deal with these </a:t>
            </a:r>
            <a:r>
              <a:rPr sz="1710" spc="1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problems,</a:t>
            </a:r>
            <a:r>
              <a:rPr sz="1710" spc="-8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then</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you'd</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really</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contribute </a:t>
            </a:r>
            <a:r>
              <a:rPr sz="1710" spc="-68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somethin</a:t>
            </a:r>
            <a:r>
              <a:rPr sz="1710" spc="15" dirty="0">
                <a:solidFill>
                  <a:srgbClr val="1F1F5D"/>
                </a:solidFill>
                <a:latin typeface="Verdana" panose="020B0604030504040204"/>
                <a:cs typeface="Verdana" panose="020B0604030504040204"/>
              </a:rPr>
              <a:t>g</a:t>
            </a:r>
            <a:r>
              <a:rPr sz="1710" spc="20" dirty="0">
                <a:solidFill>
                  <a:srgbClr val="1F1F5D"/>
                </a:solidFill>
                <a:latin typeface="Times New Roman" panose="02020603050405020304"/>
                <a:cs typeface="Times New Roman" panose="02020603050405020304"/>
              </a:rPr>
              <a:t> </a:t>
            </a:r>
            <a:r>
              <a:rPr sz="1710" spc="5" dirty="0">
                <a:solidFill>
                  <a:srgbClr val="1F1F5D"/>
                </a:solidFill>
                <a:latin typeface="Verdana" panose="020B0604030504040204"/>
                <a:cs typeface="Verdana" panose="020B0604030504040204"/>
              </a:rPr>
              <a:t>basic.</a:t>
            </a:r>
            <a:r>
              <a:rPr sz="1710" spc="10" dirty="0">
                <a:solidFill>
                  <a:srgbClr val="1F1F5D"/>
                </a:solidFill>
                <a:latin typeface="Verdana" panose="020B0604030504040204"/>
                <a:cs typeface="Verdana" panose="020B0604030504040204"/>
              </a:rPr>
              <a:t>”</a:t>
            </a:r>
            <a:endParaRPr sz="1710">
              <a:latin typeface="Verdana" panose="020B0604030504040204"/>
              <a:cs typeface="Verdana" panose="020B0604030504040204"/>
            </a:endParaRPr>
          </a:p>
          <a:p>
            <a:pPr marL="2755265">
              <a:lnSpc>
                <a:spcPct val="100000"/>
              </a:lnSpc>
              <a:spcBef>
                <a:spcPts val="525"/>
              </a:spcBef>
            </a:pPr>
            <a:r>
              <a:rPr sz="1710" spc="5" dirty="0">
                <a:solidFill>
                  <a:srgbClr val="1F1F5D"/>
                </a:solidFill>
                <a:latin typeface="Verdana" panose="020B0604030504040204"/>
                <a:cs typeface="Verdana" panose="020B0604030504040204"/>
              </a:rPr>
              <a:t>...</a:t>
            </a:r>
            <a:r>
              <a:rPr sz="1710" spc="20" dirty="0">
                <a:solidFill>
                  <a:srgbClr val="1F1F5D"/>
                </a:solidFill>
                <a:latin typeface="Verdana" panose="020B0604030504040204"/>
                <a:cs typeface="Verdana" panose="020B0604030504040204"/>
              </a:rPr>
              <a:t>D</a:t>
            </a:r>
            <a:r>
              <a:rPr sz="1710" spc="15" dirty="0">
                <a:solidFill>
                  <a:srgbClr val="1F1F5D"/>
                </a:solidFill>
                <a:latin typeface="Verdana" panose="020B0604030504040204"/>
                <a:cs typeface="Verdana" panose="020B0604030504040204"/>
              </a:rPr>
              <a:t>oug</a:t>
            </a:r>
            <a:r>
              <a:rPr sz="1710" spc="-50" dirty="0">
                <a:solidFill>
                  <a:srgbClr val="1F1F5D"/>
                </a:solidFill>
                <a:latin typeface="Times New Roman" panose="02020603050405020304"/>
                <a:cs typeface="Times New Roman" panose="02020603050405020304"/>
              </a:rPr>
              <a:t> </a:t>
            </a:r>
            <a:r>
              <a:rPr sz="1710" spc="10" dirty="0">
                <a:solidFill>
                  <a:srgbClr val="1F1F5D"/>
                </a:solidFill>
                <a:latin typeface="Verdana" panose="020B0604030504040204"/>
                <a:cs typeface="Verdana" panose="020B0604030504040204"/>
              </a:rPr>
              <a:t>Engelb</a:t>
            </a:r>
            <a:r>
              <a:rPr sz="1710" spc="20" dirty="0">
                <a:solidFill>
                  <a:srgbClr val="1F1F5D"/>
                </a:solidFill>
                <a:latin typeface="Verdana" panose="020B0604030504040204"/>
                <a:cs typeface="Verdana" panose="020B0604030504040204"/>
              </a:rPr>
              <a:t>a</a:t>
            </a:r>
            <a:r>
              <a:rPr sz="1710" spc="10" dirty="0">
                <a:solidFill>
                  <a:srgbClr val="1F1F5D"/>
                </a:solidFill>
                <a:latin typeface="Verdana" panose="020B0604030504040204"/>
                <a:cs typeface="Verdana" panose="020B0604030504040204"/>
              </a:rPr>
              <a:t>rt</a:t>
            </a:r>
            <a:endParaRPr sz="171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6006265" y="3431493"/>
            <a:ext cx="2109526" cy="270410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3" name="object 3"/>
          <p:cNvSpPr txBox="1"/>
          <p:nvPr/>
        </p:nvSpPr>
        <p:spPr>
          <a:xfrm>
            <a:off x="1124766" y="1123777"/>
            <a:ext cx="657021" cy="374650"/>
          </a:xfrm>
          <a:prstGeom prst="rect">
            <a:avLst/>
          </a:prstGeom>
        </p:spPr>
        <p:txBody>
          <a:bodyPr vert="horz" wrap="square" lIns="0" tIns="13574" rIns="0" bIns="0" rtlCol="0">
            <a:spAutoFit/>
          </a:bodyPr>
          <a:lstStyle/>
          <a:p>
            <a:pPr marL="12700">
              <a:lnSpc>
                <a:spcPct val="100000"/>
              </a:lnSpc>
              <a:spcBef>
                <a:spcPts val="125"/>
              </a:spcBef>
            </a:pPr>
            <a:r>
              <a:rPr sz="2350" b="1" spc="15" dirty="0">
                <a:solidFill>
                  <a:srgbClr val="1F1F5D"/>
                </a:solidFill>
                <a:latin typeface="Verdana" panose="020B0604030504040204"/>
                <a:cs typeface="Verdana" panose="020B0604030504040204"/>
              </a:rPr>
              <a:t>HCI</a:t>
            </a:r>
            <a:endParaRPr sz="2350">
              <a:latin typeface="Verdana" panose="020B0604030504040204"/>
              <a:cs typeface="Verdana" panose="020B0604030504040204"/>
            </a:endParaRPr>
          </a:p>
        </p:txBody>
      </p:sp>
      <p:sp>
        <p:nvSpPr>
          <p:cNvPr id="4" name="object 4"/>
          <p:cNvSpPr txBox="1">
            <a:spLocks noGrp="1"/>
          </p:cNvSpPr>
          <p:nvPr>
            <p:ph type="title"/>
          </p:nvPr>
        </p:nvSpPr>
        <p:spPr>
          <a:xfrm>
            <a:off x="1189925" y="1856818"/>
            <a:ext cx="6616910" cy="1485265"/>
          </a:xfrm>
          <a:prstGeom prst="rect">
            <a:avLst/>
          </a:prstGeom>
        </p:spPr>
        <p:txBody>
          <a:bodyPr vert="horz" wrap="square" lIns="0" tIns="23890" rIns="0" bIns="0" rtlCol="0">
            <a:spAutoFit/>
          </a:bodyPr>
          <a:lstStyle/>
          <a:p>
            <a:pPr marL="354965" marR="5080" indent="-342900">
              <a:lnSpc>
                <a:spcPts val="2850"/>
              </a:lnSpc>
              <a:spcBef>
                <a:spcPts val="220"/>
              </a:spcBef>
            </a:pPr>
            <a:r>
              <a:rPr b="0" u="none" spc="-5" dirty="0">
                <a:latin typeface="Verdana" panose="020B0604030504040204"/>
                <a:cs typeface="Verdana" panose="020B0604030504040204"/>
              </a:rPr>
              <a:t>What</a:t>
            </a:r>
            <a:r>
              <a:rPr b="0" u="none" spc="15" dirty="0">
                <a:latin typeface="Verdana" panose="020B0604030504040204"/>
                <a:cs typeface="Verdana" panose="020B0604030504040204"/>
              </a:rPr>
              <a:t> </a:t>
            </a:r>
            <a:r>
              <a:rPr b="0" u="none" spc="-5" dirty="0">
                <a:latin typeface="Verdana" panose="020B0604030504040204"/>
                <a:cs typeface="Verdana" panose="020B0604030504040204"/>
              </a:rPr>
              <a:t>happens</a:t>
            </a:r>
            <a:r>
              <a:rPr b="0" u="none" spc="20" dirty="0">
                <a:latin typeface="Verdana" panose="020B0604030504040204"/>
                <a:cs typeface="Verdana" panose="020B0604030504040204"/>
              </a:rPr>
              <a:t> </a:t>
            </a:r>
            <a:r>
              <a:rPr b="0" u="none" spc="-5" dirty="0">
                <a:latin typeface="Verdana" panose="020B0604030504040204"/>
                <a:cs typeface="Verdana" panose="020B0604030504040204"/>
              </a:rPr>
              <a:t>when</a:t>
            </a:r>
            <a:r>
              <a:rPr b="0" u="none" spc="15" dirty="0">
                <a:latin typeface="Verdana" panose="020B0604030504040204"/>
                <a:cs typeface="Verdana" panose="020B0604030504040204"/>
              </a:rPr>
              <a:t> </a:t>
            </a:r>
            <a:r>
              <a:rPr b="0" u="none" dirty="0">
                <a:latin typeface="Verdana" panose="020B0604030504040204"/>
                <a:cs typeface="Verdana" panose="020B0604030504040204"/>
              </a:rPr>
              <a:t>a</a:t>
            </a:r>
            <a:r>
              <a:rPr b="0" u="none" spc="20" dirty="0">
                <a:latin typeface="Verdana" panose="020B0604030504040204"/>
                <a:cs typeface="Verdana" panose="020B0604030504040204"/>
              </a:rPr>
              <a:t> </a:t>
            </a:r>
            <a:r>
              <a:rPr b="0" u="none" spc="-5" dirty="0">
                <a:latin typeface="Verdana" panose="020B0604030504040204"/>
                <a:cs typeface="Verdana" panose="020B0604030504040204"/>
              </a:rPr>
              <a:t>human</a:t>
            </a:r>
            <a:r>
              <a:rPr b="0" u="none" spc="15" dirty="0">
                <a:latin typeface="Verdana" panose="020B0604030504040204"/>
                <a:cs typeface="Verdana" panose="020B0604030504040204"/>
              </a:rPr>
              <a:t> </a:t>
            </a:r>
            <a:r>
              <a:rPr b="0" u="none" spc="-5" dirty="0">
                <a:latin typeface="Verdana" panose="020B0604030504040204"/>
                <a:cs typeface="Verdana" panose="020B0604030504040204"/>
              </a:rPr>
              <a:t>and</a:t>
            </a:r>
            <a:r>
              <a:rPr b="0" u="none" spc="20" dirty="0">
                <a:latin typeface="Verdana" panose="020B0604030504040204"/>
                <a:cs typeface="Verdana" panose="020B0604030504040204"/>
              </a:rPr>
              <a:t> </a:t>
            </a:r>
            <a:r>
              <a:rPr b="0" u="none" dirty="0">
                <a:latin typeface="Verdana" panose="020B0604030504040204"/>
                <a:cs typeface="Verdana" panose="020B0604030504040204"/>
              </a:rPr>
              <a:t>a</a:t>
            </a:r>
            <a:r>
              <a:rPr b="0" u="none" spc="15" dirty="0">
                <a:latin typeface="Verdana" panose="020B0604030504040204"/>
                <a:cs typeface="Verdana" panose="020B0604030504040204"/>
              </a:rPr>
              <a:t> </a:t>
            </a:r>
            <a:r>
              <a:rPr b="0" u="none" spc="-5" dirty="0">
                <a:latin typeface="Verdana" panose="020B0604030504040204"/>
                <a:cs typeface="Verdana" panose="020B0604030504040204"/>
              </a:rPr>
              <a:t>computer</a:t>
            </a:r>
            <a:r>
              <a:rPr b="0" u="none" spc="20" dirty="0">
                <a:latin typeface="Verdana" panose="020B0604030504040204"/>
                <a:cs typeface="Verdana" panose="020B0604030504040204"/>
              </a:rPr>
              <a:t> </a:t>
            </a:r>
            <a:r>
              <a:rPr b="0" u="none" spc="-5" dirty="0">
                <a:latin typeface="Verdana" panose="020B0604030504040204"/>
                <a:cs typeface="Verdana" panose="020B0604030504040204"/>
              </a:rPr>
              <a:t>get </a:t>
            </a:r>
            <a:r>
              <a:rPr b="0" u="none" spc="-830" dirty="0">
                <a:latin typeface="Verdana" panose="020B0604030504040204"/>
                <a:cs typeface="Verdana" panose="020B0604030504040204"/>
              </a:rPr>
              <a:t> </a:t>
            </a:r>
            <a:r>
              <a:rPr b="0" u="none" dirty="0">
                <a:latin typeface="Verdana" panose="020B0604030504040204"/>
                <a:cs typeface="Verdana" panose="020B0604030504040204"/>
              </a:rPr>
              <a:t>together</a:t>
            </a:r>
            <a:r>
              <a:rPr b="0" u="none" spc="-5" dirty="0">
                <a:latin typeface="Verdana" panose="020B0604030504040204"/>
                <a:cs typeface="Verdana" panose="020B0604030504040204"/>
              </a:rPr>
              <a:t> </a:t>
            </a:r>
            <a:r>
              <a:rPr b="0" u="none" dirty="0">
                <a:latin typeface="Verdana" panose="020B0604030504040204"/>
                <a:cs typeface="Verdana" panose="020B0604030504040204"/>
              </a:rPr>
              <a:t>to perform a</a:t>
            </a:r>
            <a:r>
              <a:rPr b="0" u="none" spc="-5" dirty="0">
                <a:latin typeface="Verdana" panose="020B0604030504040204"/>
                <a:cs typeface="Verdana" panose="020B0604030504040204"/>
              </a:rPr>
              <a:t> </a:t>
            </a:r>
            <a:r>
              <a:rPr b="0" u="none" dirty="0">
                <a:latin typeface="Verdana" panose="020B0604030504040204"/>
                <a:cs typeface="Verdana" panose="020B0604030504040204"/>
              </a:rPr>
              <a:t>task</a:t>
            </a:r>
            <a:endParaRPr b="0" u="none" dirty="0">
              <a:latin typeface="Verdana" panose="020B0604030504040204"/>
              <a:cs typeface="Verdana" panose="020B0604030504040204"/>
            </a:endParaRPr>
          </a:p>
        </p:txBody>
      </p:sp>
      <p:sp>
        <p:nvSpPr>
          <p:cNvPr id="5" name="object 5"/>
          <p:cNvSpPr txBox="1"/>
          <p:nvPr/>
        </p:nvSpPr>
        <p:spPr>
          <a:xfrm>
            <a:off x="1523729" y="4343294"/>
            <a:ext cx="6367677" cy="487045"/>
          </a:xfrm>
          <a:prstGeom prst="rect">
            <a:avLst/>
          </a:prstGeom>
        </p:spPr>
        <p:txBody>
          <a:bodyPr vert="horz" wrap="square" lIns="0" tIns="9230" rIns="0" bIns="0" rtlCol="0">
            <a:spAutoFit/>
          </a:bodyPr>
          <a:lstStyle/>
          <a:p>
            <a:pPr marL="297815" marR="5080" indent="-285750">
              <a:lnSpc>
                <a:spcPct val="101000"/>
              </a:lnSpc>
              <a:spcBef>
                <a:spcPts val="85"/>
              </a:spcBef>
              <a:tabLst>
                <a:tab pos="298450"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spc="-10" dirty="0">
                <a:solidFill>
                  <a:srgbClr val="1F1F5D"/>
                </a:solidFill>
                <a:latin typeface="Verdana" panose="020B0604030504040204"/>
                <a:cs typeface="Verdana" panose="020B0604030504040204"/>
              </a:rPr>
              <a:t>task</a:t>
            </a:r>
            <a:r>
              <a:rPr sz="1540" spc="-5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write</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document,</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calculate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budget,</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solve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equation,</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learn </a:t>
            </a:r>
            <a:r>
              <a:rPr sz="1540" spc="-6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about</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Antarctica,</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drive</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home,...</a:t>
            </a:r>
            <a:endParaRPr sz="1540">
              <a:latin typeface="Verdana" panose="020B0604030504040204"/>
              <a:cs typeface="Verdana" panose="020B060403050404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5091" y="292100"/>
            <a:ext cx="7562265" cy="5241226"/>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708027" y="5793740"/>
            <a:ext cx="7338059" cy="880110"/>
          </a:xfrm>
          <a:prstGeom prst="rect">
            <a:avLst/>
          </a:prstGeom>
        </p:spPr>
        <p:txBody>
          <a:bodyPr vert="horz" wrap="square" lIns="0" tIns="13335" rIns="0" bIns="0" rtlCol="0">
            <a:spAutoFit/>
          </a:bodyPr>
          <a:lstStyle/>
          <a:p>
            <a:pPr marL="12700" marR="5080">
              <a:lnSpc>
                <a:spcPct val="100000"/>
              </a:lnSpc>
              <a:spcBef>
                <a:spcPts val="105"/>
              </a:spcBef>
            </a:pPr>
            <a:r>
              <a:rPr sz="2800" b="1" spc="-140" dirty="0">
                <a:latin typeface="Trebuchet MS" panose="020B0603020202020204"/>
                <a:cs typeface="Trebuchet MS" panose="020B0603020202020204"/>
              </a:rPr>
              <a:t>first</a:t>
            </a:r>
            <a:r>
              <a:rPr sz="2800" b="1" spc="-270" dirty="0">
                <a:latin typeface="Trebuchet MS" panose="020B0603020202020204"/>
                <a:cs typeface="Trebuchet MS" panose="020B0603020202020204"/>
              </a:rPr>
              <a:t> </a:t>
            </a:r>
            <a:r>
              <a:rPr sz="2800" b="1" spc="-70" dirty="0">
                <a:latin typeface="Trebuchet MS" panose="020B0603020202020204"/>
                <a:cs typeface="Trebuchet MS" panose="020B0603020202020204"/>
              </a:rPr>
              <a:t>mouse</a:t>
            </a:r>
            <a:r>
              <a:rPr sz="2800" b="1" spc="-270" dirty="0">
                <a:latin typeface="Trebuchet MS" panose="020B0603020202020204"/>
                <a:cs typeface="Trebuchet MS" panose="020B0603020202020204"/>
              </a:rPr>
              <a:t> </a:t>
            </a:r>
            <a:r>
              <a:rPr sz="2800" b="1" spc="-55" dirty="0">
                <a:latin typeface="Trebuchet MS" panose="020B0603020202020204"/>
                <a:cs typeface="Trebuchet MS" panose="020B0603020202020204"/>
              </a:rPr>
              <a:t>by</a:t>
            </a:r>
            <a:r>
              <a:rPr sz="2800" b="1" spc="-275" dirty="0">
                <a:latin typeface="Trebuchet MS" panose="020B0603020202020204"/>
                <a:cs typeface="Trebuchet MS" panose="020B0603020202020204"/>
              </a:rPr>
              <a:t> </a:t>
            </a:r>
            <a:r>
              <a:rPr sz="2800" b="1" dirty="0">
                <a:latin typeface="Trebuchet MS" panose="020B0603020202020204"/>
                <a:cs typeface="Trebuchet MS" panose="020B0603020202020204"/>
              </a:rPr>
              <a:t>Douglas</a:t>
            </a:r>
            <a:r>
              <a:rPr sz="2800" b="1" spc="-280" dirty="0">
                <a:latin typeface="Trebuchet MS" panose="020B0603020202020204"/>
                <a:cs typeface="Trebuchet MS" panose="020B0603020202020204"/>
              </a:rPr>
              <a:t> </a:t>
            </a:r>
            <a:r>
              <a:rPr sz="2800" b="1" spc="-220" dirty="0">
                <a:latin typeface="Trebuchet MS" panose="020B0603020202020204"/>
                <a:cs typeface="Trebuchet MS" panose="020B0603020202020204"/>
              </a:rPr>
              <a:t>C.</a:t>
            </a:r>
            <a:r>
              <a:rPr sz="2800" b="1" spc="-270" dirty="0">
                <a:latin typeface="Trebuchet MS" panose="020B0603020202020204"/>
                <a:cs typeface="Trebuchet MS" panose="020B0603020202020204"/>
              </a:rPr>
              <a:t> </a:t>
            </a:r>
            <a:r>
              <a:rPr sz="2800" b="1" spc="-65" dirty="0">
                <a:latin typeface="Trebuchet MS" panose="020B0603020202020204"/>
                <a:cs typeface="Trebuchet MS" panose="020B0603020202020204"/>
              </a:rPr>
              <a:t>Engelbard</a:t>
            </a:r>
            <a:r>
              <a:rPr sz="2800" b="1" spc="-280" dirty="0">
                <a:latin typeface="Trebuchet MS" panose="020B0603020202020204"/>
                <a:cs typeface="Trebuchet MS" panose="020B0603020202020204"/>
              </a:rPr>
              <a:t> </a:t>
            </a:r>
            <a:r>
              <a:rPr sz="2800" b="1" spc="-100" dirty="0">
                <a:latin typeface="Trebuchet MS" panose="020B0603020202020204"/>
                <a:cs typeface="Trebuchet MS" panose="020B0603020202020204"/>
              </a:rPr>
              <a:t>at</a:t>
            </a:r>
            <a:r>
              <a:rPr sz="2800" b="1" spc="-265" dirty="0">
                <a:latin typeface="Trebuchet MS" panose="020B0603020202020204"/>
                <a:cs typeface="Trebuchet MS" panose="020B0603020202020204"/>
              </a:rPr>
              <a:t> </a:t>
            </a:r>
            <a:r>
              <a:rPr sz="2800" b="1" spc="-85" dirty="0">
                <a:latin typeface="Trebuchet MS" panose="020B0603020202020204"/>
                <a:cs typeface="Trebuchet MS" panose="020B0603020202020204"/>
              </a:rPr>
              <a:t>Stanford  </a:t>
            </a:r>
            <a:r>
              <a:rPr sz="2800" b="1" spc="-160" dirty="0">
                <a:latin typeface="Trebuchet MS" panose="020B0603020202020204"/>
                <a:cs typeface="Trebuchet MS" panose="020B0603020202020204"/>
              </a:rPr>
              <a:t>(1964)</a:t>
            </a:r>
            <a:endParaRPr sz="2800">
              <a:latin typeface="Trebuchet MS" panose="020B0603020202020204"/>
              <a:cs typeface="Trebuchet MS" panose="020B0603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1371600"/>
            <a:ext cx="7315200" cy="54864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132288" y="84835"/>
            <a:ext cx="880110"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Trebuchet MS" panose="020B0603020202020204"/>
                <a:cs typeface="Trebuchet MS" panose="020B0603020202020204"/>
              </a:rPr>
              <a:t>History </a:t>
            </a:r>
            <a:r>
              <a:rPr sz="1200" spc="-45" dirty="0">
                <a:latin typeface="Trebuchet MS" panose="020B0603020202020204"/>
                <a:cs typeface="Trebuchet MS" panose="020B0603020202020204"/>
              </a:rPr>
              <a:t>of</a:t>
            </a:r>
            <a:r>
              <a:rPr sz="1200" spc="-185" dirty="0">
                <a:latin typeface="Trebuchet MS" panose="020B0603020202020204"/>
                <a:cs typeface="Trebuchet MS" panose="020B0603020202020204"/>
              </a:rPr>
              <a:t> </a:t>
            </a:r>
            <a:r>
              <a:rPr sz="1200" spc="-55" dirty="0">
                <a:latin typeface="Trebuchet MS" panose="020B0603020202020204"/>
                <a:cs typeface="Trebuchet MS" panose="020B0603020202020204"/>
              </a:rPr>
              <a:t>HCI</a:t>
            </a:r>
            <a:endParaRPr sz="1200">
              <a:latin typeface="Trebuchet MS" panose="020B0603020202020204"/>
              <a:cs typeface="Trebuchet MS" panose="020B0603020202020204"/>
            </a:endParaRPr>
          </a:p>
        </p:txBody>
      </p:sp>
      <p:sp>
        <p:nvSpPr>
          <p:cNvPr id="4" name="object 4"/>
          <p:cNvSpPr/>
          <p:nvPr/>
        </p:nvSpPr>
        <p:spPr>
          <a:xfrm>
            <a:off x="1603247" y="112776"/>
            <a:ext cx="5974080" cy="1228344"/>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title"/>
          </p:nvPr>
        </p:nvSpPr>
        <p:spPr>
          <a:xfrm>
            <a:off x="1935962" y="243331"/>
            <a:ext cx="5271770" cy="695325"/>
          </a:xfrm>
          <a:prstGeom prst="rect">
            <a:avLst/>
          </a:prstGeom>
        </p:spPr>
        <p:txBody>
          <a:bodyPr vert="horz" wrap="square" lIns="0" tIns="11430" rIns="0" bIns="0" rtlCol="0">
            <a:spAutoFit/>
          </a:bodyPr>
          <a:lstStyle/>
          <a:p>
            <a:pPr marL="12700">
              <a:lnSpc>
                <a:spcPct val="100000"/>
              </a:lnSpc>
              <a:spcBef>
                <a:spcPts val="90"/>
              </a:spcBef>
            </a:pPr>
            <a:r>
              <a:rPr sz="4400" spc="-240" dirty="0">
                <a:latin typeface="Trebuchet MS" panose="020B0603020202020204"/>
                <a:cs typeface="Trebuchet MS" panose="020B0603020202020204"/>
              </a:rPr>
              <a:t>The </a:t>
            </a:r>
            <a:r>
              <a:rPr sz="4400" spc="-210" dirty="0">
                <a:latin typeface="Trebuchet MS" panose="020B0603020202020204"/>
                <a:cs typeface="Trebuchet MS" panose="020B0603020202020204"/>
              </a:rPr>
              <a:t>First </a:t>
            </a:r>
            <a:r>
              <a:rPr sz="4400" spc="45" dirty="0">
                <a:latin typeface="Trebuchet MS" panose="020B0603020202020204"/>
                <a:cs typeface="Trebuchet MS" panose="020B0603020202020204"/>
              </a:rPr>
              <a:t>Mouse</a:t>
            </a:r>
            <a:r>
              <a:rPr sz="4400" spc="-580" dirty="0">
                <a:latin typeface="Trebuchet MS" panose="020B0603020202020204"/>
                <a:cs typeface="Trebuchet MS" panose="020B0603020202020204"/>
              </a:rPr>
              <a:t> </a:t>
            </a:r>
            <a:r>
              <a:rPr sz="4400" spc="-155" dirty="0">
                <a:latin typeface="Trebuchet MS" panose="020B0603020202020204"/>
                <a:cs typeface="Trebuchet MS" panose="020B0603020202020204"/>
              </a:rPr>
              <a:t>(1964)</a:t>
            </a:r>
            <a:endParaRPr sz="4400">
              <a:latin typeface="Trebuchet MS" panose="020B0603020202020204"/>
              <a:cs typeface="Trebuchet MS" panose="020B0603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95071"/>
            <a:ext cx="9144000" cy="899160"/>
            <a:chOff x="0" y="195071"/>
            <a:chExt cx="9144000" cy="899160"/>
          </a:xfrm>
        </p:grpSpPr>
        <p:sp>
          <p:nvSpPr>
            <p:cNvPr id="3" name="object 3"/>
            <p:cNvSpPr/>
            <p:nvPr/>
          </p:nvSpPr>
          <p:spPr>
            <a:xfrm>
              <a:off x="1615439" y="195071"/>
              <a:ext cx="2389632" cy="89916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471671" y="195071"/>
              <a:ext cx="2148840" cy="89916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178552" y="195071"/>
              <a:ext cx="1578863" cy="89916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6224015" y="195071"/>
              <a:ext cx="655319" cy="899160"/>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6440423" y="195071"/>
              <a:ext cx="658368" cy="899160"/>
            </a:xfrm>
            <a:prstGeom prst="rect">
              <a:avLst/>
            </a:prstGeom>
            <a:blipFill>
              <a:blip r:embed="rId5" cstate="print"/>
              <a:stretch>
                <a:fillRect/>
              </a:stretch>
            </a:blipFill>
          </p:spPr>
          <p:txBody>
            <a:bodyPr wrap="square" lIns="0" tIns="0" rIns="0" bIns="0" rtlCol="0"/>
            <a:lstStyle/>
            <a:p/>
          </p:txBody>
        </p:sp>
      </p:grpSp>
      <p:sp>
        <p:nvSpPr>
          <p:cNvPr id="8" name="object 8"/>
          <p:cNvSpPr txBox="1"/>
          <p:nvPr/>
        </p:nvSpPr>
        <p:spPr>
          <a:xfrm>
            <a:off x="3829837" y="6375908"/>
            <a:ext cx="1485265" cy="193675"/>
          </a:xfrm>
          <a:prstGeom prst="rect">
            <a:avLst/>
          </a:prstGeom>
        </p:spPr>
        <p:txBody>
          <a:bodyPr vert="horz" wrap="square" lIns="0" tIns="12700" rIns="0" bIns="0" rtlCol="0">
            <a:spAutoFit/>
          </a:bodyPr>
          <a:lstStyle/>
          <a:p>
            <a:pPr marL="12700">
              <a:lnSpc>
                <a:spcPct val="100000"/>
              </a:lnSpc>
              <a:spcBef>
                <a:spcPts val="100"/>
              </a:spcBef>
            </a:pPr>
            <a:r>
              <a:rPr sz="1100" b="1" i="1" dirty="0">
                <a:solidFill>
                  <a:srgbClr val="00B050"/>
                </a:solidFill>
                <a:latin typeface="Arial" panose="020B0604020202020204"/>
                <a:cs typeface="Arial" panose="020B0604020202020204"/>
              </a:rPr>
              <a:t>© </a:t>
            </a:r>
            <a:r>
              <a:rPr sz="1100" b="1" i="1" spc="-5" dirty="0">
                <a:solidFill>
                  <a:srgbClr val="00B050"/>
                </a:solidFill>
                <a:latin typeface="Arial" panose="020B0604020202020204"/>
                <a:cs typeface="Arial" panose="020B0604020202020204"/>
              </a:rPr>
              <a:t>M. Rauterberg,</a:t>
            </a:r>
            <a:r>
              <a:rPr sz="1100" b="1" i="1" spc="-65" dirty="0">
                <a:solidFill>
                  <a:srgbClr val="00B050"/>
                </a:solidFill>
                <a:latin typeface="Arial" panose="020B0604020202020204"/>
                <a:cs typeface="Arial" panose="020B0604020202020204"/>
              </a:rPr>
              <a:t> </a:t>
            </a:r>
            <a:r>
              <a:rPr sz="1100" b="1" i="1" spc="-5" dirty="0">
                <a:solidFill>
                  <a:srgbClr val="00B050"/>
                </a:solidFill>
                <a:latin typeface="Arial" panose="020B0604020202020204"/>
                <a:cs typeface="Arial" panose="020B0604020202020204"/>
              </a:rPr>
              <a:t>TU/e</a:t>
            </a:r>
            <a:endParaRPr sz="1100">
              <a:latin typeface="Arial" panose="020B0604020202020204"/>
              <a:cs typeface="Arial" panose="020B0604020202020204"/>
            </a:endParaRPr>
          </a:p>
        </p:txBody>
      </p:sp>
      <p:sp>
        <p:nvSpPr>
          <p:cNvPr id="9" name="object 9"/>
          <p:cNvSpPr txBox="1"/>
          <p:nvPr/>
        </p:nvSpPr>
        <p:spPr>
          <a:xfrm>
            <a:off x="8333740" y="6260084"/>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27</a:t>
            </a:r>
            <a:endParaRPr sz="1400">
              <a:latin typeface="Arial" panose="020B0604020202020204"/>
              <a:cs typeface="Arial" panose="020B0604020202020204"/>
            </a:endParaRPr>
          </a:p>
        </p:txBody>
      </p:sp>
      <p:sp>
        <p:nvSpPr>
          <p:cNvPr id="10" name="object 10"/>
          <p:cNvSpPr txBox="1">
            <a:spLocks noGrp="1"/>
          </p:cNvSpPr>
          <p:nvPr>
            <p:ph type="title"/>
          </p:nvPr>
        </p:nvSpPr>
        <p:spPr>
          <a:xfrm>
            <a:off x="1855787" y="289051"/>
            <a:ext cx="4974590" cy="512445"/>
          </a:xfrm>
          <a:prstGeom prst="rect">
            <a:avLst/>
          </a:prstGeom>
        </p:spPr>
        <p:txBody>
          <a:bodyPr vert="horz" wrap="square" lIns="0" tIns="11430" rIns="0" bIns="0" rtlCol="0">
            <a:spAutoFit/>
          </a:bodyPr>
          <a:lstStyle/>
          <a:p>
            <a:pPr marL="12700">
              <a:lnSpc>
                <a:spcPct val="100000"/>
              </a:lnSpc>
              <a:spcBef>
                <a:spcPts val="90"/>
              </a:spcBef>
            </a:pPr>
            <a:r>
              <a:rPr sz="3200" b="1" spc="-120" dirty="0">
                <a:latin typeface="Trebuchet MS" panose="020B0603020202020204"/>
                <a:cs typeface="Trebuchet MS" panose="020B0603020202020204"/>
              </a:rPr>
              <a:t>Douglas </a:t>
            </a:r>
            <a:r>
              <a:rPr sz="3200" b="1" spc="-295" dirty="0">
                <a:latin typeface="Trebuchet MS" panose="020B0603020202020204"/>
                <a:cs typeface="Trebuchet MS" panose="020B0603020202020204"/>
              </a:rPr>
              <a:t>C. </a:t>
            </a:r>
            <a:r>
              <a:rPr sz="3200" b="1" spc="-180" dirty="0">
                <a:latin typeface="Trebuchet MS" panose="020B0603020202020204"/>
                <a:cs typeface="Trebuchet MS" panose="020B0603020202020204"/>
              </a:rPr>
              <a:t>Engelbart </a:t>
            </a:r>
            <a:r>
              <a:rPr sz="3200" b="1" spc="-240" dirty="0">
                <a:latin typeface="Trebuchet MS" panose="020B0603020202020204"/>
                <a:cs typeface="Trebuchet MS" panose="020B0603020202020204"/>
              </a:rPr>
              <a:t>(1925 </a:t>
            </a:r>
            <a:r>
              <a:rPr sz="3200" b="1" spc="-200" dirty="0">
                <a:latin typeface="Trebuchet MS" panose="020B0603020202020204"/>
                <a:cs typeface="Trebuchet MS" panose="020B0603020202020204"/>
              </a:rPr>
              <a:t>-</a:t>
            </a:r>
            <a:r>
              <a:rPr sz="3200" b="1" spc="-395" dirty="0">
                <a:latin typeface="Trebuchet MS" panose="020B0603020202020204"/>
                <a:cs typeface="Trebuchet MS" panose="020B0603020202020204"/>
              </a:rPr>
              <a:t> </a:t>
            </a:r>
            <a:r>
              <a:rPr sz="3200" b="1" spc="-185" dirty="0">
                <a:latin typeface="Trebuchet MS" panose="020B0603020202020204"/>
                <a:cs typeface="Trebuchet MS" panose="020B0603020202020204"/>
              </a:rPr>
              <a:t>)</a:t>
            </a:r>
            <a:endParaRPr sz="3200">
              <a:latin typeface="Trebuchet MS" panose="020B0603020202020204"/>
              <a:cs typeface="Trebuchet MS" panose="020B0603020202020204"/>
            </a:endParaRPr>
          </a:p>
        </p:txBody>
      </p:sp>
      <p:sp>
        <p:nvSpPr>
          <p:cNvPr id="11" name="object 11"/>
          <p:cNvSpPr txBox="1"/>
          <p:nvPr/>
        </p:nvSpPr>
        <p:spPr>
          <a:xfrm>
            <a:off x="535941" y="1752091"/>
            <a:ext cx="5559425" cy="3902710"/>
          </a:xfrm>
          <a:prstGeom prst="rect">
            <a:avLst/>
          </a:prstGeom>
        </p:spPr>
        <p:txBody>
          <a:bodyPr vert="horz" wrap="square" lIns="0" tIns="12700" rIns="0" bIns="0" rtlCol="0">
            <a:spAutoFit/>
          </a:bodyPr>
          <a:lstStyle/>
          <a:p>
            <a:pPr marL="355600" marR="5080" indent="-342900" algn="just">
              <a:lnSpc>
                <a:spcPct val="100000"/>
              </a:lnSpc>
              <a:spcBef>
                <a:spcPts val="100"/>
              </a:spcBef>
              <a:buChar char="•"/>
              <a:tabLst>
                <a:tab pos="355600" algn="l"/>
              </a:tabLst>
            </a:pPr>
            <a:r>
              <a:rPr sz="2400" spc="-110" dirty="0">
                <a:latin typeface="Trebuchet MS" panose="020B0603020202020204"/>
                <a:cs typeface="Trebuchet MS" panose="020B0603020202020204"/>
              </a:rPr>
              <a:t>Engelbart </a:t>
            </a:r>
            <a:r>
              <a:rPr sz="2400" spc="-100" dirty="0">
                <a:latin typeface="Trebuchet MS" panose="020B0603020202020204"/>
                <a:cs typeface="Trebuchet MS" panose="020B0603020202020204"/>
              </a:rPr>
              <a:t>invented </a:t>
            </a:r>
            <a:r>
              <a:rPr sz="2400" spc="-110" dirty="0">
                <a:latin typeface="Trebuchet MS" panose="020B0603020202020204"/>
                <a:cs typeface="Trebuchet MS" panose="020B0603020202020204"/>
              </a:rPr>
              <a:t>the </a:t>
            </a:r>
            <a:r>
              <a:rPr sz="2400" spc="-65" dirty="0">
                <a:latin typeface="Trebuchet MS" panose="020B0603020202020204"/>
                <a:cs typeface="Trebuchet MS" panose="020B0603020202020204"/>
              </a:rPr>
              <a:t>mouse </a:t>
            </a:r>
            <a:r>
              <a:rPr sz="2400" spc="-130" dirty="0">
                <a:latin typeface="Trebuchet MS" panose="020B0603020202020204"/>
                <a:cs typeface="Trebuchet MS" panose="020B0603020202020204"/>
              </a:rPr>
              <a:t>at</a:t>
            </a:r>
            <a:r>
              <a:rPr sz="2400" spc="-550" dirty="0">
                <a:latin typeface="Trebuchet MS" panose="020B0603020202020204"/>
                <a:cs typeface="Trebuchet MS" panose="020B0603020202020204"/>
              </a:rPr>
              <a:t> </a:t>
            </a:r>
            <a:r>
              <a:rPr sz="2400" spc="-90" dirty="0">
                <a:latin typeface="Trebuchet MS" panose="020B0603020202020204"/>
                <a:cs typeface="Trebuchet MS" panose="020B0603020202020204"/>
              </a:rPr>
              <a:t>Stanford  </a:t>
            </a:r>
            <a:r>
              <a:rPr sz="2400" spc="-100" dirty="0">
                <a:latin typeface="Trebuchet MS" panose="020B0603020202020204"/>
                <a:cs typeface="Trebuchet MS" panose="020B0603020202020204"/>
              </a:rPr>
              <a:t>Research </a:t>
            </a:r>
            <a:r>
              <a:rPr sz="2400" spc="-110" dirty="0">
                <a:latin typeface="Trebuchet MS" panose="020B0603020202020204"/>
                <a:cs typeface="Trebuchet MS" panose="020B0603020202020204"/>
              </a:rPr>
              <a:t>Labs </a:t>
            </a:r>
            <a:r>
              <a:rPr sz="2400" spc="-95" dirty="0">
                <a:latin typeface="Trebuchet MS" panose="020B0603020202020204"/>
                <a:cs typeface="Trebuchet MS" panose="020B0603020202020204"/>
              </a:rPr>
              <a:t>in</a:t>
            </a:r>
            <a:r>
              <a:rPr sz="2400" spc="-360" dirty="0">
                <a:latin typeface="Trebuchet MS" panose="020B0603020202020204"/>
                <a:cs typeface="Trebuchet MS" panose="020B0603020202020204"/>
              </a:rPr>
              <a:t> </a:t>
            </a:r>
            <a:r>
              <a:rPr sz="2400" spc="-95" dirty="0">
                <a:latin typeface="Trebuchet MS" panose="020B0603020202020204"/>
                <a:cs typeface="Trebuchet MS" panose="020B0603020202020204"/>
              </a:rPr>
              <a:t>1964.</a:t>
            </a:r>
            <a:endParaRPr sz="2400">
              <a:latin typeface="Trebuchet MS" panose="020B0603020202020204"/>
              <a:cs typeface="Trebuchet MS" panose="020B0603020202020204"/>
            </a:endParaRPr>
          </a:p>
          <a:p>
            <a:pPr marL="355600" indent="-342900" algn="just">
              <a:lnSpc>
                <a:spcPct val="100000"/>
              </a:lnSpc>
              <a:spcBef>
                <a:spcPts val="575"/>
              </a:spcBef>
              <a:buChar char="•"/>
              <a:tabLst>
                <a:tab pos="355600" algn="l"/>
              </a:tabLst>
            </a:pPr>
            <a:r>
              <a:rPr sz="2400" spc="-110" dirty="0">
                <a:latin typeface="Trebuchet MS" panose="020B0603020202020204"/>
                <a:cs typeface="Trebuchet MS" panose="020B0603020202020204"/>
              </a:rPr>
              <a:t>Landmark</a:t>
            </a:r>
            <a:r>
              <a:rPr sz="2400" spc="-195" dirty="0">
                <a:latin typeface="Trebuchet MS" panose="020B0603020202020204"/>
                <a:cs typeface="Trebuchet MS" panose="020B0603020202020204"/>
              </a:rPr>
              <a:t> </a:t>
            </a:r>
            <a:r>
              <a:rPr sz="2400" spc="-120" dirty="0">
                <a:latin typeface="Trebuchet MS" panose="020B0603020202020204"/>
                <a:cs typeface="Trebuchet MS" panose="020B0603020202020204"/>
              </a:rPr>
              <a:t>system/demo:</a:t>
            </a:r>
            <a:endParaRPr sz="2400">
              <a:latin typeface="Trebuchet MS" panose="020B0603020202020204"/>
              <a:cs typeface="Trebuchet MS" panose="020B0603020202020204"/>
            </a:endParaRPr>
          </a:p>
          <a:p>
            <a:pPr marL="755015" marR="2001520" lvl="1" indent="-285750" algn="just">
              <a:lnSpc>
                <a:spcPct val="100000"/>
              </a:lnSpc>
              <a:spcBef>
                <a:spcPts val="575"/>
              </a:spcBef>
              <a:buChar char="–"/>
              <a:tabLst>
                <a:tab pos="755650" algn="l"/>
              </a:tabLst>
            </a:pPr>
            <a:r>
              <a:rPr sz="2400" spc="-120" dirty="0">
                <a:solidFill>
                  <a:srgbClr val="002060"/>
                </a:solidFill>
                <a:latin typeface="Trebuchet MS" panose="020B0603020202020204"/>
                <a:cs typeface="Trebuchet MS" panose="020B0603020202020204"/>
              </a:rPr>
              <a:t>hierarchical</a:t>
            </a:r>
            <a:r>
              <a:rPr sz="2400" spc="-260" dirty="0">
                <a:solidFill>
                  <a:srgbClr val="002060"/>
                </a:solidFill>
                <a:latin typeface="Trebuchet MS" panose="020B0603020202020204"/>
                <a:cs typeface="Trebuchet MS" panose="020B0603020202020204"/>
              </a:rPr>
              <a:t> </a:t>
            </a:r>
            <a:r>
              <a:rPr sz="2400" spc="-130" dirty="0">
                <a:solidFill>
                  <a:srgbClr val="002060"/>
                </a:solidFill>
                <a:latin typeface="Trebuchet MS" panose="020B0603020202020204"/>
                <a:cs typeface="Trebuchet MS" panose="020B0603020202020204"/>
              </a:rPr>
              <a:t>hypertext,  multimedia,</a:t>
            </a:r>
            <a:r>
              <a:rPr sz="2400" spc="-195"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mouse,</a:t>
            </a:r>
            <a:endParaRPr sz="2400">
              <a:latin typeface="Trebuchet MS" panose="020B0603020202020204"/>
              <a:cs typeface="Trebuchet MS" panose="020B0603020202020204"/>
            </a:endParaRPr>
          </a:p>
          <a:p>
            <a:pPr marL="755015" marR="563245" algn="just">
              <a:lnSpc>
                <a:spcPct val="100000"/>
              </a:lnSpc>
            </a:pPr>
            <a:r>
              <a:rPr sz="2400" spc="-90" dirty="0">
                <a:solidFill>
                  <a:srgbClr val="002060"/>
                </a:solidFill>
                <a:latin typeface="Trebuchet MS" panose="020B0603020202020204"/>
                <a:cs typeface="Trebuchet MS" panose="020B0603020202020204"/>
              </a:rPr>
              <a:t>high-resolution </a:t>
            </a:r>
            <a:r>
              <a:rPr sz="2400" spc="-125" dirty="0">
                <a:solidFill>
                  <a:srgbClr val="002060"/>
                </a:solidFill>
                <a:latin typeface="Trebuchet MS" panose="020B0603020202020204"/>
                <a:cs typeface="Trebuchet MS" panose="020B0603020202020204"/>
              </a:rPr>
              <a:t>display, </a:t>
            </a:r>
            <a:r>
              <a:rPr sz="2400" spc="-100" dirty="0">
                <a:solidFill>
                  <a:srgbClr val="002060"/>
                </a:solidFill>
                <a:latin typeface="Trebuchet MS" panose="020B0603020202020204"/>
                <a:cs typeface="Trebuchet MS" panose="020B0603020202020204"/>
              </a:rPr>
              <a:t>windows,  </a:t>
            </a:r>
            <a:r>
              <a:rPr sz="2400" spc="-85" dirty="0">
                <a:solidFill>
                  <a:srgbClr val="002060"/>
                </a:solidFill>
                <a:latin typeface="Trebuchet MS" panose="020B0603020202020204"/>
                <a:cs typeface="Trebuchet MS" panose="020B0603020202020204"/>
              </a:rPr>
              <a:t>shared </a:t>
            </a:r>
            <a:r>
              <a:rPr sz="2400" spc="-150" dirty="0">
                <a:solidFill>
                  <a:srgbClr val="002060"/>
                </a:solidFill>
                <a:latin typeface="Trebuchet MS" panose="020B0603020202020204"/>
                <a:cs typeface="Trebuchet MS" panose="020B0603020202020204"/>
              </a:rPr>
              <a:t>files, </a:t>
            </a:r>
            <a:r>
              <a:rPr sz="2400" spc="-120" dirty="0">
                <a:solidFill>
                  <a:srgbClr val="002060"/>
                </a:solidFill>
                <a:latin typeface="Trebuchet MS" panose="020B0603020202020204"/>
                <a:cs typeface="Trebuchet MS" panose="020B0603020202020204"/>
              </a:rPr>
              <a:t>electronic</a:t>
            </a:r>
            <a:r>
              <a:rPr sz="2400" spc="-335" dirty="0">
                <a:solidFill>
                  <a:srgbClr val="002060"/>
                </a:solidFill>
                <a:latin typeface="Trebuchet MS" panose="020B0603020202020204"/>
                <a:cs typeface="Trebuchet MS" panose="020B0603020202020204"/>
              </a:rPr>
              <a:t> </a:t>
            </a:r>
            <a:r>
              <a:rPr sz="2400" spc="-105" dirty="0">
                <a:solidFill>
                  <a:srgbClr val="002060"/>
                </a:solidFill>
                <a:latin typeface="Trebuchet MS" panose="020B0603020202020204"/>
                <a:cs typeface="Trebuchet MS" panose="020B0603020202020204"/>
              </a:rPr>
              <a:t>messaging,  </a:t>
            </a:r>
            <a:r>
              <a:rPr sz="2400" spc="-114" dirty="0">
                <a:solidFill>
                  <a:srgbClr val="002060"/>
                </a:solidFill>
                <a:latin typeface="Trebuchet MS" panose="020B0603020202020204"/>
                <a:cs typeface="Trebuchet MS" panose="020B0603020202020204"/>
              </a:rPr>
              <a:t>CSCW, </a:t>
            </a:r>
            <a:r>
              <a:rPr sz="2400" spc="-120" dirty="0">
                <a:solidFill>
                  <a:srgbClr val="002060"/>
                </a:solidFill>
                <a:latin typeface="Trebuchet MS" panose="020B0603020202020204"/>
                <a:cs typeface="Trebuchet MS" panose="020B0603020202020204"/>
              </a:rPr>
              <a:t>teleconferencing,</a:t>
            </a:r>
            <a:r>
              <a:rPr sz="2400" spc="-270"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a:t>
            </a:r>
            <a:endParaRPr sz="2400">
              <a:latin typeface="Trebuchet MS" panose="020B0603020202020204"/>
              <a:cs typeface="Trebuchet MS" panose="020B0603020202020204"/>
            </a:endParaRPr>
          </a:p>
          <a:p>
            <a:pPr marL="755015" marR="422910" lvl="1" indent="-285750">
              <a:lnSpc>
                <a:spcPct val="100000"/>
              </a:lnSpc>
              <a:spcBef>
                <a:spcPts val="575"/>
              </a:spcBef>
              <a:buChar char="–"/>
              <a:tabLst>
                <a:tab pos="755650" algn="l"/>
              </a:tabLst>
            </a:pPr>
            <a:r>
              <a:rPr sz="2400" spc="-105" dirty="0">
                <a:solidFill>
                  <a:srgbClr val="002060"/>
                </a:solidFill>
                <a:latin typeface="Trebuchet MS" panose="020B0603020202020204"/>
                <a:cs typeface="Trebuchet MS" panose="020B0603020202020204"/>
              </a:rPr>
              <a:t>Augment/NLS </a:t>
            </a:r>
            <a:r>
              <a:rPr sz="2400" spc="-85" dirty="0">
                <a:solidFill>
                  <a:srgbClr val="002060"/>
                </a:solidFill>
                <a:latin typeface="Trebuchet MS" panose="020B0603020202020204"/>
                <a:cs typeface="Trebuchet MS" panose="020B0603020202020204"/>
              </a:rPr>
              <a:t>system </a:t>
            </a:r>
            <a:r>
              <a:rPr sz="2400" spc="-130" dirty="0">
                <a:solidFill>
                  <a:srgbClr val="002060"/>
                </a:solidFill>
                <a:latin typeface="Trebuchet MS" panose="020B0603020202020204"/>
                <a:cs typeface="Trebuchet MS" panose="020B0603020202020204"/>
              </a:rPr>
              <a:t>[NLS: </a:t>
            </a:r>
            <a:r>
              <a:rPr sz="2400" spc="-5" dirty="0">
                <a:solidFill>
                  <a:srgbClr val="002060"/>
                </a:solidFill>
                <a:latin typeface="Trebuchet MS" panose="020B0603020202020204"/>
                <a:cs typeface="Trebuchet MS" panose="020B0603020202020204"/>
              </a:rPr>
              <a:t>oN</a:t>
            </a:r>
            <a:r>
              <a:rPr sz="2400" spc="-484" dirty="0">
                <a:solidFill>
                  <a:srgbClr val="002060"/>
                </a:solidFill>
                <a:latin typeface="Trebuchet MS" panose="020B0603020202020204"/>
                <a:cs typeface="Trebuchet MS" panose="020B0603020202020204"/>
              </a:rPr>
              <a:t> </a:t>
            </a:r>
            <a:r>
              <a:rPr sz="2400" spc="-130" dirty="0">
                <a:solidFill>
                  <a:srgbClr val="002060"/>
                </a:solidFill>
                <a:latin typeface="Trebuchet MS" panose="020B0603020202020204"/>
                <a:cs typeface="Trebuchet MS" panose="020B0603020202020204"/>
              </a:rPr>
              <a:t>Line  </a:t>
            </a:r>
            <a:r>
              <a:rPr sz="2400" spc="-100" dirty="0">
                <a:solidFill>
                  <a:srgbClr val="002060"/>
                </a:solidFill>
                <a:latin typeface="Trebuchet MS" panose="020B0603020202020204"/>
                <a:cs typeface="Trebuchet MS" panose="020B0603020202020204"/>
              </a:rPr>
              <a:t>System]</a:t>
            </a:r>
            <a:endParaRPr sz="2400">
              <a:latin typeface="Trebuchet MS" panose="020B0603020202020204"/>
              <a:cs typeface="Trebuchet MS" panose="020B0603020202020204"/>
            </a:endParaRPr>
          </a:p>
        </p:txBody>
      </p:sp>
      <p:sp>
        <p:nvSpPr>
          <p:cNvPr id="12" name="object 12"/>
          <p:cNvSpPr/>
          <p:nvPr/>
        </p:nvSpPr>
        <p:spPr>
          <a:xfrm>
            <a:off x="6432550" y="1778558"/>
            <a:ext cx="1746250" cy="2310391"/>
          </a:xfrm>
          <a:prstGeom prst="rect">
            <a:avLst/>
          </a:prstGeom>
          <a:blipFill>
            <a:blip r:embed="rId6" cstate="print"/>
            <a:stretch>
              <a:fillRect/>
            </a:stretch>
          </a:blipFill>
        </p:spPr>
        <p:txBody>
          <a:bodyPr wrap="square" lIns="0" tIns="0" rIns="0" bIns="0" rtlCol="0"/>
          <a:lstStyle/>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5098796"/>
            <a:ext cx="5529580" cy="1411605"/>
          </a:xfrm>
          <a:prstGeom prst="rect">
            <a:avLst/>
          </a:prstGeom>
        </p:spPr>
        <p:txBody>
          <a:bodyPr vert="horz" wrap="square" lIns="0" tIns="11430" rIns="0" bIns="0" rtlCol="0">
            <a:spAutoFit/>
          </a:bodyPr>
          <a:lstStyle/>
          <a:p>
            <a:pPr marL="156845" marR="5080">
              <a:lnSpc>
                <a:spcPct val="100000"/>
              </a:lnSpc>
              <a:spcBef>
                <a:spcPts val="90"/>
              </a:spcBef>
            </a:pPr>
            <a:r>
              <a:rPr sz="1400" spc="-30" dirty="0">
                <a:latin typeface="Times New Roman" panose="02020603050405020304"/>
                <a:cs typeface="Times New Roman" panose="02020603050405020304"/>
              </a:rPr>
              <a:t>Years </a:t>
            </a:r>
            <a:r>
              <a:rPr sz="1400" spc="-5" dirty="0">
                <a:latin typeface="Times New Roman" panose="02020603050405020304"/>
                <a:cs typeface="Times New Roman" panose="02020603050405020304"/>
              </a:rPr>
              <a:t>before personal computers and desktop information processing  became commonplace or even practicable, Douglas Engelbart had invented  a number of interactive, </a:t>
            </a:r>
            <a:r>
              <a:rPr sz="1400" spc="-10" dirty="0">
                <a:latin typeface="Times New Roman" panose="02020603050405020304"/>
                <a:cs typeface="Times New Roman" panose="02020603050405020304"/>
              </a:rPr>
              <a:t>user-friendly </a:t>
            </a:r>
            <a:r>
              <a:rPr sz="1400" spc="-5" dirty="0">
                <a:latin typeface="Times New Roman" panose="02020603050405020304"/>
                <a:cs typeface="Times New Roman" panose="02020603050405020304"/>
              </a:rPr>
              <a:t>information </a:t>
            </a:r>
            <a:r>
              <a:rPr sz="1400" dirty="0">
                <a:latin typeface="Times New Roman" panose="02020603050405020304"/>
                <a:cs typeface="Times New Roman" panose="02020603050405020304"/>
              </a:rPr>
              <a:t>access </a:t>
            </a:r>
            <a:r>
              <a:rPr sz="1400" spc="-5" dirty="0">
                <a:latin typeface="Times New Roman" panose="02020603050405020304"/>
                <a:cs typeface="Times New Roman" panose="02020603050405020304"/>
              </a:rPr>
              <a:t>systems that we  take for granted today: the computer mouse, windows, shared-screen  teleconferencing, hypermedia, groupware, and</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more.</a:t>
            </a:r>
            <a:endParaRPr sz="1400">
              <a:latin typeface="Times New Roman" panose="02020603050405020304"/>
              <a:cs typeface="Times New Roman" panose="02020603050405020304"/>
            </a:endParaRPr>
          </a:p>
          <a:p>
            <a:pPr marL="12700">
              <a:lnSpc>
                <a:spcPct val="100000"/>
              </a:lnSpc>
              <a:spcBef>
                <a:spcPts val="840"/>
              </a:spcBef>
            </a:pP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M. </a:t>
            </a:r>
            <a:r>
              <a:rPr sz="1400" spc="-5" dirty="0">
                <a:latin typeface="Times New Roman" panose="02020603050405020304"/>
                <a:cs typeface="Times New Roman" panose="02020603050405020304"/>
              </a:rPr>
              <a:t>Rauterberg,</a:t>
            </a:r>
            <a:r>
              <a:rPr sz="1400" spc="-15"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TU/e</a:t>
            </a:r>
            <a:endParaRPr sz="1400">
              <a:latin typeface="Times New Roman" panose="02020603050405020304"/>
              <a:cs typeface="Times New Roman" panose="02020603050405020304"/>
            </a:endParaRPr>
          </a:p>
        </p:txBody>
      </p:sp>
      <p:sp>
        <p:nvSpPr>
          <p:cNvPr id="3" name="object 3"/>
          <p:cNvSpPr txBox="1"/>
          <p:nvPr/>
        </p:nvSpPr>
        <p:spPr>
          <a:xfrm>
            <a:off x="8403590" y="6272276"/>
            <a:ext cx="20383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anose="02020603050405020304"/>
                <a:cs typeface="Times New Roman" panose="02020603050405020304"/>
              </a:rPr>
              <a:t>28</a:t>
            </a:r>
            <a:endParaRPr sz="1400">
              <a:latin typeface="Times New Roman" panose="02020603050405020304"/>
              <a:cs typeface="Times New Roman" panose="02020603050405020304"/>
            </a:endParaRPr>
          </a:p>
        </p:txBody>
      </p:sp>
      <p:sp>
        <p:nvSpPr>
          <p:cNvPr id="4" name="object 4"/>
          <p:cNvSpPr txBox="1">
            <a:spLocks noGrp="1"/>
          </p:cNvSpPr>
          <p:nvPr>
            <p:ph type="title"/>
          </p:nvPr>
        </p:nvSpPr>
        <p:spPr>
          <a:xfrm>
            <a:off x="1935962" y="151892"/>
            <a:ext cx="5271770" cy="695325"/>
          </a:xfrm>
          <a:prstGeom prst="rect">
            <a:avLst/>
          </a:prstGeom>
        </p:spPr>
        <p:txBody>
          <a:bodyPr vert="horz" wrap="square" lIns="0" tIns="11430" rIns="0" bIns="0" rtlCol="0">
            <a:spAutoFit/>
          </a:bodyPr>
          <a:lstStyle/>
          <a:p>
            <a:pPr marL="12700">
              <a:lnSpc>
                <a:spcPct val="100000"/>
              </a:lnSpc>
              <a:spcBef>
                <a:spcPts val="90"/>
              </a:spcBef>
            </a:pPr>
            <a:r>
              <a:rPr sz="4400" spc="-240" dirty="0">
                <a:latin typeface="Trebuchet MS" panose="020B0603020202020204"/>
                <a:cs typeface="Trebuchet MS" panose="020B0603020202020204"/>
              </a:rPr>
              <a:t>The </a:t>
            </a:r>
            <a:r>
              <a:rPr sz="4400" spc="-210" dirty="0">
                <a:latin typeface="Trebuchet MS" panose="020B0603020202020204"/>
                <a:cs typeface="Trebuchet MS" panose="020B0603020202020204"/>
              </a:rPr>
              <a:t>First </a:t>
            </a:r>
            <a:r>
              <a:rPr sz="4400" spc="45" dirty="0">
                <a:latin typeface="Trebuchet MS" panose="020B0603020202020204"/>
                <a:cs typeface="Trebuchet MS" panose="020B0603020202020204"/>
              </a:rPr>
              <a:t>Mouse</a:t>
            </a:r>
            <a:r>
              <a:rPr sz="4400" spc="-580" dirty="0">
                <a:latin typeface="Trebuchet MS" panose="020B0603020202020204"/>
                <a:cs typeface="Trebuchet MS" panose="020B0603020202020204"/>
              </a:rPr>
              <a:t> </a:t>
            </a:r>
            <a:r>
              <a:rPr sz="4400" spc="-155" dirty="0">
                <a:latin typeface="Trebuchet MS" panose="020B0603020202020204"/>
                <a:cs typeface="Trebuchet MS" panose="020B0603020202020204"/>
              </a:rPr>
              <a:t>(1964)</a:t>
            </a:r>
            <a:endParaRPr sz="4400">
              <a:latin typeface="Trebuchet MS" panose="020B0603020202020204"/>
              <a:cs typeface="Trebuchet MS" panose="020B0603020202020204"/>
            </a:endParaRPr>
          </a:p>
        </p:txBody>
      </p:sp>
      <p:sp>
        <p:nvSpPr>
          <p:cNvPr id="5" name="object 5"/>
          <p:cNvSpPr/>
          <p:nvPr/>
        </p:nvSpPr>
        <p:spPr>
          <a:xfrm>
            <a:off x="601663" y="2052802"/>
            <a:ext cx="2992437" cy="2322131"/>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80403" y="4553204"/>
            <a:ext cx="2066289" cy="270510"/>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Black" panose="020B0A04020102020204"/>
                <a:cs typeface="Arial Black" panose="020B0A04020102020204"/>
              </a:rPr>
              <a:t>Douglas</a:t>
            </a:r>
            <a:r>
              <a:rPr sz="1600" spc="-45" dirty="0">
                <a:latin typeface="Arial Black" panose="020B0A04020102020204"/>
                <a:cs typeface="Arial Black" panose="020B0A04020102020204"/>
              </a:rPr>
              <a:t> </a:t>
            </a:r>
            <a:r>
              <a:rPr sz="1600" dirty="0">
                <a:latin typeface="Arial Black" panose="020B0A04020102020204"/>
                <a:cs typeface="Arial Black" panose="020B0A04020102020204"/>
              </a:rPr>
              <a:t>Engelbart</a:t>
            </a:r>
            <a:endParaRPr sz="1600">
              <a:latin typeface="Arial Black" panose="020B0A04020102020204"/>
              <a:cs typeface="Arial Black" panose="020B0A04020102020204"/>
            </a:endParaRPr>
          </a:p>
        </p:txBody>
      </p:sp>
      <p:sp>
        <p:nvSpPr>
          <p:cNvPr id="7" name="object 7"/>
          <p:cNvSpPr/>
          <p:nvPr/>
        </p:nvSpPr>
        <p:spPr>
          <a:xfrm>
            <a:off x="3770157" y="2128342"/>
            <a:ext cx="2432204" cy="2239845"/>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6373812" y="3757452"/>
            <a:ext cx="2147887" cy="2530689"/>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6452552" y="3224276"/>
            <a:ext cx="173799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Knee</a:t>
            </a:r>
            <a:r>
              <a:rPr sz="2400" spc="-55" dirty="0">
                <a:latin typeface="Arial" panose="020B0604020202020204"/>
                <a:cs typeface="Arial" panose="020B0604020202020204"/>
              </a:rPr>
              <a:t> </a:t>
            </a:r>
            <a:r>
              <a:rPr sz="2400" spc="-5" dirty="0">
                <a:latin typeface="Arial" panose="020B0604020202020204"/>
                <a:cs typeface="Arial" panose="020B0604020202020204"/>
              </a:rPr>
              <a:t>control</a:t>
            </a:r>
            <a:endParaRPr sz="2400">
              <a:latin typeface="Arial" panose="020B0604020202020204"/>
              <a:cs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0614" y="2828035"/>
            <a:ext cx="4381500" cy="848360"/>
          </a:xfrm>
          <a:prstGeom prst="rect">
            <a:avLst/>
          </a:prstGeom>
        </p:spPr>
        <p:txBody>
          <a:bodyPr vert="horz" wrap="square" lIns="0" tIns="12700" rIns="0" bIns="0" rtlCol="0">
            <a:spAutoFit/>
          </a:bodyPr>
          <a:lstStyle/>
          <a:p>
            <a:pPr marL="12700">
              <a:lnSpc>
                <a:spcPct val="100000"/>
              </a:lnSpc>
              <a:spcBef>
                <a:spcPts val="100"/>
              </a:spcBef>
            </a:pPr>
            <a:r>
              <a:rPr sz="5400" b="1" spc="-345" dirty="0">
                <a:solidFill>
                  <a:srgbClr val="00B050"/>
                </a:solidFill>
                <a:latin typeface="Trebuchet MS" panose="020B0603020202020204"/>
                <a:cs typeface="Trebuchet MS" panose="020B0603020202020204"/>
              </a:rPr>
              <a:t>Xerox </a:t>
            </a:r>
            <a:r>
              <a:rPr sz="5400" b="1" spc="-275" dirty="0">
                <a:solidFill>
                  <a:srgbClr val="00B050"/>
                </a:solidFill>
                <a:latin typeface="Trebuchet MS" panose="020B0603020202020204"/>
                <a:cs typeface="Trebuchet MS" panose="020B0603020202020204"/>
              </a:rPr>
              <a:t>Star </a:t>
            </a:r>
            <a:r>
              <a:rPr sz="5400" b="1" spc="-330" dirty="0">
                <a:solidFill>
                  <a:srgbClr val="00B050"/>
                </a:solidFill>
                <a:latin typeface="Trebuchet MS" panose="020B0603020202020204"/>
                <a:cs typeface="Trebuchet MS" panose="020B0603020202020204"/>
              </a:rPr>
              <a:t>-</a:t>
            </a:r>
            <a:r>
              <a:rPr sz="5400" b="1" spc="-650" dirty="0">
                <a:solidFill>
                  <a:srgbClr val="00B050"/>
                </a:solidFill>
                <a:latin typeface="Trebuchet MS" panose="020B0603020202020204"/>
                <a:cs typeface="Trebuchet MS" panose="020B0603020202020204"/>
              </a:rPr>
              <a:t> </a:t>
            </a:r>
            <a:r>
              <a:rPr sz="5400" b="1" spc="-290" dirty="0">
                <a:solidFill>
                  <a:srgbClr val="00B050"/>
                </a:solidFill>
                <a:latin typeface="Arial" panose="020B0604020202020204"/>
                <a:cs typeface="Arial" panose="020B0604020202020204"/>
              </a:rPr>
              <a:t>‘</a:t>
            </a:r>
            <a:r>
              <a:rPr sz="5400" b="1" spc="-290" dirty="0">
                <a:solidFill>
                  <a:srgbClr val="00B050"/>
                </a:solidFill>
                <a:latin typeface="Trebuchet MS" panose="020B0603020202020204"/>
                <a:cs typeface="Trebuchet MS" panose="020B0603020202020204"/>
              </a:rPr>
              <a:t>81</a:t>
            </a:r>
            <a:endParaRPr sz="5400">
              <a:latin typeface="Trebuchet MS" panose="020B0603020202020204"/>
              <a:cs typeface="Trebuchet MS" panose="020B0603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46304"/>
            <a:ext cx="9144000" cy="920750"/>
            <a:chOff x="0" y="146304"/>
            <a:chExt cx="9144000" cy="920750"/>
          </a:xfrm>
        </p:grpSpPr>
        <p:sp>
          <p:nvSpPr>
            <p:cNvPr id="3" name="object 3"/>
            <p:cNvSpPr/>
            <p:nvPr/>
          </p:nvSpPr>
          <p:spPr>
            <a:xfrm>
              <a:off x="3029712" y="161544"/>
              <a:ext cx="2374391" cy="899159"/>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870703" y="161544"/>
              <a:ext cx="655320" cy="899159"/>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087112" y="146304"/>
              <a:ext cx="646176" cy="89916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5199888" y="161544"/>
              <a:ext cx="944880" cy="899159"/>
            </a:xfrm>
            <a:prstGeom prst="rect">
              <a:avLst/>
            </a:prstGeom>
            <a:blipFill>
              <a:blip r:embed="rId4" cstate="print"/>
              <a:stretch>
                <a:fillRect/>
              </a:stretch>
            </a:blipFill>
          </p:spPr>
          <p:txBody>
            <a:bodyPr wrap="square" lIns="0" tIns="0" rIns="0" bIns="0" rtlCol="0"/>
            <a:lstStyle/>
            <a:p/>
          </p:txBody>
        </p:sp>
      </p:grpSp>
      <p:sp>
        <p:nvSpPr>
          <p:cNvPr id="7" name="object 7"/>
          <p:cNvSpPr txBox="1"/>
          <p:nvPr/>
        </p:nvSpPr>
        <p:spPr>
          <a:xfrm>
            <a:off x="8333740" y="6260084"/>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32</a:t>
            </a:r>
            <a:endParaRPr sz="1400">
              <a:latin typeface="Arial" panose="020B0604020202020204"/>
              <a:cs typeface="Arial" panose="020B0604020202020204"/>
            </a:endParaRPr>
          </a:p>
        </p:txBody>
      </p:sp>
      <p:sp>
        <p:nvSpPr>
          <p:cNvPr id="8" name="object 8"/>
          <p:cNvSpPr txBox="1">
            <a:spLocks noGrp="1"/>
          </p:cNvSpPr>
          <p:nvPr>
            <p:ph type="title"/>
          </p:nvPr>
        </p:nvSpPr>
        <p:spPr>
          <a:xfrm>
            <a:off x="3267862" y="255524"/>
            <a:ext cx="2608580" cy="512445"/>
          </a:xfrm>
          <a:prstGeom prst="rect">
            <a:avLst/>
          </a:prstGeom>
        </p:spPr>
        <p:txBody>
          <a:bodyPr vert="horz" wrap="square" lIns="0" tIns="11430" rIns="0" bIns="0" rtlCol="0">
            <a:spAutoFit/>
          </a:bodyPr>
          <a:lstStyle/>
          <a:p>
            <a:pPr marL="12700">
              <a:lnSpc>
                <a:spcPct val="100000"/>
              </a:lnSpc>
              <a:spcBef>
                <a:spcPts val="90"/>
              </a:spcBef>
            </a:pPr>
            <a:r>
              <a:rPr sz="3200" b="1" spc="-204" dirty="0">
                <a:solidFill>
                  <a:srgbClr val="00B050"/>
                </a:solidFill>
                <a:latin typeface="Trebuchet MS" panose="020B0603020202020204"/>
                <a:cs typeface="Trebuchet MS" panose="020B0603020202020204"/>
              </a:rPr>
              <a:t>Xerox </a:t>
            </a:r>
            <a:r>
              <a:rPr sz="3200" b="1" spc="-165" dirty="0">
                <a:solidFill>
                  <a:srgbClr val="00B050"/>
                </a:solidFill>
                <a:latin typeface="Trebuchet MS" panose="020B0603020202020204"/>
                <a:cs typeface="Trebuchet MS" panose="020B0603020202020204"/>
              </a:rPr>
              <a:t>Star </a:t>
            </a:r>
            <a:r>
              <a:rPr sz="3200" b="1" spc="-200" dirty="0">
                <a:solidFill>
                  <a:srgbClr val="00B050"/>
                </a:solidFill>
                <a:latin typeface="Trebuchet MS" panose="020B0603020202020204"/>
                <a:cs typeface="Trebuchet MS" panose="020B0603020202020204"/>
              </a:rPr>
              <a:t>-</a:t>
            </a:r>
            <a:r>
              <a:rPr sz="3200" b="1" spc="-420" dirty="0">
                <a:solidFill>
                  <a:srgbClr val="00B050"/>
                </a:solidFill>
                <a:latin typeface="Trebuchet MS" panose="020B0603020202020204"/>
                <a:cs typeface="Trebuchet MS" panose="020B0603020202020204"/>
              </a:rPr>
              <a:t> </a:t>
            </a:r>
            <a:r>
              <a:rPr sz="3200" b="1" spc="-170" dirty="0">
                <a:solidFill>
                  <a:srgbClr val="00B050"/>
                </a:solidFill>
                <a:latin typeface="Arial" panose="020B0604020202020204"/>
                <a:cs typeface="Arial" panose="020B0604020202020204"/>
              </a:rPr>
              <a:t>‘</a:t>
            </a:r>
            <a:r>
              <a:rPr sz="3200" b="1" spc="-170" dirty="0">
                <a:solidFill>
                  <a:srgbClr val="00B050"/>
                </a:solidFill>
                <a:latin typeface="Trebuchet MS" panose="020B0603020202020204"/>
                <a:cs typeface="Trebuchet MS" panose="020B0603020202020204"/>
              </a:rPr>
              <a:t>81</a:t>
            </a:r>
            <a:endParaRPr sz="3200">
              <a:latin typeface="Trebuchet MS" panose="020B0603020202020204"/>
              <a:cs typeface="Trebuchet MS" panose="020B0603020202020204"/>
            </a:endParaRPr>
          </a:p>
        </p:txBody>
      </p:sp>
      <p:sp>
        <p:nvSpPr>
          <p:cNvPr id="9" name="object 9"/>
          <p:cNvSpPr txBox="1"/>
          <p:nvPr/>
        </p:nvSpPr>
        <p:spPr>
          <a:xfrm>
            <a:off x="535940" y="1230883"/>
            <a:ext cx="6539865" cy="1320800"/>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800" spc="-135" dirty="0">
                <a:latin typeface="Trebuchet MS" panose="020B0603020202020204"/>
                <a:cs typeface="Trebuchet MS" panose="020B0603020202020204"/>
              </a:rPr>
              <a:t>First </a:t>
            </a:r>
            <a:r>
              <a:rPr sz="2800" spc="-140" dirty="0">
                <a:latin typeface="Trebuchet MS" panose="020B0603020202020204"/>
                <a:cs typeface="Trebuchet MS" panose="020B0603020202020204"/>
              </a:rPr>
              <a:t>commercial </a:t>
            </a:r>
            <a:r>
              <a:rPr sz="2800" spc="-150" dirty="0">
                <a:latin typeface="Trebuchet MS" panose="020B0603020202020204"/>
                <a:cs typeface="Trebuchet MS" panose="020B0603020202020204"/>
              </a:rPr>
              <a:t>PC </a:t>
            </a:r>
            <a:r>
              <a:rPr sz="2800" spc="-100" dirty="0">
                <a:latin typeface="Trebuchet MS" panose="020B0603020202020204"/>
                <a:cs typeface="Trebuchet MS" panose="020B0603020202020204"/>
              </a:rPr>
              <a:t>designed </a:t>
            </a:r>
            <a:r>
              <a:rPr sz="2800" spc="-110" dirty="0">
                <a:latin typeface="Trebuchet MS" panose="020B0603020202020204"/>
                <a:cs typeface="Trebuchet MS" panose="020B0603020202020204"/>
              </a:rPr>
              <a:t>for</a:t>
            </a:r>
            <a:r>
              <a:rPr sz="2800" spc="-570" dirty="0">
                <a:latin typeface="Trebuchet MS" panose="020B0603020202020204"/>
                <a:cs typeface="Trebuchet MS" panose="020B0603020202020204"/>
              </a:rPr>
              <a:t> </a:t>
            </a:r>
            <a:r>
              <a:rPr sz="2800" spc="-70" dirty="0">
                <a:latin typeface="Arial" panose="020B0604020202020204"/>
                <a:cs typeface="Arial" panose="020B0604020202020204"/>
              </a:rPr>
              <a:t>“</a:t>
            </a:r>
            <a:r>
              <a:rPr sz="2800" spc="-70" dirty="0">
                <a:latin typeface="Trebuchet MS" panose="020B0603020202020204"/>
                <a:cs typeface="Trebuchet MS" panose="020B0603020202020204"/>
              </a:rPr>
              <a:t>business  </a:t>
            </a:r>
            <a:r>
              <a:rPr sz="2800" spc="-90" dirty="0">
                <a:latin typeface="Trebuchet MS" panose="020B0603020202020204"/>
                <a:cs typeface="Trebuchet MS" panose="020B0603020202020204"/>
              </a:rPr>
              <a:t>professionals</a:t>
            </a:r>
            <a:r>
              <a:rPr sz="2800" spc="-90" dirty="0">
                <a:latin typeface="Arial" panose="020B0604020202020204"/>
                <a:cs typeface="Arial" panose="020B0604020202020204"/>
              </a:rPr>
              <a:t>”</a:t>
            </a:r>
            <a:endParaRPr sz="2800">
              <a:latin typeface="Arial" panose="020B0604020202020204"/>
              <a:cs typeface="Arial" panose="020B0604020202020204"/>
            </a:endParaRPr>
          </a:p>
          <a:p>
            <a:pPr marL="469900">
              <a:lnSpc>
                <a:spcPct val="100000"/>
              </a:lnSpc>
              <a:spcBef>
                <a:spcPts val="595"/>
              </a:spcBef>
            </a:pPr>
            <a:r>
              <a:rPr sz="2400" spc="-80" dirty="0">
                <a:solidFill>
                  <a:srgbClr val="002060"/>
                </a:solidFill>
                <a:latin typeface="Trebuchet MS" panose="020B0603020202020204"/>
                <a:cs typeface="Trebuchet MS" panose="020B0603020202020204"/>
              </a:rPr>
              <a:t>Desktop </a:t>
            </a:r>
            <a:r>
              <a:rPr sz="2400" spc="-110" dirty="0">
                <a:solidFill>
                  <a:srgbClr val="002060"/>
                </a:solidFill>
                <a:latin typeface="Trebuchet MS" panose="020B0603020202020204"/>
                <a:cs typeface="Trebuchet MS" panose="020B0603020202020204"/>
              </a:rPr>
              <a:t>metaphor, </a:t>
            </a:r>
            <a:r>
              <a:rPr sz="2400" spc="-114" dirty="0">
                <a:solidFill>
                  <a:srgbClr val="002060"/>
                </a:solidFill>
                <a:latin typeface="Trebuchet MS" panose="020B0603020202020204"/>
                <a:cs typeface="Trebuchet MS" panose="020B0603020202020204"/>
              </a:rPr>
              <a:t>pointing,</a:t>
            </a:r>
            <a:r>
              <a:rPr sz="2400" spc="-370" dirty="0">
                <a:solidFill>
                  <a:srgbClr val="002060"/>
                </a:solidFill>
                <a:latin typeface="Trebuchet MS" panose="020B0603020202020204"/>
                <a:cs typeface="Trebuchet MS" panose="020B0603020202020204"/>
              </a:rPr>
              <a:t> </a:t>
            </a:r>
            <a:r>
              <a:rPr sz="2400" spc="-65" dirty="0">
                <a:solidFill>
                  <a:srgbClr val="002060"/>
                </a:solidFill>
                <a:latin typeface="Trebuchet MS" panose="020B0603020202020204"/>
                <a:cs typeface="Trebuchet MS" panose="020B0603020202020204"/>
              </a:rPr>
              <a:t>WYSIWYG</a:t>
            </a:r>
            <a:endParaRPr sz="2400">
              <a:latin typeface="Trebuchet MS" panose="020B0603020202020204"/>
              <a:cs typeface="Trebuchet MS" panose="020B0603020202020204"/>
            </a:endParaRPr>
          </a:p>
        </p:txBody>
      </p:sp>
      <p:sp>
        <p:nvSpPr>
          <p:cNvPr id="10" name="object 10"/>
          <p:cNvSpPr txBox="1"/>
          <p:nvPr/>
        </p:nvSpPr>
        <p:spPr>
          <a:xfrm>
            <a:off x="535940" y="3026302"/>
            <a:ext cx="7695565" cy="3622040"/>
          </a:xfrm>
          <a:prstGeom prst="rect">
            <a:avLst/>
          </a:prstGeom>
        </p:spPr>
        <p:txBody>
          <a:bodyPr vert="horz" wrap="square" lIns="0" tIns="104775" rIns="0" bIns="0" rtlCol="0">
            <a:spAutoFit/>
          </a:bodyPr>
          <a:lstStyle/>
          <a:p>
            <a:pPr marL="355600" indent="-342900">
              <a:lnSpc>
                <a:spcPct val="100000"/>
              </a:lnSpc>
              <a:spcBef>
                <a:spcPts val="825"/>
              </a:spcBef>
              <a:buChar char="•"/>
              <a:tabLst>
                <a:tab pos="354965" algn="l"/>
                <a:tab pos="355600" algn="l"/>
              </a:tabLst>
            </a:pPr>
            <a:r>
              <a:rPr sz="2800" spc="-114" dirty="0">
                <a:latin typeface="Trebuchet MS" panose="020B0603020202020204"/>
                <a:cs typeface="Trebuchet MS" panose="020B0603020202020204"/>
              </a:rPr>
              <a:t>become </a:t>
            </a:r>
            <a:r>
              <a:rPr sz="2800" spc="-105" dirty="0">
                <a:latin typeface="Trebuchet MS" panose="020B0603020202020204"/>
                <a:cs typeface="Trebuchet MS" panose="020B0603020202020204"/>
              </a:rPr>
              <a:t>standard </a:t>
            </a:r>
            <a:r>
              <a:rPr sz="2800" spc="-110" dirty="0">
                <a:latin typeface="Trebuchet MS" panose="020B0603020202020204"/>
                <a:cs typeface="Trebuchet MS" panose="020B0603020202020204"/>
              </a:rPr>
              <a:t>in </a:t>
            </a:r>
            <a:r>
              <a:rPr sz="2800" spc="-100" dirty="0">
                <a:latin typeface="Trebuchet MS" panose="020B0603020202020204"/>
                <a:cs typeface="Trebuchet MS" panose="020B0603020202020204"/>
              </a:rPr>
              <a:t>personal </a:t>
            </a:r>
            <a:r>
              <a:rPr sz="2800" spc="-130" dirty="0">
                <a:latin typeface="Trebuchet MS" panose="020B0603020202020204"/>
                <a:cs typeface="Trebuchet MS" panose="020B0603020202020204"/>
              </a:rPr>
              <a:t>computers,</a:t>
            </a:r>
            <a:r>
              <a:rPr sz="2800" spc="-615" dirty="0">
                <a:latin typeface="Trebuchet MS" panose="020B0603020202020204"/>
                <a:cs typeface="Trebuchet MS" panose="020B0603020202020204"/>
              </a:rPr>
              <a:t> </a:t>
            </a:r>
            <a:r>
              <a:rPr sz="2800" spc="-125" dirty="0">
                <a:latin typeface="Trebuchet MS" panose="020B0603020202020204"/>
                <a:cs typeface="Trebuchet MS" panose="020B0603020202020204"/>
              </a:rPr>
              <a:t>including</a:t>
            </a:r>
            <a:endParaRPr sz="2800">
              <a:latin typeface="Trebuchet MS" panose="020B0603020202020204"/>
              <a:cs typeface="Trebuchet MS" panose="020B0603020202020204"/>
            </a:endParaRPr>
          </a:p>
          <a:p>
            <a:pPr marL="755650" lvl="1" indent="-285750">
              <a:lnSpc>
                <a:spcPct val="100000"/>
              </a:lnSpc>
              <a:spcBef>
                <a:spcPts val="615"/>
              </a:spcBef>
              <a:buChar char="–"/>
              <a:tabLst>
                <a:tab pos="755650" algn="l"/>
              </a:tabLst>
            </a:pPr>
            <a:r>
              <a:rPr sz="2400" spc="-114" dirty="0">
                <a:solidFill>
                  <a:srgbClr val="002060"/>
                </a:solidFill>
                <a:latin typeface="Trebuchet MS" panose="020B0603020202020204"/>
                <a:cs typeface="Trebuchet MS" panose="020B0603020202020204"/>
              </a:rPr>
              <a:t>a </a:t>
            </a:r>
            <a:r>
              <a:rPr sz="2400" spc="-105" dirty="0">
                <a:solidFill>
                  <a:srgbClr val="002060"/>
                </a:solidFill>
                <a:latin typeface="Trebuchet MS" panose="020B0603020202020204"/>
                <a:cs typeface="Trebuchet MS" panose="020B0603020202020204"/>
              </a:rPr>
              <a:t>bitmapped</a:t>
            </a:r>
            <a:r>
              <a:rPr sz="2400" spc="-265" dirty="0">
                <a:solidFill>
                  <a:srgbClr val="002060"/>
                </a:solidFill>
                <a:latin typeface="Trebuchet MS" panose="020B0603020202020204"/>
                <a:cs typeface="Trebuchet MS" panose="020B0603020202020204"/>
              </a:rPr>
              <a:t> </a:t>
            </a:r>
            <a:r>
              <a:rPr sz="2400" spc="-125" dirty="0">
                <a:solidFill>
                  <a:srgbClr val="002060"/>
                </a:solidFill>
                <a:latin typeface="Trebuchet MS" panose="020B0603020202020204"/>
                <a:cs typeface="Trebuchet MS" panose="020B0603020202020204"/>
              </a:rPr>
              <a:t>display,</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114" dirty="0">
                <a:solidFill>
                  <a:srgbClr val="002060"/>
                </a:solidFill>
                <a:latin typeface="Trebuchet MS" panose="020B0603020202020204"/>
                <a:cs typeface="Trebuchet MS" panose="020B0603020202020204"/>
              </a:rPr>
              <a:t>a </a:t>
            </a:r>
            <a:r>
              <a:rPr sz="2400" spc="-85" dirty="0">
                <a:solidFill>
                  <a:srgbClr val="002060"/>
                </a:solidFill>
                <a:latin typeface="Trebuchet MS" panose="020B0603020202020204"/>
                <a:cs typeface="Trebuchet MS" panose="020B0603020202020204"/>
              </a:rPr>
              <a:t>window-based </a:t>
            </a:r>
            <a:r>
              <a:rPr sz="2400" spc="-114" dirty="0">
                <a:solidFill>
                  <a:srgbClr val="002060"/>
                </a:solidFill>
                <a:latin typeface="Trebuchet MS" panose="020B0603020202020204"/>
                <a:cs typeface="Trebuchet MS" panose="020B0603020202020204"/>
              </a:rPr>
              <a:t>graphical </a:t>
            </a:r>
            <a:r>
              <a:rPr sz="2400" spc="-75" dirty="0">
                <a:solidFill>
                  <a:srgbClr val="002060"/>
                </a:solidFill>
                <a:latin typeface="Trebuchet MS" panose="020B0603020202020204"/>
                <a:cs typeface="Trebuchet MS" panose="020B0603020202020204"/>
              </a:rPr>
              <a:t>user</a:t>
            </a:r>
            <a:r>
              <a:rPr sz="2400" spc="-440" dirty="0">
                <a:solidFill>
                  <a:srgbClr val="002060"/>
                </a:solidFill>
                <a:latin typeface="Trebuchet MS" panose="020B0603020202020204"/>
                <a:cs typeface="Trebuchet MS" panose="020B0603020202020204"/>
              </a:rPr>
              <a:t> </a:t>
            </a:r>
            <a:r>
              <a:rPr sz="2400" spc="-140" dirty="0">
                <a:solidFill>
                  <a:srgbClr val="002060"/>
                </a:solidFill>
                <a:latin typeface="Trebuchet MS" panose="020B0603020202020204"/>
                <a:cs typeface="Trebuchet MS" panose="020B0603020202020204"/>
              </a:rPr>
              <a:t>interface,</a:t>
            </a:r>
            <a:endParaRPr sz="2400">
              <a:latin typeface="Trebuchet MS" panose="020B0603020202020204"/>
              <a:cs typeface="Trebuchet MS" panose="020B0603020202020204"/>
            </a:endParaRPr>
          </a:p>
          <a:p>
            <a:pPr marL="755650" lvl="1" indent="-285750">
              <a:lnSpc>
                <a:spcPct val="100000"/>
              </a:lnSpc>
              <a:spcBef>
                <a:spcPts val="580"/>
              </a:spcBef>
              <a:buChar char="–"/>
              <a:tabLst>
                <a:tab pos="755650" algn="l"/>
              </a:tabLst>
            </a:pPr>
            <a:r>
              <a:rPr sz="2400" spc="-120" dirty="0">
                <a:solidFill>
                  <a:srgbClr val="002060"/>
                </a:solidFill>
                <a:latin typeface="Trebuchet MS" panose="020B0603020202020204"/>
                <a:cs typeface="Trebuchet MS" panose="020B0603020202020204"/>
              </a:rPr>
              <a:t>icons, </a:t>
            </a:r>
            <a:r>
              <a:rPr sz="2400" spc="-100" dirty="0">
                <a:solidFill>
                  <a:srgbClr val="002060"/>
                </a:solidFill>
                <a:latin typeface="Trebuchet MS" panose="020B0603020202020204"/>
                <a:cs typeface="Trebuchet MS" panose="020B0603020202020204"/>
              </a:rPr>
              <a:t>folders,mouse</a:t>
            </a:r>
            <a:r>
              <a:rPr sz="2400" spc="-254"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(two-button),</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105" dirty="0">
                <a:solidFill>
                  <a:srgbClr val="002060"/>
                </a:solidFill>
                <a:latin typeface="Trebuchet MS" panose="020B0603020202020204"/>
                <a:cs typeface="Trebuchet MS" panose="020B0603020202020204"/>
              </a:rPr>
              <a:t>Ethernet</a:t>
            </a:r>
            <a:r>
              <a:rPr sz="2400" spc="-200"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networking,</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140" dirty="0">
                <a:solidFill>
                  <a:srgbClr val="002060"/>
                </a:solidFill>
                <a:latin typeface="Trebuchet MS" panose="020B0603020202020204"/>
                <a:cs typeface="Trebuchet MS" panose="020B0603020202020204"/>
              </a:rPr>
              <a:t>file</a:t>
            </a:r>
            <a:r>
              <a:rPr sz="2400" spc="-190" dirty="0">
                <a:solidFill>
                  <a:srgbClr val="002060"/>
                </a:solidFill>
                <a:latin typeface="Trebuchet MS" panose="020B0603020202020204"/>
                <a:cs typeface="Trebuchet MS" panose="020B0603020202020204"/>
              </a:rPr>
              <a:t> </a:t>
            </a:r>
            <a:r>
              <a:rPr sz="2400" spc="-110" dirty="0">
                <a:solidFill>
                  <a:srgbClr val="002060"/>
                </a:solidFill>
                <a:latin typeface="Trebuchet MS" panose="020B0603020202020204"/>
                <a:cs typeface="Trebuchet MS" panose="020B0603020202020204"/>
              </a:rPr>
              <a:t>servers,</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105" dirty="0">
                <a:solidFill>
                  <a:srgbClr val="002060"/>
                </a:solidFill>
                <a:latin typeface="Trebuchet MS" panose="020B0603020202020204"/>
                <a:cs typeface="Trebuchet MS" panose="020B0603020202020204"/>
              </a:rPr>
              <a:t>print </a:t>
            </a:r>
            <a:r>
              <a:rPr sz="2400" spc="-85" dirty="0">
                <a:solidFill>
                  <a:srgbClr val="002060"/>
                </a:solidFill>
                <a:latin typeface="Trebuchet MS" panose="020B0603020202020204"/>
                <a:cs typeface="Trebuchet MS" panose="020B0603020202020204"/>
              </a:rPr>
              <a:t>servers</a:t>
            </a:r>
            <a:r>
              <a:rPr sz="2400" spc="-285" dirty="0">
                <a:solidFill>
                  <a:srgbClr val="002060"/>
                </a:solidFill>
                <a:latin typeface="Trebuchet MS" panose="020B0603020202020204"/>
                <a:cs typeface="Trebuchet MS" panose="020B0603020202020204"/>
              </a:rPr>
              <a:t> </a:t>
            </a:r>
            <a:r>
              <a:rPr sz="2400" spc="-80" dirty="0">
                <a:solidFill>
                  <a:srgbClr val="002060"/>
                </a:solidFill>
                <a:latin typeface="Trebuchet MS" panose="020B0603020202020204"/>
                <a:cs typeface="Trebuchet MS" panose="020B0603020202020204"/>
              </a:rPr>
              <a:t>and</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150" dirty="0">
                <a:solidFill>
                  <a:srgbClr val="002060"/>
                </a:solidFill>
                <a:latin typeface="Trebuchet MS" panose="020B0603020202020204"/>
                <a:cs typeface="Trebuchet MS" panose="020B0603020202020204"/>
              </a:rPr>
              <a:t>e-mail.</a:t>
            </a:r>
            <a:endParaRPr sz="2400">
              <a:latin typeface="Trebuchet MS" panose="020B0603020202020204"/>
              <a:cs typeface="Trebuchet MS" panose="020B0603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272276"/>
            <a:ext cx="1690370" cy="23812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M. </a:t>
            </a:r>
            <a:r>
              <a:rPr sz="1400" spc="-5" dirty="0">
                <a:latin typeface="Times New Roman" panose="02020603050405020304"/>
                <a:cs typeface="Times New Roman" panose="02020603050405020304"/>
              </a:rPr>
              <a:t>Rauterberg,</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TU/e</a:t>
            </a:r>
            <a:endParaRPr sz="1400">
              <a:latin typeface="Times New Roman" panose="02020603050405020304"/>
              <a:cs typeface="Times New Roman" panose="02020603050405020304"/>
            </a:endParaRPr>
          </a:p>
        </p:txBody>
      </p:sp>
      <p:sp>
        <p:nvSpPr>
          <p:cNvPr id="3" name="object 3"/>
          <p:cNvSpPr txBox="1"/>
          <p:nvPr/>
        </p:nvSpPr>
        <p:spPr>
          <a:xfrm>
            <a:off x="8403590" y="6272276"/>
            <a:ext cx="20383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anose="02020603050405020304"/>
                <a:cs typeface="Times New Roman" panose="02020603050405020304"/>
              </a:rPr>
              <a:t>33</a:t>
            </a:r>
            <a:endParaRPr sz="1400">
              <a:latin typeface="Times New Roman" panose="02020603050405020304"/>
              <a:cs typeface="Times New Roman" panose="02020603050405020304"/>
            </a:endParaRPr>
          </a:p>
        </p:txBody>
      </p:sp>
      <p:sp>
        <p:nvSpPr>
          <p:cNvPr id="4" name="object 4"/>
          <p:cNvSpPr txBox="1">
            <a:spLocks noGrp="1"/>
          </p:cNvSpPr>
          <p:nvPr>
            <p:ph type="title"/>
          </p:nvPr>
        </p:nvSpPr>
        <p:spPr>
          <a:xfrm>
            <a:off x="2593174" y="151892"/>
            <a:ext cx="3956685" cy="695325"/>
          </a:xfrm>
          <a:prstGeom prst="rect">
            <a:avLst/>
          </a:prstGeom>
        </p:spPr>
        <p:txBody>
          <a:bodyPr vert="horz" wrap="square" lIns="0" tIns="11430" rIns="0" bIns="0" rtlCol="0">
            <a:spAutoFit/>
          </a:bodyPr>
          <a:lstStyle/>
          <a:p>
            <a:pPr marL="12700">
              <a:lnSpc>
                <a:spcPct val="100000"/>
              </a:lnSpc>
              <a:spcBef>
                <a:spcPts val="90"/>
              </a:spcBef>
            </a:pPr>
            <a:r>
              <a:rPr sz="4400" spc="-180" dirty="0">
                <a:latin typeface="Trebuchet MS" panose="020B0603020202020204"/>
                <a:cs typeface="Trebuchet MS" panose="020B0603020202020204"/>
              </a:rPr>
              <a:t>Xerox </a:t>
            </a:r>
            <a:r>
              <a:rPr sz="4400" spc="-190" dirty="0">
                <a:latin typeface="Trebuchet MS" panose="020B0603020202020204"/>
                <a:cs typeface="Trebuchet MS" panose="020B0603020202020204"/>
              </a:rPr>
              <a:t>Star</a:t>
            </a:r>
            <a:r>
              <a:rPr sz="4400" spc="-535" dirty="0">
                <a:latin typeface="Trebuchet MS" panose="020B0603020202020204"/>
                <a:cs typeface="Trebuchet MS" panose="020B0603020202020204"/>
              </a:rPr>
              <a:t> </a:t>
            </a:r>
            <a:r>
              <a:rPr sz="4400" spc="-155" dirty="0">
                <a:latin typeface="Trebuchet MS" panose="020B0603020202020204"/>
                <a:cs typeface="Trebuchet MS" panose="020B0603020202020204"/>
              </a:rPr>
              <a:t>(1981)</a:t>
            </a:r>
            <a:endParaRPr sz="4400">
              <a:latin typeface="Trebuchet MS" panose="020B0603020202020204"/>
              <a:cs typeface="Trebuchet MS" panose="020B0603020202020204"/>
            </a:endParaRPr>
          </a:p>
        </p:txBody>
      </p:sp>
      <p:sp>
        <p:nvSpPr>
          <p:cNvPr id="5" name="object 5"/>
          <p:cNvSpPr/>
          <p:nvPr/>
        </p:nvSpPr>
        <p:spPr>
          <a:xfrm>
            <a:off x="444500" y="2019960"/>
            <a:ext cx="3225800" cy="3525888"/>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3937000" y="3816578"/>
            <a:ext cx="3914775" cy="1701355"/>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6345237" y="2019960"/>
            <a:ext cx="1506537" cy="144844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3937000" y="2019947"/>
            <a:ext cx="2209800" cy="1505940"/>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9234" y="154939"/>
            <a:ext cx="3258820" cy="695325"/>
          </a:xfrm>
          <a:prstGeom prst="rect">
            <a:avLst/>
          </a:prstGeom>
        </p:spPr>
        <p:txBody>
          <a:bodyPr vert="horz" wrap="square" lIns="0" tIns="11430" rIns="0" bIns="0" rtlCol="0">
            <a:spAutoFit/>
          </a:bodyPr>
          <a:lstStyle/>
          <a:p>
            <a:pPr marL="12700">
              <a:lnSpc>
                <a:spcPct val="100000"/>
              </a:lnSpc>
              <a:spcBef>
                <a:spcPts val="90"/>
              </a:spcBef>
            </a:pPr>
            <a:r>
              <a:rPr sz="4400" i="1" spc="-5" dirty="0">
                <a:latin typeface="Times New Roman" panose="02020603050405020304"/>
                <a:cs typeface="Times New Roman" panose="02020603050405020304"/>
              </a:rPr>
              <a:t>Star </a:t>
            </a:r>
            <a:r>
              <a:rPr sz="4400" spc="-120" dirty="0">
                <a:latin typeface="Trebuchet MS" panose="020B0603020202020204"/>
                <a:cs typeface="Trebuchet MS" panose="020B0603020202020204"/>
              </a:rPr>
              <a:t>GUI</a:t>
            </a:r>
            <a:r>
              <a:rPr sz="4400" spc="-430" dirty="0">
                <a:latin typeface="Trebuchet MS" panose="020B0603020202020204"/>
                <a:cs typeface="Trebuchet MS" panose="020B0603020202020204"/>
              </a:rPr>
              <a:t> </a:t>
            </a:r>
            <a:r>
              <a:rPr sz="4400" spc="-125" dirty="0">
                <a:latin typeface="Trebuchet MS" panose="020B0603020202020204"/>
                <a:cs typeface="Trebuchet MS" panose="020B0603020202020204"/>
              </a:rPr>
              <a:t>Icons</a:t>
            </a:r>
            <a:endParaRPr sz="4400">
              <a:latin typeface="Trebuchet MS" panose="020B0603020202020204"/>
              <a:cs typeface="Trebuchet MS" panose="020B0603020202020204"/>
            </a:endParaRPr>
          </a:p>
        </p:txBody>
      </p:sp>
      <p:sp>
        <p:nvSpPr>
          <p:cNvPr id="3" name="object 3"/>
          <p:cNvSpPr/>
          <p:nvPr/>
        </p:nvSpPr>
        <p:spPr>
          <a:xfrm>
            <a:off x="563539" y="1775980"/>
            <a:ext cx="7981238" cy="3317931"/>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34</a:t>
            </a:r>
            <a:endParaRPr sz="1400">
              <a:latin typeface="Arial" panose="020B0604020202020204"/>
              <a:cs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Douglas</a:t>
            </a:r>
            <a:r>
              <a:rPr spc="-120" dirty="0"/>
              <a:t> </a:t>
            </a:r>
            <a:r>
              <a:rPr spc="-5" dirty="0"/>
              <a:t>Engelbart</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872741"/>
            <a:ext cx="6885692" cy="3569335"/>
          </a:xfrm>
          <a:prstGeom prst="rect">
            <a:avLst/>
          </a:prstGeom>
        </p:spPr>
        <p:txBody>
          <a:bodyPr vert="horz" wrap="square" lIns="0" tIns="86878" rIns="0" bIns="0" rtlCol="0">
            <a:spAutoFit/>
          </a:bodyPr>
          <a:lstStyle/>
          <a:p>
            <a:pPr marL="12700">
              <a:lnSpc>
                <a:spcPct val="100000"/>
              </a:lnSpc>
              <a:spcBef>
                <a:spcPts val="800"/>
              </a:spcBef>
              <a:tabLst>
                <a:tab pos="796290" algn="l"/>
                <a:tab pos="2375535" algn="l"/>
                <a:tab pos="3546475" algn="l"/>
              </a:tabLst>
            </a:pPr>
            <a:r>
              <a:rPr sz="2350" spc="10" dirty="0">
                <a:solidFill>
                  <a:srgbClr val="1F1F5D"/>
                </a:solidFill>
                <a:latin typeface="Verdana" panose="020B0604030504040204"/>
                <a:cs typeface="Verdana" panose="020B0604030504040204"/>
              </a:rPr>
              <a:t>The</a:t>
            </a:r>
            <a:r>
              <a:rPr sz="2350" spc="1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Problem</a:t>
            </a:r>
            <a:r>
              <a:rPr sz="2350" spc="1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(early</a:t>
            </a:r>
            <a:r>
              <a:rPr sz="2350" spc="1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‘50s)</a:t>
            </a:r>
            <a:endParaRPr sz="2350">
              <a:latin typeface="Verdana" panose="020B0604030504040204"/>
              <a:cs typeface="Verdana" panose="020B0604030504040204"/>
            </a:endParaRPr>
          </a:p>
          <a:p>
            <a:pPr marL="469265" marR="5080" indent="-635">
              <a:lnSpc>
                <a:spcPct val="100000"/>
              </a:lnSpc>
              <a:spcBef>
                <a:spcPts val="525"/>
              </a:spcBef>
            </a:pPr>
            <a:r>
              <a:rPr sz="1710" spc="5" dirty="0">
                <a:solidFill>
                  <a:srgbClr val="1F1F5D"/>
                </a:solidFill>
                <a:latin typeface="Verdana" panose="020B0604030504040204"/>
                <a:cs typeface="Verdana" panose="020B0604030504040204"/>
              </a:rPr>
              <a:t>“...The world is getting </a:t>
            </a:r>
            <a:r>
              <a:rPr sz="1710" spc="10" dirty="0">
                <a:solidFill>
                  <a:srgbClr val="1F1F5D"/>
                </a:solidFill>
                <a:latin typeface="Verdana" panose="020B0604030504040204"/>
                <a:cs typeface="Verdana" panose="020B0604030504040204"/>
              </a:rPr>
              <a:t>more </a:t>
            </a:r>
            <a:r>
              <a:rPr sz="1710" spc="5" dirty="0">
                <a:solidFill>
                  <a:srgbClr val="1F1F5D"/>
                </a:solidFill>
                <a:latin typeface="Verdana" panose="020B0604030504040204"/>
                <a:cs typeface="Verdana" panose="020B0604030504040204"/>
              </a:rPr>
              <a:t>complex, </a:t>
            </a:r>
            <a:r>
              <a:rPr sz="1710" spc="10" dirty="0">
                <a:solidFill>
                  <a:srgbClr val="1F1F5D"/>
                </a:solidFill>
                <a:latin typeface="Verdana" panose="020B0604030504040204"/>
                <a:cs typeface="Verdana" panose="020B0604030504040204"/>
              </a:rPr>
              <a:t>and problems are </a:t>
            </a:r>
            <a:r>
              <a:rPr sz="1710" spc="1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getting</a:t>
            </a:r>
            <a:r>
              <a:rPr sz="1710" spc="-8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more</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urgent.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These</a:t>
            </a:r>
            <a:r>
              <a:rPr sz="1710" spc="-7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must</a:t>
            </a:r>
            <a:r>
              <a:rPr sz="1710" spc="-8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be</a:t>
            </a:r>
            <a:r>
              <a:rPr sz="1710" spc="-7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dealt</a:t>
            </a:r>
            <a:r>
              <a:rPr sz="1710" spc="-8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with</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collectively. </a:t>
            </a:r>
            <a:r>
              <a:rPr sz="1710" spc="-685"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However,</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human</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abilities</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to</a:t>
            </a:r>
            <a:r>
              <a:rPr sz="1710" spc="-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deal</a:t>
            </a:r>
            <a:r>
              <a:rPr sz="1710" spc="-45"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collectively</a:t>
            </a:r>
            <a:r>
              <a:rPr sz="1710" spc="-40"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with</a:t>
            </a:r>
            <a:r>
              <a:rPr sz="1710" spc="-5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complex</a:t>
            </a:r>
            <a:endParaRPr sz="1710">
              <a:latin typeface="Verdana" panose="020B0604030504040204"/>
              <a:cs typeface="Verdana" panose="020B0604030504040204"/>
            </a:endParaRPr>
          </a:p>
          <a:p>
            <a:pPr marL="469265" marR="777875" indent="-635">
              <a:lnSpc>
                <a:spcPct val="100000"/>
              </a:lnSpc>
            </a:pPr>
            <a:r>
              <a:rPr sz="1710" spc="10" dirty="0">
                <a:solidFill>
                  <a:srgbClr val="1F1F5D"/>
                </a:solidFill>
                <a:latin typeface="Verdana" panose="020B0604030504040204"/>
                <a:cs typeface="Verdana" panose="020B0604030504040204"/>
              </a:rPr>
              <a: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urgent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problems</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are</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not</a:t>
            </a:r>
            <a:r>
              <a:rPr sz="1710" spc="-7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increasing</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as</a:t>
            </a:r>
            <a:r>
              <a:rPr sz="1710" spc="-6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fast</a:t>
            </a:r>
            <a:r>
              <a:rPr sz="1710" spc="-7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as</a:t>
            </a:r>
            <a:r>
              <a:rPr sz="1710" spc="-7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these </a:t>
            </a:r>
            <a:r>
              <a:rPr sz="1710" spc="-69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problems.</a:t>
            </a:r>
            <a:endParaRPr sz="1710">
              <a:latin typeface="Verdana" panose="020B0604030504040204"/>
              <a:cs typeface="Verdana" panose="020B0604030504040204"/>
            </a:endParaRPr>
          </a:p>
          <a:p>
            <a:pPr>
              <a:lnSpc>
                <a:spcPct val="100000"/>
              </a:lnSpc>
              <a:spcBef>
                <a:spcPts val="20"/>
              </a:spcBef>
            </a:pPr>
            <a:endParaRPr sz="2310">
              <a:latin typeface="Verdana" panose="020B0604030504040204"/>
              <a:cs typeface="Verdana" panose="020B0604030504040204"/>
            </a:endParaRPr>
          </a:p>
          <a:p>
            <a:pPr marL="469265" marR="2670810">
              <a:lnSpc>
                <a:spcPct val="100000"/>
              </a:lnSpc>
            </a:pPr>
            <a:r>
              <a:rPr sz="1710" dirty="0">
                <a:solidFill>
                  <a:srgbClr val="1F1F5D"/>
                </a:solidFill>
                <a:latin typeface="Verdana" panose="020B0604030504040204"/>
                <a:cs typeface="Verdana" panose="020B0604030504040204"/>
              </a:rPr>
              <a:t>If </a:t>
            </a:r>
            <a:r>
              <a:rPr sz="1710" spc="5" dirty="0">
                <a:solidFill>
                  <a:srgbClr val="1F1F5D"/>
                </a:solidFill>
                <a:latin typeface="Verdana" panose="020B0604030504040204"/>
                <a:cs typeface="Verdana" panose="020B0604030504040204"/>
              </a:rPr>
              <a:t>you could </a:t>
            </a:r>
            <a:r>
              <a:rPr sz="1710" spc="10" dirty="0">
                <a:solidFill>
                  <a:srgbClr val="1F1F5D"/>
                </a:solidFill>
                <a:latin typeface="Verdana" panose="020B0604030504040204"/>
                <a:cs typeface="Verdana" panose="020B0604030504040204"/>
              </a:rPr>
              <a:t>do </a:t>
            </a:r>
            <a:r>
              <a:rPr sz="1710" spc="5" dirty="0">
                <a:solidFill>
                  <a:srgbClr val="1F1F5D"/>
                </a:solidFill>
                <a:latin typeface="Verdana" panose="020B0604030504040204"/>
                <a:cs typeface="Verdana" panose="020B0604030504040204"/>
              </a:rPr>
              <a:t>something to improve </a:t>
            </a:r>
            <a:r>
              <a:rPr sz="1710" spc="-69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human </a:t>
            </a:r>
            <a:r>
              <a:rPr sz="1710" dirty="0">
                <a:solidFill>
                  <a:srgbClr val="1F1F5D"/>
                </a:solidFill>
                <a:latin typeface="Verdana" panose="020B0604030504040204"/>
                <a:cs typeface="Verdana" panose="020B0604030504040204"/>
              </a:rPr>
              <a:t>capability </a:t>
            </a:r>
            <a:r>
              <a:rPr sz="1710" spc="5" dirty="0">
                <a:solidFill>
                  <a:srgbClr val="1F1F5D"/>
                </a:solidFill>
                <a:latin typeface="Verdana" panose="020B0604030504040204"/>
                <a:cs typeface="Verdana" panose="020B0604030504040204"/>
              </a:rPr>
              <a:t>to deal with these </a:t>
            </a:r>
            <a:r>
              <a:rPr sz="1710" spc="1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problems,</a:t>
            </a:r>
            <a:r>
              <a:rPr sz="1710" spc="-8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then</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you'd</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really</a:t>
            </a:r>
            <a:r>
              <a:rPr sz="1710" spc="-7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contribute </a:t>
            </a:r>
            <a:r>
              <a:rPr sz="1710" spc="-68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somethin</a:t>
            </a:r>
            <a:r>
              <a:rPr sz="1710" spc="15" dirty="0">
                <a:solidFill>
                  <a:srgbClr val="1F1F5D"/>
                </a:solidFill>
                <a:latin typeface="Verdana" panose="020B0604030504040204"/>
                <a:cs typeface="Verdana" panose="020B0604030504040204"/>
              </a:rPr>
              <a:t>g</a:t>
            </a:r>
            <a:r>
              <a:rPr sz="1710" spc="20" dirty="0">
                <a:solidFill>
                  <a:srgbClr val="1F1F5D"/>
                </a:solidFill>
                <a:latin typeface="Times New Roman" panose="02020603050405020304"/>
                <a:cs typeface="Times New Roman" panose="02020603050405020304"/>
              </a:rPr>
              <a:t> </a:t>
            </a:r>
            <a:r>
              <a:rPr sz="1710" spc="5" dirty="0">
                <a:solidFill>
                  <a:srgbClr val="1F1F5D"/>
                </a:solidFill>
                <a:latin typeface="Verdana" panose="020B0604030504040204"/>
                <a:cs typeface="Verdana" panose="020B0604030504040204"/>
              </a:rPr>
              <a:t>basic.</a:t>
            </a:r>
            <a:r>
              <a:rPr sz="1710" spc="10" dirty="0">
                <a:solidFill>
                  <a:srgbClr val="1F1F5D"/>
                </a:solidFill>
                <a:latin typeface="Verdana" panose="020B0604030504040204"/>
                <a:cs typeface="Verdana" panose="020B0604030504040204"/>
              </a:rPr>
              <a:t>”</a:t>
            </a:r>
            <a:endParaRPr sz="1710">
              <a:latin typeface="Verdana" panose="020B0604030504040204"/>
              <a:cs typeface="Verdana" panose="020B0604030504040204"/>
            </a:endParaRPr>
          </a:p>
          <a:p>
            <a:pPr marL="2755265">
              <a:lnSpc>
                <a:spcPct val="100000"/>
              </a:lnSpc>
              <a:spcBef>
                <a:spcPts val="525"/>
              </a:spcBef>
            </a:pPr>
            <a:r>
              <a:rPr sz="1710" spc="5" dirty="0">
                <a:solidFill>
                  <a:srgbClr val="1F1F5D"/>
                </a:solidFill>
                <a:latin typeface="Verdana" panose="020B0604030504040204"/>
                <a:cs typeface="Verdana" panose="020B0604030504040204"/>
              </a:rPr>
              <a:t>...</a:t>
            </a:r>
            <a:r>
              <a:rPr sz="1710" spc="20" dirty="0">
                <a:solidFill>
                  <a:srgbClr val="1F1F5D"/>
                </a:solidFill>
                <a:latin typeface="Verdana" panose="020B0604030504040204"/>
                <a:cs typeface="Verdana" panose="020B0604030504040204"/>
              </a:rPr>
              <a:t>D</a:t>
            </a:r>
            <a:r>
              <a:rPr sz="1710" spc="15" dirty="0">
                <a:solidFill>
                  <a:srgbClr val="1F1F5D"/>
                </a:solidFill>
                <a:latin typeface="Verdana" panose="020B0604030504040204"/>
                <a:cs typeface="Verdana" panose="020B0604030504040204"/>
              </a:rPr>
              <a:t>oug</a:t>
            </a:r>
            <a:r>
              <a:rPr sz="1710" spc="-50" dirty="0">
                <a:solidFill>
                  <a:srgbClr val="1F1F5D"/>
                </a:solidFill>
                <a:latin typeface="Times New Roman" panose="02020603050405020304"/>
                <a:cs typeface="Times New Roman" panose="02020603050405020304"/>
              </a:rPr>
              <a:t> </a:t>
            </a:r>
            <a:r>
              <a:rPr sz="1710" spc="10" dirty="0">
                <a:solidFill>
                  <a:srgbClr val="1F1F5D"/>
                </a:solidFill>
                <a:latin typeface="Verdana" panose="020B0604030504040204"/>
                <a:cs typeface="Verdana" panose="020B0604030504040204"/>
              </a:rPr>
              <a:t>Engelb</a:t>
            </a:r>
            <a:r>
              <a:rPr sz="1710" spc="20" dirty="0">
                <a:solidFill>
                  <a:srgbClr val="1F1F5D"/>
                </a:solidFill>
                <a:latin typeface="Verdana" panose="020B0604030504040204"/>
                <a:cs typeface="Verdana" panose="020B0604030504040204"/>
              </a:rPr>
              <a:t>a</a:t>
            </a:r>
            <a:r>
              <a:rPr sz="1710" spc="10" dirty="0">
                <a:solidFill>
                  <a:srgbClr val="1F1F5D"/>
                </a:solidFill>
                <a:latin typeface="Verdana" panose="020B0604030504040204"/>
                <a:cs typeface="Verdana" panose="020B0604030504040204"/>
              </a:rPr>
              <a:t>rt</a:t>
            </a:r>
            <a:endParaRPr sz="171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6006265" y="3431493"/>
            <a:ext cx="2109526" cy="27041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579" y="90931"/>
            <a:ext cx="6121400" cy="1107440"/>
          </a:xfrm>
          <a:prstGeom prst="rect">
            <a:avLst/>
          </a:prstGeom>
        </p:spPr>
        <p:txBody>
          <a:bodyPr vert="horz" wrap="square" lIns="0" tIns="13574" rIns="0" bIns="0" rtlCol="0">
            <a:spAutoFit/>
          </a:bodyPr>
          <a:lstStyle/>
          <a:p>
            <a:pPr marL="185420">
              <a:lnSpc>
                <a:spcPct val="100000"/>
              </a:lnSpc>
              <a:spcBef>
                <a:spcPts val="125"/>
              </a:spcBef>
            </a:pPr>
            <a:r>
              <a:rPr sz="2350" u="none" spc="15" dirty="0"/>
              <a:t>HCI</a:t>
            </a:r>
            <a:r>
              <a:rPr sz="2350" u="none" spc="65" dirty="0"/>
              <a:t> </a:t>
            </a:r>
            <a:r>
              <a:rPr sz="2350" u="none" spc="15" dirty="0"/>
              <a:t>Deals</a:t>
            </a:r>
            <a:r>
              <a:rPr sz="2350" u="none" spc="65" dirty="0"/>
              <a:t> </a:t>
            </a:r>
            <a:r>
              <a:rPr sz="2350" u="none" spc="15" dirty="0"/>
              <a:t>With</a:t>
            </a:r>
            <a:r>
              <a:rPr sz="2350" u="none" spc="65" dirty="0"/>
              <a:t> </a:t>
            </a:r>
            <a:r>
              <a:rPr sz="2350" u="none" spc="15" dirty="0"/>
              <a:t>The</a:t>
            </a:r>
            <a:r>
              <a:rPr sz="2350" u="none" spc="60" dirty="0"/>
              <a:t> </a:t>
            </a:r>
            <a:r>
              <a:rPr sz="2350" u="none" spc="15" dirty="0"/>
              <a:t>Interaction</a:t>
            </a:r>
            <a:r>
              <a:rPr sz="2350" u="none" spc="65" dirty="0"/>
              <a:t> </a:t>
            </a:r>
            <a:r>
              <a:rPr sz="2350" u="none" spc="15" dirty="0"/>
              <a:t>Of</a:t>
            </a:r>
            <a:r>
              <a:rPr sz="2350" u="none" spc="65" dirty="0"/>
              <a:t> </a:t>
            </a:r>
            <a:r>
              <a:rPr sz="2350" u="none" spc="15" dirty="0"/>
              <a:t>A</a:t>
            </a:r>
            <a:endParaRPr sz="2350" dirty="0"/>
          </a:p>
          <a:p>
            <a:pPr marL="90170">
              <a:lnSpc>
                <a:spcPct val="100000"/>
              </a:lnSpc>
              <a:spcBef>
                <a:spcPts val="75"/>
              </a:spcBef>
              <a:tabLst>
                <a:tab pos="8395970" algn="l"/>
              </a:tabLst>
            </a:pPr>
            <a:r>
              <a:rPr sz="2350" spc="-195" dirty="0"/>
              <a:t> </a:t>
            </a:r>
            <a:r>
              <a:rPr sz="2350" spc="10" dirty="0"/>
              <a:t>Person And </a:t>
            </a:r>
            <a:r>
              <a:rPr sz="2350" spc="15" dirty="0"/>
              <a:t>A </a:t>
            </a:r>
            <a:r>
              <a:rPr sz="2350" spc="10" dirty="0"/>
              <a:t>Computer</a:t>
            </a:r>
            <a:r>
              <a:rPr sz="2350" b="0" spc="10" dirty="0">
                <a:latin typeface="Times New Roman" panose="02020603050405020304"/>
                <a:cs typeface="Times New Roman" panose="02020603050405020304"/>
              </a:rPr>
              <a:t>	</a:t>
            </a:r>
            <a:endParaRPr sz="2350" dirty="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1249651" y="2274918"/>
            <a:ext cx="2256132" cy="1881469"/>
          </a:xfrm>
          <a:prstGeom prst="rect">
            <a:avLst/>
          </a:prstGeom>
        </p:spPr>
      </p:pic>
      <p:sp>
        <p:nvSpPr>
          <p:cNvPr id="4" name="object 4"/>
          <p:cNvSpPr txBox="1"/>
          <p:nvPr/>
        </p:nvSpPr>
        <p:spPr>
          <a:xfrm>
            <a:off x="1189925" y="4251415"/>
            <a:ext cx="2758947" cy="276225"/>
          </a:xfrm>
          <a:prstGeom prst="rect">
            <a:avLst/>
          </a:prstGeom>
        </p:spPr>
        <p:txBody>
          <a:bodyPr vert="horz" wrap="square" lIns="0" tIns="13574" rIns="0" bIns="0" rtlCol="0">
            <a:spAutoFit/>
          </a:bodyPr>
          <a:lstStyle/>
          <a:p>
            <a:pPr marL="12700">
              <a:lnSpc>
                <a:spcPct val="100000"/>
              </a:lnSpc>
              <a:spcBef>
                <a:spcPts val="125"/>
              </a:spcBef>
            </a:pPr>
            <a:r>
              <a:rPr sz="1710" b="1" spc="5" dirty="0">
                <a:solidFill>
                  <a:srgbClr val="231F20"/>
                </a:solidFill>
                <a:latin typeface="Arial" panose="020B0604020202020204"/>
                <a:cs typeface="Arial" panose="020B0604020202020204"/>
              </a:rPr>
              <a:t>Technological</a:t>
            </a:r>
            <a:r>
              <a:rPr sz="1710" spc="-130" dirty="0">
                <a:solidFill>
                  <a:srgbClr val="231F20"/>
                </a:solidFill>
                <a:latin typeface="Times New Roman" panose="02020603050405020304"/>
                <a:cs typeface="Times New Roman" panose="02020603050405020304"/>
              </a:rPr>
              <a:t> </a:t>
            </a:r>
            <a:r>
              <a:rPr sz="1710" b="1" spc="5" dirty="0">
                <a:solidFill>
                  <a:srgbClr val="231F20"/>
                </a:solidFill>
                <a:latin typeface="Arial" panose="020B0604020202020204"/>
                <a:cs typeface="Arial" panose="020B0604020202020204"/>
              </a:rPr>
              <a:t>perspectiv</a:t>
            </a:r>
            <a:r>
              <a:rPr sz="1710" b="1" spc="10" dirty="0">
                <a:solidFill>
                  <a:srgbClr val="231F20"/>
                </a:solidFill>
                <a:latin typeface="Arial" panose="020B0604020202020204"/>
                <a:cs typeface="Arial" panose="020B0604020202020204"/>
              </a:rPr>
              <a:t>e</a:t>
            </a:r>
            <a:endParaRPr sz="1710" dirty="0">
              <a:latin typeface="Arial" panose="020B0604020202020204"/>
              <a:cs typeface="Arial" panose="020B0604020202020204"/>
            </a:endParaRPr>
          </a:p>
        </p:txBody>
      </p:sp>
      <p:grpSp>
        <p:nvGrpSpPr>
          <p:cNvPr id="5" name="object 5"/>
          <p:cNvGrpSpPr/>
          <p:nvPr/>
        </p:nvGrpSpPr>
        <p:grpSpPr>
          <a:xfrm>
            <a:off x="5566441" y="2266773"/>
            <a:ext cx="2028078" cy="1865181"/>
            <a:chOff x="6509644" y="2419090"/>
            <a:chExt cx="2371725" cy="2181225"/>
          </a:xfrm>
        </p:grpSpPr>
        <p:pic>
          <p:nvPicPr>
            <p:cNvPr id="6" name="object 6"/>
            <p:cNvPicPr/>
            <p:nvPr/>
          </p:nvPicPr>
          <p:blipFill>
            <a:blip r:embed="rId2" cstate="print"/>
            <a:stretch>
              <a:fillRect/>
            </a:stretch>
          </p:blipFill>
          <p:spPr>
            <a:xfrm>
              <a:off x="6528694" y="2419090"/>
              <a:ext cx="2343149" cy="2171699"/>
            </a:xfrm>
            <a:prstGeom prst="rect">
              <a:avLst/>
            </a:prstGeom>
          </p:spPr>
        </p:pic>
        <p:sp>
          <p:nvSpPr>
            <p:cNvPr id="7" name="object 7"/>
            <p:cNvSpPr/>
            <p:nvPr/>
          </p:nvSpPr>
          <p:spPr>
            <a:xfrm>
              <a:off x="6509644" y="2714366"/>
              <a:ext cx="2371725" cy="1885950"/>
            </a:xfrm>
            <a:custGeom>
              <a:avLst/>
              <a:gdLst/>
              <a:ahLst/>
              <a:cxnLst/>
              <a:rect l="l" t="t" r="r" b="b"/>
              <a:pathLst>
                <a:path w="2371725" h="1885950">
                  <a:moveTo>
                    <a:pt x="828675" y="47624"/>
                  </a:moveTo>
                  <a:lnTo>
                    <a:pt x="809625" y="0"/>
                  </a:lnTo>
                  <a:lnTo>
                    <a:pt x="0" y="0"/>
                  </a:lnTo>
                  <a:lnTo>
                    <a:pt x="0" y="1885949"/>
                  </a:lnTo>
                  <a:lnTo>
                    <a:pt x="38100" y="1885949"/>
                  </a:lnTo>
                  <a:lnTo>
                    <a:pt x="38100" y="47624"/>
                  </a:lnTo>
                  <a:lnTo>
                    <a:pt x="828675" y="47624"/>
                  </a:lnTo>
                  <a:close/>
                </a:path>
                <a:path w="2371725" h="1885950">
                  <a:moveTo>
                    <a:pt x="2333625" y="1885949"/>
                  </a:moveTo>
                  <a:lnTo>
                    <a:pt x="2333625" y="1847849"/>
                  </a:lnTo>
                  <a:lnTo>
                    <a:pt x="38100" y="1847849"/>
                  </a:lnTo>
                  <a:lnTo>
                    <a:pt x="38100" y="1885949"/>
                  </a:lnTo>
                  <a:lnTo>
                    <a:pt x="2333625" y="1885949"/>
                  </a:lnTo>
                  <a:close/>
                </a:path>
                <a:path w="2371725" h="1885950">
                  <a:moveTo>
                    <a:pt x="2371724" y="1885949"/>
                  </a:moveTo>
                  <a:lnTo>
                    <a:pt x="2371724" y="0"/>
                  </a:lnTo>
                  <a:lnTo>
                    <a:pt x="1885950" y="0"/>
                  </a:lnTo>
                  <a:lnTo>
                    <a:pt x="1895475" y="47624"/>
                  </a:lnTo>
                  <a:lnTo>
                    <a:pt x="2333625" y="47624"/>
                  </a:lnTo>
                  <a:lnTo>
                    <a:pt x="2333625" y="1885949"/>
                  </a:lnTo>
                  <a:lnTo>
                    <a:pt x="2371724" y="1885949"/>
                  </a:lnTo>
                  <a:close/>
                </a:path>
              </a:pathLst>
            </a:custGeom>
            <a:solidFill>
              <a:srgbClr val="231F20"/>
            </a:solidFill>
          </p:spPr>
          <p:txBody>
            <a:bodyPr wrap="square" lIns="0" tIns="0" rIns="0" bIns="0" rtlCol="0"/>
            <a:lstStyle/>
            <a:p>
              <a:endParaRPr sz="1540"/>
            </a:p>
          </p:txBody>
        </p:sp>
        <p:sp>
          <p:nvSpPr>
            <p:cNvPr id="8" name="object 8"/>
            <p:cNvSpPr/>
            <p:nvPr/>
          </p:nvSpPr>
          <p:spPr>
            <a:xfrm>
              <a:off x="7566919" y="3228715"/>
              <a:ext cx="57150" cy="38100"/>
            </a:xfrm>
            <a:custGeom>
              <a:avLst/>
              <a:gdLst/>
              <a:ahLst/>
              <a:cxnLst/>
              <a:rect l="l" t="t" r="r" b="b"/>
              <a:pathLst>
                <a:path w="57150" h="38100">
                  <a:moveTo>
                    <a:pt x="57149" y="19049"/>
                  </a:moveTo>
                  <a:lnTo>
                    <a:pt x="57149" y="9524"/>
                  </a:lnTo>
                  <a:lnTo>
                    <a:pt x="47624" y="0"/>
                  </a:lnTo>
                  <a:lnTo>
                    <a:pt x="9524" y="0"/>
                  </a:lnTo>
                  <a:lnTo>
                    <a:pt x="0" y="9524"/>
                  </a:lnTo>
                  <a:lnTo>
                    <a:pt x="0" y="19049"/>
                  </a:lnTo>
                  <a:lnTo>
                    <a:pt x="19049" y="38099"/>
                  </a:lnTo>
                  <a:lnTo>
                    <a:pt x="28574" y="38099"/>
                  </a:lnTo>
                  <a:lnTo>
                    <a:pt x="38099" y="38099"/>
                  </a:lnTo>
                  <a:lnTo>
                    <a:pt x="57149" y="19049"/>
                  </a:lnTo>
                  <a:close/>
                </a:path>
              </a:pathLst>
            </a:custGeom>
            <a:solidFill>
              <a:srgbClr val="71C167"/>
            </a:solidFill>
          </p:spPr>
          <p:txBody>
            <a:bodyPr wrap="square" lIns="0" tIns="0" rIns="0" bIns="0" rtlCol="0"/>
            <a:lstStyle/>
            <a:p>
              <a:endParaRPr sz="1540"/>
            </a:p>
          </p:txBody>
        </p:sp>
        <p:sp>
          <p:nvSpPr>
            <p:cNvPr id="9" name="object 9"/>
            <p:cNvSpPr/>
            <p:nvPr/>
          </p:nvSpPr>
          <p:spPr>
            <a:xfrm>
              <a:off x="7566919" y="3219190"/>
              <a:ext cx="57150" cy="38100"/>
            </a:xfrm>
            <a:custGeom>
              <a:avLst/>
              <a:gdLst/>
              <a:ahLst/>
              <a:cxnLst/>
              <a:rect l="l" t="t" r="r" b="b"/>
              <a:pathLst>
                <a:path w="57150" h="38100">
                  <a:moveTo>
                    <a:pt x="57149" y="28574"/>
                  </a:moveTo>
                  <a:lnTo>
                    <a:pt x="57149" y="9524"/>
                  </a:lnTo>
                  <a:lnTo>
                    <a:pt x="47624" y="0"/>
                  </a:lnTo>
                  <a:lnTo>
                    <a:pt x="9524" y="0"/>
                  </a:lnTo>
                  <a:lnTo>
                    <a:pt x="0" y="9524"/>
                  </a:lnTo>
                  <a:lnTo>
                    <a:pt x="0" y="28574"/>
                  </a:lnTo>
                  <a:lnTo>
                    <a:pt x="9524" y="28574"/>
                  </a:lnTo>
                  <a:lnTo>
                    <a:pt x="19049" y="38099"/>
                  </a:lnTo>
                  <a:lnTo>
                    <a:pt x="28574" y="38099"/>
                  </a:lnTo>
                  <a:lnTo>
                    <a:pt x="47624" y="28574"/>
                  </a:lnTo>
                  <a:lnTo>
                    <a:pt x="57149" y="28574"/>
                  </a:lnTo>
                  <a:close/>
                </a:path>
              </a:pathLst>
            </a:custGeom>
            <a:solidFill>
              <a:srgbClr val="231F20"/>
            </a:solidFill>
          </p:spPr>
          <p:txBody>
            <a:bodyPr wrap="square" lIns="0" tIns="0" rIns="0" bIns="0" rtlCol="0"/>
            <a:lstStyle/>
            <a:p>
              <a:endParaRPr sz="1540"/>
            </a:p>
          </p:txBody>
        </p:sp>
        <p:sp>
          <p:nvSpPr>
            <p:cNvPr id="10" name="object 10"/>
            <p:cNvSpPr/>
            <p:nvPr/>
          </p:nvSpPr>
          <p:spPr>
            <a:xfrm>
              <a:off x="7614544" y="3238240"/>
              <a:ext cx="19050" cy="9525"/>
            </a:xfrm>
            <a:custGeom>
              <a:avLst/>
              <a:gdLst/>
              <a:ahLst/>
              <a:cxnLst/>
              <a:rect l="l" t="t" r="r" b="b"/>
              <a:pathLst>
                <a:path w="19050" h="9525">
                  <a:moveTo>
                    <a:pt x="19049" y="0"/>
                  </a:moveTo>
                  <a:lnTo>
                    <a:pt x="0" y="0"/>
                  </a:lnTo>
                  <a:lnTo>
                    <a:pt x="0" y="9524"/>
                  </a:lnTo>
                  <a:lnTo>
                    <a:pt x="9524" y="9524"/>
                  </a:lnTo>
                  <a:lnTo>
                    <a:pt x="19049" y="0"/>
                  </a:lnTo>
                  <a:close/>
                </a:path>
              </a:pathLst>
            </a:custGeom>
            <a:solidFill>
              <a:srgbClr val="FFFFFF"/>
            </a:solidFill>
          </p:spPr>
          <p:txBody>
            <a:bodyPr wrap="square" lIns="0" tIns="0" rIns="0" bIns="0" rtlCol="0"/>
            <a:lstStyle/>
            <a:p>
              <a:endParaRPr sz="1540"/>
            </a:p>
          </p:txBody>
        </p:sp>
        <p:sp>
          <p:nvSpPr>
            <p:cNvPr id="11" name="object 11"/>
            <p:cNvSpPr/>
            <p:nvPr/>
          </p:nvSpPr>
          <p:spPr>
            <a:xfrm>
              <a:off x="7995544" y="3095365"/>
              <a:ext cx="66675" cy="38100"/>
            </a:xfrm>
            <a:custGeom>
              <a:avLst/>
              <a:gdLst/>
              <a:ahLst/>
              <a:cxnLst/>
              <a:rect l="l" t="t" r="r" b="b"/>
              <a:pathLst>
                <a:path w="66675" h="38100">
                  <a:moveTo>
                    <a:pt x="66674" y="28574"/>
                  </a:moveTo>
                  <a:lnTo>
                    <a:pt x="66674" y="9524"/>
                  </a:lnTo>
                  <a:lnTo>
                    <a:pt x="57149" y="9524"/>
                  </a:lnTo>
                  <a:lnTo>
                    <a:pt x="47624" y="0"/>
                  </a:lnTo>
                  <a:lnTo>
                    <a:pt x="19049" y="0"/>
                  </a:lnTo>
                  <a:lnTo>
                    <a:pt x="0" y="19049"/>
                  </a:lnTo>
                  <a:lnTo>
                    <a:pt x="19049" y="38099"/>
                  </a:lnTo>
                  <a:lnTo>
                    <a:pt x="38099" y="38099"/>
                  </a:lnTo>
                  <a:lnTo>
                    <a:pt x="47624" y="38099"/>
                  </a:lnTo>
                  <a:lnTo>
                    <a:pt x="57149" y="28574"/>
                  </a:lnTo>
                  <a:lnTo>
                    <a:pt x="66674" y="28574"/>
                  </a:lnTo>
                  <a:close/>
                </a:path>
              </a:pathLst>
            </a:custGeom>
            <a:solidFill>
              <a:srgbClr val="71C167"/>
            </a:solidFill>
          </p:spPr>
          <p:txBody>
            <a:bodyPr wrap="square" lIns="0" tIns="0" rIns="0" bIns="0" rtlCol="0"/>
            <a:lstStyle/>
            <a:p>
              <a:endParaRPr sz="1540"/>
            </a:p>
          </p:txBody>
        </p:sp>
        <p:sp>
          <p:nvSpPr>
            <p:cNvPr id="12" name="object 12"/>
            <p:cNvSpPr/>
            <p:nvPr/>
          </p:nvSpPr>
          <p:spPr>
            <a:xfrm>
              <a:off x="7995544" y="3085840"/>
              <a:ext cx="66675" cy="38100"/>
            </a:xfrm>
            <a:custGeom>
              <a:avLst/>
              <a:gdLst/>
              <a:ahLst/>
              <a:cxnLst/>
              <a:rect l="l" t="t" r="r" b="b"/>
              <a:pathLst>
                <a:path w="66675" h="38100">
                  <a:moveTo>
                    <a:pt x="66674" y="28574"/>
                  </a:moveTo>
                  <a:lnTo>
                    <a:pt x="66674" y="19049"/>
                  </a:lnTo>
                  <a:lnTo>
                    <a:pt x="57149" y="9524"/>
                  </a:lnTo>
                  <a:lnTo>
                    <a:pt x="57149" y="0"/>
                  </a:lnTo>
                  <a:lnTo>
                    <a:pt x="19049" y="0"/>
                  </a:lnTo>
                  <a:lnTo>
                    <a:pt x="0" y="19049"/>
                  </a:lnTo>
                  <a:lnTo>
                    <a:pt x="0" y="28574"/>
                  </a:lnTo>
                  <a:lnTo>
                    <a:pt x="9524" y="38099"/>
                  </a:lnTo>
                  <a:lnTo>
                    <a:pt x="38099" y="38099"/>
                  </a:lnTo>
                  <a:lnTo>
                    <a:pt x="47624" y="38099"/>
                  </a:lnTo>
                  <a:lnTo>
                    <a:pt x="57149" y="28574"/>
                  </a:lnTo>
                  <a:lnTo>
                    <a:pt x="66674" y="28574"/>
                  </a:lnTo>
                  <a:close/>
                </a:path>
              </a:pathLst>
            </a:custGeom>
            <a:solidFill>
              <a:srgbClr val="231F20"/>
            </a:solidFill>
          </p:spPr>
          <p:txBody>
            <a:bodyPr wrap="square" lIns="0" tIns="0" rIns="0" bIns="0" rtlCol="0"/>
            <a:lstStyle/>
            <a:p>
              <a:endParaRPr sz="1540"/>
            </a:p>
          </p:txBody>
        </p:sp>
        <p:sp>
          <p:nvSpPr>
            <p:cNvPr id="13" name="object 13"/>
            <p:cNvSpPr/>
            <p:nvPr/>
          </p:nvSpPr>
          <p:spPr>
            <a:xfrm>
              <a:off x="8052694" y="3104890"/>
              <a:ext cx="9525" cy="9525"/>
            </a:xfrm>
            <a:custGeom>
              <a:avLst/>
              <a:gdLst/>
              <a:ahLst/>
              <a:cxnLst/>
              <a:rect l="l" t="t" r="r" b="b"/>
              <a:pathLst>
                <a:path w="9525" h="9525">
                  <a:moveTo>
                    <a:pt x="9524" y="9524"/>
                  </a:moveTo>
                  <a:lnTo>
                    <a:pt x="9524" y="0"/>
                  </a:lnTo>
                  <a:lnTo>
                    <a:pt x="0" y="0"/>
                  </a:lnTo>
                  <a:lnTo>
                    <a:pt x="0" y="9524"/>
                  </a:lnTo>
                  <a:lnTo>
                    <a:pt x="9524" y="9524"/>
                  </a:lnTo>
                  <a:close/>
                </a:path>
              </a:pathLst>
            </a:custGeom>
            <a:solidFill>
              <a:srgbClr val="FFFFFF"/>
            </a:solidFill>
          </p:spPr>
          <p:txBody>
            <a:bodyPr wrap="square" lIns="0" tIns="0" rIns="0" bIns="0" rtlCol="0"/>
            <a:lstStyle/>
            <a:p>
              <a:endParaRPr sz="1540"/>
            </a:p>
          </p:txBody>
        </p:sp>
        <p:sp>
          <p:nvSpPr>
            <p:cNvPr id="14" name="object 14"/>
            <p:cNvSpPr/>
            <p:nvPr/>
          </p:nvSpPr>
          <p:spPr>
            <a:xfrm>
              <a:off x="8195569" y="4152640"/>
              <a:ext cx="247650" cy="409575"/>
            </a:xfrm>
            <a:custGeom>
              <a:avLst/>
              <a:gdLst/>
              <a:ahLst/>
              <a:cxnLst/>
              <a:rect l="l" t="t" r="r" b="b"/>
              <a:pathLst>
                <a:path w="247650" h="409575">
                  <a:moveTo>
                    <a:pt x="247649" y="409574"/>
                  </a:moveTo>
                  <a:lnTo>
                    <a:pt x="209549" y="371474"/>
                  </a:lnTo>
                  <a:lnTo>
                    <a:pt x="180974" y="352424"/>
                  </a:lnTo>
                  <a:lnTo>
                    <a:pt x="161924" y="333374"/>
                  </a:lnTo>
                  <a:lnTo>
                    <a:pt x="152399" y="314324"/>
                  </a:lnTo>
                  <a:lnTo>
                    <a:pt x="133349" y="304799"/>
                  </a:lnTo>
                  <a:lnTo>
                    <a:pt x="152399" y="304799"/>
                  </a:lnTo>
                  <a:lnTo>
                    <a:pt x="161924" y="314324"/>
                  </a:lnTo>
                  <a:lnTo>
                    <a:pt x="180974" y="314324"/>
                  </a:lnTo>
                  <a:lnTo>
                    <a:pt x="190499" y="323849"/>
                  </a:lnTo>
                  <a:lnTo>
                    <a:pt x="200024" y="323849"/>
                  </a:lnTo>
                  <a:lnTo>
                    <a:pt x="209549" y="333374"/>
                  </a:lnTo>
                  <a:lnTo>
                    <a:pt x="95249" y="152399"/>
                  </a:lnTo>
                  <a:lnTo>
                    <a:pt x="47624" y="38099"/>
                  </a:lnTo>
                  <a:lnTo>
                    <a:pt x="0" y="0"/>
                  </a:lnTo>
                  <a:lnTo>
                    <a:pt x="0" y="57149"/>
                  </a:lnTo>
                  <a:lnTo>
                    <a:pt x="66674" y="152399"/>
                  </a:lnTo>
                  <a:lnTo>
                    <a:pt x="66674" y="400049"/>
                  </a:lnTo>
                  <a:lnTo>
                    <a:pt x="247649" y="409574"/>
                  </a:lnTo>
                  <a:close/>
                </a:path>
              </a:pathLst>
            </a:custGeom>
            <a:solidFill>
              <a:srgbClr val="F8991D"/>
            </a:solidFill>
          </p:spPr>
          <p:txBody>
            <a:bodyPr wrap="square" lIns="0" tIns="0" rIns="0" bIns="0" rtlCol="0"/>
            <a:lstStyle/>
            <a:p>
              <a:endParaRPr sz="1540"/>
            </a:p>
          </p:txBody>
        </p:sp>
        <p:sp>
          <p:nvSpPr>
            <p:cNvPr id="15" name="object 15"/>
            <p:cNvSpPr/>
            <p:nvPr/>
          </p:nvSpPr>
          <p:spPr>
            <a:xfrm>
              <a:off x="7443089" y="2590545"/>
              <a:ext cx="971550" cy="457200"/>
            </a:xfrm>
            <a:custGeom>
              <a:avLst/>
              <a:gdLst/>
              <a:ahLst/>
              <a:cxnLst/>
              <a:rect l="l" t="t" r="r" b="b"/>
              <a:pathLst>
                <a:path w="971550" h="457200">
                  <a:moveTo>
                    <a:pt x="47625" y="19050"/>
                  </a:moveTo>
                  <a:lnTo>
                    <a:pt x="38100" y="19050"/>
                  </a:lnTo>
                  <a:lnTo>
                    <a:pt x="47625" y="22225"/>
                  </a:lnTo>
                  <a:lnTo>
                    <a:pt x="47625" y="19050"/>
                  </a:lnTo>
                  <a:close/>
                </a:path>
                <a:path w="971550" h="457200">
                  <a:moveTo>
                    <a:pt x="342900" y="0"/>
                  </a:moveTo>
                  <a:lnTo>
                    <a:pt x="333375" y="0"/>
                  </a:lnTo>
                  <a:lnTo>
                    <a:pt x="323850" y="9525"/>
                  </a:lnTo>
                  <a:lnTo>
                    <a:pt x="304800" y="9525"/>
                  </a:lnTo>
                  <a:lnTo>
                    <a:pt x="285750" y="19050"/>
                  </a:lnTo>
                  <a:lnTo>
                    <a:pt x="266700" y="19050"/>
                  </a:lnTo>
                  <a:lnTo>
                    <a:pt x="238125" y="28575"/>
                  </a:lnTo>
                  <a:lnTo>
                    <a:pt x="219075" y="38100"/>
                  </a:lnTo>
                  <a:lnTo>
                    <a:pt x="85725" y="38100"/>
                  </a:lnTo>
                  <a:lnTo>
                    <a:pt x="66675" y="28575"/>
                  </a:lnTo>
                  <a:lnTo>
                    <a:pt x="47625" y="22225"/>
                  </a:lnTo>
                  <a:lnTo>
                    <a:pt x="47625" y="28575"/>
                  </a:lnTo>
                  <a:lnTo>
                    <a:pt x="57150" y="28575"/>
                  </a:lnTo>
                  <a:lnTo>
                    <a:pt x="66675" y="38100"/>
                  </a:lnTo>
                  <a:lnTo>
                    <a:pt x="76200" y="38100"/>
                  </a:lnTo>
                  <a:lnTo>
                    <a:pt x="114300" y="57150"/>
                  </a:lnTo>
                  <a:lnTo>
                    <a:pt x="228600" y="57150"/>
                  </a:lnTo>
                  <a:lnTo>
                    <a:pt x="257175" y="47625"/>
                  </a:lnTo>
                  <a:lnTo>
                    <a:pt x="285750" y="28575"/>
                  </a:lnTo>
                  <a:lnTo>
                    <a:pt x="323850" y="19050"/>
                  </a:lnTo>
                  <a:lnTo>
                    <a:pt x="342900" y="0"/>
                  </a:lnTo>
                  <a:close/>
                </a:path>
                <a:path w="971550" h="457200">
                  <a:moveTo>
                    <a:pt x="430530" y="19050"/>
                  </a:moveTo>
                  <a:lnTo>
                    <a:pt x="428625" y="19050"/>
                  </a:lnTo>
                  <a:lnTo>
                    <a:pt x="419100" y="28575"/>
                  </a:lnTo>
                  <a:lnTo>
                    <a:pt x="361950" y="57150"/>
                  </a:lnTo>
                  <a:lnTo>
                    <a:pt x="333375" y="76200"/>
                  </a:lnTo>
                  <a:lnTo>
                    <a:pt x="304800" y="85725"/>
                  </a:lnTo>
                  <a:lnTo>
                    <a:pt x="266700" y="95250"/>
                  </a:lnTo>
                  <a:lnTo>
                    <a:pt x="238125" y="104775"/>
                  </a:lnTo>
                  <a:lnTo>
                    <a:pt x="200025" y="104775"/>
                  </a:lnTo>
                  <a:lnTo>
                    <a:pt x="161925" y="114300"/>
                  </a:lnTo>
                  <a:lnTo>
                    <a:pt x="114300" y="104775"/>
                  </a:lnTo>
                  <a:lnTo>
                    <a:pt x="76200" y="104775"/>
                  </a:lnTo>
                  <a:lnTo>
                    <a:pt x="0" y="66675"/>
                  </a:lnTo>
                  <a:lnTo>
                    <a:pt x="0" y="85725"/>
                  </a:lnTo>
                  <a:lnTo>
                    <a:pt x="19050" y="104775"/>
                  </a:lnTo>
                  <a:lnTo>
                    <a:pt x="76200" y="133350"/>
                  </a:lnTo>
                  <a:lnTo>
                    <a:pt x="104775" y="142875"/>
                  </a:lnTo>
                  <a:lnTo>
                    <a:pt x="238125" y="142875"/>
                  </a:lnTo>
                  <a:lnTo>
                    <a:pt x="276225" y="133350"/>
                  </a:lnTo>
                  <a:lnTo>
                    <a:pt x="314325" y="114300"/>
                  </a:lnTo>
                  <a:lnTo>
                    <a:pt x="361950" y="85725"/>
                  </a:lnTo>
                  <a:lnTo>
                    <a:pt x="400050" y="57150"/>
                  </a:lnTo>
                  <a:lnTo>
                    <a:pt x="430530" y="19050"/>
                  </a:lnTo>
                  <a:close/>
                </a:path>
                <a:path w="971550" h="457200">
                  <a:moveTo>
                    <a:pt x="438150" y="9525"/>
                  </a:moveTo>
                  <a:lnTo>
                    <a:pt x="430530" y="19050"/>
                  </a:lnTo>
                  <a:lnTo>
                    <a:pt x="438150" y="19050"/>
                  </a:lnTo>
                  <a:lnTo>
                    <a:pt x="438150" y="9525"/>
                  </a:lnTo>
                  <a:close/>
                </a:path>
                <a:path w="971550" h="457200">
                  <a:moveTo>
                    <a:pt x="971550" y="352425"/>
                  </a:moveTo>
                  <a:lnTo>
                    <a:pt x="942975" y="295275"/>
                  </a:lnTo>
                  <a:lnTo>
                    <a:pt x="904875" y="247650"/>
                  </a:lnTo>
                  <a:lnTo>
                    <a:pt x="866775" y="228600"/>
                  </a:lnTo>
                  <a:lnTo>
                    <a:pt x="828675" y="219075"/>
                  </a:lnTo>
                  <a:lnTo>
                    <a:pt x="781050" y="200025"/>
                  </a:lnTo>
                  <a:lnTo>
                    <a:pt x="790575" y="209550"/>
                  </a:lnTo>
                  <a:lnTo>
                    <a:pt x="819150" y="219075"/>
                  </a:lnTo>
                  <a:lnTo>
                    <a:pt x="847725" y="238125"/>
                  </a:lnTo>
                  <a:lnTo>
                    <a:pt x="914400" y="304800"/>
                  </a:lnTo>
                  <a:lnTo>
                    <a:pt x="952500" y="400050"/>
                  </a:lnTo>
                  <a:lnTo>
                    <a:pt x="952500" y="457200"/>
                  </a:lnTo>
                  <a:lnTo>
                    <a:pt x="962025" y="447675"/>
                  </a:lnTo>
                  <a:lnTo>
                    <a:pt x="962025" y="428625"/>
                  </a:lnTo>
                  <a:lnTo>
                    <a:pt x="971550" y="409575"/>
                  </a:lnTo>
                  <a:lnTo>
                    <a:pt x="971550" y="352425"/>
                  </a:lnTo>
                  <a:close/>
                </a:path>
              </a:pathLst>
            </a:custGeom>
            <a:solidFill>
              <a:srgbClr val="4377BC"/>
            </a:solidFill>
          </p:spPr>
          <p:txBody>
            <a:bodyPr wrap="square" lIns="0" tIns="0" rIns="0" bIns="0" rtlCol="0"/>
            <a:lstStyle/>
            <a:p>
              <a:endParaRPr sz="1540"/>
            </a:p>
          </p:txBody>
        </p:sp>
      </p:grpSp>
      <p:sp>
        <p:nvSpPr>
          <p:cNvPr id="16" name="object 16"/>
          <p:cNvSpPr txBox="1"/>
          <p:nvPr/>
        </p:nvSpPr>
        <p:spPr>
          <a:xfrm>
            <a:off x="5539285" y="4283995"/>
            <a:ext cx="2048712" cy="276225"/>
          </a:xfrm>
          <a:prstGeom prst="rect">
            <a:avLst/>
          </a:prstGeom>
        </p:spPr>
        <p:txBody>
          <a:bodyPr vert="horz" wrap="square" lIns="0" tIns="13574" rIns="0" bIns="0" rtlCol="0">
            <a:spAutoFit/>
          </a:bodyPr>
          <a:lstStyle/>
          <a:p>
            <a:pPr marL="12700">
              <a:lnSpc>
                <a:spcPct val="100000"/>
              </a:lnSpc>
              <a:spcBef>
                <a:spcPts val="125"/>
              </a:spcBef>
            </a:pPr>
            <a:r>
              <a:rPr sz="1710" b="1" spc="25" dirty="0">
                <a:solidFill>
                  <a:srgbClr val="231F20"/>
                </a:solidFill>
                <a:latin typeface="Arial" panose="020B0604020202020204"/>
                <a:cs typeface="Arial" panose="020B0604020202020204"/>
              </a:rPr>
              <a:t>Huma</a:t>
            </a:r>
            <a:r>
              <a:rPr sz="1710" b="1" spc="15" dirty="0">
                <a:solidFill>
                  <a:srgbClr val="231F20"/>
                </a:solidFill>
                <a:latin typeface="Arial" panose="020B0604020202020204"/>
                <a:cs typeface="Arial" panose="020B0604020202020204"/>
              </a:rPr>
              <a:t>n</a:t>
            </a:r>
            <a:r>
              <a:rPr sz="1710" spc="-114" dirty="0">
                <a:solidFill>
                  <a:srgbClr val="231F20"/>
                </a:solidFill>
                <a:latin typeface="Times New Roman" panose="02020603050405020304"/>
                <a:cs typeface="Times New Roman" panose="02020603050405020304"/>
              </a:rPr>
              <a:t> </a:t>
            </a:r>
            <a:r>
              <a:rPr sz="1710" b="1" spc="20" dirty="0">
                <a:solidFill>
                  <a:srgbClr val="231F20"/>
                </a:solidFill>
                <a:latin typeface="Arial" panose="020B0604020202020204"/>
                <a:cs typeface="Arial" panose="020B0604020202020204"/>
              </a:rPr>
              <a:t>perspectiv</a:t>
            </a:r>
            <a:r>
              <a:rPr sz="1710" b="1" spc="10" dirty="0">
                <a:solidFill>
                  <a:srgbClr val="231F20"/>
                </a:solidFill>
                <a:latin typeface="Arial" panose="020B0604020202020204"/>
                <a:cs typeface="Arial" panose="020B0604020202020204"/>
              </a:rPr>
              <a:t>e</a:t>
            </a:r>
            <a:endParaRPr sz="1710" dirty="0">
              <a:latin typeface="Arial" panose="020B0604020202020204"/>
              <a:cs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Douglas</a:t>
            </a:r>
            <a:r>
              <a:rPr spc="-120" dirty="0"/>
              <a:t> </a:t>
            </a:r>
            <a:r>
              <a:rPr spc="-5" dirty="0"/>
              <a:t>Engelbart</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856815"/>
            <a:ext cx="6874832" cy="4535805"/>
          </a:xfrm>
          <a:prstGeom prst="rect">
            <a:avLst/>
          </a:prstGeom>
        </p:spPr>
        <p:txBody>
          <a:bodyPr vert="horz" wrap="square" lIns="0" tIns="5429" rIns="0" bIns="0" rtlCol="0">
            <a:spAutoFit/>
          </a:bodyPr>
          <a:lstStyle/>
          <a:p>
            <a:pPr marL="12700" marR="694690">
              <a:lnSpc>
                <a:spcPct val="102000"/>
              </a:lnSpc>
              <a:spcBef>
                <a:spcPts val="50"/>
              </a:spcBef>
              <a:tabLst>
                <a:tab pos="389890" algn="l"/>
                <a:tab pos="1414780" algn="l"/>
                <a:tab pos="2480945" algn="l"/>
                <a:tab pos="2999740" algn="l"/>
                <a:tab pos="3930015" algn="l"/>
                <a:tab pos="4587240" algn="l"/>
                <a:tab pos="5209540" algn="l"/>
                <a:tab pos="5373370" algn="l"/>
              </a:tabLst>
            </a:pPr>
            <a:r>
              <a:rPr sz="2350" spc="15" dirty="0">
                <a:solidFill>
                  <a:srgbClr val="1F1F5D"/>
                </a:solidFill>
                <a:latin typeface="Verdana" panose="020B0604030504040204"/>
                <a:cs typeface="Verdana" panose="020B0604030504040204"/>
              </a:rPr>
              <a:t>A</a:t>
            </a:r>
            <a:r>
              <a:rPr sz="2350" spc="15" dirty="0">
                <a:solidFill>
                  <a:srgbClr val="1F1F5D"/>
                </a:solidFill>
                <a:latin typeface="Times New Roman" panose="02020603050405020304"/>
                <a:cs typeface="Times New Roman" panose="02020603050405020304"/>
              </a:rPr>
              <a:t>	</a:t>
            </a:r>
            <a:r>
              <a:rPr sz="2350" dirty="0">
                <a:solidFill>
                  <a:srgbClr val="1F1F5D"/>
                </a:solidFill>
                <a:latin typeface="Verdana" panose="020B0604030504040204"/>
                <a:cs typeface="Verdana" panose="020B0604030504040204"/>
              </a:rPr>
              <a:t>Conceptua</a:t>
            </a:r>
            <a:r>
              <a:rPr sz="2350" spc="5" dirty="0">
                <a:solidFill>
                  <a:srgbClr val="1F1F5D"/>
                </a:solidFill>
                <a:latin typeface="Verdana" panose="020B0604030504040204"/>
                <a:cs typeface="Verdana" panose="020B0604030504040204"/>
              </a:rPr>
              <a:t>l</a:t>
            </a:r>
            <a:r>
              <a:rPr sz="2350" dirty="0">
                <a:solidFill>
                  <a:srgbClr val="1F1F5D"/>
                </a:solidFill>
                <a:latin typeface="Times New Roman" panose="02020603050405020304"/>
                <a:cs typeface="Times New Roman" panose="02020603050405020304"/>
              </a:rPr>
              <a:t>	</a:t>
            </a:r>
            <a:r>
              <a:rPr sz="2350" spc="5" dirty="0">
                <a:solidFill>
                  <a:srgbClr val="1F1F5D"/>
                </a:solidFill>
                <a:latin typeface="Verdana" panose="020B0604030504040204"/>
                <a:cs typeface="Verdana" panose="020B0604030504040204"/>
              </a:rPr>
              <a:t>Framew</a:t>
            </a:r>
            <a:r>
              <a:rPr sz="2350" dirty="0">
                <a:solidFill>
                  <a:srgbClr val="1F1F5D"/>
                </a:solidFill>
                <a:latin typeface="Verdana" panose="020B0604030504040204"/>
                <a:cs typeface="Verdana" panose="020B0604030504040204"/>
              </a:rPr>
              <a:t>or</a:t>
            </a:r>
            <a:r>
              <a:rPr sz="2350" spc="10" dirty="0">
                <a:solidFill>
                  <a:srgbClr val="1F1F5D"/>
                </a:solidFill>
                <a:latin typeface="Verdana" panose="020B0604030504040204"/>
                <a:cs typeface="Verdana" panose="020B0604030504040204"/>
              </a:rPr>
              <a:t>k</a:t>
            </a:r>
            <a:r>
              <a:rPr sz="2350" dirty="0">
                <a:solidFill>
                  <a:srgbClr val="1F1F5D"/>
                </a:solidFill>
                <a:latin typeface="Times New Roman" panose="02020603050405020304"/>
                <a:cs typeface="Times New Roman" panose="02020603050405020304"/>
              </a:rPr>
              <a:t>	</a:t>
            </a:r>
            <a:r>
              <a:rPr sz="2350" dirty="0">
                <a:solidFill>
                  <a:srgbClr val="1F1F5D"/>
                </a:solidFill>
                <a:latin typeface="Verdana" panose="020B0604030504040204"/>
                <a:cs typeface="Verdana" panose="020B0604030504040204"/>
              </a:rPr>
              <a:t>fo</a:t>
            </a:r>
            <a:r>
              <a:rPr sz="2350" spc="10" dirty="0">
                <a:solidFill>
                  <a:srgbClr val="1F1F5D"/>
                </a:solidFill>
                <a:latin typeface="Verdana" panose="020B0604030504040204"/>
                <a:cs typeface="Verdana" panose="020B0604030504040204"/>
              </a:rPr>
              <a:t>r</a:t>
            </a:r>
            <a:r>
              <a:rPr lang="en-US" sz="2350" spc="10" dirty="0">
                <a:solidFill>
                  <a:srgbClr val="1F1F5D"/>
                </a:solidFill>
                <a:latin typeface="Verdana" panose="020B0604030504040204"/>
                <a:cs typeface="Verdana" panose="020B0604030504040204"/>
              </a:rPr>
              <a:t> </a:t>
            </a:r>
            <a:r>
              <a:rPr sz="2350" spc="5" dirty="0">
                <a:solidFill>
                  <a:srgbClr val="1F1F5D"/>
                </a:solidFill>
                <a:latin typeface="Verdana" panose="020B0604030504040204"/>
                <a:cs typeface="Verdana" panose="020B0604030504040204"/>
              </a:rPr>
              <a:t>Augment</a:t>
            </a:r>
            <a:r>
              <a:rPr sz="2350" spc="-10" dirty="0">
                <a:solidFill>
                  <a:srgbClr val="1F1F5D"/>
                </a:solidFill>
                <a:latin typeface="Verdana" panose="020B0604030504040204"/>
                <a:cs typeface="Verdana" panose="020B0604030504040204"/>
              </a:rPr>
              <a:t>i</a:t>
            </a:r>
            <a:r>
              <a:rPr sz="2350" spc="5" dirty="0">
                <a:solidFill>
                  <a:srgbClr val="1F1F5D"/>
                </a:solidFill>
                <a:latin typeface="Verdana" panose="020B0604030504040204"/>
                <a:cs typeface="Verdana" panose="020B0604030504040204"/>
              </a:rPr>
              <a:t>n</a:t>
            </a:r>
            <a:r>
              <a:rPr sz="2350" spc="10" dirty="0">
                <a:solidFill>
                  <a:srgbClr val="1F1F5D"/>
                </a:solidFill>
                <a:latin typeface="Verdana" panose="020B0604030504040204"/>
                <a:cs typeface="Verdana" panose="020B0604030504040204"/>
              </a:rPr>
              <a:t>g </a:t>
            </a:r>
            <a:r>
              <a:rPr sz="2350" spc="5" dirty="0">
                <a:solidFill>
                  <a:srgbClr val="1F1F5D"/>
                </a:solidFill>
                <a:latin typeface="Times New Roman" panose="02020603050405020304"/>
                <a:cs typeface="Times New Roman" panose="02020603050405020304"/>
              </a:rPr>
              <a:t> </a:t>
            </a:r>
            <a:r>
              <a:rPr sz="2350" spc="20" dirty="0">
                <a:solidFill>
                  <a:srgbClr val="1F1F5D"/>
                </a:solidFill>
                <a:latin typeface="Verdana" panose="020B0604030504040204"/>
                <a:cs typeface="Verdana" panose="020B0604030504040204"/>
              </a:rPr>
              <a:t>Human</a:t>
            </a:r>
            <a:r>
              <a:rPr sz="2350" spc="20" dirty="0">
                <a:solidFill>
                  <a:srgbClr val="1F1F5D"/>
                </a:solidFill>
                <a:latin typeface="Times New Roman" panose="02020603050405020304"/>
                <a:cs typeface="Times New Roman" panose="02020603050405020304"/>
              </a:rPr>
              <a:t>	</a:t>
            </a:r>
            <a:r>
              <a:rPr sz="2350" spc="10" dirty="0">
                <a:solidFill>
                  <a:srgbClr val="1F1F5D"/>
                </a:solidFill>
                <a:latin typeface="Verdana" panose="020B0604030504040204"/>
                <a:cs typeface="Verdana" panose="020B0604030504040204"/>
              </a:rPr>
              <a:t>Intellect</a:t>
            </a:r>
            <a:r>
              <a:rPr sz="2350" spc="10" dirty="0">
                <a:solidFill>
                  <a:srgbClr val="1F1F5D"/>
                </a:solidFill>
                <a:latin typeface="Times New Roman" panose="02020603050405020304"/>
                <a:cs typeface="Times New Roman" panose="02020603050405020304"/>
              </a:rPr>
              <a:t>	</a:t>
            </a:r>
            <a:endParaRPr sz="2350" spc="10" dirty="0">
              <a:solidFill>
                <a:srgbClr val="1F1F5D"/>
              </a:solidFill>
              <a:latin typeface="Times New Roman" panose="02020603050405020304"/>
              <a:cs typeface="Times New Roman" panose="02020603050405020304"/>
            </a:endParaRPr>
          </a:p>
          <a:p>
            <a:pPr marL="12700" marR="694690">
              <a:lnSpc>
                <a:spcPct val="102000"/>
              </a:lnSpc>
              <a:spcBef>
                <a:spcPts val="50"/>
              </a:spcBef>
              <a:tabLst>
                <a:tab pos="389890" algn="l"/>
                <a:tab pos="1414780" algn="l"/>
                <a:tab pos="2480945" algn="l"/>
                <a:tab pos="2999740" algn="l"/>
                <a:tab pos="3930015" algn="l"/>
                <a:tab pos="4587240" algn="l"/>
                <a:tab pos="5209540" algn="l"/>
                <a:tab pos="5373370" algn="l"/>
              </a:tabLst>
            </a:pPr>
            <a:r>
              <a:rPr sz="2350" spc="15" dirty="0">
                <a:solidFill>
                  <a:srgbClr val="1F1F5D"/>
                </a:solidFill>
                <a:latin typeface="Verdana" panose="020B0604030504040204"/>
                <a:cs typeface="Verdana" panose="020B0604030504040204"/>
              </a:rPr>
              <a:t>(SRI</a:t>
            </a:r>
            <a:r>
              <a:rPr sz="2350" spc="15" dirty="0">
                <a:solidFill>
                  <a:srgbClr val="1F1F5D"/>
                </a:solidFill>
                <a:latin typeface="Times New Roman" panose="02020603050405020304"/>
                <a:cs typeface="Times New Roman" panose="02020603050405020304"/>
              </a:rPr>
              <a:t>	</a:t>
            </a:r>
            <a:r>
              <a:rPr sz="2350" spc="15" dirty="0">
                <a:solidFill>
                  <a:srgbClr val="1F1F5D"/>
                </a:solidFill>
                <a:latin typeface="Verdana" panose="020B0604030504040204"/>
                <a:cs typeface="Verdana" panose="020B0604030504040204"/>
              </a:rPr>
              <a:t>Report,</a:t>
            </a:r>
            <a:r>
              <a:rPr sz="2350" spc="15" dirty="0">
                <a:solidFill>
                  <a:srgbClr val="1F1F5D"/>
                </a:solidFill>
                <a:latin typeface="Times New Roman" panose="02020603050405020304"/>
                <a:cs typeface="Times New Roman" panose="02020603050405020304"/>
              </a:rPr>
              <a:t>	</a:t>
            </a:r>
            <a:r>
              <a:rPr sz="2350" spc="15" dirty="0">
                <a:solidFill>
                  <a:srgbClr val="1F1F5D"/>
                </a:solidFill>
                <a:latin typeface="Verdana" panose="020B0604030504040204"/>
                <a:cs typeface="Verdana" panose="020B0604030504040204"/>
              </a:rPr>
              <a:t>1962)</a:t>
            </a:r>
            <a:endParaRPr sz="2350">
              <a:latin typeface="Verdana" panose="020B0604030504040204"/>
              <a:cs typeface="Verdana" panose="020B0604030504040204"/>
            </a:endParaRPr>
          </a:p>
          <a:p>
            <a:pPr>
              <a:lnSpc>
                <a:spcPct val="100000"/>
              </a:lnSpc>
              <a:spcBef>
                <a:spcPts val="30"/>
              </a:spcBef>
            </a:pPr>
            <a:endParaRPr sz="2350">
              <a:latin typeface="Verdana" panose="020B0604030504040204"/>
              <a:cs typeface="Verdana" panose="020B0604030504040204"/>
            </a:endParaRPr>
          </a:p>
          <a:p>
            <a:pPr marL="907415" marR="5080">
              <a:lnSpc>
                <a:spcPct val="100000"/>
              </a:lnSpc>
            </a:pPr>
            <a:r>
              <a:rPr sz="1710" spc="10" dirty="0">
                <a:solidFill>
                  <a:srgbClr val="1F1F5D"/>
                </a:solidFill>
                <a:latin typeface="Verdana" panose="020B0604030504040204"/>
                <a:cs typeface="Verdana" panose="020B0604030504040204"/>
              </a:rPr>
              <a:t>"By</a:t>
            </a:r>
            <a:r>
              <a:rPr sz="1710" spc="-105" dirty="0">
                <a:solidFill>
                  <a:srgbClr val="1F1F5D"/>
                </a:solidFill>
                <a:latin typeface="Verdana" panose="020B0604030504040204"/>
                <a:cs typeface="Verdana" panose="020B0604030504040204"/>
              </a:rPr>
              <a:t> </a:t>
            </a:r>
            <a:r>
              <a:rPr sz="1710" i="1" spc="5" dirty="0">
                <a:solidFill>
                  <a:srgbClr val="1F1F5D"/>
                </a:solidFill>
                <a:latin typeface="Verdana" panose="020B0604030504040204"/>
                <a:cs typeface="Verdana" panose="020B0604030504040204"/>
              </a:rPr>
              <a:t>augmenting</a:t>
            </a:r>
            <a:r>
              <a:rPr sz="1710" i="1" spc="-110" dirty="0">
                <a:solidFill>
                  <a:srgbClr val="1F1F5D"/>
                </a:solidFill>
                <a:latin typeface="Verdana" panose="020B0604030504040204"/>
                <a:cs typeface="Verdana" panose="020B0604030504040204"/>
              </a:rPr>
              <a:t> </a:t>
            </a:r>
            <a:r>
              <a:rPr sz="1710" i="1" spc="5" dirty="0">
                <a:solidFill>
                  <a:srgbClr val="1F1F5D"/>
                </a:solidFill>
                <a:latin typeface="Verdana" panose="020B0604030504040204"/>
                <a:cs typeface="Verdana" panose="020B0604030504040204"/>
              </a:rPr>
              <a:t>man's</a:t>
            </a:r>
            <a:r>
              <a:rPr sz="1710" i="1" spc="-114" dirty="0">
                <a:solidFill>
                  <a:srgbClr val="1F1F5D"/>
                </a:solidFill>
                <a:latin typeface="Verdana" panose="020B0604030504040204"/>
                <a:cs typeface="Verdana" panose="020B0604030504040204"/>
              </a:rPr>
              <a:t> </a:t>
            </a:r>
            <a:r>
              <a:rPr sz="1710" i="1" dirty="0">
                <a:solidFill>
                  <a:srgbClr val="1F1F5D"/>
                </a:solidFill>
                <a:latin typeface="Verdana" panose="020B0604030504040204"/>
                <a:cs typeface="Verdana" panose="020B0604030504040204"/>
              </a:rPr>
              <a:t>intellect</a:t>
            </a:r>
            <a:r>
              <a:rPr sz="1710" i="1" spc="-4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we</a:t>
            </a:r>
            <a:r>
              <a:rPr sz="1710" spc="-5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mean</a:t>
            </a:r>
            <a:r>
              <a:rPr sz="1710" spc="-5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increasing</a:t>
            </a:r>
            <a:r>
              <a:rPr sz="1710" spc="-5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the </a:t>
            </a:r>
            <a:r>
              <a:rPr sz="1710" spc="-685"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capability </a:t>
            </a:r>
            <a:r>
              <a:rPr sz="1710" spc="5" dirty="0">
                <a:solidFill>
                  <a:srgbClr val="1F1F5D"/>
                </a:solidFill>
                <a:latin typeface="Verdana" panose="020B0604030504040204"/>
                <a:cs typeface="Verdana" panose="020B0604030504040204"/>
              </a:rPr>
              <a:t>of </a:t>
            </a:r>
            <a:r>
              <a:rPr sz="1710" spc="15" dirty="0">
                <a:solidFill>
                  <a:srgbClr val="1F1F5D"/>
                </a:solidFill>
                <a:latin typeface="Verdana" panose="020B0604030504040204"/>
                <a:cs typeface="Verdana" panose="020B0604030504040204"/>
              </a:rPr>
              <a:t>a man </a:t>
            </a:r>
            <a:r>
              <a:rPr sz="1710" spc="5" dirty="0">
                <a:solidFill>
                  <a:srgbClr val="1F1F5D"/>
                </a:solidFill>
                <a:latin typeface="Verdana" panose="020B0604030504040204"/>
                <a:cs typeface="Verdana" panose="020B0604030504040204"/>
              </a:rPr>
              <a:t>to approach </a:t>
            </a:r>
            <a:r>
              <a:rPr sz="1710" spc="15" dirty="0">
                <a:solidFill>
                  <a:srgbClr val="1F1F5D"/>
                </a:solidFill>
                <a:latin typeface="Verdana" panose="020B0604030504040204"/>
                <a:cs typeface="Verdana" panose="020B0604030504040204"/>
              </a:rPr>
              <a:t>a </a:t>
            </a:r>
            <a:r>
              <a:rPr sz="1710" spc="5" dirty="0">
                <a:solidFill>
                  <a:srgbClr val="1F1F5D"/>
                </a:solidFill>
                <a:latin typeface="Verdana" panose="020B0604030504040204"/>
                <a:cs typeface="Verdana" panose="020B0604030504040204"/>
              </a:rPr>
              <a:t>complex problem </a:t>
            </a:r>
            <a:r>
              <a:rPr sz="1710" spc="10"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situation, </a:t>
            </a:r>
            <a:r>
              <a:rPr sz="1710" spc="5" dirty="0">
                <a:solidFill>
                  <a:srgbClr val="1F1F5D"/>
                </a:solidFill>
                <a:latin typeface="Verdana" panose="020B0604030504040204"/>
                <a:cs typeface="Verdana" panose="020B0604030504040204"/>
              </a:rPr>
              <a:t>gain comprehension to suit his </a:t>
            </a:r>
            <a:r>
              <a:rPr sz="1710" dirty="0">
                <a:solidFill>
                  <a:srgbClr val="1F1F5D"/>
                </a:solidFill>
                <a:latin typeface="Verdana" panose="020B0604030504040204"/>
                <a:cs typeface="Verdana" panose="020B0604030504040204"/>
              </a:rPr>
              <a:t>particular </a:t>
            </a:r>
            <a:r>
              <a:rPr sz="1710" spc="5" dirty="0">
                <a:solidFill>
                  <a:srgbClr val="1F1F5D"/>
                </a:solidFill>
                <a:latin typeface="Verdana" panose="020B0604030504040204"/>
                <a:cs typeface="Verdana" panose="020B0604030504040204"/>
              </a:rPr>
              <a:t> needs,</a:t>
            </a:r>
            <a:r>
              <a:rPr sz="1710" spc="-5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and</a:t>
            </a:r>
            <a:r>
              <a:rPr sz="1710" spc="-5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to</a:t>
            </a:r>
            <a:r>
              <a:rPr sz="1710" spc="-5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derive</a:t>
            </a:r>
            <a:r>
              <a:rPr sz="1710" spc="-5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solutions</a:t>
            </a:r>
            <a:r>
              <a:rPr sz="1710" spc="-5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to</a:t>
            </a:r>
            <a:r>
              <a:rPr sz="1710" spc="-5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problems.</a:t>
            </a:r>
            <a:endParaRPr sz="1710">
              <a:latin typeface="Verdana" panose="020B0604030504040204"/>
              <a:cs typeface="Verdana" panose="020B0604030504040204"/>
            </a:endParaRPr>
          </a:p>
          <a:p>
            <a:pPr>
              <a:lnSpc>
                <a:spcPct val="100000"/>
              </a:lnSpc>
              <a:spcBef>
                <a:spcPts val="30"/>
              </a:spcBef>
            </a:pPr>
            <a:endParaRPr sz="2350">
              <a:latin typeface="Verdana" panose="020B0604030504040204"/>
              <a:cs typeface="Verdana" panose="020B0604030504040204"/>
            </a:endParaRPr>
          </a:p>
          <a:p>
            <a:pPr marL="907415" marR="8255">
              <a:lnSpc>
                <a:spcPct val="100000"/>
              </a:lnSpc>
              <a:spcBef>
                <a:spcPts val="5"/>
              </a:spcBef>
            </a:pPr>
            <a:r>
              <a:rPr sz="1710" spc="10" dirty="0">
                <a:solidFill>
                  <a:srgbClr val="1F1F5D"/>
                </a:solidFill>
                <a:latin typeface="Verdana" panose="020B0604030504040204"/>
                <a:cs typeface="Verdana" panose="020B0604030504040204"/>
              </a:rPr>
              <a:t>One </a:t>
            </a:r>
            <a:r>
              <a:rPr sz="1710" dirty="0">
                <a:solidFill>
                  <a:srgbClr val="1F1F5D"/>
                </a:solidFill>
                <a:latin typeface="Verdana" panose="020B0604030504040204"/>
                <a:cs typeface="Verdana" panose="020B0604030504040204"/>
              </a:rPr>
              <a:t>objective is </a:t>
            </a:r>
            <a:r>
              <a:rPr sz="1710" spc="5" dirty="0">
                <a:solidFill>
                  <a:srgbClr val="1F1F5D"/>
                </a:solidFill>
                <a:latin typeface="Verdana" panose="020B0604030504040204"/>
                <a:cs typeface="Verdana" panose="020B0604030504040204"/>
              </a:rPr>
              <a:t>to develop </a:t>
            </a:r>
            <a:r>
              <a:rPr sz="1710" spc="10" dirty="0">
                <a:solidFill>
                  <a:srgbClr val="1F1F5D"/>
                </a:solidFill>
                <a:latin typeface="Verdana" panose="020B0604030504040204"/>
                <a:cs typeface="Verdana" panose="020B0604030504040204"/>
              </a:rPr>
              <a:t>new </a:t>
            </a:r>
            <a:r>
              <a:rPr sz="1710" spc="5" dirty="0">
                <a:solidFill>
                  <a:srgbClr val="1F1F5D"/>
                </a:solidFill>
                <a:latin typeface="Verdana" panose="020B0604030504040204"/>
                <a:cs typeface="Verdana" panose="020B0604030504040204"/>
              </a:rPr>
              <a:t>techniques, </a:t>
            </a:r>
            <a:r>
              <a:rPr sz="1710" spc="10" dirty="0">
                <a:solidFill>
                  <a:srgbClr val="1F1F5D"/>
                </a:solidFill>
                <a:latin typeface="Verdana" panose="020B0604030504040204"/>
                <a:cs typeface="Verdana" panose="020B0604030504040204"/>
              </a:rPr>
              <a:t> procedures,</a:t>
            </a:r>
            <a:r>
              <a:rPr sz="1710" spc="-95" dirty="0">
                <a:solidFill>
                  <a:srgbClr val="1F1F5D"/>
                </a:solidFill>
                <a:latin typeface="Verdana" panose="020B0604030504040204"/>
                <a:cs typeface="Verdana" panose="020B0604030504040204"/>
              </a:rPr>
              <a:t> </a:t>
            </a:r>
            <a:r>
              <a:rPr sz="1710" spc="15" dirty="0">
                <a:solidFill>
                  <a:srgbClr val="1F1F5D"/>
                </a:solidFill>
                <a:latin typeface="Verdana" panose="020B0604030504040204"/>
                <a:cs typeface="Verdana" panose="020B0604030504040204"/>
              </a:rPr>
              <a:t>and</a:t>
            </a:r>
            <a:r>
              <a:rPr sz="1710" spc="-9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systems</a:t>
            </a:r>
            <a:r>
              <a:rPr sz="1710" spc="-9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that</a:t>
            </a:r>
            <a:r>
              <a:rPr sz="1710" spc="-9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will</a:t>
            </a:r>
            <a:r>
              <a:rPr sz="1710" spc="-100"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better</a:t>
            </a:r>
            <a:r>
              <a:rPr sz="1710" spc="-9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adapt</a:t>
            </a:r>
            <a:r>
              <a:rPr sz="1710" spc="-9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people's </a:t>
            </a:r>
            <a:r>
              <a:rPr sz="1710" spc="-690" dirty="0">
                <a:solidFill>
                  <a:srgbClr val="1F1F5D"/>
                </a:solidFill>
                <a:latin typeface="Verdana" panose="020B0604030504040204"/>
                <a:cs typeface="Verdana" panose="020B0604030504040204"/>
              </a:rPr>
              <a:t> </a:t>
            </a:r>
            <a:r>
              <a:rPr sz="1710" dirty="0">
                <a:solidFill>
                  <a:srgbClr val="1F1F5D"/>
                </a:solidFill>
                <a:latin typeface="Verdana" panose="020B0604030504040204"/>
                <a:cs typeface="Verdana" panose="020B0604030504040204"/>
              </a:rPr>
              <a:t>basic information-handling capabilities </a:t>
            </a:r>
            <a:r>
              <a:rPr sz="1710" spc="5" dirty="0">
                <a:solidFill>
                  <a:srgbClr val="1F1F5D"/>
                </a:solidFill>
                <a:latin typeface="Verdana" panose="020B0604030504040204"/>
                <a:cs typeface="Verdana" panose="020B0604030504040204"/>
              </a:rPr>
              <a:t>to the needs, </a:t>
            </a:r>
            <a:r>
              <a:rPr sz="1710" spc="10" dirty="0">
                <a:solidFill>
                  <a:srgbClr val="1F1F5D"/>
                </a:solidFill>
                <a:latin typeface="Verdana" panose="020B0604030504040204"/>
                <a:cs typeface="Verdana" panose="020B0604030504040204"/>
              </a:rPr>
              <a:t> problems,</a:t>
            </a:r>
            <a:r>
              <a:rPr sz="1710" spc="-125" dirty="0">
                <a:solidFill>
                  <a:srgbClr val="1F1F5D"/>
                </a:solidFill>
                <a:latin typeface="Verdana" panose="020B0604030504040204"/>
                <a:cs typeface="Verdana" panose="020B0604030504040204"/>
              </a:rPr>
              <a:t> </a:t>
            </a:r>
            <a:r>
              <a:rPr sz="1710" spc="15" dirty="0">
                <a:solidFill>
                  <a:srgbClr val="1F1F5D"/>
                </a:solidFill>
                <a:latin typeface="Verdana" panose="020B0604030504040204"/>
                <a:cs typeface="Verdana" panose="020B0604030504040204"/>
              </a:rPr>
              <a:t>and</a:t>
            </a:r>
            <a:r>
              <a:rPr sz="1710" spc="-12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progress</a:t>
            </a:r>
            <a:r>
              <a:rPr sz="1710" spc="-125"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of</a:t>
            </a:r>
            <a:r>
              <a:rPr sz="1710" spc="-114" dirty="0">
                <a:solidFill>
                  <a:srgbClr val="1F1F5D"/>
                </a:solidFill>
                <a:latin typeface="Verdana" panose="020B0604030504040204"/>
                <a:cs typeface="Verdana" panose="020B0604030504040204"/>
              </a:rPr>
              <a:t> </a:t>
            </a:r>
            <a:r>
              <a:rPr sz="1710" spc="10" dirty="0">
                <a:solidFill>
                  <a:srgbClr val="1F1F5D"/>
                </a:solidFill>
                <a:latin typeface="Verdana" panose="020B0604030504040204"/>
                <a:cs typeface="Verdana" panose="020B0604030504040204"/>
              </a:rPr>
              <a:t>society."</a:t>
            </a:r>
            <a:endParaRPr sz="1710">
              <a:latin typeface="Verdana" panose="020B0604030504040204"/>
              <a:cs typeface="Verdana" panose="020B0604030504040204"/>
            </a:endParaRPr>
          </a:p>
          <a:p>
            <a:pPr marL="5755640">
              <a:lnSpc>
                <a:spcPct val="100000"/>
              </a:lnSpc>
              <a:spcBef>
                <a:spcPts val="450"/>
              </a:spcBef>
            </a:pPr>
            <a:r>
              <a:rPr sz="1710" spc="5" dirty="0">
                <a:solidFill>
                  <a:srgbClr val="1F1F5D"/>
                </a:solidFill>
                <a:latin typeface="Verdana" panose="020B0604030504040204"/>
                <a:cs typeface="Verdana" panose="020B0604030504040204"/>
              </a:rPr>
              <a:t>...</a:t>
            </a:r>
            <a:r>
              <a:rPr sz="1710" spc="20" dirty="0">
                <a:solidFill>
                  <a:srgbClr val="1F1F5D"/>
                </a:solidFill>
                <a:latin typeface="Verdana" panose="020B0604030504040204"/>
                <a:cs typeface="Verdana" panose="020B0604030504040204"/>
              </a:rPr>
              <a:t>D</a:t>
            </a:r>
            <a:r>
              <a:rPr sz="1710" spc="15" dirty="0">
                <a:solidFill>
                  <a:srgbClr val="1F1F5D"/>
                </a:solidFill>
                <a:latin typeface="Verdana" panose="020B0604030504040204"/>
                <a:cs typeface="Verdana" panose="020B0604030504040204"/>
              </a:rPr>
              <a:t>oug</a:t>
            </a:r>
            <a:r>
              <a:rPr sz="1710" spc="25" dirty="0">
                <a:solidFill>
                  <a:srgbClr val="1F1F5D"/>
                </a:solidFill>
                <a:latin typeface="Times New Roman" panose="02020603050405020304"/>
                <a:cs typeface="Times New Roman" panose="02020603050405020304"/>
              </a:rPr>
              <a:t> </a:t>
            </a:r>
            <a:r>
              <a:rPr sz="1710" spc="10" dirty="0">
                <a:solidFill>
                  <a:srgbClr val="1F1F5D"/>
                </a:solidFill>
                <a:latin typeface="Verdana" panose="020B0604030504040204"/>
                <a:cs typeface="Verdana" panose="020B0604030504040204"/>
              </a:rPr>
              <a:t>Engelb</a:t>
            </a:r>
            <a:r>
              <a:rPr sz="1710" spc="20" dirty="0">
                <a:solidFill>
                  <a:srgbClr val="1F1F5D"/>
                </a:solidFill>
                <a:latin typeface="Verdana" panose="020B0604030504040204"/>
                <a:cs typeface="Verdana" panose="020B0604030504040204"/>
              </a:rPr>
              <a:t>a</a:t>
            </a:r>
            <a:r>
              <a:rPr sz="1710" spc="10" dirty="0">
                <a:solidFill>
                  <a:srgbClr val="1F1F5D"/>
                </a:solidFill>
                <a:latin typeface="Verdana" panose="020B0604030504040204"/>
                <a:cs typeface="Verdana" panose="020B0604030504040204"/>
              </a:rPr>
              <a:t>rt</a:t>
            </a:r>
            <a:endParaRPr sz="1710">
              <a:latin typeface="Verdana" panose="020B0604030504040204"/>
              <a:cs typeface="Verdana" panose="020B060403050404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The</a:t>
            </a:r>
            <a:r>
              <a:rPr spc="-25" dirty="0"/>
              <a:t> </a:t>
            </a:r>
            <a:r>
              <a:rPr spc="-5" dirty="0"/>
              <a:t>Personal</a:t>
            </a:r>
            <a:r>
              <a:rPr spc="-20" dirty="0"/>
              <a:t> </a:t>
            </a:r>
            <a:r>
              <a:rPr spc="-5" dirty="0"/>
              <a:t>Computer</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796001"/>
            <a:ext cx="6871575" cy="2614295"/>
          </a:xfrm>
          <a:prstGeom prst="rect">
            <a:avLst/>
          </a:prstGeom>
        </p:spPr>
        <p:txBody>
          <a:bodyPr vert="horz" wrap="square" lIns="0" tIns="71675" rIns="0" bIns="0" rtlCol="0">
            <a:spAutoFit/>
          </a:bodyPr>
          <a:lstStyle/>
          <a:p>
            <a:pPr marL="12700">
              <a:lnSpc>
                <a:spcPct val="100000"/>
              </a:lnSpc>
              <a:spcBef>
                <a:spcPts val="660"/>
              </a:spcBef>
            </a:pPr>
            <a:r>
              <a:rPr sz="2050" spc="-5" dirty="0">
                <a:solidFill>
                  <a:srgbClr val="1F1F5D"/>
                </a:solidFill>
                <a:latin typeface="Verdana" panose="020B0604030504040204"/>
                <a:cs typeface="Verdana" panose="020B0604030504040204"/>
              </a:rPr>
              <a:t>Alan</a:t>
            </a:r>
            <a:r>
              <a:rPr sz="2050" spc="-3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Kay</a:t>
            </a:r>
            <a:r>
              <a:rPr sz="2050" spc="-3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(1969)</a:t>
            </a:r>
            <a:endParaRPr sz="2050">
              <a:latin typeface="Verdana" panose="020B0604030504040204"/>
              <a:cs typeface="Verdana" panose="020B0604030504040204"/>
            </a:endParaRPr>
          </a:p>
          <a:p>
            <a:pPr marL="469265" marR="873760" indent="-276225">
              <a:lnSpc>
                <a:spcPct val="101000"/>
              </a:lnSpc>
              <a:spcBef>
                <a:spcPts val="405"/>
              </a:spcBef>
              <a:tabLst>
                <a:tab pos="469900"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dirty="0">
                <a:solidFill>
                  <a:srgbClr val="1F1F5D"/>
                </a:solidFill>
                <a:latin typeface="Verdana" panose="020B0604030504040204"/>
                <a:cs typeface="Verdana" panose="020B0604030504040204"/>
              </a:rPr>
              <a:t>Dynabook</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vision</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(and</a:t>
            </a:r>
            <a:r>
              <a:rPr sz="1540" spc="-2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cardboard</a:t>
            </a:r>
            <a:r>
              <a:rPr sz="1540" spc="-2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prototype)</a:t>
            </a:r>
            <a:r>
              <a:rPr sz="1540" spc="-2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of</a:t>
            </a:r>
            <a:r>
              <a:rPr sz="1540" spc="-2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notebook </a:t>
            </a:r>
            <a:r>
              <a:rPr sz="1540" spc="-6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computer:</a:t>
            </a:r>
            <a:endParaRPr sz="1540">
              <a:latin typeface="Verdana" panose="020B0604030504040204"/>
              <a:cs typeface="Verdana" panose="020B0604030504040204"/>
            </a:endParaRPr>
          </a:p>
          <a:p>
            <a:pPr>
              <a:lnSpc>
                <a:spcPct val="100000"/>
              </a:lnSpc>
              <a:spcBef>
                <a:spcPts val="10"/>
              </a:spcBef>
            </a:pPr>
            <a:endParaRPr sz="1795">
              <a:latin typeface="Verdana" panose="020B0604030504040204"/>
              <a:cs typeface="Verdana" panose="020B0604030504040204"/>
            </a:endParaRPr>
          </a:p>
          <a:p>
            <a:pPr marL="469900" marR="5080" indent="-210185">
              <a:lnSpc>
                <a:spcPct val="100000"/>
              </a:lnSpc>
            </a:pPr>
            <a:r>
              <a:rPr sz="1540" spc="-10" dirty="0">
                <a:solidFill>
                  <a:srgbClr val="1F1F5D"/>
                </a:solidFill>
                <a:latin typeface="Verdana" panose="020B0604030504040204"/>
                <a:cs typeface="Verdana" panose="020B0604030504040204"/>
              </a:rPr>
              <a:t>“Imagine</a:t>
            </a:r>
            <a:r>
              <a:rPr sz="1540" spc="14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having</a:t>
            </a:r>
            <a:r>
              <a:rPr sz="1540" spc="14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your</a:t>
            </a:r>
            <a:r>
              <a:rPr sz="1540" spc="14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own</a:t>
            </a:r>
            <a:r>
              <a:rPr sz="1540" spc="14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self-contained</a:t>
            </a:r>
            <a:r>
              <a:rPr sz="1540" spc="16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knowledge</a:t>
            </a:r>
            <a:r>
              <a:rPr sz="1540" spc="16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manipulator </a:t>
            </a:r>
            <a:r>
              <a:rPr sz="1540" spc="-5" dirty="0">
                <a:solidFill>
                  <a:srgbClr val="1F1F5D"/>
                </a:solidFill>
                <a:latin typeface="Verdana" panose="020B0604030504040204"/>
                <a:cs typeface="Verdana" panose="020B0604030504040204"/>
              </a:rPr>
              <a:t> in</a:t>
            </a:r>
            <a:r>
              <a:rPr sz="1540" spc="4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portable</a:t>
            </a:r>
            <a:r>
              <a:rPr sz="1540" spc="4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package</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size</a:t>
            </a:r>
            <a:r>
              <a:rPr sz="1540" spc="4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and</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shape</a:t>
            </a:r>
            <a:r>
              <a:rPr sz="1540" spc="4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4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an</a:t>
            </a:r>
            <a:r>
              <a:rPr sz="1540" spc="4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ordinary </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notebook.</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Suppose</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it</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had</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enough</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power</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to</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out-race</a:t>
            </a:r>
            <a:r>
              <a:rPr sz="1540" spc="4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your</a:t>
            </a:r>
            <a:r>
              <a:rPr sz="1540" spc="3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senses </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sight</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and</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hearing,</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enough</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capacity</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to</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store</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for later</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retrieval </a:t>
            </a:r>
            <a:r>
              <a:rPr sz="1540" spc="-5" dirty="0">
                <a:solidFill>
                  <a:srgbClr val="1F1F5D"/>
                </a:solidFill>
                <a:latin typeface="Verdana" panose="020B0604030504040204"/>
                <a:cs typeface="Verdana" panose="020B0604030504040204"/>
              </a:rPr>
              <a:t> thousands</a:t>
            </a:r>
            <a:r>
              <a:rPr sz="1540" spc="-4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page-equivalents</a:t>
            </a:r>
            <a:r>
              <a:rPr sz="1540" spc="8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7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reference</a:t>
            </a:r>
            <a:r>
              <a:rPr sz="1540" spc="8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materials,</a:t>
            </a:r>
            <a:r>
              <a:rPr sz="1540" spc="7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poems, </a:t>
            </a:r>
            <a:r>
              <a:rPr sz="1540" spc="-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letters,</a:t>
            </a:r>
            <a:r>
              <a:rPr sz="1540" spc="-3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recipes,</a:t>
            </a:r>
            <a:r>
              <a:rPr sz="1540" spc="-3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records,</a:t>
            </a:r>
            <a:r>
              <a:rPr sz="1540" spc="-3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drawings,</a:t>
            </a:r>
            <a:r>
              <a:rPr sz="1540" spc="-3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animations,</a:t>
            </a:r>
            <a:r>
              <a:rPr sz="1540" spc="-3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musical</a:t>
            </a:r>
            <a:r>
              <a:rPr sz="1540" spc="-3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scores...”</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5010177" y="4425092"/>
            <a:ext cx="3106996" cy="184960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The</a:t>
            </a:r>
            <a:r>
              <a:rPr spc="-25" dirty="0"/>
              <a:t> </a:t>
            </a:r>
            <a:r>
              <a:rPr spc="-5" dirty="0"/>
              <a:t>Personal</a:t>
            </a:r>
            <a:r>
              <a:rPr spc="-20" dirty="0"/>
              <a:t> </a:t>
            </a:r>
            <a:r>
              <a:rPr spc="-5" dirty="0"/>
              <a:t>Computer</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4" y="1796001"/>
            <a:ext cx="4913000" cy="4110355"/>
          </a:xfrm>
          <a:prstGeom prst="rect">
            <a:avLst/>
          </a:prstGeom>
        </p:spPr>
        <p:txBody>
          <a:bodyPr vert="horz" wrap="square" lIns="0" tIns="71675" rIns="0" bIns="0" rtlCol="0">
            <a:spAutoFit/>
          </a:bodyPr>
          <a:lstStyle/>
          <a:p>
            <a:pPr marL="12700">
              <a:lnSpc>
                <a:spcPct val="100000"/>
              </a:lnSpc>
              <a:spcBef>
                <a:spcPts val="660"/>
              </a:spcBef>
            </a:pPr>
            <a:r>
              <a:rPr sz="2050" spc="-5" dirty="0">
                <a:solidFill>
                  <a:srgbClr val="1F1F5D"/>
                </a:solidFill>
                <a:latin typeface="Verdana" panose="020B0604030504040204"/>
                <a:cs typeface="Verdana" panose="020B0604030504040204"/>
              </a:rPr>
              <a:t>Xerox</a:t>
            </a:r>
            <a:r>
              <a:rPr sz="2050" spc="-5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PARC,</a:t>
            </a:r>
            <a:r>
              <a:rPr sz="2050" spc="-4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mid-’70s</a:t>
            </a:r>
            <a:endParaRPr sz="2050">
              <a:latin typeface="Verdana" panose="020B0604030504040204"/>
              <a:cs typeface="Verdana" panose="020B0604030504040204"/>
            </a:endParaRPr>
          </a:p>
          <a:p>
            <a:pPr marL="469900" indent="-276860">
              <a:lnSpc>
                <a:spcPct val="100000"/>
              </a:lnSpc>
              <a:spcBef>
                <a:spcPts val="420"/>
              </a:spcBef>
              <a:buChar char="–"/>
              <a:tabLst>
                <a:tab pos="469900" algn="l"/>
                <a:tab pos="469900" algn="l"/>
              </a:tabLst>
            </a:pPr>
            <a:r>
              <a:rPr sz="1540" spc="-10" dirty="0">
                <a:solidFill>
                  <a:srgbClr val="1F1F5D"/>
                </a:solidFill>
                <a:latin typeface="Verdana" panose="020B0604030504040204"/>
                <a:cs typeface="Verdana" panose="020B0604030504040204"/>
              </a:rPr>
              <a:t>Alto</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computer,</a:t>
            </a:r>
            <a:r>
              <a:rPr sz="1540" spc="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personal</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workstation</a:t>
            </a:r>
            <a:endParaRPr sz="1540">
              <a:latin typeface="Verdana" panose="020B0604030504040204"/>
              <a:cs typeface="Verdana" panose="020B0604030504040204"/>
            </a:endParaRPr>
          </a:p>
          <a:p>
            <a:pPr marL="907415" lvl="1" indent="-181610">
              <a:lnSpc>
                <a:spcPct val="100000"/>
              </a:lnSpc>
              <a:spcBef>
                <a:spcPts val="415"/>
              </a:spcBef>
              <a:buChar char="•"/>
              <a:tabLst>
                <a:tab pos="908050" algn="l"/>
              </a:tabLst>
            </a:pPr>
            <a:r>
              <a:rPr sz="1325" spc="20" dirty="0">
                <a:solidFill>
                  <a:srgbClr val="1F1F5D"/>
                </a:solidFill>
                <a:latin typeface="Verdana" panose="020B0604030504040204"/>
                <a:cs typeface="Verdana" panose="020B0604030504040204"/>
              </a:rPr>
              <a:t>local</a:t>
            </a:r>
            <a:r>
              <a:rPr sz="1325" spc="-5"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processor,</a:t>
            </a:r>
            <a:r>
              <a:rPr sz="1325" spc="-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bit-mapped</a:t>
            </a:r>
            <a:r>
              <a:rPr sz="1325" spc="13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display,</a:t>
            </a:r>
            <a:r>
              <a:rPr sz="1325" spc="13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mouse</a:t>
            </a:r>
            <a:endParaRPr sz="1325">
              <a:latin typeface="Verdana" panose="020B0604030504040204"/>
              <a:cs typeface="Verdana" panose="020B0604030504040204"/>
            </a:endParaRPr>
          </a:p>
          <a:p>
            <a:pPr marL="469900" indent="-276860">
              <a:lnSpc>
                <a:spcPct val="100000"/>
              </a:lnSpc>
              <a:spcBef>
                <a:spcPts val="440"/>
              </a:spcBef>
              <a:buChar char="–"/>
              <a:tabLst>
                <a:tab pos="469900" algn="l"/>
                <a:tab pos="469900" algn="l"/>
              </a:tabLst>
            </a:pPr>
            <a:r>
              <a:rPr sz="1540" spc="-10" dirty="0">
                <a:solidFill>
                  <a:srgbClr val="1F1F5D"/>
                </a:solidFill>
                <a:latin typeface="Verdana" panose="020B0604030504040204"/>
                <a:cs typeface="Verdana" panose="020B0604030504040204"/>
              </a:rPr>
              <a:t>modern</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graphical</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interfaces</a:t>
            </a:r>
            <a:endParaRPr sz="1540">
              <a:latin typeface="Verdana" panose="020B0604030504040204"/>
              <a:cs typeface="Verdana" panose="020B0604030504040204"/>
            </a:endParaRPr>
          </a:p>
          <a:p>
            <a:pPr marL="496570" lvl="1" indent="-181610">
              <a:lnSpc>
                <a:spcPct val="100000"/>
              </a:lnSpc>
              <a:spcBef>
                <a:spcPts val="490"/>
              </a:spcBef>
              <a:buChar char="•"/>
              <a:tabLst>
                <a:tab pos="497205" algn="l"/>
              </a:tabLst>
            </a:pPr>
            <a:r>
              <a:rPr sz="1325" spc="10" dirty="0">
                <a:solidFill>
                  <a:srgbClr val="1F1F5D"/>
                </a:solidFill>
                <a:latin typeface="Verdana" panose="020B0604030504040204"/>
                <a:cs typeface="Verdana" panose="020B0604030504040204"/>
              </a:rPr>
              <a:t>text</a:t>
            </a:r>
            <a:r>
              <a:rPr sz="1325" spc="6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and</a:t>
            </a:r>
            <a:r>
              <a:rPr sz="1325" spc="6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drawing</a:t>
            </a:r>
            <a:r>
              <a:rPr sz="1325" spc="6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editing,</a:t>
            </a:r>
            <a:r>
              <a:rPr sz="1325" spc="6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electronic</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mail</a:t>
            </a:r>
            <a:endParaRPr sz="1325">
              <a:latin typeface="Verdana" panose="020B0604030504040204"/>
              <a:cs typeface="Verdana" panose="020B0604030504040204"/>
            </a:endParaRPr>
          </a:p>
          <a:p>
            <a:pPr marL="496570" lvl="1" indent="-181610">
              <a:lnSpc>
                <a:spcPct val="100000"/>
              </a:lnSpc>
              <a:spcBef>
                <a:spcPts val="390"/>
              </a:spcBef>
              <a:buChar char="•"/>
              <a:tabLst>
                <a:tab pos="497205" algn="l"/>
              </a:tabLst>
            </a:pPr>
            <a:r>
              <a:rPr sz="1325" spc="15" dirty="0">
                <a:solidFill>
                  <a:srgbClr val="1F1F5D"/>
                </a:solidFill>
                <a:latin typeface="Verdana" panose="020B0604030504040204"/>
                <a:cs typeface="Verdana" panose="020B0604030504040204"/>
              </a:rPr>
              <a:t>windows,</a:t>
            </a:r>
            <a:r>
              <a:rPr sz="1325" spc="7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menus,</a:t>
            </a:r>
            <a:r>
              <a:rPr sz="1325" spc="7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scroll</a:t>
            </a:r>
            <a:r>
              <a:rPr sz="1325" spc="7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bars,</a:t>
            </a:r>
            <a:r>
              <a:rPr sz="1325" spc="70"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mouse</a:t>
            </a:r>
            <a:r>
              <a:rPr sz="1325" spc="7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selection,</a:t>
            </a:r>
            <a:r>
              <a:rPr sz="1325" spc="7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etc</a:t>
            </a:r>
            <a:endParaRPr sz="1325">
              <a:latin typeface="Verdana" panose="020B0604030504040204"/>
              <a:cs typeface="Verdana" panose="020B0604030504040204"/>
            </a:endParaRPr>
          </a:p>
          <a:p>
            <a:pPr marL="193040" marR="1840865">
              <a:lnSpc>
                <a:spcPct val="101000"/>
              </a:lnSpc>
              <a:spcBef>
                <a:spcPts val="415"/>
              </a:spcBef>
              <a:buChar char="–"/>
              <a:tabLst>
                <a:tab pos="387985" algn="l"/>
              </a:tabLst>
            </a:pPr>
            <a:r>
              <a:rPr sz="1540" spc="-10" dirty="0">
                <a:solidFill>
                  <a:srgbClr val="1F1F5D"/>
                </a:solidFill>
                <a:latin typeface="Verdana" panose="020B0604030504040204"/>
                <a:cs typeface="Verdana" panose="020B0604030504040204"/>
              </a:rPr>
              <a:t>local</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area</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networks</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(Ethernet) </a:t>
            </a:r>
            <a:r>
              <a:rPr sz="1540" spc="-6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for</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personal</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workstations</a:t>
            </a:r>
            <a:endParaRPr sz="1540">
              <a:latin typeface="Verdana" panose="020B0604030504040204"/>
              <a:cs typeface="Verdana" panose="020B0604030504040204"/>
            </a:endParaRPr>
          </a:p>
          <a:p>
            <a:pPr marL="897255" lvl="1" indent="-181610">
              <a:lnSpc>
                <a:spcPct val="100000"/>
              </a:lnSpc>
              <a:spcBef>
                <a:spcPts val="295"/>
              </a:spcBef>
              <a:buChar char="•"/>
              <a:tabLst>
                <a:tab pos="897890" algn="l"/>
              </a:tabLst>
            </a:pPr>
            <a:r>
              <a:rPr sz="1325" spc="15" dirty="0">
                <a:solidFill>
                  <a:srgbClr val="1F1F5D"/>
                </a:solidFill>
                <a:latin typeface="Verdana" panose="020B0604030504040204"/>
                <a:cs typeface="Verdana" panose="020B0604030504040204"/>
              </a:rPr>
              <a:t>could</a:t>
            </a:r>
            <a:r>
              <a:rPr sz="1325" spc="55"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make</a:t>
            </a:r>
            <a:r>
              <a:rPr sz="1325" spc="5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use</a:t>
            </a:r>
            <a:r>
              <a:rPr sz="1325" spc="5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of</a:t>
            </a:r>
            <a:r>
              <a:rPr sz="1325" spc="5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shared</a:t>
            </a:r>
            <a:r>
              <a:rPr sz="1325" spc="5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resources</a:t>
            </a:r>
            <a:endParaRPr sz="1325">
              <a:latin typeface="Verdana" panose="020B0604030504040204"/>
              <a:cs typeface="Verdana" panose="020B0604030504040204"/>
            </a:endParaRPr>
          </a:p>
          <a:p>
            <a:pPr lvl="1">
              <a:lnSpc>
                <a:spcPct val="100000"/>
              </a:lnSpc>
              <a:spcBef>
                <a:spcPts val="50"/>
              </a:spcBef>
              <a:buClr>
                <a:srgbClr val="1F1F5D"/>
              </a:buClr>
              <a:buFont typeface="Verdana" panose="020B0604030504040204"/>
              <a:buChar char="•"/>
            </a:pPr>
            <a:endParaRPr sz="1665">
              <a:latin typeface="Verdana" panose="020B0604030504040204"/>
              <a:cs typeface="Verdana" panose="020B0604030504040204"/>
            </a:endParaRPr>
          </a:p>
          <a:p>
            <a:pPr marL="12700">
              <a:lnSpc>
                <a:spcPct val="100000"/>
              </a:lnSpc>
            </a:pPr>
            <a:r>
              <a:rPr sz="2050" spc="-15" dirty="0">
                <a:solidFill>
                  <a:srgbClr val="1F1F5D"/>
                </a:solidFill>
                <a:latin typeface="Verdana" panose="020B0604030504040204"/>
                <a:cs typeface="Verdana" panose="020B0604030504040204"/>
              </a:rPr>
              <a:t>ALTAIR</a:t>
            </a:r>
            <a:r>
              <a:rPr sz="2050" spc="-20" dirty="0">
                <a:solidFill>
                  <a:srgbClr val="1F1F5D"/>
                </a:solidFill>
                <a:latin typeface="Verdana" panose="020B0604030504040204"/>
                <a:cs typeface="Verdana" panose="020B0604030504040204"/>
              </a:rPr>
              <a:t> </a:t>
            </a:r>
            <a:r>
              <a:rPr sz="2050" spc="-15" dirty="0">
                <a:solidFill>
                  <a:srgbClr val="1F1F5D"/>
                </a:solidFill>
                <a:latin typeface="Verdana" panose="020B0604030504040204"/>
                <a:cs typeface="Verdana" panose="020B0604030504040204"/>
              </a:rPr>
              <a:t>8800</a:t>
            </a:r>
            <a:r>
              <a:rPr sz="2050" spc="-10" dirty="0">
                <a:solidFill>
                  <a:srgbClr val="1F1F5D"/>
                </a:solidFill>
                <a:latin typeface="Verdana" panose="020B0604030504040204"/>
                <a:cs typeface="Verdana" panose="020B0604030504040204"/>
              </a:rPr>
              <a:t> </a:t>
            </a:r>
            <a:r>
              <a:rPr sz="2050" spc="-15" dirty="0">
                <a:solidFill>
                  <a:srgbClr val="1F1F5D"/>
                </a:solidFill>
                <a:latin typeface="Verdana" panose="020B0604030504040204"/>
                <a:cs typeface="Verdana" panose="020B0604030504040204"/>
              </a:rPr>
              <a:t>(1975)</a:t>
            </a:r>
            <a:endParaRPr sz="2050">
              <a:latin typeface="Verdana" panose="020B0604030504040204"/>
              <a:cs typeface="Verdana" panose="020B0604030504040204"/>
            </a:endParaRPr>
          </a:p>
          <a:p>
            <a:pPr marL="469265" marR="5080" indent="-276225">
              <a:lnSpc>
                <a:spcPct val="101000"/>
              </a:lnSpc>
              <a:spcBef>
                <a:spcPts val="405"/>
              </a:spcBef>
              <a:buChar char="–"/>
              <a:tabLst>
                <a:tab pos="469900" algn="l"/>
                <a:tab pos="469900" algn="l"/>
              </a:tabLst>
            </a:pPr>
            <a:r>
              <a:rPr sz="1540" spc="-10" dirty="0">
                <a:solidFill>
                  <a:srgbClr val="1F1F5D"/>
                </a:solidFill>
                <a:latin typeface="Verdana" panose="020B0604030504040204"/>
                <a:cs typeface="Verdana" panose="020B0604030504040204"/>
              </a:rPr>
              <a:t>Popular</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electronics</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article</a:t>
            </a:r>
            <a:r>
              <a:rPr sz="1540" spc="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that</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showed</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people </a:t>
            </a:r>
            <a:r>
              <a:rPr sz="1540" spc="-6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how</a:t>
            </a:r>
            <a:r>
              <a:rPr sz="1540" spc="-5" dirty="0">
                <a:solidFill>
                  <a:srgbClr val="1F1F5D"/>
                </a:solidFill>
                <a:latin typeface="Verdana" panose="020B0604030504040204"/>
                <a:cs typeface="Verdana" panose="020B0604030504040204"/>
              </a:rPr>
              <a:t> to</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build</a:t>
            </a:r>
            <a:r>
              <a:rPr sz="1540" dirty="0">
                <a:solidFill>
                  <a:srgbClr val="1F1F5D"/>
                </a:solidFill>
                <a:latin typeface="Verdana" panose="020B0604030504040204"/>
                <a:cs typeface="Verdana" panose="020B0604030504040204"/>
              </a:rPr>
              <a:t> a </a:t>
            </a:r>
            <a:r>
              <a:rPr sz="1540" spc="-10" dirty="0">
                <a:solidFill>
                  <a:srgbClr val="1F1F5D"/>
                </a:solidFill>
                <a:latin typeface="Verdana" panose="020B0604030504040204"/>
                <a:cs typeface="Verdana" panose="020B0604030504040204"/>
              </a:rPr>
              <a:t>computer</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for</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under</a:t>
            </a:r>
            <a:r>
              <a:rPr sz="15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$400</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6084221" y="578588"/>
            <a:ext cx="2626369" cy="3506971"/>
          </a:xfrm>
          <a:prstGeom prst="rect">
            <a:avLst/>
          </a:prstGeom>
        </p:spPr>
      </p:pic>
      <p:pic>
        <p:nvPicPr>
          <p:cNvPr id="6" name="object 6"/>
          <p:cNvPicPr/>
          <p:nvPr/>
        </p:nvPicPr>
        <p:blipFill>
          <a:blip r:embed="rId2" cstate="print"/>
          <a:stretch>
            <a:fillRect/>
          </a:stretch>
        </p:blipFill>
        <p:spPr>
          <a:xfrm>
            <a:off x="6115537" y="4162500"/>
            <a:ext cx="2390780" cy="214999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42327"/>
            <a:ext cx="1058293" cy="168910"/>
          </a:xfrm>
          <a:prstGeom prst="rect">
            <a:avLst/>
          </a:prstGeom>
        </p:spPr>
        <p:txBody>
          <a:bodyPr vert="horz" wrap="square" lIns="0" tIns="10859" rIns="0" bIns="0" rtlCol="0">
            <a:spAutoFit/>
          </a:bodyPr>
          <a:lstStyle/>
          <a:p>
            <a:pPr marL="12700">
              <a:lnSpc>
                <a:spcPct val="100000"/>
              </a:lnSpc>
              <a:spcBef>
                <a:spcPts val="100"/>
              </a:spcBef>
            </a:pPr>
            <a:r>
              <a:rPr sz="1025" b="1" spc="-15" dirty="0">
                <a:solidFill>
                  <a:srgbClr val="1F1F5D"/>
                </a:solidFill>
                <a:latin typeface="Verdana" panose="020B0604030504040204"/>
                <a:cs typeface="Verdana" panose="020B0604030504040204"/>
              </a:rPr>
              <a:t>History</a:t>
            </a:r>
            <a:r>
              <a:rPr sz="1025" b="1" spc="20" dirty="0">
                <a:solidFill>
                  <a:srgbClr val="1F1F5D"/>
                </a:solidFill>
                <a:latin typeface="Verdana" panose="020B0604030504040204"/>
                <a:cs typeface="Verdana" panose="020B0604030504040204"/>
              </a:rPr>
              <a:t> </a:t>
            </a:r>
            <a:r>
              <a:rPr sz="1025" b="1" spc="-10" dirty="0">
                <a:solidFill>
                  <a:srgbClr val="1F1F5D"/>
                </a:solidFill>
                <a:latin typeface="Verdana" panose="020B0604030504040204"/>
                <a:cs typeface="Verdana" panose="020B0604030504040204"/>
              </a:rPr>
              <a:t>of</a:t>
            </a:r>
            <a:r>
              <a:rPr sz="1025" b="1" spc="20" dirty="0">
                <a:solidFill>
                  <a:srgbClr val="1F1F5D"/>
                </a:solidFill>
                <a:latin typeface="Verdana" panose="020B0604030504040204"/>
                <a:cs typeface="Verdana" panose="020B0604030504040204"/>
              </a:rPr>
              <a:t> </a:t>
            </a:r>
            <a:r>
              <a:rPr sz="1025" b="1" spc="-15" dirty="0">
                <a:solidFill>
                  <a:srgbClr val="1F1F5D"/>
                </a:solidFill>
                <a:latin typeface="Verdana" panose="020B0604030504040204"/>
                <a:cs typeface="Verdana" panose="020B0604030504040204"/>
              </a:rPr>
              <a:t>HCI</a:t>
            </a:r>
            <a:endParaRPr sz="1025">
              <a:latin typeface="Verdana" panose="020B0604030504040204"/>
              <a:cs typeface="Verdana" panose="020B0604030504040204"/>
            </a:endParaRPr>
          </a:p>
        </p:txBody>
      </p:sp>
      <p:sp>
        <p:nvSpPr>
          <p:cNvPr id="3" name="object 3"/>
          <p:cNvSpPr txBox="1">
            <a:spLocks noGrp="1"/>
          </p:cNvSpPr>
          <p:nvPr>
            <p:ph type="title"/>
          </p:nvPr>
        </p:nvSpPr>
        <p:spPr>
          <a:xfrm>
            <a:off x="723900" y="90805"/>
            <a:ext cx="6908800" cy="765810"/>
          </a:xfrm>
          <a:prstGeom prst="rect">
            <a:avLst/>
          </a:prstGeom>
        </p:spPr>
        <p:txBody>
          <a:bodyPr vert="horz" wrap="square" lIns="0" tIns="404529" rIns="0" bIns="0" rtlCol="0">
            <a:spAutoFit/>
          </a:bodyPr>
          <a:lstStyle/>
          <a:p>
            <a:pPr marL="90170">
              <a:lnSpc>
                <a:spcPct val="100000"/>
              </a:lnSpc>
              <a:spcBef>
                <a:spcPts val="125"/>
              </a:spcBef>
              <a:tabLst>
                <a:tab pos="2661285" algn="l"/>
                <a:tab pos="4822190" algn="l"/>
                <a:tab pos="6115050" algn="l"/>
                <a:tab pos="8395970" algn="l"/>
              </a:tabLst>
            </a:pPr>
            <a:r>
              <a:rPr sz="2350" spc="-195" dirty="0"/>
              <a:t> </a:t>
            </a:r>
            <a:r>
              <a:rPr sz="2350" spc="15" dirty="0"/>
              <a:t>Commercial</a:t>
            </a:r>
            <a:r>
              <a:rPr lang="en-US" sz="2350" spc="15" dirty="0"/>
              <a:t>   </a:t>
            </a:r>
            <a:r>
              <a:rPr sz="2350" spc="15" dirty="0"/>
              <a:t>machines:Xerox</a:t>
            </a:r>
            <a:r>
              <a:rPr lang="en-US" sz="2350" spc="15" dirty="0"/>
              <a:t> </a:t>
            </a:r>
            <a:r>
              <a:rPr sz="2350" dirty="0"/>
              <a:t>Star-1981</a:t>
            </a:r>
            <a:r>
              <a:rPr sz="2350" b="0" dirty="0">
                <a:latin typeface="Times New Roman" panose="02020603050405020304"/>
                <a:cs typeface="Times New Roman" panose="02020603050405020304"/>
              </a:rPr>
              <a:t>	</a:t>
            </a:r>
            <a:endParaRPr sz="2350">
              <a:latin typeface="Times New Roman" panose="02020603050405020304"/>
              <a:cs typeface="Times New Roman" panose="02020603050405020304"/>
            </a:endParaRPr>
          </a:p>
        </p:txBody>
      </p:sp>
      <p:sp>
        <p:nvSpPr>
          <p:cNvPr id="4" name="object 4"/>
          <p:cNvSpPr txBox="1"/>
          <p:nvPr/>
        </p:nvSpPr>
        <p:spPr>
          <a:xfrm>
            <a:off x="1189797" y="1824235"/>
            <a:ext cx="6676640" cy="4418965"/>
          </a:xfrm>
          <a:prstGeom prst="rect">
            <a:avLst/>
          </a:prstGeom>
        </p:spPr>
        <p:txBody>
          <a:bodyPr vert="horz" wrap="square" lIns="0" tIns="49954" rIns="0" bIns="0" rtlCol="0">
            <a:spAutoFit/>
          </a:bodyPr>
          <a:lstStyle/>
          <a:p>
            <a:pPr marL="12700" marR="270510">
              <a:lnSpc>
                <a:spcPts val="2550"/>
              </a:lnSpc>
              <a:spcBef>
                <a:spcPts val="460"/>
              </a:spcBef>
            </a:pPr>
            <a:r>
              <a:rPr sz="2050" dirty="0">
                <a:solidFill>
                  <a:srgbClr val="1F1F5D"/>
                </a:solidFill>
                <a:latin typeface="Verdana" panose="020B0604030504040204"/>
                <a:cs typeface="Verdana" panose="020B0604030504040204"/>
              </a:rPr>
              <a:t>First</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commercial</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personal</a:t>
            </a:r>
            <a:r>
              <a:rPr sz="2050" spc="-3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computer</a:t>
            </a:r>
            <a:r>
              <a:rPr sz="2050" spc="-3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designed</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for </a:t>
            </a:r>
            <a:r>
              <a:rPr sz="2050" spc="-82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“business</a:t>
            </a:r>
            <a:r>
              <a:rPr sz="2050" spc="-16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professionals”</a:t>
            </a:r>
            <a:endParaRPr sz="2050">
              <a:latin typeface="Verdana" panose="020B0604030504040204"/>
              <a:cs typeface="Verdana" panose="020B0604030504040204"/>
            </a:endParaRPr>
          </a:p>
          <a:p>
            <a:pPr>
              <a:lnSpc>
                <a:spcPct val="100000"/>
              </a:lnSpc>
            </a:pPr>
            <a:endParaRPr sz="2650">
              <a:latin typeface="Verdana" panose="020B0604030504040204"/>
              <a:cs typeface="Verdana" panose="020B0604030504040204"/>
            </a:endParaRPr>
          </a:p>
          <a:p>
            <a:pPr marL="12700" marR="1302385">
              <a:lnSpc>
                <a:spcPts val="2620"/>
              </a:lnSpc>
            </a:pPr>
            <a:r>
              <a:rPr sz="2050" spc="-5" dirty="0">
                <a:solidFill>
                  <a:srgbClr val="1F1F5D"/>
                </a:solidFill>
                <a:latin typeface="Verdana" panose="020B0604030504040204"/>
                <a:cs typeface="Verdana" panose="020B0604030504040204"/>
              </a:rPr>
              <a:t>First</a:t>
            </a:r>
            <a:r>
              <a:rPr sz="2050" spc="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comprehensive</a:t>
            </a:r>
            <a:r>
              <a:rPr sz="2050" spc="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GUI</a:t>
            </a:r>
            <a:r>
              <a:rPr sz="2050" spc="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used</a:t>
            </a:r>
            <a:r>
              <a:rPr sz="2050" spc="1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many</a:t>
            </a:r>
            <a:r>
              <a:rPr sz="2050" spc="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ideas </a:t>
            </a:r>
            <a:r>
              <a:rPr sz="2050" spc="-83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developed</a:t>
            </a:r>
            <a:r>
              <a:rPr sz="2050" spc="-3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at</a:t>
            </a:r>
            <a:r>
              <a:rPr sz="2050" spc="-2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Xerox</a:t>
            </a:r>
            <a:r>
              <a:rPr sz="2050" spc="-2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PARC</a:t>
            </a:r>
            <a:endParaRPr sz="2050">
              <a:latin typeface="Verdana" panose="020B0604030504040204"/>
              <a:cs typeface="Verdana" panose="020B0604030504040204"/>
            </a:endParaRPr>
          </a:p>
          <a:p>
            <a:pPr marL="469900" indent="-276860">
              <a:lnSpc>
                <a:spcPct val="100000"/>
              </a:lnSpc>
              <a:spcBef>
                <a:spcPts val="155"/>
              </a:spcBef>
              <a:buChar char="–"/>
              <a:tabLst>
                <a:tab pos="469900" algn="l"/>
                <a:tab pos="469900" algn="l"/>
              </a:tabLst>
            </a:pPr>
            <a:r>
              <a:rPr sz="1540" spc="-10" dirty="0">
                <a:solidFill>
                  <a:srgbClr val="1F1F5D"/>
                </a:solidFill>
                <a:latin typeface="Verdana" panose="020B0604030504040204"/>
                <a:cs typeface="Verdana" panose="020B0604030504040204"/>
              </a:rPr>
              <a:t>familiar</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user’s</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conceptual</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model</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(simulated</a:t>
            </a:r>
            <a:r>
              <a:rPr sz="1540" spc="4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desktop)</a:t>
            </a:r>
            <a:endParaRPr sz="1540">
              <a:latin typeface="Verdana" panose="020B0604030504040204"/>
              <a:cs typeface="Verdana" panose="020B0604030504040204"/>
            </a:endParaRPr>
          </a:p>
          <a:p>
            <a:pPr marL="469900" indent="-276860">
              <a:lnSpc>
                <a:spcPct val="100000"/>
              </a:lnSpc>
              <a:spcBef>
                <a:spcPts val="240"/>
              </a:spcBef>
              <a:buChar char="–"/>
              <a:tabLst>
                <a:tab pos="469900" algn="l"/>
                <a:tab pos="469900" algn="l"/>
              </a:tabLst>
            </a:pPr>
            <a:r>
              <a:rPr sz="1540" spc="-5" dirty="0">
                <a:solidFill>
                  <a:srgbClr val="1F1F5D"/>
                </a:solidFill>
                <a:latin typeface="Verdana" panose="020B0604030504040204"/>
                <a:cs typeface="Verdana" panose="020B0604030504040204"/>
              </a:rPr>
              <a:t>promoted</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recognizing/pointing</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rather</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than</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remembering/typing</a:t>
            </a:r>
            <a:endParaRPr sz="1540">
              <a:latin typeface="Verdana" panose="020B0604030504040204"/>
              <a:cs typeface="Verdana" panose="020B0604030504040204"/>
            </a:endParaRPr>
          </a:p>
          <a:p>
            <a:pPr marL="469900" indent="-276860">
              <a:lnSpc>
                <a:spcPct val="100000"/>
              </a:lnSpc>
              <a:spcBef>
                <a:spcPts val="165"/>
              </a:spcBef>
              <a:buChar char="–"/>
              <a:tabLst>
                <a:tab pos="469900" algn="l"/>
                <a:tab pos="469900" algn="l"/>
              </a:tabLst>
            </a:pPr>
            <a:r>
              <a:rPr sz="1540" spc="-10" dirty="0">
                <a:solidFill>
                  <a:srgbClr val="1F1F5D"/>
                </a:solidFill>
                <a:latin typeface="Verdana" panose="020B0604030504040204"/>
                <a:cs typeface="Verdana" panose="020B0604030504040204"/>
              </a:rPr>
              <a:t>property</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sheets</a:t>
            </a:r>
            <a:r>
              <a:rPr sz="1540" spc="3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to</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specify</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appearance/behaviour</a:t>
            </a:r>
            <a:r>
              <a:rPr sz="1540" spc="3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objects</a:t>
            </a:r>
            <a:endParaRPr sz="1540">
              <a:latin typeface="Verdana" panose="020B0604030504040204"/>
              <a:cs typeface="Verdana" panose="020B0604030504040204"/>
            </a:endParaRPr>
          </a:p>
          <a:p>
            <a:pPr marL="469900" indent="-276860">
              <a:lnSpc>
                <a:spcPct val="100000"/>
              </a:lnSpc>
              <a:spcBef>
                <a:spcPts val="240"/>
              </a:spcBef>
              <a:buChar char="–"/>
              <a:tabLst>
                <a:tab pos="469900" algn="l"/>
                <a:tab pos="469900" algn="l"/>
              </a:tabLst>
            </a:pPr>
            <a:r>
              <a:rPr sz="1540" spc="-5" dirty="0">
                <a:solidFill>
                  <a:srgbClr val="1F1F5D"/>
                </a:solidFill>
                <a:latin typeface="Verdana" panose="020B0604030504040204"/>
                <a:cs typeface="Verdana" panose="020B0604030504040204"/>
              </a:rPr>
              <a:t>what</a:t>
            </a:r>
            <a:r>
              <a:rPr sz="1540" dirty="0">
                <a:solidFill>
                  <a:srgbClr val="1F1F5D"/>
                </a:solidFill>
                <a:latin typeface="Verdana" panose="020B0604030504040204"/>
                <a:cs typeface="Verdana" panose="020B0604030504040204"/>
              </a:rPr>
              <a:t> you</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see</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is</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what</a:t>
            </a:r>
            <a:r>
              <a:rPr sz="1540" spc="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you</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get</a:t>
            </a:r>
            <a:r>
              <a:rPr sz="1540" spc="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(WYSIWYG)</a:t>
            </a:r>
            <a:endParaRPr sz="1540">
              <a:latin typeface="Verdana" panose="020B0604030504040204"/>
              <a:cs typeface="Verdana" panose="020B0604030504040204"/>
            </a:endParaRPr>
          </a:p>
          <a:p>
            <a:pPr marL="469900" marR="201295" indent="-276225">
              <a:lnSpc>
                <a:spcPts val="1950"/>
              </a:lnSpc>
              <a:spcBef>
                <a:spcPts val="480"/>
              </a:spcBef>
              <a:buChar char="–"/>
              <a:tabLst>
                <a:tab pos="469900" algn="l"/>
                <a:tab pos="469900" algn="l"/>
              </a:tabLst>
            </a:pPr>
            <a:r>
              <a:rPr sz="1540" spc="-10" dirty="0">
                <a:solidFill>
                  <a:srgbClr val="1F1F5D"/>
                </a:solidFill>
                <a:latin typeface="Verdana" panose="020B0604030504040204"/>
                <a:cs typeface="Verdana" panose="020B0604030504040204"/>
              </a:rPr>
              <a:t>small</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set</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generic</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commands</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that</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could</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be</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used</a:t>
            </a:r>
            <a:r>
              <a:rPr sz="1540" spc="1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throughout </a:t>
            </a:r>
            <a:r>
              <a:rPr sz="1540" spc="-6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the</a:t>
            </a:r>
            <a:r>
              <a:rPr sz="1540" spc="-4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system</a:t>
            </a:r>
            <a:endParaRPr sz="1540">
              <a:latin typeface="Verdana" panose="020B0604030504040204"/>
              <a:cs typeface="Verdana" panose="020B0604030504040204"/>
            </a:endParaRPr>
          </a:p>
          <a:p>
            <a:pPr marL="469900" indent="-276860">
              <a:lnSpc>
                <a:spcPct val="100000"/>
              </a:lnSpc>
              <a:spcBef>
                <a:spcPts val="135"/>
              </a:spcBef>
              <a:buChar char="–"/>
              <a:tabLst>
                <a:tab pos="469900" algn="l"/>
                <a:tab pos="469900" algn="l"/>
              </a:tabLst>
            </a:pPr>
            <a:r>
              <a:rPr sz="1540" spc="-5" dirty="0">
                <a:solidFill>
                  <a:srgbClr val="1F1F5D"/>
                </a:solidFill>
                <a:latin typeface="Verdana" panose="020B0604030504040204"/>
                <a:cs typeface="Verdana" panose="020B0604030504040204"/>
              </a:rPr>
              <a:t>high </a:t>
            </a:r>
            <a:r>
              <a:rPr sz="1540" dirty="0">
                <a:solidFill>
                  <a:srgbClr val="1F1F5D"/>
                </a:solidFill>
                <a:latin typeface="Verdana" panose="020B0604030504040204"/>
                <a:cs typeface="Verdana" panose="020B0604030504040204"/>
              </a:rPr>
              <a:t>degree</a:t>
            </a:r>
            <a:r>
              <a:rPr sz="1540" spc="-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of</a:t>
            </a:r>
            <a:r>
              <a:rPr sz="1540" spc="-5" dirty="0">
                <a:solidFill>
                  <a:srgbClr val="1F1F5D"/>
                </a:solidFill>
                <a:latin typeface="Verdana" panose="020B0604030504040204"/>
                <a:cs typeface="Verdana" panose="020B0604030504040204"/>
              </a:rPr>
              <a:t> consistency</a:t>
            </a:r>
            <a:r>
              <a:rPr sz="1540" dirty="0">
                <a:solidFill>
                  <a:srgbClr val="1F1F5D"/>
                </a:solidFill>
                <a:latin typeface="Verdana" panose="020B0604030504040204"/>
                <a:cs typeface="Verdana" panose="020B0604030504040204"/>
              </a:rPr>
              <a:t> and</a:t>
            </a:r>
            <a:r>
              <a:rPr sz="1540" spc="-5" dirty="0">
                <a:solidFill>
                  <a:srgbClr val="1F1F5D"/>
                </a:solidFill>
                <a:latin typeface="Verdana" panose="020B0604030504040204"/>
                <a:cs typeface="Verdana" panose="020B0604030504040204"/>
              </a:rPr>
              <a:t> simplicity</a:t>
            </a:r>
            <a:endParaRPr sz="1540">
              <a:latin typeface="Verdana" panose="020B0604030504040204"/>
              <a:cs typeface="Verdana" panose="020B0604030504040204"/>
            </a:endParaRPr>
          </a:p>
          <a:p>
            <a:pPr marL="469900" indent="-276860">
              <a:lnSpc>
                <a:spcPct val="100000"/>
              </a:lnSpc>
              <a:spcBef>
                <a:spcPts val="240"/>
              </a:spcBef>
              <a:buChar char="–"/>
              <a:tabLst>
                <a:tab pos="469900" algn="l"/>
                <a:tab pos="469900" algn="l"/>
              </a:tabLst>
            </a:pPr>
            <a:r>
              <a:rPr sz="1540" dirty="0">
                <a:solidFill>
                  <a:srgbClr val="1F1F5D"/>
                </a:solidFill>
                <a:latin typeface="Verdana" panose="020B0604030504040204"/>
                <a:cs typeface="Verdana" panose="020B0604030504040204"/>
              </a:rPr>
              <a:t>modeless</a:t>
            </a:r>
            <a:r>
              <a:rPr sz="1540" spc="-8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interaction</a:t>
            </a:r>
            <a:endParaRPr sz="1540">
              <a:latin typeface="Verdana" panose="020B0604030504040204"/>
              <a:cs typeface="Verdana" panose="020B0604030504040204"/>
            </a:endParaRPr>
          </a:p>
          <a:p>
            <a:pPr marL="469900" indent="-276860">
              <a:lnSpc>
                <a:spcPct val="100000"/>
              </a:lnSpc>
              <a:spcBef>
                <a:spcPts val="240"/>
              </a:spcBef>
              <a:buChar char="–"/>
              <a:tabLst>
                <a:tab pos="469900" algn="l"/>
                <a:tab pos="469900" algn="l"/>
              </a:tabLst>
            </a:pPr>
            <a:r>
              <a:rPr sz="1540" spc="-15" dirty="0">
                <a:solidFill>
                  <a:srgbClr val="1F1F5D"/>
                </a:solidFill>
                <a:latin typeface="Verdana" panose="020B0604030504040204"/>
                <a:cs typeface="Verdana" panose="020B0604030504040204"/>
              </a:rPr>
              <a:t>limited</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amount</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user</a:t>
            </a:r>
            <a:r>
              <a:rPr sz="1540" spc="1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tailorability</a:t>
            </a:r>
            <a:endParaRPr sz="1540">
              <a:latin typeface="Verdana" panose="020B0604030504040204"/>
              <a:cs typeface="Verdana" panose="020B060403050404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Xerox</a:t>
            </a:r>
            <a:r>
              <a:rPr spc="-65" dirty="0"/>
              <a:t> </a:t>
            </a:r>
            <a:r>
              <a:rPr spc="-5" dirty="0"/>
              <a:t>Star</a:t>
            </a:r>
            <a:r>
              <a:rPr spc="-65" dirty="0"/>
              <a:t> </a:t>
            </a:r>
            <a:r>
              <a:rPr spc="-5" dirty="0"/>
              <a:t>(continued)</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796001"/>
            <a:ext cx="6041882" cy="4150995"/>
          </a:xfrm>
          <a:prstGeom prst="rect">
            <a:avLst/>
          </a:prstGeom>
        </p:spPr>
        <p:txBody>
          <a:bodyPr vert="horz" wrap="square" lIns="0" tIns="71675" rIns="0" bIns="0" rtlCol="0">
            <a:spAutoFit/>
          </a:bodyPr>
          <a:lstStyle/>
          <a:p>
            <a:pPr marL="12700">
              <a:lnSpc>
                <a:spcPct val="100000"/>
              </a:lnSpc>
              <a:spcBef>
                <a:spcPts val="660"/>
              </a:spcBef>
            </a:pPr>
            <a:r>
              <a:rPr sz="2050" dirty="0">
                <a:solidFill>
                  <a:srgbClr val="1F1F5D"/>
                </a:solidFill>
                <a:latin typeface="Verdana" panose="020B0604030504040204"/>
                <a:cs typeface="Verdana" panose="020B0604030504040204"/>
              </a:rPr>
              <a:t>First</a:t>
            </a:r>
            <a:r>
              <a:rPr sz="2050" spc="-4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system</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based</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upon</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usability</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engineering</a:t>
            </a:r>
            <a:endParaRPr sz="2050">
              <a:latin typeface="Verdana" panose="020B0604030504040204"/>
              <a:cs typeface="Verdana" panose="020B0604030504040204"/>
            </a:endParaRPr>
          </a:p>
          <a:p>
            <a:pPr marL="469900" indent="-277495">
              <a:lnSpc>
                <a:spcPct val="100000"/>
              </a:lnSpc>
              <a:spcBef>
                <a:spcPts val="420"/>
              </a:spcBef>
              <a:buChar char="–"/>
              <a:tabLst>
                <a:tab pos="469900" algn="l"/>
                <a:tab pos="469900" algn="l"/>
              </a:tabLst>
            </a:pPr>
            <a:r>
              <a:rPr sz="1540" dirty="0">
                <a:solidFill>
                  <a:srgbClr val="1F1F5D"/>
                </a:solidFill>
                <a:latin typeface="Verdana" panose="020B0604030504040204"/>
                <a:cs typeface="Verdana" panose="020B0604030504040204"/>
              </a:rPr>
              <a:t>inspired</a:t>
            </a:r>
            <a:r>
              <a:rPr sz="1540" spc="-12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design</a:t>
            </a:r>
            <a:endParaRPr sz="1540">
              <a:latin typeface="Verdana" panose="020B0604030504040204"/>
              <a:cs typeface="Verdana" panose="020B0604030504040204"/>
            </a:endParaRPr>
          </a:p>
          <a:p>
            <a:pPr marL="469900" indent="-277495">
              <a:lnSpc>
                <a:spcPct val="100000"/>
              </a:lnSpc>
              <a:spcBef>
                <a:spcPts val="465"/>
              </a:spcBef>
              <a:buChar char="–"/>
              <a:tabLst>
                <a:tab pos="469900" algn="l"/>
                <a:tab pos="469900" algn="l"/>
              </a:tabLst>
            </a:pPr>
            <a:r>
              <a:rPr sz="1540" spc="-10" dirty="0">
                <a:solidFill>
                  <a:srgbClr val="1F1F5D"/>
                </a:solidFill>
                <a:latin typeface="Verdana" panose="020B0604030504040204"/>
                <a:cs typeface="Verdana" panose="020B0604030504040204"/>
              </a:rPr>
              <a:t>extensive</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paper</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prototyping</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and</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usage</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analysis</a:t>
            </a:r>
            <a:endParaRPr sz="1540">
              <a:latin typeface="Verdana" panose="020B0604030504040204"/>
              <a:cs typeface="Verdana" panose="020B0604030504040204"/>
            </a:endParaRPr>
          </a:p>
          <a:p>
            <a:pPr marL="469900" indent="-277495">
              <a:lnSpc>
                <a:spcPct val="100000"/>
              </a:lnSpc>
              <a:spcBef>
                <a:spcPts val="390"/>
              </a:spcBef>
              <a:buChar char="–"/>
              <a:tabLst>
                <a:tab pos="469900" algn="l"/>
                <a:tab pos="469900" algn="l"/>
              </a:tabLst>
            </a:pPr>
            <a:r>
              <a:rPr sz="1540" spc="-10" dirty="0">
                <a:solidFill>
                  <a:srgbClr val="1F1F5D"/>
                </a:solidFill>
                <a:latin typeface="Verdana" panose="020B0604030504040204"/>
                <a:cs typeface="Verdana" panose="020B0604030504040204"/>
              </a:rPr>
              <a:t>usability</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testing</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with</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potential</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users</a:t>
            </a:r>
            <a:endParaRPr sz="1540">
              <a:latin typeface="Verdana" panose="020B0604030504040204"/>
              <a:cs typeface="Verdana" panose="020B0604030504040204"/>
            </a:endParaRPr>
          </a:p>
          <a:p>
            <a:pPr marL="469900" indent="-277495">
              <a:lnSpc>
                <a:spcPct val="100000"/>
              </a:lnSpc>
              <a:spcBef>
                <a:spcPts val="465"/>
              </a:spcBef>
              <a:buChar char="–"/>
              <a:tabLst>
                <a:tab pos="469900" algn="l"/>
                <a:tab pos="469900" algn="l"/>
              </a:tabLst>
            </a:pPr>
            <a:r>
              <a:rPr sz="1540" spc="-15" dirty="0">
                <a:solidFill>
                  <a:srgbClr val="1F1F5D"/>
                </a:solidFill>
                <a:latin typeface="Verdana" panose="020B0604030504040204"/>
                <a:cs typeface="Verdana" panose="020B0604030504040204"/>
              </a:rPr>
              <a:t>iterative</a:t>
            </a:r>
            <a:r>
              <a:rPr sz="1540" spc="8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refinement</a:t>
            </a:r>
            <a:r>
              <a:rPr sz="1540" spc="7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of</a:t>
            </a:r>
            <a:r>
              <a:rPr sz="1540" spc="8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interface</a:t>
            </a:r>
            <a:endParaRPr sz="1540">
              <a:latin typeface="Verdana" panose="020B0604030504040204"/>
              <a:cs typeface="Verdana" panose="020B0604030504040204"/>
            </a:endParaRPr>
          </a:p>
          <a:p>
            <a:pPr marL="12700">
              <a:lnSpc>
                <a:spcPct val="100000"/>
              </a:lnSpc>
              <a:spcBef>
                <a:spcPts val="540"/>
              </a:spcBef>
            </a:pPr>
            <a:r>
              <a:rPr sz="2050" spc="-5" dirty="0">
                <a:solidFill>
                  <a:srgbClr val="1F1F5D"/>
                </a:solidFill>
                <a:latin typeface="Verdana" panose="020B0604030504040204"/>
                <a:cs typeface="Verdana" panose="020B0604030504040204"/>
              </a:rPr>
              <a:t>Commercial</a:t>
            </a:r>
            <a:r>
              <a:rPr sz="2050" spc="-4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failure</a:t>
            </a:r>
            <a:endParaRPr sz="2050">
              <a:latin typeface="Verdana" panose="020B0604030504040204"/>
              <a:cs typeface="Verdana" panose="020B0604030504040204"/>
            </a:endParaRPr>
          </a:p>
          <a:p>
            <a:pPr marL="193040">
              <a:lnSpc>
                <a:spcPct val="100000"/>
              </a:lnSpc>
              <a:spcBef>
                <a:spcPts val="420"/>
              </a:spcBef>
              <a:tabLst>
                <a:tab pos="469900" algn="l"/>
              </a:tabLst>
            </a:pPr>
            <a:r>
              <a:rPr sz="1540" dirty="0">
                <a:solidFill>
                  <a:srgbClr val="1F1F5D"/>
                </a:solidFill>
                <a:latin typeface="Verdana" panose="020B0604030504040204"/>
                <a:cs typeface="Verdana" panose="020B0604030504040204"/>
              </a:rPr>
              <a:t>–</a:t>
            </a:r>
            <a:r>
              <a:rPr sz="1540" dirty="0">
                <a:solidFill>
                  <a:srgbClr val="1F1F5D"/>
                </a:solidFill>
                <a:latin typeface="Times New Roman" panose="02020603050405020304"/>
                <a:cs typeface="Times New Roman" panose="02020603050405020304"/>
              </a:rPr>
              <a:t>	</a:t>
            </a:r>
            <a:r>
              <a:rPr sz="1540" spc="-5" dirty="0">
                <a:solidFill>
                  <a:srgbClr val="1F1F5D"/>
                </a:solidFill>
                <a:latin typeface="Verdana" panose="020B0604030504040204"/>
                <a:cs typeface="Verdana" panose="020B0604030504040204"/>
              </a:rPr>
              <a:t>cost</a:t>
            </a:r>
            <a:r>
              <a:rPr sz="1540" spc="-10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($15,000);</a:t>
            </a:r>
            <a:endParaRPr sz="1540">
              <a:latin typeface="Verdana" panose="020B0604030504040204"/>
              <a:cs typeface="Verdana" panose="020B0604030504040204"/>
            </a:endParaRPr>
          </a:p>
          <a:p>
            <a:pPr marL="907415" lvl="1" indent="-181610">
              <a:lnSpc>
                <a:spcPct val="100000"/>
              </a:lnSpc>
              <a:spcBef>
                <a:spcPts val="490"/>
              </a:spcBef>
              <a:buChar char="•"/>
              <a:tabLst>
                <a:tab pos="908050" algn="l"/>
              </a:tabLst>
            </a:pPr>
            <a:r>
              <a:rPr sz="1325" spc="10" dirty="0">
                <a:solidFill>
                  <a:srgbClr val="1F1F5D"/>
                </a:solidFill>
                <a:latin typeface="Verdana" panose="020B0604030504040204"/>
                <a:cs typeface="Verdana" panose="020B0604030504040204"/>
              </a:rPr>
              <a:t>IBM</a:t>
            </a:r>
            <a:r>
              <a:rPr sz="1325" spc="7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had</a:t>
            </a:r>
            <a:r>
              <a:rPr sz="1325" spc="70"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just</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announced</a:t>
            </a:r>
            <a:r>
              <a:rPr sz="1325" spc="7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a:t>
            </a:r>
            <a:r>
              <a:rPr sz="1325" spc="75"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less</a:t>
            </a:r>
            <a:r>
              <a:rPr sz="1325" spc="75"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expensive</a:t>
            </a:r>
            <a:r>
              <a:rPr sz="1325" spc="7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machine</a:t>
            </a:r>
            <a:endParaRPr sz="1325">
              <a:latin typeface="Verdana" panose="020B0604030504040204"/>
              <a:cs typeface="Verdana" panose="020B0604030504040204"/>
            </a:endParaRPr>
          </a:p>
          <a:p>
            <a:pPr marL="469900" indent="-277495">
              <a:lnSpc>
                <a:spcPct val="100000"/>
              </a:lnSpc>
              <a:spcBef>
                <a:spcPts val="440"/>
              </a:spcBef>
              <a:buChar char="–"/>
              <a:tabLst>
                <a:tab pos="469900" algn="l"/>
                <a:tab pos="469900" algn="l"/>
              </a:tabLst>
            </a:pPr>
            <a:r>
              <a:rPr sz="1540" spc="-10" dirty="0">
                <a:solidFill>
                  <a:srgbClr val="1F1F5D"/>
                </a:solidFill>
                <a:latin typeface="Verdana" panose="020B0604030504040204"/>
                <a:cs typeface="Verdana" panose="020B0604030504040204"/>
              </a:rPr>
              <a:t>limited functionality</a:t>
            </a:r>
            <a:endParaRPr sz="1540">
              <a:latin typeface="Verdana" panose="020B0604030504040204"/>
              <a:cs typeface="Verdana" panose="020B0604030504040204"/>
            </a:endParaRPr>
          </a:p>
          <a:p>
            <a:pPr marL="907415" lvl="1" indent="-181610">
              <a:lnSpc>
                <a:spcPct val="100000"/>
              </a:lnSpc>
              <a:spcBef>
                <a:spcPts val="415"/>
              </a:spcBef>
              <a:buChar char="•"/>
              <a:tabLst>
                <a:tab pos="908050" algn="l"/>
              </a:tabLst>
            </a:pPr>
            <a:r>
              <a:rPr sz="1325" spc="20" dirty="0">
                <a:solidFill>
                  <a:srgbClr val="1F1F5D"/>
                </a:solidFill>
                <a:latin typeface="Verdana" panose="020B0604030504040204"/>
                <a:cs typeface="Verdana" panose="020B0604030504040204"/>
              </a:rPr>
              <a:t>e.g.,</a:t>
            </a:r>
            <a:r>
              <a:rPr sz="1325" spc="-25"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no</a:t>
            </a:r>
            <a:r>
              <a:rPr sz="1325" spc="-25" dirty="0">
                <a:solidFill>
                  <a:srgbClr val="1F1F5D"/>
                </a:solidFill>
                <a:latin typeface="Verdana" panose="020B0604030504040204"/>
                <a:cs typeface="Verdana" panose="020B0604030504040204"/>
              </a:rPr>
              <a:t> </a:t>
            </a:r>
            <a:r>
              <a:rPr sz="1325" spc="25" dirty="0">
                <a:solidFill>
                  <a:srgbClr val="1F1F5D"/>
                </a:solidFill>
                <a:latin typeface="Verdana" panose="020B0604030504040204"/>
                <a:cs typeface="Verdana" panose="020B0604030504040204"/>
              </a:rPr>
              <a:t>spreadsheet</a:t>
            </a:r>
            <a:endParaRPr sz="1325">
              <a:latin typeface="Verdana" panose="020B0604030504040204"/>
              <a:cs typeface="Verdana" panose="020B0604030504040204"/>
            </a:endParaRPr>
          </a:p>
          <a:p>
            <a:pPr marL="469900" indent="-277495">
              <a:lnSpc>
                <a:spcPct val="100000"/>
              </a:lnSpc>
              <a:spcBef>
                <a:spcPts val="440"/>
              </a:spcBef>
              <a:buChar char="–"/>
              <a:tabLst>
                <a:tab pos="469900" algn="l"/>
                <a:tab pos="469900" algn="l"/>
              </a:tabLst>
            </a:pPr>
            <a:r>
              <a:rPr sz="1540" spc="-5" dirty="0">
                <a:solidFill>
                  <a:srgbClr val="1F1F5D"/>
                </a:solidFill>
                <a:latin typeface="Verdana" panose="020B0604030504040204"/>
                <a:cs typeface="Verdana" panose="020B0604030504040204"/>
              </a:rPr>
              <a:t>closed</a:t>
            </a:r>
            <a:r>
              <a:rPr sz="1540" spc="-8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architecture,</a:t>
            </a:r>
            <a:endParaRPr sz="1540">
              <a:latin typeface="Verdana" panose="020B0604030504040204"/>
              <a:cs typeface="Verdana" panose="020B0604030504040204"/>
            </a:endParaRPr>
          </a:p>
          <a:p>
            <a:pPr marL="907415" lvl="1" indent="-181610">
              <a:lnSpc>
                <a:spcPct val="100000"/>
              </a:lnSpc>
              <a:spcBef>
                <a:spcPts val="415"/>
              </a:spcBef>
              <a:buChar char="•"/>
              <a:tabLst>
                <a:tab pos="908050" algn="l"/>
              </a:tabLst>
            </a:pPr>
            <a:r>
              <a:rPr sz="1325" spc="10" dirty="0">
                <a:solidFill>
                  <a:srgbClr val="1F1F5D"/>
                </a:solidFill>
                <a:latin typeface="Verdana" panose="020B0604030504040204"/>
                <a:cs typeface="Verdana" panose="020B0604030504040204"/>
              </a:rPr>
              <a:t>3rd</a:t>
            </a:r>
            <a:r>
              <a:rPr sz="1325" spc="7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party</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vendors</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could</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not</a:t>
            </a:r>
            <a:r>
              <a:rPr sz="1325" spc="8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add</a:t>
            </a:r>
            <a:r>
              <a:rPr sz="1325" spc="8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applications</a:t>
            </a:r>
            <a:endParaRPr sz="1325">
              <a:latin typeface="Verdana" panose="020B0604030504040204"/>
              <a:cs typeface="Verdana" panose="020B0604030504040204"/>
            </a:endParaRPr>
          </a:p>
          <a:p>
            <a:pPr marL="469900" indent="-277495">
              <a:lnSpc>
                <a:spcPct val="100000"/>
              </a:lnSpc>
              <a:spcBef>
                <a:spcPts val="440"/>
              </a:spcBef>
              <a:buChar char="–"/>
              <a:tabLst>
                <a:tab pos="469900" algn="l"/>
                <a:tab pos="469900" algn="l"/>
              </a:tabLst>
            </a:pPr>
            <a:r>
              <a:rPr sz="1540" dirty="0">
                <a:solidFill>
                  <a:srgbClr val="1F1F5D"/>
                </a:solidFill>
                <a:latin typeface="Verdana" panose="020B0604030504040204"/>
                <a:cs typeface="Verdana" panose="020B0604030504040204"/>
              </a:rPr>
              <a:t>perceived</a:t>
            </a:r>
            <a:r>
              <a:rPr sz="1540" spc="-4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as</a:t>
            </a:r>
            <a:r>
              <a:rPr sz="1540" spc="-40"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slow</a:t>
            </a:r>
            <a:endParaRPr sz="1540">
              <a:latin typeface="Verdana" panose="020B0604030504040204"/>
              <a:cs typeface="Verdana" panose="020B0604030504040204"/>
            </a:endParaRPr>
          </a:p>
          <a:p>
            <a:pPr marL="907415" lvl="1" indent="-181610">
              <a:lnSpc>
                <a:spcPct val="100000"/>
              </a:lnSpc>
              <a:spcBef>
                <a:spcPts val="415"/>
              </a:spcBef>
              <a:buChar char="•"/>
              <a:tabLst>
                <a:tab pos="908050" algn="l"/>
              </a:tabLst>
            </a:pPr>
            <a:r>
              <a:rPr sz="1325" spc="10" dirty="0">
                <a:solidFill>
                  <a:srgbClr val="1F1F5D"/>
                </a:solidFill>
                <a:latin typeface="Verdana" panose="020B0604030504040204"/>
                <a:cs typeface="Verdana" panose="020B0604030504040204"/>
              </a:rPr>
              <a:t>but</a:t>
            </a:r>
            <a:r>
              <a:rPr sz="1325" spc="-10"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really</a:t>
            </a:r>
            <a:r>
              <a:rPr sz="1325" dirty="0">
                <a:solidFill>
                  <a:srgbClr val="1F1F5D"/>
                </a:solidFill>
                <a:latin typeface="Verdana" panose="020B0604030504040204"/>
                <a:cs typeface="Verdana" panose="020B0604030504040204"/>
              </a:rPr>
              <a:t> </a:t>
            </a:r>
            <a:r>
              <a:rPr sz="1325" spc="5" dirty="0">
                <a:solidFill>
                  <a:srgbClr val="1F1F5D"/>
                </a:solidFill>
                <a:latin typeface="Verdana" panose="020B0604030504040204"/>
                <a:cs typeface="Verdana" panose="020B0604030504040204"/>
              </a:rPr>
              <a:t>fast!</a:t>
            </a:r>
            <a:endParaRPr sz="1325">
              <a:latin typeface="Verdana" panose="020B0604030504040204"/>
              <a:cs typeface="Verdana" panose="020B060403050404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272276"/>
            <a:ext cx="1690370" cy="23812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panose="02020603050405020304"/>
                <a:cs typeface="Times New Roman" panose="02020603050405020304"/>
              </a:rPr>
              <a:t>© </a:t>
            </a:r>
            <a:r>
              <a:rPr sz="1400" dirty="0">
                <a:latin typeface="Times New Roman" panose="02020603050405020304"/>
                <a:cs typeface="Times New Roman" panose="02020603050405020304"/>
              </a:rPr>
              <a:t>M. </a:t>
            </a:r>
            <a:r>
              <a:rPr sz="1400" spc="-5" dirty="0">
                <a:latin typeface="Times New Roman" panose="02020603050405020304"/>
                <a:cs typeface="Times New Roman" panose="02020603050405020304"/>
              </a:rPr>
              <a:t>Rauterberg,</a:t>
            </a:r>
            <a:r>
              <a:rPr sz="1400" spc="-90" dirty="0">
                <a:latin typeface="Times New Roman" panose="02020603050405020304"/>
                <a:cs typeface="Times New Roman" panose="02020603050405020304"/>
              </a:rPr>
              <a:t> </a:t>
            </a:r>
            <a:r>
              <a:rPr sz="1400" spc="-5" dirty="0">
                <a:latin typeface="Times New Roman" panose="02020603050405020304"/>
                <a:cs typeface="Times New Roman" panose="02020603050405020304"/>
              </a:rPr>
              <a:t>TU/e</a:t>
            </a:r>
            <a:endParaRPr sz="1400">
              <a:latin typeface="Times New Roman" panose="02020603050405020304"/>
              <a:cs typeface="Times New Roman" panose="02020603050405020304"/>
            </a:endParaRPr>
          </a:p>
        </p:txBody>
      </p:sp>
      <p:sp>
        <p:nvSpPr>
          <p:cNvPr id="3" name="object 3"/>
          <p:cNvSpPr txBox="1"/>
          <p:nvPr/>
        </p:nvSpPr>
        <p:spPr>
          <a:xfrm>
            <a:off x="8403590" y="6272276"/>
            <a:ext cx="20383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anose="02020603050405020304"/>
                <a:cs typeface="Times New Roman" panose="02020603050405020304"/>
              </a:rPr>
              <a:t>35</a:t>
            </a:r>
            <a:endParaRPr sz="1400">
              <a:latin typeface="Times New Roman" panose="02020603050405020304"/>
              <a:cs typeface="Times New Roman" panose="02020603050405020304"/>
            </a:endParaRPr>
          </a:p>
        </p:txBody>
      </p:sp>
      <p:sp>
        <p:nvSpPr>
          <p:cNvPr id="4" name="object 4"/>
          <p:cNvSpPr txBox="1">
            <a:spLocks noGrp="1"/>
          </p:cNvSpPr>
          <p:nvPr>
            <p:ph type="title"/>
          </p:nvPr>
        </p:nvSpPr>
        <p:spPr>
          <a:xfrm>
            <a:off x="2732087" y="151892"/>
            <a:ext cx="3677920" cy="695325"/>
          </a:xfrm>
          <a:prstGeom prst="rect">
            <a:avLst/>
          </a:prstGeom>
        </p:spPr>
        <p:txBody>
          <a:bodyPr vert="horz" wrap="square" lIns="0" tIns="11430" rIns="0" bIns="0" rtlCol="0">
            <a:spAutoFit/>
          </a:bodyPr>
          <a:lstStyle/>
          <a:p>
            <a:pPr marL="12700">
              <a:lnSpc>
                <a:spcPct val="100000"/>
              </a:lnSpc>
              <a:spcBef>
                <a:spcPts val="90"/>
              </a:spcBef>
            </a:pPr>
            <a:r>
              <a:rPr sz="4400" spc="-180" dirty="0">
                <a:latin typeface="Trebuchet MS" panose="020B0603020202020204"/>
                <a:cs typeface="Trebuchet MS" panose="020B0603020202020204"/>
              </a:rPr>
              <a:t>Xerox </a:t>
            </a:r>
            <a:r>
              <a:rPr sz="4400" spc="-190" dirty="0">
                <a:latin typeface="Trebuchet MS" panose="020B0603020202020204"/>
                <a:cs typeface="Trebuchet MS" panose="020B0603020202020204"/>
              </a:rPr>
              <a:t>Star</a:t>
            </a:r>
            <a:r>
              <a:rPr sz="4400" spc="-550" dirty="0">
                <a:latin typeface="Trebuchet MS" panose="020B0603020202020204"/>
                <a:cs typeface="Trebuchet MS" panose="020B0603020202020204"/>
              </a:rPr>
              <a:t> </a:t>
            </a:r>
            <a:r>
              <a:rPr sz="4400" spc="-185" dirty="0">
                <a:latin typeface="Trebuchet MS" panose="020B0603020202020204"/>
                <a:cs typeface="Trebuchet MS" panose="020B0603020202020204"/>
              </a:rPr>
              <a:t>(GUI)</a:t>
            </a:r>
            <a:endParaRPr sz="4400">
              <a:latin typeface="Trebuchet MS" panose="020B0603020202020204"/>
              <a:cs typeface="Trebuchet MS" panose="020B0603020202020204"/>
            </a:endParaRPr>
          </a:p>
        </p:txBody>
      </p:sp>
      <p:sp>
        <p:nvSpPr>
          <p:cNvPr id="5" name="object 5"/>
          <p:cNvSpPr/>
          <p:nvPr/>
        </p:nvSpPr>
        <p:spPr>
          <a:xfrm>
            <a:off x="5508846" y="1762000"/>
            <a:ext cx="2835180" cy="215310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482600" y="1753909"/>
            <a:ext cx="4800600" cy="4220564"/>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5473700" y="4023485"/>
            <a:ext cx="2866195" cy="189679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2079625"/>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Commercial</a:t>
            </a:r>
            <a:r>
              <a:rPr spc="10" dirty="0"/>
              <a:t> </a:t>
            </a:r>
            <a:r>
              <a:rPr spc="-5" dirty="0"/>
              <a:t>Machines:</a:t>
            </a:r>
            <a:r>
              <a:rPr spc="10" dirty="0"/>
              <a:t> </a:t>
            </a:r>
            <a:r>
              <a:rPr spc="-5" dirty="0"/>
              <a:t>Apple</a:t>
            </a:r>
            <a:r>
              <a:rPr spc="10" dirty="0"/>
              <a:t> </a:t>
            </a:r>
            <a:r>
              <a:rPr spc="-5" dirty="0"/>
              <a:t>Lisa</a:t>
            </a:r>
            <a:r>
              <a:rPr spc="15" dirty="0"/>
              <a:t> </a:t>
            </a:r>
            <a:r>
              <a:rPr spc="-5" dirty="0"/>
              <a:t>(1983)</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796001"/>
            <a:ext cx="4609467" cy="1259840"/>
          </a:xfrm>
          <a:prstGeom prst="rect">
            <a:avLst/>
          </a:prstGeom>
        </p:spPr>
        <p:txBody>
          <a:bodyPr vert="horz" wrap="square" lIns="0" tIns="71675" rIns="0" bIns="0" rtlCol="0">
            <a:spAutoFit/>
          </a:bodyPr>
          <a:lstStyle/>
          <a:p>
            <a:pPr marL="12700">
              <a:lnSpc>
                <a:spcPct val="100000"/>
              </a:lnSpc>
              <a:spcBef>
                <a:spcPts val="660"/>
              </a:spcBef>
            </a:pPr>
            <a:r>
              <a:rPr sz="2050" spc="-5" dirty="0">
                <a:solidFill>
                  <a:srgbClr val="1F1F5D"/>
                </a:solidFill>
                <a:latin typeface="Verdana" panose="020B0604030504040204"/>
                <a:cs typeface="Verdana" panose="020B0604030504040204"/>
              </a:rPr>
              <a:t>based</a:t>
            </a:r>
            <a:r>
              <a:rPr sz="2050" spc="-1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upon</a:t>
            </a:r>
            <a:r>
              <a:rPr sz="2050" spc="-1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many</a:t>
            </a:r>
            <a:r>
              <a:rPr sz="2050" spc="-1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ideas</a:t>
            </a:r>
            <a:r>
              <a:rPr sz="2050" spc="-1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in</a:t>
            </a:r>
            <a:r>
              <a:rPr sz="2050" spc="-1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the</a:t>
            </a:r>
            <a:r>
              <a:rPr sz="2050" spc="-1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Star</a:t>
            </a:r>
            <a:endParaRPr sz="2050">
              <a:latin typeface="Verdana" panose="020B0604030504040204"/>
              <a:cs typeface="Verdana" panose="020B0604030504040204"/>
            </a:endParaRPr>
          </a:p>
          <a:p>
            <a:pPr marL="469900" indent="-277495">
              <a:lnSpc>
                <a:spcPct val="100000"/>
              </a:lnSpc>
              <a:spcBef>
                <a:spcPts val="420"/>
              </a:spcBef>
              <a:buChar char="–"/>
              <a:tabLst>
                <a:tab pos="469900" algn="l"/>
                <a:tab pos="469900" algn="l"/>
              </a:tabLst>
            </a:pPr>
            <a:r>
              <a:rPr sz="1540" dirty="0">
                <a:solidFill>
                  <a:srgbClr val="1F1F5D"/>
                </a:solidFill>
                <a:latin typeface="Verdana" panose="020B0604030504040204"/>
                <a:cs typeface="Verdana" panose="020B0604030504040204"/>
              </a:rPr>
              <a:t>predecessor</a:t>
            </a:r>
            <a:r>
              <a:rPr sz="1540" spc="-5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of</a:t>
            </a:r>
            <a:r>
              <a:rPr sz="1540" spc="-55" dirty="0">
                <a:solidFill>
                  <a:srgbClr val="1F1F5D"/>
                </a:solidFill>
                <a:latin typeface="Verdana" panose="020B0604030504040204"/>
                <a:cs typeface="Verdana" panose="020B0604030504040204"/>
              </a:rPr>
              <a:t> </a:t>
            </a:r>
            <a:r>
              <a:rPr sz="1540" dirty="0">
                <a:solidFill>
                  <a:srgbClr val="1F1F5D"/>
                </a:solidFill>
                <a:latin typeface="Verdana" panose="020B0604030504040204"/>
                <a:cs typeface="Verdana" panose="020B0604030504040204"/>
              </a:rPr>
              <a:t>Macintosh,</a:t>
            </a:r>
            <a:endParaRPr sz="1540">
              <a:latin typeface="Verdana" panose="020B0604030504040204"/>
              <a:cs typeface="Verdana" panose="020B0604030504040204"/>
            </a:endParaRPr>
          </a:p>
          <a:p>
            <a:pPr marL="469900" indent="-277495">
              <a:lnSpc>
                <a:spcPct val="100000"/>
              </a:lnSpc>
              <a:spcBef>
                <a:spcPts val="465"/>
              </a:spcBef>
              <a:buChar char="–"/>
              <a:tabLst>
                <a:tab pos="469900" algn="l"/>
                <a:tab pos="469900" algn="l"/>
              </a:tabLst>
            </a:pPr>
            <a:r>
              <a:rPr sz="1540" spc="-10" dirty="0">
                <a:solidFill>
                  <a:srgbClr val="1F1F5D"/>
                </a:solidFill>
                <a:latin typeface="Verdana" panose="020B0604030504040204"/>
                <a:cs typeface="Verdana" panose="020B0604030504040204"/>
              </a:rPr>
              <a:t>somewhat</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cheaper</a:t>
            </a:r>
            <a:r>
              <a:rPr sz="1540" spc="-2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($10,000)</a:t>
            </a:r>
            <a:endParaRPr sz="1540">
              <a:latin typeface="Verdana" panose="020B0604030504040204"/>
              <a:cs typeface="Verdana" panose="020B0604030504040204"/>
            </a:endParaRPr>
          </a:p>
          <a:p>
            <a:pPr marL="469900" indent="-277495">
              <a:lnSpc>
                <a:spcPct val="100000"/>
              </a:lnSpc>
              <a:spcBef>
                <a:spcPts val="390"/>
              </a:spcBef>
              <a:buChar char="–"/>
              <a:tabLst>
                <a:tab pos="469900" algn="l"/>
                <a:tab pos="469900" algn="l"/>
              </a:tabLst>
            </a:pPr>
            <a:r>
              <a:rPr sz="1540" spc="-15" dirty="0">
                <a:solidFill>
                  <a:srgbClr val="1F1F5D"/>
                </a:solidFill>
                <a:latin typeface="Verdana" panose="020B0604030504040204"/>
                <a:cs typeface="Verdana" panose="020B0604030504040204"/>
              </a:rPr>
              <a:t>commercial </a:t>
            </a:r>
            <a:r>
              <a:rPr sz="1540" spc="-10" dirty="0">
                <a:solidFill>
                  <a:srgbClr val="1F1F5D"/>
                </a:solidFill>
                <a:latin typeface="Verdana" panose="020B0604030504040204"/>
                <a:cs typeface="Verdana" panose="020B0604030504040204"/>
              </a:rPr>
              <a:t>failure </a:t>
            </a:r>
            <a:r>
              <a:rPr sz="1540" spc="-5" dirty="0">
                <a:solidFill>
                  <a:srgbClr val="1F1F5D"/>
                </a:solidFill>
                <a:latin typeface="Verdana" panose="020B0604030504040204"/>
                <a:cs typeface="Verdana" panose="020B0604030504040204"/>
              </a:rPr>
              <a:t>as </a:t>
            </a:r>
            <a:r>
              <a:rPr sz="1540" spc="-10" dirty="0">
                <a:solidFill>
                  <a:srgbClr val="1F1F5D"/>
                </a:solidFill>
                <a:latin typeface="Verdana" panose="020B0604030504040204"/>
                <a:cs typeface="Verdana" panose="020B0604030504040204"/>
              </a:rPr>
              <a:t>well</a:t>
            </a:r>
            <a:endParaRPr sz="154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4768242" y="3040538"/>
            <a:ext cx="3714070" cy="2842567"/>
          </a:xfrm>
          <a:prstGeom prst="rect">
            <a:avLst/>
          </a:prstGeom>
        </p:spPr>
      </p:pic>
      <p:pic>
        <p:nvPicPr>
          <p:cNvPr id="6" name="object 6"/>
          <p:cNvPicPr/>
          <p:nvPr/>
        </p:nvPicPr>
        <p:blipFill>
          <a:blip r:embed="rId2" cstate="print"/>
          <a:stretch>
            <a:fillRect/>
          </a:stretch>
        </p:blipFill>
        <p:spPr>
          <a:xfrm>
            <a:off x="1510285" y="3040538"/>
            <a:ext cx="3192797" cy="3160218"/>
          </a:xfrm>
          <a:prstGeom prst="rect">
            <a:avLst/>
          </a:prstGeom>
        </p:spPr>
      </p:pic>
      <p:sp>
        <p:nvSpPr>
          <p:cNvPr id="7" name="object 7"/>
          <p:cNvSpPr txBox="1"/>
          <p:nvPr/>
        </p:nvSpPr>
        <p:spPr>
          <a:xfrm>
            <a:off x="733807" y="6149175"/>
            <a:ext cx="3394791" cy="168910"/>
          </a:xfrm>
          <a:prstGeom prst="rect">
            <a:avLst/>
          </a:prstGeom>
        </p:spPr>
        <p:txBody>
          <a:bodyPr vert="horz" wrap="square" lIns="0" tIns="10859" rIns="0" bIns="0" rtlCol="0">
            <a:spAutoFit/>
          </a:bodyPr>
          <a:lstStyle/>
          <a:p>
            <a:pPr marL="12700">
              <a:lnSpc>
                <a:spcPct val="100000"/>
              </a:lnSpc>
              <a:spcBef>
                <a:spcPts val="100"/>
              </a:spcBef>
            </a:pPr>
            <a:r>
              <a:rPr sz="1025" spc="-10" dirty="0">
                <a:solidFill>
                  <a:srgbClr val="231F20"/>
                </a:solidFill>
                <a:latin typeface="Comic Sans MS" panose="030F0702030302020204"/>
                <a:cs typeface="Comic Sans MS" panose="030F0702030302020204"/>
                <a:hlinkClick r:id="rId3"/>
              </a:rPr>
              <a:t>http://fp3.antelecom.net/gcifu/applemuseum/lisa2.html</a:t>
            </a:r>
            <a:endParaRPr sz="1025">
              <a:latin typeface="Comic Sans MS" panose="030F0702030302020204"/>
              <a:cs typeface="Comic Sans MS" panose="030F070203030202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229235" y="90805"/>
            <a:ext cx="8560435"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spc="-5" dirty="0"/>
              <a:t>Commercial</a:t>
            </a:r>
            <a:r>
              <a:rPr spc="15" dirty="0"/>
              <a:t> </a:t>
            </a:r>
            <a:r>
              <a:rPr spc="-5" dirty="0"/>
              <a:t>Machines:</a:t>
            </a:r>
            <a:r>
              <a:rPr spc="15" dirty="0"/>
              <a:t> </a:t>
            </a:r>
            <a:r>
              <a:rPr spc="-5" dirty="0"/>
              <a:t>Apple</a:t>
            </a:r>
            <a:r>
              <a:rPr spc="15" dirty="0"/>
              <a:t> </a:t>
            </a:r>
            <a:r>
              <a:rPr spc="-5" dirty="0"/>
              <a:t>Macintosh</a:t>
            </a:r>
            <a:r>
              <a:rPr spc="10" dirty="0"/>
              <a:t> </a:t>
            </a:r>
            <a:r>
              <a:rPr lang="en-US" spc="10" dirty="0"/>
              <a:t>      </a:t>
            </a:r>
            <a:r>
              <a:rPr spc="-5" dirty="0"/>
              <a:t>(1984)</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797" y="1856815"/>
            <a:ext cx="6872661" cy="4011295"/>
          </a:xfrm>
          <a:prstGeom prst="rect">
            <a:avLst/>
          </a:prstGeom>
        </p:spPr>
        <p:txBody>
          <a:bodyPr vert="horz" wrap="square" lIns="0" tIns="10859" rIns="0" bIns="0" rtlCol="0">
            <a:spAutoFit/>
          </a:bodyPr>
          <a:lstStyle/>
          <a:p>
            <a:pPr marL="12700">
              <a:lnSpc>
                <a:spcPct val="100000"/>
              </a:lnSpc>
              <a:spcBef>
                <a:spcPts val="100"/>
              </a:spcBef>
            </a:pPr>
            <a:r>
              <a:rPr sz="2050" dirty="0">
                <a:solidFill>
                  <a:srgbClr val="1F1F5D"/>
                </a:solidFill>
                <a:latin typeface="Verdana" panose="020B0604030504040204"/>
                <a:cs typeface="Verdana" panose="020B0604030504040204"/>
              </a:rPr>
              <a:t>“Old</a:t>
            </a:r>
            <a:r>
              <a:rPr sz="2050" spc="-5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ideas”</a:t>
            </a:r>
            <a:r>
              <a:rPr sz="2050" spc="-5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but</a:t>
            </a:r>
            <a:r>
              <a:rPr sz="2050" spc="-5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well</a:t>
            </a:r>
            <a:r>
              <a:rPr sz="2050" spc="-5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done!</a:t>
            </a:r>
            <a:endParaRPr sz="2050">
              <a:latin typeface="Verdana" panose="020B0604030504040204"/>
              <a:cs typeface="Verdana" panose="020B0604030504040204"/>
            </a:endParaRPr>
          </a:p>
          <a:p>
            <a:pPr>
              <a:lnSpc>
                <a:spcPct val="100000"/>
              </a:lnSpc>
              <a:spcBef>
                <a:spcPts val="5"/>
              </a:spcBef>
            </a:pPr>
            <a:endParaRPr sz="2820">
              <a:latin typeface="Verdana" panose="020B0604030504040204"/>
              <a:cs typeface="Verdana" panose="020B0604030504040204"/>
            </a:endParaRPr>
          </a:p>
          <a:p>
            <a:pPr marL="12700">
              <a:lnSpc>
                <a:spcPct val="100000"/>
              </a:lnSpc>
              <a:spcBef>
                <a:spcPts val="5"/>
              </a:spcBef>
            </a:pPr>
            <a:r>
              <a:rPr sz="2050" dirty="0">
                <a:solidFill>
                  <a:srgbClr val="1F1F5D"/>
                </a:solidFill>
                <a:latin typeface="Verdana" panose="020B0604030504040204"/>
                <a:cs typeface="Verdana" panose="020B0604030504040204"/>
              </a:rPr>
              <a:t>succeeded</a:t>
            </a:r>
            <a:r>
              <a:rPr sz="2050" spc="-14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because:</a:t>
            </a:r>
            <a:endParaRPr sz="2050">
              <a:latin typeface="Verdana" panose="020B0604030504040204"/>
              <a:cs typeface="Verdana" panose="020B0604030504040204"/>
            </a:endParaRPr>
          </a:p>
          <a:p>
            <a:pPr marL="469900" indent="-276860">
              <a:lnSpc>
                <a:spcPct val="100000"/>
              </a:lnSpc>
              <a:spcBef>
                <a:spcPts val="420"/>
              </a:spcBef>
              <a:buChar char="–"/>
              <a:tabLst>
                <a:tab pos="469900" algn="l"/>
                <a:tab pos="469900" algn="l"/>
              </a:tabLst>
            </a:pPr>
            <a:r>
              <a:rPr sz="1540" spc="-5" dirty="0">
                <a:solidFill>
                  <a:srgbClr val="1F1F5D"/>
                </a:solidFill>
                <a:latin typeface="Verdana" panose="020B0604030504040204"/>
                <a:cs typeface="Verdana" panose="020B0604030504040204"/>
              </a:rPr>
              <a:t>aggressive</a:t>
            </a:r>
            <a:r>
              <a:rPr sz="1540" spc="-8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pricing</a:t>
            </a:r>
            <a:r>
              <a:rPr sz="1540" spc="-8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($2500)</a:t>
            </a:r>
            <a:endParaRPr sz="1540">
              <a:latin typeface="Verdana" panose="020B0604030504040204"/>
              <a:cs typeface="Verdana" panose="020B0604030504040204"/>
            </a:endParaRPr>
          </a:p>
          <a:p>
            <a:pPr marL="469900" indent="-276860">
              <a:lnSpc>
                <a:spcPct val="100000"/>
              </a:lnSpc>
              <a:spcBef>
                <a:spcPts val="465"/>
              </a:spcBef>
              <a:buChar char="–"/>
              <a:tabLst>
                <a:tab pos="469900" algn="l"/>
                <a:tab pos="469900" algn="l"/>
              </a:tabLst>
            </a:pPr>
            <a:r>
              <a:rPr sz="1540" spc="-10" dirty="0">
                <a:solidFill>
                  <a:srgbClr val="1F1F5D"/>
                </a:solidFill>
                <a:latin typeface="Verdana" panose="020B0604030504040204"/>
                <a:cs typeface="Verdana" panose="020B0604030504040204"/>
              </a:rPr>
              <a:t>did</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not</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need</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to</a:t>
            </a:r>
            <a:r>
              <a:rPr sz="1540" spc="-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trailblaze</a:t>
            </a:r>
            <a:endParaRPr sz="1540">
              <a:latin typeface="Verdana" panose="020B0604030504040204"/>
              <a:cs typeface="Verdana" panose="020B0604030504040204"/>
            </a:endParaRPr>
          </a:p>
          <a:p>
            <a:pPr marL="908050" lvl="1" indent="-181610">
              <a:lnSpc>
                <a:spcPct val="100000"/>
              </a:lnSpc>
              <a:spcBef>
                <a:spcPts val="415"/>
              </a:spcBef>
              <a:buChar char="•"/>
              <a:tabLst>
                <a:tab pos="908685" algn="l"/>
              </a:tabLst>
            </a:pPr>
            <a:r>
              <a:rPr sz="1325" spc="15" dirty="0">
                <a:solidFill>
                  <a:srgbClr val="1F1F5D"/>
                </a:solidFill>
                <a:latin typeface="Verdana" panose="020B0604030504040204"/>
                <a:cs typeface="Verdana" panose="020B0604030504040204"/>
              </a:rPr>
              <a:t>learnt</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from</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mistakes</a:t>
            </a:r>
            <a:r>
              <a:rPr sz="1325" spc="7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of</a:t>
            </a:r>
            <a:r>
              <a:rPr sz="1325" spc="6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Lisa</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and</a:t>
            </a:r>
            <a:r>
              <a:rPr sz="1325" spc="7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corrected</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them;</a:t>
            </a:r>
            <a:r>
              <a:rPr sz="1325" spc="6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ideas</a:t>
            </a:r>
            <a:r>
              <a:rPr sz="1325" spc="7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now</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“mature”</a:t>
            </a:r>
            <a:endParaRPr sz="1325">
              <a:latin typeface="Verdana" panose="020B0604030504040204"/>
              <a:cs typeface="Verdana" panose="020B0604030504040204"/>
            </a:endParaRPr>
          </a:p>
          <a:p>
            <a:pPr marL="908050" lvl="1" indent="-181610">
              <a:lnSpc>
                <a:spcPct val="100000"/>
              </a:lnSpc>
              <a:spcBef>
                <a:spcPts val="465"/>
              </a:spcBef>
              <a:buChar char="•"/>
              <a:tabLst>
                <a:tab pos="908685" algn="l"/>
              </a:tabLst>
            </a:pPr>
            <a:r>
              <a:rPr sz="1325" spc="10" dirty="0">
                <a:solidFill>
                  <a:srgbClr val="1F1F5D"/>
                </a:solidFill>
                <a:latin typeface="Verdana" panose="020B0604030504040204"/>
                <a:cs typeface="Verdana" panose="020B0604030504040204"/>
              </a:rPr>
              <a:t>market</a:t>
            </a:r>
            <a:r>
              <a:rPr sz="1325" spc="65"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now</a:t>
            </a:r>
            <a:r>
              <a:rPr sz="1325" spc="6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ready</a:t>
            </a:r>
            <a:r>
              <a:rPr sz="1325" spc="6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for</a:t>
            </a:r>
            <a:r>
              <a:rPr sz="1325" spc="7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them</a:t>
            </a:r>
            <a:endParaRPr sz="1325">
              <a:latin typeface="Verdana" panose="020B0604030504040204"/>
              <a:cs typeface="Verdana" panose="020B0604030504040204"/>
            </a:endParaRPr>
          </a:p>
          <a:p>
            <a:pPr marL="469900" indent="-276860">
              <a:lnSpc>
                <a:spcPct val="100000"/>
              </a:lnSpc>
              <a:spcBef>
                <a:spcPts val="440"/>
              </a:spcBef>
              <a:buChar char="–"/>
              <a:tabLst>
                <a:tab pos="469900" algn="l"/>
                <a:tab pos="469900" algn="l"/>
              </a:tabLst>
            </a:pPr>
            <a:r>
              <a:rPr sz="1540" spc="-10" dirty="0">
                <a:solidFill>
                  <a:srgbClr val="1F1F5D"/>
                </a:solidFill>
                <a:latin typeface="Verdana" panose="020B0604030504040204"/>
                <a:cs typeface="Verdana" panose="020B0604030504040204"/>
              </a:rPr>
              <a:t>developer’s</a:t>
            </a:r>
            <a:r>
              <a:rPr sz="1540" spc="5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toolkit</a:t>
            </a:r>
            <a:r>
              <a:rPr sz="1540" spc="5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encouraged</a:t>
            </a:r>
            <a:r>
              <a:rPr sz="1540" spc="5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3rd</a:t>
            </a:r>
            <a:r>
              <a:rPr sz="1540" spc="5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party</a:t>
            </a:r>
            <a:r>
              <a:rPr sz="1540" spc="55" dirty="0">
                <a:solidFill>
                  <a:srgbClr val="1F1F5D"/>
                </a:solidFill>
                <a:latin typeface="Verdana" panose="020B0604030504040204"/>
                <a:cs typeface="Verdana" panose="020B0604030504040204"/>
              </a:rPr>
              <a:t> </a:t>
            </a:r>
            <a:r>
              <a:rPr sz="1540" spc="-20" dirty="0">
                <a:solidFill>
                  <a:srgbClr val="1F1F5D"/>
                </a:solidFill>
                <a:latin typeface="Verdana" panose="020B0604030504040204"/>
                <a:cs typeface="Verdana" panose="020B0604030504040204"/>
              </a:rPr>
              <a:t>non-Apple</a:t>
            </a:r>
            <a:r>
              <a:rPr sz="1540" spc="-1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software</a:t>
            </a:r>
            <a:endParaRPr sz="1540">
              <a:latin typeface="Verdana" panose="020B0604030504040204"/>
              <a:cs typeface="Verdana" panose="020B0604030504040204"/>
            </a:endParaRPr>
          </a:p>
          <a:p>
            <a:pPr marL="469900" indent="-276860">
              <a:lnSpc>
                <a:spcPct val="100000"/>
              </a:lnSpc>
              <a:spcBef>
                <a:spcPts val="390"/>
              </a:spcBef>
              <a:buChar char="–"/>
              <a:tabLst>
                <a:tab pos="469900" algn="l"/>
                <a:tab pos="469900" algn="l"/>
              </a:tabLst>
            </a:pPr>
            <a:r>
              <a:rPr sz="1540" spc="-5" dirty="0">
                <a:solidFill>
                  <a:srgbClr val="1F1F5D"/>
                </a:solidFill>
                <a:latin typeface="Verdana" panose="020B0604030504040204"/>
                <a:cs typeface="Verdana" panose="020B0604030504040204"/>
              </a:rPr>
              <a:t>interface</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guidelines</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encouraged</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consistency</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between</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applications</a:t>
            </a:r>
            <a:endParaRPr sz="1540">
              <a:latin typeface="Verdana" panose="020B0604030504040204"/>
              <a:cs typeface="Verdana" panose="020B0604030504040204"/>
            </a:endParaRPr>
          </a:p>
          <a:p>
            <a:pPr marL="469900" marR="582295" indent="-276225">
              <a:lnSpc>
                <a:spcPct val="101000"/>
              </a:lnSpc>
              <a:spcBef>
                <a:spcPts val="450"/>
              </a:spcBef>
              <a:buChar char="–"/>
              <a:tabLst>
                <a:tab pos="469900" algn="l"/>
                <a:tab pos="469900" algn="l"/>
              </a:tabLst>
            </a:pPr>
            <a:r>
              <a:rPr sz="1540" spc="-10" dirty="0">
                <a:solidFill>
                  <a:srgbClr val="1F1F5D"/>
                </a:solidFill>
                <a:latin typeface="Verdana" panose="020B0604030504040204"/>
                <a:cs typeface="Verdana" panose="020B0604030504040204"/>
              </a:rPr>
              <a:t>domination</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in</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desktop</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publishing</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because</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2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affordable</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laser </a:t>
            </a:r>
            <a:r>
              <a:rPr sz="1540" spc="-61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printer</a:t>
            </a:r>
            <a:endParaRPr sz="1540">
              <a:latin typeface="Verdana" panose="020B0604030504040204"/>
              <a:cs typeface="Verdana" panose="020B0604030504040204"/>
            </a:endParaRPr>
          </a:p>
          <a:p>
            <a:pPr marL="469900">
              <a:lnSpc>
                <a:spcPts val="2100"/>
              </a:lnSpc>
            </a:pPr>
            <a:r>
              <a:rPr sz="1540" spc="-10" dirty="0">
                <a:solidFill>
                  <a:srgbClr val="1F1F5D"/>
                </a:solidFill>
                <a:latin typeface="Verdana" panose="020B0604030504040204"/>
                <a:cs typeface="Verdana" panose="020B0604030504040204"/>
              </a:rPr>
              <a:t>and</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excellent</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graphics</a:t>
            </a:r>
            <a:endParaRPr sz="1540">
              <a:latin typeface="Verdana" panose="020B0604030504040204"/>
              <a:cs typeface="Verdana" panose="020B060403050404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85288" y="158495"/>
            <a:ext cx="3803904" cy="899159"/>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3829837" y="6375908"/>
            <a:ext cx="1485265" cy="193675"/>
          </a:xfrm>
          <a:prstGeom prst="rect">
            <a:avLst/>
          </a:prstGeom>
        </p:spPr>
        <p:txBody>
          <a:bodyPr vert="horz" wrap="square" lIns="0" tIns="12700" rIns="0" bIns="0" rtlCol="0">
            <a:spAutoFit/>
          </a:bodyPr>
          <a:lstStyle/>
          <a:p>
            <a:pPr marL="12700">
              <a:lnSpc>
                <a:spcPct val="100000"/>
              </a:lnSpc>
              <a:spcBef>
                <a:spcPts val="100"/>
              </a:spcBef>
            </a:pPr>
            <a:r>
              <a:rPr sz="1100" b="1" i="1" dirty="0">
                <a:solidFill>
                  <a:srgbClr val="00B050"/>
                </a:solidFill>
                <a:latin typeface="Arial" panose="020B0604020202020204"/>
                <a:cs typeface="Arial" panose="020B0604020202020204"/>
              </a:rPr>
              <a:t>© </a:t>
            </a:r>
            <a:r>
              <a:rPr sz="1100" b="1" i="1" spc="-5" dirty="0">
                <a:solidFill>
                  <a:srgbClr val="00B050"/>
                </a:solidFill>
                <a:latin typeface="Arial" panose="020B0604020202020204"/>
                <a:cs typeface="Arial" panose="020B0604020202020204"/>
              </a:rPr>
              <a:t>M. Rauterberg,</a:t>
            </a:r>
            <a:r>
              <a:rPr sz="1100" b="1" i="1" spc="-65" dirty="0">
                <a:solidFill>
                  <a:srgbClr val="00B050"/>
                </a:solidFill>
                <a:latin typeface="Arial" panose="020B0604020202020204"/>
                <a:cs typeface="Arial" panose="020B0604020202020204"/>
              </a:rPr>
              <a:t> </a:t>
            </a:r>
            <a:r>
              <a:rPr sz="1100" b="1" i="1" spc="-5" dirty="0">
                <a:solidFill>
                  <a:srgbClr val="00B050"/>
                </a:solidFill>
                <a:latin typeface="Arial" panose="020B0604020202020204"/>
                <a:cs typeface="Arial" panose="020B0604020202020204"/>
              </a:rPr>
              <a:t>TU/e</a:t>
            </a:r>
            <a:endParaRPr sz="1100">
              <a:latin typeface="Arial" panose="020B0604020202020204"/>
              <a:cs typeface="Arial" panose="020B0604020202020204"/>
            </a:endParaRPr>
          </a:p>
        </p:txBody>
      </p:sp>
      <p:sp>
        <p:nvSpPr>
          <p:cNvPr id="4" name="object 4"/>
          <p:cNvSpPr txBox="1"/>
          <p:nvPr/>
        </p:nvSpPr>
        <p:spPr>
          <a:xfrm>
            <a:off x="8333740" y="6260084"/>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36</a:t>
            </a:r>
            <a:endParaRPr sz="1400">
              <a:latin typeface="Arial" panose="020B0604020202020204"/>
              <a:cs typeface="Arial" panose="020B0604020202020204"/>
            </a:endParaRPr>
          </a:p>
        </p:txBody>
      </p:sp>
      <p:sp>
        <p:nvSpPr>
          <p:cNvPr id="5" name="object 5"/>
          <p:cNvSpPr txBox="1">
            <a:spLocks noGrp="1"/>
          </p:cNvSpPr>
          <p:nvPr>
            <p:ph type="title"/>
          </p:nvPr>
        </p:nvSpPr>
        <p:spPr>
          <a:xfrm>
            <a:off x="2923374" y="252475"/>
            <a:ext cx="3295650" cy="512445"/>
          </a:xfrm>
          <a:prstGeom prst="rect">
            <a:avLst/>
          </a:prstGeom>
        </p:spPr>
        <p:txBody>
          <a:bodyPr vert="horz" wrap="square" lIns="0" tIns="11430" rIns="0" bIns="0" rtlCol="0">
            <a:spAutoFit/>
          </a:bodyPr>
          <a:lstStyle/>
          <a:p>
            <a:pPr marL="12700">
              <a:lnSpc>
                <a:spcPct val="100000"/>
              </a:lnSpc>
              <a:spcBef>
                <a:spcPts val="90"/>
              </a:spcBef>
            </a:pPr>
            <a:r>
              <a:rPr sz="3200" b="1" spc="-204" dirty="0">
                <a:solidFill>
                  <a:srgbClr val="00B050"/>
                </a:solidFill>
                <a:latin typeface="Trebuchet MS" panose="020B0603020202020204"/>
                <a:cs typeface="Trebuchet MS" panose="020B0603020202020204"/>
              </a:rPr>
              <a:t>Xerox </a:t>
            </a:r>
            <a:r>
              <a:rPr sz="3200" b="1" spc="-165" dirty="0">
                <a:solidFill>
                  <a:srgbClr val="00B050"/>
                </a:solidFill>
                <a:latin typeface="Trebuchet MS" panose="020B0603020202020204"/>
                <a:cs typeface="Trebuchet MS" panose="020B0603020202020204"/>
              </a:rPr>
              <a:t>Star</a:t>
            </a:r>
            <a:r>
              <a:rPr sz="3200" b="1" spc="-330" dirty="0">
                <a:solidFill>
                  <a:srgbClr val="00B050"/>
                </a:solidFill>
                <a:latin typeface="Trebuchet MS" panose="020B0603020202020204"/>
                <a:cs typeface="Trebuchet MS" panose="020B0603020202020204"/>
              </a:rPr>
              <a:t> </a:t>
            </a:r>
            <a:r>
              <a:rPr sz="3200" b="1" spc="-170" dirty="0">
                <a:solidFill>
                  <a:srgbClr val="00B050"/>
                </a:solidFill>
                <a:latin typeface="Trebuchet MS" panose="020B0603020202020204"/>
                <a:cs typeface="Trebuchet MS" panose="020B0603020202020204"/>
              </a:rPr>
              <a:t>(history)</a:t>
            </a:r>
            <a:endParaRPr sz="3200">
              <a:latin typeface="Trebuchet MS" panose="020B0603020202020204"/>
              <a:cs typeface="Trebuchet MS" panose="020B0603020202020204"/>
            </a:endParaRPr>
          </a:p>
        </p:txBody>
      </p:sp>
      <p:sp>
        <p:nvSpPr>
          <p:cNvPr id="6" name="object 6"/>
          <p:cNvSpPr txBox="1"/>
          <p:nvPr/>
        </p:nvSpPr>
        <p:spPr>
          <a:xfrm>
            <a:off x="535940" y="1136542"/>
            <a:ext cx="5532755" cy="1866264"/>
          </a:xfrm>
          <a:prstGeom prst="rect">
            <a:avLst/>
          </a:prstGeom>
        </p:spPr>
        <p:txBody>
          <a:bodyPr vert="horz" wrap="square" lIns="0" tIns="104775" rIns="0" bIns="0" rtlCol="0">
            <a:spAutoFit/>
          </a:bodyPr>
          <a:lstStyle/>
          <a:p>
            <a:pPr marR="3128010" algn="ctr">
              <a:lnSpc>
                <a:spcPct val="100000"/>
              </a:lnSpc>
              <a:spcBef>
                <a:spcPts val="825"/>
              </a:spcBef>
            </a:pPr>
            <a:r>
              <a:rPr sz="2800" spc="-135" dirty="0">
                <a:latin typeface="Trebuchet MS" panose="020B0603020202020204"/>
                <a:cs typeface="Trebuchet MS" panose="020B0603020202020204"/>
              </a:rPr>
              <a:t>Commercial</a:t>
            </a:r>
            <a:r>
              <a:rPr sz="2800" spc="-290" dirty="0">
                <a:latin typeface="Trebuchet MS" panose="020B0603020202020204"/>
                <a:cs typeface="Trebuchet MS" panose="020B0603020202020204"/>
              </a:rPr>
              <a:t> </a:t>
            </a:r>
            <a:r>
              <a:rPr sz="2800" spc="-125" dirty="0">
                <a:latin typeface="Trebuchet MS" panose="020B0603020202020204"/>
                <a:cs typeface="Trebuchet MS" panose="020B0603020202020204"/>
              </a:rPr>
              <a:t>flop</a:t>
            </a:r>
            <a:endParaRPr sz="2800">
              <a:latin typeface="Trebuchet MS" panose="020B0603020202020204"/>
              <a:cs typeface="Trebuchet MS" panose="020B0603020202020204"/>
            </a:endParaRPr>
          </a:p>
          <a:p>
            <a:pPr marL="755650" marR="3120390" indent="-755650">
              <a:lnSpc>
                <a:spcPct val="100000"/>
              </a:lnSpc>
              <a:spcBef>
                <a:spcPts val="615"/>
              </a:spcBef>
              <a:buChar char="–"/>
              <a:tabLst>
                <a:tab pos="755650" algn="l"/>
              </a:tabLst>
            </a:pPr>
            <a:r>
              <a:rPr sz="2400" spc="-70" dirty="0">
                <a:solidFill>
                  <a:srgbClr val="002060"/>
                </a:solidFill>
                <a:latin typeface="Trebuchet MS" panose="020B0603020202020204"/>
                <a:cs typeface="Trebuchet MS" panose="020B0603020202020204"/>
              </a:rPr>
              <a:t>$15k</a:t>
            </a:r>
            <a:r>
              <a:rPr sz="2400" spc="-200"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cost</a:t>
            </a:r>
            <a:endParaRPr sz="2400">
              <a:latin typeface="Trebuchet MS" panose="020B0603020202020204"/>
              <a:cs typeface="Trebuchet MS" panose="020B0603020202020204"/>
            </a:endParaRPr>
          </a:p>
          <a:p>
            <a:pPr marL="755650" indent="-285750">
              <a:lnSpc>
                <a:spcPct val="100000"/>
              </a:lnSpc>
              <a:spcBef>
                <a:spcPts val="575"/>
              </a:spcBef>
              <a:buChar char="–"/>
              <a:tabLst>
                <a:tab pos="755650" algn="l"/>
              </a:tabLst>
            </a:pPr>
            <a:r>
              <a:rPr sz="2400" spc="-100" dirty="0">
                <a:solidFill>
                  <a:srgbClr val="002060"/>
                </a:solidFill>
                <a:latin typeface="Trebuchet MS" panose="020B0603020202020204"/>
                <a:cs typeface="Trebuchet MS" panose="020B0603020202020204"/>
              </a:rPr>
              <a:t>closed</a:t>
            </a:r>
            <a:r>
              <a:rPr sz="2400" spc="-190" dirty="0">
                <a:solidFill>
                  <a:srgbClr val="002060"/>
                </a:solidFill>
                <a:latin typeface="Trebuchet MS" panose="020B0603020202020204"/>
                <a:cs typeface="Trebuchet MS" panose="020B0603020202020204"/>
              </a:rPr>
              <a:t> </a:t>
            </a:r>
            <a:r>
              <a:rPr sz="2400" spc="-120" dirty="0">
                <a:solidFill>
                  <a:srgbClr val="002060"/>
                </a:solidFill>
                <a:latin typeface="Trebuchet MS" panose="020B0603020202020204"/>
                <a:cs typeface="Trebuchet MS" panose="020B0603020202020204"/>
              </a:rPr>
              <a:t>architecture</a:t>
            </a:r>
            <a:endParaRPr sz="2400">
              <a:latin typeface="Trebuchet MS" panose="020B0603020202020204"/>
              <a:cs typeface="Trebuchet MS" panose="020B0603020202020204"/>
            </a:endParaRPr>
          </a:p>
          <a:p>
            <a:pPr marL="755650" indent="-285750">
              <a:lnSpc>
                <a:spcPct val="100000"/>
              </a:lnSpc>
              <a:spcBef>
                <a:spcPts val="580"/>
              </a:spcBef>
              <a:buChar char="–"/>
              <a:tabLst>
                <a:tab pos="755650" algn="l"/>
              </a:tabLst>
            </a:pPr>
            <a:r>
              <a:rPr sz="2400" spc="-120" dirty="0">
                <a:solidFill>
                  <a:srgbClr val="002060"/>
                </a:solidFill>
                <a:latin typeface="Trebuchet MS" panose="020B0603020202020204"/>
                <a:cs typeface="Trebuchet MS" panose="020B0603020202020204"/>
              </a:rPr>
              <a:t>lacking </a:t>
            </a:r>
            <a:r>
              <a:rPr sz="2400" spc="-114" dirty="0">
                <a:solidFill>
                  <a:srgbClr val="002060"/>
                </a:solidFill>
                <a:latin typeface="Trebuchet MS" panose="020B0603020202020204"/>
                <a:cs typeface="Trebuchet MS" panose="020B0603020202020204"/>
              </a:rPr>
              <a:t>key functionality</a:t>
            </a:r>
            <a:r>
              <a:rPr sz="2400" spc="-360" dirty="0">
                <a:solidFill>
                  <a:srgbClr val="002060"/>
                </a:solidFill>
                <a:latin typeface="Trebuchet MS" panose="020B0603020202020204"/>
                <a:cs typeface="Trebuchet MS" panose="020B0603020202020204"/>
              </a:rPr>
              <a:t> </a:t>
            </a:r>
            <a:r>
              <a:rPr sz="2400" spc="-100" dirty="0">
                <a:solidFill>
                  <a:srgbClr val="002060"/>
                </a:solidFill>
                <a:latin typeface="Trebuchet MS" panose="020B0603020202020204"/>
                <a:cs typeface="Trebuchet MS" panose="020B0603020202020204"/>
              </a:rPr>
              <a:t>(spreadsheet)</a:t>
            </a:r>
            <a:endParaRPr sz="2400">
              <a:latin typeface="Trebuchet MS" panose="020B0603020202020204"/>
              <a:cs typeface="Trebuchet MS" panose="020B0603020202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3227" y="2270252"/>
            <a:ext cx="3216910" cy="574040"/>
          </a:xfrm>
          <a:prstGeom prst="rect">
            <a:avLst/>
          </a:prstGeom>
        </p:spPr>
        <p:txBody>
          <a:bodyPr vert="horz" wrap="square" lIns="0" tIns="12700" rIns="0" bIns="0" rtlCol="0">
            <a:spAutoFit/>
          </a:bodyPr>
          <a:lstStyle/>
          <a:p>
            <a:pPr marL="12700">
              <a:lnSpc>
                <a:spcPct val="100000"/>
              </a:lnSpc>
              <a:spcBef>
                <a:spcPts val="100"/>
              </a:spcBef>
            </a:pPr>
            <a:r>
              <a:rPr b="1" spc="20" dirty="0">
                <a:solidFill>
                  <a:srgbClr val="00B050"/>
                </a:solidFill>
                <a:latin typeface="Trebuchet MS" panose="020B0603020202020204"/>
                <a:cs typeface="Trebuchet MS" panose="020B0603020202020204"/>
              </a:rPr>
              <a:t>ACM</a:t>
            </a:r>
            <a:r>
              <a:rPr b="1" spc="-355" dirty="0">
                <a:solidFill>
                  <a:srgbClr val="00B050"/>
                </a:solidFill>
                <a:latin typeface="Trebuchet MS" panose="020B0603020202020204"/>
                <a:cs typeface="Trebuchet MS" panose="020B0603020202020204"/>
              </a:rPr>
              <a:t> </a:t>
            </a:r>
            <a:r>
              <a:rPr b="1" spc="-235" dirty="0">
                <a:solidFill>
                  <a:srgbClr val="00B050"/>
                </a:solidFill>
                <a:latin typeface="Trebuchet MS" panose="020B0603020202020204"/>
                <a:cs typeface="Trebuchet MS" panose="020B0603020202020204"/>
              </a:rPr>
              <a:t>Conference</a:t>
            </a:r>
            <a:endParaRPr b="1" spc="-235" dirty="0">
              <a:solidFill>
                <a:srgbClr val="00B050"/>
              </a:solidFill>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3" name="object 3"/>
          <p:cNvSpPr txBox="1">
            <a:spLocks noGrp="1"/>
          </p:cNvSpPr>
          <p:nvPr>
            <p:ph type="title"/>
          </p:nvPr>
        </p:nvSpPr>
        <p:spPr>
          <a:xfrm>
            <a:off x="2133781" y="457027"/>
            <a:ext cx="3319858" cy="374650"/>
          </a:xfrm>
          <a:prstGeom prst="rect">
            <a:avLst/>
          </a:prstGeom>
        </p:spPr>
        <p:txBody>
          <a:bodyPr vert="horz" wrap="square" lIns="0" tIns="13574" rIns="0" bIns="0" rtlCol="0">
            <a:spAutoFit/>
          </a:bodyPr>
          <a:lstStyle/>
          <a:p>
            <a:pPr marL="12700">
              <a:lnSpc>
                <a:spcPct val="100000"/>
              </a:lnSpc>
              <a:spcBef>
                <a:spcPts val="125"/>
              </a:spcBef>
              <a:tabLst>
                <a:tab pos="1553845" algn="l"/>
              </a:tabLst>
            </a:pPr>
            <a:r>
              <a:rPr sz="2350" u="none" spc="20" dirty="0"/>
              <a:t>Human</a:t>
            </a:r>
            <a:r>
              <a:rPr sz="2350" b="0" u="none" spc="20" dirty="0">
                <a:latin typeface="Times New Roman" panose="02020603050405020304"/>
                <a:cs typeface="Times New Roman" panose="02020603050405020304"/>
              </a:rPr>
              <a:t>	</a:t>
            </a:r>
            <a:r>
              <a:rPr sz="2350" u="none" spc="15" dirty="0"/>
              <a:t>Perspective</a:t>
            </a:r>
            <a:endParaRPr sz="2350">
              <a:latin typeface="Times New Roman" panose="02020603050405020304"/>
              <a:cs typeface="Times New Roman" panose="02020603050405020304"/>
            </a:endParaRPr>
          </a:p>
        </p:txBody>
      </p:sp>
      <p:sp>
        <p:nvSpPr>
          <p:cNvPr id="4" name="object 4"/>
          <p:cNvSpPr txBox="1">
            <a:spLocks noGrp="1"/>
          </p:cNvSpPr>
          <p:nvPr>
            <p:ph type="body" idx="1"/>
          </p:nvPr>
        </p:nvSpPr>
        <p:spPr>
          <a:xfrm>
            <a:off x="457352" y="2560180"/>
            <a:ext cx="8338515" cy="993775"/>
          </a:xfrm>
          <a:prstGeom prst="rect">
            <a:avLst/>
          </a:prstGeom>
        </p:spPr>
        <p:txBody>
          <a:bodyPr vert="horz" wrap="square" lIns="0" tIns="64616" rIns="0" bIns="0" rtlCol="0">
            <a:spAutoFit/>
          </a:bodyPr>
          <a:lstStyle/>
          <a:p>
            <a:pPr marL="12700">
              <a:lnSpc>
                <a:spcPct val="100000"/>
              </a:lnSpc>
              <a:spcBef>
                <a:spcPts val="595"/>
              </a:spcBef>
            </a:pPr>
            <a:r>
              <a:rPr spc="-5" dirty="0"/>
              <a:t>How</a:t>
            </a:r>
            <a:r>
              <a:rPr spc="-45" dirty="0"/>
              <a:t> </a:t>
            </a:r>
            <a:r>
              <a:rPr spc="-5" dirty="0"/>
              <a:t>people</a:t>
            </a:r>
            <a:r>
              <a:rPr spc="-40" dirty="0"/>
              <a:t> </a:t>
            </a:r>
            <a:r>
              <a:rPr spc="-5" dirty="0"/>
              <a:t>process</a:t>
            </a:r>
            <a:r>
              <a:rPr spc="-40" dirty="0"/>
              <a:t> </a:t>
            </a:r>
            <a:r>
              <a:rPr spc="-5" dirty="0"/>
              <a:t>information</a:t>
            </a:r>
            <a:endParaRPr spc="-5" dirty="0"/>
          </a:p>
          <a:p>
            <a:pPr marL="403225" indent="-390525">
              <a:lnSpc>
                <a:spcPct val="100000"/>
              </a:lnSpc>
              <a:spcBef>
                <a:spcPts val="445"/>
              </a:spcBef>
              <a:buFont typeface="Verdana" panose="020B0604030504040204"/>
              <a:buChar char="•"/>
              <a:tabLst>
                <a:tab pos="402590" algn="l"/>
                <a:tab pos="403225" algn="l"/>
              </a:tabLst>
            </a:pPr>
            <a:r>
              <a:rPr sz="1710" b="1" spc="15" dirty="0">
                <a:latin typeface="Verdana" panose="020B0604030504040204"/>
                <a:cs typeface="Verdana" panose="020B0604030504040204"/>
              </a:rPr>
              <a:t>Memory,</a:t>
            </a:r>
            <a:r>
              <a:rPr sz="1710" b="1" spc="-100" dirty="0">
                <a:latin typeface="Verdana" panose="020B0604030504040204"/>
                <a:cs typeface="Verdana" panose="020B0604030504040204"/>
              </a:rPr>
              <a:t> </a:t>
            </a:r>
            <a:r>
              <a:rPr sz="1710" b="1" spc="10" dirty="0">
                <a:latin typeface="Verdana" panose="020B0604030504040204"/>
                <a:cs typeface="Verdana" panose="020B0604030504040204"/>
              </a:rPr>
              <a:t>perception,</a:t>
            </a:r>
            <a:r>
              <a:rPr sz="1710" b="1" spc="-95" dirty="0">
                <a:latin typeface="Verdana" panose="020B0604030504040204"/>
                <a:cs typeface="Verdana" panose="020B0604030504040204"/>
              </a:rPr>
              <a:t> </a:t>
            </a:r>
            <a:r>
              <a:rPr sz="1710" b="1" spc="15" dirty="0">
                <a:latin typeface="Verdana" panose="020B0604030504040204"/>
                <a:cs typeface="Verdana" panose="020B0604030504040204"/>
              </a:rPr>
              <a:t>motor</a:t>
            </a:r>
            <a:r>
              <a:rPr sz="1710" b="1" spc="-95" dirty="0">
                <a:latin typeface="Verdana" panose="020B0604030504040204"/>
                <a:cs typeface="Verdana" panose="020B0604030504040204"/>
              </a:rPr>
              <a:t> </a:t>
            </a:r>
            <a:r>
              <a:rPr sz="1710" b="1" spc="10" dirty="0">
                <a:latin typeface="Verdana" panose="020B0604030504040204"/>
                <a:cs typeface="Verdana" panose="020B0604030504040204"/>
              </a:rPr>
              <a:t>skills,</a:t>
            </a:r>
            <a:r>
              <a:rPr sz="1710" b="1" spc="-95" dirty="0">
                <a:latin typeface="Verdana" panose="020B0604030504040204"/>
                <a:cs typeface="Verdana" panose="020B0604030504040204"/>
              </a:rPr>
              <a:t> </a:t>
            </a:r>
            <a:r>
              <a:rPr sz="1710" b="1" spc="10" dirty="0">
                <a:latin typeface="Verdana" panose="020B0604030504040204"/>
                <a:cs typeface="Verdana" panose="020B0604030504040204"/>
              </a:rPr>
              <a:t>attention</a:t>
            </a:r>
            <a:r>
              <a:rPr sz="1710" b="1" spc="-95" dirty="0">
                <a:latin typeface="Verdana" panose="020B0604030504040204"/>
                <a:cs typeface="Verdana" panose="020B0604030504040204"/>
              </a:rPr>
              <a:t> </a:t>
            </a:r>
            <a:r>
              <a:rPr sz="1710" b="1" spc="10" dirty="0">
                <a:latin typeface="Verdana" panose="020B0604030504040204"/>
                <a:cs typeface="Verdana" panose="020B0604030504040204"/>
              </a:rPr>
              <a:t>etc.</a:t>
            </a:r>
            <a:endParaRPr sz="1710">
              <a:latin typeface="Verdana" panose="020B0604030504040204"/>
              <a:cs typeface="Verdana" panose="020B0604030504040204"/>
            </a:endParaRPr>
          </a:p>
          <a:p>
            <a:pPr marL="12700" marR="775335">
              <a:lnSpc>
                <a:spcPct val="120000"/>
              </a:lnSpc>
              <a:spcBef>
                <a:spcPts val="5"/>
              </a:spcBef>
            </a:pPr>
            <a:r>
              <a:rPr spc="-5" dirty="0"/>
              <a:t>Language,</a:t>
            </a:r>
            <a:r>
              <a:rPr spc="15" dirty="0"/>
              <a:t> </a:t>
            </a:r>
            <a:r>
              <a:rPr spc="-5" dirty="0"/>
              <a:t>communication</a:t>
            </a:r>
            <a:r>
              <a:rPr spc="20" dirty="0"/>
              <a:t> </a:t>
            </a:r>
            <a:r>
              <a:rPr spc="-5" dirty="0"/>
              <a:t>and</a:t>
            </a:r>
            <a:r>
              <a:rPr spc="15" dirty="0"/>
              <a:t> </a:t>
            </a:r>
            <a:r>
              <a:rPr spc="-5" dirty="0"/>
              <a:t>interaction </a:t>
            </a:r>
            <a:r>
              <a:rPr spc="-830" dirty="0"/>
              <a:t> </a:t>
            </a:r>
            <a:r>
              <a:rPr spc="-5" dirty="0"/>
              <a:t>Ergonomics</a:t>
            </a:r>
            <a:endParaRPr spc="-5" dirty="0"/>
          </a:p>
        </p:txBody>
      </p:sp>
      <p:grpSp>
        <p:nvGrpSpPr>
          <p:cNvPr id="5" name="object 5"/>
          <p:cNvGrpSpPr/>
          <p:nvPr/>
        </p:nvGrpSpPr>
        <p:grpSpPr>
          <a:xfrm>
            <a:off x="5900381" y="3814303"/>
            <a:ext cx="2036223" cy="1710428"/>
            <a:chOff x="6900168" y="4228840"/>
            <a:chExt cx="2381250" cy="2000250"/>
          </a:xfrm>
        </p:grpSpPr>
        <p:pic>
          <p:nvPicPr>
            <p:cNvPr id="6" name="object 6"/>
            <p:cNvPicPr/>
            <p:nvPr/>
          </p:nvPicPr>
          <p:blipFill>
            <a:blip r:embed="rId1" cstate="print"/>
            <a:stretch>
              <a:fillRect/>
            </a:stretch>
          </p:blipFill>
          <p:spPr>
            <a:xfrm>
              <a:off x="6919218" y="4228840"/>
              <a:ext cx="2352674" cy="1990724"/>
            </a:xfrm>
            <a:prstGeom prst="rect">
              <a:avLst/>
            </a:prstGeom>
          </p:spPr>
        </p:pic>
        <p:sp>
          <p:nvSpPr>
            <p:cNvPr id="7" name="object 7"/>
            <p:cNvSpPr/>
            <p:nvPr/>
          </p:nvSpPr>
          <p:spPr>
            <a:xfrm>
              <a:off x="6900168" y="4495540"/>
              <a:ext cx="2381250" cy="1733550"/>
            </a:xfrm>
            <a:custGeom>
              <a:avLst/>
              <a:gdLst/>
              <a:ahLst/>
              <a:cxnLst/>
              <a:rect l="l" t="t" r="r" b="b"/>
              <a:pathLst>
                <a:path w="2381250" h="1733550">
                  <a:moveTo>
                    <a:pt x="2381249" y="1733549"/>
                  </a:moveTo>
                  <a:lnTo>
                    <a:pt x="2381249" y="0"/>
                  </a:lnTo>
                  <a:lnTo>
                    <a:pt x="1885949" y="0"/>
                  </a:lnTo>
                  <a:lnTo>
                    <a:pt x="1904999" y="38099"/>
                  </a:lnTo>
                  <a:lnTo>
                    <a:pt x="2343149" y="38099"/>
                  </a:lnTo>
                  <a:lnTo>
                    <a:pt x="2343149" y="1695449"/>
                  </a:lnTo>
                  <a:lnTo>
                    <a:pt x="38099" y="1695449"/>
                  </a:lnTo>
                  <a:lnTo>
                    <a:pt x="38099" y="38099"/>
                  </a:lnTo>
                  <a:lnTo>
                    <a:pt x="828674" y="38099"/>
                  </a:lnTo>
                  <a:lnTo>
                    <a:pt x="809624" y="0"/>
                  </a:lnTo>
                  <a:lnTo>
                    <a:pt x="0" y="0"/>
                  </a:lnTo>
                  <a:lnTo>
                    <a:pt x="0" y="1733549"/>
                  </a:lnTo>
                  <a:lnTo>
                    <a:pt x="2381249" y="1733549"/>
                  </a:lnTo>
                  <a:close/>
                </a:path>
              </a:pathLst>
            </a:custGeom>
            <a:solidFill>
              <a:srgbClr val="231F20"/>
            </a:solidFill>
          </p:spPr>
          <p:txBody>
            <a:bodyPr wrap="square" lIns="0" tIns="0" rIns="0" bIns="0" rtlCol="0"/>
            <a:lstStyle/>
            <a:p>
              <a:endParaRPr sz="1540"/>
            </a:p>
          </p:txBody>
        </p:sp>
        <p:sp>
          <p:nvSpPr>
            <p:cNvPr id="8" name="object 8"/>
            <p:cNvSpPr/>
            <p:nvPr/>
          </p:nvSpPr>
          <p:spPr>
            <a:xfrm>
              <a:off x="7957443" y="4962265"/>
              <a:ext cx="66675" cy="38100"/>
            </a:xfrm>
            <a:custGeom>
              <a:avLst/>
              <a:gdLst/>
              <a:ahLst/>
              <a:cxnLst/>
              <a:rect l="l" t="t" r="r" b="b"/>
              <a:pathLst>
                <a:path w="66675" h="38100">
                  <a:moveTo>
                    <a:pt x="66674" y="28574"/>
                  </a:moveTo>
                  <a:lnTo>
                    <a:pt x="66674" y="9524"/>
                  </a:lnTo>
                  <a:lnTo>
                    <a:pt x="57149" y="9524"/>
                  </a:lnTo>
                  <a:lnTo>
                    <a:pt x="47624" y="0"/>
                  </a:lnTo>
                  <a:lnTo>
                    <a:pt x="19049" y="0"/>
                  </a:lnTo>
                  <a:lnTo>
                    <a:pt x="9524" y="9524"/>
                  </a:lnTo>
                  <a:lnTo>
                    <a:pt x="0" y="9524"/>
                  </a:lnTo>
                  <a:lnTo>
                    <a:pt x="0" y="28574"/>
                  </a:lnTo>
                  <a:lnTo>
                    <a:pt x="9524" y="28574"/>
                  </a:lnTo>
                  <a:lnTo>
                    <a:pt x="19049" y="38099"/>
                  </a:lnTo>
                  <a:lnTo>
                    <a:pt x="28574" y="38099"/>
                  </a:lnTo>
                  <a:lnTo>
                    <a:pt x="47624" y="38099"/>
                  </a:lnTo>
                  <a:lnTo>
                    <a:pt x="57149" y="28574"/>
                  </a:lnTo>
                  <a:lnTo>
                    <a:pt x="66674" y="28574"/>
                  </a:lnTo>
                  <a:close/>
                </a:path>
              </a:pathLst>
            </a:custGeom>
            <a:solidFill>
              <a:srgbClr val="71C167"/>
            </a:solidFill>
          </p:spPr>
          <p:txBody>
            <a:bodyPr wrap="square" lIns="0" tIns="0" rIns="0" bIns="0" rtlCol="0"/>
            <a:lstStyle/>
            <a:p>
              <a:endParaRPr sz="1540"/>
            </a:p>
          </p:txBody>
        </p:sp>
        <p:sp>
          <p:nvSpPr>
            <p:cNvPr id="9" name="object 9"/>
            <p:cNvSpPr/>
            <p:nvPr/>
          </p:nvSpPr>
          <p:spPr>
            <a:xfrm>
              <a:off x="7957443" y="4952740"/>
              <a:ext cx="66675" cy="38100"/>
            </a:xfrm>
            <a:custGeom>
              <a:avLst/>
              <a:gdLst/>
              <a:ahLst/>
              <a:cxnLst/>
              <a:rect l="l" t="t" r="r" b="b"/>
              <a:pathLst>
                <a:path w="66675" h="38100">
                  <a:moveTo>
                    <a:pt x="66674" y="28574"/>
                  </a:moveTo>
                  <a:lnTo>
                    <a:pt x="66674" y="9524"/>
                  </a:lnTo>
                  <a:lnTo>
                    <a:pt x="57149" y="9524"/>
                  </a:lnTo>
                  <a:lnTo>
                    <a:pt x="47624" y="0"/>
                  </a:lnTo>
                  <a:lnTo>
                    <a:pt x="28574" y="0"/>
                  </a:lnTo>
                  <a:lnTo>
                    <a:pt x="19049" y="9524"/>
                  </a:lnTo>
                  <a:lnTo>
                    <a:pt x="9524" y="9524"/>
                  </a:lnTo>
                  <a:lnTo>
                    <a:pt x="0" y="19049"/>
                  </a:lnTo>
                  <a:lnTo>
                    <a:pt x="0" y="28574"/>
                  </a:lnTo>
                  <a:lnTo>
                    <a:pt x="9524" y="38099"/>
                  </a:lnTo>
                  <a:lnTo>
                    <a:pt x="38099" y="38099"/>
                  </a:lnTo>
                  <a:lnTo>
                    <a:pt x="47624" y="38099"/>
                  </a:lnTo>
                  <a:lnTo>
                    <a:pt x="57149" y="28574"/>
                  </a:lnTo>
                  <a:lnTo>
                    <a:pt x="66674" y="28574"/>
                  </a:lnTo>
                  <a:close/>
                </a:path>
              </a:pathLst>
            </a:custGeom>
            <a:solidFill>
              <a:srgbClr val="231F20"/>
            </a:solidFill>
          </p:spPr>
          <p:txBody>
            <a:bodyPr wrap="square" lIns="0" tIns="0" rIns="0" bIns="0" rtlCol="0"/>
            <a:lstStyle/>
            <a:p>
              <a:endParaRPr sz="1540"/>
            </a:p>
          </p:txBody>
        </p:sp>
        <p:sp>
          <p:nvSpPr>
            <p:cNvPr id="10" name="object 10"/>
            <p:cNvSpPr/>
            <p:nvPr/>
          </p:nvSpPr>
          <p:spPr>
            <a:xfrm>
              <a:off x="8014593" y="4971790"/>
              <a:ext cx="9525" cy="9525"/>
            </a:xfrm>
            <a:custGeom>
              <a:avLst/>
              <a:gdLst/>
              <a:ahLst/>
              <a:cxnLst/>
              <a:rect l="l" t="t" r="r" b="b"/>
              <a:pathLst>
                <a:path w="9525" h="9525">
                  <a:moveTo>
                    <a:pt x="9524" y="9524"/>
                  </a:moveTo>
                  <a:lnTo>
                    <a:pt x="9524" y="0"/>
                  </a:lnTo>
                  <a:lnTo>
                    <a:pt x="0" y="0"/>
                  </a:lnTo>
                  <a:lnTo>
                    <a:pt x="0" y="9524"/>
                  </a:lnTo>
                  <a:lnTo>
                    <a:pt x="9524" y="9524"/>
                  </a:lnTo>
                  <a:close/>
                </a:path>
              </a:pathLst>
            </a:custGeom>
            <a:solidFill>
              <a:srgbClr val="FFFFFF"/>
            </a:solidFill>
          </p:spPr>
          <p:txBody>
            <a:bodyPr wrap="square" lIns="0" tIns="0" rIns="0" bIns="0" rtlCol="0"/>
            <a:lstStyle/>
            <a:p>
              <a:endParaRPr sz="1540"/>
            </a:p>
          </p:txBody>
        </p:sp>
        <p:sp>
          <p:nvSpPr>
            <p:cNvPr id="11" name="object 11"/>
            <p:cNvSpPr/>
            <p:nvPr/>
          </p:nvSpPr>
          <p:spPr>
            <a:xfrm>
              <a:off x="8395593" y="4847965"/>
              <a:ext cx="57150" cy="38100"/>
            </a:xfrm>
            <a:custGeom>
              <a:avLst/>
              <a:gdLst/>
              <a:ahLst/>
              <a:cxnLst/>
              <a:rect l="l" t="t" r="r" b="b"/>
              <a:pathLst>
                <a:path w="57150" h="38100">
                  <a:moveTo>
                    <a:pt x="57149" y="19049"/>
                  </a:moveTo>
                  <a:lnTo>
                    <a:pt x="57149" y="9524"/>
                  </a:lnTo>
                  <a:lnTo>
                    <a:pt x="47624" y="0"/>
                  </a:lnTo>
                  <a:lnTo>
                    <a:pt x="9524" y="0"/>
                  </a:lnTo>
                  <a:lnTo>
                    <a:pt x="0" y="9524"/>
                  </a:lnTo>
                  <a:lnTo>
                    <a:pt x="0" y="19049"/>
                  </a:lnTo>
                  <a:lnTo>
                    <a:pt x="9524" y="28574"/>
                  </a:lnTo>
                  <a:lnTo>
                    <a:pt x="19049" y="28574"/>
                  </a:lnTo>
                  <a:lnTo>
                    <a:pt x="28574" y="38099"/>
                  </a:lnTo>
                  <a:lnTo>
                    <a:pt x="38099" y="28574"/>
                  </a:lnTo>
                  <a:lnTo>
                    <a:pt x="47624" y="28574"/>
                  </a:lnTo>
                  <a:lnTo>
                    <a:pt x="57149" y="19049"/>
                  </a:lnTo>
                  <a:close/>
                </a:path>
              </a:pathLst>
            </a:custGeom>
            <a:solidFill>
              <a:srgbClr val="71C167"/>
            </a:solidFill>
          </p:spPr>
          <p:txBody>
            <a:bodyPr wrap="square" lIns="0" tIns="0" rIns="0" bIns="0" rtlCol="0"/>
            <a:lstStyle/>
            <a:p>
              <a:endParaRPr sz="1540"/>
            </a:p>
          </p:txBody>
        </p:sp>
        <p:sp>
          <p:nvSpPr>
            <p:cNvPr id="12" name="object 12"/>
            <p:cNvSpPr/>
            <p:nvPr/>
          </p:nvSpPr>
          <p:spPr>
            <a:xfrm>
              <a:off x="8395593" y="4838440"/>
              <a:ext cx="57150" cy="38100"/>
            </a:xfrm>
            <a:custGeom>
              <a:avLst/>
              <a:gdLst/>
              <a:ahLst/>
              <a:cxnLst/>
              <a:rect l="l" t="t" r="r" b="b"/>
              <a:pathLst>
                <a:path w="57150" h="38100">
                  <a:moveTo>
                    <a:pt x="57149" y="28574"/>
                  </a:moveTo>
                  <a:lnTo>
                    <a:pt x="57149" y="9524"/>
                  </a:lnTo>
                  <a:lnTo>
                    <a:pt x="47624" y="0"/>
                  </a:lnTo>
                  <a:lnTo>
                    <a:pt x="9524" y="0"/>
                  </a:lnTo>
                  <a:lnTo>
                    <a:pt x="0" y="9524"/>
                  </a:lnTo>
                  <a:lnTo>
                    <a:pt x="0" y="28574"/>
                  </a:lnTo>
                  <a:lnTo>
                    <a:pt x="9524" y="28574"/>
                  </a:lnTo>
                  <a:lnTo>
                    <a:pt x="19049" y="38099"/>
                  </a:lnTo>
                  <a:lnTo>
                    <a:pt x="28574" y="38099"/>
                  </a:lnTo>
                  <a:lnTo>
                    <a:pt x="38099" y="28574"/>
                  </a:lnTo>
                  <a:lnTo>
                    <a:pt x="57149" y="28574"/>
                  </a:lnTo>
                  <a:close/>
                </a:path>
              </a:pathLst>
            </a:custGeom>
            <a:solidFill>
              <a:srgbClr val="231F20"/>
            </a:solidFill>
          </p:spPr>
          <p:txBody>
            <a:bodyPr wrap="square" lIns="0" tIns="0" rIns="0" bIns="0" rtlCol="0"/>
            <a:lstStyle/>
            <a:p>
              <a:endParaRPr sz="1540"/>
            </a:p>
          </p:txBody>
        </p:sp>
        <p:sp>
          <p:nvSpPr>
            <p:cNvPr id="13" name="object 13"/>
            <p:cNvSpPr/>
            <p:nvPr/>
          </p:nvSpPr>
          <p:spPr>
            <a:xfrm>
              <a:off x="8443218" y="4857490"/>
              <a:ext cx="9525" cy="9525"/>
            </a:xfrm>
            <a:custGeom>
              <a:avLst/>
              <a:gdLst/>
              <a:ahLst/>
              <a:cxnLst/>
              <a:rect l="l" t="t" r="r" b="b"/>
              <a:pathLst>
                <a:path w="9525" h="9525">
                  <a:moveTo>
                    <a:pt x="9524" y="9524"/>
                  </a:moveTo>
                  <a:lnTo>
                    <a:pt x="9524" y="0"/>
                  </a:lnTo>
                  <a:lnTo>
                    <a:pt x="0" y="0"/>
                  </a:lnTo>
                  <a:lnTo>
                    <a:pt x="0" y="9524"/>
                  </a:lnTo>
                  <a:lnTo>
                    <a:pt x="9524" y="9524"/>
                  </a:lnTo>
                  <a:close/>
                </a:path>
              </a:pathLst>
            </a:custGeom>
            <a:solidFill>
              <a:srgbClr val="FFFFFF"/>
            </a:solidFill>
          </p:spPr>
          <p:txBody>
            <a:bodyPr wrap="square" lIns="0" tIns="0" rIns="0" bIns="0" rtlCol="0"/>
            <a:lstStyle/>
            <a:p>
              <a:endParaRPr sz="1540"/>
            </a:p>
          </p:txBody>
        </p:sp>
        <p:sp>
          <p:nvSpPr>
            <p:cNvPr id="14" name="object 14"/>
            <p:cNvSpPr/>
            <p:nvPr/>
          </p:nvSpPr>
          <p:spPr>
            <a:xfrm>
              <a:off x="8595618" y="5819515"/>
              <a:ext cx="238125" cy="361950"/>
            </a:xfrm>
            <a:custGeom>
              <a:avLst/>
              <a:gdLst/>
              <a:ahLst/>
              <a:cxnLst/>
              <a:rect l="l" t="t" r="r" b="b"/>
              <a:pathLst>
                <a:path w="238125" h="361950">
                  <a:moveTo>
                    <a:pt x="238124" y="361949"/>
                  </a:moveTo>
                  <a:lnTo>
                    <a:pt x="219074" y="352424"/>
                  </a:lnTo>
                  <a:lnTo>
                    <a:pt x="133349" y="266699"/>
                  </a:lnTo>
                  <a:lnTo>
                    <a:pt x="142874" y="266699"/>
                  </a:lnTo>
                  <a:lnTo>
                    <a:pt x="152399" y="276224"/>
                  </a:lnTo>
                  <a:lnTo>
                    <a:pt x="171449" y="276224"/>
                  </a:lnTo>
                  <a:lnTo>
                    <a:pt x="180974" y="285749"/>
                  </a:lnTo>
                  <a:lnTo>
                    <a:pt x="190499" y="285749"/>
                  </a:lnTo>
                  <a:lnTo>
                    <a:pt x="200024" y="295274"/>
                  </a:lnTo>
                  <a:lnTo>
                    <a:pt x="95249" y="133349"/>
                  </a:lnTo>
                  <a:lnTo>
                    <a:pt x="47624" y="28574"/>
                  </a:lnTo>
                  <a:lnTo>
                    <a:pt x="0" y="0"/>
                  </a:lnTo>
                  <a:lnTo>
                    <a:pt x="0" y="47624"/>
                  </a:lnTo>
                  <a:lnTo>
                    <a:pt x="66674" y="133349"/>
                  </a:lnTo>
                  <a:lnTo>
                    <a:pt x="66674" y="361949"/>
                  </a:lnTo>
                  <a:lnTo>
                    <a:pt x="238124" y="361949"/>
                  </a:lnTo>
                  <a:close/>
                </a:path>
              </a:pathLst>
            </a:custGeom>
            <a:solidFill>
              <a:srgbClr val="F8991D"/>
            </a:solidFill>
          </p:spPr>
          <p:txBody>
            <a:bodyPr wrap="square" lIns="0" tIns="0" rIns="0" bIns="0" rtlCol="0"/>
            <a:lstStyle/>
            <a:p>
              <a:endParaRPr sz="1540"/>
            </a:p>
          </p:txBody>
        </p:sp>
        <p:sp>
          <p:nvSpPr>
            <p:cNvPr id="15" name="object 15"/>
            <p:cNvSpPr/>
            <p:nvPr/>
          </p:nvSpPr>
          <p:spPr>
            <a:xfrm>
              <a:off x="7833614" y="4381245"/>
              <a:ext cx="447675" cy="133350"/>
            </a:xfrm>
            <a:custGeom>
              <a:avLst/>
              <a:gdLst/>
              <a:ahLst/>
              <a:cxnLst/>
              <a:rect l="l" t="t" r="r" b="b"/>
              <a:pathLst>
                <a:path w="447675" h="133350">
                  <a:moveTo>
                    <a:pt x="85725" y="38100"/>
                  </a:moveTo>
                  <a:lnTo>
                    <a:pt x="47625" y="19050"/>
                  </a:lnTo>
                  <a:lnTo>
                    <a:pt x="47625" y="28575"/>
                  </a:lnTo>
                  <a:lnTo>
                    <a:pt x="57150" y="28575"/>
                  </a:lnTo>
                  <a:lnTo>
                    <a:pt x="66675" y="38100"/>
                  </a:lnTo>
                  <a:lnTo>
                    <a:pt x="85725" y="38100"/>
                  </a:lnTo>
                  <a:close/>
                </a:path>
                <a:path w="447675" h="133350">
                  <a:moveTo>
                    <a:pt x="361950" y="0"/>
                  </a:moveTo>
                  <a:lnTo>
                    <a:pt x="333375" y="0"/>
                  </a:lnTo>
                  <a:lnTo>
                    <a:pt x="323850" y="9525"/>
                  </a:lnTo>
                  <a:lnTo>
                    <a:pt x="304800" y="9525"/>
                  </a:lnTo>
                  <a:lnTo>
                    <a:pt x="266700" y="28575"/>
                  </a:lnTo>
                  <a:lnTo>
                    <a:pt x="238125" y="28575"/>
                  </a:lnTo>
                  <a:lnTo>
                    <a:pt x="219075" y="38100"/>
                  </a:lnTo>
                  <a:lnTo>
                    <a:pt x="85725" y="38100"/>
                  </a:lnTo>
                  <a:lnTo>
                    <a:pt x="95250" y="47625"/>
                  </a:lnTo>
                  <a:lnTo>
                    <a:pt x="114300" y="47625"/>
                  </a:lnTo>
                  <a:lnTo>
                    <a:pt x="133350" y="57150"/>
                  </a:lnTo>
                  <a:lnTo>
                    <a:pt x="209550" y="57150"/>
                  </a:lnTo>
                  <a:lnTo>
                    <a:pt x="228600" y="47625"/>
                  </a:lnTo>
                  <a:lnTo>
                    <a:pt x="257175" y="47625"/>
                  </a:lnTo>
                  <a:lnTo>
                    <a:pt x="295275" y="28575"/>
                  </a:lnTo>
                  <a:lnTo>
                    <a:pt x="323850" y="19050"/>
                  </a:lnTo>
                  <a:lnTo>
                    <a:pt x="361950" y="0"/>
                  </a:lnTo>
                  <a:close/>
                </a:path>
                <a:path w="447675" h="133350">
                  <a:moveTo>
                    <a:pt x="447675" y="19050"/>
                  </a:moveTo>
                  <a:lnTo>
                    <a:pt x="438150" y="19050"/>
                  </a:lnTo>
                  <a:lnTo>
                    <a:pt x="428625" y="28575"/>
                  </a:lnTo>
                  <a:lnTo>
                    <a:pt x="390525" y="47625"/>
                  </a:lnTo>
                  <a:lnTo>
                    <a:pt x="333375" y="66675"/>
                  </a:lnTo>
                  <a:lnTo>
                    <a:pt x="304800" y="85725"/>
                  </a:lnTo>
                  <a:lnTo>
                    <a:pt x="276225" y="85725"/>
                  </a:lnTo>
                  <a:lnTo>
                    <a:pt x="200025" y="104775"/>
                  </a:lnTo>
                  <a:lnTo>
                    <a:pt x="123825" y="104775"/>
                  </a:lnTo>
                  <a:lnTo>
                    <a:pt x="85725" y="95250"/>
                  </a:lnTo>
                  <a:lnTo>
                    <a:pt x="38100" y="85725"/>
                  </a:lnTo>
                  <a:lnTo>
                    <a:pt x="0" y="66675"/>
                  </a:lnTo>
                  <a:lnTo>
                    <a:pt x="0" y="85725"/>
                  </a:lnTo>
                  <a:lnTo>
                    <a:pt x="9525" y="85725"/>
                  </a:lnTo>
                  <a:lnTo>
                    <a:pt x="28575" y="95250"/>
                  </a:lnTo>
                  <a:lnTo>
                    <a:pt x="38100" y="104775"/>
                  </a:lnTo>
                  <a:lnTo>
                    <a:pt x="57150" y="114300"/>
                  </a:lnTo>
                  <a:lnTo>
                    <a:pt x="85725" y="123825"/>
                  </a:lnTo>
                  <a:lnTo>
                    <a:pt x="104775" y="133350"/>
                  </a:lnTo>
                  <a:lnTo>
                    <a:pt x="238125" y="133350"/>
                  </a:lnTo>
                  <a:lnTo>
                    <a:pt x="276225" y="123825"/>
                  </a:lnTo>
                  <a:lnTo>
                    <a:pt x="323850" y="104775"/>
                  </a:lnTo>
                  <a:lnTo>
                    <a:pt x="361950" y="85725"/>
                  </a:lnTo>
                  <a:lnTo>
                    <a:pt x="400050" y="57150"/>
                  </a:lnTo>
                  <a:lnTo>
                    <a:pt x="447675" y="19050"/>
                  </a:lnTo>
                  <a:close/>
                </a:path>
              </a:pathLst>
            </a:custGeom>
            <a:solidFill>
              <a:srgbClr val="4377BC"/>
            </a:solidFill>
          </p:spPr>
          <p:txBody>
            <a:bodyPr wrap="square" lIns="0" tIns="0" rIns="0" bIns="0" rtlCol="0"/>
            <a:lstStyle/>
            <a:p>
              <a:endParaRPr sz="1540"/>
            </a:p>
          </p:txBody>
        </p:sp>
        <p:pic>
          <p:nvPicPr>
            <p:cNvPr id="16" name="object 16"/>
            <p:cNvPicPr/>
            <p:nvPr/>
          </p:nvPicPr>
          <p:blipFill>
            <a:blip r:embed="rId2" cstate="print"/>
            <a:stretch>
              <a:fillRect/>
            </a:stretch>
          </p:blipFill>
          <p:spPr>
            <a:xfrm>
              <a:off x="8624194" y="4571740"/>
              <a:ext cx="190500" cy="219075"/>
            </a:xfrm>
            <a:prstGeom prst="rect">
              <a:avLst/>
            </a:prstGeom>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01695" y="158495"/>
            <a:ext cx="3371087" cy="89915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140862" y="252475"/>
            <a:ext cx="2861310" cy="512445"/>
          </a:xfrm>
          <a:prstGeom prst="rect">
            <a:avLst/>
          </a:prstGeom>
        </p:spPr>
        <p:txBody>
          <a:bodyPr vert="horz" wrap="square" lIns="0" tIns="11430" rIns="0" bIns="0" rtlCol="0">
            <a:spAutoFit/>
          </a:bodyPr>
          <a:lstStyle/>
          <a:p>
            <a:pPr marL="12700">
              <a:lnSpc>
                <a:spcPct val="100000"/>
              </a:lnSpc>
              <a:spcBef>
                <a:spcPts val="90"/>
              </a:spcBef>
            </a:pPr>
            <a:r>
              <a:rPr sz="3200" b="1" spc="15" dirty="0">
                <a:solidFill>
                  <a:srgbClr val="00B050"/>
                </a:solidFill>
                <a:latin typeface="Trebuchet MS" panose="020B0603020202020204"/>
                <a:cs typeface="Trebuchet MS" panose="020B0603020202020204"/>
              </a:rPr>
              <a:t>ACM</a:t>
            </a:r>
            <a:r>
              <a:rPr sz="3200" b="1" spc="-275" dirty="0">
                <a:solidFill>
                  <a:srgbClr val="00B050"/>
                </a:solidFill>
                <a:latin typeface="Trebuchet MS" panose="020B0603020202020204"/>
                <a:cs typeface="Trebuchet MS" panose="020B0603020202020204"/>
              </a:rPr>
              <a:t> </a:t>
            </a:r>
            <a:r>
              <a:rPr sz="3200" b="1" spc="-215" dirty="0">
                <a:solidFill>
                  <a:srgbClr val="00B050"/>
                </a:solidFill>
                <a:latin typeface="Trebuchet MS" panose="020B0603020202020204"/>
                <a:cs typeface="Trebuchet MS" panose="020B0603020202020204"/>
              </a:rPr>
              <a:t>Conference</a:t>
            </a:r>
            <a:endParaRPr sz="3200">
              <a:latin typeface="Trebuchet MS" panose="020B0603020202020204"/>
              <a:cs typeface="Trebuchet MS" panose="020B0603020202020204"/>
            </a:endParaRPr>
          </a:p>
        </p:txBody>
      </p:sp>
      <p:sp>
        <p:nvSpPr>
          <p:cNvPr id="4" name="object 4"/>
          <p:cNvSpPr txBox="1"/>
          <p:nvPr/>
        </p:nvSpPr>
        <p:spPr>
          <a:xfrm>
            <a:off x="535940" y="1227836"/>
            <a:ext cx="8038465" cy="4891405"/>
          </a:xfrm>
          <a:prstGeom prst="rect">
            <a:avLst/>
          </a:prstGeom>
        </p:spPr>
        <p:txBody>
          <a:bodyPr vert="horz" wrap="square" lIns="0" tIns="13335" rIns="0" bIns="0" rtlCol="0">
            <a:spAutoFit/>
          </a:bodyPr>
          <a:lstStyle/>
          <a:p>
            <a:pPr marL="355600" marR="192405" indent="-342900">
              <a:lnSpc>
                <a:spcPct val="100000"/>
              </a:lnSpc>
              <a:spcBef>
                <a:spcPts val="105"/>
              </a:spcBef>
              <a:buChar char="•"/>
              <a:tabLst>
                <a:tab pos="354965" algn="l"/>
                <a:tab pos="355600" algn="l"/>
              </a:tabLst>
            </a:pPr>
            <a:r>
              <a:rPr sz="2800" spc="-155" dirty="0">
                <a:latin typeface="Trebuchet MS" panose="020B0603020202020204"/>
                <a:cs typeface="Trebuchet MS" panose="020B0603020202020204"/>
              </a:rPr>
              <a:t>The </a:t>
            </a:r>
            <a:r>
              <a:rPr sz="2800" spc="65" dirty="0">
                <a:latin typeface="Trebuchet MS" panose="020B0603020202020204"/>
                <a:cs typeface="Trebuchet MS" panose="020B0603020202020204"/>
              </a:rPr>
              <a:t>ACM </a:t>
            </a:r>
            <a:r>
              <a:rPr sz="2800" spc="-140" dirty="0">
                <a:latin typeface="Trebuchet MS" panose="020B0603020202020204"/>
                <a:cs typeface="Trebuchet MS" panose="020B0603020202020204"/>
              </a:rPr>
              <a:t>Special </a:t>
            </a:r>
            <a:r>
              <a:rPr sz="2800" spc="-114" dirty="0">
                <a:latin typeface="Trebuchet MS" panose="020B0603020202020204"/>
                <a:cs typeface="Trebuchet MS" panose="020B0603020202020204"/>
              </a:rPr>
              <a:t>Interest </a:t>
            </a:r>
            <a:r>
              <a:rPr sz="2800" spc="-85" dirty="0">
                <a:latin typeface="Trebuchet MS" panose="020B0603020202020204"/>
                <a:cs typeface="Trebuchet MS" panose="020B0603020202020204"/>
              </a:rPr>
              <a:t>Group </a:t>
            </a:r>
            <a:r>
              <a:rPr sz="2800" spc="-45" dirty="0">
                <a:latin typeface="Trebuchet MS" panose="020B0603020202020204"/>
                <a:cs typeface="Trebuchet MS" panose="020B0603020202020204"/>
              </a:rPr>
              <a:t>on </a:t>
            </a:r>
            <a:r>
              <a:rPr sz="2800" spc="-120" dirty="0">
                <a:latin typeface="Trebuchet MS" panose="020B0603020202020204"/>
                <a:cs typeface="Trebuchet MS" panose="020B0603020202020204"/>
              </a:rPr>
              <a:t>Computer-  </a:t>
            </a:r>
            <a:r>
              <a:rPr sz="2800" spc="-85" dirty="0">
                <a:latin typeface="Trebuchet MS" panose="020B0603020202020204"/>
                <a:cs typeface="Trebuchet MS" panose="020B0603020202020204"/>
              </a:rPr>
              <a:t>Human </a:t>
            </a:r>
            <a:r>
              <a:rPr sz="2800" spc="-125" dirty="0">
                <a:latin typeface="Trebuchet MS" panose="020B0603020202020204"/>
                <a:cs typeface="Trebuchet MS" panose="020B0603020202020204"/>
              </a:rPr>
              <a:t>Interaction </a:t>
            </a:r>
            <a:r>
              <a:rPr sz="2800" spc="-100" dirty="0">
                <a:latin typeface="Trebuchet MS" panose="020B0603020202020204"/>
                <a:cs typeface="Trebuchet MS" panose="020B0603020202020204"/>
              </a:rPr>
              <a:t>is </a:t>
            </a:r>
            <a:r>
              <a:rPr sz="2800" spc="-125" dirty="0">
                <a:latin typeface="Trebuchet MS" panose="020B0603020202020204"/>
                <a:cs typeface="Trebuchet MS" panose="020B0603020202020204"/>
              </a:rPr>
              <a:t>the </a:t>
            </a:r>
            <a:r>
              <a:rPr sz="2800" spc="-130" dirty="0">
                <a:latin typeface="Trebuchet MS" panose="020B0603020202020204"/>
                <a:cs typeface="Trebuchet MS" panose="020B0603020202020204"/>
              </a:rPr>
              <a:t>world’s largest</a:t>
            </a:r>
            <a:r>
              <a:rPr sz="2800" spc="-635" dirty="0">
                <a:latin typeface="Trebuchet MS" panose="020B0603020202020204"/>
                <a:cs typeface="Trebuchet MS" panose="020B0603020202020204"/>
              </a:rPr>
              <a:t> </a:t>
            </a:r>
            <a:r>
              <a:rPr sz="2800" spc="-110" dirty="0">
                <a:latin typeface="Trebuchet MS" panose="020B0603020202020204"/>
                <a:cs typeface="Trebuchet MS" panose="020B0603020202020204"/>
              </a:rPr>
              <a:t>association  </a:t>
            </a:r>
            <a:r>
              <a:rPr sz="2800" spc="-105" dirty="0">
                <a:latin typeface="Trebuchet MS" panose="020B0603020202020204"/>
                <a:cs typeface="Trebuchet MS" panose="020B0603020202020204"/>
              </a:rPr>
              <a:t>of </a:t>
            </a:r>
            <a:r>
              <a:rPr sz="2800" spc="-100" dirty="0">
                <a:latin typeface="Trebuchet MS" panose="020B0603020202020204"/>
                <a:cs typeface="Trebuchet MS" panose="020B0603020202020204"/>
              </a:rPr>
              <a:t>professionals </a:t>
            </a:r>
            <a:r>
              <a:rPr sz="2800" spc="-60" dirty="0">
                <a:latin typeface="Trebuchet MS" panose="020B0603020202020204"/>
                <a:cs typeface="Trebuchet MS" panose="020B0603020202020204"/>
              </a:rPr>
              <a:t>who </a:t>
            </a:r>
            <a:r>
              <a:rPr sz="2800" spc="-95" dirty="0">
                <a:latin typeface="Trebuchet MS" panose="020B0603020202020204"/>
                <a:cs typeface="Trebuchet MS" panose="020B0603020202020204"/>
              </a:rPr>
              <a:t>work </a:t>
            </a:r>
            <a:r>
              <a:rPr sz="2800" spc="-110" dirty="0">
                <a:latin typeface="Trebuchet MS" panose="020B0603020202020204"/>
                <a:cs typeface="Trebuchet MS" panose="020B0603020202020204"/>
              </a:rPr>
              <a:t>in </a:t>
            </a:r>
            <a:r>
              <a:rPr sz="2800" spc="-125" dirty="0">
                <a:latin typeface="Trebuchet MS" panose="020B0603020202020204"/>
                <a:cs typeface="Trebuchet MS" panose="020B0603020202020204"/>
              </a:rPr>
              <a:t>the </a:t>
            </a:r>
            <a:r>
              <a:rPr sz="2800" spc="-120" dirty="0">
                <a:latin typeface="Trebuchet MS" panose="020B0603020202020204"/>
                <a:cs typeface="Trebuchet MS" panose="020B0603020202020204"/>
              </a:rPr>
              <a:t>research </a:t>
            </a:r>
            <a:r>
              <a:rPr sz="2800" spc="-95" dirty="0">
                <a:latin typeface="Trebuchet MS" panose="020B0603020202020204"/>
                <a:cs typeface="Trebuchet MS" panose="020B0603020202020204"/>
              </a:rPr>
              <a:t>and  </a:t>
            </a:r>
            <a:r>
              <a:rPr sz="2800" spc="-155" dirty="0">
                <a:latin typeface="Trebuchet MS" panose="020B0603020202020204"/>
                <a:cs typeface="Trebuchet MS" panose="020B0603020202020204"/>
              </a:rPr>
              <a:t>practice </a:t>
            </a:r>
            <a:r>
              <a:rPr sz="2800" spc="-105" dirty="0">
                <a:latin typeface="Trebuchet MS" panose="020B0603020202020204"/>
                <a:cs typeface="Trebuchet MS" panose="020B0603020202020204"/>
              </a:rPr>
              <a:t>of </a:t>
            </a:r>
            <a:r>
              <a:rPr sz="2800" spc="-110" dirty="0">
                <a:latin typeface="Trebuchet MS" panose="020B0603020202020204"/>
                <a:cs typeface="Trebuchet MS" panose="020B0603020202020204"/>
              </a:rPr>
              <a:t>computer-human</a:t>
            </a:r>
            <a:r>
              <a:rPr sz="2800" spc="-385" dirty="0">
                <a:latin typeface="Trebuchet MS" panose="020B0603020202020204"/>
                <a:cs typeface="Trebuchet MS" panose="020B0603020202020204"/>
              </a:rPr>
              <a:t> </a:t>
            </a:r>
            <a:r>
              <a:rPr sz="2800" spc="-150" dirty="0">
                <a:latin typeface="Trebuchet MS" panose="020B0603020202020204"/>
                <a:cs typeface="Trebuchet MS" panose="020B0603020202020204"/>
              </a:rPr>
              <a:t>interaction.</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marR="5080" indent="-342900">
              <a:lnSpc>
                <a:spcPct val="100000"/>
              </a:lnSpc>
              <a:spcBef>
                <a:spcPts val="5"/>
              </a:spcBef>
              <a:buChar char="•"/>
              <a:tabLst>
                <a:tab pos="354965" algn="l"/>
                <a:tab pos="355600" algn="l"/>
              </a:tabLst>
            </a:pPr>
            <a:r>
              <a:rPr sz="2800" spc="-135" dirty="0">
                <a:latin typeface="Trebuchet MS" panose="020B0603020202020204"/>
                <a:cs typeface="Trebuchet MS" panose="020B0603020202020204"/>
              </a:rPr>
              <a:t>This</a:t>
            </a:r>
            <a:r>
              <a:rPr sz="2800" spc="-204" dirty="0">
                <a:latin typeface="Trebuchet MS" panose="020B0603020202020204"/>
                <a:cs typeface="Trebuchet MS" panose="020B0603020202020204"/>
              </a:rPr>
              <a:t> </a:t>
            </a:r>
            <a:r>
              <a:rPr sz="2800" spc="-130" dirty="0">
                <a:latin typeface="Trebuchet MS" panose="020B0603020202020204"/>
                <a:cs typeface="Trebuchet MS" panose="020B0603020202020204"/>
              </a:rPr>
              <a:t>interdisciplinary</a:t>
            </a:r>
            <a:r>
              <a:rPr sz="2800" spc="-215" dirty="0">
                <a:latin typeface="Trebuchet MS" panose="020B0603020202020204"/>
                <a:cs typeface="Trebuchet MS" panose="020B0603020202020204"/>
              </a:rPr>
              <a:t> </a:t>
            </a:r>
            <a:r>
              <a:rPr sz="2800" spc="-80" dirty="0">
                <a:latin typeface="Trebuchet MS" panose="020B0603020202020204"/>
                <a:cs typeface="Trebuchet MS" panose="020B0603020202020204"/>
              </a:rPr>
              <a:t>group</a:t>
            </a:r>
            <a:r>
              <a:rPr sz="2800" spc="-210" dirty="0">
                <a:latin typeface="Trebuchet MS" panose="020B0603020202020204"/>
                <a:cs typeface="Trebuchet MS" panose="020B0603020202020204"/>
              </a:rPr>
              <a:t> </a:t>
            </a:r>
            <a:r>
              <a:rPr sz="2800" spc="-100" dirty="0">
                <a:latin typeface="Trebuchet MS" panose="020B0603020202020204"/>
                <a:cs typeface="Trebuchet MS" panose="020B0603020202020204"/>
              </a:rPr>
              <a:t>is</a:t>
            </a:r>
            <a:r>
              <a:rPr sz="2800" spc="-200" dirty="0">
                <a:latin typeface="Trebuchet MS" panose="020B0603020202020204"/>
                <a:cs typeface="Trebuchet MS" panose="020B0603020202020204"/>
              </a:rPr>
              <a:t> </a:t>
            </a:r>
            <a:r>
              <a:rPr sz="2800" spc="-90" dirty="0">
                <a:latin typeface="Trebuchet MS" panose="020B0603020202020204"/>
                <a:cs typeface="Trebuchet MS" panose="020B0603020202020204"/>
              </a:rPr>
              <a:t>composed</a:t>
            </a:r>
            <a:r>
              <a:rPr sz="2800" spc="-200"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15" dirty="0">
                <a:latin typeface="Trebuchet MS" panose="020B0603020202020204"/>
                <a:cs typeface="Trebuchet MS" panose="020B0603020202020204"/>
              </a:rPr>
              <a:t> </a:t>
            </a:r>
            <a:r>
              <a:rPr sz="2800" spc="-114" dirty="0">
                <a:latin typeface="Trebuchet MS" panose="020B0603020202020204"/>
                <a:cs typeface="Trebuchet MS" panose="020B0603020202020204"/>
              </a:rPr>
              <a:t>computer  </a:t>
            </a:r>
            <a:r>
              <a:rPr sz="2800" spc="-140" dirty="0">
                <a:latin typeface="Trebuchet MS" panose="020B0603020202020204"/>
                <a:cs typeface="Trebuchet MS" panose="020B0603020202020204"/>
              </a:rPr>
              <a:t>scientists, </a:t>
            </a:r>
            <a:r>
              <a:rPr sz="2800" spc="-114" dirty="0">
                <a:latin typeface="Trebuchet MS" panose="020B0603020202020204"/>
                <a:cs typeface="Trebuchet MS" panose="020B0603020202020204"/>
              </a:rPr>
              <a:t>software </a:t>
            </a:r>
            <a:r>
              <a:rPr sz="2800" spc="-130" dirty="0">
                <a:latin typeface="Trebuchet MS" panose="020B0603020202020204"/>
                <a:cs typeface="Trebuchet MS" panose="020B0603020202020204"/>
              </a:rPr>
              <a:t>engineers, </a:t>
            </a:r>
            <a:r>
              <a:rPr sz="2800" spc="-114" dirty="0">
                <a:latin typeface="Trebuchet MS" panose="020B0603020202020204"/>
                <a:cs typeface="Trebuchet MS" panose="020B0603020202020204"/>
              </a:rPr>
              <a:t>psychologists,  </a:t>
            </a:r>
            <a:r>
              <a:rPr sz="2800" spc="-130" dirty="0">
                <a:latin typeface="Trebuchet MS" panose="020B0603020202020204"/>
                <a:cs typeface="Trebuchet MS" panose="020B0603020202020204"/>
              </a:rPr>
              <a:t>interaction </a:t>
            </a:r>
            <a:r>
              <a:rPr sz="2800" spc="-125" dirty="0">
                <a:latin typeface="Trebuchet MS" panose="020B0603020202020204"/>
                <a:cs typeface="Trebuchet MS" panose="020B0603020202020204"/>
              </a:rPr>
              <a:t>designers, graphic designers,</a:t>
            </a:r>
            <a:r>
              <a:rPr sz="2800" spc="-390" dirty="0">
                <a:latin typeface="Trebuchet MS" panose="020B0603020202020204"/>
                <a:cs typeface="Trebuchet MS" panose="020B0603020202020204"/>
              </a:rPr>
              <a:t> </a:t>
            </a:r>
            <a:r>
              <a:rPr sz="2800" spc="-120" dirty="0">
                <a:latin typeface="Trebuchet MS" panose="020B0603020202020204"/>
                <a:cs typeface="Trebuchet MS" panose="020B0603020202020204"/>
              </a:rPr>
              <a:t>sociologists,  </a:t>
            </a:r>
            <a:r>
              <a:rPr sz="2800" spc="-95" dirty="0">
                <a:latin typeface="Trebuchet MS" panose="020B0603020202020204"/>
                <a:cs typeface="Trebuchet MS" panose="020B0603020202020204"/>
              </a:rPr>
              <a:t>and </a:t>
            </a:r>
            <a:r>
              <a:rPr sz="2800" spc="-110" dirty="0">
                <a:latin typeface="Trebuchet MS" panose="020B0603020202020204"/>
                <a:cs typeface="Trebuchet MS" panose="020B0603020202020204"/>
              </a:rPr>
              <a:t>anthropologists, </a:t>
            </a:r>
            <a:r>
              <a:rPr sz="2800" spc="-155" dirty="0">
                <a:latin typeface="Trebuchet MS" panose="020B0603020202020204"/>
                <a:cs typeface="Trebuchet MS" panose="020B0603020202020204"/>
              </a:rPr>
              <a:t>just </a:t>
            </a:r>
            <a:r>
              <a:rPr sz="2800" spc="-100" dirty="0">
                <a:latin typeface="Trebuchet MS" panose="020B0603020202020204"/>
                <a:cs typeface="Trebuchet MS" panose="020B0603020202020204"/>
              </a:rPr>
              <a:t>to </a:t>
            </a:r>
            <a:r>
              <a:rPr sz="2800" spc="-105" dirty="0">
                <a:latin typeface="Trebuchet MS" panose="020B0603020202020204"/>
                <a:cs typeface="Trebuchet MS" panose="020B0603020202020204"/>
              </a:rPr>
              <a:t>name </a:t>
            </a:r>
            <a:r>
              <a:rPr sz="2800" spc="-75" dirty="0">
                <a:latin typeface="Trebuchet MS" panose="020B0603020202020204"/>
                <a:cs typeface="Trebuchet MS" panose="020B0603020202020204"/>
              </a:rPr>
              <a:t>some </a:t>
            </a:r>
            <a:r>
              <a:rPr sz="2800" spc="-105" dirty="0">
                <a:latin typeface="Trebuchet MS" panose="020B0603020202020204"/>
                <a:cs typeface="Trebuchet MS" panose="020B0603020202020204"/>
              </a:rPr>
              <a:t>of </a:t>
            </a:r>
            <a:r>
              <a:rPr sz="2800" spc="-125" dirty="0">
                <a:latin typeface="Trebuchet MS" panose="020B0603020202020204"/>
                <a:cs typeface="Trebuchet MS" panose="020B0603020202020204"/>
              </a:rPr>
              <a:t>the  </a:t>
            </a:r>
            <a:r>
              <a:rPr sz="2800" spc="-90" dirty="0">
                <a:latin typeface="Trebuchet MS" panose="020B0603020202020204"/>
                <a:cs typeface="Trebuchet MS" panose="020B0603020202020204"/>
              </a:rPr>
              <a:t>domains </a:t>
            </a:r>
            <a:r>
              <a:rPr sz="2800" spc="-70" dirty="0">
                <a:latin typeface="Trebuchet MS" panose="020B0603020202020204"/>
                <a:cs typeface="Trebuchet MS" panose="020B0603020202020204"/>
              </a:rPr>
              <a:t>whose </a:t>
            </a:r>
            <a:r>
              <a:rPr sz="2800" spc="-135" dirty="0">
                <a:latin typeface="Trebuchet MS" panose="020B0603020202020204"/>
                <a:cs typeface="Trebuchet MS" panose="020B0603020202020204"/>
              </a:rPr>
              <a:t>special expertise </a:t>
            </a:r>
            <a:r>
              <a:rPr sz="2800" spc="-114" dirty="0">
                <a:latin typeface="Trebuchet MS" panose="020B0603020202020204"/>
                <a:cs typeface="Trebuchet MS" panose="020B0603020202020204"/>
              </a:rPr>
              <a:t>come </a:t>
            </a:r>
            <a:r>
              <a:rPr sz="2800" spc="-100" dirty="0">
                <a:latin typeface="Trebuchet MS" panose="020B0603020202020204"/>
                <a:cs typeface="Trebuchet MS" panose="020B0603020202020204"/>
              </a:rPr>
              <a:t>to </a:t>
            </a:r>
            <a:r>
              <a:rPr sz="2800" spc="-120" dirty="0">
                <a:latin typeface="Trebuchet MS" panose="020B0603020202020204"/>
                <a:cs typeface="Trebuchet MS" panose="020B0603020202020204"/>
              </a:rPr>
              <a:t>bear </a:t>
            </a:r>
            <a:r>
              <a:rPr sz="2800" spc="-110" dirty="0">
                <a:latin typeface="Trebuchet MS" panose="020B0603020202020204"/>
                <a:cs typeface="Trebuchet MS" panose="020B0603020202020204"/>
              </a:rPr>
              <a:t>in  this</a:t>
            </a:r>
            <a:r>
              <a:rPr sz="2800" spc="-210" dirty="0">
                <a:latin typeface="Trebuchet MS" panose="020B0603020202020204"/>
                <a:cs typeface="Trebuchet MS" panose="020B0603020202020204"/>
              </a:rPr>
              <a:t> </a:t>
            </a:r>
            <a:r>
              <a:rPr sz="2800" spc="-175" dirty="0">
                <a:latin typeface="Trebuchet MS" panose="020B0603020202020204"/>
                <a:cs typeface="Trebuchet MS" panose="020B0603020202020204"/>
              </a:rPr>
              <a:t>area.</a:t>
            </a:r>
            <a:endParaRPr sz="2800">
              <a:latin typeface="Trebuchet MS" panose="020B0603020202020204"/>
              <a:cs typeface="Trebuchet MS" panose="020B0603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01695" y="158495"/>
            <a:ext cx="3371087" cy="899159"/>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140862" y="252475"/>
            <a:ext cx="2861310" cy="512445"/>
          </a:xfrm>
          <a:prstGeom prst="rect">
            <a:avLst/>
          </a:prstGeom>
        </p:spPr>
        <p:txBody>
          <a:bodyPr vert="horz" wrap="square" lIns="0" tIns="11430" rIns="0" bIns="0" rtlCol="0">
            <a:spAutoFit/>
          </a:bodyPr>
          <a:lstStyle/>
          <a:p>
            <a:pPr marL="12700">
              <a:lnSpc>
                <a:spcPct val="100000"/>
              </a:lnSpc>
              <a:spcBef>
                <a:spcPts val="90"/>
              </a:spcBef>
            </a:pPr>
            <a:r>
              <a:rPr sz="3200" b="1" spc="15" dirty="0">
                <a:solidFill>
                  <a:srgbClr val="00B050"/>
                </a:solidFill>
                <a:latin typeface="Trebuchet MS" panose="020B0603020202020204"/>
                <a:cs typeface="Trebuchet MS" panose="020B0603020202020204"/>
              </a:rPr>
              <a:t>ACM</a:t>
            </a:r>
            <a:r>
              <a:rPr sz="3200" b="1" spc="-275" dirty="0">
                <a:solidFill>
                  <a:srgbClr val="00B050"/>
                </a:solidFill>
                <a:latin typeface="Trebuchet MS" panose="020B0603020202020204"/>
                <a:cs typeface="Trebuchet MS" panose="020B0603020202020204"/>
              </a:rPr>
              <a:t> </a:t>
            </a:r>
            <a:r>
              <a:rPr sz="3200" b="1" spc="-215" dirty="0">
                <a:solidFill>
                  <a:srgbClr val="00B050"/>
                </a:solidFill>
                <a:latin typeface="Trebuchet MS" panose="020B0603020202020204"/>
                <a:cs typeface="Trebuchet MS" panose="020B0603020202020204"/>
              </a:rPr>
              <a:t>Conference</a:t>
            </a:r>
            <a:endParaRPr sz="3200">
              <a:latin typeface="Trebuchet MS" panose="020B0603020202020204"/>
              <a:cs typeface="Trebuchet MS" panose="020B0603020202020204"/>
            </a:endParaRPr>
          </a:p>
        </p:txBody>
      </p:sp>
      <p:sp>
        <p:nvSpPr>
          <p:cNvPr id="4" name="object 4"/>
          <p:cNvSpPr txBox="1"/>
          <p:nvPr/>
        </p:nvSpPr>
        <p:spPr>
          <a:xfrm>
            <a:off x="535940" y="1227836"/>
            <a:ext cx="7915909" cy="2160270"/>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800" spc="-145" dirty="0">
                <a:latin typeface="Trebuchet MS" panose="020B0603020202020204"/>
                <a:cs typeface="Trebuchet MS" panose="020B0603020202020204"/>
              </a:rPr>
              <a:t>They </a:t>
            </a:r>
            <a:r>
              <a:rPr sz="2800" spc="-130" dirty="0">
                <a:latin typeface="Trebuchet MS" panose="020B0603020202020204"/>
                <a:cs typeface="Trebuchet MS" panose="020B0603020202020204"/>
              </a:rPr>
              <a:t>are </a:t>
            </a:r>
            <a:r>
              <a:rPr sz="2800" spc="-90" dirty="0">
                <a:latin typeface="Trebuchet MS" panose="020B0603020202020204"/>
                <a:cs typeface="Trebuchet MS" panose="020B0603020202020204"/>
              </a:rPr>
              <a:t>brought </a:t>
            </a:r>
            <a:r>
              <a:rPr sz="2800" spc="-120" dirty="0">
                <a:latin typeface="Trebuchet MS" panose="020B0603020202020204"/>
                <a:cs typeface="Trebuchet MS" panose="020B0603020202020204"/>
              </a:rPr>
              <a:t>together </a:t>
            </a:r>
            <a:r>
              <a:rPr sz="2800" spc="-100" dirty="0">
                <a:latin typeface="Trebuchet MS" panose="020B0603020202020204"/>
                <a:cs typeface="Trebuchet MS" panose="020B0603020202020204"/>
              </a:rPr>
              <a:t>by </a:t>
            </a:r>
            <a:r>
              <a:rPr sz="2800" spc="-130" dirty="0">
                <a:latin typeface="Trebuchet MS" panose="020B0603020202020204"/>
                <a:cs typeface="Trebuchet MS" panose="020B0603020202020204"/>
              </a:rPr>
              <a:t>a </a:t>
            </a:r>
            <a:r>
              <a:rPr sz="2800" spc="-95" dirty="0">
                <a:latin typeface="Trebuchet MS" panose="020B0603020202020204"/>
                <a:cs typeface="Trebuchet MS" panose="020B0603020202020204"/>
              </a:rPr>
              <a:t>shared  </a:t>
            </a:r>
            <a:r>
              <a:rPr sz="2800" spc="-100" dirty="0">
                <a:latin typeface="Trebuchet MS" panose="020B0603020202020204"/>
                <a:cs typeface="Trebuchet MS" panose="020B0603020202020204"/>
              </a:rPr>
              <a:t>understanding </a:t>
            </a:r>
            <a:r>
              <a:rPr sz="2800" spc="-135" dirty="0">
                <a:latin typeface="Trebuchet MS" panose="020B0603020202020204"/>
                <a:cs typeface="Trebuchet MS" panose="020B0603020202020204"/>
              </a:rPr>
              <a:t>that </a:t>
            </a:r>
            <a:r>
              <a:rPr sz="2800" spc="-100" dirty="0">
                <a:latin typeface="Trebuchet MS" panose="020B0603020202020204"/>
                <a:cs typeface="Trebuchet MS" panose="020B0603020202020204"/>
              </a:rPr>
              <a:t>designing </a:t>
            </a:r>
            <a:r>
              <a:rPr sz="2800" spc="-114" dirty="0">
                <a:latin typeface="Trebuchet MS" panose="020B0603020202020204"/>
                <a:cs typeface="Trebuchet MS" panose="020B0603020202020204"/>
              </a:rPr>
              <a:t>useful </a:t>
            </a:r>
            <a:r>
              <a:rPr sz="2800" spc="-95" dirty="0">
                <a:latin typeface="Trebuchet MS" panose="020B0603020202020204"/>
                <a:cs typeface="Trebuchet MS" panose="020B0603020202020204"/>
              </a:rPr>
              <a:t>and </a:t>
            </a:r>
            <a:r>
              <a:rPr sz="2800" spc="-110" dirty="0">
                <a:latin typeface="Trebuchet MS" panose="020B0603020202020204"/>
                <a:cs typeface="Trebuchet MS" panose="020B0603020202020204"/>
              </a:rPr>
              <a:t>usable  </a:t>
            </a:r>
            <a:r>
              <a:rPr sz="2800" spc="-114" dirty="0">
                <a:latin typeface="Trebuchet MS" panose="020B0603020202020204"/>
                <a:cs typeface="Trebuchet MS" panose="020B0603020202020204"/>
              </a:rPr>
              <a:t>technology </a:t>
            </a:r>
            <a:r>
              <a:rPr sz="2800" spc="-100" dirty="0">
                <a:latin typeface="Trebuchet MS" panose="020B0603020202020204"/>
                <a:cs typeface="Trebuchet MS" panose="020B0603020202020204"/>
              </a:rPr>
              <a:t>is an </a:t>
            </a:r>
            <a:r>
              <a:rPr sz="2800" spc="-130" dirty="0">
                <a:latin typeface="Trebuchet MS" panose="020B0603020202020204"/>
                <a:cs typeface="Trebuchet MS" panose="020B0603020202020204"/>
              </a:rPr>
              <a:t>interdisciplinary </a:t>
            </a:r>
            <a:r>
              <a:rPr sz="2800" spc="-125" dirty="0">
                <a:latin typeface="Trebuchet MS" panose="020B0603020202020204"/>
                <a:cs typeface="Trebuchet MS" panose="020B0603020202020204"/>
              </a:rPr>
              <a:t>process, </a:t>
            </a:r>
            <a:r>
              <a:rPr sz="2800" spc="-95" dirty="0">
                <a:latin typeface="Trebuchet MS" panose="020B0603020202020204"/>
                <a:cs typeface="Trebuchet MS" panose="020B0603020202020204"/>
              </a:rPr>
              <a:t>and  </a:t>
            </a:r>
            <a:r>
              <a:rPr sz="2800" spc="-140" dirty="0">
                <a:latin typeface="Trebuchet MS" panose="020B0603020202020204"/>
                <a:cs typeface="Trebuchet MS" panose="020B0603020202020204"/>
              </a:rPr>
              <a:t>believe</a:t>
            </a:r>
            <a:r>
              <a:rPr sz="2800" spc="-215" dirty="0">
                <a:latin typeface="Trebuchet MS" panose="020B0603020202020204"/>
                <a:cs typeface="Trebuchet MS" panose="020B0603020202020204"/>
              </a:rPr>
              <a:t> </a:t>
            </a:r>
            <a:r>
              <a:rPr sz="2800" spc="-135" dirty="0">
                <a:latin typeface="Trebuchet MS" panose="020B0603020202020204"/>
                <a:cs typeface="Trebuchet MS" panose="020B0603020202020204"/>
              </a:rPr>
              <a:t>that</a:t>
            </a:r>
            <a:r>
              <a:rPr sz="2800" spc="-210" dirty="0">
                <a:latin typeface="Trebuchet MS" panose="020B0603020202020204"/>
                <a:cs typeface="Trebuchet MS" panose="020B0603020202020204"/>
              </a:rPr>
              <a:t> </a:t>
            </a:r>
            <a:r>
              <a:rPr sz="2800" spc="-90" dirty="0">
                <a:latin typeface="Trebuchet MS" panose="020B0603020202020204"/>
                <a:cs typeface="Trebuchet MS" panose="020B0603020202020204"/>
              </a:rPr>
              <a:t>when</a:t>
            </a:r>
            <a:r>
              <a:rPr sz="2800" spc="-210" dirty="0">
                <a:latin typeface="Trebuchet MS" panose="020B0603020202020204"/>
                <a:cs typeface="Trebuchet MS" panose="020B0603020202020204"/>
              </a:rPr>
              <a:t> </a:t>
            </a:r>
            <a:r>
              <a:rPr sz="2800" spc="-80" dirty="0">
                <a:latin typeface="Trebuchet MS" panose="020B0603020202020204"/>
                <a:cs typeface="Trebuchet MS" panose="020B0603020202020204"/>
              </a:rPr>
              <a:t>done</a:t>
            </a:r>
            <a:r>
              <a:rPr sz="2800" spc="-220" dirty="0">
                <a:latin typeface="Trebuchet MS" panose="020B0603020202020204"/>
                <a:cs typeface="Trebuchet MS" panose="020B0603020202020204"/>
              </a:rPr>
              <a:t> </a:t>
            </a:r>
            <a:r>
              <a:rPr sz="2800" spc="-114" dirty="0">
                <a:latin typeface="Trebuchet MS" panose="020B0603020202020204"/>
                <a:cs typeface="Trebuchet MS" panose="020B0603020202020204"/>
              </a:rPr>
              <a:t>properly</a:t>
            </a:r>
            <a:r>
              <a:rPr sz="2800" spc="-215" dirty="0">
                <a:latin typeface="Trebuchet MS" panose="020B0603020202020204"/>
                <a:cs typeface="Trebuchet MS" panose="020B0603020202020204"/>
              </a:rPr>
              <a:t> </a:t>
            </a:r>
            <a:r>
              <a:rPr sz="2800" spc="-170" dirty="0">
                <a:latin typeface="Trebuchet MS" panose="020B0603020202020204"/>
                <a:cs typeface="Trebuchet MS" panose="020B0603020202020204"/>
              </a:rPr>
              <a:t>it</a:t>
            </a:r>
            <a:r>
              <a:rPr sz="2800" spc="-204" dirty="0">
                <a:latin typeface="Trebuchet MS" panose="020B0603020202020204"/>
                <a:cs typeface="Trebuchet MS" panose="020B0603020202020204"/>
              </a:rPr>
              <a:t> </a:t>
            </a:r>
            <a:r>
              <a:rPr sz="2800" spc="-80" dirty="0">
                <a:latin typeface="Trebuchet MS" panose="020B0603020202020204"/>
                <a:cs typeface="Trebuchet MS" panose="020B0603020202020204"/>
              </a:rPr>
              <a:t>has</a:t>
            </a:r>
            <a:r>
              <a:rPr sz="2800" spc="-204" dirty="0">
                <a:latin typeface="Trebuchet MS" panose="020B0603020202020204"/>
                <a:cs typeface="Trebuchet MS" panose="020B0603020202020204"/>
              </a:rPr>
              <a:t> </a:t>
            </a:r>
            <a:r>
              <a:rPr sz="2800" spc="-125" dirty="0">
                <a:latin typeface="Trebuchet MS" panose="020B0603020202020204"/>
                <a:cs typeface="Trebuchet MS" panose="020B0603020202020204"/>
              </a:rPr>
              <a:t>the</a:t>
            </a:r>
            <a:r>
              <a:rPr sz="2800" spc="-220" dirty="0">
                <a:latin typeface="Trebuchet MS" panose="020B0603020202020204"/>
                <a:cs typeface="Trebuchet MS" panose="020B0603020202020204"/>
              </a:rPr>
              <a:t> </a:t>
            </a:r>
            <a:r>
              <a:rPr sz="2800" spc="-95" dirty="0">
                <a:latin typeface="Trebuchet MS" panose="020B0603020202020204"/>
                <a:cs typeface="Trebuchet MS" panose="020B0603020202020204"/>
              </a:rPr>
              <a:t>power</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to  transform persons’</a:t>
            </a:r>
            <a:r>
              <a:rPr sz="2800" spc="-325" dirty="0">
                <a:latin typeface="Trebuchet MS" panose="020B0603020202020204"/>
                <a:cs typeface="Trebuchet MS" panose="020B0603020202020204"/>
              </a:rPr>
              <a:t> </a:t>
            </a:r>
            <a:r>
              <a:rPr sz="2800" spc="-165" dirty="0">
                <a:latin typeface="Trebuchet MS" panose="020B0603020202020204"/>
                <a:cs typeface="Trebuchet MS" panose="020B0603020202020204"/>
              </a:rPr>
              <a:t>lives.</a:t>
            </a:r>
            <a:endParaRPr sz="2800">
              <a:latin typeface="Trebuchet MS" panose="020B0603020202020204"/>
              <a:cs typeface="Trebuchet MS" panose="020B060302020202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8495"/>
            <a:ext cx="9144000" cy="908685"/>
            <a:chOff x="0" y="158495"/>
            <a:chExt cx="9144000" cy="908685"/>
          </a:xfrm>
        </p:grpSpPr>
        <p:sp>
          <p:nvSpPr>
            <p:cNvPr id="3" name="object 3"/>
            <p:cNvSpPr/>
            <p:nvPr/>
          </p:nvSpPr>
          <p:spPr>
            <a:xfrm>
              <a:off x="3931920" y="158495"/>
              <a:ext cx="1673352" cy="899159"/>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5160264" y="158495"/>
              <a:ext cx="1322832" cy="899159"/>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6038088" y="158495"/>
              <a:ext cx="1173480" cy="899159"/>
            </a:xfrm>
            <a:prstGeom prst="rect">
              <a:avLst/>
            </a:prstGeom>
            <a:blipFill>
              <a:blip r:embed="rId3" cstate="print"/>
              <a:stretch>
                <a:fillRect/>
              </a:stretch>
            </a:blipFill>
          </p:spPr>
          <p:txBody>
            <a:bodyPr wrap="square" lIns="0" tIns="0" rIns="0" bIns="0" rtlCol="0"/>
            <a:lstStyle/>
            <a:p/>
          </p:txBody>
        </p:sp>
      </p:grpSp>
      <p:sp>
        <p:nvSpPr>
          <p:cNvPr id="6" name="object 6"/>
          <p:cNvSpPr txBox="1">
            <a:spLocks noGrp="1"/>
          </p:cNvSpPr>
          <p:nvPr>
            <p:ph type="title"/>
          </p:nvPr>
        </p:nvSpPr>
        <p:spPr>
          <a:xfrm>
            <a:off x="4170045" y="252475"/>
            <a:ext cx="2771775" cy="512445"/>
          </a:xfrm>
          <a:prstGeom prst="rect">
            <a:avLst/>
          </a:prstGeom>
        </p:spPr>
        <p:txBody>
          <a:bodyPr vert="horz" wrap="square" lIns="0" tIns="11430" rIns="0" bIns="0" rtlCol="0">
            <a:spAutoFit/>
          </a:bodyPr>
          <a:lstStyle/>
          <a:p>
            <a:pPr marL="12700">
              <a:lnSpc>
                <a:spcPct val="100000"/>
              </a:lnSpc>
              <a:spcBef>
                <a:spcPts val="90"/>
              </a:spcBef>
            </a:pPr>
            <a:r>
              <a:rPr sz="3200" b="1" spc="-125" dirty="0">
                <a:solidFill>
                  <a:srgbClr val="00B050"/>
                </a:solidFill>
                <a:latin typeface="Trebuchet MS" panose="020B0603020202020204"/>
                <a:cs typeface="Trebuchet MS" panose="020B0603020202020204"/>
              </a:rPr>
              <a:t>SIGCHI </a:t>
            </a:r>
            <a:r>
              <a:rPr sz="3200" b="1" spc="-105" dirty="0">
                <a:solidFill>
                  <a:srgbClr val="00B050"/>
                </a:solidFill>
                <a:latin typeface="Trebuchet MS" panose="020B0603020202020204"/>
                <a:cs typeface="Trebuchet MS" panose="020B0603020202020204"/>
              </a:rPr>
              <a:t>Web</a:t>
            </a:r>
            <a:r>
              <a:rPr sz="3200" b="1" spc="-480" dirty="0">
                <a:solidFill>
                  <a:srgbClr val="00B050"/>
                </a:solidFill>
                <a:latin typeface="Trebuchet MS" panose="020B0603020202020204"/>
                <a:cs typeface="Trebuchet MS" panose="020B0603020202020204"/>
              </a:rPr>
              <a:t> </a:t>
            </a:r>
            <a:r>
              <a:rPr sz="3200" b="1" spc="-175" dirty="0">
                <a:solidFill>
                  <a:srgbClr val="00B050"/>
                </a:solidFill>
                <a:latin typeface="Trebuchet MS" panose="020B0603020202020204"/>
                <a:cs typeface="Trebuchet MS" panose="020B0603020202020204"/>
              </a:rPr>
              <a:t>Site</a:t>
            </a:r>
            <a:endParaRPr sz="3200">
              <a:latin typeface="Trebuchet MS" panose="020B0603020202020204"/>
              <a:cs typeface="Trebuchet MS" panose="020B0603020202020204"/>
            </a:endParaRPr>
          </a:p>
        </p:txBody>
      </p:sp>
      <p:sp>
        <p:nvSpPr>
          <p:cNvPr id="7" name="object 7"/>
          <p:cNvSpPr/>
          <p:nvPr/>
        </p:nvSpPr>
        <p:spPr>
          <a:xfrm>
            <a:off x="434975" y="1370012"/>
            <a:ext cx="8274050" cy="4651375"/>
          </a:xfrm>
          <a:prstGeom prst="rect">
            <a:avLst/>
          </a:prstGeom>
          <a:blipFill>
            <a:blip r:embed="rId4" cstate="print"/>
            <a:stretch>
              <a:fillRect/>
            </a:stretch>
          </a:blipFill>
        </p:spPr>
        <p:txBody>
          <a:bodyPr wrap="square" lIns="0" tIns="0" rIns="0" bIns="0" rtlCol="0"/>
          <a:lstStyle/>
          <a:p/>
        </p:txBody>
      </p:sp>
      <p:grpSp>
        <p:nvGrpSpPr>
          <p:cNvPr id="8" name="object 8"/>
          <p:cNvGrpSpPr/>
          <p:nvPr/>
        </p:nvGrpSpPr>
        <p:grpSpPr>
          <a:xfrm>
            <a:off x="3773551" y="6159500"/>
            <a:ext cx="1452880" cy="516255"/>
            <a:chOff x="3773551" y="6159500"/>
            <a:chExt cx="1452880" cy="516255"/>
          </a:xfrm>
        </p:grpSpPr>
        <p:sp>
          <p:nvSpPr>
            <p:cNvPr id="9" name="object 9"/>
            <p:cNvSpPr/>
            <p:nvPr/>
          </p:nvSpPr>
          <p:spPr>
            <a:xfrm>
              <a:off x="3779901" y="6165850"/>
              <a:ext cx="1440180" cy="63500"/>
            </a:xfrm>
            <a:custGeom>
              <a:avLst/>
              <a:gdLst/>
              <a:ahLst/>
              <a:cxnLst/>
              <a:rect l="l" t="t" r="r" b="b"/>
              <a:pathLst>
                <a:path w="1440179" h="63500">
                  <a:moveTo>
                    <a:pt x="1439799" y="0"/>
                  </a:moveTo>
                  <a:lnTo>
                    <a:pt x="0" y="0"/>
                  </a:lnTo>
                  <a:lnTo>
                    <a:pt x="62864" y="62903"/>
                  </a:lnTo>
                  <a:lnTo>
                    <a:pt x="1376934" y="62903"/>
                  </a:lnTo>
                  <a:lnTo>
                    <a:pt x="1439799" y="0"/>
                  </a:lnTo>
                  <a:close/>
                </a:path>
              </a:pathLst>
            </a:custGeom>
            <a:solidFill>
              <a:srgbClr val="FFD5D5"/>
            </a:solidFill>
          </p:spPr>
          <p:txBody>
            <a:bodyPr wrap="square" lIns="0" tIns="0" rIns="0" bIns="0" rtlCol="0"/>
            <a:lstStyle/>
            <a:p/>
          </p:txBody>
        </p:sp>
        <p:sp>
          <p:nvSpPr>
            <p:cNvPr id="10" name="object 10"/>
            <p:cNvSpPr/>
            <p:nvPr/>
          </p:nvSpPr>
          <p:spPr>
            <a:xfrm>
              <a:off x="3779901" y="6606184"/>
              <a:ext cx="1440180" cy="63500"/>
            </a:xfrm>
            <a:custGeom>
              <a:avLst/>
              <a:gdLst/>
              <a:ahLst/>
              <a:cxnLst/>
              <a:rect l="l" t="t" r="r" b="b"/>
              <a:pathLst>
                <a:path w="1440179" h="63500">
                  <a:moveTo>
                    <a:pt x="1376934" y="0"/>
                  </a:moveTo>
                  <a:lnTo>
                    <a:pt x="62864" y="0"/>
                  </a:lnTo>
                  <a:lnTo>
                    <a:pt x="0" y="62903"/>
                  </a:lnTo>
                  <a:lnTo>
                    <a:pt x="1439799" y="62903"/>
                  </a:lnTo>
                  <a:lnTo>
                    <a:pt x="1376934" y="0"/>
                  </a:lnTo>
                  <a:close/>
                </a:path>
              </a:pathLst>
            </a:custGeom>
            <a:solidFill>
              <a:srgbClr val="CDA3A3"/>
            </a:solidFill>
          </p:spPr>
          <p:txBody>
            <a:bodyPr wrap="square" lIns="0" tIns="0" rIns="0" bIns="0" rtlCol="0"/>
            <a:lstStyle/>
            <a:p/>
          </p:txBody>
        </p:sp>
        <p:sp>
          <p:nvSpPr>
            <p:cNvPr id="11" name="object 11"/>
            <p:cNvSpPr/>
            <p:nvPr/>
          </p:nvSpPr>
          <p:spPr>
            <a:xfrm>
              <a:off x="3779901" y="6165850"/>
              <a:ext cx="62865" cy="503555"/>
            </a:xfrm>
            <a:custGeom>
              <a:avLst/>
              <a:gdLst/>
              <a:ahLst/>
              <a:cxnLst/>
              <a:rect l="l" t="t" r="r" b="b"/>
              <a:pathLst>
                <a:path w="62864" h="503554">
                  <a:moveTo>
                    <a:pt x="0" y="0"/>
                  </a:moveTo>
                  <a:lnTo>
                    <a:pt x="0" y="503237"/>
                  </a:lnTo>
                  <a:lnTo>
                    <a:pt x="62864" y="440334"/>
                  </a:lnTo>
                  <a:lnTo>
                    <a:pt x="62864" y="62903"/>
                  </a:lnTo>
                  <a:lnTo>
                    <a:pt x="0" y="0"/>
                  </a:lnTo>
                  <a:close/>
                </a:path>
              </a:pathLst>
            </a:custGeom>
            <a:solidFill>
              <a:srgbClr val="FFDFDF"/>
            </a:solidFill>
          </p:spPr>
          <p:txBody>
            <a:bodyPr wrap="square" lIns="0" tIns="0" rIns="0" bIns="0" rtlCol="0"/>
            <a:lstStyle/>
            <a:p/>
          </p:txBody>
        </p:sp>
        <p:sp>
          <p:nvSpPr>
            <p:cNvPr id="12" name="object 12"/>
            <p:cNvSpPr/>
            <p:nvPr/>
          </p:nvSpPr>
          <p:spPr>
            <a:xfrm>
              <a:off x="5156835" y="6165850"/>
              <a:ext cx="62865" cy="503555"/>
            </a:xfrm>
            <a:custGeom>
              <a:avLst/>
              <a:gdLst/>
              <a:ahLst/>
              <a:cxnLst/>
              <a:rect l="l" t="t" r="r" b="b"/>
              <a:pathLst>
                <a:path w="62864" h="503554">
                  <a:moveTo>
                    <a:pt x="62864" y="0"/>
                  </a:moveTo>
                  <a:lnTo>
                    <a:pt x="0" y="62903"/>
                  </a:lnTo>
                  <a:lnTo>
                    <a:pt x="0" y="440334"/>
                  </a:lnTo>
                  <a:lnTo>
                    <a:pt x="62864" y="503237"/>
                  </a:lnTo>
                  <a:lnTo>
                    <a:pt x="62864" y="0"/>
                  </a:lnTo>
                  <a:close/>
                </a:path>
              </a:pathLst>
            </a:custGeom>
            <a:solidFill>
              <a:srgbClr val="997979"/>
            </a:solidFill>
          </p:spPr>
          <p:txBody>
            <a:bodyPr wrap="square" lIns="0" tIns="0" rIns="0" bIns="0" rtlCol="0"/>
            <a:lstStyle/>
            <a:p/>
          </p:txBody>
        </p:sp>
        <p:sp>
          <p:nvSpPr>
            <p:cNvPr id="13" name="object 13"/>
            <p:cNvSpPr/>
            <p:nvPr/>
          </p:nvSpPr>
          <p:spPr>
            <a:xfrm>
              <a:off x="3779901" y="6165850"/>
              <a:ext cx="1440180" cy="503555"/>
            </a:xfrm>
            <a:custGeom>
              <a:avLst/>
              <a:gdLst/>
              <a:ahLst/>
              <a:cxnLst/>
              <a:rect l="l" t="t" r="r" b="b"/>
              <a:pathLst>
                <a:path w="1440179" h="503554">
                  <a:moveTo>
                    <a:pt x="0" y="0"/>
                  </a:moveTo>
                  <a:lnTo>
                    <a:pt x="1439800" y="0"/>
                  </a:lnTo>
                  <a:lnTo>
                    <a:pt x="1439800" y="503238"/>
                  </a:lnTo>
                  <a:lnTo>
                    <a:pt x="0" y="503238"/>
                  </a:lnTo>
                  <a:lnTo>
                    <a:pt x="0" y="0"/>
                  </a:lnTo>
                  <a:close/>
                </a:path>
              </a:pathLst>
            </a:custGeom>
            <a:ln w="12700">
              <a:solidFill>
                <a:srgbClr val="FF0000"/>
              </a:solidFill>
            </a:ln>
          </p:spPr>
          <p:txBody>
            <a:bodyPr wrap="square" lIns="0" tIns="0" rIns="0" bIns="0" rtlCol="0"/>
            <a:lstStyle/>
            <a:p/>
          </p:txBody>
        </p:sp>
        <p:sp>
          <p:nvSpPr>
            <p:cNvPr id="14" name="object 14"/>
            <p:cNvSpPr/>
            <p:nvPr/>
          </p:nvSpPr>
          <p:spPr>
            <a:xfrm>
              <a:off x="3779901" y="6165850"/>
              <a:ext cx="62865" cy="63500"/>
            </a:xfrm>
            <a:custGeom>
              <a:avLst/>
              <a:gdLst/>
              <a:ahLst/>
              <a:cxnLst/>
              <a:rect l="l" t="t" r="r" b="b"/>
              <a:pathLst>
                <a:path w="62864" h="63500">
                  <a:moveTo>
                    <a:pt x="0" y="0"/>
                  </a:moveTo>
                  <a:lnTo>
                    <a:pt x="62865" y="62903"/>
                  </a:lnTo>
                </a:path>
              </a:pathLst>
            </a:custGeom>
            <a:ln w="12699">
              <a:solidFill>
                <a:srgbClr val="FF0000"/>
              </a:solidFill>
            </a:ln>
          </p:spPr>
          <p:txBody>
            <a:bodyPr wrap="square" lIns="0" tIns="0" rIns="0" bIns="0" rtlCol="0"/>
            <a:lstStyle/>
            <a:p/>
          </p:txBody>
        </p:sp>
        <p:sp>
          <p:nvSpPr>
            <p:cNvPr id="15" name="object 15"/>
            <p:cNvSpPr/>
            <p:nvPr/>
          </p:nvSpPr>
          <p:spPr>
            <a:xfrm>
              <a:off x="3779901" y="6606184"/>
              <a:ext cx="62865" cy="63500"/>
            </a:xfrm>
            <a:custGeom>
              <a:avLst/>
              <a:gdLst/>
              <a:ahLst/>
              <a:cxnLst/>
              <a:rect l="l" t="t" r="r" b="b"/>
              <a:pathLst>
                <a:path w="62864" h="63500">
                  <a:moveTo>
                    <a:pt x="0" y="62903"/>
                  </a:moveTo>
                  <a:lnTo>
                    <a:pt x="62865" y="0"/>
                  </a:lnTo>
                </a:path>
              </a:pathLst>
            </a:custGeom>
            <a:ln w="12700">
              <a:solidFill>
                <a:srgbClr val="FF0000"/>
              </a:solidFill>
            </a:ln>
          </p:spPr>
          <p:txBody>
            <a:bodyPr wrap="square" lIns="0" tIns="0" rIns="0" bIns="0" rtlCol="0"/>
            <a:lstStyle/>
            <a:p/>
          </p:txBody>
        </p:sp>
        <p:sp>
          <p:nvSpPr>
            <p:cNvPr id="16" name="object 16"/>
            <p:cNvSpPr/>
            <p:nvPr/>
          </p:nvSpPr>
          <p:spPr>
            <a:xfrm>
              <a:off x="5156835" y="6165850"/>
              <a:ext cx="62865" cy="63500"/>
            </a:xfrm>
            <a:custGeom>
              <a:avLst/>
              <a:gdLst/>
              <a:ahLst/>
              <a:cxnLst/>
              <a:rect l="l" t="t" r="r" b="b"/>
              <a:pathLst>
                <a:path w="62864" h="63500">
                  <a:moveTo>
                    <a:pt x="62865" y="0"/>
                  </a:moveTo>
                  <a:lnTo>
                    <a:pt x="0" y="62903"/>
                  </a:lnTo>
                </a:path>
              </a:pathLst>
            </a:custGeom>
            <a:ln w="12699">
              <a:solidFill>
                <a:srgbClr val="FF0000"/>
              </a:solidFill>
            </a:ln>
          </p:spPr>
          <p:txBody>
            <a:bodyPr wrap="square" lIns="0" tIns="0" rIns="0" bIns="0" rtlCol="0"/>
            <a:lstStyle/>
            <a:p/>
          </p:txBody>
        </p:sp>
        <p:sp>
          <p:nvSpPr>
            <p:cNvPr id="17" name="object 17"/>
            <p:cNvSpPr/>
            <p:nvPr/>
          </p:nvSpPr>
          <p:spPr>
            <a:xfrm>
              <a:off x="5156835" y="6606184"/>
              <a:ext cx="62865" cy="63500"/>
            </a:xfrm>
            <a:custGeom>
              <a:avLst/>
              <a:gdLst/>
              <a:ahLst/>
              <a:cxnLst/>
              <a:rect l="l" t="t" r="r" b="b"/>
              <a:pathLst>
                <a:path w="62864" h="63500">
                  <a:moveTo>
                    <a:pt x="62865" y="62903"/>
                  </a:moveTo>
                  <a:lnTo>
                    <a:pt x="0" y="0"/>
                  </a:lnTo>
                </a:path>
              </a:pathLst>
            </a:custGeom>
            <a:ln w="12700">
              <a:solidFill>
                <a:srgbClr val="FF0000"/>
              </a:solidFill>
            </a:ln>
          </p:spPr>
          <p:txBody>
            <a:bodyPr wrap="square" lIns="0" tIns="0" rIns="0" bIns="0" rtlCol="0"/>
            <a:lstStyle/>
            <a:p/>
          </p:txBody>
        </p:sp>
      </p:grpSp>
      <p:sp>
        <p:nvSpPr>
          <p:cNvPr id="18" name="object 18"/>
          <p:cNvSpPr txBox="1"/>
          <p:nvPr/>
        </p:nvSpPr>
        <p:spPr>
          <a:xfrm>
            <a:off x="3842765" y="6228753"/>
            <a:ext cx="1314450" cy="377825"/>
          </a:xfrm>
          <a:prstGeom prst="rect">
            <a:avLst/>
          </a:prstGeom>
          <a:solidFill>
            <a:srgbClr val="FFCCCC"/>
          </a:solidFill>
          <a:ln w="12699">
            <a:solidFill>
              <a:srgbClr val="FF0000"/>
            </a:solidFill>
          </a:ln>
        </p:spPr>
        <p:txBody>
          <a:bodyPr vert="horz" wrap="square" lIns="0" tIns="0" rIns="0" bIns="0" rtlCol="0">
            <a:spAutoFit/>
          </a:bodyPr>
          <a:lstStyle/>
          <a:p>
            <a:pPr marL="143510">
              <a:lnSpc>
                <a:spcPts val="2125"/>
              </a:lnSpc>
            </a:pPr>
            <a:r>
              <a:rPr sz="1800" u="heavy" spc="-5" dirty="0">
                <a:solidFill>
                  <a:srgbClr val="009999"/>
                </a:solidFill>
                <a:uFill>
                  <a:solidFill>
                    <a:srgbClr val="009999"/>
                  </a:solidFill>
                </a:uFill>
                <a:latin typeface="Arial" panose="020B0604020202020204"/>
                <a:cs typeface="Arial" panose="020B0604020202020204"/>
              </a:rPr>
              <a:t>Click</a:t>
            </a:r>
            <a:r>
              <a:rPr sz="1800" u="heavy" spc="-20" dirty="0">
                <a:solidFill>
                  <a:srgbClr val="009999"/>
                </a:solidFill>
                <a:uFill>
                  <a:solidFill>
                    <a:srgbClr val="009999"/>
                  </a:solidFill>
                </a:uFill>
                <a:latin typeface="Arial" panose="020B0604020202020204"/>
                <a:cs typeface="Arial" panose="020B0604020202020204"/>
              </a:rPr>
              <a:t> </a:t>
            </a:r>
            <a:r>
              <a:rPr sz="1800" u="heavy" spc="-5" dirty="0">
                <a:solidFill>
                  <a:srgbClr val="009999"/>
                </a:solidFill>
                <a:uFill>
                  <a:solidFill>
                    <a:srgbClr val="009999"/>
                  </a:solidFill>
                </a:uFill>
                <a:latin typeface="Arial" panose="020B0604020202020204"/>
                <a:cs typeface="Arial" panose="020B0604020202020204"/>
              </a:rPr>
              <a:t>here</a:t>
            </a:r>
            <a:endParaRPr sz="1800">
              <a:latin typeface="Arial" panose="020B0604020202020204"/>
              <a:cs typeface="Arial" panose="020B0604020202020204"/>
            </a:endParaRPr>
          </a:p>
        </p:txBody>
      </p:sp>
      <p:sp>
        <p:nvSpPr>
          <p:cNvPr id="19" name="object 19"/>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41</a:t>
            </a:r>
            <a:endParaRPr sz="1400">
              <a:latin typeface="Arial" panose="020B0604020202020204"/>
              <a:cs typeface="Arial" panose="020B0604020202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868" y="151892"/>
            <a:ext cx="7187565" cy="695325"/>
          </a:xfrm>
          <a:prstGeom prst="rect">
            <a:avLst/>
          </a:prstGeom>
        </p:spPr>
        <p:txBody>
          <a:bodyPr vert="horz" wrap="square" lIns="0" tIns="11430" rIns="0" bIns="0" rtlCol="0">
            <a:spAutoFit/>
          </a:bodyPr>
          <a:lstStyle/>
          <a:p>
            <a:pPr marL="12700">
              <a:lnSpc>
                <a:spcPct val="100000"/>
              </a:lnSpc>
              <a:spcBef>
                <a:spcPts val="90"/>
              </a:spcBef>
            </a:pPr>
            <a:r>
              <a:rPr sz="4400" spc="-165" dirty="0">
                <a:latin typeface="Trebuchet MS" panose="020B0603020202020204"/>
                <a:cs typeface="Trebuchet MS" panose="020B0603020202020204"/>
              </a:rPr>
              <a:t>SIGCHI </a:t>
            </a:r>
            <a:r>
              <a:rPr sz="4400" spc="-195" dirty="0">
                <a:latin typeface="Trebuchet MS" panose="020B0603020202020204"/>
                <a:cs typeface="Trebuchet MS" panose="020B0603020202020204"/>
              </a:rPr>
              <a:t>Conference</a:t>
            </a:r>
            <a:r>
              <a:rPr sz="4400" spc="-565" dirty="0">
                <a:latin typeface="Trebuchet MS" panose="020B0603020202020204"/>
                <a:cs typeface="Trebuchet MS" panose="020B0603020202020204"/>
              </a:rPr>
              <a:t> </a:t>
            </a:r>
            <a:r>
              <a:rPr sz="4400" spc="-185" dirty="0">
                <a:latin typeface="Trebuchet MS" panose="020B0603020202020204"/>
                <a:cs typeface="Trebuchet MS" panose="020B0603020202020204"/>
              </a:rPr>
              <a:t>Publications</a:t>
            </a:r>
            <a:endParaRPr sz="4400">
              <a:latin typeface="Trebuchet MS" panose="020B0603020202020204"/>
              <a:cs typeface="Trebuchet MS" panose="020B0603020202020204"/>
            </a:endParaRPr>
          </a:p>
        </p:txBody>
      </p:sp>
      <p:sp>
        <p:nvSpPr>
          <p:cNvPr id="3" name="object 3"/>
          <p:cNvSpPr/>
          <p:nvPr/>
        </p:nvSpPr>
        <p:spPr>
          <a:xfrm>
            <a:off x="682941" y="1909237"/>
            <a:ext cx="7792468" cy="3708746"/>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42</a:t>
            </a:r>
            <a:endParaRPr sz="1400">
              <a:latin typeface="Arial" panose="020B0604020202020204"/>
              <a:cs typeface="Arial" panose="020B060402020202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4215" y="2279395"/>
            <a:ext cx="7733665" cy="1245870"/>
          </a:xfrm>
          <a:prstGeom prst="rect">
            <a:avLst/>
          </a:prstGeom>
        </p:spPr>
        <p:txBody>
          <a:bodyPr vert="horz" wrap="square" lIns="0" tIns="13335" rIns="0" bIns="0" rtlCol="0">
            <a:spAutoFit/>
          </a:bodyPr>
          <a:lstStyle/>
          <a:p>
            <a:pPr marL="2700655" marR="5080" indent="-2688590">
              <a:lnSpc>
                <a:spcPct val="100000"/>
              </a:lnSpc>
              <a:spcBef>
                <a:spcPts val="105"/>
              </a:spcBef>
            </a:pPr>
            <a:r>
              <a:rPr sz="4000" b="1" spc="-330" dirty="0">
                <a:solidFill>
                  <a:srgbClr val="00B050"/>
                </a:solidFill>
                <a:latin typeface="Trebuchet MS" panose="020B0603020202020204"/>
                <a:cs typeface="Trebuchet MS" panose="020B0603020202020204"/>
              </a:rPr>
              <a:t>The </a:t>
            </a:r>
            <a:r>
              <a:rPr sz="4000" b="1" spc="-200" dirty="0">
                <a:solidFill>
                  <a:srgbClr val="00B050"/>
                </a:solidFill>
                <a:latin typeface="Trebuchet MS" panose="020B0603020202020204"/>
                <a:cs typeface="Trebuchet MS" panose="020B0603020202020204"/>
              </a:rPr>
              <a:t>Psychology </a:t>
            </a:r>
            <a:r>
              <a:rPr sz="4000" b="1" spc="-165" dirty="0">
                <a:solidFill>
                  <a:srgbClr val="00B050"/>
                </a:solidFill>
                <a:latin typeface="Trebuchet MS" panose="020B0603020202020204"/>
                <a:cs typeface="Trebuchet MS" panose="020B0603020202020204"/>
              </a:rPr>
              <a:t>of</a:t>
            </a:r>
            <a:r>
              <a:rPr sz="4000" b="1" spc="-425" dirty="0">
                <a:solidFill>
                  <a:srgbClr val="00B050"/>
                </a:solidFill>
                <a:latin typeface="Trebuchet MS" panose="020B0603020202020204"/>
                <a:cs typeface="Trebuchet MS" panose="020B0603020202020204"/>
              </a:rPr>
              <a:t> </a:t>
            </a:r>
            <a:r>
              <a:rPr sz="4000" b="1" spc="-220" dirty="0">
                <a:solidFill>
                  <a:srgbClr val="00B050"/>
                </a:solidFill>
                <a:latin typeface="Trebuchet MS" panose="020B0603020202020204"/>
                <a:cs typeface="Trebuchet MS" panose="020B0603020202020204"/>
              </a:rPr>
              <a:t>Human-Computer  </a:t>
            </a:r>
            <a:r>
              <a:rPr sz="4000" b="1" spc="-215" dirty="0">
                <a:solidFill>
                  <a:srgbClr val="00B050"/>
                </a:solidFill>
                <a:latin typeface="Trebuchet MS" panose="020B0603020202020204"/>
                <a:cs typeface="Trebuchet MS" panose="020B0603020202020204"/>
              </a:rPr>
              <a:t>Interaction</a:t>
            </a:r>
            <a:endParaRPr sz="4000">
              <a:latin typeface="Trebuchet MS" panose="020B0603020202020204"/>
              <a:cs typeface="Trebuchet MS" panose="020B060302020202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167" y="51307"/>
            <a:ext cx="7987665" cy="929005"/>
          </a:xfrm>
          <a:prstGeom prst="rect">
            <a:avLst/>
          </a:prstGeom>
        </p:spPr>
        <p:txBody>
          <a:bodyPr vert="horz" wrap="square" lIns="0" tIns="11430" rIns="0" bIns="0" rtlCol="0">
            <a:spAutoFit/>
          </a:bodyPr>
          <a:lstStyle/>
          <a:p>
            <a:pPr algn="ctr">
              <a:lnSpc>
                <a:spcPts val="3800"/>
              </a:lnSpc>
              <a:spcBef>
                <a:spcPts val="90"/>
              </a:spcBef>
            </a:pPr>
            <a:r>
              <a:rPr sz="3200" i="1" spc="-10" dirty="0">
                <a:latin typeface="Times New Roman" panose="02020603050405020304"/>
                <a:cs typeface="Times New Roman" panose="02020603050405020304"/>
              </a:rPr>
              <a:t>The </a:t>
            </a:r>
            <a:r>
              <a:rPr sz="3200" i="1" spc="-5" dirty="0">
                <a:latin typeface="Times New Roman" panose="02020603050405020304"/>
                <a:cs typeface="Times New Roman" panose="02020603050405020304"/>
              </a:rPr>
              <a:t>Psychology of Human-Computer</a:t>
            </a:r>
            <a:r>
              <a:rPr sz="3200" i="1" spc="-35" dirty="0">
                <a:latin typeface="Times New Roman" panose="02020603050405020304"/>
                <a:cs typeface="Times New Roman" panose="02020603050405020304"/>
              </a:rPr>
              <a:t> </a:t>
            </a:r>
            <a:r>
              <a:rPr sz="3200" i="1" spc="-5" dirty="0">
                <a:latin typeface="Times New Roman" panose="02020603050405020304"/>
                <a:cs typeface="Times New Roman" panose="02020603050405020304"/>
              </a:rPr>
              <a:t>Interaction</a:t>
            </a:r>
            <a:endParaRPr sz="3200">
              <a:latin typeface="Times New Roman" panose="02020603050405020304"/>
              <a:cs typeface="Times New Roman" panose="02020603050405020304"/>
            </a:endParaRPr>
          </a:p>
          <a:p>
            <a:pPr marL="635" algn="ctr">
              <a:lnSpc>
                <a:spcPts val="3320"/>
              </a:lnSpc>
            </a:pPr>
            <a:r>
              <a:rPr sz="2800" spc="-185" dirty="0">
                <a:latin typeface="Trebuchet MS" panose="020B0603020202020204"/>
                <a:cs typeface="Trebuchet MS" panose="020B0603020202020204"/>
              </a:rPr>
              <a:t>Card, </a:t>
            </a:r>
            <a:r>
              <a:rPr sz="2800" spc="-60" dirty="0">
                <a:latin typeface="Trebuchet MS" panose="020B0603020202020204"/>
                <a:cs typeface="Trebuchet MS" panose="020B0603020202020204"/>
              </a:rPr>
              <a:t>Moran, </a:t>
            </a:r>
            <a:r>
              <a:rPr sz="2800" spc="-105" dirty="0">
                <a:latin typeface="Trebuchet MS" panose="020B0603020202020204"/>
                <a:cs typeface="Trebuchet MS" panose="020B0603020202020204"/>
              </a:rPr>
              <a:t>and </a:t>
            </a:r>
            <a:r>
              <a:rPr sz="2800" spc="-140" dirty="0">
                <a:latin typeface="Trebuchet MS" panose="020B0603020202020204"/>
                <a:cs typeface="Trebuchet MS" panose="020B0603020202020204"/>
              </a:rPr>
              <a:t>Newell</a:t>
            </a:r>
            <a:r>
              <a:rPr sz="2800" spc="-555" dirty="0">
                <a:latin typeface="Trebuchet MS" panose="020B0603020202020204"/>
                <a:cs typeface="Trebuchet MS" panose="020B0603020202020204"/>
              </a:rPr>
              <a:t> </a:t>
            </a:r>
            <a:r>
              <a:rPr sz="2800" spc="-105" dirty="0">
                <a:latin typeface="Trebuchet MS" panose="020B0603020202020204"/>
                <a:cs typeface="Trebuchet MS" panose="020B0603020202020204"/>
              </a:rPr>
              <a:t>(1983)</a:t>
            </a:r>
            <a:endParaRPr sz="2800">
              <a:latin typeface="Trebuchet MS" panose="020B0603020202020204"/>
              <a:cs typeface="Trebuchet MS" panose="020B0603020202020204"/>
            </a:endParaRPr>
          </a:p>
        </p:txBody>
      </p:sp>
      <p:sp>
        <p:nvSpPr>
          <p:cNvPr id="3" name="object 3"/>
          <p:cNvSpPr/>
          <p:nvPr/>
        </p:nvSpPr>
        <p:spPr>
          <a:xfrm>
            <a:off x="2689225" y="1628711"/>
            <a:ext cx="3519551" cy="4770501"/>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45</a:t>
            </a:r>
            <a:endParaRPr sz="1400">
              <a:latin typeface="Arial" panose="020B0604020202020204"/>
              <a:cs typeface="Arial" panose="020B060402020202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46</a:t>
            </a:r>
            <a:endParaRPr sz="1400">
              <a:latin typeface="Arial" panose="020B0604020202020204"/>
              <a:cs typeface="Arial" panose="020B0604020202020204"/>
            </a:endParaRPr>
          </a:p>
        </p:txBody>
      </p:sp>
      <p:sp>
        <p:nvSpPr>
          <p:cNvPr id="3" name="object 3"/>
          <p:cNvSpPr txBox="1">
            <a:spLocks noGrp="1"/>
          </p:cNvSpPr>
          <p:nvPr>
            <p:ph type="title"/>
          </p:nvPr>
        </p:nvSpPr>
        <p:spPr>
          <a:prstGeom prst="rect">
            <a:avLst/>
          </a:prstGeom>
        </p:spPr>
        <p:txBody>
          <a:bodyPr vert="horz" wrap="square" lIns="0" tIns="60325" rIns="0" bIns="0" rtlCol="0">
            <a:spAutoFit/>
          </a:bodyPr>
          <a:lstStyle/>
          <a:p>
            <a:pPr marL="633730" marR="5080" indent="-621665">
              <a:lnSpc>
                <a:spcPts val="5020"/>
              </a:lnSpc>
              <a:spcBef>
                <a:spcPts val="475"/>
              </a:spcBef>
            </a:pPr>
            <a:r>
              <a:rPr sz="4400" i="1" spc="-5" dirty="0">
                <a:latin typeface="Times New Roman" panose="02020603050405020304"/>
                <a:cs typeface="Times New Roman" panose="02020603050405020304"/>
              </a:rPr>
              <a:t>The Psychology of Human-  </a:t>
            </a:r>
            <a:r>
              <a:rPr sz="4400" i="1" spc="-5" dirty="0">
                <a:latin typeface="Times New Roman" panose="02020603050405020304"/>
                <a:cs typeface="Times New Roman" panose="02020603050405020304"/>
              </a:rPr>
              <a:t>Computer</a:t>
            </a:r>
            <a:r>
              <a:rPr sz="4400" i="1" spc="-60" dirty="0">
                <a:latin typeface="Times New Roman" panose="02020603050405020304"/>
                <a:cs typeface="Times New Roman" panose="02020603050405020304"/>
              </a:rPr>
              <a:t> </a:t>
            </a:r>
            <a:r>
              <a:rPr sz="4400" i="1" spc="-5" dirty="0">
                <a:latin typeface="Times New Roman" panose="02020603050405020304"/>
                <a:cs typeface="Times New Roman" panose="02020603050405020304"/>
              </a:rPr>
              <a:t>Interaction</a:t>
            </a:r>
            <a:endParaRPr sz="4400">
              <a:latin typeface="Times New Roman" panose="02020603050405020304"/>
              <a:cs typeface="Times New Roman" panose="02020603050405020304"/>
            </a:endParaRPr>
          </a:p>
        </p:txBody>
      </p:sp>
      <p:sp>
        <p:nvSpPr>
          <p:cNvPr id="4" name="object 4"/>
          <p:cNvSpPr txBox="1"/>
          <p:nvPr/>
        </p:nvSpPr>
        <p:spPr>
          <a:xfrm>
            <a:off x="764540" y="1400290"/>
            <a:ext cx="7440295" cy="5207000"/>
          </a:xfrm>
          <a:prstGeom prst="rect">
            <a:avLst/>
          </a:prstGeom>
        </p:spPr>
        <p:txBody>
          <a:bodyPr vert="horz" wrap="square" lIns="0" tIns="113665" rIns="0" bIns="0" rtlCol="0">
            <a:spAutoFit/>
          </a:bodyPr>
          <a:lstStyle/>
          <a:p>
            <a:pPr marL="355600" indent="-342900">
              <a:lnSpc>
                <a:spcPct val="100000"/>
              </a:lnSpc>
              <a:spcBef>
                <a:spcPts val="895"/>
              </a:spcBef>
              <a:buChar char="•"/>
              <a:tabLst>
                <a:tab pos="354965" algn="l"/>
                <a:tab pos="355600" algn="l"/>
              </a:tabLst>
            </a:pPr>
            <a:r>
              <a:rPr sz="3200" spc="-5" dirty="0">
                <a:latin typeface="Times New Roman" panose="02020603050405020304"/>
                <a:cs typeface="Times New Roman" panose="02020603050405020304"/>
              </a:rPr>
              <a:t>First 100 </a:t>
            </a:r>
            <a:r>
              <a:rPr sz="3200" dirty="0">
                <a:latin typeface="Times New Roman" panose="02020603050405020304"/>
                <a:cs typeface="Times New Roman" panose="02020603050405020304"/>
              </a:rPr>
              <a:t>pages </a:t>
            </a:r>
            <a:r>
              <a:rPr sz="3200" spc="-5" dirty="0">
                <a:latin typeface="Times New Roman" panose="02020603050405020304"/>
                <a:cs typeface="Times New Roman" panose="02020603050405020304"/>
              </a:rPr>
              <a:t>are on human</a:t>
            </a:r>
            <a:r>
              <a:rPr sz="3200" spc="-70"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psychology</a:t>
            </a:r>
            <a:endParaRPr sz="3200">
              <a:latin typeface="Times New Roman" panose="02020603050405020304"/>
              <a:cs typeface="Times New Roman" panose="02020603050405020304"/>
            </a:endParaRPr>
          </a:p>
          <a:p>
            <a:pPr marL="756285" lvl="1" indent="-286385">
              <a:lnSpc>
                <a:spcPct val="100000"/>
              </a:lnSpc>
              <a:spcBef>
                <a:spcPts val="710"/>
              </a:spcBef>
              <a:buChar char="–"/>
              <a:tabLst>
                <a:tab pos="756285" algn="l"/>
              </a:tabLst>
            </a:pPr>
            <a:r>
              <a:rPr sz="2800" spc="-20" dirty="0">
                <a:latin typeface="Times New Roman" panose="02020603050405020304"/>
                <a:cs typeface="Times New Roman" panose="02020603050405020304"/>
              </a:rPr>
              <a:t>sensory</a:t>
            </a:r>
            <a:endParaRPr sz="2800">
              <a:latin typeface="Times New Roman" panose="02020603050405020304"/>
              <a:cs typeface="Times New Roman" panose="02020603050405020304"/>
            </a:endParaRPr>
          </a:p>
          <a:p>
            <a:pPr marL="756285" lvl="1" indent="-286385">
              <a:lnSpc>
                <a:spcPct val="100000"/>
              </a:lnSpc>
              <a:spcBef>
                <a:spcPts val="695"/>
              </a:spcBef>
              <a:buChar char="–"/>
              <a:tabLst>
                <a:tab pos="756285" algn="l"/>
              </a:tabLst>
            </a:pPr>
            <a:r>
              <a:rPr sz="2800" spc="-15" dirty="0">
                <a:latin typeface="Times New Roman" panose="02020603050405020304"/>
                <a:cs typeface="Times New Roman" panose="02020603050405020304"/>
              </a:rPr>
              <a:t>cognitive</a:t>
            </a:r>
            <a:endParaRPr sz="2800">
              <a:latin typeface="Times New Roman" panose="02020603050405020304"/>
              <a:cs typeface="Times New Roman" panose="02020603050405020304"/>
            </a:endParaRPr>
          </a:p>
          <a:p>
            <a:pPr marL="756285" lvl="1" indent="-286385">
              <a:lnSpc>
                <a:spcPct val="100000"/>
              </a:lnSpc>
              <a:spcBef>
                <a:spcPts val="695"/>
              </a:spcBef>
              <a:buChar char="–"/>
              <a:tabLst>
                <a:tab pos="756285" algn="l"/>
              </a:tabLst>
            </a:pPr>
            <a:r>
              <a:rPr sz="2800" spc="-25" dirty="0">
                <a:latin typeface="Times New Roman" panose="02020603050405020304"/>
                <a:cs typeface="Times New Roman" panose="02020603050405020304"/>
              </a:rPr>
              <a:t>motor</a:t>
            </a:r>
            <a:endParaRPr sz="2800">
              <a:latin typeface="Times New Roman" panose="02020603050405020304"/>
              <a:cs typeface="Times New Roman" panose="02020603050405020304"/>
            </a:endParaRPr>
          </a:p>
          <a:p>
            <a:pPr marL="756285" marR="5080" lvl="1" indent="-286385">
              <a:lnSpc>
                <a:spcPct val="100000"/>
              </a:lnSpc>
              <a:spcBef>
                <a:spcPts val="700"/>
              </a:spcBef>
              <a:buChar char="–"/>
              <a:tabLst>
                <a:tab pos="756285" algn="l"/>
              </a:tabLst>
            </a:pPr>
            <a:r>
              <a:rPr sz="2800" spc="-20" dirty="0">
                <a:latin typeface="Times New Roman" panose="02020603050405020304"/>
                <a:cs typeface="Times New Roman" panose="02020603050405020304"/>
              </a:rPr>
              <a:t>must </a:t>
            </a:r>
            <a:r>
              <a:rPr sz="2800" spc="-15" dirty="0">
                <a:latin typeface="Times New Roman" panose="02020603050405020304"/>
                <a:cs typeface="Times New Roman" panose="02020603050405020304"/>
              </a:rPr>
              <a:t>understand </a:t>
            </a:r>
            <a:r>
              <a:rPr sz="2800" spc="-20" dirty="0">
                <a:latin typeface="Times New Roman" panose="02020603050405020304"/>
                <a:cs typeface="Times New Roman" panose="02020603050405020304"/>
              </a:rPr>
              <a:t>human </a:t>
            </a:r>
            <a:r>
              <a:rPr sz="2800" spc="-10" dirty="0">
                <a:latin typeface="Times New Roman" panose="02020603050405020304"/>
                <a:cs typeface="Times New Roman" panose="02020603050405020304"/>
              </a:rPr>
              <a:t>first before </a:t>
            </a:r>
            <a:r>
              <a:rPr sz="2800" spc="-15" dirty="0">
                <a:latin typeface="Times New Roman" panose="02020603050405020304"/>
                <a:cs typeface="Times New Roman" panose="02020603050405020304"/>
              </a:rPr>
              <a:t>building</a:t>
            </a:r>
            <a:r>
              <a:rPr sz="2800" spc="-16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  </a:t>
            </a:r>
            <a:r>
              <a:rPr sz="2800" spc="-15" dirty="0">
                <a:latin typeface="Times New Roman" panose="02020603050405020304"/>
                <a:cs typeface="Times New Roman" panose="02020603050405020304"/>
              </a:rPr>
              <a:t>interface </a:t>
            </a:r>
            <a:r>
              <a:rPr sz="2800" spc="-10" dirty="0">
                <a:latin typeface="Times New Roman" panose="02020603050405020304"/>
                <a:cs typeface="Times New Roman" panose="02020603050405020304"/>
              </a:rPr>
              <a:t>for</a:t>
            </a:r>
            <a:r>
              <a:rPr sz="2800" spc="-3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humans</a:t>
            </a:r>
            <a:endParaRPr sz="2800">
              <a:latin typeface="Times New Roman" panose="02020603050405020304"/>
              <a:cs typeface="Times New Roman" panose="02020603050405020304"/>
            </a:endParaRPr>
          </a:p>
          <a:p>
            <a:pPr marL="355600" marR="390525" indent="-342900">
              <a:lnSpc>
                <a:spcPct val="100000"/>
              </a:lnSpc>
              <a:spcBef>
                <a:spcPts val="800"/>
              </a:spcBef>
              <a:buChar char="•"/>
              <a:tabLst>
                <a:tab pos="354965" algn="l"/>
                <a:tab pos="355600" algn="l"/>
              </a:tabLst>
            </a:pPr>
            <a:r>
              <a:rPr sz="3200" spc="-5" dirty="0">
                <a:latin typeface="Times New Roman" panose="02020603050405020304"/>
                <a:cs typeface="Times New Roman" panose="02020603050405020304"/>
              </a:rPr>
              <a:t>Exploit </a:t>
            </a:r>
            <a:r>
              <a:rPr sz="3200" spc="-10" dirty="0">
                <a:latin typeface="Times New Roman" panose="02020603050405020304"/>
                <a:cs typeface="Times New Roman" panose="02020603050405020304"/>
              </a:rPr>
              <a:t>synergy </a:t>
            </a:r>
            <a:r>
              <a:rPr sz="3200" spc="-5" dirty="0">
                <a:latin typeface="Times New Roman" panose="02020603050405020304"/>
                <a:cs typeface="Times New Roman" panose="02020603050405020304"/>
              </a:rPr>
              <a:t>between psychology</a:t>
            </a:r>
            <a:r>
              <a:rPr sz="3200" spc="-120" dirty="0">
                <a:latin typeface="Times New Roman" panose="02020603050405020304"/>
                <a:cs typeface="Times New Roman" panose="02020603050405020304"/>
              </a:rPr>
              <a:t> </a:t>
            </a:r>
            <a:r>
              <a:rPr sz="3200" spc="-5" dirty="0">
                <a:latin typeface="Times New Roman" panose="02020603050405020304"/>
                <a:cs typeface="Times New Roman" panose="02020603050405020304"/>
              </a:rPr>
              <a:t>and  computer</a:t>
            </a:r>
            <a:r>
              <a:rPr sz="3200" spc="-45" dirty="0">
                <a:latin typeface="Times New Roman" panose="02020603050405020304"/>
                <a:cs typeface="Times New Roman" panose="02020603050405020304"/>
              </a:rPr>
              <a:t> </a:t>
            </a:r>
            <a:r>
              <a:rPr sz="3200" dirty="0">
                <a:latin typeface="Times New Roman" panose="02020603050405020304"/>
                <a:cs typeface="Times New Roman" panose="02020603050405020304"/>
              </a:rPr>
              <a:t>science</a:t>
            </a:r>
            <a:endParaRPr sz="3200">
              <a:latin typeface="Times New Roman" panose="02020603050405020304"/>
              <a:cs typeface="Times New Roman" panose="02020603050405020304"/>
            </a:endParaRPr>
          </a:p>
          <a:p>
            <a:pPr marL="756285" lvl="1" indent="-286385">
              <a:lnSpc>
                <a:spcPct val="100000"/>
              </a:lnSpc>
              <a:spcBef>
                <a:spcPts val="710"/>
              </a:spcBef>
              <a:buChar char="–"/>
              <a:tabLst>
                <a:tab pos="756285" algn="l"/>
              </a:tabLst>
            </a:pPr>
            <a:r>
              <a:rPr sz="2800" spc="-25" dirty="0">
                <a:latin typeface="Times New Roman" panose="02020603050405020304"/>
                <a:cs typeface="Times New Roman" panose="02020603050405020304"/>
              </a:rPr>
              <a:t>completely </a:t>
            </a:r>
            <a:r>
              <a:rPr sz="2800" spc="-15" dirty="0">
                <a:latin typeface="Times New Roman" panose="02020603050405020304"/>
                <a:cs typeface="Times New Roman" panose="02020603050405020304"/>
              </a:rPr>
              <a:t>novel </a:t>
            </a:r>
            <a:r>
              <a:rPr sz="2800" spc="-20" dirty="0">
                <a:latin typeface="Times New Roman" panose="02020603050405020304"/>
                <a:cs typeface="Times New Roman" panose="02020603050405020304"/>
              </a:rPr>
              <a:t>idea/concept </a:t>
            </a:r>
            <a:r>
              <a:rPr sz="2800" spc="-15" dirty="0">
                <a:latin typeface="Times New Roman" panose="02020603050405020304"/>
                <a:cs typeface="Times New Roman" panose="02020603050405020304"/>
              </a:rPr>
              <a:t>back</a:t>
            </a:r>
            <a:r>
              <a:rPr sz="2800" spc="-80"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then</a:t>
            </a:r>
            <a:endParaRPr sz="2800">
              <a:latin typeface="Times New Roman" panose="02020603050405020304"/>
              <a:cs typeface="Times New Roman" panose="02020603050405020304"/>
            </a:endParaRPr>
          </a:p>
          <a:p>
            <a:pPr marL="756285" lvl="1" indent="-286385">
              <a:lnSpc>
                <a:spcPct val="100000"/>
              </a:lnSpc>
              <a:spcBef>
                <a:spcPts val="650"/>
              </a:spcBef>
              <a:buChar char="–"/>
              <a:tabLst>
                <a:tab pos="756285" algn="l"/>
              </a:tabLst>
            </a:pPr>
            <a:r>
              <a:rPr sz="2800" spc="-25" dirty="0">
                <a:latin typeface="Times New Roman" panose="02020603050405020304"/>
                <a:cs typeface="Times New Roman" panose="02020603050405020304"/>
              </a:rPr>
              <a:t>man-machine </a:t>
            </a:r>
            <a:r>
              <a:rPr sz="2800" spc="-35" dirty="0">
                <a:latin typeface="Times New Roman" panose="02020603050405020304"/>
                <a:cs typeface="Times New Roman" panose="02020603050405020304"/>
              </a:rPr>
              <a:t>psychology, </a:t>
            </a:r>
            <a:r>
              <a:rPr sz="2800" spc="-20" dirty="0">
                <a:latin typeface="Times New Roman" panose="02020603050405020304"/>
                <a:cs typeface="Times New Roman" panose="02020603050405020304"/>
              </a:rPr>
              <a:t>human factors,</a:t>
            </a:r>
            <a:r>
              <a:rPr sz="2800" spc="1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HCI</a:t>
            </a:r>
            <a:endParaRPr sz="2800">
              <a:latin typeface="Times New Roman" panose="02020603050405020304"/>
              <a:cs typeface="Times New Roman" panose="020206030504050203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1250" y="1111250"/>
            <a:ext cx="4278249" cy="5486400"/>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1637499" y="151892"/>
            <a:ext cx="6586855" cy="695325"/>
          </a:xfrm>
          <a:prstGeom prst="rect">
            <a:avLst/>
          </a:prstGeom>
        </p:spPr>
        <p:txBody>
          <a:bodyPr vert="horz" wrap="square" lIns="0" tIns="11430" rIns="0" bIns="0" rtlCol="0">
            <a:spAutoFit/>
          </a:bodyPr>
          <a:lstStyle/>
          <a:p>
            <a:pPr marL="12700">
              <a:lnSpc>
                <a:spcPct val="100000"/>
              </a:lnSpc>
              <a:spcBef>
                <a:spcPts val="90"/>
              </a:spcBef>
            </a:pPr>
            <a:r>
              <a:rPr sz="4400" spc="-240" dirty="0">
                <a:latin typeface="Trebuchet MS" panose="020B0603020202020204"/>
                <a:cs typeface="Trebuchet MS" panose="020B0603020202020204"/>
              </a:rPr>
              <a:t>The </a:t>
            </a:r>
            <a:r>
              <a:rPr sz="4400" spc="-10" dirty="0">
                <a:latin typeface="Trebuchet MS" panose="020B0603020202020204"/>
                <a:cs typeface="Trebuchet MS" panose="020B0603020202020204"/>
              </a:rPr>
              <a:t>Model </a:t>
            </a:r>
            <a:r>
              <a:rPr sz="4400" spc="-135" dirty="0">
                <a:latin typeface="Trebuchet MS" panose="020B0603020202020204"/>
                <a:cs typeface="Trebuchet MS" panose="020B0603020202020204"/>
              </a:rPr>
              <a:t>Human</a:t>
            </a:r>
            <a:r>
              <a:rPr sz="4400" spc="-869" dirty="0">
                <a:latin typeface="Trebuchet MS" panose="020B0603020202020204"/>
                <a:cs typeface="Trebuchet MS" panose="020B0603020202020204"/>
              </a:rPr>
              <a:t> </a:t>
            </a:r>
            <a:r>
              <a:rPr sz="4400" spc="-140" dirty="0">
                <a:latin typeface="Trebuchet MS" panose="020B0603020202020204"/>
                <a:cs typeface="Trebuchet MS" panose="020B0603020202020204"/>
              </a:rPr>
              <a:t>Processor</a:t>
            </a:r>
            <a:endParaRPr sz="4400">
              <a:latin typeface="Trebuchet MS" panose="020B0603020202020204"/>
              <a:cs typeface="Trebuchet MS" panose="020B0603020202020204"/>
            </a:endParaRPr>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48</a:t>
            </a:r>
            <a:endParaRPr sz="1400">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173" y="1517443"/>
            <a:ext cx="7102347" cy="48869"/>
          </a:xfrm>
          <a:custGeom>
            <a:avLst/>
            <a:gdLst/>
            <a:ahLst/>
            <a:cxnLst/>
            <a:rect l="l" t="t" r="r" b="b"/>
            <a:pathLst>
              <a:path w="8305800" h="57150">
                <a:moveTo>
                  <a:pt x="8305799" y="57149"/>
                </a:moveTo>
                <a:lnTo>
                  <a:pt x="8305799" y="0"/>
                </a:lnTo>
                <a:lnTo>
                  <a:pt x="0" y="0"/>
                </a:lnTo>
                <a:lnTo>
                  <a:pt x="0" y="57149"/>
                </a:lnTo>
                <a:lnTo>
                  <a:pt x="8305799" y="57149"/>
                </a:lnTo>
                <a:close/>
              </a:path>
            </a:pathLst>
          </a:custGeom>
          <a:solidFill>
            <a:srgbClr val="CA1F26"/>
          </a:solidFill>
        </p:spPr>
        <p:txBody>
          <a:bodyPr wrap="square" lIns="0" tIns="0" rIns="0" bIns="0" rtlCol="0"/>
          <a:lstStyle/>
          <a:p>
            <a:endParaRPr sz="1540"/>
          </a:p>
        </p:txBody>
      </p:sp>
      <p:sp>
        <p:nvSpPr>
          <p:cNvPr id="3" name="object 3"/>
          <p:cNvSpPr txBox="1">
            <a:spLocks noGrp="1"/>
          </p:cNvSpPr>
          <p:nvPr>
            <p:ph type="title"/>
          </p:nvPr>
        </p:nvSpPr>
        <p:spPr>
          <a:xfrm>
            <a:off x="1124766" y="1123777"/>
            <a:ext cx="5015625" cy="374650"/>
          </a:xfrm>
          <a:prstGeom prst="rect">
            <a:avLst/>
          </a:prstGeom>
        </p:spPr>
        <p:txBody>
          <a:bodyPr vert="horz" wrap="square" lIns="0" tIns="13574" rIns="0" bIns="0" rtlCol="0">
            <a:spAutoFit/>
          </a:bodyPr>
          <a:lstStyle/>
          <a:p>
            <a:pPr marL="12700">
              <a:lnSpc>
                <a:spcPct val="100000"/>
              </a:lnSpc>
              <a:spcBef>
                <a:spcPts val="125"/>
              </a:spcBef>
              <a:tabLst>
                <a:tab pos="1553210" algn="l"/>
                <a:tab pos="3625215" algn="l"/>
              </a:tabLst>
            </a:pPr>
            <a:r>
              <a:rPr sz="2350" u="none" spc="10" dirty="0"/>
              <a:t>Human</a:t>
            </a:r>
            <a:r>
              <a:rPr sz="2350" b="0" u="none" spc="10" dirty="0">
                <a:latin typeface="Times New Roman" panose="02020603050405020304"/>
                <a:cs typeface="Times New Roman" panose="02020603050405020304"/>
              </a:rPr>
              <a:t>	</a:t>
            </a:r>
            <a:r>
              <a:rPr sz="2350" u="none" spc="10" dirty="0"/>
              <a:t>Computer</a:t>
            </a:r>
            <a:r>
              <a:rPr sz="2350" b="0" u="none" spc="10" dirty="0">
                <a:latin typeface="Times New Roman" panose="02020603050405020304"/>
                <a:cs typeface="Times New Roman" panose="02020603050405020304"/>
              </a:rPr>
              <a:t>	</a:t>
            </a:r>
            <a:r>
              <a:rPr sz="2350" u="none" spc="5" dirty="0"/>
              <a:t>Interaction</a:t>
            </a:r>
            <a:endParaRPr sz="2350" dirty="0">
              <a:latin typeface="Times New Roman" panose="02020603050405020304"/>
              <a:cs typeface="Times New Roman" panose="02020603050405020304"/>
            </a:endParaRPr>
          </a:p>
        </p:txBody>
      </p:sp>
      <p:sp>
        <p:nvSpPr>
          <p:cNvPr id="9" name="object 9"/>
          <p:cNvSpPr txBox="1"/>
          <p:nvPr/>
        </p:nvSpPr>
        <p:spPr>
          <a:xfrm>
            <a:off x="1124766" y="1734467"/>
            <a:ext cx="6596820" cy="2479040"/>
          </a:xfrm>
          <a:prstGeom prst="rect">
            <a:avLst/>
          </a:prstGeom>
        </p:spPr>
        <p:txBody>
          <a:bodyPr vert="horz" wrap="square" lIns="0" tIns="10859" rIns="0" bIns="0" rtlCol="0">
            <a:spAutoFit/>
          </a:bodyPr>
          <a:lstStyle/>
          <a:p>
            <a:pPr marL="12700">
              <a:lnSpc>
                <a:spcPct val="100000"/>
              </a:lnSpc>
              <a:spcBef>
                <a:spcPts val="100"/>
              </a:spcBef>
            </a:pPr>
            <a:r>
              <a:rPr sz="2050" dirty="0">
                <a:solidFill>
                  <a:srgbClr val="1F1F5D"/>
                </a:solidFill>
                <a:latin typeface="Verdana" panose="020B0604030504040204"/>
                <a:cs typeface="Verdana" panose="020B0604030504040204"/>
              </a:rPr>
              <a:t>A</a:t>
            </a:r>
            <a:r>
              <a:rPr sz="2050" spc="-4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discipline</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concerned</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with</a:t>
            </a:r>
            <a:r>
              <a:rPr sz="2050" spc="-40"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the</a:t>
            </a:r>
            <a:endParaRPr sz="2050" dirty="0">
              <a:latin typeface="Verdana" panose="020B0604030504040204"/>
              <a:cs typeface="Verdana" panose="020B0604030504040204"/>
            </a:endParaRPr>
          </a:p>
          <a:p>
            <a:pPr>
              <a:lnSpc>
                <a:spcPct val="100000"/>
              </a:lnSpc>
              <a:spcBef>
                <a:spcPts val="35"/>
              </a:spcBef>
            </a:pPr>
            <a:endParaRPr sz="2095" dirty="0">
              <a:latin typeface="Verdana" panose="020B0604030504040204"/>
              <a:cs typeface="Verdana" panose="020B0604030504040204"/>
            </a:endParaRPr>
          </a:p>
          <a:p>
            <a:pPr marL="545465" marR="4101465">
              <a:lnSpc>
                <a:spcPts val="2850"/>
              </a:lnSpc>
            </a:pPr>
            <a:r>
              <a:rPr sz="2050" dirty="0">
                <a:solidFill>
                  <a:srgbClr val="1F1F5D"/>
                </a:solidFill>
                <a:latin typeface="Verdana" panose="020B0604030504040204"/>
                <a:cs typeface="Verdana" panose="020B0604030504040204"/>
              </a:rPr>
              <a:t>design, </a:t>
            </a:r>
            <a:r>
              <a:rPr sz="2050" spc="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implementation</a:t>
            </a:r>
            <a:r>
              <a:rPr sz="2050" spc="-11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and </a:t>
            </a:r>
            <a:r>
              <a:rPr sz="2050" spc="-825" dirty="0">
                <a:solidFill>
                  <a:srgbClr val="1F1F5D"/>
                </a:solidFill>
                <a:latin typeface="Verdana" panose="020B0604030504040204"/>
                <a:cs typeface="Verdana" panose="020B0604030504040204"/>
              </a:rPr>
              <a:t> </a:t>
            </a:r>
            <a:r>
              <a:rPr sz="2050" spc="-10" dirty="0">
                <a:solidFill>
                  <a:srgbClr val="1F1F5D"/>
                </a:solidFill>
                <a:latin typeface="Verdana" panose="020B0604030504040204"/>
                <a:cs typeface="Verdana" panose="020B0604030504040204"/>
              </a:rPr>
              <a:t>evaluation</a:t>
            </a:r>
            <a:endParaRPr sz="2050" dirty="0">
              <a:latin typeface="Verdana" panose="020B0604030504040204"/>
              <a:cs typeface="Verdana" panose="020B0604030504040204"/>
            </a:endParaRPr>
          </a:p>
          <a:p>
            <a:pPr marL="12700">
              <a:lnSpc>
                <a:spcPts val="2835"/>
              </a:lnSpc>
            </a:pPr>
            <a:r>
              <a:rPr sz="2050" spc="-5" dirty="0">
                <a:solidFill>
                  <a:srgbClr val="1F1F5D"/>
                </a:solidFill>
                <a:latin typeface="Verdana" panose="020B0604030504040204"/>
                <a:cs typeface="Verdana" panose="020B0604030504040204"/>
              </a:rPr>
              <a:t>…of</a:t>
            </a:r>
            <a:r>
              <a:rPr sz="2050" spc="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interactive</a:t>
            </a:r>
            <a:r>
              <a:rPr sz="2050" spc="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computing</a:t>
            </a:r>
            <a:r>
              <a:rPr sz="2050" spc="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systems</a:t>
            </a:r>
            <a:r>
              <a:rPr sz="2050" spc="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for</a:t>
            </a:r>
            <a:r>
              <a:rPr sz="2050" spc="5" dirty="0">
                <a:solidFill>
                  <a:srgbClr val="1F1F5D"/>
                </a:solidFill>
                <a:latin typeface="Verdana" panose="020B0604030504040204"/>
                <a:cs typeface="Verdana" panose="020B0604030504040204"/>
              </a:rPr>
              <a:t> </a:t>
            </a:r>
            <a:r>
              <a:rPr sz="2050" dirty="0">
                <a:solidFill>
                  <a:srgbClr val="1F1F5D"/>
                </a:solidFill>
                <a:latin typeface="Verdana" panose="020B0604030504040204"/>
                <a:cs typeface="Verdana" panose="020B0604030504040204"/>
              </a:rPr>
              <a:t>human</a:t>
            </a:r>
            <a:r>
              <a:rPr sz="2050" spc="5" dirty="0">
                <a:solidFill>
                  <a:srgbClr val="1F1F5D"/>
                </a:solidFill>
                <a:latin typeface="Verdana" panose="020B0604030504040204"/>
                <a:cs typeface="Verdana" panose="020B0604030504040204"/>
              </a:rPr>
              <a:t> </a:t>
            </a:r>
            <a:r>
              <a:rPr sz="2050" dirty="0" smtClean="0">
                <a:solidFill>
                  <a:srgbClr val="1F1F5D"/>
                </a:solidFill>
                <a:latin typeface="Verdana" panose="020B0604030504040204"/>
                <a:cs typeface="Verdana" panose="020B0604030504040204"/>
              </a:rPr>
              <a:t>use</a:t>
            </a:r>
            <a:endParaRPr sz="2050" dirty="0">
              <a:latin typeface="Verdana" panose="020B0604030504040204"/>
              <a:cs typeface="Verdana" panose="020B0604030504040204"/>
            </a:endParaRPr>
          </a:p>
        </p:txBody>
      </p:sp>
      <p:grpSp>
        <p:nvGrpSpPr>
          <p:cNvPr id="27" name="Group 26"/>
          <p:cNvGrpSpPr/>
          <p:nvPr/>
        </p:nvGrpSpPr>
        <p:grpSpPr>
          <a:xfrm>
            <a:off x="2686798" y="4334842"/>
            <a:ext cx="2875147" cy="1995499"/>
            <a:chOff x="3261619" y="4352666"/>
            <a:chExt cx="3362325" cy="2333625"/>
          </a:xfrm>
        </p:grpSpPr>
        <p:grpSp>
          <p:nvGrpSpPr>
            <p:cNvPr id="26" name="Group 25"/>
            <p:cNvGrpSpPr/>
            <p:nvPr/>
          </p:nvGrpSpPr>
          <p:grpSpPr>
            <a:xfrm>
              <a:off x="3261619" y="4352666"/>
              <a:ext cx="3362325" cy="2105025"/>
              <a:chOff x="3261619" y="4352666"/>
              <a:chExt cx="3362325" cy="2105025"/>
            </a:xfrm>
          </p:grpSpPr>
          <p:grpSp>
            <p:nvGrpSpPr>
              <p:cNvPr id="4" name="object 4"/>
              <p:cNvGrpSpPr/>
              <p:nvPr/>
            </p:nvGrpSpPr>
            <p:grpSpPr>
              <a:xfrm>
                <a:off x="3585469" y="4352666"/>
                <a:ext cx="1819275" cy="2105025"/>
                <a:chOff x="3585469" y="4352666"/>
                <a:chExt cx="1819275" cy="2105025"/>
              </a:xfrm>
            </p:grpSpPr>
            <p:sp>
              <p:nvSpPr>
                <p:cNvPr id="5" name="object 5"/>
                <p:cNvSpPr/>
                <p:nvPr/>
              </p:nvSpPr>
              <p:spPr>
                <a:xfrm>
                  <a:off x="3594994" y="4486016"/>
                  <a:ext cx="1800225" cy="1962150"/>
                </a:xfrm>
                <a:custGeom>
                  <a:avLst/>
                  <a:gdLst/>
                  <a:ahLst/>
                  <a:cxnLst/>
                  <a:rect l="l" t="t" r="r" b="b"/>
                  <a:pathLst>
                    <a:path w="1800225" h="1962150">
                      <a:moveTo>
                        <a:pt x="1800225" y="981075"/>
                      </a:moveTo>
                      <a:lnTo>
                        <a:pt x="1799062" y="930492"/>
                      </a:lnTo>
                      <a:lnTo>
                        <a:pt x="1795611" y="880585"/>
                      </a:lnTo>
                      <a:lnTo>
                        <a:pt x="1789928" y="831414"/>
                      </a:lnTo>
                      <a:lnTo>
                        <a:pt x="1782068" y="783040"/>
                      </a:lnTo>
                      <a:lnTo>
                        <a:pt x="1772087" y="735524"/>
                      </a:lnTo>
                      <a:lnTo>
                        <a:pt x="1760041" y="688927"/>
                      </a:lnTo>
                      <a:lnTo>
                        <a:pt x="1745986" y="643311"/>
                      </a:lnTo>
                      <a:lnTo>
                        <a:pt x="1729978" y="598735"/>
                      </a:lnTo>
                      <a:lnTo>
                        <a:pt x="1712072" y="555262"/>
                      </a:lnTo>
                      <a:lnTo>
                        <a:pt x="1692324" y="512952"/>
                      </a:lnTo>
                      <a:lnTo>
                        <a:pt x="1670791" y="471866"/>
                      </a:lnTo>
                      <a:lnTo>
                        <a:pt x="1647527" y="432066"/>
                      </a:lnTo>
                      <a:lnTo>
                        <a:pt x="1622589" y="393612"/>
                      </a:lnTo>
                      <a:lnTo>
                        <a:pt x="1596032" y="356566"/>
                      </a:lnTo>
                      <a:lnTo>
                        <a:pt x="1567913" y="320988"/>
                      </a:lnTo>
                      <a:lnTo>
                        <a:pt x="1538287" y="286940"/>
                      </a:lnTo>
                      <a:lnTo>
                        <a:pt x="1507210" y="254483"/>
                      </a:lnTo>
                      <a:lnTo>
                        <a:pt x="1474737" y="223677"/>
                      </a:lnTo>
                      <a:lnTo>
                        <a:pt x="1440926" y="194583"/>
                      </a:lnTo>
                      <a:lnTo>
                        <a:pt x="1405830" y="167264"/>
                      </a:lnTo>
                      <a:lnTo>
                        <a:pt x="1369507" y="141779"/>
                      </a:lnTo>
                      <a:lnTo>
                        <a:pt x="1332011" y="118190"/>
                      </a:lnTo>
                      <a:lnTo>
                        <a:pt x="1293400" y="96558"/>
                      </a:lnTo>
                      <a:lnTo>
                        <a:pt x="1253728" y="76944"/>
                      </a:lnTo>
                      <a:lnTo>
                        <a:pt x="1213051" y="59408"/>
                      </a:lnTo>
                      <a:lnTo>
                        <a:pt x="1171426" y="44013"/>
                      </a:lnTo>
                      <a:lnTo>
                        <a:pt x="1128907" y="30819"/>
                      </a:lnTo>
                      <a:lnTo>
                        <a:pt x="1085552" y="19887"/>
                      </a:lnTo>
                      <a:lnTo>
                        <a:pt x="1041415" y="11278"/>
                      </a:lnTo>
                      <a:lnTo>
                        <a:pt x="996553" y="5053"/>
                      </a:lnTo>
                      <a:lnTo>
                        <a:pt x="951021" y="1273"/>
                      </a:lnTo>
                      <a:lnTo>
                        <a:pt x="904875" y="0"/>
                      </a:lnTo>
                      <a:lnTo>
                        <a:pt x="857863" y="1273"/>
                      </a:lnTo>
                      <a:lnTo>
                        <a:pt x="811520" y="5053"/>
                      </a:lnTo>
                      <a:lnTo>
                        <a:pt x="765898" y="11278"/>
                      </a:lnTo>
                      <a:lnTo>
                        <a:pt x="721053" y="19887"/>
                      </a:lnTo>
                      <a:lnTo>
                        <a:pt x="677038" y="30819"/>
                      </a:lnTo>
                      <a:lnTo>
                        <a:pt x="633907" y="44013"/>
                      </a:lnTo>
                      <a:lnTo>
                        <a:pt x="591715" y="59408"/>
                      </a:lnTo>
                      <a:lnTo>
                        <a:pt x="550515" y="76944"/>
                      </a:lnTo>
                      <a:lnTo>
                        <a:pt x="510361" y="96558"/>
                      </a:lnTo>
                      <a:lnTo>
                        <a:pt x="471308" y="118190"/>
                      </a:lnTo>
                      <a:lnTo>
                        <a:pt x="433409" y="141779"/>
                      </a:lnTo>
                      <a:lnTo>
                        <a:pt x="396719" y="167264"/>
                      </a:lnTo>
                      <a:lnTo>
                        <a:pt x="361292" y="194583"/>
                      </a:lnTo>
                      <a:lnTo>
                        <a:pt x="327182" y="223677"/>
                      </a:lnTo>
                      <a:lnTo>
                        <a:pt x="294442" y="254483"/>
                      </a:lnTo>
                      <a:lnTo>
                        <a:pt x="263128" y="286940"/>
                      </a:lnTo>
                      <a:lnTo>
                        <a:pt x="233292" y="320988"/>
                      </a:lnTo>
                      <a:lnTo>
                        <a:pt x="204989" y="356566"/>
                      </a:lnTo>
                      <a:lnTo>
                        <a:pt x="178274" y="393612"/>
                      </a:lnTo>
                      <a:lnTo>
                        <a:pt x="153199" y="432066"/>
                      </a:lnTo>
                      <a:lnTo>
                        <a:pt x="129820" y="471866"/>
                      </a:lnTo>
                      <a:lnTo>
                        <a:pt x="108191" y="512952"/>
                      </a:lnTo>
                      <a:lnTo>
                        <a:pt x="88364" y="555262"/>
                      </a:lnTo>
                      <a:lnTo>
                        <a:pt x="70395" y="598735"/>
                      </a:lnTo>
                      <a:lnTo>
                        <a:pt x="54338" y="643311"/>
                      </a:lnTo>
                      <a:lnTo>
                        <a:pt x="40246" y="688927"/>
                      </a:lnTo>
                      <a:lnTo>
                        <a:pt x="28174" y="735524"/>
                      </a:lnTo>
                      <a:lnTo>
                        <a:pt x="18175" y="783040"/>
                      </a:lnTo>
                      <a:lnTo>
                        <a:pt x="10304" y="831414"/>
                      </a:lnTo>
                      <a:lnTo>
                        <a:pt x="4615" y="880585"/>
                      </a:lnTo>
                      <a:lnTo>
                        <a:pt x="1163" y="930492"/>
                      </a:lnTo>
                      <a:lnTo>
                        <a:pt x="0" y="981075"/>
                      </a:lnTo>
                      <a:lnTo>
                        <a:pt x="1163" y="1031657"/>
                      </a:lnTo>
                      <a:lnTo>
                        <a:pt x="4615" y="1081564"/>
                      </a:lnTo>
                      <a:lnTo>
                        <a:pt x="10304" y="1130735"/>
                      </a:lnTo>
                      <a:lnTo>
                        <a:pt x="18175" y="1179109"/>
                      </a:lnTo>
                      <a:lnTo>
                        <a:pt x="28174" y="1226625"/>
                      </a:lnTo>
                      <a:lnTo>
                        <a:pt x="40246" y="1273222"/>
                      </a:lnTo>
                      <a:lnTo>
                        <a:pt x="54338" y="1318839"/>
                      </a:lnTo>
                      <a:lnTo>
                        <a:pt x="70395" y="1363414"/>
                      </a:lnTo>
                      <a:lnTo>
                        <a:pt x="88364" y="1406887"/>
                      </a:lnTo>
                      <a:lnTo>
                        <a:pt x="108191" y="1449197"/>
                      </a:lnTo>
                      <a:lnTo>
                        <a:pt x="129820" y="1490283"/>
                      </a:lnTo>
                      <a:lnTo>
                        <a:pt x="153199" y="1530083"/>
                      </a:lnTo>
                      <a:lnTo>
                        <a:pt x="178274" y="1568537"/>
                      </a:lnTo>
                      <a:lnTo>
                        <a:pt x="204989" y="1605583"/>
                      </a:lnTo>
                      <a:lnTo>
                        <a:pt x="233292" y="1641161"/>
                      </a:lnTo>
                      <a:lnTo>
                        <a:pt x="263128" y="1675209"/>
                      </a:lnTo>
                      <a:lnTo>
                        <a:pt x="294442" y="1707667"/>
                      </a:lnTo>
                      <a:lnTo>
                        <a:pt x="327182" y="1738473"/>
                      </a:lnTo>
                      <a:lnTo>
                        <a:pt x="361292" y="1767566"/>
                      </a:lnTo>
                      <a:lnTo>
                        <a:pt x="396719" y="1794885"/>
                      </a:lnTo>
                      <a:lnTo>
                        <a:pt x="433409" y="1820370"/>
                      </a:lnTo>
                      <a:lnTo>
                        <a:pt x="471308" y="1843959"/>
                      </a:lnTo>
                      <a:lnTo>
                        <a:pt x="510361" y="1865591"/>
                      </a:lnTo>
                      <a:lnTo>
                        <a:pt x="550515" y="1885205"/>
                      </a:lnTo>
                      <a:lnTo>
                        <a:pt x="591715" y="1902741"/>
                      </a:lnTo>
                      <a:lnTo>
                        <a:pt x="633907" y="1918136"/>
                      </a:lnTo>
                      <a:lnTo>
                        <a:pt x="677038" y="1931330"/>
                      </a:lnTo>
                      <a:lnTo>
                        <a:pt x="721053" y="1942262"/>
                      </a:lnTo>
                      <a:lnTo>
                        <a:pt x="765898" y="1950871"/>
                      </a:lnTo>
                      <a:lnTo>
                        <a:pt x="811520" y="1957096"/>
                      </a:lnTo>
                      <a:lnTo>
                        <a:pt x="857863" y="1960876"/>
                      </a:lnTo>
                      <a:lnTo>
                        <a:pt x="904875" y="1962150"/>
                      </a:lnTo>
                      <a:lnTo>
                        <a:pt x="951021" y="1960876"/>
                      </a:lnTo>
                      <a:lnTo>
                        <a:pt x="996553" y="1957096"/>
                      </a:lnTo>
                      <a:lnTo>
                        <a:pt x="1041415" y="1950871"/>
                      </a:lnTo>
                      <a:lnTo>
                        <a:pt x="1085552" y="1942262"/>
                      </a:lnTo>
                      <a:lnTo>
                        <a:pt x="1128907" y="1931330"/>
                      </a:lnTo>
                      <a:lnTo>
                        <a:pt x="1171426" y="1918136"/>
                      </a:lnTo>
                      <a:lnTo>
                        <a:pt x="1213051" y="1902741"/>
                      </a:lnTo>
                      <a:lnTo>
                        <a:pt x="1253728" y="1885205"/>
                      </a:lnTo>
                      <a:lnTo>
                        <a:pt x="1293400" y="1865591"/>
                      </a:lnTo>
                      <a:lnTo>
                        <a:pt x="1332011" y="1843959"/>
                      </a:lnTo>
                      <a:lnTo>
                        <a:pt x="1369507" y="1820370"/>
                      </a:lnTo>
                      <a:lnTo>
                        <a:pt x="1405830" y="1794885"/>
                      </a:lnTo>
                      <a:lnTo>
                        <a:pt x="1440926" y="1767566"/>
                      </a:lnTo>
                      <a:lnTo>
                        <a:pt x="1474737" y="1738473"/>
                      </a:lnTo>
                      <a:lnTo>
                        <a:pt x="1507210" y="1707667"/>
                      </a:lnTo>
                      <a:lnTo>
                        <a:pt x="1538287" y="1675209"/>
                      </a:lnTo>
                      <a:lnTo>
                        <a:pt x="1567913" y="1641161"/>
                      </a:lnTo>
                      <a:lnTo>
                        <a:pt x="1596032" y="1605583"/>
                      </a:lnTo>
                      <a:lnTo>
                        <a:pt x="1622589" y="1568537"/>
                      </a:lnTo>
                      <a:lnTo>
                        <a:pt x="1647527" y="1530083"/>
                      </a:lnTo>
                      <a:lnTo>
                        <a:pt x="1670791" y="1490283"/>
                      </a:lnTo>
                      <a:lnTo>
                        <a:pt x="1692324" y="1449197"/>
                      </a:lnTo>
                      <a:lnTo>
                        <a:pt x="1712072" y="1406887"/>
                      </a:lnTo>
                      <a:lnTo>
                        <a:pt x="1729978" y="1363414"/>
                      </a:lnTo>
                      <a:lnTo>
                        <a:pt x="1745986" y="1318839"/>
                      </a:lnTo>
                      <a:lnTo>
                        <a:pt x="1760041" y="1273222"/>
                      </a:lnTo>
                      <a:lnTo>
                        <a:pt x="1772087" y="1226625"/>
                      </a:lnTo>
                      <a:lnTo>
                        <a:pt x="1782068" y="1179109"/>
                      </a:lnTo>
                      <a:lnTo>
                        <a:pt x="1789928" y="1130735"/>
                      </a:lnTo>
                      <a:lnTo>
                        <a:pt x="1795611" y="1081564"/>
                      </a:lnTo>
                      <a:lnTo>
                        <a:pt x="1799062" y="1031657"/>
                      </a:lnTo>
                      <a:lnTo>
                        <a:pt x="1800225" y="981075"/>
                      </a:lnTo>
                      <a:close/>
                    </a:path>
                  </a:pathLst>
                </a:custGeom>
                <a:solidFill>
                  <a:srgbClr val="FBF8CE"/>
                </a:solidFill>
              </p:spPr>
              <p:txBody>
                <a:bodyPr wrap="square" lIns="0" tIns="0" rIns="0" bIns="0" rtlCol="0"/>
                <a:lstStyle/>
                <a:p>
                  <a:endParaRPr sz="1540"/>
                </a:p>
              </p:txBody>
            </p:sp>
            <p:sp>
              <p:nvSpPr>
                <p:cNvPr id="6" name="object 6"/>
                <p:cNvSpPr/>
                <p:nvPr/>
              </p:nvSpPr>
              <p:spPr>
                <a:xfrm>
                  <a:off x="3585469" y="4486016"/>
                  <a:ext cx="1819275" cy="1971675"/>
                </a:xfrm>
                <a:custGeom>
                  <a:avLst/>
                  <a:gdLst/>
                  <a:ahLst/>
                  <a:cxnLst/>
                  <a:rect l="l" t="t" r="r" b="b"/>
                  <a:pathLst>
                    <a:path w="1819275" h="1971675">
                      <a:moveTo>
                        <a:pt x="1819275" y="981075"/>
                      </a:moveTo>
                      <a:lnTo>
                        <a:pt x="1800225" y="781050"/>
                      </a:lnTo>
                      <a:lnTo>
                        <a:pt x="1781175" y="685800"/>
                      </a:lnTo>
                      <a:lnTo>
                        <a:pt x="1666875" y="428625"/>
                      </a:lnTo>
                      <a:lnTo>
                        <a:pt x="1609725" y="352425"/>
                      </a:lnTo>
                      <a:lnTo>
                        <a:pt x="1552575" y="285750"/>
                      </a:lnTo>
                      <a:lnTo>
                        <a:pt x="1485900" y="219075"/>
                      </a:lnTo>
                      <a:lnTo>
                        <a:pt x="1419225" y="161925"/>
                      </a:lnTo>
                      <a:lnTo>
                        <a:pt x="1343025" y="114300"/>
                      </a:lnTo>
                      <a:lnTo>
                        <a:pt x="1266825" y="76200"/>
                      </a:lnTo>
                      <a:lnTo>
                        <a:pt x="1181100" y="38100"/>
                      </a:lnTo>
                      <a:lnTo>
                        <a:pt x="1095375" y="19050"/>
                      </a:lnTo>
                      <a:lnTo>
                        <a:pt x="1000125" y="0"/>
                      </a:lnTo>
                      <a:lnTo>
                        <a:pt x="819150" y="0"/>
                      </a:lnTo>
                      <a:lnTo>
                        <a:pt x="723900" y="19050"/>
                      </a:lnTo>
                      <a:lnTo>
                        <a:pt x="638175" y="38100"/>
                      </a:lnTo>
                      <a:lnTo>
                        <a:pt x="561975" y="76200"/>
                      </a:lnTo>
                      <a:lnTo>
                        <a:pt x="476250" y="114300"/>
                      </a:lnTo>
                      <a:lnTo>
                        <a:pt x="400050" y="161925"/>
                      </a:lnTo>
                      <a:lnTo>
                        <a:pt x="333375" y="219075"/>
                      </a:lnTo>
                      <a:lnTo>
                        <a:pt x="266700" y="285750"/>
                      </a:lnTo>
                      <a:lnTo>
                        <a:pt x="209550" y="352425"/>
                      </a:lnTo>
                      <a:lnTo>
                        <a:pt x="161925" y="428625"/>
                      </a:lnTo>
                      <a:lnTo>
                        <a:pt x="114300" y="514350"/>
                      </a:lnTo>
                      <a:lnTo>
                        <a:pt x="76200" y="600075"/>
                      </a:lnTo>
                      <a:lnTo>
                        <a:pt x="47625" y="685800"/>
                      </a:lnTo>
                      <a:lnTo>
                        <a:pt x="19050" y="781050"/>
                      </a:lnTo>
                      <a:lnTo>
                        <a:pt x="0" y="981075"/>
                      </a:lnTo>
                      <a:lnTo>
                        <a:pt x="19050" y="1181100"/>
                      </a:lnTo>
                      <a:lnTo>
                        <a:pt x="19050" y="885825"/>
                      </a:lnTo>
                      <a:lnTo>
                        <a:pt x="38100" y="781050"/>
                      </a:lnTo>
                      <a:lnTo>
                        <a:pt x="57150" y="695325"/>
                      </a:lnTo>
                      <a:lnTo>
                        <a:pt x="85725" y="600075"/>
                      </a:lnTo>
                      <a:lnTo>
                        <a:pt x="123825" y="514350"/>
                      </a:lnTo>
                      <a:lnTo>
                        <a:pt x="219075" y="361950"/>
                      </a:lnTo>
                      <a:lnTo>
                        <a:pt x="276225" y="295275"/>
                      </a:lnTo>
                      <a:lnTo>
                        <a:pt x="342900" y="228600"/>
                      </a:lnTo>
                      <a:lnTo>
                        <a:pt x="409575" y="171450"/>
                      </a:lnTo>
                      <a:lnTo>
                        <a:pt x="485775" y="123825"/>
                      </a:lnTo>
                      <a:lnTo>
                        <a:pt x="561975" y="85725"/>
                      </a:lnTo>
                      <a:lnTo>
                        <a:pt x="733425" y="28575"/>
                      </a:lnTo>
                      <a:lnTo>
                        <a:pt x="819150" y="19050"/>
                      </a:lnTo>
                      <a:lnTo>
                        <a:pt x="914400" y="9525"/>
                      </a:lnTo>
                      <a:lnTo>
                        <a:pt x="1000125" y="19050"/>
                      </a:lnTo>
                      <a:lnTo>
                        <a:pt x="1095375" y="28575"/>
                      </a:lnTo>
                      <a:lnTo>
                        <a:pt x="1181100" y="57150"/>
                      </a:lnTo>
                      <a:lnTo>
                        <a:pt x="1257300" y="85725"/>
                      </a:lnTo>
                      <a:lnTo>
                        <a:pt x="1333500" y="123825"/>
                      </a:lnTo>
                      <a:lnTo>
                        <a:pt x="1409700" y="171450"/>
                      </a:lnTo>
                      <a:lnTo>
                        <a:pt x="1476375" y="228600"/>
                      </a:lnTo>
                      <a:lnTo>
                        <a:pt x="1543050" y="295275"/>
                      </a:lnTo>
                      <a:lnTo>
                        <a:pt x="1600200" y="361950"/>
                      </a:lnTo>
                      <a:lnTo>
                        <a:pt x="1695450" y="514350"/>
                      </a:lnTo>
                      <a:lnTo>
                        <a:pt x="1733550" y="600075"/>
                      </a:lnTo>
                      <a:lnTo>
                        <a:pt x="1790700" y="790575"/>
                      </a:lnTo>
                      <a:lnTo>
                        <a:pt x="1800225" y="885825"/>
                      </a:lnTo>
                      <a:lnTo>
                        <a:pt x="1800225" y="1181100"/>
                      </a:lnTo>
                      <a:lnTo>
                        <a:pt x="1819275" y="981075"/>
                      </a:lnTo>
                      <a:close/>
                    </a:path>
                    <a:path w="1819275" h="1971675">
                      <a:moveTo>
                        <a:pt x="1800225" y="1181100"/>
                      </a:moveTo>
                      <a:lnTo>
                        <a:pt x="1800225" y="1085850"/>
                      </a:lnTo>
                      <a:lnTo>
                        <a:pt x="1790700" y="1181100"/>
                      </a:lnTo>
                      <a:lnTo>
                        <a:pt x="1762125" y="1276350"/>
                      </a:lnTo>
                      <a:lnTo>
                        <a:pt x="1733550" y="1362075"/>
                      </a:lnTo>
                      <a:lnTo>
                        <a:pt x="1695450" y="1447800"/>
                      </a:lnTo>
                      <a:lnTo>
                        <a:pt x="1600200" y="1600200"/>
                      </a:lnTo>
                      <a:lnTo>
                        <a:pt x="1543050" y="1666875"/>
                      </a:lnTo>
                      <a:lnTo>
                        <a:pt x="1476375" y="1733550"/>
                      </a:lnTo>
                      <a:lnTo>
                        <a:pt x="1409700" y="1790700"/>
                      </a:lnTo>
                      <a:lnTo>
                        <a:pt x="1333500" y="1838325"/>
                      </a:lnTo>
                      <a:lnTo>
                        <a:pt x="1181100" y="1914525"/>
                      </a:lnTo>
                      <a:lnTo>
                        <a:pt x="1095375" y="1933575"/>
                      </a:lnTo>
                      <a:lnTo>
                        <a:pt x="1000125" y="1952625"/>
                      </a:lnTo>
                      <a:lnTo>
                        <a:pt x="819150" y="1952625"/>
                      </a:lnTo>
                      <a:lnTo>
                        <a:pt x="647700" y="1914525"/>
                      </a:lnTo>
                      <a:lnTo>
                        <a:pt x="561975" y="1876425"/>
                      </a:lnTo>
                      <a:lnTo>
                        <a:pt x="485775" y="1838325"/>
                      </a:lnTo>
                      <a:lnTo>
                        <a:pt x="409575" y="1790700"/>
                      </a:lnTo>
                      <a:lnTo>
                        <a:pt x="342900" y="1733550"/>
                      </a:lnTo>
                      <a:lnTo>
                        <a:pt x="276225" y="1666875"/>
                      </a:lnTo>
                      <a:lnTo>
                        <a:pt x="219075" y="1600200"/>
                      </a:lnTo>
                      <a:lnTo>
                        <a:pt x="123825" y="1447800"/>
                      </a:lnTo>
                      <a:lnTo>
                        <a:pt x="85725" y="1362075"/>
                      </a:lnTo>
                      <a:lnTo>
                        <a:pt x="57150" y="1266825"/>
                      </a:lnTo>
                      <a:lnTo>
                        <a:pt x="38100" y="1181100"/>
                      </a:lnTo>
                      <a:lnTo>
                        <a:pt x="19050" y="1085850"/>
                      </a:lnTo>
                      <a:lnTo>
                        <a:pt x="19050" y="1181100"/>
                      </a:lnTo>
                      <a:lnTo>
                        <a:pt x="47625" y="1276350"/>
                      </a:lnTo>
                      <a:lnTo>
                        <a:pt x="76200" y="1362075"/>
                      </a:lnTo>
                      <a:lnTo>
                        <a:pt x="114300" y="1447800"/>
                      </a:lnTo>
                      <a:lnTo>
                        <a:pt x="161925" y="1533525"/>
                      </a:lnTo>
                      <a:lnTo>
                        <a:pt x="209550" y="1609725"/>
                      </a:lnTo>
                      <a:lnTo>
                        <a:pt x="266700" y="1676400"/>
                      </a:lnTo>
                      <a:lnTo>
                        <a:pt x="333375" y="1743075"/>
                      </a:lnTo>
                      <a:lnTo>
                        <a:pt x="400050" y="1800225"/>
                      </a:lnTo>
                      <a:lnTo>
                        <a:pt x="476250" y="1847850"/>
                      </a:lnTo>
                      <a:lnTo>
                        <a:pt x="561975" y="1885950"/>
                      </a:lnTo>
                      <a:lnTo>
                        <a:pt x="638175" y="1924050"/>
                      </a:lnTo>
                      <a:lnTo>
                        <a:pt x="723900" y="1952625"/>
                      </a:lnTo>
                      <a:lnTo>
                        <a:pt x="914400" y="1971675"/>
                      </a:lnTo>
                      <a:lnTo>
                        <a:pt x="1000125" y="1962150"/>
                      </a:lnTo>
                      <a:lnTo>
                        <a:pt x="1095375" y="1943100"/>
                      </a:lnTo>
                      <a:lnTo>
                        <a:pt x="1181100" y="1924050"/>
                      </a:lnTo>
                      <a:lnTo>
                        <a:pt x="1266825" y="1885950"/>
                      </a:lnTo>
                      <a:lnTo>
                        <a:pt x="1343025" y="1847850"/>
                      </a:lnTo>
                      <a:lnTo>
                        <a:pt x="1419225" y="1800225"/>
                      </a:lnTo>
                      <a:lnTo>
                        <a:pt x="1485900" y="1743075"/>
                      </a:lnTo>
                      <a:lnTo>
                        <a:pt x="1552575" y="1676400"/>
                      </a:lnTo>
                      <a:lnTo>
                        <a:pt x="1609725" y="1609725"/>
                      </a:lnTo>
                      <a:lnTo>
                        <a:pt x="1666875" y="1533525"/>
                      </a:lnTo>
                      <a:lnTo>
                        <a:pt x="1781175" y="1276350"/>
                      </a:lnTo>
                      <a:lnTo>
                        <a:pt x="1800225" y="1181100"/>
                      </a:lnTo>
                      <a:close/>
                    </a:path>
                  </a:pathLst>
                </a:custGeom>
                <a:solidFill>
                  <a:srgbClr val="231F20"/>
                </a:solidFill>
              </p:spPr>
              <p:txBody>
                <a:bodyPr wrap="square" lIns="0" tIns="0" rIns="0" bIns="0" rtlCol="0"/>
                <a:lstStyle/>
                <a:p>
                  <a:endParaRPr sz="1540"/>
                </a:p>
              </p:txBody>
            </p:sp>
            <p:sp>
              <p:nvSpPr>
                <p:cNvPr id="7" name="object 7"/>
                <p:cNvSpPr/>
                <p:nvPr/>
              </p:nvSpPr>
              <p:spPr>
                <a:xfrm>
                  <a:off x="4223643" y="4362190"/>
                  <a:ext cx="819150" cy="352425"/>
                </a:xfrm>
                <a:custGeom>
                  <a:avLst/>
                  <a:gdLst/>
                  <a:ahLst/>
                  <a:cxnLst/>
                  <a:rect l="l" t="t" r="r" b="b"/>
                  <a:pathLst>
                    <a:path w="819150" h="352425">
                      <a:moveTo>
                        <a:pt x="819149" y="352424"/>
                      </a:moveTo>
                      <a:lnTo>
                        <a:pt x="819149" y="0"/>
                      </a:lnTo>
                      <a:lnTo>
                        <a:pt x="0" y="0"/>
                      </a:lnTo>
                      <a:lnTo>
                        <a:pt x="0" y="352424"/>
                      </a:lnTo>
                      <a:lnTo>
                        <a:pt x="819149" y="352424"/>
                      </a:lnTo>
                      <a:close/>
                    </a:path>
                  </a:pathLst>
                </a:custGeom>
                <a:solidFill>
                  <a:srgbClr val="FBF8CE"/>
                </a:solidFill>
              </p:spPr>
              <p:txBody>
                <a:bodyPr wrap="square" lIns="0" tIns="0" rIns="0" bIns="0" rtlCol="0"/>
                <a:lstStyle/>
                <a:p>
                  <a:r>
                    <a:rPr lang="en-US" sz="1540" b="1" spc="-5" dirty="0" smtClean="0">
                      <a:solidFill>
                        <a:srgbClr val="231F20"/>
                      </a:solidFill>
                      <a:latin typeface="Times New Roman" panose="02020603050405020304"/>
                      <a:cs typeface="Times New Roman" panose="02020603050405020304"/>
                    </a:rPr>
                    <a:t> design</a:t>
                  </a:r>
                  <a:endParaRPr sz="1540" dirty="0"/>
                </a:p>
              </p:txBody>
            </p:sp>
            <p:sp>
              <p:nvSpPr>
                <p:cNvPr id="8" name="object 8"/>
                <p:cNvSpPr/>
                <p:nvPr/>
              </p:nvSpPr>
              <p:spPr>
                <a:xfrm>
                  <a:off x="4214119" y="4352666"/>
                  <a:ext cx="828675" cy="371475"/>
                </a:xfrm>
                <a:custGeom>
                  <a:avLst/>
                  <a:gdLst/>
                  <a:ahLst/>
                  <a:cxnLst/>
                  <a:rect l="l" t="t" r="r" b="b"/>
                  <a:pathLst>
                    <a:path w="828675" h="371475">
                      <a:moveTo>
                        <a:pt x="828675" y="19050"/>
                      </a:moveTo>
                      <a:lnTo>
                        <a:pt x="828675" y="0"/>
                      </a:lnTo>
                      <a:lnTo>
                        <a:pt x="0" y="0"/>
                      </a:lnTo>
                      <a:lnTo>
                        <a:pt x="0" y="371475"/>
                      </a:lnTo>
                      <a:lnTo>
                        <a:pt x="9525" y="371475"/>
                      </a:lnTo>
                      <a:lnTo>
                        <a:pt x="9525" y="19050"/>
                      </a:lnTo>
                      <a:lnTo>
                        <a:pt x="819150" y="19050"/>
                      </a:lnTo>
                      <a:lnTo>
                        <a:pt x="819150" y="9525"/>
                      </a:lnTo>
                      <a:lnTo>
                        <a:pt x="828675" y="19050"/>
                      </a:lnTo>
                      <a:close/>
                    </a:path>
                    <a:path w="828675" h="371475">
                      <a:moveTo>
                        <a:pt x="828675" y="352425"/>
                      </a:moveTo>
                      <a:lnTo>
                        <a:pt x="9525" y="352425"/>
                      </a:lnTo>
                      <a:lnTo>
                        <a:pt x="9525" y="371475"/>
                      </a:lnTo>
                      <a:lnTo>
                        <a:pt x="819150" y="371475"/>
                      </a:lnTo>
                      <a:lnTo>
                        <a:pt x="819150" y="361950"/>
                      </a:lnTo>
                      <a:lnTo>
                        <a:pt x="828675" y="352425"/>
                      </a:lnTo>
                      <a:close/>
                    </a:path>
                    <a:path w="828675" h="371475">
                      <a:moveTo>
                        <a:pt x="828675" y="19050"/>
                      </a:moveTo>
                      <a:lnTo>
                        <a:pt x="819150" y="9525"/>
                      </a:lnTo>
                      <a:lnTo>
                        <a:pt x="819150" y="19050"/>
                      </a:lnTo>
                      <a:lnTo>
                        <a:pt x="828675" y="19050"/>
                      </a:lnTo>
                      <a:close/>
                    </a:path>
                    <a:path w="828675" h="371475">
                      <a:moveTo>
                        <a:pt x="828675" y="352425"/>
                      </a:moveTo>
                      <a:lnTo>
                        <a:pt x="828675" y="19050"/>
                      </a:lnTo>
                      <a:lnTo>
                        <a:pt x="819150" y="19050"/>
                      </a:lnTo>
                      <a:lnTo>
                        <a:pt x="819150" y="352425"/>
                      </a:lnTo>
                      <a:lnTo>
                        <a:pt x="828675" y="352425"/>
                      </a:lnTo>
                      <a:close/>
                    </a:path>
                    <a:path w="828675" h="371475">
                      <a:moveTo>
                        <a:pt x="828675" y="371475"/>
                      </a:moveTo>
                      <a:lnTo>
                        <a:pt x="828675" y="352425"/>
                      </a:lnTo>
                      <a:lnTo>
                        <a:pt x="819150" y="361950"/>
                      </a:lnTo>
                      <a:lnTo>
                        <a:pt x="819150" y="371475"/>
                      </a:lnTo>
                      <a:lnTo>
                        <a:pt x="828675" y="371475"/>
                      </a:lnTo>
                      <a:close/>
                    </a:path>
                  </a:pathLst>
                </a:custGeom>
                <a:solidFill>
                  <a:srgbClr val="231F20"/>
                </a:solidFill>
              </p:spPr>
              <p:txBody>
                <a:bodyPr wrap="square" lIns="0" tIns="0" rIns="0" bIns="0" rtlCol="0"/>
                <a:lstStyle/>
                <a:p>
                  <a:endParaRPr sz="1540"/>
                </a:p>
              </p:txBody>
            </p:sp>
          </p:grpSp>
          <p:grpSp>
            <p:nvGrpSpPr>
              <p:cNvPr id="10" name="object 10"/>
              <p:cNvGrpSpPr/>
              <p:nvPr/>
            </p:nvGrpSpPr>
            <p:grpSpPr>
              <a:xfrm>
                <a:off x="4880869" y="5714741"/>
                <a:ext cx="1743075" cy="371475"/>
                <a:chOff x="4880869" y="5714741"/>
                <a:chExt cx="1743075" cy="371475"/>
              </a:xfrm>
            </p:grpSpPr>
            <p:sp>
              <p:nvSpPr>
                <p:cNvPr id="11" name="object 11"/>
                <p:cNvSpPr/>
                <p:nvPr/>
              </p:nvSpPr>
              <p:spPr>
                <a:xfrm>
                  <a:off x="4890393" y="5724265"/>
                  <a:ext cx="1733550" cy="352425"/>
                </a:xfrm>
                <a:custGeom>
                  <a:avLst/>
                  <a:gdLst/>
                  <a:ahLst/>
                  <a:cxnLst/>
                  <a:rect l="l" t="t" r="r" b="b"/>
                  <a:pathLst>
                    <a:path w="1733550" h="352425">
                      <a:moveTo>
                        <a:pt x="1733549" y="352424"/>
                      </a:moveTo>
                      <a:lnTo>
                        <a:pt x="1733549" y="0"/>
                      </a:lnTo>
                      <a:lnTo>
                        <a:pt x="0" y="0"/>
                      </a:lnTo>
                      <a:lnTo>
                        <a:pt x="0" y="352424"/>
                      </a:lnTo>
                      <a:lnTo>
                        <a:pt x="1733549" y="352424"/>
                      </a:lnTo>
                      <a:close/>
                    </a:path>
                  </a:pathLst>
                </a:custGeom>
                <a:solidFill>
                  <a:srgbClr val="FBF8CE"/>
                </a:solidFill>
              </p:spPr>
              <p:txBody>
                <a:bodyPr wrap="square" lIns="0" tIns="0" rIns="0" bIns="0" rtlCol="0"/>
                <a:lstStyle/>
                <a:p>
                  <a:endParaRPr sz="1540"/>
                </a:p>
              </p:txBody>
            </p:sp>
            <p:sp>
              <p:nvSpPr>
                <p:cNvPr id="12" name="object 12"/>
                <p:cNvSpPr/>
                <p:nvPr/>
              </p:nvSpPr>
              <p:spPr>
                <a:xfrm>
                  <a:off x="4880869" y="5714741"/>
                  <a:ext cx="1743075" cy="371475"/>
                </a:xfrm>
                <a:custGeom>
                  <a:avLst/>
                  <a:gdLst/>
                  <a:ahLst/>
                  <a:cxnLst/>
                  <a:rect l="l" t="t" r="r" b="b"/>
                  <a:pathLst>
                    <a:path w="1743075" h="371475">
                      <a:moveTo>
                        <a:pt x="1743075" y="19050"/>
                      </a:moveTo>
                      <a:lnTo>
                        <a:pt x="1743075" y="0"/>
                      </a:lnTo>
                      <a:lnTo>
                        <a:pt x="0" y="0"/>
                      </a:lnTo>
                      <a:lnTo>
                        <a:pt x="0" y="371475"/>
                      </a:lnTo>
                      <a:lnTo>
                        <a:pt x="9525" y="371475"/>
                      </a:lnTo>
                      <a:lnTo>
                        <a:pt x="9525" y="19050"/>
                      </a:lnTo>
                      <a:lnTo>
                        <a:pt x="1733550" y="19050"/>
                      </a:lnTo>
                      <a:lnTo>
                        <a:pt x="1733550" y="9525"/>
                      </a:lnTo>
                      <a:lnTo>
                        <a:pt x="1743075" y="19050"/>
                      </a:lnTo>
                      <a:close/>
                    </a:path>
                    <a:path w="1743075" h="371475">
                      <a:moveTo>
                        <a:pt x="1743075" y="352425"/>
                      </a:moveTo>
                      <a:lnTo>
                        <a:pt x="9525" y="352425"/>
                      </a:lnTo>
                      <a:lnTo>
                        <a:pt x="9525" y="371475"/>
                      </a:lnTo>
                      <a:lnTo>
                        <a:pt x="1733550" y="371475"/>
                      </a:lnTo>
                      <a:lnTo>
                        <a:pt x="1733550" y="361950"/>
                      </a:lnTo>
                      <a:lnTo>
                        <a:pt x="1743075" y="352425"/>
                      </a:lnTo>
                      <a:close/>
                    </a:path>
                    <a:path w="1743075" h="371475">
                      <a:moveTo>
                        <a:pt x="1743075" y="19050"/>
                      </a:moveTo>
                      <a:lnTo>
                        <a:pt x="1733550" y="9525"/>
                      </a:lnTo>
                      <a:lnTo>
                        <a:pt x="1733550" y="19050"/>
                      </a:lnTo>
                      <a:lnTo>
                        <a:pt x="1743075" y="19050"/>
                      </a:lnTo>
                      <a:close/>
                    </a:path>
                    <a:path w="1743075" h="371475">
                      <a:moveTo>
                        <a:pt x="1743075" y="352425"/>
                      </a:moveTo>
                      <a:lnTo>
                        <a:pt x="1743075" y="19050"/>
                      </a:lnTo>
                      <a:lnTo>
                        <a:pt x="1733550" y="19050"/>
                      </a:lnTo>
                      <a:lnTo>
                        <a:pt x="1733550" y="352425"/>
                      </a:lnTo>
                      <a:lnTo>
                        <a:pt x="1743075" y="352425"/>
                      </a:lnTo>
                      <a:close/>
                    </a:path>
                    <a:path w="1743075" h="371475">
                      <a:moveTo>
                        <a:pt x="1743075" y="371475"/>
                      </a:moveTo>
                      <a:lnTo>
                        <a:pt x="1743075" y="352425"/>
                      </a:lnTo>
                      <a:lnTo>
                        <a:pt x="1733550" y="361950"/>
                      </a:lnTo>
                      <a:lnTo>
                        <a:pt x="1733550" y="371475"/>
                      </a:lnTo>
                      <a:lnTo>
                        <a:pt x="1743075" y="371475"/>
                      </a:lnTo>
                      <a:close/>
                    </a:path>
                  </a:pathLst>
                </a:custGeom>
                <a:solidFill>
                  <a:srgbClr val="231F20"/>
                </a:solidFill>
              </p:spPr>
              <p:txBody>
                <a:bodyPr wrap="square" lIns="0" tIns="0" rIns="0" bIns="0" rtlCol="0"/>
                <a:lstStyle/>
                <a:p>
                  <a:endParaRPr sz="1540"/>
                </a:p>
              </p:txBody>
            </p:sp>
          </p:grpSp>
          <p:sp>
            <p:nvSpPr>
              <p:cNvPr id="13" name="object 13"/>
              <p:cNvSpPr txBox="1"/>
              <p:nvPr/>
            </p:nvSpPr>
            <p:spPr>
              <a:xfrm>
                <a:off x="4963412" y="5711568"/>
                <a:ext cx="1550670" cy="288870"/>
              </a:xfrm>
              <a:prstGeom prst="rect">
                <a:avLst/>
              </a:prstGeom>
            </p:spPr>
            <p:txBody>
              <a:bodyPr vert="horz" wrap="square" lIns="0" tIns="10859" rIns="0" bIns="0" rtlCol="0">
                <a:spAutoFit/>
              </a:bodyPr>
              <a:lstStyle/>
              <a:p>
                <a:pPr marL="12700">
                  <a:lnSpc>
                    <a:spcPct val="100000"/>
                  </a:lnSpc>
                  <a:spcBef>
                    <a:spcPts val="100"/>
                  </a:spcBef>
                </a:pPr>
                <a:r>
                  <a:rPr sz="1540" b="1" spc="-10" dirty="0">
                    <a:solidFill>
                      <a:srgbClr val="231F20"/>
                    </a:solidFill>
                    <a:latin typeface="Times New Roman" panose="02020603050405020304"/>
                    <a:cs typeface="Times New Roman" panose="02020603050405020304"/>
                  </a:rPr>
                  <a:t>implementation</a:t>
                </a:r>
                <a:endParaRPr sz="1540" dirty="0">
                  <a:latin typeface="Times New Roman" panose="02020603050405020304"/>
                  <a:cs typeface="Times New Roman" panose="02020603050405020304"/>
                </a:endParaRPr>
              </a:p>
            </p:txBody>
          </p:sp>
          <p:grpSp>
            <p:nvGrpSpPr>
              <p:cNvPr id="14" name="object 14"/>
              <p:cNvGrpSpPr/>
              <p:nvPr/>
            </p:nvGrpSpPr>
            <p:grpSpPr>
              <a:xfrm>
                <a:off x="3261619" y="5714741"/>
                <a:ext cx="1219200" cy="371475"/>
                <a:chOff x="3261619" y="5714741"/>
                <a:chExt cx="1219200" cy="371475"/>
              </a:xfrm>
            </p:grpSpPr>
            <p:sp>
              <p:nvSpPr>
                <p:cNvPr id="15" name="object 15"/>
                <p:cNvSpPr/>
                <p:nvPr/>
              </p:nvSpPr>
              <p:spPr>
                <a:xfrm>
                  <a:off x="3261619" y="5724265"/>
                  <a:ext cx="1219200" cy="352425"/>
                </a:xfrm>
                <a:custGeom>
                  <a:avLst/>
                  <a:gdLst/>
                  <a:ahLst/>
                  <a:cxnLst/>
                  <a:rect l="l" t="t" r="r" b="b"/>
                  <a:pathLst>
                    <a:path w="1219200" h="352425">
                      <a:moveTo>
                        <a:pt x="1219193" y="352424"/>
                      </a:moveTo>
                      <a:lnTo>
                        <a:pt x="1219193" y="0"/>
                      </a:lnTo>
                      <a:lnTo>
                        <a:pt x="0" y="0"/>
                      </a:lnTo>
                      <a:lnTo>
                        <a:pt x="0" y="352424"/>
                      </a:lnTo>
                      <a:lnTo>
                        <a:pt x="1219193" y="352424"/>
                      </a:lnTo>
                      <a:close/>
                    </a:path>
                  </a:pathLst>
                </a:custGeom>
                <a:solidFill>
                  <a:srgbClr val="FBF8CE"/>
                </a:solidFill>
              </p:spPr>
              <p:txBody>
                <a:bodyPr wrap="square" lIns="0" tIns="0" rIns="0" bIns="0" rtlCol="0"/>
                <a:lstStyle/>
                <a:p>
                  <a:endParaRPr sz="1540"/>
                </a:p>
              </p:txBody>
            </p:sp>
            <p:sp>
              <p:nvSpPr>
                <p:cNvPr id="16" name="object 16"/>
                <p:cNvSpPr/>
                <p:nvPr/>
              </p:nvSpPr>
              <p:spPr>
                <a:xfrm>
                  <a:off x="3261619" y="5714741"/>
                  <a:ext cx="1219200" cy="371475"/>
                </a:xfrm>
                <a:custGeom>
                  <a:avLst/>
                  <a:gdLst/>
                  <a:ahLst/>
                  <a:cxnLst/>
                  <a:rect l="l" t="t" r="r" b="b"/>
                  <a:pathLst>
                    <a:path w="1219200" h="371475">
                      <a:moveTo>
                        <a:pt x="1219200" y="19050"/>
                      </a:moveTo>
                      <a:lnTo>
                        <a:pt x="1219200" y="0"/>
                      </a:lnTo>
                      <a:lnTo>
                        <a:pt x="0" y="0"/>
                      </a:lnTo>
                      <a:lnTo>
                        <a:pt x="0" y="19050"/>
                      </a:lnTo>
                      <a:lnTo>
                        <a:pt x="9525" y="9525"/>
                      </a:lnTo>
                      <a:lnTo>
                        <a:pt x="9525" y="19050"/>
                      </a:lnTo>
                      <a:lnTo>
                        <a:pt x="1209675" y="19050"/>
                      </a:lnTo>
                      <a:lnTo>
                        <a:pt x="1209675" y="9525"/>
                      </a:lnTo>
                      <a:lnTo>
                        <a:pt x="1219200" y="19050"/>
                      </a:lnTo>
                      <a:close/>
                    </a:path>
                    <a:path w="1219200" h="371475">
                      <a:moveTo>
                        <a:pt x="9525" y="19050"/>
                      </a:moveTo>
                      <a:lnTo>
                        <a:pt x="9525" y="9525"/>
                      </a:lnTo>
                      <a:lnTo>
                        <a:pt x="0" y="19050"/>
                      </a:lnTo>
                      <a:lnTo>
                        <a:pt x="9525" y="19050"/>
                      </a:lnTo>
                      <a:close/>
                    </a:path>
                    <a:path w="1219200" h="371475">
                      <a:moveTo>
                        <a:pt x="9525" y="352425"/>
                      </a:moveTo>
                      <a:lnTo>
                        <a:pt x="9525" y="19050"/>
                      </a:lnTo>
                      <a:lnTo>
                        <a:pt x="0" y="19050"/>
                      </a:lnTo>
                      <a:lnTo>
                        <a:pt x="0" y="352425"/>
                      </a:lnTo>
                      <a:lnTo>
                        <a:pt x="9525" y="352425"/>
                      </a:lnTo>
                      <a:close/>
                    </a:path>
                    <a:path w="1219200" h="371475">
                      <a:moveTo>
                        <a:pt x="1219200" y="352425"/>
                      </a:moveTo>
                      <a:lnTo>
                        <a:pt x="0" y="352425"/>
                      </a:lnTo>
                      <a:lnTo>
                        <a:pt x="9525" y="361950"/>
                      </a:lnTo>
                      <a:lnTo>
                        <a:pt x="9525" y="371475"/>
                      </a:lnTo>
                      <a:lnTo>
                        <a:pt x="1209675" y="371475"/>
                      </a:lnTo>
                      <a:lnTo>
                        <a:pt x="1209675" y="361950"/>
                      </a:lnTo>
                      <a:lnTo>
                        <a:pt x="1219200" y="352425"/>
                      </a:lnTo>
                      <a:close/>
                    </a:path>
                    <a:path w="1219200" h="371475">
                      <a:moveTo>
                        <a:pt x="9525" y="371475"/>
                      </a:moveTo>
                      <a:lnTo>
                        <a:pt x="9525" y="361950"/>
                      </a:lnTo>
                      <a:lnTo>
                        <a:pt x="0" y="352425"/>
                      </a:lnTo>
                      <a:lnTo>
                        <a:pt x="0" y="371475"/>
                      </a:lnTo>
                      <a:lnTo>
                        <a:pt x="9525" y="371475"/>
                      </a:lnTo>
                      <a:close/>
                    </a:path>
                    <a:path w="1219200" h="371475">
                      <a:moveTo>
                        <a:pt x="1219200" y="19050"/>
                      </a:moveTo>
                      <a:lnTo>
                        <a:pt x="1209675" y="9525"/>
                      </a:lnTo>
                      <a:lnTo>
                        <a:pt x="1209675" y="19050"/>
                      </a:lnTo>
                      <a:lnTo>
                        <a:pt x="1219200" y="19050"/>
                      </a:lnTo>
                      <a:close/>
                    </a:path>
                    <a:path w="1219200" h="371475">
                      <a:moveTo>
                        <a:pt x="1219200" y="352425"/>
                      </a:moveTo>
                      <a:lnTo>
                        <a:pt x="1219200" y="19050"/>
                      </a:lnTo>
                      <a:lnTo>
                        <a:pt x="1209675" y="19050"/>
                      </a:lnTo>
                      <a:lnTo>
                        <a:pt x="1209675" y="352425"/>
                      </a:lnTo>
                      <a:lnTo>
                        <a:pt x="1219200" y="352425"/>
                      </a:lnTo>
                      <a:close/>
                    </a:path>
                    <a:path w="1219200" h="371475">
                      <a:moveTo>
                        <a:pt x="1219200" y="371475"/>
                      </a:moveTo>
                      <a:lnTo>
                        <a:pt x="1219200" y="352425"/>
                      </a:lnTo>
                      <a:lnTo>
                        <a:pt x="1209675" y="361950"/>
                      </a:lnTo>
                      <a:lnTo>
                        <a:pt x="1209675" y="371475"/>
                      </a:lnTo>
                      <a:lnTo>
                        <a:pt x="1219200" y="371475"/>
                      </a:lnTo>
                      <a:close/>
                    </a:path>
                  </a:pathLst>
                </a:custGeom>
                <a:solidFill>
                  <a:srgbClr val="231F20"/>
                </a:solidFill>
              </p:spPr>
              <p:txBody>
                <a:bodyPr wrap="square" lIns="0" tIns="0" rIns="0" bIns="0" rtlCol="0"/>
                <a:lstStyle/>
                <a:p>
                  <a:endParaRPr sz="1540"/>
                </a:p>
              </p:txBody>
            </p:sp>
          </p:grpSp>
          <p:sp>
            <p:nvSpPr>
              <p:cNvPr id="17" name="object 17"/>
              <p:cNvSpPr txBox="1"/>
              <p:nvPr/>
            </p:nvSpPr>
            <p:spPr>
              <a:xfrm>
                <a:off x="3344175" y="5711568"/>
                <a:ext cx="1036319" cy="288870"/>
              </a:xfrm>
              <a:prstGeom prst="rect">
                <a:avLst/>
              </a:prstGeom>
            </p:spPr>
            <p:txBody>
              <a:bodyPr vert="horz" wrap="square" lIns="0" tIns="10859" rIns="0" bIns="0" rtlCol="0">
                <a:spAutoFit/>
              </a:bodyPr>
              <a:lstStyle/>
              <a:p>
                <a:pPr marL="12700">
                  <a:lnSpc>
                    <a:spcPct val="100000"/>
                  </a:lnSpc>
                  <a:spcBef>
                    <a:spcPts val="100"/>
                  </a:spcBef>
                </a:pPr>
                <a:r>
                  <a:rPr sz="1540" b="1" spc="-10" dirty="0">
                    <a:solidFill>
                      <a:srgbClr val="231F20"/>
                    </a:solidFill>
                    <a:latin typeface="Times New Roman" panose="02020603050405020304"/>
                    <a:cs typeface="Times New Roman" panose="02020603050405020304"/>
                  </a:rPr>
                  <a:t>evaluation</a:t>
                </a:r>
                <a:endParaRPr sz="1540">
                  <a:latin typeface="Times New Roman" panose="02020603050405020304"/>
                  <a:cs typeface="Times New Roman" panose="02020603050405020304"/>
                </a:endParaRPr>
              </a:p>
            </p:txBody>
          </p:sp>
        </p:grpSp>
        <p:grpSp>
          <p:nvGrpSpPr>
            <p:cNvPr id="18" name="object 18"/>
            <p:cNvGrpSpPr/>
            <p:nvPr/>
          </p:nvGrpSpPr>
          <p:grpSpPr>
            <a:xfrm>
              <a:off x="3490219" y="4914641"/>
              <a:ext cx="1971675" cy="1771650"/>
              <a:chOff x="3490219" y="4914641"/>
              <a:chExt cx="1971675" cy="1771650"/>
            </a:xfrm>
          </p:grpSpPr>
          <p:sp>
            <p:nvSpPr>
              <p:cNvPr id="19" name="object 19"/>
              <p:cNvSpPr/>
              <p:nvPr/>
            </p:nvSpPr>
            <p:spPr>
              <a:xfrm>
                <a:off x="4376043" y="6276715"/>
                <a:ext cx="219075" cy="390525"/>
              </a:xfrm>
              <a:custGeom>
                <a:avLst/>
                <a:gdLst/>
                <a:ahLst/>
                <a:cxnLst/>
                <a:rect l="l" t="t" r="r" b="b"/>
                <a:pathLst>
                  <a:path w="219075" h="390525">
                    <a:moveTo>
                      <a:pt x="219074" y="342899"/>
                    </a:moveTo>
                    <a:lnTo>
                      <a:pt x="219074" y="47624"/>
                    </a:lnTo>
                    <a:lnTo>
                      <a:pt x="104774" y="47624"/>
                    </a:lnTo>
                    <a:lnTo>
                      <a:pt x="104774" y="0"/>
                    </a:lnTo>
                    <a:lnTo>
                      <a:pt x="0" y="190499"/>
                    </a:lnTo>
                    <a:lnTo>
                      <a:pt x="104774" y="390524"/>
                    </a:lnTo>
                    <a:lnTo>
                      <a:pt x="104774" y="342899"/>
                    </a:lnTo>
                    <a:lnTo>
                      <a:pt x="219074" y="342899"/>
                    </a:lnTo>
                    <a:close/>
                  </a:path>
                </a:pathLst>
              </a:custGeom>
              <a:solidFill>
                <a:srgbClr val="FBF8CE"/>
              </a:solidFill>
            </p:spPr>
            <p:txBody>
              <a:bodyPr wrap="square" lIns="0" tIns="0" rIns="0" bIns="0" rtlCol="0"/>
              <a:lstStyle/>
              <a:p>
                <a:endParaRPr sz="1540"/>
              </a:p>
            </p:txBody>
          </p:sp>
          <p:sp>
            <p:nvSpPr>
              <p:cNvPr id="20" name="object 20"/>
              <p:cNvSpPr/>
              <p:nvPr/>
            </p:nvSpPr>
            <p:spPr>
              <a:xfrm>
                <a:off x="4366519" y="6257666"/>
                <a:ext cx="228600" cy="428625"/>
              </a:xfrm>
              <a:custGeom>
                <a:avLst/>
                <a:gdLst/>
                <a:ahLst/>
                <a:cxnLst/>
                <a:rect l="l" t="t" r="r" b="b"/>
                <a:pathLst>
                  <a:path w="228600" h="428625">
                    <a:moveTo>
                      <a:pt x="123825" y="19050"/>
                    </a:moveTo>
                    <a:lnTo>
                      <a:pt x="123825" y="0"/>
                    </a:lnTo>
                    <a:lnTo>
                      <a:pt x="0" y="209550"/>
                    </a:lnTo>
                    <a:lnTo>
                      <a:pt x="19050" y="243253"/>
                    </a:lnTo>
                    <a:lnTo>
                      <a:pt x="19050" y="209550"/>
                    </a:lnTo>
                    <a:lnTo>
                      <a:pt x="21605" y="214196"/>
                    </a:lnTo>
                    <a:lnTo>
                      <a:pt x="114300" y="37234"/>
                    </a:lnTo>
                    <a:lnTo>
                      <a:pt x="114300" y="19050"/>
                    </a:lnTo>
                    <a:lnTo>
                      <a:pt x="123825" y="19050"/>
                    </a:lnTo>
                    <a:close/>
                  </a:path>
                  <a:path w="228600" h="428625">
                    <a:moveTo>
                      <a:pt x="21605" y="214196"/>
                    </a:moveTo>
                    <a:lnTo>
                      <a:pt x="19050" y="209550"/>
                    </a:lnTo>
                    <a:lnTo>
                      <a:pt x="19050" y="219075"/>
                    </a:lnTo>
                    <a:lnTo>
                      <a:pt x="21605" y="214196"/>
                    </a:lnTo>
                    <a:close/>
                  </a:path>
                  <a:path w="228600" h="428625">
                    <a:moveTo>
                      <a:pt x="123825" y="400050"/>
                    </a:moveTo>
                    <a:lnTo>
                      <a:pt x="21605" y="214196"/>
                    </a:lnTo>
                    <a:lnTo>
                      <a:pt x="19050" y="219075"/>
                    </a:lnTo>
                    <a:lnTo>
                      <a:pt x="19050" y="243253"/>
                    </a:lnTo>
                    <a:lnTo>
                      <a:pt x="114300" y="411773"/>
                    </a:lnTo>
                    <a:lnTo>
                      <a:pt x="114300" y="409575"/>
                    </a:lnTo>
                    <a:lnTo>
                      <a:pt x="123825" y="400050"/>
                    </a:lnTo>
                    <a:close/>
                  </a:path>
                  <a:path w="228600" h="428625">
                    <a:moveTo>
                      <a:pt x="123825" y="19050"/>
                    </a:moveTo>
                    <a:lnTo>
                      <a:pt x="114300" y="19050"/>
                    </a:lnTo>
                    <a:lnTo>
                      <a:pt x="114300" y="37234"/>
                    </a:lnTo>
                    <a:lnTo>
                      <a:pt x="123825" y="19050"/>
                    </a:lnTo>
                    <a:close/>
                  </a:path>
                  <a:path w="228600" h="428625">
                    <a:moveTo>
                      <a:pt x="123825" y="66675"/>
                    </a:moveTo>
                    <a:lnTo>
                      <a:pt x="123825" y="19050"/>
                    </a:lnTo>
                    <a:lnTo>
                      <a:pt x="114300" y="37234"/>
                    </a:lnTo>
                    <a:lnTo>
                      <a:pt x="114300" y="66675"/>
                    </a:lnTo>
                    <a:lnTo>
                      <a:pt x="123825" y="66675"/>
                    </a:lnTo>
                    <a:close/>
                  </a:path>
                  <a:path w="228600" h="428625">
                    <a:moveTo>
                      <a:pt x="228600" y="76200"/>
                    </a:moveTo>
                    <a:lnTo>
                      <a:pt x="219075" y="66675"/>
                    </a:lnTo>
                    <a:lnTo>
                      <a:pt x="114300" y="66675"/>
                    </a:lnTo>
                    <a:lnTo>
                      <a:pt x="114300" y="76200"/>
                    </a:lnTo>
                    <a:lnTo>
                      <a:pt x="228600" y="76200"/>
                    </a:lnTo>
                    <a:close/>
                  </a:path>
                  <a:path w="228600" h="428625">
                    <a:moveTo>
                      <a:pt x="228600" y="352425"/>
                    </a:moveTo>
                    <a:lnTo>
                      <a:pt x="114300" y="352425"/>
                    </a:lnTo>
                    <a:lnTo>
                      <a:pt x="114300" y="361950"/>
                    </a:lnTo>
                    <a:lnTo>
                      <a:pt x="219075" y="361950"/>
                    </a:lnTo>
                    <a:lnTo>
                      <a:pt x="228600" y="352425"/>
                    </a:lnTo>
                    <a:close/>
                  </a:path>
                  <a:path w="228600" h="428625">
                    <a:moveTo>
                      <a:pt x="123825" y="400050"/>
                    </a:moveTo>
                    <a:lnTo>
                      <a:pt x="123825" y="361950"/>
                    </a:lnTo>
                    <a:lnTo>
                      <a:pt x="114300" y="361950"/>
                    </a:lnTo>
                    <a:lnTo>
                      <a:pt x="114300" y="382731"/>
                    </a:lnTo>
                    <a:lnTo>
                      <a:pt x="123825" y="400050"/>
                    </a:lnTo>
                    <a:close/>
                  </a:path>
                  <a:path w="228600" h="428625">
                    <a:moveTo>
                      <a:pt x="123825" y="428625"/>
                    </a:moveTo>
                    <a:lnTo>
                      <a:pt x="123825" y="400050"/>
                    </a:lnTo>
                    <a:lnTo>
                      <a:pt x="114300" y="409575"/>
                    </a:lnTo>
                    <a:lnTo>
                      <a:pt x="114300" y="411773"/>
                    </a:lnTo>
                    <a:lnTo>
                      <a:pt x="123825" y="428625"/>
                    </a:lnTo>
                    <a:close/>
                  </a:path>
                  <a:path w="228600" h="428625">
                    <a:moveTo>
                      <a:pt x="228600" y="76200"/>
                    </a:moveTo>
                    <a:lnTo>
                      <a:pt x="228600" y="66675"/>
                    </a:lnTo>
                    <a:lnTo>
                      <a:pt x="219075" y="66675"/>
                    </a:lnTo>
                    <a:lnTo>
                      <a:pt x="228600" y="76200"/>
                    </a:lnTo>
                    <a:close/>
                  </a:path>
                  <a:path w="228600" h="428625">
                    <a:moveTo>
                      <a:pt x="228600" y="352425"/>
                    </a:moveTo>
                    <a:lnTo>
                      <a:pt x="228600" y="76200"/>
                    </a:lnTo>
                    <a:lnTo>
                      <a:pt x="219075" y="76200"/>
                    </a:lnTo>
                    <a:lnTo>
                      <a:pt x="219075" y="352425"/>
                    </a:lnTo>
                    <a:lnTo>
                      <a:pt x="228600" y="352425"/>
                    </a:lnTo>
                    <a:close/>
                  </a:path>
                  <a:path w="228600" h="428625">
                    <a:moveTo>
                      <a:pt x="228600" y="361950"/>
                    </a:moveTo>
                    <a:lnTo>
                      <a:pt x="228600" y="352425"/>
                    </a:lnTo>
                    <a:lnTo>
                      <a:pt x="219075" y="361950"/>
                    </a:lnTo>
                    <a:lnTo>
                      <a:pt x="228600" y="361950"/>
                    </a:lnTo>
                    <a:close/>
                  </a:path>
                </a:pathLst>
              </a:custGeom>
              <a:solidFill>
                <a:srgbClr val="231F20"/>
              </a:solidFill>
            </p:spPr>
            <p:txBody>
              <a:bodyPr wrap="square" lIns="0" tIns="0" rIns="0" bIns="0" rtlCol="0"/>
              <a:lstStyle/>
              <a:p>
                <a:endParaRPr sz="1540"/>
              </a:p>
            </p:txBody>
          </p:sp>
          <p:sp>
            <p:nvSpPr>
              <p:cNvPr id="21" name="object 21"/>
              <p:cNvSpPr/>
              <p:nvPr/>
            </p:nvSpPr>
            <p:spPr>
              <a:xfrm>
                <a:off x="3509268" y="4952740"/>
                <a:ext cx="323850" cy="333375"/>
              </a:xfrm>
              <a:custGeom>
                <a:avLst/>
                <a:gdLst/>
                <a:ahLst/>
                <a:cxnLst/>
                <a:rect l="l" t="t" r="r" b="b"/>
                <a:pathLst>
                  <a:path w="323850" h="333375">
                    <a:moveTo>
                      <a:pt x="323849" y="209549"/>
                    </a:moveTo>
                    <a:lnTo>
                      <a:pt x="219074" y="0"/>
                    </a:lnTo>
                    <a:lnTo>
                      <a:pt x="0" y="85724"/>
                    </a:lnTo>
                    <a:lnTo>
                      <a:pt x="85724" y="114299"/>
                    </a:lnTo>
                    <a:lnTo>
                      <a:pt x="19049" y="266699"/>
                    </a:lnTo>
                    <a:lnTo>
                      <a:pt x="180974" y="333374"/>
                    </a:lnTo>
                    <a:lnTo>
                      <a:pt x="238124" y="180974"/>
                    </a:lnTo>
                    <a:lnTo>
                      <a:pt x="323849" y="209549"/>
                    </a:lnTo>
                    <a:close/>
                  </a:path>
                </a:pathLst>
              </a:custGeom>
              <a:solidFill>
                <a:srgbClr val="FBF8CE"/>
              </a:solidFill>
            </p:spPr>
            <p:txBody>
              <a:bodyPr wrap="square" lIns="0" tIns="0" rIns="0" bIns="0" rtlCol="0"/>
              <a:lstStyle/>
              <a:p>
                <a:endParaRPr sz="1540"/>
              </a:p>
            </p:txBody>
          </p:sp>
          <p:sp>
            <p:nvSpPr>
              <p:cNvPr id="22" name="object 22"/>
              <p:cNvSpPr/>
              <p:nvPr/>
            </p:nvSpPr>
            <p:spPr>
              <a:xfrm>
                <a:off x="3490219" y="4943216"/>
                <a:ext cx="352425" cy="342900"/>
              </a:xfrm>
              <a:custGeom>
                <a:avLst/>
                <a:gdLst/>
                <a:ahLst/>
                <a:cxnLst/>
                <a:rect l="l" t="t" r="r" b="b"/>
                <a:pathLst>
                  <a:path w="352425" h="342900">
                    <a:moveTo>
                      <a:pt x="31072" y="91068"/>
                    </a:moveTo>
                    <a:lnTo>
                      <a:pt x="21701" y="86903"/>
                    </a:lnTo>
                    <a:lnTo>
                      <a:pt x="0" y="95250"/>
                    </a:lnTo>
                    <a:lnTo>
                      <a:pt x="19050" y="102870"/>
                    </a:lnTo>
                    <a:lnTo>
                      <a:pt x="19050" y="95250"/>
                    </a:lnTo>
                    <a:lnTo>
                      <a:pt x="31072" y="91068"/>
                    </a:lnTo>
                    <a:close/>
                  </a:path>
                  <a:path w="352425" h="342900">
                    <a:moveTo>
                      <a:pt x="21701" y="86903"/>
                    </a:moveTo>
                    <a:lnTo>
                      <a:pt x="19050" y="85725"/>
                    </a:lnTo>
                    <a:lnTo>
                      <a:pt x="19050" y="87923"/>
                    </a:lnTo>
                    <a:lnTo>
                      <a:pt x="21701" y="86903"/>
                    </a:lnTo>
                    <a:close/>
                  </a:path>
                  <a:path w="352425" h="342900">
                    <a:moveTo>
                      <a:pt x="104775" y="123825"/>
                    </a:moveTo>
                    <a:lnTo>
                      <a:pt x="31072" y="91068"/>
                    </a:lnTo>
                    <a:lnTo>
                      <a:pt x="19050" y="95250"/>
                    </a:lnTo>
                    <a:lnTo>
                      <a:pt x="19050" y="102870"/>
                    </a:lnTo>
                    <a:lnTo>
                      <a:pt x="91703" y="131931"/>
                    </a:lnTo>
                    <a:lnTo>
                      <a:pt x="95250" y="123825"/>
                    </a:lnTo>
                    <a:lnTo>
                      <a:pt x="95250" y="149225"/>
                    </a:lnTo>
                    <a:lnTo>
                      <a:pt x="104775" y="123825"/>
                    </a:lnTo>
                    <a:close/>
                  </a:path>
                  <a:path w="352425" h="342900">
                    <a:moveTo>
                      <a:pt x="352425" y="238125"/>
                    </a:moveTo>
                    <a:lnTo>
                      <a:pt x="247650" y="0"/>
                    </a:lnTo>
                    <a:lnTo>
                      <a:pt x="21701" y="86903"/>
                    </a:lnTo>
                    <a:lnTo>
                      <a:pt x="31072" y="91068"/>
                    </a:lnTo>
                    <a:lnTo>
                      <a:pt x="238125" y="19050"/>
                    </a:lnTo>
                    <a:lnTo>
                      <a:pt x="238125" y="9525"/>
                    </a:lnTo>
                    <a:lnTo>
                      <a:pt x="325960" y="211546"/>
                    </a:lnTo>
                    <a:lnTo>
                      <a:pt x="342900" y="219075"/>
                    </a:lnTo>
                    <a:lnTo>
                      <a:pt x="342900" y="234315"/>
                    </a:lnTo>
                    <a:lnTo>
                      <a:pt x="352425" y="238125"/>
                    </a:lnTo>
                    <a:close/>
                  </a:path>
                  <a:path w="352425" h="342900">
                    <a:moveTo>
                      <a:pt x="95250" y="149225"/>
                    </a:moveTo>
                    <a:lnTo>
                      <a:pt x="95250" y="133350"/>
                    </a:lnTo>
                    <a:lnTo>
                      <a:pt x="91703" y="131931"/>
                    </a:lnTo>
                    <a:lnTo>
                      <a:pt x="28575" y="276225"/>
                    </a:lnTo>
                    <a:lnTo>
                      <a:pt x="47625" y="283633"/>
                    </a:lnTo>
                    <a:lnTo>
                      <a:pt x="47625" y="266700"/>
                    </a:lnTo>
                    <a:lnTo>
                      <a:pt x="50693" y="268042"/>
                    </a:lnTo>
                    <a:lnTo>
                      <a:pt x="95250" y="149225"/>
                    </a:lnTo>
                    <a:close/>
                  </a:path>
                  <a:path w="352425" h="342900">
                    <a:moveTo>
                      <a:pt x="50693" y="268042"/>
                    </a:moveTo>
                    <a:lnTo>
                      <a:pt x="47625" y="266700"/>
                    </a:lnTo>
                    <a:lnTo>
                      <a:pt x="47625" y="276225"/>
                    </a:lnTo>
                    <a:lnTo>
                      <a:pt x="50693" y="268042"/>
                    </a:lnTo>
                    <a:close/>
                  </a:path>
                  <a:path w="352425" h="342900">
                    <a:moveTo>
                      <a:pt x="192030" y="329877"/>
                    </a:moveTo>
                    <a:lnTo>
                      <a:pt x="50693" y="268042"/>
                    </a:lnTo>
                    <a:lnTo>
                      <a:pt x="47625" y="276225"/>
                    </a:lnTo>
                    <a:lnTo>
                      <a:pt x="47625" y="283633"/>
                    </a:lnTo>
                    <a:lnTo>
                      <a:pt x="190500" y="339195"/>
                    </a:lnTo>
                    <a:lnTo>
                      <a:pt x="190500" y="333375"/>
                    </a:lnTo>
                    <a:lnTo>
                      <a:pt x="192030" y="329877"/>
                    </a:lnTo>
                    <a:close/>
                  </a:path>
                  <a:path w="352425" h="342900">
                    <a:moveTo>
                      <a:pt x="95250" y="133350"/>
                    </a:moveTo>
                    <a:lnTo>
                      <a:pt x="95250" y="123825"/>
                    </a:lnTo>
                    <a:lnTo>
                      <a:pt x="91703" y="131931"/>
                    </a:lnTo>
                    <a:lnTo>
                      <a:pt x="95250" y="133350"/>
                    </a:lnTo>
                    <a:close/>
                  </a:path>
                  <a:path w="352425" h="342900">
                    <a:moveTo>
                      <a:pt x="200025" y="333375"/>
                    </a:moveTo>
                    <a:lnTo>
                      <a:pt x="192030" y="329877"/>
                    </a:lnTo>
                    <a:lnTo>
                      <a:pt x="190500" y="333375"/>
                    </a:lnTo>
                    <a:lnTo>
                      <a:pt x="200025" y="333375"/>
                    </a:lnTo>
                    <a:close/>
                  </a:path>
                  <a:path w="352425" h="342900">
                    <a:moveTo>
                      <a:pt x="200025" y="342900"/>
                    </a:moveTo>
                    <a:lnTo>
                      <a:pt x="200025" y="333375"/>
                    </a:lnTo>
                    <a:lnTo>
                      <a:pt x="190500" y="333375"/>
                    </a:lnTo>
                    <a:lnTo>
                      <a:pt x="190500" y="339195"/>
                    </a:lnTo>
                    <a:lnTo>
                      <a:pt x="200025" y="342900"/>
                    </a:lnTo>
                    <a:close/>
                  </a:path>
                  <a:path w="352425" h="342900">
                    <a:moveTo>
                      <a:pt x="342900" y="234315"/>
                    </a:moveTo>
                    <a:lnTo>
                      <a:pt x="342900" y="219075"/>
                    </a:lnTo>
                    <a:lnTo>
                      <a:pt x="333375" y="228600"/>
                    </a:lnTo>
                    <a:lnTo>
                      <a:pt x="325960" y="211546"/>
                    </a:lnTo>
                    <a:lnTo>
                      <a:pt x="257175" y="180975"/>
                    </a:lnTo>
                    <a:lnTo>
                      <a:pt x="192030" y="329877"/>
                    </a:lnTo>
                    <a:lnTo>
                      <a:pt x="200025" y="333375"/>
                    </a:lnTo>
                    <a:lnTo>
                      <a:pt x="200025" y="342900"/>
                    </a:lnTo>
                    <a:lnTo>
                      <a:pt x="257175" y="212271"/>
                    </a:lnTo>
                    <a:lnTo>
                      <a:pt x="257175" y="200025"/>
                    </a:lnTo>
                    <a:lnTo>
                      <a:pt x="266700" y="190500"/>
                    </a:lnTo>
                    <a:lnTo>
                      <a:pt x="266700" y="203835"/>
                    </a:lnTo>
                    <a:lnTo>
                      <a:pt x="342900" y="234315"/>
                    </a:lnTo>
                    <a:close/>
                  </a:path>
                  <a:path w="352425" h="342900">
                    <a:moveTo>
                      <a:pt x="266700" y="190500"/>
                    </a:moveTo>
                    <a:lnTo>
                      <a:pt x="257175" y="200025"/>
                    </a:lnTo>
                    <a:lnTo>
                      <a:pt x="261734" y="201848"/>
                    </a:lnTo>
                    <a:lnTo>
                      <a:pt x="266700" y="190500"/>
                    </a:lnTo>
                    <a:close/>
                  </a:path>
                  <a:path w="352425" h="342900">
                    <a:moveTo>
                      <a:pt x="261734" y="201848"/>
                    </a:moveTo>
                    <a:lnTo>
                      <a:pt x="257175" y="200025"/>
                    </a:lnTo>
                    <a:lnTo>
                      <a:pt x="257175" y="212271"/>
                    </a:lnTo>
                    <a:lnTo>
                      <a:pt x="261734" y="201848"/>
                    </a:lnTo>
                    <a:close/>
                  </a:path>
                  <a:path w="352425" h="342900">
                    <a:moveTo>
                      <a:pt x="266700" y="203835"/>
                    </a:moveTo>
                    <a:lnTo>
                      <a:pt x="266700" y="190500"/>
                    </a:lnTo>
                    <a:lnTo>
                      <a:pt x="261734" y="201848"/>
                    </a:lnTo>
                    <a:lnTo>
                      <a:pt x="266700" y="203835"/>
                    </a:lnTo>
                    <a:close/>
                  </a:path>
                  <a:path w="352425" h="342900">
                    <a:moveTo>
                      <a:pt x="342900" y="219075"/>
                    </a:moveTo>
                    <a:lnTo>
                      <a:pt x="325960" y="211546"/>
                    </a:lnTo>
                    <a:lnTo>
                      <a:pt x="333375" y="228600"/>
                    </a:lnTo>
                    <a:lnTo>
                      <a:pt x="342900" y="219075"/>
                    </a:lnTo>
                    <a:close/>
                  </a:path>
                </a:pathLst>
              </a:custGeom>
              <a:solidFill>
                <a:srgbClr val="231F20"/>
              </a:solidFill>
            </p:spPr>
            <p:txBody>
              <a:bodyPr wrap="square" lIns="0" tIns="0" rIns="0" bIns="0" rtlCol="0"/>
              <a:lstStyle/>
              <a:p>
                <a:endParaRPr sz="1540"/>
              </a:p>
            </p:txBody>
          </p:sp>
          <p:sp>
            <p:nvSpPr>
              <p:cNvPr id="23" name="object 23"/>
              <p:cNvSpPr/>
              <p:nvPr/>
            </p:nvSpPr>
            <p:spPr>
              <a:xfrm>
                <a:off x="5147568" y="4924165"/>
                <a:ext cx="304800" cy="314325"/>
              </a:xfrm>
              <a:custGeom>
                <a:avLst/>
                <a:gdLst/>
                <a:ahLst/>
                <a:cxnLst/>
                <a:rect l="l" t="t" r="r" b="b"/>
                <a:pathLst>
                  <a:path w="304800" h="314325">
                    <a:moveTo>
                      <a:pt x="304799" y="85724"/>
                    </a:moveTo>
                    <a:lnTo>
                      <a:pt x="228599" y="133349"/>
                    </a:lnTo>
                    <a:lnTo>
                      <a:pt x="142874" y="0"/>
                    </a:lnTo>
                    <a:lnTo>
                      <a:pt x="0" y="85724"/>
                    </a:lnTo>
                    <a:lnTo>
                      <a:pt x="76199" y="219074"/>
                    </a:lnTo>
                    <a:lnTo>
                      <a:pt x="0" y="266699"/>
                    </a:lnTo>
                    <a:lnTo>
                      <a:pt x="238124" y="314324"/>
                    </a:lnTo>
                    <a:lnTo>
                      <a:pt x="304799" y="85724"/>
                    </a:lnTo>
                    <a:close/>
                  </a:path>
                </a:pathLst>
              </a:custGeom>
              <a:solidFill>
                <a:srgbClr val="FBF8CE"/>
              </a:solidFill>
            </p:spPr>
            <p:txBody>
              <a:bodyPr wrap="square" lIns="0" tIns="0" rIns="0" bIns="0" rtlCol="0"/>
              <a:lstStyle/>
              <a:p>
                <a:endParaRPr sz="1540"/>
              </a:p>
            </p:txBody>
          </p:sp>
          <p:sp>
            <p:nvSpPr>
              <p:cNvPr id="24" name="object 24"/>
              <p:cNvSpPr/>
              <p:nvPr/>
            </p:nvSpPr>
            <p:spPr>
              <a:xfrm>
                <a:off x="5138044" y="4914641"/>
                <a:ext cx="323850" cy="333375"/>
              </a:xfrm>
              <a:custGeom>
                <a:avLst/>
                <a:gdLst/>
                <a:ahLst/>
                <a:cxnLst/>
                <a:rect l="l" t="t" r="r" b="b"/>
                <a:pathLst>
                  <a:path w="323850" h="333375">
                    <a:moveTo>
                      <a:pt x="231530" y="131884"/>
                    </a:moveTo>
                    <a:lnTo>
                      <a:pt x="152400" y="0"/>
                    </a:lnTo>
                    <a:lnTo>
                      <a:pt x="0" y="95250"/>
                    </a:lnTo>
                    <a:lnTo>
                      <a:pt x="9525" y="111125"/>
                    </a:lnTo>
                    <a:lnTo>
                      <a:pt x="9525" y="95250"/>
                    </a:lnTo>
                    <a:lnTo>
                      <a:pt x="152400" y="9525"/>
                    </a:lnTo>
                    <a:lnTo>
                      <a:pt x="228600" y="136525"/>
                    </a:lnTo>
                    <a:lnTo>
                      <a:pt x="228600" y="133350"/>
                    </a:lnTo>
                    <a:lnTo>
                      <a:pt x="231530" y="131884"/>
                    </a:lnTo>
                    <a:close/>
                  </a:path>
                  <a:path w="323850" h="333375">
                    <a:moveTo>
                      <a:pt x="85725" y="244078"/>
                    </a:moveTo>
                    <a:lnTo>
                      <a:pt x="85725" y="238125"/>
                    </a:lnTo>
                    <a:lnTo>
                      <a:pt x="81438" y="230981"/>
                    </a:lnTo>
                    <a:lnTo>
                      <a:pt x="0" y="276225"/>
                    </a:lnTo>
                    <a:lnTo>
                      <a:pt x="19050" y="280621"/>
                    </a:lnTo>
                    <a:lnTo>
                      <a:pt x="19050" y="266700"/>
                    </a:lnTo>
                    <a:lnTo>
                      <a:pt x="41910" y="271462"/>
                    </a:lnTo>
                    <a:lnTo>
                      <a:pt x="85725" y="244078"/>
                    </a:lnTo>
                    <a:close/>
                  </a:path>
                  <a:path w="323850" h="333375">
                    <a:moveTo>
                      <a:pt x="95250" y="238125"/>
                    </a:moveTo>
                    <a:lnTo>
                      <a:pt x="9525" y="95250"/>
                    </a:lnTo>
                    <a:lnTo>
                      <a:pt x="9525" y="111125"/>
                    </a:lnTo>
                    <a:lnTo>
                      <a:pt x="81438" y="230981"/>
                    </a:lnTo>
                    <a:lnTo>
                      <a:pt x="85725" y="228600"/>
                    </a:lnTo>
                    <a:lnTo>
                      <a:pt x="85725" y="244078"/>
                    </a:lnTo>
                    <a:lnTo>
                      <a:pt x="95250" y="238125"/>
                    </a:lnTo>
                    <a:close/>
                  </a:path>
                  <a:path w="323850" h="333375">
                    <a:moveTo>
                      <a:pt x="41910" y="271462"/>
                    </a:moveTo>
                    <a:lnTo>
                      <a:pt x="19050" y="266700"/>
                    </a:lnTo>
                    <a:lnTo>
                      <a:pt x="19050" y="280621"/>
                    </a:lnTo>
                    <a:lnTo>
                      <a:pt x="25043" y="282004"/>
                    </a:lnTo>
                    <a:lnTo>
                      <a:pt x="41910" y="271462"/>
                    </a:lnTo>
                    <a:close/>
                  </a:path>
                  <a:path w="323850" h="333375">
                    <a:moveTo>
                      <a:pt x="25043" y="282004"/>
                    </a:moveTo>
                    <a:lnTo>
                      <a:pt x="19050" y="280621"/>
                    </a:lnTo>
                    <a:lnTo>
                      <a:pt x="19050" y="285750"/>
                    </a:lnTo>
                    <a:lnTo>
                      <a:pt x="25043" y="282004"/>
                    </a:lnTo>
                    <a:close/>
                  </a:path>
                  <a:path w="323850" h="333375">
                    <a:moveTo>
                      <a:pt x="241289" y="312999"/>
                    </a:moveTo>
                    <a:lnTo>
                      <a:pt x="41910" y="271462"/>
                    </a:lnTo>
                    <a:lnTo>
                      <a:pt x="25043" y="282004"/>
                    </a:lnTo>
                    <a:lnTo>
                      <a:pt x="238125" y="331176"/>
                    </a:lnTo>
                    <a:lnTo>
                      <a:pt x="238125" y="323850"/>
                    </a:lnTo>
                    <a:lnTo>
                      <a:pt x="241289" y="312999"/>
                    </a:lnTo>
                    <a:close/>
                  </a:path>
                  <a:path w="323850" h="333375">
                    <a:moveTo>
                      <a:pt x="85725" y="238125"/>
                    </a:moveTo>
                    <a:lnTo>
                      <a:pt x="85725" y="228600"/>
                    </a:lnTo>
                    <a:lnTo>
                      <a:pt x="81438" y="230981"/>
                    </a:lnTo>
                    <a:lnTo>
                      <a:pt x="85725" y="238125"/>
                    </a:lnTo>
                    <a:close/>
                  </a:path>
                  <a:path w="323850" h="333375">
                    <a:moveTo>
                      <a:pt x="238125" y="142875"/>
                    </a:moveTo>
                    <a:lnTo>
                      <a:pt x="231530" y="131884"/>
                    </a:lnTo>
                    <a:lnTo>
                      <a:pt x="228600" y="133350"/>
                    </a:lnTo>
                    <a:lnTo>
                      <a:pt x="238125" y="142875"/>
                    </a:lnTo>
                    <a:close/>
                  </a:path>
                  <a:path w="323850" h="333375">
                    <a:moveTo>
                      <a:pt x="238125" y="152400"/>
                    </a:moveTo>
                    <a:lnTo>
                      <a:pt x="238125" y="142875"/>
                    </a:lnTo>
                    <a:lnTo>
                      <a:pt x="228600" y="133350"/>
                    </a:lnTo>
                    <a:lnTo>
                      <a:pt x="228600" y="136525"/>
                    </a:lnTo>
                    <a:lnTo>
                      <a:pt x="238125" y="152400"/>
                    </a:lnTo>
                    <a:close/>
                  </a:path>
                  <a:path w="323850" h="333375">
                    <a:moveTo>
                      <a:pt x="304800" y="95250"/>
                    </a:moveTo>
                    <a:lnTo>
                      <a:pt x="231530" y="131884"/>
                    </a:lnTo>
                    <a:lnTo>
                      <a:pt x="238125" y="142875"/>
                    </a:lnTo>
                    <a:lnTo>
                      <a:pt x="238125" y="152400"/>
                    </a:lnTo>
                    <a:lnTo>
                      <a:pt x="299279" y="114178"/>
                    </a:lnTo>
                    <a:lnTo>
                      <a:pt x="304800" y="95250"/>
                    </a:lnTo>
                    <a:close/>
                  </a:path>
                  <a:path w="323850" h="333375">
                    <a:moveTo>
                      <a:pt x="247650" y="314325"/>
                    </a:moveTo>
                    <a:lnTo>
                      <a:pt x="241289" y="312999"/>
                    </a:lnTo>
                    <a:lnTo>
                      <a:pt x="238125" y="323850"/>
                    </a:lnTo>
                    <a:lnTo>
                      <a:pt x="247650" y="314325"/>
                    </a:lnTo>
                    <a:close/>
                  </a:path>
                  <a:path w="323850" h="333375">
                    <a:moveTo>
                      <a:pt x="247650" y="333375"/>
                    </a:moveTo>
                    <a:lnTo>
                      <a:pt x="247650" y="314325"/>
                    </a:lnTo>
                    <a:lnTo>
                      <a:pt x="238125" y="323850"/>
                    </a:lnTo>
                    <a:lnTo>
                      <a:pt x="238125" y="331176"/>
                    </a:lnTo>
                    <a:lnTo>
                      <a:pt x="247650" y="333375"/>
                    </a:lnTo>
                    <a:close/>
                  </a:path>
                  <a:path w="323850" h="333375">
                    <a:moveTo>
                      <a:pt x="314325" y="116681"/>
                    </a:moveTo>
                    <a:lnTo>
                      <a:pt x="314325" y="104775"/>
                    </a:lnTo>
                    <a:lnTo>
                      <a:pt x="299279" y="114178"/>
                    </a:lnTo>
                    <a:lnTo>
                      <a:pt x="241289" y="312999"/>
                    </a:lnTo>
                    <a:lnTo>
                      <a:pt x="247650" y="314325"/>
                    </a:lnTo>
                    <a:lnTo>
                      <a:pt x="247650" y="333375"/>
                    </a:lnTo>
                    <a:lnTo>
                      <a:pt x="314325" y="116681"/>
                    </a:lnTo>
                    <a:close/>
                  </a:path>
                  <a:path w="323850" h="333375">
                    <a:moveTo>
                      <a:pt x="314325" y="104775"/>
                    </a:moveTo>
                    <a:lnTo>
                      <a:pt x="304800" y="95250"/>
                    </a:lnTo>
                    <a:lnTo>
                      <a:pt x="299279" y="114178"/>
                    </a:lnTo>
                    <a:lnTo>
                      <a:pt x="314325" y="104775"/>
                    </a:lnTo>
                    <a:close/>
                  </a:path>
                  <a:path w="323850" h="333375">
                    <a:moveTo>
                      <a:pt x="323850" y="85725"/>
                    </a:moveTo>
                    <a:lnTo>
                      <a:pt x="304800" y="95250"/>
                    </a:lnTo>
                    <a:lnTo>
                      <a:pt x="314325" y="104775"/>
                    </a:lnTo>
                    <a:lnTo>
                      <a:pt x="314325" y="116681"/>
                    </a:lnTo>
                    <a:lnTo>
                      <a:pt x="323850" y="85725"/>
                    </a:lnTo>
                    <a:close/>
                  </a:path>
                </a:pathLst>
              </a:custGeom>
              <a:solidFill>
                <a:srgbClr val="231F20"/>
              </a:solidFill>
            </p:spPr>
            <p:txBody>
              <a:bodyPr wrap="square" lIns="0" tIns="0" rIns="0" bIns="0" rtlCol="0"/>
              <a:lstStyle/>
              <a:p>
                <a:endParaRPr sz="1540"/>
              </a:p>
            </p:txBody>
          </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5514" y="3294379"/>
            <a:ext cx="7251065" cy="574040"/>
          </a:xfrm>
          <a:prstGeom prst="rect">
            <a:avLst/>
          </a:prstGeom>
        </p:spPr>
        <p:txBody>
          <a:bodyPr vert="horz" wrap="square" lIns="0" tIns="12700" rIns="0" bIns="0" rtlCol="0">
            <a:spAutoFit/>
          </a:bodyPr>
          <a:lstStyle/>
          <a:p>
            <a:pPr marL="12700">
              <a:lnSpc>
                <a:spcPct val="100000"/>
              </a:lnSpc>
              <a:spcBef>
                <a:spcPts val="100"/>
              </a:spcBef>
            </a:pPr>
            <a:r>
              <a:rPr b="1" spc="-254" dirty="0">
                <a:solidFill>
                  <a:srgbClr val="00B050"/>
                </a:solidFill>
                <a:latin typeface="Trebuchet MS" panose="020B0603020202020204"/>
                <a:cs typeface="Trebuchet MS" panose="020B0603020202020204"/>
              </a:rPr>
              <a:t>Launch </a:t>
            </a:r>
            <a:r>
              <a:rPr b="1" spc="-150" dirty="0">
                <a:solidFill>
                  <a:srgbClr val="00B050"/>
                </a:solidFill>
                <a:latin typeface="Trebuchet MS" panose="020B0603020202020204"/>
                <a:cs typeface="Trebuchet MS" panose="020B0603020202020204"/>
              </a:rPr>
              <a:t>of </a:t>
            </a:r>
            <a:r>
              <a:rPr b="1" spc="-215" dirty="0">
                <a:solidFill>
                  <a:srgbClr val="00B050"/>
                </a:solidFill>
                <a:latin typeface="Trebuchet MS" panose="020B0603020202020204"/>
                <a:cs typeface="Trebuchet MS" panose="020B0603020202020204"/>
              </a:rPr>
              <a:t>the </a:t>
            </a:r>
            <a:r>
              <a:rPr b="1" spc="-170" dirty="0">
                <a:solidFill>
                  <a:srgbClr val="00B050"/>
                </a:solidFill>
                <a:latin typeface="Trebuchet MS" panose="020B0603020202020204"/>
                <a:cs typeface="Trebuchet MS" panose="020B0603020202020204"/>
              </a:rPr>
              <a:t>Apple </a:t>
            </a:r>
            <a:r>
              <a:rPr b="1" spc="-110" dirty="0">
                <a:solidFill>
                  <a:srgbClr val="00B050"/>
                </a:solidFill>
                <a:latin typeface="Trebuchet MS" panose="020B0603020202020204"/>
                <a:cs typeface="Trebuchet MS" panose="020B0603020202020204"/>
              </a:rPr>
              <a:t>Macintosh</a:t>
            </a:r>
            <a:r>
              <a:rPr b="1" spc="-630" dirty="0">
                <a:solidFill>
                  <a:srgbClr val="00B050"/>
                </a:solidFill>
                <a:latin typeface="Trebuchet MS" panose="020B0603020202020204"/>
                <a:cs typeface="Trebuchet MS" panose="020B0603020202020204"/>
              </a:rPr>
              <a:t> </a:t>
            </a:r>
            <a:r>
              <a:rPr b="1" spc="-260" dirty="0">
                <a:solidFill>
                  <a:srgbClr val="00B050"/>
                </a:solidFill>
                <a:latin typeface="Trebuchet MS" panose="020B0603020202020204"/>
                <a:cs typeface="Trebuchet MS" panose="020B0603020202020204"/>
              </a:rPr>
              <a:t>(1984)</a:t>
            </a:r>
            <a:endParaRPr b="1" spc="-260" dirty="0">
              <a:solidFill>
                <a:srgbClr val="00B050"/>
              </a:solidFill>
              <a:latin typeface="Trebuchet MS" panose="020B0603020202020204"/>
              <a:cs typeface="Trebuchet MS" panose="020B060302020202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700" y="0"/>
            <a:ext cx="8610600" cy="684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3038347"/>
            <a:ext cx="616521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panose="02020603050405020304"/>
                <a:cs typeface="Times New Roman" panose="02020603050405020304"/>
              </a:rPr>
              <a:t>https://</a:t>
            </a:r>
            <a:r>
              <a:rPr sz="2400" spc="-10" dirty="0">
                <a:latin typeface="Times New Roman" panose="02020603050405020304"/>
                <a:cs typeface="Times New Roman" panose="02020603050405020304"/>
                <a:hlinkClick r:id="rId1"/>
              </a:rPr>
              <a:t>www.youtube.com/watch?v=p2muzsBql7E</a:t>
            </a:r>
            <a:endParaRPr sz="2400">
              <a:latin typeface="Times New Roman" panose="02020603050405020304"/>
              <a:cs typeface="Times New Roman" panose="02020603050405020304"/>
            </a:endParaRPr>
          </a:p>
        </p:txBody>
      </p:sp>
      <p:sp>
        <p:nvSpPr>
          <p:cNvPr id="3" name="object 3"/>
          <p:cNvSpPr txBox="1">
            <a:spLocks noGrp="1"/>
          </p:cNvSpPr>
          <p:nvPr>
            <p:ph type="title"/>
          </p:nvPr>
        </p:nvSpPr>
        <p:spPr>
          <a:xfrm>
            <a:off x="916939" y="1529588"/>
            <a:ext cx="6688455" cy="756920"/>
          </a:xfrm>
          <a:prstGeom prst="rect">
            <a:avLst/>
          </a:prstGeom>
        </p:spPr>
        <p:txBody>
          <a:bodyPr vert="horz" wrap="square" lIns="0" tIns="12700" rIns="0" bIns="0" rtlCol="0">
            <a:spAutoFit/>
          </a:bodyPr>
          <a:lstStyle/>
          <a:p>
            <a:pPr marL="12700" marR="5080">
              <a:lnSpc>
                <a:spcPct val="100000"/>
              </a:lnSpc>
              <a:spcBef>
                <a:spcPts val="100"/>
              </a:spcBef>
              <a:tabLst>
                <a:tab pos="3418840" algn="l"/>
              </a:tabLst>
            </a:pPr>
            <a:r>
              <a:rPr sz="2400" spc="-5" dirty="0">
                <a:solidFill>
                  <a:srgbClr val="222222"/>
                </a:solidFill>
                <a:latin typeface="Arial" panose="020B0604020202020204"/>
                <a:cs typeface="Arial" panose="020B0604020202020204"/>
              </a:rPr>
              <a:t>Steve </a:t>
            </a:r>
            <a:r>
              <a:rPr sz="2400" dirty="0">
                <a:solidFill>
                  <a:srgbClr val="222222"/>
                </a:solidFill>
                <a:latin typeface="Arial" panose="020B0604020202020204"/>
                <a:cs typeface="Arial" panose="020B0604020202020204"/>
              </a:rPr>
              <a:t>Jobs launches </a:t>
            </a:r>
            <a:r>
              <a:rPr sz="2400" spc="-5" dirty="0">
                <a:solidFill>
                  <a:srgbClr val="222222"/>
                </a:solidFill>
                <a:latin typeface="Arial" panose="020B0604020202020204"/>
                <a:cs typeface="Arial" panose="020B0604020202020204"/>
              </a:rPr>
              <a:t>Apple </a:t>
            </a:r>
            <a:r>
              <a:rPr sz="2400" dirty="0">
                <a:solidFill>
                  <a:srgbClr val="222222"/>
                </a:solidFill>
                <a:latin typeface="Arial" panose="020B0604020202020204"/>
                <a:cs typeface="Arial" panose="020B0604020202020204"/>
              </a:rPr>
              <a:t>Mac in 1984: </a:t>
            </a:r>
            <a:r>
              <a:rPr sz="2400" spc="-75" dirty="0">
                <a:solidFill>
                  <a:srgbClr val="222222"/>
                </a:solidFill>
                <a:latin typeface="Arial" panose="020B0604020202020204"/>
                <a:cs typeface="Arial" panose="020B0604020202020204"/>
              </a:rPr>
              <a:t>You</a:t>
            </a:r>
            <a:r>
              <a:rPr sz="2400" spc="-280" dirty="0">
                <a:solidFill>
                  <a:srgbClr val="222222"/>
                </a:solidFill>
                <a:latin typeface="Arial" panose="020B0604020202020204"/>
                <a:cs typeface="Arial" panose="020B0604020202020204"/>
              </a:rPr>
              <a:t> </a:t>
            </a:r>
            <a:r>
              <a:rPr sz="2400" dirty="0">
                <a:solidFill>
                  <a:srgbClr val="222222"/>
                </a:solidFill>
                <a:latin typeface="Arial" panose="020B0604020202020204"/>
                <a:cs typeface="Arial" panose="020B0604020202020204"/>
              </a:rPr>
              <a:t>can  </a:t>
            </a:r>
            <a:r>
              <a:rPr sz="2400" spc="-5" dirty="0">
                <a:solidFill>
                  <a:srgbClr val="222222"/>
                </a:solidFill>
                <a:latin typeface="Arial" panose="020B0604020202020204"/>
                <a:cs typeface="Arial" panose="020B0604020202020204"/>
              </a:rPr>
              <a:t>watch </a:t>
            </a:r>
            <a:r>
              <a:rPr sz="2400" dirty="0">
                <a:solidFill>
                  <a:srgbClr val="222222"/>
                </a:solidFill>
                <a:latin typeface="Arial" panose="020B0604020202020204"/>
                <a:cs typeface="Arial" panose="020B0604020202020204"/>
              </a:rPr>
              <a:t>video</a:t>
            </a:r>
            <a:r>
              <a:rPr sz="2400" spc="15" dirty="0">
                <a:solidFill>
                  <a:srgbClr val="222222"/>
                </a:solidFill>
                <a:latin typeface="Arial" panose="020B0604020202020204"/>
                <a:cs typeface="Arial" panose="020B0604020202020204"/>
              </a:rPr>
              <a:t> </a:t>
            </a:r>
            <a:r>
              <a:rPr sz="2400" spc="-5" dirty="0">
                <a:solidFill>
                  <a:srgbClr val="222222"/>
                </a:solidFill>
                <a:latin typeface="Arial" panose="020B0604020202020204"/>
                <a:cs typeface="Arial" panose="020B0604020202020204"/>
              </a:rPr>
              <a:t>through</a:t>
            </a:r>
            <a:r>
              <a:rPr sz="2400" spc="10" dirty="0">
                <a:solidFill>
                  <a:srgbClr val="222222"/>
                </a:solidFill>
                <a:latin typeface="Arial" panose="020B0604020202020204"/>
                <a:cs typeface="Arial" panose="020B0604020202020204"/>
              </a:rPr>
              <a:t> </a:t>
            </a:r>
            <a:r>
              <a:rPr sz="2400" spc="-5" dirty="0">
                <a:solidFill>
                  <a:srgbClr val="222222"/>
                </a:solidFill>
                <a:latin typeface="Arial" panose="020B0604020202020204"/>
                <a:cs typeface="Arial" panose="020B0604020202020204"/>
              </a:rPr>
              <a:t>the	</a:t>
            </a:r>
            <a:r>
              <a:rPr sz="2400" dirty="0">
                <a:solidFill>
                  <a:srgbClr val="222222"/>
                </a:solidFill>
                <a:latin typeface="Arial" panose="020B0604020202020204"/>
                <a:cs typeface="Arial" panose="020B0604020202020204"/>
              </a:rPr>
              <a:t>link</a:t>
            </a:r>
            <a:r>
              <a:rPr sz="2400" spc="-10" dirty="0">
                <a:solidFill>
                  <a:srgbClr val="222222"/>
                </a:solidFill>
                <a:latin typeface="Arial" panose="020B0604020202020204"/>
                <a:cs typeface="Arial" panose="020B0604020202020204"/>
              </a:rPr>
              <a:t> </a:t>
            </a:r>
            <a:r>
              <a:rPr sz="2400" dirty="0">
                <a:solidFill>
                  <a:srgbClr val="222222"/>
                </a:solidFill>
                <a:latin typeface="Arial" panose="020B0604020202020204"/>
                <a:cs typeface="Arial" panose="020B0604020202020204"/>
              </a:rPr>
              <a:t>below</a:t>
            </a:r>
            <a:endParaRPr sz="2400">
              <a:latin typeface="Arial" panose="020B0604020202020204"/>
              <a:cs typeface="Arial" panose="020B06040202020202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2214" y="154939"/>
            <a:ext cx="5432425" cy="695325"/>
          </a:xfrm>
          <a:prstGeom prst="rect">
            <a:avLst/>
          </a:prstGeom>
        </p:spPr>
        <p:txBody>
          <a:bodyPr vert="horz" wrap="square" lIns="0" tIns="11430" rIns="0" bIns="0" rtlCol="0">
            <a:spAutoFit/>
          </a:bodyPr>
          <a:lstStyle/>
          <a:p>
            <a:pPr marL="12700">
              <a:lnSpc>
                <a:spcPct val="100000"/>
              </a:lnSpc>
              <a:spcBef>
                <a:spcPts val="90"/>
              </a:spcBef>
            </a:pPr>
            <a:r>
              <a:rPr sz="4400" spc="-170" dirty="0">
                <a:latin typeface="Trebuchet MS" panose="020B0603020202020204"/>
                <a:cs typeface="Trebuchet MS" panose="020B0603020202020204"/>
              </a:rPr>
              <a:t>Apple </a:t>
            </a:r>
            <a:r>
              <a:rPr sz="4400" i="1" spc="-5" dirty="0">
                <a:latin typeface="Times New Roman" panose="02020603050405020304"/>
                <a:cs typeface="Times New Roman" panose="02020603050405020304"/>
              </a:rPr>
              <a:t>Macintosh</a:t>
            </a:r>
            <a:r>
              <a:rPr sz="4400" i="1" spc="-270" dirty="0">
                <a:latin typeface="Times New Roman" panose="02020603050405020304"/>
                <a:cs typeface="Times New Roman" panose="02020603050405020304"/>
              </a:rPr>
              <a:t> </a:t>
            </a:r>
            <a:r>
              <a:rPr sz="4400" spc="-150" dirty="0">
                <a:latin typeface="Trebuchet MS" panose="020B0603020202020204"/>
                <a:cs typeface="Trebuchet MS" panose="020B0603020202020204"/>
              </a:rPr>
              <a:t>(1984)</a:t>
            </a:r>
            <a:endParaRPr sz="4400">
              <a:latin typeface="Trebuchet MS" panose="020B0603020202020204"/>
              <a:cs typeface="Trebuchet MS" panose="020B0603020202020204"/>
            </a:endParaRPr>
          </a:p>
        </p:txBody>
      </p:sp>
      <p:sp>
        <p:nvSpPr>
          <p:cNvPr id="3" name="object 3"/>
          <p:cNvSpPr/>
          <p:nvPr/>
        </p:nvSpPr>
        <p:spPr>
          <a:xfrm>
            <a:off x="1824101" y="1268474"/>
            <a:ext cx="5495925" cy="5329174"/>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52</a:t>
            </a:r>
            <a:endParaRPr sz="1400">
              <a:latin typeface="Arial" panose="020B0604020202020204"/>
              <a:cs typeface="Arial" panose="020B06040202020202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7087" y="1341437"/>
            <a:ext cx="7766050" cy="5229225"/>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3251669" y="154939"/>
            <a:ext cx="4445000" cy="695325"/>
          </a:xfrm>
          <a:prstGeom prst="rect">
            <a:avLst/>
          </a:prstGeom>
        </p:spPr>
        <p:txBody>
          <a:bodyPr vert="horz" wrap="square" lIns="0" tIns="11430" rIns="0" bIns="0" rtlCol="0">
            <a:spAutoFit/>
          </a:bodyPr>
          <a:lstStyle/>
          <a:p>
            <a:pPr marL="12700">
              <a:lnSpc>
                <a:spcPct val="100000"/>
              </a:lnSpc>
              <a:spcBef>
                <a:spcPts val="90"/>
              </a:spcBef>
            </a:pPr>
            <a:r>
              <a:rPr sz="4400" i="1" spc="-5" dirty="0">
                <a:latin typeface="Times New Roman" panose="02020603050405020304"/>
                <a:cs typeface="Times New Roman" panose="02020603050405020304"/>
              </a:rPr>
              <a:t>MacWrite</a:t>
            </a:r>
            <a:r>
              <a:rPr sz="4400" i="1" spc="-100" dirty="0">
                <a:latin typeface="Times New Roman" panose="02020603050405020304"/>
                <a:cs typeface="Times New Roman" panose="02020603050405020304"/>
              </a:rPr>
              <a:t> </a:t>
            </a:r>
            <a:r>
              <a:rPr sz="4400" spc="-180" dirty="0">
                <a:latin typeface="Trebuchet MS" panose="020B0603020202020204"/>
                <a:cs typeface="Trebuchet MS" panose="020B0603020202020204"/>
              </a:rPr>
              <a:t>Software</a:t>
            </a:r>
            <a:endParaRPr sz="4400">
              <a:latin typeface="Trebuchet MS" panose="020B0603020202020204"/>
              <a:cs typeface="Trebuchet MS" panose="020B0603020202020204"/>
            </a:endParaRPr>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53</a:t>
            </a:r>
            <a:endParaRPr sz="1400">
              <a:latin typeface="Arial" panose="020B0604020202020204"/>
              <a:cs typeface="Arial" panose="020B060402020202020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64285" marR="5080" indent="-833755">
              <a:lnSpc>
                <a:spcPct val="100000"/>
              </a:lnSpc>
              <a:spcBef>
                <a:spcPts val="100"/>
              </a:spcBef>
            </a:pPr>
            <a:r>
              <a:rPr spc="-5" dirty="0"/>
              <a:t>Apple </a:t>
            </a:r>
            <a:r>
              <a:rPr i="1" spc="-5" dirty="0">
                <a:latin typeface="Times New Roman" panose="02020603050405020304"/>
                <a:cs typeface="Times New Roman" panose="02020603050405020304"/>
              </a:rPr>
              <a:t>Macintosh </a:t>
            </a:r>
            <a:r>
              <a:rPr spc="-5" dirty="0"/>
              <a:t>Superbowl  </a:t>
            </a:r>
            <a:r>
              <a:rPr spc="-10" dirty="0"/>
              <a:t>Commercial</a:t>
            </a:r>
            <a:r>
              <a:rPr dirty="0"/>
              <a:t> (1984)</a:t>
            </a:r>
            <a:endParaRPr dirty="0"/>
          </a:p>
        </p:txBody>
      </p:sp>
      <p:sp>
        <p:nvSpPr>
          <p:cNvPr id="3" name="object 3"/>
          <p:cNvSpPr/>
          <p:nvPr/>
        </p:nvSpPr>
        <p:spPr>
          <a:xfrm>
            <a:off x="1690751" y="1412875"/>
            <a:ext cx="5760974" cy="4597400"/>
          </a:xfrm>
          <a:prstGeom prst="rect">
            <a:avLst/>
          </a:prstGeom>
          <a:blipFill>
            <a:blip r:embed="rId1" cstate="print"/>
            <a:stretch>
              <a:fillRect/>
            </a:stretch>
          </a:blipFill>
        </p:spPr>
        <p:txBody>
          <a:bodyPr wrap="square" lIns="0" tIns="0" rIns="0" bIns="0" rtlCol="0"/>
          <a:lstStyle/>
          <a:p/>
        </p:txBody>
      </p:sp>
      <p:grpSp>
        <p:nvGrpSpPr>
          <p:cNvPr id="4" name="object 4"/>
          <p:cNvGrpSpPr/>
          <p:nvPr/>
        </p:nvGrpSpPr>
        <p:grpSpPr>
          <a:xfrm>
            <a:off x="3773551" y="6159500"/>
            <a:ext cx="1452880" cy="516255"/>
            <a:chOff x="3773551" y="6159500"/>
            <a:chExt cx="1452880" cy="516255"/>
          </a:xfrm>
        </p:grpSpPr>
        <p:sp>
          <p:nvSpPr>
            <p:cNvPr id="5" name="object 5"/>
            <p:cNvSpPr/>
            <p:nvPr/>
          </p:nvSpPr>
          <p:spPr>
            <a:xfrm>
              <a:off x="3779901" y="6165850"/>
              <a:ext cx="1440180" cy="63500"/>
            </a:xfrm>
            <a:custGeom>
              <a:avLst/>
              <a:gdLst/>
              <a:ahLst/>
              <a:cxnLst/>
              <a:rect l="l" t="t" r="r" b="b"/>
              <a:pathLst>
                <a:path w="1440179" h="63500">
                  <a:moveTo>
                    <a:pt x="1439799" y="0"/>
                  </a:moveTo>
                  <a:lnTo>
                    <a:pt x="0" y="0"/>
                  </a:lnTo>
                  <a:lnTo>
                    <a:pt x="62864" y="62903"/>
                  </a:lnTo>
                  <a:lnTo>
                    <a:pt x="1376934" y="62903"/>
                  </a:lnTo>
                  <a:lnTo>
                    <a:pt x="1439799" y="0"/>
                  </a:lnTo>
                  <a:close/>
                </a:path>
              </a:pathLst>
            </a:custGeom>
            <a:solidFill>
              <a:srgbClr val="FFD5D5"/>
            </a:solidFill>
          </p:spPr>
          <p:txBody>
            <a:bodyPr wrap="square" lIns="0" tIns="0" rIns="0" bIns="0" rtlCol="0"/>
            <a:lstStyle/>
            <a:p/>
          </p:txBody>
        </p:sp>
        <p:sp>
          <p:nvSpPr>
            <p:cNvPr id="6" name="object 6"/>
            <p:cNvSpPr/>
            <p:nvPr/>
          </p:nvSpPr>
          <p:spPr>
            <a:xfrm>
              <a:off x="3779901" y="6606184"/>
              <a:ext cx="1440180" cy="63500"/>
            </a:xfrm>
            <a:custGeom>
              <a:avLst/>
              <a:gdLst/>
              <a:ahLst/>
              <a:cxnLst/>
              <a:rect l="l" t="t" r="r" b="b"/>
              <a:pathLst>
                <a:path w="1440179" h="63500">
                  <a:moveTo>
                    <a:pt x="1376934" y="0"/>
                  </a:moveTo>
                  <a:lnTo>
                    <a:pt x="62864" y="0"/>
                  </a:lnTo>
                  <a:lnTo>
                    <a:pt x="0" y="62903"/>
                  </a:lnTo>
                  <a:lnTo>
                    <a:pt x="1439799" y="62903"/>
                  </a:lnTo>
                  <a:lnTo>
                    <a:pt x="1376934" y="0"/>
                  </a:lnTo>
                  <a:close/>
                </a:path>
              </a:pathLst>
            </a:custGeom>
            <a:solidFill>
              <a:srgbClr val="CDA3A3"/>
            </a:solidFill>
          </p:spPr>
          <p:txBody>
            <a:bodyPr wrap="square" lIns="0" tIns="0" rIns="0" bIns="0" rtlCol="0"/>
            <a:lstStyle/>
            <a:p/>
          </p:txBody>
        </p:sp>
        <p:sp>
          <p:nvSpPr>
            <p:cNvPr id="7" name="object 7"/>
            <p:cNvSpPr/>
            <p:nvPr/>
          </p:nvSpPr>
          <p:spPr>
            <a:xfrm>
              <a:off x="3779901" y="6165850"/>
              <a:ext cx="62865" cy="503555"/>
            </a:xfrm>
            <a:custGeom>
              <a:avLst/>
              <a:gdLst/>
              <a:ahLst/>
              <a:cxnLst/>
              <a:rect l="l" t="t" r="r" b="b"/>
              <a:pathLst>
                <a:path w="62864" h="503554">
                  <a:moveTo>
                    <a:pt x="0" y="0"/>
                  </a:moveTo>
                  <a:lnTo>
                    <a:pt x="0" y="503237"/>
                  </a:lnTo>
                  <a:lnTo>
                    <a:pt x="62864" y="440334"/>
                  </a:lnTo>
                  <a:lnTo>
                    <a:pt x="62864" y="62903"/>
                  </a:lnTo>
                  <a:lnTo>
                    <a:pt x="0" y="0"/>
                  </a:lnTo>
                  <a:close/>
                </a:path>
              </a:pathLst>
            </a:custGeom>
            <a:solidFill>
              <a:srgbClr val="FFDFDF"/>
            </a:solidFill>
          </p:spPr>
          <p:txBody>
            <a:bodyPr wrap="square" lIns="0" tIns="0" rIns="0" bIns="0" rtlCol="0"/>
            <a:lstStyle/>
            <a:p/>
          </p:txBody>
        </p:sp>
        <p:sp>
          <p:nvSpPr>
            <p:cNvPr id="8" name="object 8"/>
            <p:cNvSpPr/>
            <p:nvPr/>
          </p:nvSpPr>
          <p:spPr>
            <a:xfrm>
              <a:off x="5156835" y="6165850"/>
              <a:ext cx="62865" cy="503555"/>
            </a:xfrm>
            <a:custGeom>
              <a:avLst/>
              <a:gdLst/>
              <a:ahLst/>
              <a:cxnLst/>
              <a:rect l="l" t="t" r="r" b="b"/>
              <a:pathLst>
                <a:path w="62864" h="503554">
                  <a:moveTo>
                    <a:pt x="62864" y="0"/>
                  </a:moveTo>
                  <a:lnTo>
                    <a:pt x="0" y="62903"/>
                  </a:lnTo>
                  <a:lnTo>
                    <a:pt x="0" y="440334"/>
                  </a:lnTo>
                  <a:lnTo>
                    <a:pt x="62864" y="503237"/>
                  </a:lnTo>
                  <a:lnTo>
                    <a:pt x="62864" y="0"/>
                  </a:lnTo>
                  <a:close/>
                </a:path>
              </a:pathLst>
            </a:custGeom>
            <a:solidFill>
              <a:srgbClr val="997979"/>
            </a:solidFill>
          </p:spPr>
          <p:txBody>
            <a:bodyPr wrap="square" lIns="0" tIns="0" rIns="0" bIns="0" rtlCol="0"/>
            <a:lstStyle/>
            <a:p/>
          </p:txBody>
        </p:sp>
        <p:sp>
          <p:nvSpPr>
            <p:cNvPr id="9" name="object 9"/>
            <p:cNvSpPr/>
            <p:nvPr/>
          </p:nvSpPr>
          <p:spPr>
            <a:xfrm>
              <a:off x="3779901" y="6165850"/>
              <a:ext cx="1440180" cy="503555"/>
            </a:xfrm>
            <a:custGeom>
              <a:avLst/>
              <a:gdLst/>
              <a:ahLst/>
              <a:cxnLst/>
              <a:rect l="l" t="t" r="r" b="b"/>
              <a:pathLst>
                <a:path w="1440179" h="503554">
                  <a:moveTo>
                    <a:pt x="0" y="0"/>
                  </a:moveTo>
                  <a:lnTo>
                    <a:pt x="1439800" y="0"/>
                  </a:lnTo>
                  <a:lnTo>
                    <a:pt x="1439800" y="503238"/>
                  </a:lnTo>
                  <a:lnTo>
                    <a:pt x="0" y="503238"/>
                  </a:lnTo>
                  <a:lnTo>
                    <a:pt x="0" y="0"/>
                  </a:lnTo>
                  <a:close/>
                </a:path>
              </a:pathLst>
            </a:custGeom>
            <a:ln w="12700">
              <a:solidFill>
                <a:srgbClr val="FF0000"/>
              </a:solidFill>
            </a:ln>
          </p:spPr>
          <p:txBody>
            <a:bodyPr wrap="square" lIns="0" tIns="0" rIns="0" bIns="0" rtlCol="0"/>
            <a:lstStyle/>
            <a:p/>
          </p:txBody>
        </p:sp>
        <p:sp>
          <p:nvSpPr>
            <p:cNvPr id="10" name="object 10"/>
            <p:cNvSpPr/>
            <p:nvPr/>
          </p:nvSpPr>
          <p:spPr>
            <a:xfrm>
              <a:off x="3779901" y="6165850"/>
              <a:ext cx="62865" cy="63500"/>
            </a:xfrm>
            <a:custGeom>
              <a:avLst/>
              <a:gdLst/>
              <a:ahLst/>
              <a:cxnLst/>
              <a:rect l="l" t="t" r="r" b="b"/>
              <a:pathLst>
                <a:path w="62864" h="63500">
                  <a:moveTo>
                    <a:pt x="0" y="0"/>
                  </a:moveTo>
                  <a:lnTo>
                    <a:pt x="62865" y="62903"/>
                  </a:lnTo>
                </a:path>
              </a:pathLst>
            </a:custGeom>
            <a:ln w="12699">
              <a:solidFill>
                <a:srgbClr val="FF0000"/>
              </a:solidFill>
            </a:ln>
          </p:spPr>
          <p:txBody>
            <a:bodyPr wrap="square" lIns="0" tIns="0" rIns="0" bIns="0" rtlCol="0"/>
            <a:lstStyle/>
            <a:p/>
          </p:txBody>
        </p:sp>
        <p:sp>
          <p:nvSpPr>
            <p:cNvPr id="11" name="object 11"/>
            <p:cNvSpPr/>
            <p:nvPr/>
          </p:nvSpPr>
          <p:spPr>
            <a:xfrm>
              <a:off x="3779901" y="6606184"/>
              <a:ext cx="62865" cy="63500"/>
            </a:xfrm>
            <a:custGeom>
              <a:avLst/>
              <a:gdLst/>
              <a:ahLst/>
              <a:cxnLst/>
              <a:rect l="l" t="t" r="r" b="b"/>
              <a:pathLst>
                <a:path w="62864" h="63500">
                  <a:moveTo>
                    <a:pt x="0" y="62903"/>
                  </a:moveTo>
                  <a:lnTo>
                    <a:pt x="62865" y="0"/>
                  </a:lnTo>
                </a:path>
              </a:pathLst>
            </a:custGeom>
            <a:ln w="12700">
              <a:solidFill>
                <a:srgbClr val="FF0000"/>
              </a:solidFill>
            </a:ln>
          </p:spPr>
          <p:txBody>
            <a:bodyPr wrap="square" lIns="0" tIns="0" rIns="0" bIns="0" rtlCol="0"/>
            <a:lstStyle/>
            <a:p/>
          </p:txBody>
        </p:sp>
        <p:sp>
          <p:nvSpPr>
            <p:cNvPr id="12" name="object 12"/>
            <p:cNvSpPr/>
            <p:nvPr/>
          </p:nvSpPr>
          <p:spPr>
            <a:xfrm>
              <a:off x="5156835" y="6165850"/>
              <a:ext cx="62865" cy="63500"/>
            </a:xfrm>
            <a:custGeom>
              <a:avLst/>
              <a:gdLst/>
              <a:ahLst/>
              <a:cxnLst/>
              <a:rect l="l" t="t" r="r" b="b"/>
              <a:pathLst>
                <a:path w="62864" h="63500">
                  <a:moveTo>
                    <a:pt x="62865" y="0"/>
                  </a:moveTo>
                  <a:lnTo>
                    <a:pt x="0" y="62903"/>
                  </a:lnTo>
                </a:path>
              </a:pathLst>
            </a:custGeom>
            <a:ln w="12699">
              <a:solidFill>
                <a:srgbClr val="FF0000"/>
              </a:solidFill>
            </a:ln>
          </p:spPr>
          <p:txBody>
            <a:bodyPr wrap="square" lIns="0" tIns="0" rIns="0" bIns="0" rtlCol="0"/>
            <a:lstStyle/>
            <a:p/>
          </p:txBody>
        </p:sp>
        <p:sp>
          <p:nvSpPr>
            <p:cNvPr id="13" name="object 13"/>
            <p:cNvSpPr/>
            <p:nvPr/>
          </p:nvSpPr>
          <p:spPr>
            <a:xfrm>
              <a:off x="5156835" y="6606184"/>
              <a:ext cx="62865" cy="63500"/>
            </a:xfrm>
            <a:custGeom>
              <a:avLst/>
              <a:gdLst/>
              <a:ahLst/>
              <a:cxnLst/>
              <a:rect l="l" t="t" r="r" b="b"/>
              <a:pathLst>
                <a:path w="62864" h="63500">
                  <a:moveTo>
                    <a:pt x="62865" y="62903"/>
                  </a:moveTo>
                  <a:lnTo>
                    <a:pt x="0" y="0"/>
                  </a:lnTo>
                </a:path>
              </a:pathLst>
            </a:custGeom>
            <a:ln w="12700">
              <a:solidFill>
                <a:srgbClr val="FF0000"/>
              </a:solidFill>
            </a:ln>
          </p:spPr>
          <p:txBody>
            <a:bodyPr wrap="square" lIns="0" tIns="0" rIns="0" bIns="0" rtlCol="0"/>
            <a:lstStyle/>
            <a:p/>
          </p:txBody>
        </p:sp>
      </p:grpSp>
      <p:sp>
        <p:nvSpPr>
          <p:cNvPr id="14" name="object 14"/>
          <p:cNvSpPr txBox="1"/>
          <p:nvPr/>
        </p:nvSpPr>
        <p:spPr>
          <a:xfrm>
            <a:off x="3842765" y="6228753"/>
            <a:ext cx="1314450" cy="377825"/>
          </a:xfrm>
          <a:prstGeom prst="rect">
            <a:avLst/>
          </a:prstGeom>
          <a:solidFill>
            <a:srgbClr val="FFCCCC"/>
          </a:solidFill>
          <a:ln w="12699">
            <a:solidFill>
              <a:srgbClr val="FF0000"/>
            </a:solidFill>
          </a:ln>
        </p:spPr>
        <p:txBody>
          <a:bodyPr vert="horz" wrap="square" lIns="0" tIns="0" rIns="0" bIns="0" rtlCol="0">
            <a:spAutoFit/>
          </a:bodyPr>
          <a:lstStyle/>
          <a:p>
            <a:pPr marL="143510">
              <a:lnSpc>
                <a:spcPts val="2125"/>
              </a:lnSpc>
            </a:pPr>
            <a:r>
              <a:rPr sz="1800" u="heavy" spc="-5" dirty="0">
                <a:solidFill>
                  <a:srgbClr val="009999"/>
                </a:solidFill>
                <a:uFill>
                  <a:solidFill>
                    <a:srgbClr val="009999"/>
                  </a:solidFill>
                </a:uFill>
                <a:latin typeface="Arial" panose="020B0604020202020204"/>
                <a:cs typeface="Arial" panose="020B0604020202020204"/>
              </a:rPr>
              <a:t>Click</a:t>
            </a:r>
            <a:r>
              <a:rPr sz="1800" u="heavy" spc="-20" dirty="0">
                <a:solidFill>
                  <a:srgbClr val="009999"/>
                </a:solidFill>
                <a:uFill>
                  <a:solidFill>
                    <a:srgbClr val="009999"/>
                  </a:solidFill>
                </a:uFill>
                <a:latin typeface="Arial" panose="020B0604020202020204"/>
                <a:cs typeface="Arial" panose="020B0604020202020204"/>
              </a:rPr>
              <a:t> </a:t>
            </a:r>
            <a:r>
              <a:rPr sz="1800" u="heavy" spc="-5" dirty="0">
                <a:solidFill>
                  <a:srgbClr val="009999"/>
                </a:solidFill>
                <a:uFill>
                  <a:solidFill>
                    <a:srgbClr val="009999"/>
                  </a:solidFill>
                </a:uFill>
                <a:latin typeface="Arial" panose="020B0604020202020204"/>
                <a:cs typeface="Arial" panose="020B0604020202020204"/>
              </a:rPr>
              <a:t>here</a:t>
            </a:r>
            <a:endParaRPr sz="1800">
              <a:latin typeface="Arial" panose="020B0604020202020204"/>
              <a:cs typeface="Arial" panose="020B0604020202020204"/>
            </a:endParaRPr>
          </a:p>
        </p:txBody>
      </p:sp>
      <p:sp>
        <p:nvSpPr>
          <p:cNvPr id="15" name="object 15"/>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54</a:t>
            </a:r>
            <a:endParaRPr sz="1400">
              <a:latin typeface="Arial" panose="020B0604020202020204"/>
              <a:cs typeface="Arial" panose="020B0604020202020204"/>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9127" y="1393221"/>
            <a:ext cx="7454336" cy="5111890"/>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2109622" y="154939"/>
            <a:ext cx="5913755" cy="695325"/>
          </a:xfrm>
          <a:prstGeom prst="rect">
            <a:avLst/>
          </a:prstGeom>
        </p:spPr>
        <p:txBody>
          <a:bodyPr vert="horz" wrap="square" lIns="0" tIns="11430" rIns="0" bIns="0" rtlCol="0">
            <a:spAutoFit/>
          </a:bodyPr>
          <a:lstStyle/>
          <a:p>
            <a:pPr marL="12700">
              <a:lnSpc>
                <a:spcPct val="100000"/>
              </a:lnSpc>
              <a:spcBef>
                <a:spcPts val="90"/>
              </a:spcBef>
            </a:pPr>
            <a:r>
              <a:rPr sz="4400" spc="-170" dirty="0">
                <a:latin typeface="Trebuchet MS" panose="020B0603020202020204"/>
                <a:cs typeface="Trebuchet MS" panose="020B0603020202020204"/>
              </a:rPr>
              <a:t>Apple </a:t>
            </a:r>
            <a:r>
              <a:rPr sz="4400" i="1" spc="-5" dirty="0">
                <a:latin typeface="Times New Roman" panose="02020603050405020304"/>
                <a:cs typeface="Times New Roman" panose="02020603050405020304"/>
              </a:rPr>
              <a:t>Macintosh</a:t>
            </a:r>
            <a:r>
              <a:rPr sz="4400" i="1" spc="-270" dirty="0">
                <a:latin typeface="Times New Roman" panose="02020603050405020304"/>
                <a:cs typeface="Times New Roman" panose="02020603050405020304"/>
              </a:rPr>
              <a:t> </a:t>
            </a:r>
            <a:r>
              <a:rPr sz="4400" spc="-235" dirty="0">
                <a:latin typeface="Trebuchet MS" panose="020B0603020202020204"/>
                <a:cs typeface="Trebuchet MS" panose="020B0603020202020204"/>
              </a:rPr>
              <a:t>Timeline</a:t>
            </a:r>
            <a:endParaRPr sz="4400">
              <a:latin typeface="Trebuchet MS" panose="020B0603020202020204"/>
              <a:cs typeface="Trebuchet MS" panose="020B0603020202020204"/>
            </a:endParaRPr>
          </a:p>
        </p:txBody>
      </p:sp>
      <p:sp>
        <p:nvSpPr>
          <p:cNvPr id="4" name="object 4"/>
          <p:cNvSpPr txBox="1"/>
          <p:nvPr/>
        </p:nvSpPr>
        <p:spPr>
          <a:xfrm>
            <a:off x="8864282" y="6570980"/>
            <a:ext cx="22288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Arial" panose="020B0604020202020204"/>
                <a:cs typeface="Arial" panose="020B0604020202020204"/>
              </a:rPr>
              <a:t>55</a:t>
            </a:r>
            <a:endParaRPr sz="1400">
              <a:latin typeface="Arial" panose="020B0604020202020204"/>
              <a:cs typeface="Arial" panose="020B0604020202020204"/>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5812" y="3032251"/>
            <a:ext cx="7571740" cy="1362710"/>
          </a:xfrm>
          <a:prstGeom prst="rect">
            <a:avLst/>
          </a:prstGeom>
        </p:spPr>
        <p:txBody>
          <a:bodyPr vert="horz" wrap="square" lIns="0" tIns="36194" rIns="0" bIns="0" rtlCol="0">
            <a:spAutoFit/>
          </a:bodyPr>
          <a:lstStyle/>
          <a:p>
            <a:pPr marL="880745" marR="5080" indent="-868680">
              <a:lnSpc>
                <a:spcPts val="5260"/>
              </a:lnSpc>
              <a:spcBef>
                <a:spcPts val="285"/>
              </a:spcBef>
            </a:pPr>
            <a:r>
              <a:rPr sz="4400" b="1" spc="-5" dirty="0">
                <a:solidFill>
                  <a:srgbClr val="00B050"/>
                </a:solidFill>
                <a:latin typeface="Arial" panose="020B0604020202020204"/>
                <a:cs typeface="Arial" panose="020B0604020202020204"/>
              </a:rPr>
              <a:t>Growth of HCI and graphical  user interfaces</a:t>
            </a:r>
            <a:r>
              <a:rPr sz="4400" b="1" dirty="0">
                <a:solidFill>
                  <a:srgbClr val="00B050"/>
                </a:solidFill>
                <a:latin typeface="Arial" panose="020B0604020202020204"/>
                <a:cs typeface="Arial" panose="020B0604020202020204"/>
              </a:rPr>
              <a:t> </a:t>
            </a:r>
            <a:r>
              <a:rPr sz="4400" b="1" spc="-5" dirty="0">
                <a:solidFill>
                  <a:srgbClr val="00B050"/>
                </a:solidFill>
                <a:latin typeface="Arial" panose="020B0604020202020204"/>
                <a:cs typeface="Arial" panose="020B0604020202020204"/>
              </a:rPr>
              <a:t>(GUIs)</a:t>
            </a:r>
            <a:endParaRPr sz="4400">
              <a:latin typeface="Arial" panose="020B0604020202020204"/>
              <a:cs typeface="Arial" panose="020B06040202020202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227836"/>
            <a:ext cx="7912734" cy="3184525"/>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800" spc="-75" dirty="0">
                <a:latin typeface="Trebuchet MS" panose="020B0603020202020204"/>
                <a:cs typeface="Trebuchet MS" panose="020B0603020202020204"/>
              </a:rPr>
              <a:t>With </a:t>
            </a:r>
            <a:r>
              <a:rPr sz="2800" spc="-125" dirty="0">
                <a:latin typeface="Trebuchet MS" panose="020B0603020202020204"/>
                <a:cs typeface="Trebuchet MS" panose="020B0603020202020204"/>
              </a:rPr>
              <a:t>the </a:t>
            </a:r>
            <a:r>
              <a:rPr sz="2800" spc="-110" dirty="0">
                <a:latin typeface="Trebuchet MS" panose="020B0603020202020204"/>
                <a:cs typeface="Trebuchet MS" panose="020B0603020202020204"/>
              </a:rPr>
              <a:t>formation </a:t>
            </a:r>
            <a:r>
              <a:rPr sz="2800" spc="-105" dirty="0">
                <a:latin typeface="Trebuchet MS" panose="020B0603020202020204"/>
                <a:cs typeface="Trebuchet MS" panose="020B0603020202020204"/>
              </a:rPr>
              <a:t>of </a:t>
            </a:r>
            <a:r>
              <a:rPr sz="2800" spc="65" dirty="0">
                <a:latin typeface="Trebuchet MS" panose="020B0603020202020204"/>
                <a:cs typeface="Trebuchet MS" panose="020B0603020202020204"/>
              </a:rPr>
              <a:t>ACM </a:t>
            </a:r>
            <a:r>
              <a:rPr sz="2800" spc="-105" dirty="0">
                <a:latin typeface="Trebuchet MS" panose="020B0603020202020204"/>
                <a:cs typeface="Trebuchet MS" panose="020B0603020202020204"/>
              </a:rPr>
              <a:t>SIGCHI </a:t>
            </a:r>
            <a:r>
              <a:rPr sz="2800" spc="-110" dirty="0">
                <a:latin typeface="Trebuchet MS" panose="020B0603020202020204"/>
                <a:cs typeface="Trebuchet MS" panose="020B0603020202020204"/>
              </a:rPr>
              <a:t>in </a:t>
            </a:r>
            <a:r>
              <a:rPr sz="2800" spc="-50" dirty="0">
                <a:latin typeface="Trebuchet MS" panose="020B0603020202020204"/>
                <a:cs typeface="Trebuchet MS" panose="020B0603020202020204"/>
              </a:rPr>
              <a:t>1983 </a:t>
            </a:r>
            <a:r>
              <a:rPr sz="2800" spc="-95" dirty="0">
                <a:latin typeface="Trebuchet MS" panose="020B0603020202020204"/>
                <a:cs typeface="Trebuchet MS" panose="020B0603020202020204"/>
              </a:rPr>
              <a:t>and </a:t>
            </a:r>
            <a:r>
              <a:rPr sz="2800" spc="-125" dirty="0">
                <a:latin typeface="Trebuchet MS" panose="020B0603020202020204"/>
                <a:cs typeface="Trebuchet MS" panose="020B0603020202020204"/>
              </a:rPr>
              <a:t>the  </a:t>
            </a:r>
            <a:r>
              <a:rPr sz="2800" spc="-130" dirty="0">
                <a:latin typeface="Trebuchet MS" panose="020B0603020202020204"/>
                <a:cs typeface="Trebuchet MS" panose="020B0603020202020204"/>
              </a:rPr>
              <a:t>release</a:t>
            </a:r>
            <a:r>
              <a:rPr sz="2800" spc="-215" dirty="0">
                <a:latin typeface="Trebuchet MS" panose="020B0603020202020204"/>
                <a:cs typeface="Trebuchet MS" panose="020B0603020202020204"/>
              </a:rPr>
              <a:t> </a:t>
            </a:r>
            <a:r>
              <a:rPr sz="2800" spc="-95" dirty="0">
                <a:latin typeface="Trebuchet MS" panose="020B0603020202020204"/>
                <a:cs typeface="Trebuchet MS" panose="020B0603020202020204"/>
              </a:rPr>
              <a:t>and</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success</a:t>
            </a:r>
            <a:r>
              <a:rPr sz="2800" spc="-204"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15" dirty="0">
                <a:latin typeface="Trebuchet MS" panose="020B0603020202020204"/>
                <a:cs typeface="Trebuchet MS" panose="020B0603020202020204"/>
              </a:rPr>
              <a:t> </a:t>
            </a:r>
            <a:r>
              <a:rPr sz="2800" spc="-125" dirty="0">
                <a:latin typeface="Trebuchet MS" panose="020B0603020202020204"/>
                <a:cs typeface="Trebuchet MS" panose="020B0603020202020204"/>
              </a:rPr>
              <a:t>the</a:t>
            </a:r>
            <a:r>
              <a:rPr sz="2800" spc="-225" dirty="0">
                <a:latin typeface="Trebuchet MS" panose="020B0603020202020204"/>
                <a:cs typeface="Trebuchet MS" panose="020B0603020202020204"/>
              </a:rPr>
              <a:t> </a:t>
            </a:r>
            <a:r>
              <a:rPr sz="2800" spc="-105" dirty="0">
                <a:latin typeface="Trebuchet MS" panose="020B0603020202020204"/>
                <a:cs typeface="Trebuchet MS" panose="020B0603020202020204"/>
              </a:rPr>
              <a:t>Apple</a:t>
            </a:r>
            <a:r>
              <a:rPr sz="2800" spc="-220" dirty="0">
                <a:latin typeface="Trebuchet MS" panose="020B0603020202020204"/>
                <a:cs typeface="Trebuchet MS" panose="020B0603020202020204"/>
              </a:rPr>
              <a:t> </a:t>
            </a:r>
            <a:r>
              <a:rPr sz="2800" spc="-50" dirty="0">
                <a:latin typeface="Trebuchet MS" panose="020B0603020202020204"/>
                <a:cs typeface="Trebuchet MS" panose="020B0603020202020204"/>
              </a:rPr>
              <a:t>Macintosh</a:t>
            </a:r>
            <a:r>
              <a:rPr sz="2800" spc="-215" dirty="0">
                <a:latin typeface="Trebuchet MS" panose="020B0603020202020204"/>
                <a:cs typeface="Trebuchet MS" panose="020B0603020202020204"/>
              </a:rPr>
              <a:t> </a:t>
            </a:r>
            <a:r>
              <a:rPr sz="2800" spc="-110" dirty="0">
                <a:latin typeface="Trebuchet MS" panose="020B0603020202020204"/>
                <a:cs typeface="Trebuchet MS" panose="020B0603020202020204"/>
              </a:rPr>
              <a:t>in</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1984,  human-computer </a:t>
            </a:r>
            <a:r>
              <a:rPr sz="2800" spc="-130" dirty="0">
                <a:latin typeface="Trebuchet MS" panose="020B0603020202020204"/>
                <a:cs typeface="Trebuchet MS" panose="020B0603020202020204"/>
              </a:rPr>
              <a:t>interaction </a:t>
            </a:r>
            <a:r>
              <a:rPr sz="2800" spc="-90" dirty="0">
                <a:latin typeface="Trebuchet MS" panose="020B0603020202020204"/>
                <a:cs typeface="Trebuchet MS" panose="020B0603020202020204"/>
              </a:rPr>
              <a:t>was </a:t>
            </a:r>
            <a:r>
              <a:rPr sz="2800" spc="-135" dirty="0">
                <a:latin typeface="Trebuchet MS" panose="020B0603020202020204"/>
                <a:cs typeface="Trebuchet MS" panose="020B0603020202020204"/>
              </a:rPr>
              <a:t>off </a:t>
            </a:r>
            <a:r>
              <a:rPr sz="2800" spc="-95" dirty="0">
                <a:latin typeface="Trebuchet MS" panose="020B0603020202020204"/>
                <a:cs typeface="Trebuchet MS" panose="020B0603020202020204"/>
              </a:rPr>
              <a:t>and</a:t>
            </a:r>
            <a:r>
              <a:rPr sz="2800" spc="-595" dirty="0">
                <a:latin typeface="Trebuchet MS" panose="020B0603020202020204"/>
                <a:cs typeface="Trebuchet MS" panose="020B0603020202020204"/>
              </a:rPr>
              <a:t> </a:t>
            </a:r>
            <a:r>
              <a:rPr sz="2800" spc="-120" dirty="0">
                <a:latin typeface="Trebuchet MS" panose="020B0603020202020204"/>
                <a:cs typeface="Trebuchet MS" panose="020B0603020202020204"/>
              </a:rPr>
              <a:t>running.</a:t>
            </a:r>
            <a:endParaRPr sz="2800">
              <a:latin typeface="Trebuchet MS" panose="020B0603020202020204"/>
              <a:cs typeface="Trebuchet MS" panose="020B0603020202020204"/>
            </a:endParaRPr>
          </a:p>
          <a:p>
            <a:pPr>
              <a:lnSpc>
                <a:spcPct val="100000"/>
              </a:lnSpc>
              <a:buFont typeface="Trebuchet MS" panose="020B0603020202020204"/>
              <a:buChar char="•"/>
            </a:pPr>
            <a:endParaRPr sz="4050">
              <a:latin typeface="Trebuchet MS" panose="020B0603020202020204"/>
              <a:cs typeface="Trebuchet MS" panose="020B0603020202020204"/>
            </a:endParaRPr>
          </a:p>
          <a:p>
            <a:pPr marL="355600" marR="163195" indent="-342900" algn="just">
              <a:lnSpc>
                <a:spcPct val="100000"/>
              </a:lnSpc>
              <a:spcBef>
                <a:spcPts val="5"/>
              </a:spcBef>
              <a:buChar char="•"/>
              <a:tabLst>
                <a:tab pos="355600" algn="l"/>
              </a:tabLst>
            </a:pPr>
            <a:r>
              <a:rPr sz="2800" spc="-70" dirty="0">
                <a:latin typeface="Trebuchet MS" panose="020B0603020202020204"/>
                <a:cs typeface="Trebuchet MS" panose="020B0603020202020204"/>
              </a:rPr>
              <a:t>GUIs</a:t>
            </a:r>
            <a:r>
              <a:rPr sz="2800" spc="-220" dirty="0">
                <a:latin typeface="Trebuchet MS" panose="020B0603020202020204"/>
                <a:cs typeface="Trebuchet MS" panose="020B0603020202020204"/>
              </a:rPr>
              <a:t> </a:t>
            </a:r>
            <a:r>
              <a:rPr sz="2800" spc="-125" dirty="0">
                <a:latin typeface="Trebuchet MS" panose="020B0603020202020204"/>
                <a:cs typeface="Trebuchet MS" panose="020B0603020202020204"/>
              </a:rPr>
              <a:t>entered</a:t>
            </a:r>
            <a:r>
              <a:rPr sz="2800" spc="-215" dirty="0">
                <a:latin typeface="Trebuchet MS" panose="020B0603020202020204"/>
                <a:cs typeface="Trebuchet MS" panose="020B0603020202020204"/>
              </a:rPr>
              <a:t> </a:t>
            </a:r>
            <a:r>
              <a:rPr sz="2800" spc="-120" dirty="0">
                <a:latin typeface="Trebuchet MS" panose="020B0603020202020204"/>
                <a:cs typeface="Trebuchet MS" panose="020B0603020202020204"/>
              </a:rPr>
              <a:t>the</a:t>
            </a:r>
            <a:r>
              <a:rPr sz="2800" spc="-225" dirty="0">
                <a:latin typeface="Trebuchet MS" panose="020B0603020202020204"/>
                <a:cs typeface="Trebuchet MS" panose="020B0603020202020204"/>
              </a:rPr>
              <a:t> </a:t>
            </a:r>
            <a:r>
              <a:rPr sz="2800" spc="-114" dirty="0">
                <a:latin typeface="Trebuchet MS" panose="020B0603020202020204"/>
                <a:cs typeface="Trebuchet MS" panose="020B0603020202020204"/>
              </a:rPr>
              <a:t>mainstream</a:t>
            </a:r>
            <a:r>
              <a:rPr sz="2800" spc="-220" dirty="0">
                <a:latin typeface="Trebuchet MS" panose="020B0603020202020204"/>
                <a:cs typeface="Trebuchet MS" panose="020B0603020202020204"/>
              </a:rPr>
              <a:t> </a:t>
            </a:r>
            <a:r>
              <a:rPr sz="2800" spc="-155" dirty="0">
                <a:latin typeface="Trebuchet MS" panose="020B0603020202020204"/>
                <a:cs typeface="Trebuchet MS" panose="020B0603020202020204"/>
              </a:rPr>
              <a:t>and,</a:t>
            </a:r>
            <a:r>
              <a:rPr sz="2800" spc="-215" dirty="0">
                <a:latin typeface="Trebuchet MS" panose="020B0603020202020204"/>
                <a:cs typeface="Trebuchet MS" panose="020B0603020202020204"/>
              </a:rPr>
              <a:t> </a:t>
            </a:r>
            <a:r>
              <a:rPr sz="2800" spc="-125" dirty="0">
                <a:latin typeface="Trebuchet MS" panose="020B0603020202020204"/>
                <a:cs typeface="Trebuchet MS" panose="020B0603020202020204"/>
              </a:rPr>
              <a:t>consequently,</a:t>
            </a:r>
            <a:r>
              <a:rPr sz="2800" spc="-220" dirty="0">
                <a:latin typeface="Trebuchet MS" panose="020B0603020202020204"/>
                <a:cs typeface="Trebuchet MS" panose="020B0603020202020204"/>
              </a:rPr>
              <a:t> </a:t>
            </a:r>
            <a:r>
              <a:rPr sz="2800" spc="-130" dirty="0">
                <a:latin typeface="Trebuchet MS" panose="020B0603020202020204"/>
                <a:cs typeface="Trebuchet MS" panose="020B0603020202020204"/>
              </a:rPr>
              <a:t>a  </a:t>
            </a:r>
            <a:r>
              <a:rPr sz="2800" spc="-105" dirty="0">
                <a:latin typeface="Trebuchet MS" panose="020B0603020202020204"/>
                <a:cs typeface="Trebuchet MS" panose="020B0603020202020204"/>
              </a:rPr>
              <a:t>much</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broader</a:t>
            </a:r>
            <a:r>
              <a:rPr sz="2800" spc="-210" dirty="0">
                <a:latin typeface="Trebuchet MS" panose="020B0603020202020204"/>
                <a:cs typeface="Trebuchet MS" panose="020B0603020202020204"/>
              </a:rPr>
              <a:t> </a:t>
            </a:r>
            <a:r>
              <a:rPr sz="2800" spc="-110" dirty="0">
                <a:latin typeface="Trebuchet MS" panose="020B0603020202020204"/>
                <a:cs typeface="Trebuchet MS" panose="020B0603020202020204"/>
              </a:rPr>
              <a:t>community</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15" dirty="0">
                <a:latin typeface="Trebuchet MS" panose="020B0603020202020204"/>
                <a:cs typeface="Trebuchet MS" panose="020B0603020202020204"/>
              </a:rPr>
              <a:t> </a:t>
            </a:r>
            <a:r>
              <a:rPr sz="2800" spc="-80" dirty="0">
                <a:latin typeface="Trebuchet MS" panose="020B0603020202020204"/>
                <a:cs typeface="Trebuchet MS" panose="020B0603020202020204"/>
              </a:rPr>
              <a:t>users</a:t>
            </a:r>
            <a:r>
              <a:rPr sz="2800" spc="-200" dirty="0">
                <a:latin typeface="Trebuchet MS" panose="020B0603020202020204"/>
                <a:cs typeface="Trebuchet MS" panose="020B0603020202020204"/>
              </a:rPr>
              <a:t> </a:t>
            </a:r>
            <a:r>
              <a:rPr sz="2800" spc="-95" dirty="0">
                <a:latin typeface="Trebuchet MS" panose="020B0603020202020204"/>
                <a:cs typeface="Trebuchet MS" panose="020B0603020202020204"/>
              </a:rPr>
              <a:t>and</a:t>
            </a:r>
            <a:r>
              <a:rPr sz="2800" spc="-215" dirty="0">
                <a:latin typeface="Trebuchet MS" panose="020B0603020202020204"/>
                <a:cs typeface="Trebuchet MS" panose="020B0603020202020204"/>
              </a:rPr>
              <a:t> </a:t>
            </a:r>
            <a:r>
              <a:rPr sz="2800" spc="-114" dirty="0">
                <a:latin typeface="Trebuchet MS" panose="020B0603020202020204"/>
                <a:cs typeface="Trebuchet MS" panose="020B0603020202020204"/>
              </a:rPr>
              <a:t>researchers  </a:t>
            </a:r>
            <a:r>
              <a:rPr sz="2800" spc="-120" dirty="0">
                <a:latin typeface="Trebuchet MS" panose="020B0603020202020204"/>
                <a:cs typeface="Trebuchet MS" panose="020B0603020202020204"/>
              </a:rPr>
              <a:t>were</a:t>
            </a:r>
            <a:r>
              <a:rPr sz="2800" spc="-225" dirty="0">
                <a:latin typeface="Trebuchet MS" panose="020B0603020202020204"/>
                <a:cs typeface="Trebuchet MS" panose="020B0603020202020204"/>
              </a:rPr>
              <a:t> </a:t>
            </a:r>
            <a:r>
              <a:rPr sz="2800" spc="-105" dirty="0">
                <a:latin typeface="Trebuchet MS" panose="020B0603020202020204"/>
                <a:cs typeface="Trebuchet MS" panose="020B0603020202020204"/>
              </a:rPr>
              <a:t>exposed</a:t>
            </a:r>
            <a:r>
              <a:rPr sz="2800" spc="-210" dirty="0">
                <a:latin typeface="Trebuchet MS" panose="020B0603020202020204"/>
                <a:cs typeface="Trebuchet MS" panose="020B0603020202020204"/>
              </a:rPr>
              <a:t> </a:t>
            </a:r>
            <a:r>
              <a:rPr sz="2800" spc="-100" dirty="0">
                <a:latin typeface="Trebuchet MS" panose="020B0603020202020204"/>
                <a:cs typeface="Trebuchet MS" panose="020B0603020202020204"/>
              </a:rPr>
              <a:t>to</a:t>
            </a:r>
            <a:r>
              <a:rPr sz="2800" spc="-215" dirty="0">
                <a:latin typeface="Trebuchet MS" panose="020B0603020202020204"/>
                <a:cs typeface="Trebuchet MS" panose="020B0603020202020204"/>
              </a:rPr>
              <a:t> </a:t>
            </a:r>
            <a:r>
              <a:rPr sz="2800" spc="-110" dirty="0">
                <a:latin typeface="Trebuchet MS" panose="020B0603020202020204"/>
                <a:cs typeface="Trebuchet MS" panose="020B0603020202020204"/>
              </a:rPr>
              <a:t>this</a:t>
            </a:r>
            <a:r>
              <a:rPr sz="2800" spc="-210" dirty="0">
                <a:latin typeface="Trebuchet MS" panose="020B0603020202020204"/>
                <a:cs typeface="Trebuchet MS" panose="020B0603020202020204"/>
              </a:rPr>
              <a:t> </a:t>
            </a:r>
            <a:r>
              <a:rPr sz="2800" spc="-95" dirty="0">
                <a:latin typeface="Trebuchet MS" panose="020B0603020202020204"/>
                <a:cs typeface="Trebuchet MS" panose="020B0603020202020204"/>
              </a:rPr>
              <a:t>new</a:t>
            </a:r>
            <a:r>
              <a:rPr sz="2800" spc="-215" dirty="0">
                <a:latin typeface="Trebuchet MS" panose="020B0603020202020204"/>
                <a:cs typeface="Trebuchet MS" panose="020B0603020202020204"/>
              </a:rPr>
              <a:t> </a:t>
            </a:r>
            <a:r>
              <a:rPr sz="2800" spc="-110" dirty="0">
                <a:latin typeface="Trebuchet MS" panose="020B0603020202020204"/>
                <a:cs typeface="Trebuchet MS" panose="020B0603020202020204"/>
              </a:rPr>
              <a:t>genre</a:t>
            </a:r>
            <a:r>
              <a:rPr sz="2800" spc="-220"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15" dirty="0">
                <a:latin typeface="Trebuchet MS" panose="020B0603020202020204"/>
                <a:cs typeface="Trebuchet MS" panose="020B0603020202020204"/>
              </a:rPr>
              <a:t> </a:t>
            </a:r>
            <a:r>
              <a:rPr sz="2800" spc="-145" dirty="0">
                <a:latin typeface="Trebuchet MS" panose="020B0603020202020204"/>
                <a:cs typeface="Trebuchet MS" panose="020B0603020202020204"/>
              </a:rPr>
              <a:t>interaction.</a:t>
            </a:r>
            <a:endParaRPr sz="2800">
              <a:latin typeface="Trebuchet MS" panose="020B0603020202020204"/>
              <a:cs typeface="Trebuchet MS" panose="020B0603020202020204"/>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43711"/>
            <a:ext cx="8023225" cy="4517390"/>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sz="2800" spc="-60" dirty="0">
                <a:latin typeface="Trebuchet MS" panose="020B0603020202020204"/>
                <a:cs typeface="Trebuchet MS" panose="020B0603020202020204"/>
              </a:rPr>
              <a:t>Microsoft </a:t>
            </a:r>
            <a:r>
              <a:rPr sz="2800" spc="-90" dirty="0">
                <a:latin typeface="Trebuchet MS" panose="020B0603020202020204"/>
                <a:cs typeface="Trebuchet MS" panose="020B0603020202020204"/>
              </a:rPr>
              <a:t>was </a:t>
            </a:r>
            <a:r>
              <a:rPr sz="2800" spc="-130" dirty="0">
                <a:latin typeface="Trebuchet MS" panose="020B0603020202020204"/>
                <a:cs typeface="Trebuchet MS" panose="020B0603020202020204"/>
              </a:rPr>
              <a:t>a </a:t>
            </a:r>
            <a:r>
              <a:rPr sz="2800" spc="-140" dirty="0">
                <a:latin typeface="Trebuchet MS" panose="020B0603020202020204"/>
                <a:cs typeface="Trebuchet MS" panose="020B0603020202020204"/>
              </a:rPr>
              <a:t>latecomer </a:t>
            </a:r>
            <a:r>
              <a:rPr sz="2800" spc="-110" dirty="0">
                <a:latin typeface="Trebuchet MS" panose="020B0603020202020204"/>
                <a:cs typeface="Trebuchet MS" panose="020B0603020202020204"/>
              </a:rPr>
              <a:t>in</a:t>
            </a:r>
            <a:r>
              <a:rPr sz="2800" spc="-645" dirty="0">
                <a:latin typeface="Trebuchet MS" panose="020B0603020202020204"/>
                <a:cs typeface="Trebuchet MS" panose="020B0603020202020204"/>
              </a:rPr>
              <a:t> </a:t>
            </a:r>
            <a:r>
              <a:rPr sz="2800" spc="-120" dirty="0">
                <a:latin typeface="Trebuchet MS" panose="020B0603020202020204"/>
                <a:cs typeface="Trebuchet MS" panose="020B0603020202020204"/>
              </a:rPr>
              <a:t>GUIs.</a:t>
            </a:r>
            <a:endParaRPr sz="2800">
              <a:latin typeface="Trebuchet MS" panose="020B0603020202020204"/>
              <a:cs typeface="Trebuchet MS" panose="020B0603020202020204"/>
            </a:endParaRPr>
          </a:p>
          <a:p>
            <a:pPr marL="355600" marR="5080" indent="-342900">
              <a:lnSpc>
                <a:spcPct val="100000"/>
              </a:lnSpc>
              <a:spcBef>
                <a:spcPts val="670"/>
              </a:spcBef>
              <a:buChar char="•"/>
              <a:tabLst>
                <a:tab pos="354965" algn="l"/>
                <a:tab pos="355600" algn="l"/>
                <a:tab pos="5793105" algn="l"/>
                <a:tab pos="5873750" algn="l"/>
              </a:tabLst>
            </a:pPr>
            <a:r>
              <a:rPr sz="2800" spc="-140" dirty="0">
                <a:latin typeface="Trebuchet MS" panose="020B0603020202020204"/>
                <a:cs typeface="Trebuchet MS" panose="020B0603020202020204"/>
              </a:rPr>
              <a:t>Early </a:t>
            </a:r>
            <a:r>
              <a:rPr sz="2800" spc="-90" dirty="0">
                <a:latin typeface="Trebuchet MS" panose="020B0603020202020204"/>
                <a:cs typeface="Trebuchet MS" panose="020B0603020202020204"/>
              </a:rPr>
              <a:t>versions </a:t>
            </a:r>
            <a:r>
              <a:rPr sz="2800" spc="-105" dirty="0">
                <a:latin typeface="Trebuchet MS" panose="020B0603020202020204"/>
                <a:cs typeface="Trebuchet MS" panose="020B0603020202020204"/>
              </a:rPr>
              <a:t>of</a:t>
            </a:r>
            <a:r>
              <a:rPr sz="2800" spc="-370" dirty="0">
                <a:latin typeface="Trebuchet MS" panose="020B0603020202020204"/>
                <a:cs typeface="Trebuchet MS" panose="020B0603020202020204"/>
              </a:rPr>
              <a:t> </a:t>
            </a:r>
            <a:r>
              <a:rPr sz="2800" spc="-60" dirty="0">
                <a:latin typeface="Trebuchet MS" panose="020B0603020202020204"/>
                <a:cs typeface="Trebuchet MS" panose="020B0603020202020204"/>
              </a:rPr>
              <a:t>Microsoft</a:t>
            </a:r>
            <a:r>
              <a:rPr sz="2800" spc="-200" dirty="0">
                <a:latin typeface="Trebuchet MS" panose="020B0603020202020204"/>
                <a:cs typeface="Trebuchet MS" panose="020B0603020202020204"/>
              </a:rPr>
              <a:t> </a:t>
            </a:r>
            <a:r>
              <a:rPr sz="2800" spc="-55" dirty="0">
                <a:latin typeface="Trebuchet MS" panose="020B0603020202020204"/>
                <a:cs typeface="Trebuchet MS" panose="020B0603020202020204"/>
              </a:rPr>
              <a:t>Windows	</a:t>
            </a:r>
            <a:r>
              <a:rPr sz="2800" spc="-120" dirty="0">
                <a:latin typeface="Trebuchet MS" panose="020B0603020202020204"/>
                <a:cs typeface="Trebuchet MS" panose="020B0603020202020204"/>
              </a:rPr>
              <a:t>appeared </a:t>
            </a:r>
            <a:r>
              <a:rPr sz="2800" spc="-114" dirty="0">
                <a:latin typeface="Trebuchet MS" panose="020B0603020202020204"/>
                <a:cs typeface="Trebuchet MS" panose="020B0603020202020204"/>
              </a:rPr>
              <a:t>in  </a:t>
            </a:r>
            <a:r>
              <a:rPr sz="2800" spc="-105" dirty="0">
                <a:latin typeface="Trebuchet MS" panose="020B0603020202020204"/>
                <a:cs typeface="Trebuchet MS" panose="020B0603020202020204"/>
              </a:rPr>
              <a:t>1985,</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but</a:t>
            </a:r>
            <a:r>
              <a:rPr sz="2800" spc="-204" dirty="0">
                <a:latin typeface="Trebuchet MS" panose="020B0603020202020204"/>
                <a:cs typeface="Trebuchet MS" panose="020B0603020202020204"/>
              </a:rPr>
              <a:t> </a:t>
            </a:r>
            <a:r>
              <a:rPr sz="2800" spc="-170" dirty="0">
                <a:latin typeface="Trebuchet MS" panose="020B0603020202020204"/>
                <a:cs typeface="Trebuchet MS" panose="020B0603020202020204"/>
              </a:rPr>
              <a:t>it</a:t>
            </a:r>
            <a:r>
              <a:rPr sz="2800" spc="-210" dirty="0">
                <a:latin typeface="Trebuchet MS" panose="020B0603020202020204"/>
                <a:cs typeface="Trebuchet MS" panose="020B0603020202020204"/>
              </a:rPr>
              <a:t> </a:t>
            </a:r>
            <a:r>
              <a:rPr sz="2800" spc="-90" dirty="0">
                <a:latin typeface="Trebuchet MS" panose="020B0603020202020204"/>
                <a:cs typeface="Trebuchet MS" panose="020B0603020202020204"/>
              </a:rPr>
              <a:t>was</a:t>
            </a:r>
            <a:r>
              <a:rPr sz="2800" spc="-200" dirty="0">
                <a:latin typeface="Trebuchet MS" panose="020B0603020202020204"/>
                <a:cs typeface="Trebuchet MS" panose="020B0603020202020204"/>
              </a:rPr>
              <a:t> </a:t>
            </a:r>
            <a:r>
              <a:rPr sz="2800" spc="-90" dirty="0">
                <a:latin typeface="Trebuchet MS" panose="020B0603020202020204"/>
                <a:cs typeface="Trebuchet MS" panose="020B0603020202020204"/>
              </a:rPr>
              <a:t>not</a:t>
            </a:r>
            <a:r>
              <a:rPr sz="2800" spc="-210" dirty="0">
                <a:latin typeface="Trebuchet MS" panose="020B0603020202020204"/>
                <a:cs typeface="Trebuchet MS" panose="020B0603020202020204"/>
              </a:rPr>
              <a:t> </a:t>
            </a:r>
            <a:r>
              <a:rPr sz="2800" spc="-130" dirty="0">
                <a:latin typeface="Trebuchet MS" panose="020B0603020202020204"/>
                <a:cs typeface="Trebuchet MS" panose="020B0603020202020204"/>
              </a:rPr>
              <a:t>until</a:t>
            </a:r>
            <a:r>
              <a:rPr sz="2800" spc="-210" dirty="0">
                <a:latin typeface="Trebuchet MS" panose="020B0603020202020204"/>
                <a:cs typeface="Trebuchet MS" panose="020B0603020202020204"/>
              </a:rPr>
              <a:t> </a:t>
            </a:r>
            <a:r>
              <a:rPr sz="2800" spc="-125" dirty="0">
                <a:latin typeface="Trebuchet MS" panose="020B0603020202020204"/>
                <a:cs typeface="Trebuchet MS" panose="020B0603020202020204"/>
              </a:rPr>
              <a:t>the</a:t>
            </a:r>
            <a:r>
              <a:rPr sz="2800" spc="-220" dirty="0">
                <a:latin typeface="Trebuchet MS" panose="020B0603020202020204"/>
                <a:cs typeface="Trebuchet MS" panose="020B0603020202020204"/>
              </a:rPr>
              <a:t> </a:t>
            </a:r>
            <a:r>
              <a:rPr sz="2800" spc="-130" dirty="0">
                <a:latin typeface="Trebuchet MS" panose="020B0603020202020204"/>
                <a:cs typeface="Trebuchet MS" panose="020B0603020202020204"/>
              </a:rPr>
              <a:t>release</a:t>
            </a:r>
            <a:r>
              <a:rPr sz="2800" spc="-210" dirty="0">
                <a:latin typeface="Trebuchet MS" panose="020B0603020202020204"/>
                <a:cs typeface="Trebuchet MS" panose="020B0603020202020204"/>
              </a:rPr>
              <a:t> </a:t>
            </a:r>
            <a:r>
              <a:rPr sz="2800" spc="-105" dirty="0">
                <a:latin typeface="Trebuchet MS" panose="020B0603020202020204"/>
                <a:cs typeface="Trebuchet MS" panose="020B0603020202020204"/>
              </a:rPr>
              <a:t>of</a:t>
            </a:r>
            <a:r>
              <a:rPr sz="2800" spc="-215" dirty="0">
                <a:latin typeface="Trebuchet MS" panose="020B0603020202020204"/>
                <a:cs typeface="Trebuchet MS" panose="020B0603020202020204"/>
              </a:rPr>
              <a:t> </a:t>
            </a:r>
            <a:r>
              <a:rPr sz="2800" spc="-55" dirty="0">
                <a:latin typeface="Trebuchet MS" panose="020B0603020202020204"/>
                <a:cs typeface="Trebuchet MS" panose="020B0603020202020204"/>
              </a:rPr>
              <a:t>Windows</a:t>
            </a:r>
            <a:r>
              <a:rPr sz="2800" spc="-200" dirty="0">
                <a:latin typeface="Trebuchet MS" panose="020B0603020202020204"/>
                <a:cs typeface="Trebuchet MS" panose="020B0603020202020204"/>
              </a:rPr>
              <a:t> </a:t>
            </a:r>
            <a:r>
              <a:rPr sz="2800" spc="-140" dirty="0">
                <a:latin typeface="Trebuchet MS" panose="020B0603020202020204"/>
                <a:cs typeface="Trebuchet MS" panose="020B0603020202020204"/>
              </a:rPr>
              <a:t>3.0  </a:t>
            </a:r>
            <a:r>
              <a:rPr sz="2800" spc="-90" dirty="0">
                <a:latin typeface="Trebuchet MS" panose="020B0603020202020204"/>
                <a:cs typeface="Trebuchet MS" panose="020B0603020202020204"/>
              </a:rPr>
              <a:t>(1990) </a:t>
            </a:r>
            <a:r>
              <a:rPr sz="2800" spc="-95" dirty="0">
                <a:latin typeface="Trebuchet MS" panose="020B0603020202020204"/>
                <a:cs typeface="Trebuchet MS" panose="020B0603020202020204"/>
              </a:rPr>
              <a:t>and </a:t>
            </a:r>
            <a:r>
              <a:rPr sz="2800" spc="-110" dirty="0">
                <a:latin typeface="Trebuchet MS" panose="020B0603020202020204"/>
                <a:cs typeface="Trebuchet MS" panose="020B0603020202020204"/>
              </a:rPr>
              <a:t>in </a:t>
            </a:r>
            <a:r>
              <a:rPr sz="2800" spc="-140" dirty="0">
                <a:latin typeface="Trebuchet MS" panose="020B0603020202020204"/>
                <a:cs typeface="Trebuchet MS" panose="020B0603020202020204"/>
              </a:rPr>
              <a:t>particular</a:t>
            </a:r>
            <a:r>
              <a:rPr sz="2800" spc="-500" dirty="0">
                <a:latin typeface="Trebuchet MS" panose="020B0603020202020204"/>
                <a:cs typeface="Trebuchet MS" panose="020B0603020202020204"/>
              </a:rPr>
              <a:t> </a:t>
            </a:r>
            <a:r>
              <a:rPr sz="2800" spc="-55" dirty="0">
                <a:latin typeface="Trebuchet MS" panose="020B0603020202020204"/>
                <a:cs typeface="Trebuchet MS" panose="020B0603020202020204"/>
              </a:rPr>
              <a:t>Windows</a:t>
            </a:r>
            <a:r>
              <a:rPr sz="2800" spc="-195" dirty="0">
                <a:latin typeface="Trebuchet MS" panose="020B0603020202020204"/>
                <a:cs typeface="Trebuchet MS" panose="020B0603020202020204"/>
              </a:rPr>
              <a:t> </a:t>
            </a:r>
            <a:r>
              <a:rPr sz="2800" spc="-140" dirty="0">
                <a:latin typeface="Trebuchet MS" panose="020B0603020202020204"/>
                <a:cs typeface="Trebuchet MS" panose="020B0603020202020204"/>
              </a:rPr>
              <a:t>3.1		</a:t>
            </a:r>
            <a:r>
              <a:rPr sz="2800" spc="-90" dirty="0">
                <a:latin typeface="Trebuchet MS" panose="020B0603020202020204"/>
                <a:cs typeface="Trebuchet MS" panose="020B0603020202020204"/>
              </a:rPr>
              <a:t>(1992) </a:t>
            </a:r>
            <a:r>
              <a:rPr sz="2800" spc="-135" dirty="0">
                <a:latin typeface="Trebuchet MS" panose="020B0603020202020204"/>
                <a:cs typeface="Trebuchet MS" panose="020B0603020202020204"/>
              </a:rPr>
              <a:t>that  </a:t>
            </a:r>
            <a:r>
              <a:rPr sz="2800" spc="-60" dirty="0">
                <a:latin typeface="Trebuchet MS" panose="020B0603020202020204"/>
                <a:cs typeface="Trebuchet MS" panose="020B0603020202020204"/>
              </a:rPr>
              <a:t>Microsoft </a:t>
            </a:r>
            <a:r>
              <a:rPr sz="2800" spc="-55" dirty="0">
                <a:latin typeface="Trebuchet MS" panose="020B0603020202020204"/>
                <a:cs typeface="Trebuchet MS" panose="020B0603020202020204"/>
              </a:rPr>
              <a:t>Windows </a:t>
            </a:r>
            <a:r>
              <a:rPr sz="2800" spc="-90" dirty="0">
                <a:latin typeface="Trebuchet MS" panose="020B0603020202020204"/>
                <a:cs typeface="Trebuchet MS" panose="020B0603020202020204"/>
              </a:rPr>
              <a:t>was </a:t>
            </a:r>
            <a:r>
              <a:rPr sz="2800" spc="-110" dirty="0">
                <a:latin typeface="Trebuchet MS" panose="020B0603020202020204"/>
                <a:cs typeface="Trebuchet MS" panose="020B0603020202020204"/>
              </a:rPr>
              <a:t>considered </a:t>
            </a:r>
            <a:r>
              <a:rPr sz="2800" spc="-130" dirty="0">
                <a:latin typeface="Trebuchet MS" panose="020B0603020202020204"/>
                <a:cs typeface="Trebuchet MS" panose="020B0603020202020204"/>
              </a:rPr>
              <a:t>a </a:t>
            </a:r>
            <a:r>
              <a:rPr sz="2800" spc="-85" dirty="0">
                <a:latin typeface="Trebuchet MS" panose="020B0603020202020204"/>
                <a:cs typeface="Trebuchet MS" panose="020B0603020202020204"/>
              </a:rPr>
              <a:t>serious  </a:t>
            </a:r>
            <a:r>
              <a:rPr sz="2800" spc="-140" dirty="0">
                <a:latin typeface="Trebuchet MS" panose="020B0603020202020204"/>
                <a:cs typeface="Trebuchet MS" panose="020B0603020202020204"/>
              </a:rPr>
              <a:t>alternative </a:t>
            </a:r>
            <a:r>
              <a:rPr sz="2800" spc="-100" dirty="0">
                <a:latin typeface="Trebuchet MS" panose="020B0603020202020204"/>
                <a:cs typeface="Trebuchet MS" panose="020B0603020202020204"/>
              </a:rPr>
              <a:t>to </a:t>
            </a:r>
            <a:r>
              <a:rPr sz="2800" spc="-125" dirty="0">
                <a:latin typeface="Trebuchet MS" panose="020B0603020202020204"/>
                <a:cs typeface="Trebuchet MS" panose="020B0603020202020204"/>
              </a:rPr>
              <a:t>the </a:t>
            </a:r>
            <a:r>
              <a:rPr sz="2800" spc="-50" dirty="0">
                <a:latin typeface="Trebuchet MS" panose="020B0603020202020204"/>
                <a:cs typeface="Trebuchet MS" panose="020B0603020202020204"/>
              </a:rPr>
              <a:t>Macintosh</a:t>
            </a:r>
            <a:r>
              <a:rPr sz="2800" spc="-595" dirty="0">
                <a:latin typeface="Trebuchet MS" panose="020B0603020202020204"/>
                <a:cs typeface="Trebuchet MS" panose="020B0603020202020204"/>
              </a:rPr>
              <a:t> </a:t>
            </a:r>
            <a:r>
              <a:rPr sz="2800" spc="-114" dirty="0">
                <a:latin typeface="Trebuchet MS" panose="020B0603020202020204"/>
                <a:cs typeface="Trebuchet MS" panose="020B0603020202020204"/>
              </a:rPr>
              <a:t>operating </a:t>
            </a:r>
            <a:r>
              <a:rPr sz="2800" spc="-135" dirty="0">
                <a:latin typeface="Trebuchet MS" panose="020B0603020202020204"/>
                <a:cs typeface="Trebuchet MS" panose="020B0603020202020204"/>
              </a:rPr>
              <a:t>system.</a:t>
            </a:r>
            <a:endParaRPr sz="2800">
              <a:latin typeface="Trebuchet MS" panose="020B0603020202020204"/>
              <a:cs typeface="Trebuchet MS" panose="020B0603020202020204"/>
            </a:endParaRPr>
          </a:p>
          <a:p>
            <a:pPr marL="469900">
              <a:lnSpc>
                <a:spcPct val="100000"/>
              </a:lnSpc>
              <a:spcBef>
                <a:spcPts val="615"/>
              </a:spcBef>
            </a:pPr>
            <a:r>
              <a:rPr sz="2400" spc="310" dirty="0">
                <a:solidFill>
                  <a:srgbClr val="002060"/>
                </a:solidFill>
                <a:latin typeface="Trebuchet MS" panose="020B0603020202020204"/>
                <a:cs typeface="Trebuchet MS" panose="020B0603020202020204"/>
              </a:rPr>
              <a:t>– </a:t>
            </a:r>
            <a:r>
              <a:rPr sz="2400" spc="-45" dirty="0">
                <a:solidFill>
                  <a:srgbClr val="002060"/>
                </a:solidFill>
                <a:latin typeface="Trebuchet MS" panose="020B0603020202020204"/>
                <a:cs typeface="Trebuchet MS" panose="020B0603020202020204"/>
              </a:rPr>
              <a:t>Windows 95</a:t>
            </a:r>
            <a:r>
              <a:rPr sz="2400" spc="-390"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(1995),</a:t>
            </a:r>
            <a:endParaRPr sz="2400">
              <a:latin typeface="Trebuchet MS" panose="020B0603020202020204"/>
              <a:cs typeface="Trebuchet MS" panose="020B0603020202020204"/>
            </a:endParaRPr>
          </a:p>
          <a:p>
            <a:pPr marL="469900">
              <a:lnSpc>
                <a:spcPct val="100000"/>
              </a:lnSpc>
              <a:spcBef>
                <a:spcPts val="580"/>
              </a:spcBef>
            </a:pPr>
            <a:r>
              <a:rPr sz="2400" spc="310" dirty="0">
                <a:solidFill>
                  <a:srgbClr val="002060"/>
                </a:solidFill>
                <a:latin typeface="Trebuchet MS" panose="020B0603020202020204"/>
                <a:cs typeface="Trebuchet MS" panose="020B0603020202020204"/>
              </a:rPr>
              <a:t>– </a:t>
            </a:r>
            <a:r>
              <a:rPr sz="2400" spc="-45" dirty="0">
                <a:solidFill>
                  <a:srgbClr val="002060"/>
                </a:solidFill>
                <a:latin typeface="Trebuchet MS" panose="020B0603020202020204"/>
                <a:cs typeface="Trebuchet MS" panose="020B0603020202020204"/>
              </a:rPr>
              <a:t>Windows 98</a:t>
            </a:r>
            <a:r>
              <a:rPr sz="2400" spc="-390"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(1998),</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45" dirty="0">
                <a:solidFill>
                  <a:srgbClr val="002060"/>
                </a:solidFill>
                <a:latin typeface="Trebuchet MS" panose="020B0603020202020204"/>
                <a:cs typeface="Trebuchet MS" panose="020B0603020202020204"/>
              </a:rPr>
              <a:t>Windows </a:t>
            </a:r>
            <a:r>
              <a:rPr sz="2400" spc="-95" dirty="0">
                <a:solidFill>
                  <a:srgbClr val="002060"/>
                </a:solidFill>
                <a:latin typeface="Trebuchet MS" panose="020B0603020202020204"/>
                <a:cs typeface="Trebuchet MS" panose="020B0603020202020204"/>
              </a:rPr>
              <a:t>XP</a:t>
            </a:r>
            <a:r>
              <a:rPr sz="2400" spc="-345"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(2001),</a:t>
            </a:r>
            <a:endParaRPr sz="2400">
              <a:latin typeface="Trebuchet MS" panose="020B0603020202020204"/>
              <a:cs typeface="Trebuchet MS" panose="020B0603020202020204"/>
            </a:endParaRPr>
          </a:p>
          <a:p>
            <a:pPr marL="755650" lvl="1" indent="-285750">
              <a:lnSpc>
                <a:spcPct val="100000"/>
              </a:lnSpc>
              <a:spcBef>
                <a:spcPts val="575"/>
              </a:spcBef>
              <a:buChar char="–"/>
              <a:tabLst>
                <a:tab pos="755650" algn="l"/>
              </a:tabLst>
            </a:pPr>
            <a:r>
              <a:rPr sz="2400" spc="-80" dirty="0">
                <a:solidFill>
                  <a:srgbClr val="002060"/>
                </a:solidFill>
                <a:latin typeface="Trebuchet MS" panose="020B0603020202020204"/>
                <a:cs typeface="Trebuchet MS" panose="020B0603020202020204"/>
              </a:rPr>
              <a:t>and </a:t>
            </a:r>
            <a:r>
              <a:rPr sz="2400" spc="-45" dirty="0">
                <a:solidFill>
                  <a:srgbClr val="002060"/>
                </a:solidFill>
                <a:latin typeface="Trebuchet MS" panose="020B0603020202020204"/>
                <a:cs typeface="Trebuchet MS" panose="020B0603020202020204"/>
              </a:rPr>
              <a:t>Windows 7</a:t>
            </a:r>
            <a:r>
              <a:rPr sz="2400" spc="-560" dirty="0">
                <a:solidFill>
                  <a:srgbClr val="002060"/>
                </a:solidFill>
                <a:latin typeface="Trebuchet MS" panose="020B0603020202020204"/>
                <a:cs typeface="Trebuchet MS" panose="020B0603020202020204"/>
              </a:rPr>
              <a:t> </a:t>
            </a:r>
            <a:r>
              <a:rPr sz="2400" spc="-114" dirty="0">
                <a:solidFill>
                  <a:srgbClr val="002060"/>
                </a:solidFill>
                <a:latin typeface="Trebuchet MS" panose="020B0603020202020204"/>
                <a:cs typeface="Trebuchet MS" panose="020B0603020202020204"/>
              </a:rPr>
              <a:t>(2009).</a:t>
            </a:r>
            <a:endParaRPr sz="24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78760" y="2197378"/>
            <a:ext cx="5844670" cy="2763073"/>
          </a:xfrm>
          <a:prstGeom prst="rect">
            <a:avLst/>
          </a:prstGeom>
        </p:spPr>
      </p:pic>
      <p:sp>
        <p:nvSpPr>
          <p:cNvPr id="5" name="Title 1"/>
          <p:cNvSpPr txBox="1"/>
          <p:nvPr/>
        </p:nvSpPr>
        <p:spPr>
          <a:xfrm>
            <a:off x="976620" y="561998"/>
            <a:ext cx="7190760" cy="314960"/>
          </a:xfrm>
          <a:prstGeom prst="rect">
            <a:avLst/>
          </a:prstGeom>
        </p:spPr>
        <p:txBody>
          <a:bodyPr wrap="square" lIns="0" tIns="0" rIns="0" bIns="0">
            <a:spAutoFit/>
          </a:bodyPr>
          <a:lstStyle>
            <a:lvl1pPr>
              <a:defRPr sz="2400" b="1" i="0" u="heavy">
                <a:solidFill>
                  <a:srgbClr val="1F1F5D"/>
                </a:solidFill>
                <a:latin typeface="Verdana" panose="020B0604030504040204"/>
                <a:ea typeface="+mj-ea"/>
                <a:cs typeface="Verdana" panose="020B0604030504040204"/>
              </a:defRPr>
            </a:lvl1pPr>
          </a:lstStyle>
          <a:p>
            <a:r>
              <a:rPr lang="en-US" sz="2050" kern="0" dirty="0"/>
              <a:t>EXAMPLES OF USER INTERFACES</a:t>
            </a:r>
            <a:endParaRPr lang="en-US" sz="2050" kern="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585" y="1123950"/>
            <a:ext cx="6525895" cy="374650"/>
          </a:xfrm>
          <a:prstGeom prst="rect">
            <a:avLst/>
          </a:prstGeom>
        </p:spPr>
        <p:txBody>
          <a:bodyPr vert="horz" wrap="square" lIns="0" tIns="13574" rIns="0" bIns="0" rtlCol="0">
            <a:spAutoFit/>
          </a:bodyPr>
          <a:lstStyle/>
          <a:p>
            <a:pPr marL="12700">
              <a:lnSpc>
                <a:spcPct val="100000"/>
              </a:lnSpc>
              <a:spcBef>
                <a:spcPts val="125"/>
              </a:spcBef>
              <a:tabLst>
                <a:tab pos="1576070" algn="l"/>
                <a:tab pos="2632075" algn="l"/>
                <a:tab pos="4175760" algn="l"/>
                <a:tab pos="4699635" algn="l"/>
              </a:tabLst>
            </a:pPr>
            <a:r>
              <a:rPr sz="2350" u="none" spc="5" dirty="0"/>
              <a:t>His</a:t>
            </a:r>
            <a:r>
              <a:rPr sz="2350" u="none" spc="10" dirty="0"/>
              <a:t>to</a:t>
            </a:r>
            <a:r>
              <a:rPr sz="2350" u="none" spc="5" dirty="0"/>
              <a:t>r</a:t>
            </a:r>
            <a:r>
              <a:rPr sz="2350" u="none" spc="15" dirty="0"/>
              <a:t>y</a:t>
            </a:r>
            <a:r>
              <a:rPr sz="2350" b="0" u="none" dirty="0">
                <a:latin typeface="Times New Roman" panose="02020603050405020304"/>
                <a:cs typeface="Times New Roman" panose="02020603050405020304"/>
              </a:rPr>
              <a:t>	</a:t>
            </a:r>
            <a:r>
              <a:rPr sz="2350" u="none" spc="10" dirty="0"/>
              <a:t>(an</a:t>
            </a:r>
            <a:r>
              <a:rPr sz="2350" u="none" spc="15" dirty="0"/>
              <a:t>d</a:t>
            </a:r>
            <a:r>
              <a:rPr sz="2350" b="0" u="none" dirty="0">
                <a:latin typeface="Times New Roman" panose="02020603050405020304"/>
                <a:cs typeface="Times New Roman" panose="02020603050405020304"/>
              </a:rPr>
              <a:t>	</a:t>
            </a:r>
            <a:r>
              <a:rPr sz="2350" u="none" spc="5" dirty="0"/>
              <a:t>fu</a:t>
            </a:r>
            <a:r>
              <a:rPr sz="2350" u="none" spc="10" dirty="0"/>
              <a:t>ture)</a:t>
            </a:r>
            <a:r>
              <a:rPr sz="2350" b="0" u="none" dirty="0">
                <a:latin typeface="Times New Roman" panose="02020603050405020304"/>
                <a:cs typeface="Times New Roman" panose="02020603050405020304"/>
              </a:rPr>
              <a:t>	</a:t>
            </a:r>
            <a:r>
              <a:rPr sz="2350" u="none" spc="10" dirty="0"/>
              <a:t>of</a:t>
            </a:r>
            <a:r>
              <a:rPr lang="en-US" sz="2350" u="none" spc="10" dirty="0"/>
              <a:t>   </a:t>
            </a:r>
            <a:r>
              <a:rPr sz="2350" u="none" spc="15" dirty="0"/>
              <a:t>HCI</a:t>
            </a:r>
            <a:endParaRPr sz="2350">
              <a:latin typeface="Times New Roman" panose="02020603050405020304"/>
              <a:cs typeface="Times New Roman" panose="02020603050405020304"/>
            </a:endParaRPr>
          </a:p>
        </p:txBody>
      </p:sp>
      <p:sp>
        <p:nvSpPr>
          <p:cNvPr id="3" name="object 3"/>
          <p:cNvSpPr txBox="1"/>
          <p:nvPr/>
        </p:nvSpPr>
        <p:spPr>
          <a:xfrm>
            <a:off x="791596" y="1785933"/>
            <a:ext cx="2665325" cy="2271395"/>
          </a:xfrm>
          <a:prstGeom prst="rect">
            <a:avLst/>
          </a:prstGeom>
        </p:spPr>
        <p:txBody>
          <a:bodyPr vert="horz" wrap="square" lIns="0" tIns="13031" rIns="0" bIns="0" rtlCol="0">
            <a:spAutoFit/>
          </a:bodyPr>
          <a:lstStyle/>
          <a:p>
            <a:pPr marL="12700" marR="394970">
              <a:lnSpc>
                <a:spcPct val="121000"/>
              </a:lnSpc>
              <a:spcBef>
                <a:spcPts val="120"/>
              </a:spcBef>
            </a:pPr>
            <a:r>
              <a:rPr lang="en-US" sz="1710" spc="5" dirty="0">
                <a:solidFill>
                  <a:srgbClr val="1F1F5D"/>
                </a:solidFill>
                <a:latin typeface="Verdana" panose="020B0604030504040204"/>
                <a:cs typeface="Verdana" panose="020B0604030504040204"/>
              </a:rPr>
              <a:t>-</a:t>
            </a:r>
            <a:r>
              <a:rPr sz="1710" spc="5" dirty="0">
                <a:solidFill>
                  <a:srgbClr val="1F1F5D"/>
                </a:solidFill>
                <a:latin typeface="Verdana" panose="020B0604030504040204"/>
                <a:cs typeface="Verdana" panose="020B0604030504040204"/>
              </a:rPr>
              <a:t>Larg</a:t>
            </a:r>
            <a:r>
              <a:rPr sz="1710" spc="10" dirty="0">
                <a:solidFill>
                  <a:srgbClr val="1F1F5D"/>
                </a:solidFill>
                <a:latin typeface="Verdana" panose="020B0604030504040204"/>
                <a:cs typeface="Verdana" panose="020B0604030504040204"/>
              </a:rPr>
              <a:t>e</a:t>
            </a:r>
            <a:r>
              <a:rPr sz="1710" spc="20" dirty="0">
                <a:solidFill>
                  <a:srgbClr val="1F1F5D"/>
                </a:solidFill>
                <a:latin typeface="Times New Roman" panose="02020603050405020304"/>
                <a:cs typeface="Times New Roman" panose="02020603050405020304"/>
              </a:rPr>
              <a:t> </a:t>
            </a:r>
            <a:r>
              <a:rPr sz="1710" spc="5" dirty="0">
                <a:solidFill>
                  <a:srgbClr val="1F1F5D"/>
                </a:solidFill>
                <a:latin typeface="Verdana" panose="020B0604030504040204"/>
                <a:cs typeface="Verdana" panose="020B0604030504040204"/>
              </a:rPr>
              <a:t>display</a:t>
            </a:r>
            <a:r>
              <a:rPr sz="1710" spc="10" dirty="0">
                <a:solidFill>
                  <a:srgbClr val="1F1F5D"/>
                </a:solidFill>
                <a:latin typeface="Verdana" panose="020B0604030504040204"/>
                <a:cs typeface="Verdana" panose="020B0604030504040204"/>
              </a:rPr>
              <a:t>s</a:t>
            </a:r>
            <a:r>
              <a:rPr sz="1710" spc="5" dirty="0">
                <a:solidFill>
                  <a:srgbClr val="1F1F5D"/>
                </a:solidFill>
                <a:latin typeface="Times New Roman" panose="02020603050405020304"/>
                <a:cs typeface="Times New Roman" panose="02020603050405020304"/>
              </a:rPr>
              <a:t> </a:t>
            </a:r>
            <a:endParaRPr lang="en-US" sz="1710" spc="5" dirty="0">
              <a:solidFill>
                <a:srgbClr val="1F1F5D"/>
              </a:solidFill>
              <a:latin typeface="Times New Roman" panose="02020603050405020304"/>
              <a:cs typeface="Times New Roman" panose="02020603050405020304"/>
            </a:endParaRPr>
          </a:p>
          <a:p>
            <a:pPr marL="12700" marR="394970">
              <a:lnSpc>
                <a:spcPct val="121000"/>
              </a:lnSpc>
              <a:spcBef>
                <a:spcPts val="120"/>
              </a:spcBef>
            </a:pPr>
            <a:r>
              <a:rPr lang="en-US" sz="1710" spc="5" dirty="0">
                <a:solidFill>
                  <a:srgbClr val="1F1F5D"/>
                </a:solidFill>
                <a:latin typeface="Times New Roman" panose="02020603050405020304"/>
                <a:cs typeface="Times New Roman" panose="02020603050405020304"/>
              </a:rPr>
              <a:t>-</a:t>
            </a:r>
            <a:r>
              <a:rPr sz="1710" dirty="0">
                <a:solidFill>
                  <a:srgbClr val="1F1F5D"/>
                </a:solidFill>
                <a:latin typeface="Verdana" panose="020B0604030504040204"/>
                <a:cs typeface="Verdana" panose="020B0604030504040204"/>
              </a:rPr>
              <a:t>Small </a:t>
            </a:r>
            <a:r>
              <a:rPr sz="1710" spc="-5" dirty="0">
                <a:solidFill>
                  <a:srgbClr val="1F1F5D"/>
                </a:solidFill>
                <a:latin typeface="Verdana" panose="020B0604030504040204"/>
                <a:cs typeface="Verdana" panose="020B0604030504040204"/>
              </a:rPr>
              <a:t>displays </a:t>
            </a:r>
            <a:endParaRPr lang="en-US" sz="1710" spc="-5" dirty="0">
              <a:solidFill>
                <a:srgbClr val="1F1F5D"/>
              </a:solidFill>
              <a:latin typeface="Verdana" panose="020B0604030504040204"/>
              <a:cs typeface="Verdana" panose="020B0604030504040204"/>
            </a:endParaRPr>
          </a:p>
          <a:p>
            <a:pPr marL="12700" marR="394970">
              <a:lnSpc>
                <a:spcPct val="121000"/>
              </a:lnSpc>
              <a:spcBef>
                <a:spcPts val="120"/>
              </a:spcBef>
            </a:pPr>
            <a:r>
              <a:rPr lang="en-US" sz="1710" dirty="0">
                <a:solidFill>
                  <a:srgbClr val="1F1F5D"/>
                </a:solidFill>
                <a:latin typeface="Verdana" panose="020B0604030504040204"/>
                <a:cs typeface="Verdana" panose="020B0604030504040204"/>
              </a:rPr>
              <a:t>-</a:t>
            </a:r>
            <a:r>
              <a:rPr sz="1710" spc="5" dirty="0">
                <a:solidFill>
                  <a:srgbClr val="1F1F5D"/>
                </a:solidFill>
                <a:latin typeface="Verdana" panose="020B0604030504040204"/>
                <a:cs typeface="Verdana" panose="020B0604030504040204"/>
              </a:rPr>
              <a:t>Per</a:t>
            </a:r>
            <a:r>
              <a:rPr sz="1710" dirty="0">
                <a:solidFill>
                  <a:srgbClr val="1F1F5D"/>
                </a:solidFill>
                <a:latin typeface="Verdana" panose="020B0604030504040204"/>
                <a:cs typeface="Verdana" panose="020B0604030504040204"/>
              </a:rPr>
              <a:t>ip</a:t>
            </a:r>
            <a:r>
              <a:rPr sz="1710" spc="5" dirty="0">
                <a:solidFill>
                  <a:srgbClr val="1F1F5D"/>
                </a:solidFill>
                <a:latin typeface="Verdana" panose="020B0604030504040204"/>
                <a:cs typeface="Verdana" panose="020B0604030504040204"/>
              </a:rPr>
              <a:t>heral</a:t>
            </a:r>
            <a:r>
              <a:rPr lang="en-US" sz="1710" spc="5" dirty="0">
                <a:solidFill>
                  <a:srgbClr val="1F1F5D"/>
                </a:solidFill>
                <a:latin typeface="Verdana" panose="020B0604030504040204"/>
                <a:cs typeface="Verdana" panose="020B0604030504040204"/>
              </a:rPr>
              <a:t> </a:t>
            </a:r>
            <a:r>
              <a:rPr sz="1710" spc="15" dirty="0">
                <a:solidFill>
                  <a:srgbClr val="1F1F5D"/>
                </a:solidFill>
                <a:latin typeface="Times New Roman" panose="02020603050405020304"/>
                <a:cs typeface="Times New Roman" panose="02020603050405020304"/>
              </a:rPr>
              <a:t> </a:t>
            </a:r>
            <a:r>
              <a:rPr sz="1710" dirty="0">
                <a:solidFill>
                  <a:srgbClr val="1F1F5D"/>
                </a:solidFill>
                <a:latin typeface="Verdana" panose="020B0604030504040204"/>
                <a:cs typeface="Verdana" panose="020B0604030504040204"/>
              </a:rPr>
              <a:t>displ</a:t>
            </a:r>
            <a:r>
              <a:rPr sz="1710" spc="5" dirty="0">
                <a:solidFill>
                  <a:srgbClr val="1F1F5D"/>
                </a:solidFill>
                <a:latin typeface="Verdana" panose="020B0604030504040204"/>
                <a:cs typeface="Verdana" panose="020B0604030504040204"/>
              </a:rPr>
              <a:t>ay</a:t>
            </a:r>
            <a:r>
              <a:rPr sz="1710" spc="10" dirty="0">
                <a:solidFill>
                  <a:srgbClr val="1F1F5D"/>
                </a:solidFill>
                <a:latin typeface="Verdana" panose="020B0604030504040204"/>
                <a:cs typeface="Verdana" panose="020B0604030504040204"/>
              </a:rPr>
              <a:t>s </a:t>
            </a:r>
            <a:r>
              <a:rPr sz="1710" spc="5" dirty="0">
                <a:solidFill>
                  <a:srgbClr val="1F1F5D"/>
                </a:solidFill>
                <a:latin typeface="Times New Roman" panose="02020603050405020304"/>
                <a:cs typeface="Times New Roman" panose="02020603050405020304"/>
              </a:rPr>
              <a:t> </a:t>
            </a:r>
            <a:r>
              <a:rPr lang="en-US" sz="1710" spc="5" dirty="0">
                <a:solidFill>
                  <a:srgbClr val="1F1F5D"/>
                </a:solidFill>
                <a:latin typeface="Times New Roman" panose="02020603050405020304"/>
                <a:cs typeface="Times New Roman" panose="02020603050405020304"/>
              </a:rPr>
              <a:t>-</a:t>
            </a:r>
            <a:r>
              <a:rPr sz="1710" dirty="0">
                <a:solidFill>
                  <a:srgbClr val="1F1F5D"/>
                </a:solidFill>
                <a:latin typeface="Verdana" panose="020B0604030504040204"/>
                <a:cs typeface="Verdana" panose="020B0604030504040204"/>
              </a:rPr>
              <a:t>Alternativ</a:t>
            </a:r>
            <a:r>
              <a:rPr sz="1710" spc="10" dirty="0">
                <a:solidFill>
                  <a:srgbClr val="1F1F5D"/>
                </a:solidFill>
                <a:latin typeface="Verdana" panose="020B0604030504040204"/>
                <a:cs typeface="Verdana" panose="020B0604030504040204"/>
              </a:rPr>
              <a:t>e</a:t>
            </a:r>
            <a:r>
              <a:rPr sz="1710" spc="15" dirty="0">
                <a:solidFill>
                  <a:srgbClr val="1F1F5D"/>
                </a:solidFill>
                <a:latin typeface="Times New Roman" panose="02020603050405020304"/>
                <a:cs typeface="Times New Roman" panose="02020603050405020304"/>
              </a:rPr>
              <a:t> </a:t>
            </a:r>
            <a:r>
              <a:rPr sz="1710" dirty="0">
                <a:solidFill>
                  <a:srgbClr val="1F1F5D"/>
                </a:solidFill>
                <a:latin typeface="Verdana" panose="020B0604030504040204"/>
                <a:cs typeface="Verdana" panose="020B0604030504040204"/>
              </a:rPr>
              <a:t>I/</a:t>
            </a:r>
            <a:r>
              <a:rPr sz="1710" spc="15" dirty="0">
                <a:solidFill>
                  <a:srgbClr val="1F1F5D"/>
                </a:solidFill>
                <a:latin typeface="Verdana" panose="020B0604030504040204"/>
                <a:cs typeface="Verdana" panose="020B0604030504040204"/>
              </a:rPr>
              <a:t>O</a:t>
            </a:r>
            <a:endParaRPr sz="1710" dirty="0">
              <a:latin typeface="Verdana" panose="020B0604030504040204"/>
              <a:cs typeface="Verdana" panose="020B0604030504040204"/>
            </a:endParaRPr>
          </a:p>
          <a:p>
            <a:pPr marL="12700" marR="5080">
              <a:lnSpc>
                <a:spcPct val="119000"/>
              </a:lnSpc>
            </a:pPr>
            <a:r>
              <a:rPr lang="en-US" sz="1710" spc="10" dirty="0">
                <a:solidFill>
                  <a:srgbClr val="1F1F5D"/>
                </a:solidFill>
                <a:latin typeface="Verdana" panose="020B0604030504040204"/>
                <a:cs typeface="Verdana" panose="020B0604030504040204"/>
              </a:rPr>
              <a:t>-</a:t>
            </a:r>
            <a:r>
              <a:rPr sz="1710" spc="10" dirty="0">
                <a:solidFill>
                  <a:srgbClr val="1F1F5D"/>
                </a:solidFill>
                <a:latin typeface="Verdana" panose="020B0604030504040204"/>
                <a:cs typeface="Verdana" panose="020B0604030504040204"/>
              </a:rPr>
              <a:t>Ub</a:t>
            </a:r>
            <a:r>
              <a:rPr sz="1710" spc="-5" dirty="0">
                <a:solidFill>
                  <a:srgbClr val="1F1F5D"/>
                </a:solidFill>
                <a:latin typeface="Verdana" panose="020B0604030504040204"/>
                <a:cs typeface="Verdana" panose="020B0604030504040204"/>
              </a:rPr>
              <a:t>i</a:t>
            </a:r>
            <a:r>
              <a:rPr sz="1710" spc="10" dirty="0">
                <a:solidFill>
                  <a:srgbClr val="1F1F5D"/>
                </a:solidFill>
                <a:latin typeface="Verdana" panose="020B0604030504040204"/>
                <a:cs typeface="Verdana" panose="020B0604030504040204"/>
              </a:rPr>
              <a:t>qu</a:t>
            </a:r>
            <a:r>
              <a:rPr sz="1710" spc="-5" dirty="0">
                <a:solidFill>
                  <a:srgbClr val="1F1F5D"/>
                </a:solidFill>
                <a:latin typeface="Verdana" panose="020B0604030504040204"/>
                <a:cs typeface="Verdana" panose="020B0604030504040204"/>
              </a:rPr>
              <a:t>i</a:t>
            </a:r>
            <a:r>
              <a:rPr sz="1710" spc="5" dirty="0">
                <a:solidFill>
                  <a:srgbClr val="1F1F5D"/>
                </a:solidFill>
                <a:latin typeface="Verdana" panose="020B0604030504040204"/>
                <a:cs typeface="Verdana" panose="020B0604030504040204"/>
              </a:rPr>
              <a:t>tou</a:t>
            </a:r>
            <a:r>
              <a:rPr sz="1710" spc="10" dirty="0">
                <a:solidFill>
                  <a:srgbClr val="1F1F5D"/>
                </a:solidFill>
                <a:latin typeface="Verdana" panose="020B0604030504040204"/>
                <a:cs typeface="Verdana" panose="020B0604030504040204"/>
              </a:rPr>
              <a:t>s</a:t>
            </a:r>
            <a:r>
              <a:rPr sz="1710" spc="20" dirty="0">
                <a:solidFill>
                  <a:srgbClr val="1F1F5D"/>
                </a:solidFill>
                <a:latin typeface="Times New Roman" panose="02020603050405020304"/>
                <a:cs typeface="Times New Roman" panose="02020603050405020304"/>
              </a:rPr>
              <a:t> </a:t>
            </a:r>
            <a:r>
              <a:rPr sz="1710" spc="10" dirty="0">
                <a:solidFill>
                  <a:srgbClr val="1F1F5D"/>
                </a:solidFill>
                <a:latin typeface="Verdana" panose="020B0604030504040204"/>
                <a:cs typeface="Verdana" panose="020B0604030504040204"/>
              </a:rPr>
              <a:t>comput</a:t>
            </a:r>
            <a:r>
              <a:rPr sz="1710" spc="-5" dirty="0">
                <a:solidFill>
                  <a:srgbClr val="1F1F5D"/>
                </a:solidFill>
                <a:latin typeface="Verdana" panose="020B0604030504040204"/>
                <a:cs typeface="Verdana" panose="020B0604030504040204"/>
              </a:rPr>
              <a:t>i</a:t>
            </a:r>
            <a:r>
              <a:rPr sz="1710" spc="10" dirty="0">
                <a:solidFill>
                  <a:srgbClr val="1F1F5D"/>
                </a:solidFill>
                <a:latin typeface="Verdana" panose="020B0604030504040204"/>
                <a:cs typeface="Verdana" panose="020B0604030504040204"/>
              </a:rPr>
              <a:t>ng </a:t>
            </a:r>
            <a:r>
              <a:rPr sz="1710" spc="5" dirty="0">
                <a:solidFill>
                  <a:srgbClr val="1F1F5D"/>
                </a:solidFill>
                <a:latin typeface="Times New Roman" panose="02020603050405020304"/>
                <a:cs typeface="Times New Roman" panose="02020603050405020304"/>
              </a:rPr>
              <a:t> </a:t>
            </a:r>
            <a:r>
              <a:rPr lang="en-US" sz="1710" spc="5" dirty="0">
                <a:solidFill>
                  <a:srgbClr val="1F1F5D"/>
                </a:solidFill>
                <a:latin typeface="Times New Roman" panose="02020603050405020304"/>
                <a:cs typeface="Times New Roman" panose="02020603050405020304"/>
              </a:rPr>
              <a:t>-</a:t>
            </a:r>
            <a:r>
              <a:rPr sz="1710" spc="5" dirty="0">
                <a:solidFill>
                  <a:srgbClr val="1F1F5D"/>
                </a:solidFill>
                <a:latin typeface="Verdana" panose="020B0604030504040204"/>
                <a:cs typeface="Verdana" panose="020B0604030504040204"/>
              </a:rPr>
              <a:t>Virtual</a:t>
            </a:r>
            <a:r>
              <a:rPr sz="1710" spc="-145"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environments</a:t>
            </a:r>
            <a:endParaRPr sz="1710" dirty="0">
              <a:latin typeface="Verdana" panose="020B0604030504040204"/>
              <a:cs typeface="Verdana" panose="020B0604030504040204"/>
            </a:endParaRPr>
          </a:p>
          <a:p>
            <a:pPr marL="12700">
              <a:lnSpc>
                <a:spcPct val="100000"/>
              </a:lnSpc>
              <a:spcBef>
                <a:spcPts val="525"/>
              </a:spcBef>
            </a:pPr>
            <a:r>
              <a:rPr lang="en-US" sz="1710" spc="5" dirty="0">
                <a:solidFill>
                  <a:srgbClr val="1F1F5D"/>
                </a:solidFill>
                <a:latin typeface="Verdana" panose="020B0604030504040204"/>
                <a:cs typeface="Verdana" panose="020B0604030504040204"/>
              </a:rPr>
              <a:t>-</a:t>
            </a:r>
            <a:r>
              <a:rPr sz="1710" spc="5" dirty="0">
                <a:solidFill>
                  <a:srgbClr val="1F1F5D"/>
                </a:solidFill>
                <a:latin typeface="Verdana" panose="020B0604030504040204"/>
                <a:cs typeface="Verdana" panose="020B0604030504040204"/>
              </a:rPr>
              <a:t>Implants</a:t>
            </a:r>
            <a:endParaRPr sz="1710" dirty="0">
              <a:latin typeface="Verdana" panose="020B0604030504040204"/>
              <a:cs typeface="Verdana" panose="020B0604030504040204"/>
            </a:endParaRPr>
          </a:p>
        </p:txBody>
      </p:sp>
      <p:sp>
        <p:nvSpPr>
          <p:cNvPr id="4" name="object 4"/>
          <p:cNvSpPr txBox="1"/>
          <p:nvPr/>
        </p:nvSpPr>
        <p:spPr>
          <a:xfrm>
            <a:off x="4246204" y="1794916"/>
            <a:ext cx="4235344" cy="2594610"/>
          </a:xfrm>
          <a:prstGeom prst="rect">
            <a:avLst/>
          </a:prstGeom>
        </p:spPr>
        <p:txBody>
          <a:bodyPr vert="horz" wrap="square" lIns="0" tIns="10316" rIns="0" bIns="0" rtlCol="0">
            <a:spAutoFit/>
          </a:bodyPr>
          <a:lstStyle/>
          <a:p>
            <a:pPr marL="12700" marR="547370">
              <a:lnSpc>
                <a:spcPct val="122000"/>
              </a:lnSpc>
              <a:spcBef>
                <a:spcPts val="95"/>
              </a:spcBef>
            </a:pPr>
            <a:r>
              <a:rPr lang="en-US" sz="1710" spc="5" dirty="0">
                <a:solidFill>
                  <a:srgbClr val="1F1F5D"/>
                </a:solidFill>
                <a:latin typeface="Verdana" panose="020B0604030504040204"/>
                <a:cs typeface="Verdana" panose="020B0604030504040204"/>
              </a:rPr>
              <a:t>-</a:t>
            </a:r>
            <a:r>
              <a:rPr sz="1710" spc="5" dirty="0">
                <a:solidFill>
                  <a:srgbClr val="1F1F5D"/>
                </a:solidFill>
                <a:latin typeface="Verdana" panose="020B0604030504040204"/>
                <a:cs typeface="Verdana" panose="020B0604030504040204"/>
              </a:rPr>
              <a:t>Speec</a:t>
            </a:r>
            <a:r>
              <a:rPr sz="1710" spc="15" dirty="0">
                <a:solidFill>
                  <a:srgbClr val="1F1F5D"/>
                </a:solidFill>
                <a:latin typeface="Verdana" panose="020B0604030504040204"/>
                <a:cs typeface="Verdana" panose="020B0604030504040204"/>
              </a:rPr>
              <a:t>h</a:t>
            </a:r>
            <a:r>
              <a:rPr sz="1710" spc="15" dirty="0">
                <a:solidFill>
                  <a:srgbClr val="1F1F5D"/>
                </a:solidFill>
                <a:latin typeface="Times New Roman" panose="02020603050405020304"/>
                <a:cs typeface="Times New Roman" panose="02020603050405020304"/>
              </a:rPr>
              <a:t> </a:t>
            </a:r>
            <a:r>
              <a:rPr sz="1710" dirty="0">
                <a:solidFill>
                  <a:srgbClr val="1F1F5D"/>
                </a:solidFill>
                <a:latin typeface="Verdana" panose="020B0604030504040204"/>
                <a:cs typeface="Verdana" panose="020B0604030504040204"/>
              </a:rPr>
              <a:t>recognitio</a:t>
            </a:r>
            <a:r>
              <a:rPr sz="1710" spc="10" dirty="0">
                <a:solidFill>
                  <a:srgbClr val="1F1F5D"/>
                </a:solidFill>
                <a:latin typeface="Verdana" panose="020B0604030504040204"/>
                <a:cs typeface="Verdana" panose="020B0604030504040204"/>
              </a:rPr>
              <a:t>n </a:t>
            </a:r>
            <a:r>
              <a:rPr sz="1710" spc="5" dirty="0">
                <a:solidFill>
                  <a:srgbClr val="1F1F5D"/>
                </a:solidFill>
                <a:latin typeface="Times New Roman" panose="02020603050405020304"/>
                <a:cs typeface="Times New Roman" panose="02020603050405020304"/>
              </a:rPr>
              <a:t> </a:t>
            </a:r>
            <a:endParaRPr lang="en-US" sz="1710" spc="5" dirty="0">
              <a:solidFill>
                <a:srgbClr val="1F1F5D"/>
              </a:solidFill>
              <a:latin typeface="Times New Roman" panose="02020603050405020304"/>
              <a:cs typeface="Times New Roman" panose="02020603050405020304"/>
            </a:endParaRPr>
          </a:p>
          <a:p>
            <a:pPr marL="12700" marR="547370">
              <a:lnSpc>
                <a:spcPct val="122000"/>
              </a:lnSpc>
              <a:spcBef>
                <a:spcPts val="95"/>
              </a:spcBef>
            </a:pPr>
            <a:r>
              <a:rPr lang="en-US" sz="1710" spc="5" dirty="0">
                <a:solidFill>
                  <a:srgbClr val="1F1F5D"/>
                </a:solidFill>
                <a:latin typeface="Times New Roman" panose="02020603050405020304"/>
                <a:cs typeface="Times New Roman" panose="02020603050405020304"/>
              </a:rPr>
              <a:t>-</a:t>
            </a:r>
            <a:r>
              <a:rPr sz="1710" dirty="0">
                <a:solidFill>
                  <a:srgbClr val="1F1F5D"/>
                </a:solidFill>
                <a:latin typeface="Verdana" panose="020B0604030504040204"/>
                <a:cs typeface="Verdana" panose="020B0604030504040204"/>
              </a:rPr>
              <a:t>Multimedia</a:t>
            </a:r>
            <a:endParaRPr sz="1710" dirty="0">
              <a:latin typeface="Verdana" panose="020B0604030504040204"/>
              <a:cs typeface="Verdana" panose="020B0604030504040204"/>
            </a:endParaRPr>
          </a:p>
          <a:p>
            <a:pPr marL="12700">
              <a:lnSpc>
                <a:spcPct val="100000"/>
              </a:lnSpc>
              <a:spcBef>
                <a:spcPts val="450"/>
              </a:spcBef>
            </a:pPr>
            <a:r>
              <a:rPr lang="en-US" sz="1710" spc="5" dirty="0">
                <a:solidFill>
                  <a:srgbClr val="1F1F5D"/>
                </a:solidFill>
                <a:latin typeface="Verdana" panose="020B0604030504040204"/>
                <a:cs typeface="Verdana" panose="020B0604030504040204"/>
              </a:rPr>
              <a:t>-</a:t>
            </a:r>
            <a:r>
              <a:rPr sz="1710" spc="5" dirty="0">
                <a:solidFill>
                  <a:srgbClr val="1F1F5D"/>
                </a:solidFill>
                <a:latin typeface="Verdana" panose="020B0604030504040204"/>
                <a:cs typeface="Verdana" panose="020B0604030504040204"/>
              </a:rPr>
              <a:t>Video</a:t>
            </a:r>
            <a:r>
              <a:rPr sz="1710" spc="-150" dirty="0">
                <a:solidFill>
                  <a:srgbClr val="1F1F5D"/>
                </a:solidFill>
                <a:latin typeface="Verdana" panose="020B0604030504040204"/>
                <a:cs typeface="Verdana" panose="020B0604030504040204"/>
              </a:rPr>
              <a:t> </a:t>
            </a:r>
            <a:r>
              <a:rPr sz="1710" spc="5" dirty="0">
                <a:solidFill>
                  <a:srgbClr val="1F1F5D"/>
                </a:solidFill>
                <a:latin typeface="Verdana" panose="020B0604030504040204"/>
                <a:cs typeface="Verdana" panose="020B0604030504040204"/>
              </a:rPr>
              <a:t>conferencing</a:t>
            </a:r>
            <a:endParaRPr sz="1710" dirty="0">
              <a:latin typeface="Verdana" panose="020B0604030504040204"/>
              <a:cs typeface="Verdana" panose="020B0604030504040204"/>
            </a:endParaRPr>
          </a:p>
          <a:p>
            <a:pPr marL="12700" marR="5080">
              <a:lnSpc>
                <a:spcPct val="119000"/>
              </a:lnSpc>
              <a:spcBef>
                <a:spcPts val="75"/>
              </a:spcBef>
            </a:pPr>
            <a:r>
              <a:rPr lang="en-US" sz="1710" spc="-5" dirty="0">
                <a:solidFill>
                  <a:srgbClr val="1F1F5D"/>
                </a:solidFill>
                <a:latin typeface="Verdana" panose="020B0604030504040204"/>
                <a:cs typeface="Verdana" panose="020B0604030504040204"/>
              </a:rPr>
              <a:t>-</a:t>
            </a:r>
            <a:r>
              <a:rPr sz="1710" spc="-5" dirty="0">
                <a:solidFill>
                  <a:srgbClr val="1F1F5D"/>
                </a:solidFill>
                <a:latin typeface="Verdana" panose="020B0604030504040204"/>
                <a:cs typeface="Verdana" panose="020B0604030504040204"/>
              </a:rPr>
              <a:t>Artificial </a:t>
            </a:r>
            <a:r>
              <a:rPr sz="1710" dirty="0">
                <a:solidFill>
                  <a:srgbClr val="1F1F5D"/>
                </a:solidFill>
                <a:latin typeface="Verdana" panose="020B0604030504040204"/>
                <a:cs typeface="Verdana" panose="020B0604030504040204"/>
              </a:rPr>
              <a:t>intelligence </a:t>
            </a:r>
            <a:r>
              <a:rPr sz="1710" spc="5" dirty="0">
                <a:solidFill>
                  <a:srgbClr val="1F1F5D"/>
                </a:solidFill>
                <a:latin typeface="Verdana" panose="020B0604030504040204"/>
                <a:cs typeface="Verdana" panose="020B0604030504040204"/>
              </a:rPr>
              <a:t> </a:t>
            </a:r>
            <a:endParaRPr lang="en-US" sz="1710" spc="5" dirty="0">
              <a:solidFill>
                <a:srgbClr val="1F1F5D"/>
              </a:solidFill>
              <a:latin typeface="Verdana" panose="020B0604030504040204"/>
              <a:cs typeface="Verdana" panose="020B0604030504040204"/>
            </a:endParaRPr>
          </a:p>
          <a:p>
            <a:pPr marL="12700" marR="5080">
              <a:lnSpc>
                <a:spcPct val="119000"/>
              </a:lnSpc>
              <a:spcBef>
                <a:spcPts val="75"/>
              </a:spcBef>
            </a:pPr>
            <a:r>
              <a:rPr lang="en-US" sz="1710" spc="10" dirty="0">
                <a:solidFill>
                  <a:srgbClr val="1F1F5D"/>
                </a:solidFill>
                <a:latin typeface="Verdana" panose="020B0604030504040204"/>
                <a:cs typeface="Verdana" panose="020B0604030504040204"/>
              </a:rPr>
              <a:t>-</a:t>
            </a:r>
            <a:r>
              <a:rPr sz="1710" spc="10" dirty="0">
                <a:solidFill>
                  <a:srgbClr val="1F1F5D"/>
                </a:solidFill>
                <a:latin typeface="Verdana" panose="020B0604030504040204"/>
                <a:cs typeface="Verdana" panose="020B0604030504040204"/>
              </a:rPr>
              <a:t>Soft</a:t>
            </a:r>
            <a:r>
              <a:rPr sz="1710" spc="15" dirty="0">
                <a:solidFill>
                  <a:srgbClr val="1F1F5D"/>
                </a:solidFill>
                <a:latin typeface="Verdana" panose="020B0604030504040204"/>
                <a:cs typeface="Verdana" panose="020B0604030504040204"/>
              </a:rPr>
              <a:t>w</a:t>
            </a:r>
            <a:r>
              <a:rPr sz="1710" spc="10" dirty="0">
                <a:solidFill>
                  <a:srgbClr val="1F1F5D"/>
                </a:solidFill>
                <a:latin typeface="Verdana" panose="020B0604030504040204"/>
                <a:cs typeface="Verdana" panose="020B0604030504040204"/>
              </a:rPr>
              <a:t>are</a:t>
            </a:r>
            <a:r>
              <a:rPr sz="1710" spc="-50" dirty="0">
                <a:solidFill>
                  <a:srgbClr val="1F1F5D"/>
                </a:solidFill>
                <a:latin typeface="Times New Roman" panose="02020603050405020304"/>
                <a:cs typeface="Times New Roman" panose="02020603050405020304"/>
              </a:rPr>
              <a:t> </a:t>
            </a:r>
            <a:r>
              <a:rPr sz="1710" spc="10" dirty="0">
                <a:solidFill>
                  <a:srgbClr val="1F1F5D"/>
                </a:solidFill>
                <a:latin typeface="Verdana" panose="020B0604030504040204"/>
                <a:cs typeface="Verdana" panose="020B0604030504040204"/>
              </a:rPr>
              <a:t>agents</a:t>
            </a:r>
            <a:r>
              <a:rPr lang="en-US" sz="1710" spc="10" dirty="0">
                <a:solidFill>
                  <a:srgbClr val="1F1F5D"/>
                </a:solidFill>
                <a:latin typeface="Verdana" panose="020B0604030504040204"/>
                <a:cs typeface="Verdana" panose="020B0604030504040204"/>
              </a:rPr>
              <a:t> (AI: Alexa and Siri)</a:t>
            </a:r>
            <a:r>
              <a:rPr sz="1710" spc="10" dirty="0">
                <a:solidFill>
                  <a:srgbClr val="1F1F5D"/>
                </a:solidFill>
                <a:latin typeface="Verdana" panose="020B0604030504040204"/>
                <a:cs typeface="Verdana" panose="020B0604030504040204"/>
              </a:rPr>
              <a:t> </a:t>
            </a:r>
            <a:r>
              <a:rPr sz="1710" spc="5" dirty="0">
                <a:solidFill>
                  <a:srgbClr val="1F1F5D"/>
                </a:solidFill>
                <a:latin typeface="Times New Roman" panose="02020603050405020304"/>
                <a:cs typeface="Times New Roman" panose="02020603050405020304"/>
              </a:rPr>
              <a:t> </a:t>
            </a:r>
            <a:endParaRPr lang="en-US" sz="1710" spc="5" dirty="0">
              <a:solidFill>
                <a:srgbClr val="1F1F5D"/>
              </a:solidFill>
              <a:latin typeface="Times New Roman" panose="02020603050405020304"/>
              <a:cs typeface="Times New Roman" panose="02020603050405020304"/>
            </a:endParaRPr>
          </a:p>
          <a:p>
            <a:pPr marL="12700" marR="5080">
              <a:lnSpc>
                <a:spcPct val="119000"/>
              </a:lnSpc>
              <a:spcBef>
                <a:spcPts val="75"/>
              </a:spcBef>
            </a:pPr>
            <a:r>
              <a:rPr lang="en-US" sz="1710" spc="5" dirty="0">
                <a:solidFill>
                  <a:srgbClr val="1F1F5D"/>
                </a:solidFill>
                <a:latin typeface="Times New Roman" panose="02020603050405020304"/>
                <a:cs typeface="Times New Roman" panose="02020603050405020304"/>
              </a:rPr>
              <a:t>-</a:t>
            </a:r>
            <a:r>
              <a:rPr sz="1710" spc="10" dirty="0">
                <a:solidFill>
                  <a:srgbClr val="1F1F5D"/>
                </a:solidFill>
                <a:latin typeface="Verdana" panose="020B0604030504040204"/>
                <a:cs typeface="Verdana" panose="020B0604030504040204"/>
              </a:rPr>
              <a:t>Recommender</a:t>
            </a:r>
            <a:r>
              <a:rPr sz="1710" spc="-55" dirty="0">
                <a:solidFill>
                  <a:srgbClr val="1F1F5D"/>
                </a:solidFill>
                <a:latin typeface="Times New Roman" panose="02020603050405020304"/>
                <a:cs typeface="Times New Roman" panose="02020603050405020304"/>
              </a:rPr>
              <a:t> </a:t>
            </a:r>
            <a:r>
              <a:rPr sz="1710" spc="10" dirty="0">
                <a:solidFill>
                  <a:srgbClr val="1F1F5D"/>
                </a:solidFill>
                <a:latin typeface="Verdana" panose="020B0604030504040204"/>
                <a:cs typeface="Verdana" panose="020B0604030504040204"/>
              </a:rPr>
              <a:t>systems</a:t>
            </a:r>
            <a:r>
              <a:rPr lang="en-US" sz="1710" spc="10" dirty="0">
                <a:solidFill>
                  <a:srgbClr val="1F1F5D"/>
                </a:solidFill>
                <a:latin typeface="Verdana" panose="020B0604030504040204"/>
                <a:cs typeface="Verdana" panose="020B0604030504040204"/>
              </a:rPr>
              <a:t> (Machine Learning)</a:t>
            </a:r>
            <a:endParaRPr sz="1710" dirty="0">
              <a:latin typeface="Verdana" panose="020B0604030504040204"/>
              <a:cs typeface="Verdana" panose="020B0604030504040204"/>
            </a:endParaRPr>
          </a:p>
          <a:p>
            <a:pPr marL="12700">
              <a:lnSpc>
                <a:spcPct val="100000"/>
              </a:lnSpc>
              <a:spcBef>
                <a:spcPts val="525"/>
              </a:spcBef>
            </a:pPr>
            <a:r>
              <a:rPr sz="1710" spc="15" dirty="0">
                <a:solidFill>
                  <a:srgbClr val="1F1F5D"/>
                </a:solidFill>
                <a:latin typeface="Verdana" panose="020B0604030504040204"/>
                <a:cs typeface="Verdana" panose="020B0604030504040204"/>
              </a:rPr>
              <a:t>...</a:t>
            </a:r>
            <a:endParaRPr sz="1710" dirty="0">
              <a:latin typeface="Verdana" panose="020B0604030504040204"/>
              <a:cs typeface="Verdana" panose="020B0604030504040204"/>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4766" y="1083051"/>
            <a:ext cx="884535" cy="137160"/>
          </a:xfrm>
          <a:prstGeom prst="rect">
            <a:avLst/>
          </a:prstGeom>
        </p:spPr>
        <p:txBody>
          <a:bodyPr vert="horz" wrap="square" lIns="0" tIns="13574" rIns="0" bIns="0" rtlCol="0">
            <a:spAutoFit/>
          </a:bodyPr>
          <a:lstStyle/>
          <a:p>
            <a:pPr marL="12700">
              <a:lnSpc>
                <a:spcPct val="100000"/>
              </a:lnSpc>
              <a:spcBef>
                <a:spcPts val="125"/>
              </a:spcBef>
            </a:pPr>
            <a:r>
              <a:rPr sz="810" b="1" spc="15" dirty="0">
                <a:solidFill>
                  <a:srgbClr val="1F1F5D"/>
                </a:solidFill>
                <a:latin typeface="Verdana" panose="020B0604030504040204"/>
                <a:cs typeface="Verdana" panose="020B0604030504040204"/>
              </a:rPr>
              <a:t>History</a:t>
            </a:r>
            <a:r>
              <a:rPr sz="810" b="1" spc="25" dirty="0">
                <a:solidFill>
                  <a:srgbClr val="1F1F5D"/>
                </a:solidFill>
                <a:latin typeface="Verdana" panose="020B0604030504040204"/>
                <a:cs typeface="Verdana" panose="020B0604030504040204"/>
              </a:rPr>
              <a:t> </a:t>
            </a:r>
            <a:r>
              <a:rPr sz="810" b="1" spc="15" dirty="0">
                <a:solidFill>
                  <a:srgbClr val="1F1F5D"/>
                </a:solidFill>
                <a:latin typeface="Verdana" panose="020B0604030504040204"/>
                <a:cs typeface="Verdana" panose="020B0604030504040204"/>
              </a:rPr>
              <a:t>of</a:t>
            </a:r>
            <a:r>
              <a:rPr sz="810" b="1" spc="25" dirty="0">
                <a:solidFill>
                  <a:srgbClr val="1F1F5D"/>
                </a:solidFill>
                <a:latin typeface="Verdana" panose="020B0604030504040204"/>
                <a:cs typeface="Verdana" panose="020B0604030504040204"/>
              </a:rPr>
              <a:t> </a:t>
            </a:r>
            <a:r>
              <a:rPr sz="810" b="1" spc="20" dirty="0">
                <a:solidFill>
                  <a:srgbClr val="1F1F5D"/>
                </a:solidFill>
                <a:latin typeface="Verdana" panose="020B0604030504040204"/>
                <a:cs typeface="Verdana" panose="020B0604030504040204"/>
              </a:rPr>
              <a:t>HCI</a:t>
            </a:r>
            <a:endParaRPr sz="810">
              <a:latin typeface="Verdana" panose="020B0604030504040204"/>
              <a:cs typeface="Verdana" panose="020B0604030504040204"/>
            </a:endParaRPr>
          </a:p>
        </p:txBody>
      </p:sp>
      <p:sp>
        <p:nvSpPr>
          <p:cNvPr id="3" name="object 3"/>
          <p:cNvSpPr txBox="1">
            <a:spLocks noGrp="1"/>
          </p:cNvSpPr>
          <p:nvPr>
            <p:ph type="title"/>
          </p:nvPr>
        </p:nvSpPr>
        <p:spPr>
          <a:xfrm>
            <a:off x="1511579" y="90931"/>
            <a:ext cx="6121400" cy="1525270"/>
          </a:xfrm>
          <a:prstGeom prst="rect">
            <a:avLst/>
          </a:prstGeom>
        </p:spPr>
        <p:txBody>
          <a:bodyPr vert="horz" wrap="square" lIns="0" tIns="418103" rIns="0" bIns="0" rtlCol="0">
            <a:spAutoFit/>
          </a:bodyPr>
          <a:lstStyle/>
          <a:p>
            <a:pPr marL="90170">
              <a:lnSpc>
                <a:spcPct val="100000"/>
              </a:lnSpc>
              <a:spcBef>
                <a:spcPts val="100"/>
              </a:spcBef>
              <a:tabLst>
                <a:tab pos="8395970" algn="l"/>
              </a:tabLst>
            </a:pPr>
            <a:r>
              <a:rPr spc="-75" dirty="0"/>
              <a:t> </a:t>
            </a:r>
            <a:r>
              <a:rPr dirty="0"/>
              <a:t>You</a:t>
            </a:r>
            <a:r>
              <a:rPr spc="-65" dirty="0"/>
              <a:t> </a:t>
            </a:r>
            <a:r>
              <a:rPr spc="-5" dirty="0"/>
              <a:t>know</a:t>
            </a:r>
            <a:r>
              <a:rPr spc="-60" dirty="0"/>
              <a:t> </a:t>
            </a:r>
            <a:r>
              <a:rPr spc="-5" dirty="0"/>
              <a:t>now:</a:t>
            </a:r>
            <a:r>
              <a:rPr b="0" spc="-5" dirty="0">
                <a:latin typeface="Times New Roman" panose="02020603050405020304"/>
                <a:cs typeface="Times New Roman" panose="02020603050405020304"/>
              </a:rPr>
              <a:t>	</a:t>
            </a:r>
            <a:endParaRPr b="0" spc="-5" dirty="0">
              <a:latin typeface="Times New Roman" panose="02020603050405020304"/>
              <a:cs typeface="Times New Roman" panose="02020603050405020304"/>
            </a:endParaRPr>
          </a:p>
        </p:txBody>
      </p:sp>
      <p:sp>
        <p:nvSpPr>
          <p:cNvPr id="4" name="object 4"/>
          <p:cNvSpPr txBox="1"/>
          <p:nvPr/>
        </p:nvSpPr>
        <p:spPr>
          <a:xfrm>
            <a:off x="1189925" y="1856815"/>
            <a:ext cx="6658722" cy="4185285"/>
          </a:xfrm>
          <a:prstGeom prst="rect">
            <a:avLst/>
          </a:prstGeom>
        </p:spPr>
        <p:txBody>
          <a:bodyPr vert="horz" wrap="square" lIns="0" tIns="10859" rIns="0" bIns="0" rtlCol="0">
            <a:spAutoFit/>
          </a:bodyPr>
          <a:lstStyle/>
          <a:p>
            <a:pPr marL="12700">
              <a:lnSpc>
                <a:spcPct val="100000"/>
              </a:lnSpc>
              <a:spcBef>
                <a:spcPts val="100"/>
              </a:spcBef>
            </a:pPr>
            <a:r>
              <a:rPr sz="2050" spc="-5" dirty="0">
                <a:solidFill>
                  <a:srgbClr val="1F1F5D"/>
                </a:solidFill>
                <a:latin typeface="Verdana" panose="020B0604030504040204"/>
                <a:cs typeface="Verdana" panose="020B0604030504040204"/>
              </a:rPr>
              <a:t>HCI</a:t>
            </a:r>
            <a:r>
              <a:rPr sz="2050" spc="-50"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importance</a:t>
            </a:r>
            <a:r>
              <a:rPr sz="2050" spc="-4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result</a:t>
            </a:r>
            <a:r>
              <a:rPr sz="2050" spc="-45" dirty="0">
                <a:solidFill>
                  <a:srgbClr val="1F1F5D"/>
                </a:solidFill>
                <a:latin typeface="Verdana" panose="020B0604030504040204"/>
                <a:cs typeface="Verdana" panose="020B0604030504040204"/>
              </a:rPr>
              <a:t> </a:t>
            </a:r>
            <a:r>
              <a:rPr sz="2050" spc="-5" dirty="0">
                <a:solidFill>
                  <a:srgbClr val="1F1F5D"/>
                </a:solidFill>
                <a:latin typeface="Verdana" panose="020B0604030504040204"/>
                <a:cs typeface="Verdana" panose="020B0604030504040204"/>
              </a:rPr>
              <a:t>of:</a:t>
            </a:r>
            <a:endParaRPr sz="2050" dirty="0">
              <a:latin typeface="Verdana" panose="020B0604030504040204"/>
              <a:cs typeface="Verdana" panose="020B0604030504040204"/>
            </a:endParaRPr>
          </a:p>
          <a:p>
            <a:pPr>
              <a:lnSpc>
                <a:spcPct val="100000"/>
              </a:lnSpc>
              <a:spcBef>
                <a:spcPts val="30"/>
              </a:spcBef>
            </a:pPr>
            <a:endParaRPr sz="2265" dirty="0">
              <a:latin typeface="Verdana" panose="020B0604030504040204"/>
              <a:cs typeface="Verdana" panose="020B0604030504040204"/>
            </a:endParaRPr>
          </a:p>
          <a:p>
            <a:pPr marL="469265" marR="118110" indent="-276225">
              <a:lnSpc>
                <a:spcPct val="101000"/>
              </a:lnSpc>
              <a:spcBef>
                <a:spcPts val="5"/>
              </a:spcBef>
              <a:buChar char="–"/>
              <a:tabLst>
                <a:tab pos="469900" algn="l"/>
                <a:tab pos="469900" algn="l"/>
              </a:tabLst>
            </a:pPr>
            <a:r>
              <a:rPr sz="1540" spc="-10" dirty="0">
                <a:solidFill>
                  <a:srgbClr val="1F1F5D"/>
                </a:solidFill>
                <a:latin typeface="Verdana" panose="020B0604030504040204"/>
                <a:cs typeface="Verdana" panose="020B0604030504040204"/>
              </a:rPr>
              <a:t>cheaper/available</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computers/workstations</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meant</a:t>
            </a:r>
            <a:r>
              <a:rPr sz="1540" spc="3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people</a:t>
            </a:r>
            <a:r>
              <a:rPr sz="1540" spc="3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more </a:t>
            </a:r>
            <a:r>
              <a:rPr sz="1540" spc="-62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important</a:t>
            </a:r>
            <a:r>
              <a:rPr sz="1540" spc="2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than</a:t>
            </a:r>
            <a:r>
              <a:rPr sz="1540" spc="2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machines</a:t>
            </a:r>
            <a:endParaRPr sz="1540" dirty="0">
              <a:latin typeface="Verdana" panose="020B0604030504040204"/>
              <a:cs typeface="Verdana" panose="020B0604030504040204"/>
            </a:endParaRPr>
          </a:p>
          <a:p>
            <a:pPr>
              <a:lnSpc>
                <a:spcPct val="100000"/>
              </a:lnSpc>
              <a:spcBef>
                <a:spcPts val="20"/>
              </a:spcBef>
              <a:buClr>
                <a:srgbClr val="1F1F5D"/>
              </a:buClr>
              <a:buFont typeface="Verdana" panose="020B0604030504040204"/>
              <a:buChar char="–"/>
            </a:pPr>
            <a:endParaRPr sz="1925" dirty="0">
              <a:latin typeface="Verdana" panose="020B0604030504040204"/>
              <a:cs typeface="Verdana" panose="020B0604030504040204"/>
            </a:endParaRPr>
          </a:p>
          <a:p>
            <a:pPr marL="469265" marR="5080" indent="-276225">
              <a:lnSpc>
                <a:spcPts val="2100"/>
              </a:lnSpc>
              <a:spcBef>
                <a:spcPts val="5"/>
              </a:spcBef>
              <a:buChar char="–"/>
              <a:tabLst>
                <a:tab pos="469900" algn="l"/>
                <a:tab pos="469900" algn="l"/>
              </a:tabLst>
            </a:pPr>
            <a:r>
              <a:rPr sz="1540" spc="-15" dirty="0">
                <a:solidFill>
                  <a:srgbClr val="1F1F5D"/>
                </a:solidFill>
                <a:latin typeface="Verdana" panose="020B0604030504040204"/>
                <a:cs typeface="Verdana" panose="020B0604030504040204"/>
              </a:rPr>
              <a:t>excellent</a:t>
            </a:r>
            <a:r>
              <a:rPr sz="1540" spc="5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interface</a:t>
            </a:r>
            <a:r>
              <a:rPr sz="1540" spc="6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ideas</a:t>
            </a:r>
            <a:r>
              <a:rPr sz="1540" spc="5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modeled</a:t>
            </a:r>
            <a:r>
              <a:rPr sz="1540" spc="5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after</a:t>
            </a:r>
            <a:r>
              <a:rPr sz="1540" spc="5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human</a:t>
            </a:r>
            <a:r>
              <a:rPr sz="1540" spc="55"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needs</a:t>
            </a:r>
            <a:r>
              <a:rPr sz="1540" spc="50" dirty="0">
                <a:solidFill>
                  <a:srgbClr val="1F1F5D"/>
                </a:solidFill>
                <a:latin typeface="Verdana" panose="020B0604030504040204"/>
                <a:cs typeface="Verdana" panose="020B0604030504040204"/>
              </a:rPr>
              <a:t> </a:t>
            </a:r>
            <a:r>
              <a:rPr sz="1540" spc="-15" dirty="0">
                <a:solidFill>
                  <a:srgbClr val="1F1F5D"/>
                </a:solidFill>
                <a:latin typeface="Verdana" panose="020B0604030504040204"/>
                <a:cs typeface="Verdana" panose="020B0604030504040204"/>
              </a:rPr>
              <a:t>instead</a:t>
            </a:r>
            <a:r>
              <a:rPr sz="1540" spc="5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of </a:t>
            </a:r>
            <a:r>
              <a:rPr sz="1540" spc="-6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system</a:t>
            </a:r>
            <a:r>
              <a:rPr sz="1540" spc="2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needs</a:t>
            </a:r>
            <a:r>
              <a:rPr sz="1540" spc="15"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t>
            </a:r>
            <a:r>
              <a:rPr sz="1540" b="1" spc="-5" dirty="0">
                <a:solidFill>
                  <a:srgbClr val="1F1F5D"/>
                </a:solidFill>
                <a:latin typeface="Verdana" panose="020B0604030504040204"/>
                <a:cs typeface="Verdana" panose="020B0604030504040204"/>
              </a:rPr>
              <a:t>user</a:t>
            </a:r>
            <a:r>
              <a:rPr sz="1540" b="1" spc="15" dirty="0">
                <a:solidFill>
                  <a:srgbClr val="1F1F5D"/>
                </a:solidFill>
                <a:latin typeface="Verdana" panose="020B0604030504040204"/>
                <a:cs typeface="Verdana" panose="020B0604030504040204"/>
              </a:rPr>
              <a:t> </a:t>
            </a:r>
            <a:r>
              <a:rPr sz="1540" b="1" spc="-5" dirty="0">
                <a:solidFill>
                  <a:srgbClr val="1F1F5D"/>
                </a:solidFill>
                <a:latin typeface="Verdana" panose="020B0604030504040204"/>
                <a:cs typeface="Verdana" panose="020B0604030504040204"/>
              </a:rPr>
              <a:t>centered</a:t>
            </a:r>
            <a:r>
              <a:rPr sz="1540" b="1" spc="15" dirty="0">
                <a:solidFill>
                  <a:srgbClr val="1F1F5D"/>
                </a:solidFill>
                <a:latin typeface="Verdana" panose="020B0604030504040204"/>
                <a:cs typeface="Verdana" panose="020B0604030504040204"/>
              </a:rPr>
              <a:t> </a:t>
            </a:r>
            <a:r>
              <a:rPr sz="1540" b="1" spc="-5" dirty="0">
                <a:solidFill>
                  <a:srgbClr val="1F1F5D"/>
                </a:solidFill>
                <a:latin typeface="Verdana" panose="020B0604030504040204"/>
                <a:cs typeface="Verdana" panose="020B0604030504040204"/>
              </a:rPr>
              <a:t>design</a:t>
            </a:r>
            <a:r>
              <a:rPr sz="1540" spc="-5" dirty="0">
                <a:solidFill>
                  <a:srgbClr val="1F1F5D"/>
                </a:solidFill>
                <a:latin typeface="Verdana" panose="020B0604030504040204"/>
                <a:cs typeface="Verdana" panose="020B0604030504040204"/>
              </a:rPr>
              <a:t>)</a:t>
            </a:r>
            <a:endParaRPr sz="1540" dirty="0">
              <a:latin typeface="Verdana" panose="020B0604030504040204"/>
              <a:cs typeface="Verdana" panose="020B0604030504040204"/>
            </a:endParaRPr>
          </a:p>
          <a:p>
            <a:pPr>
              <a:lnSpc>
                <a:spcPct val="100000"/>
              </a:lnSpc>
              <a:spcBef>
                <a:spcPts val="25"/>
              </a:spcBef>
              <a:buClr>
                <a:srgbClr val="1F1F5D"/>
              </a:buClr>
              <a:buFont typeface="Verdana" panose="020B0604030504040204"/>
              <a:buChar char="–"/>
            </a:pPr>
            <a:endParaRPr sz="1795" dirty="0">
              <a:latin typeface="Verdana" panose="020B0604030504040204"/>
              <a:cs typeface="Verdana" panose="020B0604030504040204"/>
            </a:endParaRPr>
          </a:p>
          <a:p>
            <a:pPr marL="469900" indent="-277495">
              <a:lnSpc>
                <a:spcPct val="100000"/>
              </a:lnSpc>
              <a:buChar char="–"/>
              <a:tabLst>
                <a:tab pos="469900" algn="l"/>
                <a:tab pos="469900" algn="l"/>
              </a:tabLst>
            </a:pPr>
            <a:r>
              <a:rPr sz="1540" spc="-10" dirty="0">
                <a:solidFill>
                  <a:srgbClr val="1F1F5D"/>
                </a:solidFill>
                <a:latin typeface="Verdana" panose="020B0604030504040204"/>
                <a:cs typeface="Verdana" panose="020B0604030504040204"/>
              </a:rPr>
              <a:t>evolution</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of</a:t>
            </a:r>
            <a:r>
              <a:rPr sz="1540" spc="15"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ideas</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into</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products</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through</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several</a:t>
            </a:r>
            <a:r>
              <a:rPr sz="1540" spc="10" dirty="0">
                <a:solidFill>
                  <a:srgbClr val="1F1F5D"/>
                </a:solidFill>
                <a:latin typeface="Verdana" panose="020B0604030504040204"/>
                <a:cs typeface="Verdana" panose="020B0604030504040204"/>
              </a:rPr>
              <a:t> </a:t>
            </a:r>
            <a:r>
              <a:rPr sz="1540" spc="-10" dirty="0">
                <a:solidFill>
                  <a:srgbClr val="1F1F5D"/>
                </a:solidFill>
                <a:latin typeface="Verdana" panose="020B0604030504040204"/>
                <a:cs typeface="Verdana" panose="020B0604030504040204"/>
              </a:rPr>
              <a:t>generations</a:t>
            </a:r>
            <a:endParaRPr sz="1540" dirty="0">
              <a:latin typeface="Verdana" panose="020B0604030504040204"/>
              <a:cs typeface="Verdana" panose="020B0604030504040204"/>
            </a:endParaRPr>
          </a:p>
          <a:p>
            <a:pPr marL="907415" marR="1072515" lvl="1" indent="-180975">
              <a:lnSpc>
                <a:spcPct val="105000"/>
              </a:lnSpc>
              <a:spcBef>
                <a:spcPts val="325"/>
              </a:spcBef>
              <a:buFont typeface="Verdana" panose="020B0604030504040204"/>
              <a:buChar char="•"/>
              <a:tabLst>
                <a:tab pos="908050" algn="l"/>
              </a:tabLst>
            </a:pPr>
            <a:r>
              <a:rPr sz="1325" i="1" spc="20" dirty="0">
                <a:solidFill>
                  <a:srgbClr val="1F1F5D"/>
                </a:solidFill>
                <a:latin typeface="Verdana" panose="020B0604030504040204"/>
                <a:cs typeface="Verdana" panose="020B0604030504040204"/>
              </a:rPr>
              <a:t>pioneer</a:t>
            </a:r>
            <a:r>
              <a:rPr sz="1325" i="1" spc="-1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systems</a:t>
            </a:r>
            <a:r>
              <a:rPr sz="1325" spc="9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developed</a:t>
            </a:r>
            <a:r>
              <a:rPr sz="1325" spc="8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innovative</a:t>
            </a:r>
            <a:r>
              <a:rPr sz="1325" spc="9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designs,</a:t>
            </a:r>
            <a:r>
              <a:rPr sz="1325" spc="8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but</a:t>
            </a:r>
            <a:r>
              <a:rPr sz="1325" spc="9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often </a:t>
            </a:r>
            <a:r>
              <a:rPr sz="1325" spc="-53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commercially</a:t>
            </a:r>
            <a:r>
              <a:rPr sz="1325" spc="5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unviable</a:t>
            </a:r>
            <a:endParaRPr sz="1325" dirty="0">
              <a:latin typeface="Verdana" panose="020B0604030504040204"/>
              <a:cs typeface="Verdana" panose="020B0604030504040204"/>
            </a:endParaRPr>
          </a:p>
          <a:p>
            <a:pPr marL="907415" marR="280670" lvl="1" indent="-180975">
              <a:lnSpc>
                <a:spcPct val="105000"/>
              </a:lnSpc>
              <a:spcBef>
                <a:spcPts val="300"/>
              </a:spcBef>
              <a:buFont typeface="Verdana" panose="020B0604030504040204"/>
              <a:buChar char="•"/>
              <a:tabLst>
                <a:tab pos="908050" algn="l"/>
              </a:tabLst>
            </a:pPr>
            <a:r>
              <a:rPr sz="1325" i="1" spc="15" dirty="0">
                <a:solidFill>
                  <a:srgbClr val="1F1F5D"/>
                </a:solidFill>
                <a:latin typeface="Verdana" panose="020B0604030504040204"/>
                <a:cs typeface="Verdana" panose="020B0604030504040204"/>
              </a:rPr>
              <a:t>settler</a:t>
            </a:r>
            <a:r>
              <a:rPr sz="1325" i="1" spc="-1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systems</a:t>
            </a:r>
            <a:r>
              <a:rPr sz="1325" spc="9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incorporated</a:t>
            </a:r>
            <a:r>
              <a:rPr sz="1325" spc="95"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(many</a:t>
            </a:r>
            <a:r>
              <a:rPr sz="1325" spc="90" dirty="0">
                <a:solidFill>
                  <a:srgbClr val="1F1F5D"/>
                </a:solidFill>
                <a:latin typeface="Verdana" panose="020B0604030504040204"/>
                <a:cs typeface="Verdana" panose="020B0604030504040204"/>
              </a:rPr>
              <a:t> </a:t>
            </a:r>
            <a:r>
              <a:rPr sz="1325" spc="15" dirty="0">
                <a:solidFill>
                  <a:srgbClr val="1F1F5D"/>
                </a:solidFill>
                <a:latin typeface="Verdana" panose="020B0604030504040204"/>
                <a:cs typeface="Verdana" panose="020B0604030504040204"/>
              </a:rPr>
              <a:t>years</a:t>
            </a:r>
            <a:r>
              <a:rPr sz="1325" spc="95"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later)</a:t>
            </a:r>
            <a:r>
              <a:rPr sz="1325" spc="95" dirty="0">
                <a:solidFill>
                  <a:srgbClr val="1F1F5D"/>
                </a:solidFill>
                <a:latin typeface="Verdana" panose="020B0604030504040204"/>
                <a:cs typeface="Verdana" panose="020B0604030504040204"/>
              </a:rPr>
              <a:t> </a:t>
            </a:r>
            <a:r>
              <a:rPr sz="1325" spc="20" dirty="0">
                <a:solidFill>
                  <a:srgbClr val="1F1F5D"/>
                </a:solidFill>
                <a:latin typeface="Verdana" panose="020B0604030504040204"/>
                <a:cs typeface="Verdana" panose="020B0604030504040204"/>
              </a:rPr>
              <a:t>well-researched </a:t>
            </a:r>
            <a:r>
              <a:rPr sz="1325" spc="-530" dirty="0">
                <a:solidFill>
                  <a:srgbClr val="1F1F5D"/>
                </a:solidFill>
                <a:latin typeface="Verdana" panose="020B0604030504040204"/>
                <a:cs typeface="Verdana" panose="020B0604030504040204"/>
              </a:rPr>
              <a:t> </a:t>
            </a:r>
            <a:r>
              <a:rPr sz="1325" spc="10" dirty="0">
                <a:solidFill>
                  <a:srgbClr val="1F1F5D"/>
                </a:solidFill>
                <a:latin typeface="Verdana" panose="020B0604030504040204"/>
                <a:cs typeface="Verdana" panose="020B0604030504040204"/>
              </a:rPr>
              <a:t>designs</a:t>
            </a:r>
            <a:endParaRPr sz="1325" dirty="0">
              <a:latin typeface="Verdana" panose="020B0604030504040204"/>
              <a:cs typeface="Verdana" panose="020B0604030504040204"/>
            </a:endParaRPr>
          </a:p>
          <a:p>
            <a:pPr lvl="1">
              <a:lnSpc>
                <a:spcPct val="100000"/>
              </a:lnSpc>
              <a:spcBef>
                <a:spcPts val="20"/>
              </a:spcBef>
              <a:buClr>
                <a:srgbClr val="1F1F5D"/>
              </a:buClr>
              <a:buFont typeface="Verdana" panose="020B0604030504040204"/>
              <a:buChar char="•"/>
            </a:pPr>
            <a:endParaRPr sz="1665" dirty="0">
              <a:latin typeface="Verdana" panose="020B0604030504040204"/>
              <a:cs typeface="Verdana" panose="020B0604030504040204"/>
            </a:endParaRPr>
          </a:p>
          <a:p>
            <a:pPr marL="469900" indent="-277495">
              <a:lnSpc>
                <a:spcPct val="100000"/>
              </a:lnSpc>
              <a:spcBef>
                <a:spcPts val="5"/>
              </a:spcBef>
              <a:buChar char="–"/>
              <a:tabLst>
                <a:tab pos="469900" algn="l"/>
                <a:tab pos="469900" algn="l"/>
              </a:tabLst>
            </a:pPr>
            <a:r>
              <a:rPr sz="1540" spc="-5" dirty="0">
                <a:solidFill>
                  <a:srgbClr val="1F1F5D"/>
                </a:solidFill>
                <a:latin typeface="Verdana" panose="020B0604030504040204"/>
                <a:cs typeface="Verdana" panose="020B0604030504040204"/>
              </a:rPr>
              <a:t>people</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no</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longer</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willing to</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accept</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products with</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poor</a:t>
            </a:r>
            <a:r>
              <a:rPr sz="1540" spc="-10" dirty="0">
                <a:solidFill>
                  <a:srgbClr val="1F1F5D"/>
                </a:solidFill>
                <a:latin typeface="Verdana" panose="020B0604030504040204"/>
                <a:cs typeface="Verdana" panose="020B0604030504040204"/>
              </a:rPr>
              <a:t> </a:t>
            </a:r>
            <a:r>
              <a:rPr sz="1540" spc="-5" dirty="0">
                <a:solidFill>
                  <a:srgbClr val="1F1F5D"/>
                </a:solidFill>
                <a:latin typeface="Verdana" panose="020B0604030504040204"/>
                <a:cs typeface="Verdana" panose="020B0604030504040204"/>
              </a:rPr>
              <a:t>interfaces</a:t>
            </a:r>
            <a:endParaRPr sz="1540" dirty="0">
              <a:latin typeface="Verdana" panose="020B0604030504040204"/>
              <a:cs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16843</Words>
  <Application>WPS Presentation</Application>
  <PresentationFormat>On-screen Show (4:3)</PresentationFormat>
  <Paragraphs>678</Paragraphs>
  <Slides>91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91</vt:i4>
      </vt:variant>
    </vt:vector>
  </HeadingPairs>
  <TitlesOfParts>
    <vt:vector size="107" baseType="lpstr">
      <vt:lpstr>Arial</vt:lpstr>
      <vt:lpstr>SimSun</vt:lpstr>
      <vt:lpstr>Wingdings</vt:lpstr>
      <vt:lpstr>Times New Roman</vt:lpstr>
      <vt:lpstr>Trebuchet MS</vt:lpstr>
      <vt:lpstr>Arial</vt:lpstr>
      <vt:lpstr>Carlito</vt:lpstr>
      <vt:lpstr>Segoe Print</vt:lpstr>
      <vt:lpstr>Calibri</vt:lpstr>
      <vt:lpstr>Microsoft YaHei</vt:lpstr>
      <vt:lpstr>Arial Unicode MS</vt:lpstr>
      <vt:lpstr>Arial Black</vt:lpstr>
      <vt:lpstr>Courier New</vt:lpstr>
      <vt:lpstr>Verdana</vt:lpstr>
      <vt:lpstr>Comic Sans MS</vt:lpstr>
      <vt:lpstr>Office Theme</vt:lpstr>
      <vt:lpstr>Human Computer Interaction</vt:lpstr>
      <vt:lpstr>Course	Overview (1)</vt:lpstr>
      <vt:lpstr>Course	Overview (2)</vt:lpstr>
      <vt:lpstr>Goals of HCI</vt:lpstr>
      <vt:lpstr>What happens when a human and a computer get  together to perform a task</vt:lpstr>
      <vt:lpstr> Person And A Computer	</vt:lpstr>
      <vt:lpstr>Human	Perspective</vt:lpstr>
      <vt:lpstr>Human	Computer	Interaction</vt:lpstr>
      <vt:lpstr>PowerPoint 演示文稿</vt:lpstr>
      <vt:lpstr>PowerPoint 演示文稿</vt:lpstr>
      <vt:lpstr>PowerPoint 演示文稿</vt:lpstr>
      <vt:lpstr>History of Human Computer  Interaction</vt:lpstr>
      <vt:lpstr>Agenda</vt:lpstr>
      <vt:lpstr> Input/output devices	</vt:lpstr>
      <vt:lpstr> RAND’s vision of the future	</vt:lpstr>
      <vt:lpstr>Future Prediction</vt:lpstr>
      <vt:lpstr>“As We May Think”</vt:lpstr>
      <vt:lpstr>History of HCI</vt:lpstr>
      <vt:lpstr> Eniac (1943)	</vt:lpstr>
      <vt:lpstr> Mark I (1944)	</vt:lpstr>
      <vt:lpstr> IBM SSEC (1948)	</vt:lpstr>
      <vt:lpstr> Stretch (1961)	</vt:lpstr>
      <vt:lpstr>PowerPoint 演示文稿</vt:lpstr>
      <vt:lpstr>Vannevar Bush (1890-1974)</vt:lpstr>
      <vt:lpstr>Intellectual foundations</vt:lpstr>
      <vt:lpstr>Key issues</vt:lpstr>
      <vt:lpstr>Key issues</vt:lpstr>
      <vt:lpstr>Vannevar Bush (1945)</vt:lpstr>
      <vt:lpstr>History of HCI</vt:lpstr>
      <vt:lpstr> Eniac (1943)	</vt:lpstr>
      <vt:lpstr> Mark I (1944)	</vt:lpstr>
      <vt:lpstr> IBM SSEC (1948)	</vt:lpstr>
      <vt:lpstr> Stretch (1961)	</vt:lpstr>
      <vt:lpstr>PowerPoint 演示文稿</vt:lpstr>
      <vt:lpstr> Bush’s Memex	</vt:lpstr>
      <vt:lpstr>PowerPoint 演示文稿</vt:lpstr>
      <vt:lpstr>PowerPoint 演示文稿</vt:lpstr>
      <vt:lpstr>SketchPad</vt:lpstr>
      <vt:lpstr>PowerPoint 演示文稿</vt:lpstr>
      <vt:lpstr>PowerPoint 演示文稿</vt:lpstr>
      <vt:lpstr>Ivan Sutherland (1938-)</vt:lpstr>
      <vt:lpstr>Sketchpad</vt:lpstr>
      <vt:lpstr>Sketchpad</vt:lpstr>
      <vt:lpstr>Viewable on…</vt:lpstr>
      <vt:lpstr>Sketchpad: “Direct Manipulation”</vt:lpstr>
      <vt:lpstr>Sketchpad (1963)</vt:lpstr>
      <vt:lpstr>Investion of Computer Mouse</vt:lpstr>
      <vt:lpstr> Douglas Engelbart	</vt:lpstr>
      <vt:lpstr>PowerPoint 演示文稿</vt:lpstr>
      <vt:lpstr>PowerPoint 演示文稿</vt:lpstr>
      <vt:lpstr>The First Mouse (1964)</vt:lpstr>
      <vt:lpstr>Douglas C. Engelbart (1925 - )</vt:lpstr>
      <vt:lpstr>The First Mouse (1964)</vt:lpstr>
      <vt:lpstr>Xerox Star - ‘81</vt:lpstr>
      <vt:lpstr>PowerPoint 演示文稿</vt:lpstr>
      <vt:lpstr>Xerox Star - ‘81</vt:lpstr>
      <vt:lpstr>Xerox Star (1981)</vt:lpstr>
      <vt:lpstr>Star GUI Icons</vt:lpstr>
      <vt:lpstr> Douglas Engelbart	</vt:lpstr>
      <vt:lpstr> Douglas Engelbart	</vt:lpstr>
      <vt:lpstr> The Personal Computer	</vt:lpstr>
      <vt:lpstr> The Personal Computer	</vt:lpstr>
      <vt:lpstr> Commercial	machines:	Xerox	Star-1981	</vt:lpstr>
      <vt:lpstr> Xerox Star (continued)	</vt:lpstr>
      <vt:lpstr>Xerox Star (GUI)</vt:lpstr>
      <vt:lpstr> Commercial Machines: Apple Lisa (1983)	</vt:lpstr>
      <vt:lpstr> Commercial Machines: Apple Macintosh (1984)	</vt:lpstr>
      <vt:lpstr>Xerox Star (history)</vt:lpstr>
      <vt:lpstr>ACM Conference</vt:lpstr>
      <vt:lpstr>PowerPoint 演示文稿</vt:lpstr>
      <vt:lpstr>ACM Conference</vt:lpstr>
      <vt:lpstr>ACM Conference</vt:lpstr>
      <vt:lpstr>SIGCHI Web Site</vt:lpstr>
      <vt:lpstr>SIGCHI Conference Publications</vt:lpstr>
      <vt:lpstr>The Psychology of Human-Computer  Interaction</vt:lpstr>
      <vt:lpstr>PowerPoint 演示文稿</vt:lpstr>
      <vt:lpstr>Card, Moran, and Newell (1983)</vt:lpstr>
      <vt:lpstr>The Psychology of Human-  Computer Interaction</vt:lpstr>
      <vt:lpstr>The Model Human Processor</vt:lpstr>
      <vt:lpstr>Launch of the Apple Macintosh (1984)</vt:lpstr>
      <vt:lpstr>PowerPoint 演示文稿</vt:lpstr>
      <vt:lpstr>Steve Jobs launches Apple Mac in 1984: You can  watch video through the	link below</vt:lpstr>
      <vt:lpstr>Apple Macintosh (1984)</vt:lpstr>
      <vt:lpstr>MacWrite Software</vt:lpstr>
      <vt:lpstr>Apple Macintosh Superbowl  Commercial (1984)</vt:lpstr>
      <vt:lpstr>Apple Macintosh Timeline</vt:lpstr>
      <vt:lpstr>Growth of HCI and graphical  user interfaces (GUIs)</vt:lpstr>
      <vt:lpstr>PowerPoint 演示文稿</vt:lpstr>
      <vt:lpstr>PowerPoint 演示文稿</vt:lpstr>
      <vt:lpstr>History	(and	future)	of	HCI</vt:lpstr>
      <vt:lpstr> You know now: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Human Computer  Interaction</dc:title>
  <dc:creator/>
  <cp:lastModifiedBy>Administrator</cp:lastModifiedBy>
  <cp:revision>6</cp:revision>
  <dcterms:created xsi:type="dcterms:W3CDTF">2022-03-24T07:21:51Z</dcterms:created>
  <dcterms:modified xsi:type="dcterms:W3CDTF">2022-03-24T10:56:40Z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2022-03-23T03:00:00Z</vt:filetime>
  </property>
  <property fmtid="{D5CDD505-2E9C-101B-9397-08002B2CF9AE}" pid="3" name="ICV">
    <vt:lpwstr>003D2BA44D714D81920CF3871B6488A4</vt:lpwstr>
  </property>
  <property fmtid="{D5CDD505-2E9C-101B-9397-08002B2CF9AE}" pid="4" name="KSOProductBuildVer">
    <vt:lpwstr>1033-11.2.0.11029</vt:lpwstr>
  </property>
</Properties>
</file>