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2.xml.rels" ContentType="application/vnd.openxmlformats-package.relationships+xml"/>
  <Override PartName="/ppt/notesSlides/notesSlide4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2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5.jpeg" ContentType="image/jpeg"/>
  <Override PartName="/ppt/media/image24.wmf" ContentType="image/x-wmf"/>
  <Override PartName="/ppt/media/image4.jpeg" ContentType="image/jpeg"/>
  <Override PartName="/ppt/media/image2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.png" ContentType="image/png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62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CF1804E-5CC4-4181-AAC3-C3E22BECABC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53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6AF17C-85DD-41D0-9972-57A17578665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Num" idx="157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BAB44E-FBE8-490A-9EE9-0C04C9BDAB8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6320" cy="383652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3"/>
          <p:cNvSpPr>
            <a:spLocks noGrp="1"/>
          </p:cNvSpPr>
          <p:nvPr>
            <p:ph type="body"/>
          </p:nvPr>
        </p:nvSpPr>
        <p:spPr>
          <a:xfrm>
            <a:off x="708120" y="4859280"/>
            <a:ext cx="568296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Column order has no significance.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Num" idx="158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CBBFF0-9A84-4AAA-9710-0C93B0C09BD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Num" idx="159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1B0789-259A-4BD9-A051-C52E45B1A39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Rectangle 7"/>
          <p:cNvSpPr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15434B8-516C-4F47-940C-740B0A9EE4A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6320" cy="383652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708120" y="4859280"/>
            <a:ext cx="568296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Num" idx="160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F536A5-E2E4-40EF-813F-37D06C00A92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Rectangle 7"/>
          <p:cNvSpPr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D1C82C-01C8-41CB-9B56-EF9B80D580A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6320" cy="383652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708120" y="4859280"/>
            <a:ext cx="568296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161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172290-3630-425B-8DCB-4229F79100B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Num" idx="162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885EA8-EB0D-4DB6-B7A6-264931DA98D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3"/>
          <p:cNvSpPr>
            <a:spLocks noGrp="1"/>
          </p:cNvSpPr>
          <p:nvPr>
            <p:ph type="body"/>
          </p:nvPr>
        </p:nvSpPr>
        <p:spPr>
          <a:xfrm>
            <a:off x="947880" y="4861080"/>
            <a:ext cx="520344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Worboys calls it restrict.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Num" idx="163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F9A3DA-A3C6-40D3-8DC0-800F07451C3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3"/>
          <p:cNvSpPr>
            <a:spLocks noGrp="1"/>
          </p:cNvSpPr>
          <p:nvPr>
            <p:ph type="body"/>
          </p:nvPr>
        </p:nvSpPr>
        <p:spPr>
          <a:xfrm>
            <a:off x="947880" y="4861080"/>
            <a:ext cx="520344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Worboys calls it restrict.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Num" idx="164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5AEA2A-9C23-4377-A2E3-55585B65638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947880" y="4861080"/>
            <a:ext cx="520344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Select from relation r where A=B AND D&gt;5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Num" idx="165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4DE334-8FF1-46E6-942C-E0B337BD844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Rectangle 7"/>
          <p:cNvSpPr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6BEDB7C-B791-4533-A041-A61BCA8B259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6320" cy="383652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708120" y="4859280"/>
            <a:ext cx="568296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ArcMap would allow you to switch selection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Num" idx="166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205EBE-B319-4DCB-8C68-B1EB75DA706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Rectangle 7"/>
          <p:cNvSpPr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D1D9A9-671C-44B6-8F71-98E3368A568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6320" cy="383652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708120" y="4859280"/>
            <a:ext cx="568296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Related tables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Select by attributes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Switch selection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Clear selection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Zoom to selected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Delete Selected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Num" idx="167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66B4AB-2A04-4DB7-AD1B-D76EBD0920F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Open Geospatial Consortium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Num" idx="168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EDDB5A-63FF-4CD0-BE9D-095E0C4440F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Each layer typically a 1 to 1 correspondence between each geographic feature and records in the table.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Num" idx="169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B3A56B-10FC-430B-B5B8-82486D6C541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Num" idx="170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F43886-87DE-4196-AC51-1E258BE6C6B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171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46E8E3-1E39-41A3-8A18-9CB76FFF2A3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Num" idx="154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1C8C1A-07F3-4A89-B665-33F4C250BED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Num" idx="155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55C4A0-BD7E-4527-9F06-75499038EB2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Num" idx="156"/>
          </p:nvPr>
        </p:nvSpPr>
        <p:spPr>
          <a:xfrm>
            <a:off x="4021200" y="9720360"/>
            <a:ext cx="3076200" cy="5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0223A6-EEF0-4CF7-B6B1-44F1DDD7FF9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sldImg"/>
          </p:nvPr>
        </p:nvSpPr>
        <p:spPr>
          <a:xfrm>
            <a:off x="990720" y="7668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DBF16A-496E-46F8-A264-F158F03E6D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06ED3-1802-4CF1-9539-F921E98EFD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8C4560-FF57-467A-B7EE-1B2992FE05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CB0316-A942-4E9D-9528-7145DEA609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CDD777-836E-4523-90DE-31DADA28E6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A1390A-4358-4624-9583-8AF9F9C04C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7EDF62-02AB-45B9-B9AC-FA64A90B6C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5A1D6C-E60B-44A1-A1E5-A13B8E5130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5F99F4-6C0E-4F1E-B949-5278DA7C64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59F762-3C36-42D3-B7A5-A68AF261C8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56D8B5-6C7D-476C-B09F-9445F040E4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0B80C8-33AF-4E8C-8EB0-E4BD067153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957CB5-DBF2-470B-96D9-8E108B48B1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A01C55-F3A2-4719-AFFF-16B8DEF867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5A6F71-F384-44F6-982D-2971C5A7E9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16F9A5-2224-467B-8307-30F5C72703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9781B7-D25E-4370-9D54-46EB07F6D4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D6F48F-59AA-41E0-B204-75FE73645D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901A67-DF0D-4A1E-AA13-D82C8975CB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40A3FC-E071-4AFE-9EC9-EBA7055A8E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AC457A-C5D1-4536-8B44-C4410ACD6D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739920-5C54-46A5-B22F-B12E49358D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661138-C96B-4809-BBA0-E14C44CE51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1C5302-878E-4B61-B848-315A91DC30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68BCBB-D5D9-45F0-8942-5C8650436F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BDB4AF-C38B-4D11-8757-84955BA70C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E3D491-E80A-4DE5-909E-CEAFFC1CB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641380-9C31-4BBE-B87D-D916F0A8D1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AE6353-CC58-44EB-9ECB-FE7A0E21C8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6120FD-2EC2-4260-8619-E9A271CD2B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C08EE7-B30A-4508-A1A4-83AF273556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7B4978-DA61-49EA-AD0A-B07D07DAF3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FD10E7-52A6-4D7E-BC3C-ADCF9F108A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DB53C7-F563-40F1-B033-89207C1B5A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A6CE06E-943B-4317-BF67-C7D8B74B33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760109-7E56-4B5D-855F-F183915CED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A2E249-3D18-4177-91ED-F60C749BF6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F4D281-BE90-485F-B0F9-51747DC2FF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4177DE-C1BB-4F09-9837-852702AEFF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CFB446-0B74-475F-9432-D83A251823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3604691-8A8F-4FF7-BA55-3D2413CD39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F632DE-253E-4FD1-AFF7-869AD509E1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777654-A9F9-413E-91C5-AB0DBF679B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FFCF270-E4FD-4BA0-9500-7AD62D05D3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37F72-F0D8-4BCE-ACF2-F15DEE4A81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C10540E-8FF5-4A73-8007-A0EFEFB75F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D8F5240-9915-44C2-911D-776559E08B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EFDCBC3-C000-42FF-AB79-CEC0F45D19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F98540B-29DB-457C-B177-5390C81081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05E8677-C2DA-4805-BB37-4923329AA4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B744CC3-B179-4014-80B9-4E45323B3B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40E8BFA-F52A-4739-A75E-6E3ED22E65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7C165A1-86CB-46F2-ABFD-4D3DDB201F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1FD7AD8-7D68-4AF6-93E1-6806A7EA47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35966B8-473C-4BA5-9B74-EAC00DC0AB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9846BE-BCE3-4243-9BF5-886C5B99A0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01CA474-6AA0-46C8-8304-4B323BEA27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5B21A5-1621-484D-845C-7E717EED55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7B229F-BDEF-409B-A7B2-C992D6EA55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DB2B5F-A683-4DF4-8F71-C6B87CAF04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2CC7DC-6B07-47ED-8624-FDE8E5DC171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67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E62E55-0EFF-44A2-B581-E1E7395AA2D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9D9AE5-E482-406F-AD97-24FBC34FE34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 idx="10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62960D-610F-4C6C-B252-01F684C07DA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13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14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15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455DBE-39AA-4BB6-80DE-8237AAA19DD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29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560" y="2286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GIS Database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Picture 7" descr="http://gis.tulaliptribes-nsn.gov/Portals/8/images/projects_data.jpg"/>
          <p:cNvPicPr/>
          <p:nvPr/>
        </p:nvPicPr>
        <p:blipFill>
          <a:blip r:embed="rId1"/>
          <a:stretch/>
        </p:blipFill>
        <p:spPr>
          <a:xfrm>
            <a:off x="1447920" y="2590920"/>
            <a:ext cx="6095520" cy="3901680"/>
          </a:xfrm>
          <a:prstGeom prst="rect">
            <a:avLst/>
          </a:prstGeom>
          <a:ln w="9525">
            <a:noFill/>
          </a:ln>
        </p:spPr>
      </p:pic>
      <p:sp>
        <p:nvSpPr>
          <p:cNvPr id="214" name="PlaceHolder 2"/>
          <p:cNvSpPr>
            <a:spLocks noGrp="1"/>
          </p:cNvSpPr>
          <p:nvPr>
            <p:ph type="ftr" idx="1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2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F06396-F14A-43E0-AEEC-BC7C7758A41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Relational Databases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relational database model is the most dominant model in both the corporate and GIS world, due to its flexibility, organization, and functioning..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was defined by Edgar F. Codd (1970).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can accommodate a wide range of data types.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is not necessary to know beforehand the types of processing that will be performed on the database.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ftr" idx="3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sldNum" idx="3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60EF9B-CDC7-454D-9093-E1CED0D3DF3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Relational Database Terminology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380880" y="1424160"/>
            <a:ext cx="853416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table contains the data for a single 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entity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instance of an entity is a 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row/record/tuple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in the table.  This is a specific instance of the entity.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Columns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contain 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attributes/field</a:t>
            </a:r>
            <a:r>
              <a:rPr b="0" lang="en-US" sz="2800" spc="-1" strike="noStrike">
                <a:solidFill>
                  <a:schemeClr val="hlink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that describe the entity.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Attributes in a column must be from the same domain (text, integer, date).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attribute may have a range (e.g.;  0 ≤ integers ≤ 100)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Column order has no significance.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Tables are related through 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keys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ftr" idx="3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sldNum" idx="4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38FE31-9EEC-4DE0-A14C-EA3466A3994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Attributes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 entity is represented by a set of attributes, that is descriptive properties possessed by all members of an entity set.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800" spc="-1" strike="noStrike">
                <a:solidFill>
                  <a:srgbClr val="00b0f0"/>
                </a:solidFill>
                <a:latin typeface="Arial"/>
              </a:rPr>
              <a:t>Domain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the set of permitted values for each attribute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Attribute types: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Simple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composite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attributes.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Single-valued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multi-valued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attributes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 multivalued attribute: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phone-numbers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Derived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attributes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be computed from other attributes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 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age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given date of birth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 idx="4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4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E59DE5-09FD-4948-8A43-BAC10DBE930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Relational Database Terminology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Picture 3" descr="Fig05-01"/>
          <p:cNvPicPr/>
          <p:nvPr/>
        </p:nvPicPr>
        <p:blipFill>
          <a:blip r:embed="rId1"/>
          <a:stretch/>
        </p:blipFill>
        <p:spPr>
          <a:xfrm>
            <a:off x="838080" y="1601640"/>
            <a:ext cx="6019560" cy="4419360"/>
          </a:xfrm>
          <a:prstGeom prst="rect">
            <a:avLst/>
          </a:prstGeom>
          <a:ln w="9525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ftr" idx="4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4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B1A7E8-1890-4CEF-9EA3-D9E58E5BB09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TextBox 3"/>
          <p:cNvSpPr/>
          <p:nvPr/>
        </p:nvSpPr>
        <p:spPr>
          <a:xfrm>
            <a:off x="6972480" y="4038480"/>
            <a:ext cx="2018880" cy="1461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Record, row, tuple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specific instance of the entity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4"/>
          <p:cNvSpPr/>
          <p:nvPr/>
        </p:nvSpPr>
        <p:spPr>
          <a:xfrm>
            <a:off x="4572000" y="4902120"/>
            <a:ext cx="198072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Attribute, column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"/>
          <p:cNvSpPr/>
          <p:nvPr/>
        </p:nvSpPr>
        <p:spPr>
          <a:xfrm>
            <a:off x="6578640" y="3398760"/>
            <a:ext cx="144756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Entity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Keys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2800" spc="-1" strike="noStrike">
                <a:solidFill>
                  <a:srgbClr val="00b0f0"/>
                </a:solidFill>
                <a:latin typeface="Arial"/>
              </a:rPr>
              <a:t>super key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of an entity set is a set of one or more attributes whose values uniquely determine each entity.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2800" spc="-1" strike="noStrike">
                <a:solidFill>
                  <a:srgbClr val="00b0f0"/>
                </a:solidFill>
                <a:latin typeface="Arial"/>
              </a:rPr>
              <a:t>candidate key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of an entity set is a minimal super key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Customer-id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candidate key of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customer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account-number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candidate key of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account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Although several candidate keys may exist, one of the candidate keys is selected to be the </a:t>
            </a:r>
            <a:r>
              <a:rPr b="0" i="1" lang="en-US" sz="2800" spc="-1" strike="noStrike">
                <a:solidFill>
                  <a:srgbClr val="00b0f0"/>
                </a:solidFill>
                <a:latin typeface="Arial"/>
              </a:rPr>
              <a:t>primary key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ftr" idx="4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sldNum" idx="4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478D4F-8D5F-4160-BF7D-F57621291DE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Super Key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ftr" idx="4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4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C9F2AF-2E04-47EF-8D9E-CAA34B18D99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2" name="Picture 5" descr=""/>
          <p:cNvPicPr/>
          <p:nvPr/>
        </p:nvPicPr>
        <p:blipFill>
          <a:blip r:embed="rId1"/>
          <a:stretch/>
        </p:blipFill>
        <p:spPr>
          <a:xfrm>
            <a:off x="304920" y="1434960"/>
            <a:ext cx="8515080" cy="2933280"/>
          </a:xfrm>
          <a:prstGeom prst="rect">
            <a:avLst/>
          </a:prstGeom>
          <a:ln w="9525">
            <a:noFill/>
          </a:ln>
        </p:spPr>
      </p:pic>
      <p:sp>
        <p:nvSpPr>
          <p:cNvPr id="283" name="TextBox 6"/>
          <p:cNvSpPr/>
          <p:nvPr/>
        </p:nvSpPr>
        <p:spPr>
          <a:xfrm>
            <a:off x="1943280" y="4476600"/>
            <a:ext cx="5257440" cy="200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ID, RollNumber, RegNo, Name, Place, Standard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ID, RegNo,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RegNo, Name, Place, Standard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RollNunmber, Name Place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ID, Place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RegNo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Candidate Keys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ftr" idx="4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5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EBFA20-4E49-4BA4-87C8-AF58510FD7A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7" name="Picture 5" descr=""/>
          <p:cNvPicPr/>
          <p:nvPr/>
        </p:nvPicPr>
        <p:blipFill>
          <a:blip r:embed="rId1"/>
          <a:stretch/>
        </p:blipFill>
        <p:spPr>
          <a:xfrm>
            <a:off x="304920" y="1434960"/>
            <a:ext cx="8515080" cy="2933280"/>
          </a:xfrm>
          <a:prstGeom prst="rect">
            <a:avLst/>
          </a:prstGeom>
          <a:ln w="9525">
            <a:noFill/>
          </a:ln>
        </p:spPr>
      </p:pic>
      <p:sp>
        <p:nvSpPr>
          <p:cNvPr id="288" name="TextBox 6"/>
          <p:cNvSpPr/>
          <p:nvPr/>
        </p:nvSpPr>
        <p:spPr>
          <a:xfrm>
            <a:off x="3648240" y="4724280"/>
            <a:ext cx="182844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RollNumber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RegNo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Primary Key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ftr" idx="5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5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CBB9E5-C434-4A93-86F5-EB570DB5BCD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2" name="Picture 5" descr=""/>
          <p:cNvPicPr/>
          <p:nvPr/>
        </p:nvPicPr>
        <p:blipFill>
          <a:blip r:embed="rId1"/>
          <a:stretch/>
        </p:blipFill>
        <p:spPr>
          <a:xfrm>
            <a:off x="304920" y="1434960"/>
            <a:ext cx="8515080" cy="2933280"/>
          </a:xfrm>
          <a:prstGeom prst="rect">
            <a:avLst/>
          </a:prstGeom>
          <a:ln w="9525">
            <a:noFill/>
          </a:ln>
        </p:spPr>
      </p:pic>
      <p:sp>
        <p:nvSpPr>
          <p:cNvPr id="293" name="TextBox 6"/>
          <p:cNvSpPr/>
          <p:nvPr/>
        </p:nvSpPr>
        <p:spPr>
          <a:xfrm>
            <a:off x="3648240" y="4753080"/>
            <a:ext cx="182844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Keys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3200" spc="-1" strike="noStrike">
                <a:solidFill>
                  <a:srgbClr val="00b0f0"/>
                </a:solidFill>
                <a:latin typeface="Arial"/>
              </a:rPr>
              <a:t>composite key/concatenated</a:t>
            </a:r>
            <a:r>
              <a:rPr b="0" lang="en-US" sz="3200" spc="-1" strike="noStrike">
                <a:solidFill>
                  <a:srgbClr val="00b0f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is a key with more than one attribute.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ftr" idx="5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sldNum" idx="5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561C60-F6C9-4F56-8B32-93A320539DF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8" name="Picture 1" descr=""/>
          <p:cNvPicPr/>
          <p:nvPr/>
        </p:nvPicPr>
        <p:blipFill>
          <a:blip r:embed="rId1"/>
          <a:stretch/>
        </p:blipFill>
        <p:spPr>
          <a:xfrm>
            <a:off x="2022480" y="2884320"/>
            <a:ext cx="4562280" cy="1837800"/>
          </a:xfrm>
          <a:prstGeom prst="rect">
            <a:avLst/>
          </a:prstGeom>
          <a:ln w="9525">
            <a:noFill/>
          </a:ln>
        </p:spPr>
      </p:pic>
      <p:sp>
        <p:nvSpPr>
          <p:cNvPr id="299" name="TextBox 3"/>
          <p:cNvSpPr/>
          <p:nvPr/>
        </p:nvSpPr>
        <p:spPr>
          <a:xfrm>
            <a:off x="2133720" y="5029200"/>
            <a:ext cx="4266720" cy="27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http://ecomputernotes.com/images/Composite%20Key.jpg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Keys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3200" spc="-1" strike="noStrike">
                <a:solidFill>
                  <a:srgbClr val="00b0f0"/>
                </a:solidFill>
                <a:latin typeface="Arial"/>
              </a:rPr>
              <a:t>foreign key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is an attribute that is a key of one or more relations other than the one in which it appears.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ftr" idx="5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sldNum" idx="5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D7B473-D106-4A9E-B8BC-9A883F719C1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Entity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80880" y="1523880"/>
            <a:ext cx="3885840" cy="45716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Bangor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Penobscot County, Maine, United States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Centroid - 44.801N , -6778W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Area 34.4 square miles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Elevation – 158 feet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Population 31,473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Picture 4" descr="Bangor"/>
          <p:cNvPicPr/>
          <p:nvPr/>
        </p:nvPicPr>
        <p:blipFill>
          <a:blip r:embed="rId1"/>
          <a:stretch/>
        </p:blipFill>
        <p:spPr>
          <a:xfrm>
            <a:off x="4572000" y="2209680"/>
            <a:ext cx="4571640" cy="3890520"/>
          </a:xfrm>
          <a:prstGeom prst="rect">
            <a:avLst/>
          </a:prstGeom>
          <a:ln w="9525">
            <a:noFill/>
          </a:ln>
        </p:spPr>
      </p:pic>
      <p:sp>
        <p:nvSpPr>
          <p:cNvPr id="219" name="PlaceHolder 3"/>
          <p:cNvSpPr>
            <a:spLocks noGrp="1"/>
          </p:cNvSpPr>
          <p:nvPr>
            <p:ph type="ftr" idx="2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sldNum" idx="2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F3FE9C-0619-4E4D-AAAD-C06F215AD7B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2"/>
          <p:cNvSpPr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Foreign Key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Picture 4" descr="Fig05-08"/>
          <p:cNvPicPr/>
          <p:nvPr/>
        </p:nvPicPr>
        <p:blipFill>
          <a:blip r:embed="rId1"/>
          <a:stretch/>
        </p:blipFill>
        <p:spPr>
          <a:xfrm>
            <a:off x="2438280" y="1295280"/>
            <a:ext cx="4800240" cy="5333760"/>
          </a:xfrm>
          <a:prstGeom prst="rect">
            <a:avLst/>
          </a:prstGeom>
          <a:ln w="9525">
            <a:noFill/>
          </a:ln>
        </p:spPr>
      </p:pic>
      <p:sp>
        <p:nvSpPr>
          <p:cNvPr id="306" name="Text Box 5"/>
          <p:cNvSpPr/>
          <p:nvPr/>
        </p:nvSpPr>
        <p:spPr>
          <a:xfrm>
            <a:off x="380880" y="1676520"/>
            <a:ext cx="220932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Primary Key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 Box 6"/>
          <p:cNvSpPr/>
          <p:nvPr/>
        </p:nvSpPr>
        <p:spPr>
          <a:xfrm>
            <a:off x="5334120" y="1676520"/>
            <a:ext cx="190476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Foreign Key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 Box 7"/>
          <p:cNvSpPr/>
          <p:nvPr/>
        </p:nvSpPr>
        <p:spPr>
          <a:xfrm>
            <a:off x="380880" y="3581280"/>
            <a:ext cx="220932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Primary Key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 Box 8"/>
          <p:cNvSpPr/>
          <p:nvPr/>
        </p:nvSpPr>
        <p:spPr>
          <a:xfrm>
            <a:off x="5334120" y="3581280"/>
            <a:ext cx="190476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Foreign Key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 Box 9"/>
          <p:cNvSpPr/>
          <p:nvPr/>
        </p:nvSpPr>
        <p:spPr>
          <a:xfrm>
            <a:off x="380880" y="5576760"/>
            <a:ext cx="220932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Primary Key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 Box 11"/>
          <p:cNvSpPr/>
          <p:nvPr/>
        </p:nvSpPr>
        <p:spPr>
          <a:xfrm>
            <a:off x="7162920" y="5562720"/>
            <a:ext cx="190476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Foreign Key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 type="sldNum" idx="57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48A2A5-E990-4500-AD8F-0ECADA6C420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ftr" idx="58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Keys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Given the importance of keys, there are usually some restrictions on them: e.g., null values are not allowed.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Keys are also used to index a database.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Too few keys may result in difficulty in searching and sorting the database.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ftr" idx="5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sldNum" idx="6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F12319-DFFB-4180-B447-E67CB7BDC2F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Physical Database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52280" y="1219320"/>
            <a:ext cx="883872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physical design of the database specifies the physical configuration of the database on the storage media.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This includes detailed specification of 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data elements, data types, indexing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options and other parameters residing in the DBMS </a:t>
            </a:r>
            <a:r>
              <a:rPr b="0" lang="en-US" sz="2800" spc="-1" strike="noStrike">
                <a:solidFill>
                  <a:srgbClr val="00b0f0"/>
                </a:solidFill>
                <a:latin typeface="Arial"/>
              </a:rPr>
              <a:t>data dictionary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is the detailed design of a system that includes modules &amp; the database's hardware &amp; software specifications of the system.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6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6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725CD3-ACE4-40A5-9D40-8C298290CCD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TextBox 5"/>
          <p:cNvSpPr/>
          <p:nvPr/>
        </p:nvSpPr>
        <p:spPr>
          <a:xfrm>
            <a:off x="1866960" y="5730840"/>
            <a:ext cx="540972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https://en.wikipedia.org/wiki/Database_design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Logical Database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Several logical data structures are used to express the relationships between individual data elements or records in a database.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Common logical data structures are hierarchical, network, and relational, with relational being predominant.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ftr" idx="6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sldNum" idx="6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DC6446-FCCD-4D3B-B682-22396B0233C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Conceptual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conceptual structure is often represented as a schema.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schema describes the database structure in a shorthand notation.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One example is the entity-relationship (ER) diagram.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ftr" idx="6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sldNum" idx="6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D709B2-AB30-449F-8C99-5F970E00710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Entity Relationship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Rectangle 3"/>
          <p:cNvSpPr/>
          <p:nvPr/>
        </p:nvSpPr>
        <p:spPr>
          <a:xfrm>
            <a:off x="1523880" y="2438280"/>
            <a:ext cx="1523520" cy="7617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AutoShape 4"/>
          <p:cNvSpPr/>
          <p:nvPr/>
        </p:nvSpPr>
        <p:spPr>
          <a:xfrm>
            <a:off x="1752480" y="3809880"/>
            <a:ext cx="914040" cy="1294920"/>
          </a:xfrm>
          <a:prstGeom prst="diamond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val 5"/>
          <p:cNvSpPr/>
          <p:nvPr/>
        </p:nvSpPr>
        <p:spPr>
          <a:xfrm>
            <a:off x="1447920" y="5791320"/>
            <a:ext cx="1523520" cy="76176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 Box 6"/>
          <p:cNvSpPr/>
          <p:nvPr/>
        </p:nvSpPr>
        <p:spPr>
          <a:xfrm>
            <a:off x="1295280" y="1828800"/>
            <a:ext cx="32763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ENTITY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Text Box 7"/>
          <p:cNvSpPr/>
          <p:nvPr/>
        </p:nvSpPr>
        <p:spPr>
          <a:xfrm>
            <a:off x="1219320" y="3429000"/>
            <a:ext cx="36572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RELATIONSHIP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 Box 8"/>
          <p:cNvSpPr/>
          <p:nvPr/>
        </p:nvSpPr>
        <p:spPr>
          <a:xfrm>
            <a:off x="1295280" y="5105520"/>
            <a:ext cx="35809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ATTRIBUTE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tangle 9"/>
          <p:cNvSpPr/>
          <p:nvPr/>
        </p:nvSpPr>
        <p:spPr>
          <a:xfrm>
            <a:off x="3733920" y="1554120"/>
            <a:ext cx="4571640" cy="451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90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Rectangles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represent entity sets.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90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Diamonds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represent relationship sets.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90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Lines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link attributes to entity sets and entity sets to relationship sets.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90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Ellipses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represent attributes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90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Double ellipses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represent multivalued attributes.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90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Dashed ellipses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denote derived attributes.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90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Underline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indicates primary key attributes.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ftr" idx="6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6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B778CE-BE0E-4E06-87F9-5FDF8247301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Entity Relationship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Rectangle 3"/>
          <p:cNvSpPr/>
          <p:nvPr/>
        </p:nvSpPr>
        <p:spPr>
          <a:xfrm>
            <a:off x="838080" y="3276720"/>
            <a:ext cx="1676160" cy="12189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tangle 4"/>
          <p:cNvSpPr/>
          <p:nvPr/>
        </p:nvSpPr>
        <p:spPr>
          <a:xfrm>
            <a:off x="6858000" y="3200400"/>
            <a:ext cx="1676160" cy="12189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AutoShape 5"/>
          <p:cNvSpPr/>
          <p:nvPr/>
        </p:nvSpPr>
        <p:spPr>
          <a:xfrm>
            <a:off x="3809880" y="3352680"/>
            <a:ext cx="1599840" cy="1142640"/>
          </a:xfrm>
          <a:prstGeom prst="diamond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 Box 6"/>
          <p:cNvSpPr/>
          <p:nvPr/>
        </p:nvSpPr>
        <p:spPr>
          <a:xfrm>
            <a:off x="1143000" y="3581280"/>
            <a:ext cx="14475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 Box 7"/>
          <p:cNvSpPr/>
          <p:nvPr/>
        </p:nvSpPr>
        <p:spPr>
          <a:xfrm>
            <a:off x="3962520" y="3657600"/>
            <a:ext cx="15235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Enrolls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Text Box 8"/>
          <p:cNvSpPr/>
          <p:nvPr/>
        </p:nvSpPr>
        <p:spPr>
          <a:xfrm>
            <a:off x="7162920" y="3581280"/>
            <a:ext cx="15235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Courses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Line 9"/>
          <p:cNvSpPr/>
          <p:nvPr/>
        </p:nvSpPr>
        <p:spPr>
          <a:xfrm flipH="1">
            <a:off x="2514600" y="3886200"/>
            <a:ext cx="1371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Line 10"/>
          <p:cNvSpPr/>
          <p:nvPr/>
        </p:nvSpPr>
        <p:spPr>
          <a:xfrm>
            <a:off x="5410080" y="3886200"/>
            <a:ext cx="14479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Oval 11"/>
          <p:cNvSpPr/>
          <p:nvPr/>
        </p:nvSpPr>
        <p:spPr>
          <a:xfrm>
            <a:off x="0" y="251460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Oval 12"/>
          <p:cNvSpPr/>
          <p:nvPr/>
        </p:nvSpPr>
        <p:spPr>
          <a:xfrm>
            <a:off x="533520" y="190512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Oval 13"/>
          <p:cNvSpPr/>
          <p:nvPr/>
        </p:nvSpPr>
        <p:spPr>
          <a:xfrm>
            <a:off x="1600200" y="190512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Oval 14"/>
          <p:cNvSpPr/>
          <p:nvPr/>
        </p:nvSpPr>
        <p:spPr>
          <a:xfrm>
            <a:off x="2438280" y="251460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Oval 15"/>
          <p:cNvSpPr/>
          <p:nvPr/>
        </p:nvSpPr>
        <p:spPr>
          <a:xfrm>
            <a:off x="0" y="472428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Oval 16"/>
          <p:cNvSpPr/>
          <p:nvPr/>
        </p:nvSpPr>
        <p:spPr>
          <a:xfrm>
            <a:off x="1600200" y="533412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Oval 17"/>
          <p:cNvSpPr/>
          <p:nvPr/>
        </p:nvSpPr>
        <p:spPr>
          <a:xfrm>
            <a:off x="457200" y="533412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Oval 18"/>
          <p:cNvSpPr/>
          <p:nvPr/>
        </p:nvSpPr>
        <p:spPr>
          <a:xfrm>
            <a:off x="2438280" y="480060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 Box 19"/>
          <p:cNvSpPr/>
          <p:nvPr/>
        </p:nvSpPr>
        <p:spPr>
          <a:xfrm>
            <a:off x="210960" y="2424240"/>
            <a:ext cx="12189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 Box 20"/>
          <p:cNvSpPr/>
          <p:nvPr/>
        </p:nvSpPr>
        <p:spPr>
          <a:xfrm>
            <a:off x="609480" y="1828800"/>
            <a:ext cx="10663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 Box 21"/>
          <p:cNvSpPr/>
          <p:nvPr/>
        </p:nvSpPr>
        <p:spPr>
          <a:xfrm>
            <a:off x="1523880" y="1828800"/>
            <a:ext cx="14475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 Box 22"/>
          <p:cNvSpPr/>
          <p:nvPr/>
        </p:nvSpPr>
        <p:spPr>
          <a:xfrm>
            <a:off x="2438280" y="2514600"/>
            <a:ext cx="9903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Phone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 Box 23"/>
          <p:cNvSpPr/>
          <p:nvPr/>
        </p:nvSpPr>
        <p:spPr>
          <a:xfrm>
            <a:off x="0" y="4648320"/>
            <a:ext cx="10663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Major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 Box 24"/>
          <p:cNvSpPr/>
          <p:nvPr/>
        </p:nvSpPr>
        <p:spPr>
          <a:xfrm>
            <a:off x="380880" y="5257800"/>
            <a:ext cx="15235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 Box 25"/>
          <p:cNvSpPr/>
          <p:nvPr/>
        </p:nvSpPr>
        <p:spPr>
          <a:xfrm>
            <a:off x="1523880" y="5334120"/>
            <a:ext cx="11426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Credits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 Box 26"/>
          <p:cNvSpPr/>
          <p:nvPr/>
        </p:nvSpPr>
        <p:spPr>
          <a:xfrm>
            <a:off x="2514600" y="4724280"/>
            <a:ext cx="8377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GPA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Line 27"/>
          <p:cNvSpPr/>
          <p:nvPr/>
        </p:nvSpPr>
        <p:spPr>
          <a:xfrm>
            <a:off x="533160" y="2895480"/>
            <a:ext cx="1143000" cy="380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Line 28"/>
          <p:cNvSpPr/>
          <p:nvPr/>
        </p:nvSpPr>
        <p:spPr>
          <a:xfrm>
            <a:off x="1066680" y="2286000"/>
            <a:ext cx="609480" cy="990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Line 29"/>
          <p:cNvSpPr/>
          <p:nvPr/>
        </p:nvSpPr>
        <p:spPr>
          <a:xfrm flipH="1">
            <a:off x="1676160" y="2286000"/>
            <a:ext cx="457200" cy="990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Line 30"/>
          <p:cNvSpPr/>
          <p:nvPr/>
        </p:nvSpPr>
        <p:spPr>
          <a:xfrm flipH="1">
            <a:off x="1676160" y="2895480"/>
            <a:ext cx="1143000" cy="380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Line 31"/>
          <p:cNvSpPr/>
          <p:nvPr/>
        </p:nvSpPr>
        <p:spPr>
          <a:xfrm flipV="1">
            <a:off x="457200" y="4495680"/>
            <a:ext cx="11430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Line 32"/>
          <p:cNvSpPr/>
          <p:nvPr/>
        </p:nvSpPr>
        <p:spPr>
          <a:xfrm flipV="1">
            <a:off x="990360" y="4495680"/>
            <a:ext cx="609840" cy="838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Line 33"/>
          <p:cNvSpPr/>
          <p:nvPr/>
        </p:nvSpPr>
        <p:spPr>
          <a:xfrm flipH="1" flipV="1">
            <a:off x="1600200" y="4495680"/>
            <a:ext cx="457200" cy="838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Line 34"/>
          <p:cNvSpPr/>
          <p:nvPr/>
        </p:nvSpPr>
        <p:spPr>
          <a:xfrm flipH="1" flipV="1">
            <a:off x="1600200" y="4495680"/>
            <a:ext cx="1371600" cy="304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Oval 35"/>
          <p:cNvSpPr/>
          <p:nvPr/>
        </p:nvSpPr>
        <p:spPr>
          <a:xfrm>
            <a:off x="6019920" y="251460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Oval 36"/>
          <p:cNvSpPr/>
          <p:nvPr/>
        </p:nvSpPr>
        <p:spPr>
          <a:xfrm>
            <a:off x="8077320" y="251460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Oval 37"/>
          <p:cNvSpPr/>
          <p:nvPr/>
        </p:nvSpPr>
        <p:spPr>
          <a:xfrm>
            <a:off x="7086600" y="190512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Oval 38"/>
          <p:cNvSpPr/>
          <p:nvPr/>
        </p:nvSpPr>
        <p:spPr>
          <a:xfrm>
            <a:off x="6172200" y="472428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Oval 39"/>
          <p:cNvSpPr/>
          <p:nvPr/>
        </p:nvSpPr>
        <p:spPr>
          <a:xfrm>
            <a:off x="7467480" y="533412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 Box 40"/>
          <p:cNvSpPr/>
          <p:nvPr/>
        </p:nvSpPr>
        <p:spPr>
          <a:xfrm>
            <a:off x="5943600" y="2438280"/>
            <a:ext cx="12949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 Box 41"/>
          <p:cNvSpPr/>
          <p:nvPr/>
        </p:nvSpPr>
        <p:spPr>
          <a:xfrm>
            <a:off x="7086600" y="1828800"/>
            <a:ext cx="9903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Box 42"/>
          <p:cNvSpPr/>
          <p:nvPr/>
        </p:nvSpPr>
        <p:spPr>
          <a:xfrm>
            <a:off x="8001000" y="2514600"/>
            <a:ext cx="106632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Credits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 Box 43"/>
          <p:cNvSpPr/>
          <p:nvPr/>
        </p:nvSpPr>
        <p:spPr>
          <a:xfrm>
            <a:off x="6248520" y="4648320"/>
            <a:ext cx="8377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 Box 44"/>
          <p:cNvSpPr/>
          <p:nvPr/>
        </p:nvSpPr>
        <p:spPr>
          <a:xfrm>
            <a:off x="7543800" y="5257800"/>
            <a:ext cx="114264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Oval 45"/>
          <p:cNvSpPr/>
          <p:nvPr/>
        </p:nvSpPr>
        <p:spPr>
          <a:xfrm>
            <a:off x="8153280" y="4724280"/>
            <a:ext cx="990360" cy="3805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 Box 46"/>
          <p:cNvSpPr/>
          <p:nvPr/>
        </p:nvSpPr>
        <p:spPr>
          <a:xfrm>
            <a:off x="7848720" y="4648320"/>
            <a:ext cx="144756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Instructor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Line 47"/>
          <p:cNvSpPr/>
          <p:nvPr/>
        </p:nvSpPr>
        <p:spPr>
          <a:xfrm>
            <a:off x="6553080" y="2895480"/>
            <a:ext cx="1066680" cy="304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Line 48"/>
          <p:cNvSpPr/>
          <p:nvPr/>
        </p:nvSpPr>
        <p:spPr>
          <a:xfrm>
            <a:off x="7619760" y="2286000"/>
            <a:ext cx="360" cy="914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Line 49"/>
          <p:cNvSpPr/>
          <p:nvPr/>
        </p:nvSpPr>
        <p:spPr>
          <a:xfrm flipH="1">
            <a:off x="7619760" y="2895480"/>
            <a:ext cx="914400" cy="304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Line 50"/>
          <p:cNvSpPr/>
          <p:nvPr/>
        </p:nvSpPr>
        <p:spPr>
          <a:xfrm flipV="1">
            <a:off x="6705360" y="4419360"/>
            <a:ext cx="1143000" cy="304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Line 51"/>
          <p:cNvSpPr/>
          <p:nvPr/>
        </p:nvSpPr>
        <p:spPr>
          <a:xfrm flipH="1" flipV="1">
            <a:off x="7848360" y="4419360"/>
            <a:ext cx="76320" cy="914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Line 52"/>
          <p:cNvSpPr/>
          <p:nvPr/>
        </p:nvSpPr>
        <p:spPr>
          <a:xfrm flipH="1" flipV="1">
            <a:off x="7772400" y="4419360"/>
            <a:ext cx="838080" cy="304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ftr" idx="6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7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E44C73-3ACE-4E6D-997E-EDBD679CEB0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Entity Relationship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result is a diagram of all of the entities, their attributes, and the relationships between entities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entity becomes a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Student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Course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relationship (usually) becomes a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Enrolls, which allows you to join information from both tables.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ftr" idx="7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sldNum" idx="7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7881D2-4F5C-4DE2-8B06-02F03BF06AE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Types of Relationships between Entities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52280" y="1600200"/>
            <a:ext cx="883872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1:1 – one faculty member is assigned to one office.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1:M (M:1) – one faculty member teaches many courses.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M:N – many students take many courses.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of these relationships can exist between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attribute tables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ftr" idx="7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sldNum" idx="7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3C1363-2349-4699-A6C0-B9BCA56AFFF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Table Join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ftr" idx="7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7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27AA2F-0A25-404A-B95D-C1A5DE29186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5" name="Picture 4" descr=""/>
          <p:cNvPicPr/>
          <p:nvPr/>
        </p:nvPicPr>
        <p:blipFill>
          <a:blip r:embed="rId1"/>
          <a:stretch/>
        </p:blipFill>
        <p:spPr>
          <a:xfrm>
            <a:off x="1219320" y="1419120"/>
            <a:ext cx="6552720" cy="4501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a database?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database is any organized collection of data. Some examples common examples: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telephone book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T.V. Guide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airline reservation system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motor vehicle registration records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papers in your filing cabinet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files on your computer hard drive. 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ftr" idx="2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2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57CCCA-E648-4E03-8859-64E4ADE76BF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Table Joins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Table joins depend on the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data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not the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attribute name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many different types of table joins.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Tables can be joined regardless of the relationship EXCEPT: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When joining to the feature attribute table in a GIS, the relationship must be 1:1 or M:1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Other relationships must use the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relate.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ftr" idx="7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sldNum" idx="7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720598-A2B0-4212-AB56-266AA9C3FDF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One-to-One Join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1" name="Group 3"/>
          <p:cNvGraphicFramePr/>
          <p:nvPr/>
        </p:nvGraphicFramePr>
        <p:xfrm>
          <a:off x="609480" y="1295280"/>
          <a:ext cx="4190760" cy="1066320"/>
        </p:xfrm>
        <a:graphic>
          <a:graphicData uri="http://schemas.openxmlformats.org/drawingml/2006/table">
            <a:tbl>
              <a:tblPr/>
              <a:tblGrid>
                <a:gridCol w="2095200"/>
                <a:gridCol w="2095200"/>
              </a:tblGrid>
              <a:tr h="355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Employee-id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Job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Digislave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Useless Supervisor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2" name="Group 17"/>
          <p:cNvGraphicFramePr/>
          <p:nvPr/>
        </p:nvGraphicFramePr>
        <p:xfrm>
          <a:off x="5029200" y="1295280"/>
          <a:ext cx="3885840" cy="1006200"/>
        </p:xfrm>
        <a:graphic>
          <a:graphicData uri="http://schemas.openxmlformats.org/drawingml/2006/table">
            <a:tbl>
              <a:tblPr/>
              <a:tblGrid>
                <a:gridCol w="2041200"/>
                <a:gridCol w="1844640"/>
              </a:tblGrid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Employee-id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John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3" name="Text Box 31"/>
          <p:cNvSpPr/>
          <p:nvPr/>
        </p:nvSpPr>
        <p:spPr>
          <a:xfrm>
            <a:off x="2977560" y="2627280"/>
            <a:ext cx="351396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Join Employee-id to Employee-id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After join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4" name="Group 32"/>
          <p:cNvGraphicFramePr/>
          <p:nvPr/>
        </p:nvGraphicFramePr>
        <p:xfrm>
          <a:off x="9144000" y="5791320"/>
          <a:ext cx="207720" cy="517680"/>
        </p:xfrm>
        <a:graphic>
          <a:graphicData uri="http://schemas.openxmlformats.org/drawingml/2006/table">
            <a:tbl>
              <a:tblPr/>
              <a:tblGrid>
                <a:gridCol w="207720"/>
              </a:tblGrid>
              <a:tr h="517320">
                <a:tc>
                  <a:txBody>
                    <a:bodyPr lIns="91080" rIns="91080" tIns="45360" bIns="45360" anchor="t">
                      <a:noAutofit/>
                    </a:bodyPr>
                    <a:p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5" name="Group 38"/>
          <p:cNvGraphicFramePr/>
          <p:nvPr/>
        </p:nvGraphicFramePr>
        <p:xfrm>
          <a:off x="1028880" y="3708360"/>
          <a:ext cx="7086240" cy="2082600"/>
        </p:xfrm>
        <a:graphic>
          <a:graphicData uri="http://schemas.openxmlformats.org/drawingml/2006/table">
            <a:tbl>
              <a:tblPr/>
              <a:tblGrid>
                <a:gridCol w="2361960"/>
                <a:gridCol w="2361960"/>
                <a:gridCol w="2361960"/>
              </a:tblGrid>
              <a:tr h="642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Employee-id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Job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0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Digislave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Useless Supervisor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John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6" name="Text Box 56"/>
          <p:cNvSpPr/>
          <p:nvPr/>
        </p:nvSpPr>
        <p:spPr>
          <a:xfrm>
            <a:off x="1763280" y="5867280"/>
            <a:ext cx="539460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join does not permanently alter the table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ftr" idx="7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8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A87A1C-53A4-4B54-9746-B6698B50057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Many-to-One Join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20" name="Group 3"/>
          <p:cNvGraphicFramePr/>
          <p:nvPr/>
        </p:nvGraphicFramePr>
        <p:xfrm>
          <a:off x="3886200" y="1295280"/>
          <a:ext cx="4952520" cy="1633320"/>
        </p:xfrm>
        <a:graphic>
          <a:graphicData uri="http://schemas.openxmlformats.org/drawingml/2006/table">
            <a:tbl>
              <a:tblPr/>
              <a:tblGrid>
                <a:gridCol w="1828800"/>
                <a:gridCol w="3124080"/>
              </a:tblGrid>
              <a:tr h="33516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Symbol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Quaternary Alluvium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Quaternary Eolian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748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Permian Abo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1" name="Group 20"/>
          <p:cNvGraphicFramePr/>
          <p:nvPr/>
        </p:nvGraphicFramePr>
        <p:xfrm>
          <a:off x="533520" y="1219320"/>
          <a:ext cx="2209320" cy="1828440"/>
        </p:xfrm>
        <a:graphic>
          <a:graphicData uri="http://schemas.openxmlformats.org/drawingml/2006/table">
            <a:tbl>
              <a:tblPr/>
              <a:tblGrid>
                <a:gridCol w="1238040"/>
                <a:gridCol w="971280"/>
              </a:tblGrid>
              <a:tr h="365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Polygon 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Symbol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2" name="Group 40"/>
          <p:cNvGraphicFramePr/>
          <p:nvPr/>
        </p:nvGraphicFramePr>
        <p:xfrm>
          <a:off x="2057400" y="4270320"/>
          <a:ext cx="5638320" cy="2133360"/>
        </p:xfrm>
        <a:graphic>
          <a:graphicData uri="http://schemas.openxmlformats.org/drawingml/2006/table">
            <a:tbl>
              <a:tblPr/>
              <a:tblGrid>
                <a:gridCol w="1777680"/>
                <a:gridCol w="1777680"/>
                <a:gridCol w="2082600"/>
              </a:tblGrid>
              <a:tr h="426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Polygon 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Symbol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6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Quaternary Alluvium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Quaternary Alluvium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6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Permian Abo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6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Quaternary Eolian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3" name="Text Box 66"/>
          <p:cNvSpPr/>
          <p:nvPr/>
        </p:nvSpPr>
        <p:spPr>
          <a:xfrm>
            <a:off x="3733920" y="3505320"/>
            <a:ext cx="251424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After Join on Symbol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ftr" idx="81"/>
          </p:nvPr>
        </p:nvSpPr>
        <p:spPr>
          <a:xfrm>
            <a:off x="3124080" y="638964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8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FC9E20-24EA-4928-88CE-8988DEEB095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ftr" idx="8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title"/>
          </p:nvPr>
        </p:nvSpPr>
        <p:spPr>
          <a:xfrm>
            <a:off x="533520" y="22860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Relate in a GIS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8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D5B6C9-9813-47D1-B342-59A0052AFDA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9" name="Picture 1" descr=""/>
          <p:cNvPicPr/>
          <p:nvPr/>
        </p:nvPicPr>
        <p:blipFill>
          <a:blip r:embed="rId1"/>
          <a:stretch/>
        </p:blipFill>
        <p:spPr>
          <a:xfrm>
            <a:off x="318960" y="1600200"/>
            <a:ext cx="8443440" cy="2707920"/>
          </a:xfrm>
          <a:prstGeom prst="rect">
            <a:avLst/>
          </a:prstGeom>
          <a:ln w="9525">
            <a:noFill/>
          </a:ln>
        </p:spPr>
      </p:pic>
      <p:sp>
        <p:nvSpPr>
          <p:cNvPr id="430" name="TextBox 2"/>
          <p:cNvSpPr/>
          <p:nvPr/>
        </p:nvSpPr>
        <p:spPr>
          <a:xfrm>
            <a:off x="2209680" y="4800600"/>
            <a:ext cx="5105160" cy="45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https://courses.washington.edu/gis250/lessons/tables/images_av3/relate_table1.gif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Relational Algebra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Codd’s specification of a relational database relied on relational algebra.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Relational algebra takes tables/relations as inputs and returns tables as outputs.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algebra combines or splits tables by rows or by columns to generate either a subset of tables or an expanded tables.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ftr" idx="8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sldNum" idx="8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2274CB-1F31-47CD-813E-A001721E22F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/>
          </p:nvPr>
        </p:nvSpPr>
        <p:spPr>
          <a:xfrm>
            <a:off x="685800" y="1600200"/>
            <a:ext cx="7772040" cy="48002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Tables comprise the fundamental building blocks of any database.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ctr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The table above contains the employee information for an organization -- characteristics like name, date of birth and title. 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Fundamental Building Blocks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Picture 4" descr="001203table"/>
          <p:cNvPicPr/>
          <p:nvPr/>
        </p:nvPicPr>
        <p:blipFill>
          <a:blip r:embed="rId1"/>
          <a:stretch/>
        </p:blipFill>
        <p:spPr>
          <a:xfrm>
            <a:off x="1523880" y="2286000"/>
            <a:ext cx="5714640" cy="2171520"/>
          </a:xfrm>
          <a:prstGeom prst="rect">
            <a:avLst/>
          </a:prstGeom>
          <a:ln w="9525">
            <a:noFill/>
          </a:ln>
        </p:spPr>
      </p:pic>
      <p:sp>
        <p:nvSpPr>
          <p:cNvPr id="438" name="PlaceHolder 3"/>
          <p:cNvSpPr>
            <a:spLocks noGrp="1"/>
          </p:cNvSpPr>
          <p:nvPr>
            <p:ph type="ftr" idx="8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sldNum" idx="8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2208B5-353F-4064-9875-D61E0EBB460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Relational Algebra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057320" y="1442880"/>
            <a:ext cx="7614720" cy="4876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Five basic operators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select: </a:t>
            </a:r>
            <a:r>
              <a:rPr b="0" lang="en-US" sz="3600" spc="-1" strike="noStrike">
                <a:solidFill>
                  <a:srgbClr val="000000"/>
                </a:solidFill>
                <a:latin typeface="Symbol"/>
              </a:rPr>
              <a:t>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project: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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union: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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difference: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Cartesian product: 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operators take one or  two relations as inputs and produce a new relation as a result.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ftr" idx="8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sldNum" idx="9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FD304E-40E2-4EAB-B31E-FCDC8326884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Relational Algebra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798480" y="1752480"/>
            <a:ext cx="7614720" cy="4876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Derived Relational operators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Intersection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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Divide (not used very often)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Join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can be expressed using different combinations of the fundamental operators.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6" name="Group 4"/>
          <p:cNvGrpSpPr/>
          <p:nvPr/>
        </p:nvGrpSpPr>
        <p:grpSpPr>
          <a:xfrm>
            <a:off x="2514600" y="3581280"/>
            <a:ext cx="381240" cy="152280"/>
            <a:chOff x="2514600" y="3581280"/>
            <a:chExt cx="381240" cy="152280"/>
          </a:xfrm>
        </p:grpSpPr>
        <p:sp>
          <p:nvSpPr>
            <p:cNvPr id="447" name="Line 5"/>
            <p:cNvSpPr/>
            <p:nvPr/>
          </p:nvSpPr>
          <p:spPr>
            <a:xfrm>
              <a:off x="2514600" y="3581280"/>
              <a:ext cx="3808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8" name="Line 6"/>
            <p:cNvSpPr/>
            <p:nvPr/>
          </p:nvSpPr>
          <p:spPr>
            <a:xfrm flipH="1">
              <a:off x="2514600" y="3581280"/>
              <a:ext cx="3808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9" name="Line 7"/>
            <p:cNvSpPr/>
            <p:nvPr/>
          </p:nvSpPr>
          <p:spPr>
            <a:xfrm>
              <a:off x="2895480" y="3581280"/>
              <a:ext cx="36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Line 8"/>
            <p:cNvSpPr/>
            <p:nvPr/>
          </p:nvSpPr>
          <p:spPr>
            <a:xfrm>
              <a:off x="2514600" y="3581280"/>
              <a:ext cx="36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1" name="PlaceHolder 3"/>
          <p:cNvSpPr>
            <a:spLocks noGrp="1"/>
          </p:cNvSpPr>
          <p:nvPr>
            <p:ph type="ftr" idx="9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sldNum" idx="9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625B75-5AE7-488C-AC42-C2E47C90657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Select Operation –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 Box 3"/>
          <p:cNvSpPr/>
          <p:nvPr/>
        </p:nvSpPr>
        <p:spPr>
          <a:xfrm>
            <a:off x="874800" y="1843200"/>
            <a:ext cx="163944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Relation 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5" name="Group 4"/>
          <p:cNvGrpSpPr/>
          <p:nvPr/>
        </p:nvGrpSpPr>
        <p:grpSpPr>
          <a:xfrm>
            <a:off x="3581280" y="1905120"/>
            <a:ext cx="1828440" cy="2209320"/>
            <a:chOff x="3581280" y="1905120"/>
            <a:chExt cx="1828440" cy="2209320"/>
          </a:xfrm>
        </p:grpSpPr>
        <p:sp>
          <p:nvSpPr>
            <p:cNvPr id="456" name="Rectangle 5"/>
            <p:cNvSpPr/>
            <p:nvPr/>
          </p:nvSpPr>
          <p:spPr>
            <a:xfrm>
              <a:off x="3581280" y="1905120"/>
              <a:ext cx="456840" cy="4568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7" name="Rectangle 6"/>
            <p:cNvSpPr/>
            <p:nvPr/>
          </p:nvSpPr>
          <p:spPr>
            <a:xfrm>
              <a:off x="4038480" y="1905120"/>
              <a:ext cx="456840" cy="4568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8" name="Rectangle 7"/>
            <p:cNvSpPr/>
            <p:nvPr/>
          </p:nvSpPr>
          <p:spPr>
            <a:xfrm>
              <a:off x="4495680" y="1905120"/>
              <a:ext cx="456840" cy="4568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9" name="Rectangle 8"/>
            <p:cNvSpPr/>
            <p:nvPr/>
          </p:nvSpPr>
          <p:spPr>
            <a:xfrm>
              <a:off x="4952880" y="1905120"/>
              <a:ext cx="456840" cy="4568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0" name="Rectangle 9"/>
            <p:cNvSpPr/>
            <p:nvPr/>
          </p:nvSpPr>
          <p:spPr>
            <a:xfrm>
              <a:off x="3581280" y="2438280"/>
              <a:ext cx="456840" cy="1676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Symbol"/>
                </a:rPr>
                <a:t>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Symbol"/>
                </a:rPr>
                <a:t>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Symbol"/>
                </a:rPr>
                <a:t>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Symbol"/>
                </a:rPr>
                <a:t>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" name="Rectangle 10"/>
            <p:cNvSpPr/>
            <p:nvPr/>
          </p:nvSpPr>
          <p:spPr>
            <a:xfrm>
              <a:off x="4038480" y="2438280"/>
              <a:ext cx="456840" cy="1676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Symbol"/>
                </a:rPr>
                <a:t>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Symbol"/>
                </a:rPr>
                <a:t>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Symbol"/>
                </a:rPr>
                <a:t>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Symbol"/>
                </a:rPr>
                <a:t>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2" name="Rectangle 11"/>
            <p:cNvSpPr/>
            <p:nvPr/>
          </p:nvSpPr>
          <p:spPr>
            <a:xfrm>
              <a:off x="4495680" y="2438280"/>
              <a:ext cx="456840" cy="1676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12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23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3" name="Rectangle 12"/>
            <p:cNvSpPr/>
            <p:nvPr/>
          </p:nvSpPr>
          <p:spPr>
            <a:xfrm>
              <a:off x="4952880" y="2438280"/>
              <a:ext cx="456840" cy="1676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7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7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</a:rPr>
                <a:t>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64" name="Text Box 13"/>
          <p:cNvSpPr/>
          <p:nvPr/>
        </p:nvSpPr>
        <p:spPr>
          <a:xfrm>
            <a:off x="817920" y="4014360"/>
            <a:ext cx="1998720" cy="505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30400" indent="-230400" algn="ctr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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A=B ^ D &gt; 5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14"/>
          <p:cNvSpPr/>
          <p:nvPr/>
        </p:nvSpPr>
        <p:spPr>
          <a:xfrm>
            <a:off x="3581280" y="4330800"/>
            <a:ext cx="456840" cy="4568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ctangle 15"/>
          <p:cNvSpPr/>
          <p:nvPr/>
        </p:nvSpPr>
        <p:spPr>
          <a:xfrm>
            <a:off x="4038480" y="4330800"/>
            <a:ext cx="456840" cy="4568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Rectangle 16"/>
          <p:cNvSpPr/>
          <p:nvPr/>
        </p:nvSpPr>
        <p:spPr>
          <a:xfrm>
            <a:off x="4495680" y="4330800"/>
            <a:ext cx="456840" cy="4568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Rectangle 17"/>
          <p:cNvSpPr/>
          <p:nvPr/>
        </p:nvSpPr>
        <p:spPr>
          <a:xfrm>
            <a:off x="4952880" y="4330800"/>
            <a:ext cx="456840" cy="4568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Rectangle 18"/>
          <p:cNvSpPr/>
          <p:nvPr/>
        </p:nvSpPr>
        <p:spPr>
          <a:xfrm>
            <a:off x="3581280" y="4863960"/>
            <a:ext cx="456840" cy="9140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Rectangle 19"/>
          <p:cNvSpPr/>
          <p:nvPr/>
        </p:nvSpPr>
        <p:spPr>
          <a:xfrm>
            <a:off x="4038480" y="4863960"/>
            <a:ext cx="456840" cy="9140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Rectangle 20"/>
          <p:cNvSpPr/>
          <p:nvPr/>
        </p:nvSpPr>
        <p:spPr>
          <a:xfrm>
            <a:off x="4495680" y="4863960"/>
            <a:ext cx="456840" cy="9140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Rectangle 21"/>
          <p:cNvSpPr/>
          <p:nvPr/>
        </p:nvSpPr>
        <p:spPr>
          <a:xfrm>
            <a:off x="4952880" y="4863960"/>
            <a:ext cx="456840" cy="9140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Text Box 22"/>
          <p:cNvSpPr/>
          <p:nvPr/>
        </p:nvSpPr>
        <p:spPr>
          <a:xfrm>
            <a:off x="380880" y="4800600"/>
            <a:ext cx="2895120" cy="102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54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Select from relation r where A=B AND D&gt;5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ftr" idx="9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9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79D5C2-88AB-4661-8C48-1FA7B97DEAF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Database Queries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Queries may be made of one table or several tables at the same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many systems querying is facilitated by icons, or menus, or queries by example (QBE – a graphical query language 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8" name="Picture 4" descr="Microsoft Access QBE"/>
          <p:cNvPicPr/>
          <p:nvPr/>
        </p:nvPicPr>
        <p:blipFill>
          <a:blip r:embed="rId1"/>
          <a:stretch/>
        </p:blipFill>
        <p:spPr>
          <a:xfrm>
            <a:off x="2590920" y="4343400"/>
            <a:ext cx="2857320" cy="2300040"/>
          </a:xfrm>
          <a:prstGeom prst="rect">
            <a:avLst/>
          </a:prstGeom>
          <a:ln w="9525">
            <a:noFill/>
          </a:ln>
        </p:spPr>
      </p:pic>
      <p:sp>
        <p:nvSpPr>
          <p:cNvPr id="479" name="PlaceHolder 3"/>
          <p:cNvSpPr>
            <a:spLocks noGrp="1"/>
          </p:cNvSpPr>
          <p:nvPr>
            <p:ph type="ftr" idx="9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sldNum" idx="9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2F182F-3966-4BCC-A120-2258C5312CB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Database Definitions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228600" y="1417680"/>
            <a:ext cx="8762760" cy="47080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What is a </a:t>
            </a:r>
            <a:r>
              <a:rPr b="0" lang="en-US" sz="3200" spc="-1" strike="noStrike">
                <a:solidFill>
                  <a:srgbClr val="00b0f0"/>
                </a:solidFill>
                <a:latin typeface="Arial"/>
              </a:rPr>
              <a:t>database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?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It’s an organized collection of data, it need not be a computer based system.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What is a </a:t>
            </a:r>
            <a:r>
              <a:rPr b="0" lang="en-US" sz="3200" spc="-1" strike="noStrike">
                <a:solidFill>
                  <a:srgbClr val="00b0f0"/>
                </a:solidFill>
                <a:latin typeface="Arial"/>
              </a:rPr>
              <a:t>database management system (DBMS)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software system designed 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Organize that data in a flexible manner,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Provide tools to add, modify or delete data from the database,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Query the data,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 reports summarizing selected contents.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ftr" idx="2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sldNum" idx="2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18CA49-84B6-4FD9-BE7A-0FBA761A839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Structured Query Language (SQL)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8229240" cy="34286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DDL – Data Definition Language; used to create and manage the database.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DDM – Data Manipulation Language; used to query the database.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ftr" idx="9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sldNum" idx="9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9CE663-0CEA-4024-B8AB-3DC047BD8AD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SQL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SQL: widely used non-procedural language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 find the name of the customer with customer-id 192-83-7465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select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customer.customer-name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from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customer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where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customer.customer-id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= ‘192-83-7465’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 programs generally access databases through one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Language extensions to allow embedded SQL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Application program interface (e.g. ODBC/JDBC) which allow SQL queries to be sent to a database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ftr" idx="9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sldNum" idx="10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8BA457-9EAD-4224-951E-F1446E3B5DF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Attribute Queries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0" name="Picture 3" descr="fig8-11"/>
          <p:cNvPicPr/>
          <p:nvPr/>
        </p:nvPicPr>
        <p:blipFill>
          <a:blip r:embed="rId1"/>
          <a:stretch/>
        </p:blipFill>
        <p:spPr>
          <a:xfrm>
            <a:off x="457200" y="1828800"/>
            <a:ext cx="8152920" cy="3795480"/>
          </a:xfrm>
          <a:prstGeom prst="rect">
            <a:avLst/>
          </a:prstGeom>
          <a:ln w="9525">
            <a:noFill/>
          </a:ln>
        </p:spPr>
      </p:pic>
      <p:sp>
        <p:nvSpPr>
          <p:cNvPr id="491" name="PlaceHolder 2"/>
          <p:cNvSpPr>
            <a:spLocks noGrp="1"/>
          </p:cNvSpPr>
          <p:nvPr>
            <p:ph type="ftr" idx="10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10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343FCE-896C-452D-B15F-A98E1BE9A5E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Picture 2" descr="fig8-12"/>
          <p:cNvPicPr/>
          <p:nvPr/>
        </p:nvPicPr>
        <p:blipFill>
          <a:blip r:embed="rId1"/>
          <a:stretch/>
        </p:blipFill>
        <p:spPr>
          <a:xfrm>
            <a:off x="228600" y="1447920"/>
            <a:ext cx="8534160" cy="3909600"/>
          </a:xfrm>
          <a:prstGeom prst="rect">
            <a:avLst/>
          </a:prstGeom>
          <a:ln w="9525">
            <a:noFill/>
          </a:ln>
        </p:spPr>
      </p:pic>
      <p:sp>
        <p:nvSpPr>
          <p:cNvPr id="494" name="PlaceHolder 1"/>
          <p:cNvSpPr>
            <a:spLocks noGrp="1"/>
          </p:cNvSpPr>
          <p:nvPr>
            <p:ph type="ftr" idx="10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Num" idx="10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D7E349-8773-432D-A68D-273C8A19D4A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icture 2" descr="fig8-13"/>
          <p:cNvPicPr/>
          <p:nvPr/>
        </p:nvPicPr>
        <p:blipFill>
          <a:blip r:embed="rId1"/>
          <a:stretch/>
        </p:blipFill>
        <p:spPr>
          <a:xfrm>
            <a:off x="457200" y="1752480"/>
            <a:ext cx="8530920" cy="3484080"/>
          </a:xfrm>
          <a:prstGeom prst="rect">
            <a:avLst/>
          </a:prstGeom>
          <a:ln w="9525">
            <a:noFill/>
          </a:ln>
        </p:spPr>
      </p:pic>
      <p:sp>
        <p:nvSpPr>
          <p:cNvPr id="497" name="PlaceHolder 1"/>
          <p:cNvSpPr>
            <a:spLocks noGrp="1"/>
          </p:cNvSpPr>
          <p:nvPr>
            <p:ph type="ftr" idx="10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ldNum" idx="10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FB1A5C-788F-4E0B-80CA-00D72E53511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The ArcGIS Attribute Query Interface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0" name="Picture 4" descr=""/>
          <p:cNvPicPr/>
          <p:nvPr/>
        </p:nvPicPr>
        <p:blipFill>
          <a:blip r:embed="rId1"/>
          <a:stretch/>
        </p:blipFill>
        <p:spPr>
          <a:xfrm>
            <a:off x="304920" y="2066760"/>
            <a:ext cx="3628800" cy="4790880"/>
          </a:xfrm>
          <a:prstGeom prst="rect">
            <a:avLst/>
          </a:prstGeom>
          <a:ln w="9525">
            <a:noFill/>
          </a:ln>
        </p:spPr>
      </p:pic>
      <p:sp>
        <p:nvSpPr>
          <p:cNvPr id="501" name="Text Box 5"/>
          <p:cNvSpPr/>
          <p:nvPr/>
        </p:nvSpPr>
        <p:spPr>
          <a:xfrm>
            <a:off x="2971800" y="1600200"/>
            <a:ext cx="320004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State’s Table is Open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2" name="Picture 6" descr=""/>
          <p:cNvPicPr/>
          <p:nvPr/>
        </p:nvPicPr>
        <p:blipFill>
          <a:blip r:embed="rId2"/>
          <a:stretch/>
        </p:blipFill>
        <p:spPr>
          <a:xfrm>
            <a:off x="4724280" y="2066760"/>
            <a:ext cx="3628800" cy="4790880"/>
          </a:xfrm>
          <a:prstGeom prst="rect">
            <a:avLst/>
          </a:prstGeom>
          <a:ln w="9525">
            <a:noFill/>
          </a:ln>
        </p:spPr>
      </p:pic>
      <p:sp>
        <p:nvSpPr>
          <p:cNvPr id="503" name="PlaceHolder 2"/>
          <p:cNvSpPr>
            <a:spLocks noGrp="1"/>
          </p:cNvSpPr>
          <p:nvPr>
            <p:ph type="ftr" idx="10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10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C6CD87-DDBE-43A4-8CD3-366731E368B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Picture 4" descr=""/>
          <p:cNvPicPr/>
          <p:nvPr/>
        </p:nvPicPr>
        <p:blipFill>
          <a:blip r:embed="rId1"/>
          <a:stretch/>
        </p:blipFill>
        <p:spPr>
          <a:xfrm>
            <a:off x="533520" y="990720"/>
            <a:ext cx="3628800" cy="4790880"/>
          </a:xfrm>
          <a:prstGeom prst="rect">
            <a:avLst/>
          </a:prstGeom>
          <a:ln w="9525">
            <a:noFill/>
          </a:ln>
        </p:spPr>
      </p:pic>
      <p:pic>
        <p:nvPicPr>
          <p:cNvPr id="506" name="Picture 5" descr=""/>
          <p:cNvPicPr/>
          <p:nvPr/>
        </p:nvPicPr>
        <p:blipFill>
          <a:blip r:embed="rId2"/>
          <a:stretch/>
        </p:blipFill>
        <p:spPr>
          <a:xfrm>
            <a:off x="4724280" y="1066680"/>
            <a:ext cx="3628800" cy="4790880"/>
          </a:xfrm>
          <a:prstGeom prst="rect">
            <a:avLst/>
          </a:prstGeom>
          <a:ln w="9525">
            <a:noFill/>
          </a:ln>
        </p:spPr>
      </p:pic>
      <p:sp>
        <p:nvSpPr>
          <p:cNvPr id="507" name="PlaceHolder 1"/>
          <p:cNvSpPr>
            <a:spLocks noGrp="1"/>
          </p:cNvSpPr>
          <p:nvPr>
            <p:ph type="ftr" idx="10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Num" idx="11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9E5DBE-B2A0-4674-AA02-D3F385A93AB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Picture 4" descr=""/>
          <p:cNvPicPr/>
          <p:nvPr/>
        </p:nvPicPr>
        <p:blipFill>
          <a:blip r:embed="rId1"/>
          <a:stretch/>
        </p:blipFill>
        <p:spPr>
          <a:xfrm>
            <a:off x="152280" y="1523880"/>
            <a:ext cx="6476760" cy="3658680"/>
          </a:xfrm>
          <a:prstGeom prst="rect">
            <a:avLst/>
          </a:prstGeom>
          <a:ln w="9525">
            <a:noFill/>
          </a:ln>
        </p:spPr>
      </p:pic>
      <p:sp>
        <p:nvSpPr>
          <p:cNvPr id="510" name="Text Box 3"/>
          <p:cNvSpPr/>
          <p:nvPr/>
        </p:nvSpPr>
        <p:spPr>
          <a:xfrm>
            <a:off x="6781680" y="2438280"/>
            <a:ext cx="2285640" cy="2398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Related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Select by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Switch selection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Clear selection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Zoom to selected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Delete Selected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Table is Open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ftr" idx="11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11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622F60-54F0-41B9-9D09-6D9027300B2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Picture 4" descr=""/>
          <p:cNvPicPr/>
          <p:nvPr/>
        </p:nvPicPr>
        <p:blipFill>
          <a:blip r:embed="rId1"/>
          <a:stretch/>
        </p:blipFill>
        <p:spPr>
          <a:xfrm>
            <a:off x="990720" y="1676520"/>
            <a:ext cx="3561840" cy="4933440"/>
          </a:xfrm>
          <a:prstGeom prst="rect">
            <a:avLst/>
          </a:prstGeom>
          <a:ln w="9525">
            <a:noFill/>
          </a:ln>
        </p:spPr>
      </p:pic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No Table is Open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 Box 4"/>
          <p:cNvSpPr/>
          <p:nvPr/>
        </p:nvSpPr>
        <p:spPr>
          <a:xfrm>
            <a:off x="5410080" y="2590920"/>
            <a:ext cx="2437920" cy="1918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Selection-&gt;Select by Attributes from the Menu Bar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ftr" idx="11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11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FFB1A7-97AA-486F-A5DA-CFB49110615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 Spatial Query in SQL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 Box 3"/>
          <p:cNvSpPr/>
          <p:nvPr/>
        </p:nvSpPr>
        <p:spPr>
          <a:xfrm>
            <a:off x="990720" y="2133720"/>
            <a:ext cx="6933960" cy="252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SELECT city.name, city.geometry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FROM    city, county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WHERE county.name=‘Penobscot’ AND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city.geometry INSIDE county.geometry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city.population&gt;30000;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ftr" idx="11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11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930BFF-25BB-4A88-93FF-34770D6C7C3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33520" y="68580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the ultimate purpose of a database management system?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3"/>
          <p:cNvSpPr/>
          <p:nvPr/>
        </p:nvSpPr>
        <p:spPr>
          <a:xfrm>
            <a:off x="609480" y="3886200"/>
            <a:ext cx="1523520" cy="6091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  <a:effectLst>
            <a:outerShdw algn="ctr" dir="2700000" dist="35638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Rectangle 4"/>
          <p:cNvSpPr/>
          <p:nvPr/>
        </p:nvSpPr>
        <p:spPr>
          <a:xfrm>
            <a:off x="2590920" y="3886200"/>
            <a:ext cx="1828440" cy="68544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/>
          </a:ln>
          <a:effectLst>
            <a:outerShdw algn="ctr" dir="2700000" dist="35638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Line 5"/>
          <p:cNvSpPr/>
          <p:nvPr/>
        </p:nvSpPr>
        <p:spPr>
          <a:xfrm>
            <a:off x="2133360" y="419076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tangle 6"/>
          <p:cNvSpPr/>
          <p:nvPr/>
        </p:nvSpPr>
        <p:spPr>
          <a:xfrm>
            <a:off x="4952880" y="3886200"/>
            <a:ext cx="1828440" cy="68544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/>
          </a:ln>
          <a:effectLst>
            <a:outerShdw algn="ctr" dir="2700000" dist="35638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Knowledge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Line 7"/>
          <p:cNvSpPr/>
          <p:nvPr/>
        </p:nvSpPr>
        <p:spPr>
          <a:xfrm>
            <a:off x="4419360" y="41907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Rectangle 8"/>
          <p:cNvSpPr/>
          <p:nvPr/>
        </p:nvSpPr>
        <p:spPr>
          <a:xfrm>
            <a:off x="7315200" y="3886200"/>
            <a:ext cx="1523520" cy="68544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/>
          </a:ln>
          <a:effectLst>
            <a:outerShdw algn="ctr" dir="2700000" dist="35638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Line 9"/>
          <p:cNvSpPr/>
          <p:nvPr/>
        </p:nvSpPr>
        <p:spPr>
          <a:xfrm>
            <a:off x="6781680" y="41907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 Box 10"/>
          <p:cNvSpPr/>
          <p:nvPr/>
        </p:nvSpPr>
        <p:spPr>
          <a:xfrm>
            <a:off x="2286000" y="2743200"/>
            <a:ext cx="426672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Is to transform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ftr" idx="2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BD9CC8-1C90-4DE3-A9F4-1F355DA096B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Spatial Selection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4" name="Picture 7" descr=""/>
          <p:cNvPicPr/>
          <p:nvPr/>
        </p:nvPicPr>
        <p:blipFill>
          <a:blip r:embed="rId1"/>
          <a:stretch/>
        </p:blipFill>
        <p:spPr>
          <a:xfrm>
            <a:off x="4876920" y="1276200"/>
            <a:ext cx="3904920" cy="5352840"/>
          </a:xfrm>
          <a:prstGeom prst="rect">
            <a:avLst/>
          </a:prstGeom>
          <a:ln w="9525">
            <a:noFill/>
          </a:ln>
        </p:spPr>
      </p:pic>
      <p:pic>
        <p:nvPicPr>
          <p:cNvPr id="525" name="Picture 8" descr=""/>
          <p:cNvPicPr/>
          <p:nvPr/>
        </p:nvPicPr>
        <p:blipFill>
          <a:blip r:embed="rId2"/>
          <a:stretch/>
        </p:blipFill>
        <p:spPr>
          <a:xfrm>
            <a:off x="457200" y="1219320"/>
            <a:ext cx="3904920" cy="5352840"/>
          </a:xfrm>
          <a:prstGeom prst="rect">
            <a:avLst/>
          </a:prstGeom>
          <a:ln w="9525">
            <a:noFill/>
          </a:ln>
        </p:spPr>
      </p:pic>
      <p:sp>
        <p:nvSpPr>
          <p:cNvPr id="526" name="PlaceHolder 2"/>
          <p:cNvSpPr>
            <a:spLocks noGrp="1"/>
          </p:cNvSpPr>
          <p:nvPr>
            <p:ph type="ftr" idx="11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11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1F255A-D9FF-4028-B88A-FB2939A8734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Spatial Data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Spatial data has a structure that does not necessarily fit with tabular structure.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construct a spatial object requires several table joins.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Spatial indexing is very different from the type of indexing used in a relational database.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ftr" idx="11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sldNum" idx="12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F8889B-3185-40EA-A075-1A72761A01C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 Box 2"/>
          <p:cNvSpPr/>
          <p:nvPr/>
        </p:nvSpPr>
        <p:spPr>
          <a:xfrm>
            <a:off x="2511720" y="1841400"/>
            <a:ext cx="112608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Geometry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 Box 3"/>
          <p:cNvSpPr/>
          <p:nvPr/>
        </p:nvSpPr>
        <p:spPr>
          <a:xfrm>
            <a:off x="481680" y="3130560"/>
            <a:ext cx="68688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Point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 Box 4"/>
          <p:cNvSpPr/>
          <p:nvPr/>
        </p:nvSpPr>
        <p:spPr>
          <a:xfrm>
            <a:off x="1512360" y="3130560"/>
            <a:ext cx="75564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Curve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 Box 5"/>
          <p:cNvSpPr/>
          <p:nvPr/>
        </p:nvSpPr>
        <p:spPr>
          <a:xfrm>
            <a:off x="3471840" y="3084480"/>
            <a:ext cx="92484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Surface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6" name="AutoShape 6"/>
          <p:cNvCxnSpPr>
            <a:stCxn id="532" idx="2"/>
            <a:endCxn id="535" idx="0"/>
          </p:cNvCxnSpPr>
          <p:nvPr/>
        </p:nvCxnSpPr>
        <p:spPr>
          <a:xfrm flipH="1" rot="16200000">
            <a:off x="3049200" y="2199600"/>
            <a:ext cx="910440" cy="859680"/>
          </a:xfrm>
          <a:prstGeom prst="bentConnector3">
            <a:avLst>
              <a:gd name="adj1" fmla="val 49881"/>
            </a:avLst>
          </a:prstGeom>
          <a:ln w="28575">
            <a:solidFill>
              <a:srgbClr val="000000"/>
            </a:solidFill>
            <a:miter/>
          </a:ln>
        </p:spPr>
      </p:cxnSp>
      <p:cxnSp>
        <p:nvCxnSpPr>
          <p:cNvPr id="537" name="AutoShape 7"/>
          <p:cNvCxnSpPr>
            <a:stCxn id="532" idx="2"/>
            <a:endCxn id="534" idx="0"/>
          </p:cNvCxnSpPr>
          <p:nvPr/>
        </p:nvCxnSpPr>
        <p:spPr>
          <a:xfrm rot="5400000">
            <a:off x="2004120" y="2060280"/>
            <a:ext cx="956520" cy="1185120"/>
          </a:xfrm>
          <a:prstGeom prst="bentConnector3">
            <a:avLst>
              <a:gd name="adj1" fmla="val 49887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38" name="Text Box 8"/>
          <p:cNvSpPr/>
          <p:nvPr/>
        </p:nvSpPr>
        <p:spPr>
          <a:xfrm>
            <a:off x="1296720" y="4146480"/>
            <a:ext cx="118224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LineString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Text Box 9"/>
          <p:cNvSpPr/>
          <p:nvPr/>
        </p:nvSpPr>
        <p:spPr>
          <a:xfrm>
            <a:off x="3461040" y="4073400"/>
            <a:ext cx="97956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Polygon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 Box 10"/>
          <p:cNvSpPr/>
          <p:nvPr/>
        </p:nvSpPr>
        <p:spPr>
          <a:xfrm>
            <a:off x="4629600" y="4073400"/>
            <a:ext cx="139716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MultiSurface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1" name="AutoShape 11"/>
          <p:cNvCxnSpPr>
            <a:stCxn id="535" idx="2"/>
            <a:endCxn id="539" idx="0"/>
          </p:cNvCxnSpPr>
          <p:nvPr/>
        </p:nvCxnSpPr>
        <p:spPr>
          <a:xfrm flipH="1" rot="16200000">
            <a:off x="3614400" y="3737160"/>
            <a:ext cx="656280" cy="16920"/>
          </a:xfrm>
          <a:prstGeom prst="bentConnector3">
            <a:avLst>
              <a:gd name="adj1" fmla="val 49945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42" name="Text Box 12"/>
          <p:cNvSpPr/>
          <p:nvPr/>
        </p:nvSpPr>
        <p:spPr>
          <a:xfrm>
            <a:off x="1046520" y="5183280"/>
            <a:ext cx="59724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Line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Text Box 13"/>
          <p:cNvSpPr/>
          <p:nvPr/>
        </p:nvSpPr>
        <p:spPr>
          <a:xfrm>
            <a:off x="1787040" y="5183280"/>
            <a:ext cx="123876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LinearRing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4" name="AutoShape 14"/>
          <p:cNvCxnSpPr>
            <a:stCxn id="538" idx="2"/>
            <a:endCxn id="543" idx="0"/>
          </p:cNvCxnSpPr>
          <p:nvPr/>
        </p:nvCxnSpPr>
        <p:spPr>
          <a:xfrm flipH="1" rot="16200000">
            <a:off x="1795320" y="4572000"/>
            <a:ext cx="704160" cy="518760"/>
          </a:xfrm>
          <a:prstGeom prst="bentConnector3">
            <a:avLst>
              <a:gd name="adj1" fmla="val 49974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45" name="Text Box 15"/>
          <p:cNvSpPr/>
          <p:nvPr/>
        </p:nvSpPr>
        <p:spPr>
          <a:xfrm>
            <a:off x="6453360" y="4075200"/>
            <a:ext cx="122796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MultiCurve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 Box 16"/>
          <p:cNvSpPr/>
          <p:nvPr/>
        </p:nvSpPr>
        <p:spPr>
          <a:xfrm>
            <a:off x="4559760" y="5305320"/>
            <a:ext cx="145224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MultiPolygon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Text Box 17"/>
          <p:cNvSpPr/>
          <p:nvPr/>
        </p:nvSpPr>
        <p:spPr>
          <a:xfrm>
            <a:off x="6194520" y="5305320"/>
            <a:ext cx="165492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MultiLineString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8" name="AutoShape 18"/>
          <p:cNvCxnSpPr>
            <a:stCxn id="545" idx="2"/>
            <a:endCxn id="547" idx="0"/>
          </p:cNvCxnSpPr>
          <p:nvPr/>
        </p:nvCxnSpPr>
        <p:spPr>
          <a:xfrm rot="5400000">
            <a:off x="6595920" y="4834080"/>
            <a:ext cx="897480" cy="45720"/>
          </a:xfrm>
          <a:prstGeom prst="bentConnector3">
            <a:avLst>
              <a:gd name="adj1" fmla="val 49959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49" name="AutoShape 19"/>
          <p:cNvSpPr/>
          <p:nvPr/>
        </p:nvSpPr>
        <p:spPr>
          <a:xfrm>
            <a:off x="3808440" y="3554280"/>
            <a:ext cx="171000" cy="18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AutoShape 20"/>
          <p:cNvSpPr/>
          <p:nvPr/>
        </p:nvSpPr>
        <p:spPr>
          <a:xfrm>
            <a:off x="7197840" y="1808280"/>
            <a:ext cx="101160" cy="20592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AutoShape 21"/>
          <p:cNvSpPr/>
          <p:nvPr/>
        </p:nvSpPr>
        <p:spPr>
          <a:xfrm>
            <a:off x="7162920" y="2192400"/>
            <a:ext cx="171000" cy="18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Text Box 22"/>
          <p:cNvSpPr/>
          <p:nvPr/>
        </p:nvSpPr>
        <p:spPr>
          <a:xfrm>
            <a:off x="7403400" y="1731960"/>
            <a:ext cx="122652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Composed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Text Box 23"/>
          <p:cNvSpPr/>
          <p:nvPr/>
        </p:nvSpPr>
        <p:spPr>
          <a:xfrm>
            <a:off x="7421400" y="2097000"/>
            <a:ext cx="6948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Type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Line 24"/>
          <p:cNvSpPr/>
          <p:nvPr/>
        </p:nvSpPr>
        <p:spPr>
          <a:xfrm>
            <a:off x="7148160" y="2638080"/>
            <a:ext cx="223920" cy="18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 Box 25"/>
          <p:cNvSpPr/>
          <p:nvPr/>
        </p:nvSpPr>
        <p:spPr>
          <a:xfrm>
            <a:off x="7433640" y="2460600"/>
            <a:ext cx="14522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Relationship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Rectangle 26"/>
          <p:cNvSpPr/>
          <p:nvPr/>
        </p:nvSpPr>
        <p:spPr>
          <a:xfrm>
            <a:off x="6927840" y="1658880"/>
            <a:ext cx="1947600" cy="13125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7" name="AutoShape 27"/>
          <p:cNvCxnSpPr>
            <a:stCxn id="540" idx="2"/>
            <a:endCxn id="546" idx="0"/>
          </p:cNvCxnSpPr>
          <p:nvPr/>
        </p:nvCxnSpPr>
        <p:spPr>
          <a:xfrm rot="5400000">
            <a:off x="4857120" y="4834800"/>
            <a:ext cx="899280" cy="42480"/>
          </a:xfrm>
          <a:prstGeom prst="bentConnector3">
            <a:avLst>
              <a:gd name="adj1" fmla="val 49979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58" name="AutoShape 28"/>
          <p:cNvSpPr/>
          <p:nvPr/>
        </p:nvSpPr>
        <p:spPr>
          <a:xfrm>
            <a:off x="6940440" y="4495680"/>
            <a:ext cx="171000" cy="18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Text Box 29"/>
          <p:cNvSpPr/>
          <p:nvPr/>
        </p:nvSpPr>
        <p:spPr>
          <a:xfrm>
            <a:off x="4166280" y="1830240"/>
            <a:ext cx="254628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SpatialReferenceSystem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0" name="AutoShape 30"/>
          <p:cNvCxnSpPr>
            <a:stCxn id="559" idx="1"/>
            <a:endCxn id="532" idx="3"/>
          </p:cNvCxnSpPr>
          <p:nvPr/>
        </p:nvCxnSpPr>
        <p:spPr>
          <a:xfrm flipH="1">
            <a:off x="3637800" y="1996560"/>
            <a:ext cx="528840" cy="115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sp>
        <p:nvSpPr>
          <p:cNvPr id="561" name="Text Box 31"/>
          <p:cNvSpPr/>
          <p:nvPr/>
        </p:nvSpPr>
        <p:spPr>
          <a:xfrm>
            <a:off x="5068080" y="3048120"/>
            <a:ext cx="210420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GeometryCollection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2" name="AutoShape 32"/>
          <p:cNvCxnSpPr>
            <a:stCxn id="533" idx="0"/>
            <a:endCxn id="532" idx="2"/>
          </p:cNvCxnSpPr>
          <p:nvPr/>
        </p:nvCxnSpPr>
        <p:spPr>
          <a:xfrm flipH="1" flipV="1" rot="5400000">
            <a:off x="1471680" y="1527840"/>
            <a:ext cx="956520" cy="2250000"/>
          </a:xfrm>
          <a:prstGeom prst="bentConnector3">
            <a:avLst>
              <a:gd name="adj1" fmla="val 50112"/>
            </a:avLst>
          </a:prstGeom>
          <a:ln w="28575">
            <a:solidFill>
              <a:srgbClr val="000000"/>
            </a:solidFill>
            <a:miter/>
          </a:ln>
        </p:spPr>
      </p:cxnSp>
      <p:cxnSp>
        <p:nvCxnSpPr>
          <p:cNvPr id="563" name="AutoShape 33"/>
          <p:cNvCxnSpPr>
            <a:stCxn id="532" idx="2"/>
            <a:endCxn id="561" idx="0"/>
          </p:cNvCxnSpPr>
          <p:nvPr/>
        </p:nvCxnSpPr>
        <p:spPr>
          <a:xfrm flipH="1" rot="16200000">
            <a:off x="4160520" y="1088280"/>
            <a:ext cx="874080" cy="3045600"/>
          </a:xfrm>
          <a:prstGeom prst="bentConnector3">
            <a:avLst>
              <a:gd name="adj1" fmla="val 49855"/>
            </a:avLst>
          </a:prstGeom>
          <a:ln w="28575">
            <a:solidFill>
              <a:srgbClr val="000000"/>
            </a:solidFill>
            <a:miter/>
          </a:ln>
        </p:spPr>
      </p:cxnSp>
      <p:cxnSp>
        <p:nvCxnSpPr>
          <p:cNvPr id="564" name="AutoShape 34"/>
          <p:cNvCxnSpPr>
            <a:stCxn id="534" idx="2"/>
            <a:endCxn id="538" idx="0"/>
          </p:cNvCxnSpPr>
          <p:nvPr/>
        </p:nvCxnSpPr>
        <p:spPr>
          <a:xfrm rot="5400000">
            <a:off x="1547280" y="3803760"/>
            <a:ext cx="683280" cy="2520"/>
          </a:xfrm>
          <a:prstGeom prst="bentConnector3">
            <a:avLst>
              <a:gd name="adj1" fmla="val 49973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65" name="AutoShape 35"/>
          <p:cNvSpPr/>
          <p:nvPr/>
        </p:nvSpPr>
        <p:spPr>
          <a:xfrm>
            <a:off x="2927520" y="2224080"/>
            <a:ext cx="171000" cy="18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6" name="AutoShape 36"/>
          <p:cNvCxnSpPr>
            <a:stCxn id="542" idx="0"/>
            <a:endCxn id="538" idx="2"/>
          </p:cNvCxnSpPr>
          <p:nvPr/>
        </p:nvCxnSpPr>
        <p:spPr>
          <a:xfrm flipH="1" flipV="1" rot="5400000">
            <a:off x="1264320" y="4559760"/>
            <a:ext cx="704160" cy="543240"/>
          </a:xfrm>
          <a:prstGeom prst="bentConnector3">
            <a:avLst>
              <a:gd name="adj1" fmla="val 50025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67" name="Text Box 37"/>
          <p:cNvSpPr/>
          <p:nvPr/>
        </p:nvSpPr>
        <p:spPr>
          <a:xfrm>
            <a:off x="7774920" y="4076640"/>
            <a:ext cx="1159560" cy="333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MultiPoint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AutoShape 38"/>
          <p:cNvSpPr/>
          <p:nvPr/>
        </p:nvSpPr>
        <p:spPr>
          <a:xfrm>
            <a:off x="1757520" y="3514680"/>
            <a:ext cx="171000" cy="18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9" name="AutoShape 39"/>
          <p:cNvCxnSpPr>
            <a:stCxn id="539" idx="2"/>
            <a:endCxn id="546" idx="2"/>
          </p:cNvCxnSpPr>
          <p:nvPr/>
        </p:nvCxnSpPr>
        <p:spPr>
          <a:xfrm flipH="1" rot="16200000">
            <a:off x="4002120" y="4354560"/>
            <a:ext cx="1232280" cy="1335600"/>
          </a:xfrm>
          <a:prstGeom prst="bentConnector3">
            <a:avLst>
              <a:gd name="adj1" fmla="val 100496"/>
            </a:avLst>
          </a:prstGeom>
          <a:ln w="28575">
            <a:solidFill>
              <a:srgbClr val="000000"/>
            </a:solidFill>
            <a:miter/>
          </a:ln>
        </p:spPr>
      </p:cxnSp>
      <p:cxnSp>
        <p:nvCxnSpPr>
          <p:cNvPr id="570" name="AutoShape 40"/>
          <p:cNvCxnSpPr>
            <a:stCxn id="561" idx="2"/>
            <a:endCxn id="540" idx="0"/>
          </p:cNvCxnSpPr>
          <p:nvPr/>
        </p:nvCxnSpPr>
        <p:spPr>
          <a:xfrm rot="5400000">
            <a:off x="5377680" y="3331080"/>
            <a:ext cx="692640" cy="792360"/>
          </a:xfrm>
          <a:prstGeom prst="bentConnector3">
            <a:avLst>
              <a:gd name="adj1" fmla="val 49973"/>
            </a:avLst>
          </a:prstGeom>
          <a:ln w="28575">
            <a:solidFill>
              <a:srgbClr val="000000"/>
            </a:solidFill>
            <a:miter/>
          </a:ln>
        </p:spPr>
      </p:cxnSp>
      <p:cxnSp>
        <p:nvCxnSpPr>
          <p:cNvPr id="571" name="AutoShape 41"/>
          <p:cNvCxnSpPr>
            <a:stCxn id="561" idx="2"/>
            <a:endCxn id="567" idx="0"/>
          </p:cNvCxnSpPr>
          <p:nvPr/>
        </p:nvCxnSpPr>
        <p:spPr>
          <a:xfrm flipH="1" rot="16200000">
            <a:off x="6889320" y="2611440"/>
            <a:ext cx="695880" cy="2234880"/>
          </a:xfrm>
          <a:prstGeom prst="bentConnector3">
            <a:avLst>
              <a:gd name="adj1" fmla="val 49948"/>
            </a:avLst>
          </a:prstGeom>
          <a:ln w="28575">
            <a:solidFill>
              <a:srgbClr val="000000"/>
            </a:solidFill>
            <a:miter/>
          </a:ln>
        </p:spPr>
      </p:cxnSp>
      <p:cxnSp>
        <p:nvCxnSpPr>
          <p:cNvPr id="572" name="AutoShape 42"/>
          <p:cNvCxnSpPr>
            <a:stCxn id="561" idx="2"/>
            <a:endCxn id="545" idx="0"/>
          </p:cNvCxnSpPr>
          <p:nvPr/>
        </p:nvCxnSpPr>
        <p:spPr>
          <a:xfrm flipH="1" rot="16200000">
            <a:off x="6246360" y="3254400"/>
            <a:ext cx="694440" cy="947520"/>
          </a:xfrm>
          <a:prstGeom prst="bentConnector3">
            <a:avLst>
              <a:gd name="adj1" fmla="val 49948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73" name="AutoShape 43"/>
          <p:cNvSpPr/>
          <p:nvPr/>
        </p:nvSpPr>
        <p:spPr>
          <a:xfrm>
            <a:off x="5200560" y="4481640"/>
            <a:ext cx="171000" cy="18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4" name="AutoShape 44"/>
          <p:cNvCxnSpPr>
            <a:stCxn id="543" idx="3"/>
            <a:endCxn id="539" idx="1"/>
          </p:cNvCxnSpPr>
          <p:nvPr/>
        </p:nvCxnSpPr>
        <p:spPr>
          <a:xfrm flipV="1">
            <a:off x="3025800" y="4239720"/>
            <a:ext cx="435600" cy="1110240"/>
          </a:xfrm>
          <a:prstGeom prst="bentConnector3">
            <a:avLst>
              <a:gd name="adj1" fmla="val 49958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75" name="AutoShape 45"/>
          <p:cNvSpPr/>
          <p:nvPr/>
        </p:nvSpPr>
        <p:spPr>
          <a:xfrm>
            <a:off x="5241960" y="5738760"/>
            <a:ext cx="101160" cy="20592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AutoShape 46"/>
          <p:cNvSpPr/>
          <p:nvPr/>
        </p:nvSpPr>
        <p:spPr>
          <a:xfrm>
            <a:off x="5985000" y="3483000"/>
            <a:ext cx="171000" cy="18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7" name="AutoShape 47"/>
          <p:cNvCxnSpPr>
            <a:stCxn id="533" idx="1"/>
            <a:endCxn id="567" idx="2"/>
          </p:cNvCxnSpPr>
          <p:nvPr/>
        </p:nvCxnSpPr>
        <p:spPr>
          <a:xfrm flipH="1" flipV="1" rot="10800000">
            <a:off x="481320" y="3296520"/>
            <a:ext cx="7873200" cy="1113120"/>
          </a:xfrm>
          <a:prstGeom prst="bentConnector4">
            <a:avLst>
              <a:gd name="adj1" fmla="val -82"/>
              <a:gd name="adj2" fmla="val 100549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78" name="AutoShape 48"/>
          <p:cNvSpPr/>
          <p:nvPr/>
        </p:nvSpPr>
        <p:spPr>
          <a:xfrm>
            <a:off x="8296200" y="4522680"/>
            <a:ext cx="101160" cy="20592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9" name="AutoShape 49"/>
          <p:cNvCxnSpPr>
            <a:stCxn id="533" idx="2"/>
          </p:cNvCxnSpPr>
          <p:nvPr/>
        </p:nvCxnSpPr>
        <p:spPr>
          <a:xfrm flipH="1" rot="16200000">
            <a:off x="668160" y="3620520"/>
            <a:ext cx="776880" cy="462600"/>
          </a:xfrm>
          <a:prstGeom prst="bentConnector3">
            <a:avLst>
              <a:gd name="adj1" fmla="val 50394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80" name="AutoShape 50"/>
          <p:cNvSpPr/>
          <p:nvPr/>
        </p:nvSpPr>
        <p:spPr>
          <a:xfrm rot="5457000">
            <a:off x="1038600" y="4076280"/>
            <a:ext cx="101160" cy="20592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AutoShape 51"/>
          <p:cNvSpPr/>
          <p:nvPr/>
        </p:nvSpPr>
        <p:spPr>
          <a:xfrm>
            <a:off x="1738440" y="4498920"/>
            <a:ext cx="171000" cy="18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AutoShape 52"/>
          <p:cNvSpPr/>
          <p:nvPr/>
        </p:nvSpPr>
        <p:spPr>
          <a:xfrm rot="5457000">
            <a:off x="3242160" y="4136760"/>
            <a:ext cx="101160" cy="20592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3" name="AutoShape 53"/>
          <p:cNvCxnSpPr>
            <a:stCxn id="538" idx="1"/>
            <a:endCxn id="547" idx="2"/>
          </p:cNvCxnSpPr>
          <p:nvPr/>
        </p:nvCxnSpPr>
        <p:spPr>
          <a:xfrm flipH="1" flipV="1" rot="10800000">
            <a:off x="1296360" y="4312800"/>
            <a:ext cx="5725440" cy="1325880"/>
          </a:xfrm>
          <a:prstGeom prst="bentConnector4">
            <a:avLst>
              <a:gd name="adj1" fmla="val -113"/>
              <a:gd name="adj2" fmla="val 100461"/>
            </a:avLst>
          </a:prstGeom>
          <a:ln w="28575">
            <a:solidFill>
              <a:srgbClr val="000000"/>
            </a:solidFill>
            <a:miter/>
          </a:ln>
        </p:spPr>
      </p:cxnSp>
      <p:sp>
        <p:nvSpPr>
          <p:cNvPr id="584" name="AutoShape 54"/>
          <p:cNvSpPr/>
          <p:nvPr/>
        </p:nvSpPr>
        <p:spPr>
          <a:xfrm>
            <a:off x="6966000" y="5757840"/>
            <a:ext cx="101160" cy="20592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8380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Spatial Types – OGC Simple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ftr" idx="12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12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7C55B2-2466-4274-B98D-83820322E7B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Standard GIS Data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Text Box 3"/>
          <p:cNvSpPr/>
          <p:nvPr/>
        </p:nvSpPr>
        <p:spPr>
          <a:xfrm>
            <a:off x="152280" y="2438280"/>
            <a:ext cx="1218960" cy="1735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Linked spatial and attribute (tabular)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0" name="Picture 4" descr=""/>
          <p:cNvPicPr/>
          <p:nvPr/>
        </p:nvPicPr>
        <p:blipFill>
          <a:blip r:embed="rId1"/>
          <a:stretch/>
        </p:blipFill>
        <p:spPr>
          <a:xfrm>
            <a:off x="1371600" y="1512720"/>
            <a:ext cx="6857640" cy="5344920"/>
          </a:xfrm>
          <a:prstGeom prst="rect">
            <a:avLst/>
          </a:prstGeom>
          <a:ln w="9525">
            <a:noFill/>
          </a:ln>
        </p:spPr>
      </p:pic>
      <p:sp>
        <p:nvSpPr>
          <p:cNvPr id="591" name="PlaceHolder 2"/>
          <p:cNvSpPr>
            <a:spLocks noGrp="1"/>
          </p:cNvSpPr>
          <p:nvPr>
            <p:ph type="ftr" idx="12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12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EA5310-175C-4C06-BC81-739435A4DEF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File-based Data Models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685800" y="3200400"/>
            <a:ext cx="3809520" cy="32763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accent2"/>
                </a:solidFill>
                <a:latin typeface="Arial"/>
              </a:rPr>
              <a:t>Coverages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Developed for workstation Arc/Info   ~ 1980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Complex structure, proprietary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Attributes in </a:t>
            </a:r>
            <a:r>
              <a:rPr b="0" lang="en-US" sz="2400" spc="-1" strike="noStrike">
                <a:solidFill>
                  <a:srgbClr val="ff3300"/>
                </a:solidFill>
                <a:latin typeface="Arial"/>
              </a:rPr>
              <a:t>Info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648320" y="3200400"/>
            <a:ext cx="3809520" cy="30477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accent2"/>
                </a:solidFill>
                <a:latin typeface="Arial"/>
              </a:rPr>
              <a:t>Shapefiles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Developed for ArcView ~ 1993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Simpler structure in public domain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Attributes in </a:t>
            </a:r>
            <a:r>
              <a:rPr b="0" lang="en-US" sz="2400" spc="-1" strike="noStrike">
                <a:solidFill>
                  <a:srgbClr val="ff3300"/>
                </a:solidFill>
                <a:latin typeface="Arial"/>
              </a:rPr>
              <a:t>dBase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(.dbf) 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Text Box 5"/>
          <p:cNvSpPr/>
          <p:nvPr/>
        </p:nvSpPr>
        <p:spPr>
          <a:xfrm>
            <a:off x="1999800" y="1752480"/>
            <a:ext cx="492372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Geographic coordinates and attributes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 stored in separate but linked 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7" name="Group 6"/>
          <p:cNvGrpSpPr/>
          <p:nvPr/>
        </p:nvGrpSpPr>
        <p:grpSpPr>
          <a:xfrm>
            <a:off x="380880" y="1676520"/>
            <a:ext cx="837720" cy="837720"/>
            <a:chOff x="380880" y="1676520"/>
            <a:chExt cx="837720" cy="837720"/>
          </a:xfrm>
        </p:grpSpPr>
        <p:sp>
          <p:nvSpPr>
            <p:cNvPr id="598" name="Line 7"/>
            <p:cNvSpPr/>
            <p:nvPr/>
          </p:nvSpPr>
          <p:spPr>
            <a:xfrm>
              <a:off x="457200" y="2133360"/>
              <a:ext cx="38088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9" name="Line 8"/>
            <p:cNvSpPr/>
            <p:nvPr/>
          </p:nvSpPr>
          <p:spPr>
            <a:xfrm flipV="1">
              <a:off x="838080" y="2133360"/>
              <a:ext cx="30492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0" name="Line 9"/>
            <p:cNvSpPr/>
            <p:nvPr/>
          </p:nvSpPr>
          <p:spPr>
            <a:xfrm flipH="1" flipV="1">
              <a:off x="1066680" y="1752480"/>
              <a:ext cx="76320" cy="380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1" name="Line 10"/>
            <p:cNvSpPr/>
            <p:nvPr/>
          </p:nvSpPr>
          <p:spPr>
            <a:xfrm flipH="1">
              <a:off x="457200" y="1752480"/>
              <a:ext cx="609480" cy="380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2" name="Oval 11"/>
            <p:cNvSpPr/>
            <p:nvPr/>
          </p:nvSpPr>
          <p:spPr>
            <a:xfrm>
              <a:off x="380880" y="205740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3" name="Oval 12"/>
            <p:cNvSpPr/>
            <p:nvPr/>
          </p:nvSpPr>
          <p:spPr>
            <a:xfrm>
              <a:off x="762120" y="23623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4" name="Oval 13"/>
            <p:cNvSpPr/>
            <p:nvPr/>
          </p:nvSpPr>
          <p:spPr>
            <a:xfrm>
              <a:off x="1066680" y="205740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5" name="Oval 14"/>
            <p:cNvSpPr/>
            <p:nvPr/>
          </p:nvSpPr>
          <p:spPr>
            <a:xfrm>
              <a:off x="990720" y="16765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06" name="Group 15"/>
          <p:cNvGrpSpPr/>
          <p:nvPr/>
        </p:nvGrpSpPr>
        <p:grpSpPr>
          <a:xfrm>
            <a:off x="7451640" y="1676160"/>
            <a:ext cx="938160" cy="1067040"/>
            <a:chOff x="7451640" y="1676160"/>
            <a:chExt cx="938160" cy="1067040"/>
          </a:xfrm>
        </p:grpSpPr>
        <p:sp>
          <p:nvSpPr>
            <p:cNvPr id="607" name="Rectangle 16"/>
            <p:cNvSpPr/>
            <p:nvPr/>
          </p:nvSpPr>
          <p:spPr>
            <a:xfrm>
              <a:off x="7467480" y="1676520"/>
              <a:ext cx="914040" cy="10663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8" name="Line 17"/>
            <p:cNvSpPr/>
            <p:nvPr/>
          </p:nvSpPr>
          <p:spPr>
            <a:xfrm>
              <a:off x="7451640" y="1871640"/>
              <a:ext cx="9144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9" name="Line 18"/>
            <p:cNvSpPr/>
            <p:nvPr/>
          </p:nvSpPr>
          <p:spPr>
            <a:xfrm>
              <a:off x="7454880" y="2090520"/>
              <a:ext cx="9144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0" name="Line 19"/>
            <p:cNvSpPr/>
            <p:nvPr/>
          </p:nvSpPr>
          <p:spPr>
            <a:xfrm>
              <a:off x="7472160" y="2327040"/>
              <a:ext cx="9144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1" name="Line 20"/>
            <p:cNvSpPr/>
            <p:nvPr/>
          </p:nvSpPr>
          <p:spPr>
            <a:xfrm>
              <a:off x="7475400" y="2528640"/>
              <a:ext cx="9144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2" name="Line 21"/>
            <p:cNvSpPr/>
            <p:nvPr/>
          </p:nvSpPr>
          <p:spPr>
            <a:xfrm>
              <a:off x="7772400" y="1676160"/>
              <a:ext cx="360" cy="1067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" name="Line 22"/>
            <p:cNvSpPr/>
            <p:nvPr/>
          </p:nvSpPr>
          <p:spPr>
            <a:xfrm>
              <a:off x="8076960" y="1676160"/>
              <a:ext cx="360" cy="1067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4" name="AutoShape 23"/>
          <p:cNvSpPr/>
          <p:nvPr/>
        </p:nvSpPr>
        <p:spPr>
          <a:xfrm>
            <a:off x="1447920" y="2057400"/>
            <a:ext cx="609120" cy="22824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AutoShape 24"/>
          <p:cNvSpPr/>
          <p:nvPr/>
        </p:nvSpPr>
        <p:spPr>
          <a:xfrm>
            <a:off x="6781680" y="2057400"/>
            <a:ext cx="609120" cy="22824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Text Box 25"/>
          <p:cNvSpPr/>
          <p:nvPr/>
        </p:nvSpPr>
        <p:spPr>
          <a:xfrm>
            <a:off x="830520" y="2381400"/>
            <a:ext cx="754200" cy="57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3300"/>
                </a:solidFill>
                <a:latin typeface="Times New Roman"/>
              </a:rPr>
              <a:t>Arc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Text Box 26"/>
          <p:cNvSpPr/>
          <p:nvPr/>
        </p:nvSpPr>
        <p:spPr>
          <a:xfrm>
            <a:off x="7467480" y="2743200"/>
            <a:ext cx="837720" cy="57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3300"/>
                </a:solidFill>
                <a:latin typeface="Times New Roman"/>
              </a:rPr>
              <a:t>Info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ftr" idx="12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sldNum" idx="12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BE861F-756E-4611-B029-6BD26734EA7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Rectangle 2"/>
          <p:cNvSpPr/>
          <p:nvPr/>
        </p:nvSpPr>
        <p:spPr>
          <a:xfrm>
            <a:off x="558720" y="380880"/>
            <a:ext cx="7772040" cy="93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Storing Data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1" name="Group 3"/>
          <p:cNvGrpSpPr/>
          <p:nvPr/>
        </p:nvGrpSpPr>
        <p:grpSpPr>
          <a:xfrm>
            <a:off x="1828800" y="2585880"/>
            <a:ext cx="1123560" cy="784080"/>
            <a:chOff x="1828800" y="2585880"/>
            <a:chExt cx="1123560" cy="784080"/>
          </a:xfrm>
        </p:grpSpPr>
        <p:sp>
          <p:nvSpPr>
            <p:cNvPr id="622" name="Rectangle 4"/>
            <p:cNvSpPr/>
            <p:nvPr/>
          </p:nvSpPr>
          <p:spPr>
            <a:xfrm>
              <a:off x="1828800" y="2684520"/>
              <a:ext cx="1123560" cy="6854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3" name="Rectangle 5"/>
            <p:cNvSpPr/>
            <p:nvPr/>
          </p:nvSpPr>
          <p:spPr>
            <a:xfrm>
              <a:off x="2581200" y="2585880"/>
              <a:ext cx="371160" cy="950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4" name="Text Box 6"/>
          <p:cNvSpPr/>
          <p:nvPr/>
        </p:nvSpPr>
        <p:spPr>
          <a:xfrm>
            <a:off x="2333160" y="1916280"/>
            <a:ext cx="12373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Coverages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Text Box 7"/>
          <p:cNvSpPr/>
          <p:nvPr/>
        </p:nvSpPr>
        <p:spPr>
          <a:xfrm>
            <a:off x="5631480" y="1928880"/>
            <a:ext cx="125100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Shapefiles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6" name="Group 8"/>
          <p:cNvGrpSpPr/>
          <p:nvPr/>
        </p:nvGrpSpPr>
        <p:grpSpPr>
          <a:xfrm>
            <a:off x="2581200" y="3595680"/>
            <a:ext cx="1123560" cy="783720"/>
            <a:chOff x="2581200" y="3595680"/>
            <a:chExt cx="1123560" cy="783720"/>
          </a:xfrm>
        </p:grpSpPr>
        <p:sp>
          <p:nvSpPr>
            <p:cNvPr id="627" name="Rectangle 9"/>
            <p:cNvSpPr/>
            <p:nvPr/>
          </p:nvSpPr>
          <p:spPr>
            <a:xfrm>
              <a:off x="2581200" y="3693960"/>
              <a:ext cx="1123560" cy="6854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8" name="Rectangle 10"/>
            <p:cNvSpPr/>
            <p:nvPr/>
          </p:nvSpPr>
          <p:spPr>
            <a:xfrm>
              <a:off x="3333600" y="3595680"/>
              <a:ext cx="371160" cy="950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9" name="Group 11"/>
          <p:cNvGrpSpPr/>
          <p:nvPr/>
        </p:nvGrpSpPr>
        <p:grpSpPr>
          <a:xfrm>
            <a:off x="2581200" y="4614840"/>
            <a:ext cx="1123560" cy="783720"/>
            <a:chOff x="2581200" y="4614840"/>
            <a:chExt cx="1123560" cy="783720"/>
          </a:xfrm>
        </p:grpSpPr>
        <p:sp>
          <p:nvSpPr>
            <p:cNvPr id="630" name="Rectangle 12"/>
            <p:cNvSpPr/>
            <p:nvPr/>
          </p:nvSpPr>
          <p:spPr>
            <a:xfrm>
              <a:off x="2581200" y="4713120"/>
              <a:ext cx="1123560" cy="6854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1" name="Rectangle 13"/>
            <p:cNvSpPr/>
            <p:nvPr/>
          </p:nvSpPr>
          <p:spPr>
            <a:xfrm>
              <a:off x="3333600" y="4614840"/>
              <a:ext cx="371160" cy="950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2" name="Group 14"/>
          <p:cNvGrpSpPr/>
          <p:nvPr/>
        </p:nvGrpSpPr>
        <p:grpSpPr>
          <a:xfrm>
            <a:off x="2581200" y="5576760"/>
            <a:ext cx="1123560" cy="784080"/>
            <a:chOff x="2581200" y="5576760"/>
            <a:chExt cx="1123560" cy="784080"/>
          </a:xfrm>
        </p:grpSpPr>
        <p:sp>
          <p:nvSpPr>
            <p:cNvPr id="633" name="Rectangle 15"/>
            <p:cNvSpPr/>
            <p:nvPr/>
          </p:nvSpPr>
          <p:spPr>
            <a:xfrm>
              <a:off x="2581200" y="5675400"/>
              <a:ext cx="1123560" cy="6854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4" name="Rectangle 16"/>
            <p:cNvSpPr/>
            <p:nvPr/>
          </p:nvSpPr>
          <p:spPr>
            <a:xfrm>
              <a:off x="3333600" y="5576760"/>
              <a:ext cx="371160" cy="950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5" name="Text Box 17"/>
          <p:cNvSpPr/>
          <p:nvPr/>
        </p:nvSpPr>
        <p:spPr>
          <a:xfrm>
            <a:off x="1917720" y="2735280"/>
            <a:ext cx="64728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Maine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Text Box 18"/>
          <p:cNvSpPr/>
          <p:nvPr/>
        </p:nvSpPr>
        <p:spPr>
          <a:xfrm>
            <a:off x="2666160" y="3693960"/>
            <a:ext cx="80136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Counties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Text Box 19"/>
          <p:cNvSpPr/>
          <p:nvPr/>
        </p:nvSpPr>
        <p:spPr>
          <a:xfrm>
            <a:off x="2596680" y="4710240"/>
            <a:ext cx="60012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MCD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Text Box 20"/>
          <p:cNvSpPr/>
          <p:nvPr/>
        </p:nvSpPr>
        <p:spPr>
          <a:xfrm>
            <a:off x="2632680" y="5672160"/>
            <a:ext cx="49212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Info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9" name="AutoShape 21"/>
          <p:cNvCxnSpPr>
            <a:stCxn id="622" idx="2"/>
            <a:endCxn id="633" idx="1"/>
          </p:cNvCxnSpPr>
          <p:nvPr/>
        </p:nvCxnSpPr>
        <p:spPr>
          <a:xfrm flipH="1" rot="16200000">
            <a:off x="1161720" y="4598640"/>
            <a:ext cx="2648520" cy="19116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cxnSp>
        <p:nvCxnSpPr>
          <p:cNvPr id="640" name="AutoShape 22"/>
          <p:cNvCxnSpPr>
            <a:stCxn id="622" idx="2"/>
            <a:endCxn id="630" idx="1"/>
          </p:cNvCxnSpPr>
          <p:nvPr/>
        </p:nvCxnSpPr>
        <p:spPr>
          <a:xfrm flipH="1" rot="16200000">
            <a:off x="1643040" y="4117320"/>
            <a:ext cx="1686240" cy="19116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cxnSp>
        <p:nvCxnSpPr>
          <p:cNvPr id="641" name="AutoShape 23"/>
          <p:cNvCxnSpPr>
            <a:stCxn id="622" idx="2"/>
            <a:endCxn id="627" idx="1"/>
          </p:cNvCxnSpPr>
          <p:nvPr/>
        </p:nvCxnSpPr>
        <p:spPr>
          <a:xfrm flipH="1" rot="16200000">
            <a:off x="2152440" y="3607920"/>
            <a:ext cx="667080" cy="19116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grpSp>
        <p:nvGrpSpPr>
          <p:cNvPr id="642" name="Group 24"/>
          <p:cNvGrpSpPr/>
          <p:nvPr/>
        </p:nvGrpSpPr>
        <p:grpSpPr>
          <a:xfrm>
            <a:off x="5275440" y="2824200"/>
            <a:ext cx="1123560" cy="783720"/>
            <a:chOff x="5275440" y="2824200"/>
            <a:chExt cx="1123560" cy="783720"/>
          </a:xfrm>
        </p:grpSpPr>
        <p:sp>
          <p:nvSpPr>
            <p:cNvPr id="643" name="Rectangle 25"/>
            <p:cNvSpPr/>
            <p:nvPr/>
          </p:nvSpPr>
          <p:spPr>
            <a:xfrm>
              <a:off x="5275440" y="2922480"/>
              <a:ext cx="1123560" cy="6854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4" name="Rectangle 26"/>
            <p:cNvSpPr/>
            <p:nvPr/>
          </p:nvSpPr>
          <p:spPr>
            <a:xfrm>
              <a:off x="6027840" y="2824200"/>
              <a:ext cx="371160" cy="95040"/>
            </a:xfrm>
            <a:prstGeom prst="rect">
              <a:avLst/>
            </a:prstGeom>
            <a:solidFill>
              <a:srgbClr val="ffffcd"/>
            </a:solidFill>
            <a:ln w="2540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5" name="Text Box 27"/>
          <p:cNvSpPr/>
          <p:nvPr/>
        </p:nvSpPr>
        <p:spPr>
          <a:xfrm>
            <a:off x="5456160" y="3033720"/>
            <a:ext cx="64728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Maine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Text Box 28"/>
          <p:cNvSpPr/>
          <p:nvPr/>
        </p:nvSpPr>
        <p:spPr>
          <a:xfrm>
            <a:off x="6181920" y="3808440"/>
            <a:ext cx="108792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Counties.shp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Text Box 29"/>
          <p:cNvSpPr/>
          <p:nvPr/>
        </p:nvSpPr>
        <p:spPr>
          <a:xfrm>
            <a:off x="6190560" y="4145040"/>
            <a:ext cx="108324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Counties.shx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Text Box 30"/>
          <p:cNvSpPr/>
          <p:nvPr/>
        </p:nvSpPr>
        <p:spPr>
          <a:xfrm>
            <a:off x="6193800" y="4481640"/>
            <a:ext cx="108324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Counties.dbf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Text Box 31"/>
          <p:cNvSpPr/>
          <p:nvPr/>
        </p:nvSpPr>
        <p:spPr>
          <a:xfrm>
            <a:off x="6103080" y="4818240"/>
            <a:ext cx="88992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MCD.shp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Text Box 32"/>
          <p:cNvSpPr/>
          <p:nvPr/>
        </p:nvSpPr>
        <p:spPr>
          <a:xfrm>
            <a:off x="6108480" y="5154480"/>
            <a:ext cx="84096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MCDshx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Text Box 33"/>
          <p:cNvSpPr/>
          <p:nvPr/>
        </p:nvSpPr>
        <p:spPr>
          <a:xfrm>
            <a:off x="6114960" y="5491080"/>
            <a:ext cx="885240" cy="333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</a:rPr>
              <a:t>MCD.dbf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52" name="AutoShape 34"/>
          <p:cNvCxnSpPr>
            <a:stCxn id="643" idx="2"/>
            <a:endCxn id="651" idx="1"/>
          </p:cNvCxnSpPr>
          <p:nvPr/>
        </p:nvCxnSpPr>
        <p:spPr>
          <a:xfrm flipH="1" rot="16200000">
            <a:off x="4951440" y="4493520"/>
            <a:ext cx="2049840" cy="27828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cxnSp>
        <p:nvCxnSpPr>
          <p:cNvPr id="653" name="AutoShape 35"/>
          <p:cNvCxnSpPr>
            <a:stCxn id="643" idx="2"/>
            <a:endCxn id="650" idx="1"/>
          </p:cNvCxnSpPr>
          <p:nvPr/>
        </p:nvCxnSpPr>
        <p:spPr>
          <a:xfrm flipH="1" rot="16200000">
            <a:off x="5116320" y="4328640"/>
            <a:ext cx="1713240" cy="27180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cxnSp>
        <p:nvCxnSpPr>
          <p:cNvPr id="654" name="AutoShape 36"/>
          <p:cNvCxnSpPr>
            <a:stCxn id="643" idx="2"/>
            <a:endCxn id="649" idx="1"/>
          </p:cNvCxnSpPr>
          <p:nvPr/>
        </p:nvCxnSpPr>
        <p:spPr>
          <a:xfrm flipH="1" rot="16200000">
            <a:off x="5281560" y="4163040"/>
            <a:ext cx="1377000" cy="26640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cxnSp>
        <p:nvCxnSpPr>
          <p:cNvPr id="655" name="AutoShape 37"/>
          <p:cNvCxnSpPr>
            <a:stCxn id="643" idx="2"/>
            <a:endCxn id="648" idx="1"/>
          </p:cNvCxnSpPr>
          <p:nvPr/>
        </p:nvCxnSpPr>
        <p:spPr>
          <a:xfrm flipH="1" rot="16200000">
            <a:off x="5495400" y="3949200"/>
            <a:ext cx="1040400" cy="35712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cxnSp>
        <p:nvCxnSpPr>
          <p:cNvPr id="656" name="AutoShape 38"/>
          <p:cNvCxnSpPr>
            <a:stCxn id="643" idx="2"/>
            <a:endCxn id="647" idx="1"/>
          </p:cNvCxnSpPr>
          <p:nvPr/>
        </p:nvCxnSpPr>
        <p:spPr>
          <a:xfrm flipH="1" rot="16200000">
            <a:off x="5662080" y="3782880"/>
            <a:ext cx="703800" cy="35388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cxnSp>
        <p:nvCxnSpPr>
          <p:cNvPr id="657" name="AutoShape 39"/>
          <p:cNvCxnSpPr>
            <a:stCxn id="643" idx="2"/>
            <a:endCxn id="646" idx="1"/>
          </p:cNvCxnSpPr>
          <p:nvPr/>
        </p:nvCxnSpPr>
        <p:spPr>
          <a:xfrm flipH="1" rot="16200000">
            <a:off x="5826240" y="3618720"/>
            <a:ext cx="367200" cy="345240"/>
          </a:xfrm>
          <a:prstGeom prst="bentConnector2">
            <a:avLst/>
          </a:prstGeom>
          <a:ln w="25400">
            <a:solidFill>
              <a:srgbClr val="ff0000"/>
            </a:solidFill>
            <a:miter/>
          </a:ln>
        </p:spPr>
      </p:cxnSp>
      <p:sp>
        <p:nvSpPr>
          <p:cNvPr id="658" name="PlaceHolder 1"/>
          <p:cNvSpPr>
            <a:spLocks noGrp="1"/>
          </p:cNvSpPr>
          <p:nvPr>
            <p:ph type="ftr" idx="12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sldNum" idx="12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4C042C-F959-443E-8BE0-8752FAFEF82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Coverages and Shapefiles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380880" y="1447920"/>
            <a:ext cx="8534160" cy="51051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Coverages are stored partially in their own folder and partially in the common INFO folder.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Shapefiles are stored in three to five files (with extensions .shp, .shx, .dbf, .sbx and .sbn).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Coverages store common boundaries between polygons only once, to avoid redundancy.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Shapefiles store all the geometry of each polygon regardless of redundancy.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Coverage features are single lines or single polygons.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Shapefiles allow features to have multiple, disconnected, intersecting and overlapping components.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ftr" idx="12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sldNum" idx="13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54C19E-452F-4BE6-A64B-BA7BA6A1935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Geodatabase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304920" y="1523880"/>
            <a:ext cx="8534160" cy="449532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Stores geographic coordinates as one attribute (shape) in a relational database 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Uses </a:t>
            </a:r>
            <a:r>
              <a:rPr b="0" lang="en-US" sz="2800" spc="-1" strike="noStrike">
                <a:solidFill>
                  <a:srgbClr val="ff3300"/>
                </a:solidFill>
                <a:latin typeface="Arial"/>
              </a:rPr>
              <a:t>MS Access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for “Personal Geodatabase” (single user)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Uses a file system for a “File Geodatabse” (FGDB).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Uses Oracle, Sybase, Ingress or other </a:t>
            </a:r>
            <a:r>
              <a:rPr b="0" lang="en-US" sz="2800" spc="-1" strike="noStrike">
                <a:solidFill>
                  <a:srgbClr val="ff3300"/>
                </a:solidFill>
                <a:latin typeface="Arial"/>
              </a:rPr>
              <a:t>commercial relational databases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for “Enterprise Geodatabases” (many simultaneous users)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ftr" idx="13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sldNum" idx="13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DA6F1D-B74C-42D8-9784-B9506CA7262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/>
          </p:nvPr>
        </p:nvSpPr>
        <p:spPr>
          <a:xfrm>
            <a:off x="0" y="457200"/>
            <a:ext cx="8991360" cy="55922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There are some differences in queries between shapefiles and geodatabases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"STATE_NAME" LIKE 'Miss%'        * in a geodatabase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"OWNER_NAME" LIKE '_atherine smith'  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UPPER("LAST_NAME") = 'JONES'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UCASE ("LAST_NAME") = 'JONES'   geodatabase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"POP2000" IS NULL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"POP2000" IS NOT NULL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"HOUSEHOLDS" &gt; "MALES" * ("POP90_SQMI" + "AREA")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ftr" idx="13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13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108EC3-24C5-4F67-870C-2561CF96AD7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ArcGIS Geodatabase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ftr" idx="13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13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4D57D9-BF35-4DD6-9063-FE055458453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74" name="Table 5"/>
          <p:cNvGraphicFramePr/>
          <p:nvPr/>
        </p:nvGraphicFramePr>
        <p:xfrm>
          <a:off x="212760" y="1417680"/>
          <a:ext cx="8718120" cy="4668480"/>
        </p:xfrm>
        <a:graphic>
          <a:graphicData uri="http://schemas.openxmlformats.org/drawingml/2006/table">
            <a:tbl>
              <a:tblPr/>
              <a:tblGrid>
                <a:gridCol w="1973520"/>
                <a:gridCol w="2248200"/>
                <a:gridCol w="2248200"/>
                <a:gridCol w="2248200"/>
              </a:tblGrid>
              <a:tr h="1010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Key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Characteristics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ArcSDE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File Geodatabase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Personal Geodatabase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64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Number of Users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Multiuser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Single user &amp; small workgroups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Single userS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  <a:tr h="1463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Storage Format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Oracle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Microsoft SQL Server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IBM DB2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IBM Informix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Each dataset is a separate file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Microsoft Access File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64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Versioning Support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Supported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Not supported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Not supported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  <a:tr h="914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Database Administration Tools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Full DBMS functions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File system management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Windows file system management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Features of a DBMS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Database Management Systems provide features to maintain database: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b0f0"/>
                </a:solidFill>
                <a:latin typeface="Arial"/>
              </a:rPr>
              <a:t>Data independence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It refers to the immunity of user applications to make changes in the definition and organization of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b0f0"/>
                </a:solidFill>
                <a:latin typeface="Arial"/>
              </a:rPr>
              <a:t>Integrity and security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refers to maintaining and assuring the accuracy and consistency of data over its entire life-cycle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ftr" idx="2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sldNum" idx="30"/>
          </p:nvPr>
        </p:nvSpPr>
        <p:spPr>
          <a:xfrm>
            <a:off x="6553080" y="625644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1B8419-F88A-4231-B48A-864DE18348F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Elements of a Geodatabase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6" name="Picture 4" descr="GeoDBContents"/>
          <p:cNvPicPr/>
          <p:nvPr/>
        </p:nvPicPr>
        <p:blipFill>
          <a:blip r:embed="rId1"/>
          <a:stretch/>
        </p:blipFill>
        <p:spPr>
          <a:xfrm>
            <a:off x="969840" y="1959120"/>
            <a:ext cx="2908080" cy="4571640"/>
          </a:xfrm>
          <a:prstGeom prst="rect">
            <a:avLst/>
          </a:prstGeom>
          <a:ln w="9525">
            <a:noFill/>
          </a:ln>
        </p:spPr>
      </p:pic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3886200" y="2286000"/>
            <a:ext cx="4082760" cy="47592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Feature </a:t>
            </a:r>
            <a:r>
              <a:rPr b="1" lang="de-DE" sz="2000" spc="-1" strike="noStrike">
                <a:solidFill>
                  <a:srgbClr val="003366"/>
                </a:solidFill>
                <a:latin typeface="Arial"/>
              </a:rPr>
              <a:t>D</a:t>
            </a: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Rectangle 6"/>
          <p:cNvSpPr/>
          <p:nvPr/>
        </p:nvSpPr>
        <p:spPr>
          <a:xfrm>
            <a:off x="4049640" y="4516560"/>
            <a:ext cx="40381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Feature </a:t>
            </a:r>
            <a:r>
              <a:rPr b="1" lang="de-DE" sz="2000" spc="-1" strike="noStrike">
                <a:solidFill>
                  <a:srgbClr val="003366"/>
                </a:solidFill>
                <a:latin typeface="Arial"/>
              </a:rPr>
              <a:t>C</a:t>
            </a: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Rectangle 7"/>
          <p:cNvSpPr/>
          <p:nvPr/>
        </p:nvSpPr>
        <p:spPr>
          <a:xfrm>
            <a:off x="4027320" y="2917800"/>
            <a:ext cx="38858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Relationship </a:t>
            </a:r>
            <a:r>
              <a:rPr b="1" lang="de-DE" sz="2000" spc="-1" strike="noStrike">
                <a:solidFill>
                  <a:srgbClr val="003366"/>
                </a:solidFill>
                <a:latin typeface="Arial"/>
              </a:rPr>
              <a:t>C</a:t>
            </a: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Rectangle 8"/>
          <p:cNvSpPr/>
          <p:nvPr/>
        </p:nvSpPr>
        <p:spPr>
          <a:xfrm>
            <a:off x="3657600" y="1600200"/>
            <a:ext cx="4266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Geometric </a:t>
            </a:r>
            <a:r>
              <a:rPr b="1" lang="de-DE" sz="2000" spc="-1" strike="noStrike">
                <a:solidFill>
                  <a:srgbClr val="003366"/>
                </a:solidFill>
                <a:latin typeface="Arial"/>
              </a:rPr>
              <a:t>N</a:t>
            </a: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etwork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Rectangle 9"/>
          <p:cNvSpPr/>
          <p:nvPr/>
        </p:nvSpPr>
        <p:spPr>
          <a:xfrm>
            <a:off x="4038480" y="5105520"/>
            <a:ext cx="40381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Annotation </a:t>
            </a:r>
            <a:r>
              <a:rPr b="1" lang="de-DE" sz="2000" spc="-1" strike="noStrike">
                <a:solidFill>
                  <a:srgbClr val="003366"/>
                </a:solidFill>
                <a:latin typeface="Arial"/>
              </a:rPr>
              <a:t>C</a:t>
            </a: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Rectangle 10"/>
          <p:cNvSpPr/>
          <p:nvPr/>
        </p:nvSpPr>
        <p:spPr>
          <a:xfrm>
            <a:off x="4038480" y="5954760"/>
            <a:ext cx="36572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Object </a:t>
            </a:r>
            <a:r>
              <a:rPr b="1" lang="de-DE" sz="2000" spc="-1" strike="noStrike">
                <a:solidFill>
                  <a:srgbClr val="003366"/>
                </a:solidFill>
                <a:latin typeface="Arial"/>
              </a:rPr>
              <a:t>C</a:t>
            </a:r>
            <a:r>
              <a:rPr b="1" lang="en-US" sz="2000" spc="-1" strike="noStrike">
                <a:solidFill>
                  <a:srgbClr val="003366"/>
                </a:solidFill>
                <a:latin typeface="Arial"/>
              </a:rPr>
              <a:t>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ftr" idx="13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 type="sldNum" idx="13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F79D36-B3CB-4A1E-8B7D-94391B6AC68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609480"/>
            <a:ext cx="85341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Elements of a Geodatabase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762120" y="2165400"/>
            <a:ext cx="8140320" cy="43556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Objects , Object Classes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Features , Feature Classes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Feature Datasets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Validation Rules, Domains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Relationships ,  Relationship Classes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Spatial References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Geometric Networks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ftr" idx="13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 type="sldNum" idx="14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D7367F-3686-401E-BD7B-7AF98E15A1A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57200" y="609480"/>
            <a:ext cx="8000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Objects and Object Classes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609480" y="2209680"/>
            <a:ext cx="8140320" cy="358092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bject is an instance of an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bject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lass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bjects in an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bject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lass have the same properties and behavior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bject can be related to other objects via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elationships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ftr" idx="14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sldNum" idx="14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C8C3F4-AF5C-4B47-ADEC-7C61963F0DF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Object 2"/>
          <p:cNvGraphicFramePr/>
          <p:nvPr/>
        </p:nvGraphicFramePr>
        <p:xfrm>
          <a:off x="1490760" y="1568520"/>
          <a:ext cx="6324120" cy="5474880"/>
        </p:xfrm>
        <a:graphic>
          <a:graphicData uri="http://schemas.openxmlformats.org/presentationml/2006/ole">
            <p:oleObj progId="Visio.Drawing.5" r:id="rId1" spid="">
              <p:embed/>
              <p:pic>
                <p:nvPicPr>
                  <p:cNvPr id="694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490760" y="1568520"/>
                    <a:ext cx="6324120" cy="5474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695" name="PlaceHolder 1"/>
          <p:cNvSpPr>
            <a:spLocks noGrp="1"/>
          </p:cNvSpPr>
          <p:nvPr>
            <p:ph type="ftr" idx="14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sldNum" idx="14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627FE3-955B-4383-A30C-9B4C5741214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915840" y="2133720"/>
            <a:ext cx="7835400" cy="43556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patial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ocation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ttribute of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ype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Geometry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Spatial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elationships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Instance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of a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eature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lass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ftr" idx="14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sldNum" idx="14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EA3251-897E-4542-8B8E-2652FAE8940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Frutiger 45 Light"/>
              </a:rPr>
              <a:t>Feature Classes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598320" y="2373480"/>
            <a:ext cx="8140320" cy="3517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Same type of geometry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Same type of spatial reference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Store spatial objects (features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ftr" idx="14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sldNum" idx="14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EDDD92-E65A-4F04-99CF-0692AC9C0AE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Feature Datasets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457200" y="1631880"/>
            <a:ext cx="6051240" cy="42876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Container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ame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patial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eference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Analogous to a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overag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7" name="Picture 4" descr="Treeview"/>
          <p:cNvPicPr/>
          <p:nvPr/>
        </p:nvPicPr>
        <p:blipFill>
          <a:blip r:embed="rId1"/>
          <a:stretch/>
        </p:blipFill>
        <p:spPr>
          <a:xfrm>
            <a:off x="5964120" y="1676520"/>
            <a:ext cx="2534760" cy="4952520"/>
          </a:xfrm>
          <a:prstGeom prst="rect">
            <a:avLst/>
          </a:prstGeom>
          <a:ln w="9525">
            <a:noFill/>
          </a:ln>
        </p:spPr>
      </p:pic>
      <p:sp>
        <p:nvSpPr>
          <p:cNvPr id="708" name="PlaceHolder 3"/>
          <p:cNvSpPr>
            <a:spLocks noGrp="1"/>
          </p:cNvSpPr>
          <p:nvPr>
            <p:ph type="ftr" idx="14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 type="sldNum" idx="15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47F934-CEB2-4625-99E2-846C51676AF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Assignment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Read Chapter 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Problems:  1, 2, 4, 5, 9, 10, 11, 12, 15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ftr" idx="15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sldNum" idx="15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6DFACF-5ADA-4B09-853B-1AB3813B6CC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Features of a DBMS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9240" cy="4677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Database Management Systems provide features to maintain database: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b0f0"/>
                </a:solidFill>
                <a:latin typeface="Arial"/>
              </a:rPr>
              <a:t>Transaction management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transaction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comprises a unit of work performed within a DBMS against a database, and treated in a coherent and reliable way independent of other transactions. Transactions in a database environment have two main purposes: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provide isolation from other transactions.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have an “all or nothing” effect.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Transactions must pass the ACID test (atomic, consistent, isolated and durable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ftr" idx="3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sldNum" idx="32"/>
          </p:nvPr>
        </p:nvSpPr>
        <p:spPr>
          <a:xfrm>
            <a:off x="6553080" y="625644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8D50BB-7226-4FBA-A476-20FC129FD77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Features of a DBMS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Database Management Systems provide features to maintain database: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b0f0"/>
                </a:solidFill>
                <a:latin typeface="Arial"/>
              </a:rPr>
              <a:t>Concurrency control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ensures that correct results for concurrent operations are generated, while getting those results as quickly as possible.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b0f0"/>
                </a:solidFill>
                <a:latin typeface="Arial"/>
              </a:rPr>
              <a:t>Backup and recovery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b0f0"/>
                </a:solidFill>
                <a:latin typeface="Arial"/>
              </a:rPr>
              <a:t>Provides a language for the creation and querying of the database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b0f0"/>
                </a:solidFill>
                <a:latin typeface="Arial"/>
              </a:rPr>
              <a:t>A language for writing application programs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ftr" idx="3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sldNum" idx="34"/>
          </p:nvPr>
        </p:nvSpPr>
        <p:spPr>
          <a:xfrm>
            <a:off x="6553080" y="625644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861B92-6BA9-47D4-921A-3BAA0A7195F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Selecting a Database Management System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2019240"/>
            <a:ext cx="8229240" cy="32684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Database management systems (or DBMSs) can be divided into two categories: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 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Desktop databases are oriented toward single-user applications and reside on standard personal computers (hence the term desktop). 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Server databases contain mechanisms to ensure the reliability and consistency of data and are geared toward multi-user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ftr" idx="3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sldNum" idx="3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823EB8-5678-46CF-9A59-299A9268DFC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Application>LibreOffice/7.4.5.1$Linux_X86_64 LibreOffice_project/40$Build-1</Application>
  <AppVersion>15.0000</AppVersion>
  <Words>2782</Words>
  <Paragraphs>644</Paragraphs>
  <Company>University of Maine Spatial Engineering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2014-10-07T11:13:39Z</dcterms:created>
  <dc:creator>Connie Holden</dc:creator>
  <dc:description/>
  <dc:language>en-US</dc:language>
  <cp:lastModifiedBy/>
  <dcterms:modified xsi:type="dcterms:W3CDTF">2023-06-14T21:57:19Z</dcterms:modified>
  <cp:revision>40</cp:revision>
  <dc:subject/>
  <dc:title>L8- The GIS Database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ICV">
    <vt:lpwstr>B0441800CDB140809D04F4288C8FE5A7</vt:lpwstr>
  </property>
  <property fmtid="{D5CDD505-2E9C-101B-9397-08002B2CF9AE}" pid="4" name="KSOProductBuildVer">
    <vt:lpwstr>1033-11.2.0.11341</vt:lpwstr>
  </property>
  <property fmtid="{D5CDD505-2E9C-101B-9397-08002B2CF9AE}" pid="5" name="Notes">
    <vt:i4>19</vt:i4>
  </property>
  <property fmtid="{D5CDD505-2E9C-101B-9397-08002B2CF9AE}" pid="6" name="PresentationFormat">
    <vt:lpwstr>On-screen Show (4:3)</vt:lpwstr>
  </property>
  <property fmtid="{D5CDD505-2E9C-101B-9397-08002B2CF9AE}" pid="7" name="Slides">
    <vt:i4>67</vt:i4>
  </property>
</Properties>
</file>