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7" r:id="rId2"/>
    <p:sldId id="258" r:id="rId3"/>
    <p:sldId id="260" r:id="rId4"/>
    <p:sldId id="263" r:id="rId5"/>
    <p:sldId id="262" r:id="rId6"/>
    <p:sldId id="264" r:id="rId7"/>
    <p:sldId id="363" r:id="rId8"/>
    <p:sldId id="364" r:id="rId9"/>
    <p:sldId id="265" r:id="rId10"/>
    <p:sldId id="317" r:id="rId11"/>
    <p:sldId id="318" r:id="rId12"/>
    <p:sldId id="267" r:id="rId13"/>
    <p:sldId id="266" r:id="rId14"/>
    <p:sldId id="268" r:id="rId15"/>
    <p:sldId id="366" r:id="rId16"/>
    <p:sldId id="367" r:id="rId17"/>
    <p:sldId id="368" r:id="rId18"/>
    <p:sldId id="269" r:id="rId19"/>
    <p:sldId id="369" r:id="rId20"/>
    <p:sldId id="340" r:id="rId21"/>
    <p:sldId id="344" r:id="rId22"/>
    <p:sldId id="342" r:id="rId23"/>
    <p:sldId id="345" r:id="rId24"/>
    <p:sldId id="341" r:id="rId25"/>
    <p:sldId id="272" r:id="rId26"/>
    <p:sldId id="273" r:id="rId27"/>
    <p:sldId id="271" r:id="rId28"/>
    <p:sldId id="334" r:id="rId29"/>
    <p:sldId id="343" r:id="rId30"/>
    <p:sldId id="335" r:id="rId31"/>
    <p:sldId id="336" r:id="rId32"/>
    <p:sldId id="337" r:id="rId33"/>
    <p:sldId id="338" r:id="rId34"/>
    <p:sldId id="319" r:id="rId35"/>
    <p:sldId id="270" r:id="rId36"/>
    <p:sldId id="320" r:id="rId37"/>
    <p:sldId id="321" r:id="rId38"/>
    <p:sldId id="322" r:id="rId39"/>
    <p:sldId id="323" r:id="rId40"/>
    <p:sldId id="291" r:id="rId41"/>
    <p:sldId id="292" r:id="rId42"/>
    <p:sldId id="329" r:id="rId43"/>
    <p:sldId id="330" r:id="rId44"/>
    <p:sldId id="331" r:id="rId45"/>
    <p:sldId id="325" r:id="rId46"/>
    <p:sldId id="326" r:id="rId47"/>
    <p:sldId id="327" r:id="rId48"/>
    <p:sldId id="328" r:id="rId49"/>
    <p:sldId id="332" r:id="rId50"/>
    <p:sldId id="333" r:id="rId51"/>
    <p:sldId id="347" r:id="rId52"/>
    <p:sldId id="348" r:id="rId53"/>
    <p:sldId id="259" r:id="rId54"/>
    <p:sldId id="349" r:id="rId55"/>
    <p:sldId id="350" r:id="rId56"/>
    <p:sldId id="351" r:id="rId57"/>
    <p:sldId id="352" r:id="rId58"/>
    <p:sldId id="353" r:id="rId59"/>
    <p:sldId id="365" r:id="rId60"/>
    <p:sldId id="355" r:id="rId61"/>
    <p:sldId id="356" r:id="rId62"/>
    <p:sldId id="357" r:id="rId63"/>
    <p:sldId id="358" r:id="rId64"/>
    <p:sldId id="359" r:id="rId65"/>
    <p:sldId id="360" r:id="rId66"/>
    <p:sldId id="361" r:id="rId67"/>
    <p:sldId id="362" r:id="rId68"/>
  </p:sldIdLst>
  <p:sldSz cx="9144000" cy="6858000" type="screen4x3"/>
  <p:notesSz cx="7099300" cy="10234613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97"/>
  </p:normalViewPr>
  <p:slideViewPr>
    <p:cSldViewPr showGuide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-5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2" tIns="49521" rIns="99042" bIns="49521" numCol="1" anchor="t" anchorCtr="0" compatLnSpc="1"/>
          <a:lstStyle>
            <a:lvl1pPr defTabSz="990600" eaLnBrk="1" hangingPunct="1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2" tIns="49521" rIns="99042" bIns="49521" numCol="1" anchor="t" anchorCtr="0" compatLnSpc="1"/>
          <a:lstStyle>
            <a:lvl1pPr algn="r" defTabSz="990600" eaLnBrk="1" hangingPunct="1">
              <a:defRPr sz="130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2" tIns="49521" rIns="99042" bIns="49521" numCol="1" anchor="b" anchorCtr="0" compatLnSpc="1"/>
          <a:lstStyle>
            <a:lvl1pPr defTabSz="990600" eaLnBrk="1" hangingPunct="1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2" tIns="49521" rIns="99042" bIns="49521" numCol="1" anchor="b" anchorCtr="0" compatLnSpc="1"/>
          <a:lstStyle>
            <a:lvl1pPr algn="r" defTabSz="990600" eaLnBrk="1" hangingPunct="1">
              <a:defRPr sz="130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B433DB-8C1E-421B-AC8D-06ECF4F9B8D7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2" tIns="49521" rIns="99042" bIns="49521" numCol="1" anchor="t" anchorCtr="0" compatLnSpc="1"/>
          <a:lstStyle>
            <a:lvl1pPr defTabSz="990600" eaLnBrk="1" hangingPunct="1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2" tIns="49521" rIns="99042" bIns="49521" numCol="1" anchor="t" anchorCtr="0" compatLnSpc="1"/>
          <a:lstStyle>
            <a:lvl1pPr algn="r" defTabSz="990600" eaLnBrk="1" hangingPunct="1">
              <a:defRPr sz="130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2" tIns="49521" rIns="99042" bIns="4952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2" tIns="49521" rIns="99042" bIns="49521" numCol="1" anchor="b" anchorCtr="0" compatLnSpc="1"/>
          <a:lstStyle>
            <a:lvl1pPr defTabSz="990600" eaLnBrk="1" hangingPunct="1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2" tIns="49521" rIns="99042" bIns="49521" numCol="1" anchor="b" anchorCtr="0" compatLnSpc="1"/>
          <a:lstStyle>
            <a:lvl1pPr algn="r" defTabSz="990600" eaLnBrk="1" hangingPunct="1">
              <a:defRPr sz="130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75744F-D2DE-4D2E-97F3-1637942F7A40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2" tIns="49521" rIns="99042" bIns="49521" anchor="t" anchorCtr="0"/>
          <a:lstStyle/>
          <a:p>
            <a:pPr lvl="0"/>
            <a:endParaRPr lang="en-US" altLang="en-US" dirty="0"/>
          </a:p>
        </p:txBody>
      </p:sp>
      <p:sp>
        <p:nvSpPr>
          <p:cNvPr id="51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1</a:t>
            </a:fld>
            <a:endParaRPr lang="en-US" altLang="en-US" sz="13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36</a:t>
            </a:fld>
            <a:endParaRPr lang="en-US" altLang="en-US" sz="1300" dirty="0"/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ln/>
        </p:spPr>
        <p:txBody>
          <a:bodyPr wrap="square" lIns="99042" tIns="49521" rIns="99042" bIns="49521" anchor="t" anchorCtr="0"/>
          <a:lstStyle/>
          <a:p>
            <a:pPr lvl="0" eaLnBrk="1" hangingPunct="1"/>
            <a:r>
              <a:rPr lang="en-US" altLang="en-US" dirty="0"/>
              <a:t>Worboys calls it restrict.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37</a:t>
            </a:fld>
            <a:endParaRPr lang="en-US" altLang="en-US" sz="1300" dirty="0"/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ln/>
        </p:spPr>
        <p:txBody>
          <a:bodyPr wrap="square" lIns="99042" tIns="49521" rIns="99042" bIns="49521" anchor="t" anchorCtr="0"/>
          <a:lstStyle/>
          <a:p>
            <a:pPr lvl="0" eaLnBrk="1" hangingPunct="1"/>
            <a:r>
              <a:rPr lang="en-US" altLang="en-US" dirty="0"/>
              <a:t>Worboys calls it restrict.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38</a:t>
            </a:fld>
            <a:endParaRPr lang="en-US" altLang="en-US" sz="1300" dirty="0"/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ln/>
        </p:spPr>
        <p:txBody>
          <a:bodyPr wrap="square" lIns="99042" tIns="49521" rIns="99042" bIns="49521" anchor="t" anchorCtr="0"/>
          <a:lstStyle/>
          <a:p>
            <a:pPr lvl="0" eaLnBrk="1" hangingPunct="1"/>
            <a:r>
              <a:rPr lang="en-US" altLang="en-US" dirty="0"/>
              <a:t>Select from relation r where A=B AND D&gt;5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44</a:t>
            </a:fld>
            <a:endParaRPr lang="en-US" altLang="en-US" sz="1300" dirty="0"/>
          </a:p>
        </p:txBody>
      </p:sp>
      <p:sp>
        <p:nvSpPr>
          <p:cNvPr id="61443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33" tIns="49517" rIns="99033" bIns="49517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44</a:t>
            </a:fld>
            <a:endParaRPr lang="en-US" altLang="en-US" sz="1300" dirty="0"/>
          </a:p>
        </p:txBody>
      </p:sp>
      <p:sp>
        <p:nvSpPr>
          <p:cNvPr id="6144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1445" name="Rectangle 3"/>
          <p:cNvSpPr>
            <a:spLocks noGrp="1"/>
          </p:cNvSpPr>
          <p:nvPr>
            <p:ph type="body" idx="1"/>
          </p:nvPr>
        </p:nvSpPr>
        <p:spPr>
          <a:xfrm>
            <a:off x="708025" y="4859338"/>
            <a:ext cx="5683250" cy="4606925"/>
          </a:xfrm>
          <a:ln/>
        </p:spPr>
        <p:txBody>
          <a:bodyPr wrap="square" lIns="99033" tIns="49517" rIns="99033" bIns="49517" anchor="t" anchorCtr="0"/>
          <a:lstStyle/>
          <a:p>
            <a:pPr lvl="0" eaLnBrk="1" hangingPunct="1"/>
            <a:r>
              <a:rPr lang="en-US" altLang="en-US" dirty="0"/>
              <a:t>ArcMap would allow you to switch selection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47</a:t>
            </a:fld>
            <a:endParaRPr lang="en-US" altLang="en-US" sz="1300" dirty="0"/>
          </a:p>
        </p:txBody>
      </p:sp>
      <p:sp>
        <p:nvSpPr>
          <p:cNvPr id="65539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33" tIns="49517" rIns="99033" bIns="49517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47</a:t>
            </a:fld>
            <a:endParaRPr lang="en-US" altLang="en-US" sz="1300" dirty="0"/>
          </a:p>
        </p:txBody>
      </p:sp>
      <p:sp>
        <p:nvSpPr>
          <p:cNvPr id="6554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5541" name="Rectangle 3"/>
          <p:cNvSpPr>
            <a:spLocks noGrp="1"/>
          </p:cNvSpPr>
          <p:nvPr>
            <p:ph type="body" idx="1"/>
          </p:nvPr>
        </p:nvSpPr>
        <p:spPr>
          <a:xfrm>
            <a:off x="708025" y="4859338"/>
            <a:ext cx="5683250" cy="4606925"/>
          </a:xfrm>
          <a:ln/>
        </p:spPr>
        <p:txBody>
          <a:bodyPr wrap="square" lIns="99033" tIns="49517" rIns="99033" bIns="49517" anchor="t" anchorCtr="0"/>
          <a:lstStyle/>
          <a:p>
            <a:pPr lvl="0" eaLnBrk="1" hangingPunct="1"/>
            <a:r>
              <a:rPr lang="en-US" altLang="en-US" dirty="0"/>
              <a:t>Options</a:t>
            </a:r>
          </a:p>
          <a:p>
            <a:pPr lvl="0" eaLnBrk="1" hangingPunct="1"/>
            <a:r>
              <a:rPr lang="en-US" altLang="en-US" dirty="0"/>
              <a:t>Related tables</a:t>
            </a:r>
          </a:p>
          <a:p>
            <a:pPr lvl="0" eaLnBrk="1" hangingPunct="1"/>
            <a:r>
              <a:rPr lang="en-US" altLang="en-US" dirty="0"/>
              <a:t>Select by attributes</a:t>
            </a:r>
          </a:p>
          <a:p>
            <a:pPr lvl="0" eaLnBrk="1" hangingPunct="1"/>
            <a:r>
              <a:rPr lang="en-US" altLang="en-US" dirty="0"/>
              <a:t>Switch selection</a:t>
            </a:r>
          </a:p>
          <a:p>
            <a:pPr lvl="0" eaLnBrk="1" hangingPunct="1"/>
            <a:r>
              <a:rPr lang="en-US" altLang="en-US" dirty="0"/>
              <a:t>Clear selection</a:t>
            </a:r>
          </a:p>
          <a:p>
            <a:pPr lvl="0" eaLnBrk="1" hangingPunct="1"/>
            <a:r>
              <a:rPr lang="en-US" altLang="en-US" dirty="0"/>
              <a:t>Zoom to selected</a:t>
            </a:r>
          </a:p>
          <a:p>
            <a:pPr lvl="0" eaLnBrk="1" hangingPunct="1"/>
            <a:r>
              <a:rPr lang="en-US" altLang="en-US" dirty="0"/>
              <a:t>Delete Selected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52</a:t>
            </a:fld>
            <a:endParaRPr lang="en-US" altLang="en-US" sz="1300" dirty="0"/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2" tIns="49521" rIns="99042" bIns="49521" anchor="t" anchorCtr="0"/>
          <a:lstStyle/>
          <a:p>
            <a:pPr lvl="0" eaLnBrk="1" hangingPunct="1"/>
            <a:r>
              <a:rPr lang="en-US" altLang="en-US" dirty="0"/>
              <a:t>Open Geospatial Consortium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53</a:t>
            </a:fld>
            <a:endParaRPr lang="en-US" altLang="en-US" sz="1300" dirty="0"/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2" tIns="49521" rIns="99042" bIns="49521" anchor="t" anchorCtr="0"/>
          <a:lstStyle/>
          <a:p>
            <a:pPr lvl="0" eaLnBrk="1" hangingPunct="1"/>
            <a:r>
              <a:rPr lang="en-US" altLang="en-US" dirty="0"/>
              <a:t>Each layer typically a 1 to 1 correspondence between each geographic feature and records in the table.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56</a:t>
            </a:fld>
            <a:endParaRPr lang="en-US" altLang="en-US" sz="1300" dirty="0"/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2" tIns="49521" rIns="99042" bIns="49521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58</a:t>
            </a:fld>
            <a:endParaRPr lang="en-US" altLang="en-US" sz="1300" dirty="0"/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2" tIns="49521" rIns="99042" bIns="49521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2" tIns="49521" rIns="99042" bIns="49521" anchor="t" anchorCtr="0"/>
          <a:lstStyle/>
          <a:p>
            <a:pPr lvl="0"/>
            <a:endParaRPr lang="en-US" altLang="en-US" dirty="0"/>
          </a:p>
        </p:txBody>
      </p:sp>
      <p:sp>
        <p:nvSpPr>
          <p:cNvPr id="829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59</a:t>
            </a:fld>
            <a:endParaRPr lang="en-US" altLang="en-US" sz="13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6</a:t>
            </a:fld>
            <a:endParaRPr lang="en-US" altLang="en-US" sz="1300" dirty="0"/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2" tIns="49521" rIns="99042" bIns="49521" anchor="t" anchorCtr="0"/>
          <a:lstStyle/>
          <a:p>
            <a:pPr marL="228600" lvl="0" indent="-228600" eaLnBrk="1" hangingPunct="1">
              <a:lnSpc>
                <a:spcPct val="80000"/>
              </a:lnSpc>
            </a:pPr>
            <a:endParaRPr lang="en-US" altLang="en-US" sz="10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7</a:t>
            </a:fld>
            <a:endParaRPr lang="en-US" altLang="en-US" sz="1300" dirty="0"/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2" tIns="49521" rIns="99042" bIns="49521" anchor="t" anchorCtr="0"/>
          <a:lstStyle/>
          <a:p>
            <a:pPr marL="228600" lvl="0" indent="-228600" eaLnBrk="1" hangingPunct="1">
              <a:lnSpc>
                <a:spcPct val="80000"/>
              </a:lnSpc>
            </a:pPr>
            <a:endParaRPr lang="en-US" altLang="en-US"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8</a:t>
            </a:fld>
            <a:endParaRPr lang="en-US" altLang="en-US" sz="1300" dirty="0"/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2" tIns="49521" rIns="99042" bIns="49521" anchor="t" anchorCtr="0"/>
          <a:lstStyle/>
          <a:p>
            <a:pPr marL="228600" lvl="0" indent="-228600" eaLnBrk="1" hangingPunct="1">
              <a:lnSpc>
                <a:spcPct val="80000"/>
              </a:lnSpc>
            </a:pPr>
            <a:endParaRPr lang="en-US" altLang="en-US" sz="10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11</a:t>
            </a:fld>
            <a:endParaRPr lang="en-US" altLang="en-US" sz="1300" dirty="0"/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xfrm>
            <a:off x="708025" y="4859338"/>
            <a:ext cx="5683250" cy="4606925"/>
          </a:xfrm>
          <a:ln/>
        </p:spPr>
        <p:txBody>
          <a:bodyPr wrap="square" lIns="99042" tIns="49521" rIns="99042" bIns="49521" anchor="t" anchorCtr="0"/>
          <a:lstStyle/>
          <a:p>
            <a:pPr lvl="0" eaLnBrk="1" hangingPunct="1"/>
            <a:r>
              <a:rPr lang="en-US" altLang="en-US" dirty="0"/>
              <a:t>Column order has no significance.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20</a:t>
            </a:fld>
            <a:endParaRPr lang="en-US" altLang="en-US" sz="1300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2" tIns="49521" rIns="99042" bIns="49521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31</a:t>
            </a:fld>
            <a:endParaRPr lang="en-US" altLang="en-US" sz="1300" dirty="0"/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33" tIns="49517" rIns="99033" bIns="49517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31</a:t>
            </a:fld>
            <a:endParaRPr lang="en-US" altLang="en-US" sz="1300" dirty="0"/>
          </a:p>
        </p:txBody>
      </p:sp>
      <p:sp>
        <p:nvSpPr>
          <p:cNvPr id="4198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1989" name="Rectangle 3"/>
          <p:cNvSpPr>
            <a:spLocks noGrp="1"/>
          </p:cNvSpPr>
          <p:nvPr>
            <p:ph type="body" idx="1"/>
          </p:nvPr>
        </p:nvSpPr>
        <p:spPr>
          <a:xfrm>
            <a:off x="708025" y="4859338"/>
            <a:ext cx="5683250" cy="4606925"/>
          </a:xfrm>
          <a:ln/>
        </p:spPr>
        <p:txBody>
          <a:bodyPr wrap="square" lIns="99033" tIns="49517" rIns="99033" bIns="49517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32</a:t>
            </a:fld>
            <a:endParaRPr lang="en-US" altLang="en-US" sz="1300" dirty="0"/>
          </a:p>
        </p:txBody>
      </p:sp>
      <p:sp>
        <p:nvSpPr>
          <p:cNvPr id="44035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33" tIns="49517" rIns="99033" bIns="49517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32</a:t>
            </a:fld>
            <a:endParaRPr lang="en-US" altLang="en-US" sz="1300" dirty="0"/>
          </a:p>
        </p:txBody>
      </p:sp>
      <p:sp>
        <p:nvSpPr>
          <p:cNvPr id="4403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4037" name="Rectangle 3"/>
          <p:cNvSpPr>
            <a:spLocks noGrp="1"/>
          </p:cNvSpPr>
          <p:nvPr>
            <p:ph type="body" idx="1"/>
          </p:nvPr>
        </p:nvSpPr>
        <p:spPr>
          <a:xfrm>
            <a:off x="708025" y="4859338"/>
            <a:ext cx="5683250" cy="4606925"/>
          </a:xfrm>
          <a:ln/>
        </p:spPr>
        <p:txBody>
          <a:bodyPr wrap="square" lIns="99033" tIns="49517" rIns="99033" bIns="49517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2" tIns="49521" rIns="99042" bIns="49521" anchor="t" anchorCtr="0"/>
          <a:lstStyle/>
          <a:p>
            <a:pPr lvl="0"/>
            <a:endParaRPr lang="en-US" altLang="en-US" dirty="0"/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</a:ln>
        </p:spPr>
        <p:txBody>
          <a:bodyPr lIns="99042" tIns="49521" rIns="99042" bIns="49521" anchor="b" anchorCtr="0"/>
          <a:lstStyle/>
          <a:p>
            <a:pPr lvl="0" algn="r" defTabSz="990600" eaLnBrk="1" hangingPunct="1"/>
            <a:fld id="{9A0DB2DC-4C9A-4742-B13C-FB6460FD3503}" type="slidenum">
              <a:rPr lang="en-US" altLang="en-US" sz="1300" dirty="0"/>
              <a:t>35</a:t>
            </a:fld>
            <a:endParaRPr lang="en-US" altLang="en-US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23C586-CD79-4C91-A494-29D4C26DD7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23C586-CD79-4C91-A494-29D4C26DD7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23C586-CD79-4C91-A494-29D4C26DD7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23C586-CD79-4C91-A494-29D4C26DD7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23C586-CD79-4C91-A494-29D4C26DD7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Lecture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23C586-CD79-4C91-A494-29D4C26DD7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Lecture 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23C586-CD79-4C91-A494-29D4C26DD7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23C586-CD79-4C91-A494-29D4C26DD7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Lecture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23C586-CD79-4C91-A494-29D4C26DD7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Lecture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23C586-CD79-4C91-A494-29D4C26DD7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Lecture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23C586-CD79-4C91-A494-29D4C26DD7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Lecture 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23C586-CD79-4C91-A494-29D4C26DD7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en-US" altLang="en-US" sz="4400" kern="1200" dirty="0">
                <a:latin typeface="+mj-lt"/>
                <a:ea typeface="+mj-ea"/>
                <a:cs typeface="+mj-cs"/>
              </a:rPr>
              <a:t>The GIS Database</a:t>
            </a:r>
          </a:p>
        </p:txBody>
      </p:sp>
      <p:pic>
        <p:nvPicPr>
          <p:cNvPr id="4100" name="Picture 7" descr="http://gis.tulaliptribes-nsn.gov/Portals/8/images/projects_dat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90800"/>
            <a:ext cx="6096000" cy="3902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4102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1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Relational Databases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sz="2800" dirty="0"/>
              <a:t>The relational database model is the most dominant model in both the corporate and GIS world, due to its flexibility, organization, and functioning..</a:t>
            </a:r>
          </a:p>
          <a:p>
            <a:pPr eaLnBrk="1" hangingPunct="1"/>
            <a:r>
              <a:rPr lang="en-US" altLang="en-US" sz="2800" dirty="0"/>
              <a:t>It was defined by Edgar F. Codd (1970).</a:t>
            </a:r>
          </a:p>
          <a:p>
            <a:pPr eaLnBrk="1" hangingPunct="1"/>
            <a:r>
              <a:rPr lang="en-US" altLang="en-US" sz="2800" dirty="0"/>
              <a:t>It can accommodate a wide range of data types.</a:t>
            </a:r>
          </a:p>
          <a:p>
            <a:pPr eaLnBrk="1" hangingPunct="1"/>
            <a:r>
              <a:rPr lang="en-US" altLang="en-US" sz="2800" dirty="0"/>
              <a:t>It is not necessary to know beforehand the types of processing that will be performed on the database.</a:t>
            </a:r>
          </a:p>
        </p:txBody>
      </p:sp>
      <p:sp>
        <p:nvSpPr>
          <p:cNvPr id="17412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17413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10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sz="4000" dirty="0"/>
              <a:t>Relational Database Terminology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423988"/>
            <a:ext cx="8534400" cy="45259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sz="2800" dirty="0"/>
              <a:t>Each table contains the data for a single </a:t>
            </a:r>
            <a:r>
              <a:rPr lang="en-US" altLang="en-US" sz="2800" dirty="0">
                <a:solidFill>
                  <a:srgbClr val="00B0F0"/>
                </a:solidFill>
              </a:rPr>
              <a:t>entity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Each instance of an entity is a </a:t>
            </a:r>
            <a:r>
              <a:rPr lang="en-US" altLang="en-US" sz="2800" dirty="0">
                <a:solidFill>
                  <a:srgbClr val="00B0F0"/>
                </a:solidFill>
              </a:rPr>
              <a:t>row/record/tuple</a:t>
            </a:r>
            <a:r>
              <a:rPr lang="en-US" altLang="en-US" sz="2800" dirty="0"/>
              <a:t> in the table.  This is a specific instance of the entity.</a:t>
            </a:r>
          </a:p>
          <a:p>
            <a:pPr eaLnBrk="1" hangingPunct="1"/>
            <a:r>
              <a:rPr lang="en-US" altLang="en-US" sz="2800" dirty="0">
                <a:solidFill>
                  <a:srgbClr val="00B0F0"/>
                </a:solidFill>
              </a:rPr>
              <a:t>Columns</a:t>
            </a:r>
            <a:r>
              <a:rPr lang="en-US" altLang="en-US" sz="2800" dirty="0"/>
              <a:t> contain </a:t>
            </a:r>
            <a:r>
              <a:rPr lang="en-US" altLang="en-US" sz="2800" dirty="0">
                <a:solidFill>
                  <a:srgbClr val="00B0F0"/>
                </a:solidFill>
              </a:rPr>
              <a:t>attributes/field</a:t>
            </a:r>
            <a:r>
              <a:rPr lang="en-US" altLang="en-US" sz="2800" dirty="0">
                <a:solidFill>
                  <a:schemeClr val="hlink"/>
                </a:solidFill>
              </a:rPr>
              <a:t>s</a:t>
            </a:r>
            <a:r>
              <a:rPr lang="en-US" altLang="en-US" sz="2800" dirty="0"/>
              <a:t> that describe the entity.</a:t>
            </a:r>
          </a:p>
          <a:p>
            <a:pPr lvl="1" eaLnBrk="1" hangingPunct="1"/>
            <a:r>
              <a:rPr lang="en-US" altLang="en-US" sz="2400" dirty="0"/>
              <a:t>Attributes in a column must be from the same domain (text, integer, date).</a:t>
            </a:r>
          </a:p>
          <a:p>
            <a:pPr lvl="1" eaLnBrk="1" hangingPunct="1"/>
            <a:r>
              <a:rPr lang="en-US" altLang="en-US" sz="2400" dirty="0"/>
              <a:t>An attribute may have a range (e.g.;  0 ≤ integers ≤ 100)</a:t>
            </a:r>
          </a:p>
          <a:p>
            <a:pPr lvl="1" eaLnBrk="1" hangingPunct="1"/>
            <a:r>
              <a:rPr lang="en-US" altLang="en-US" sz="2400" dirty="0"/>
              <a:t>Column order has no significance.</a:t>
            </a:r>
          </a:p>
          <a:p>
            <a:pPr eaLnBrk="1" hangingPunct="1"/>
            <a:r>
              <a:rPr lang="en-US" altLang="en-US" sz="2800" dirty="0"/>
              <a:t>Tables are related through </a:t>
            </a:r>
            <a:r>
              <a:rPr lang="en-US" altLang="en-US" sz="2800" dirty="0">
                <a:solidFill>
                  <a:srgbClr val="00B0F0"/>
                </a:solidFill>
              </a:rPr>
              <a:t>keys</a:t>
            </a:r>
            <a:r>
              <a:rPr lang="en-US" altLang="en-US" sz="2800" dirty="0"/>
              <a:t>.</a:t>
            </a:r>
          </a:p>
        </p:txBody>
      </p:sp>
      <p:sp>
        <p:nvSpPr>
          <p:cNvPr id="18436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18437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11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Attributes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An entity is represented by a set of attributes, that is descriptive properties possessed by all members of an entity set.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800" dirty="0"/>
              <a:t>	</a:t>
            </a:r>
            <a:r>
              <a:rPr lang="en-US" altLang="en-US" sz="2800" i="1" dirty="0">
                <a:solidFill>
                  <a:srgbClr val="00B0F0"/>
                </a:solidFill>
              </a:rPr>
              <a:t>Domain</a:t>
            </a:r>
            <a:r>
              <a:rPr lang="en-US" altLang="en-US" sz="2800" dirty="0"/>
              <a:t> – the set of permitted values for each attribute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Attribute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Simple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composite</a:t>
            </a:r>
            <a:r>
              <a:rPr lang="en-US" altLang="en-US" sz="2400" dirty="0"/>
              <a:t> attributes.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Single-valued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multi-valued</a:t>
            </a:r>
            <a:r>
              <a:rPr lang="en-US" altLang="en-US" sz="2400" dirty="0"/>
              <a:t>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E.g. multivalued attribute: </a:t>
            </a:r>
            <a:r>
              <a:rPr lang="en-US" altLang="en-US" sz="2000" i="1" dirty="0"/>
              <a:t>phone-numbers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Derived</a:t>
            </a:r>
            <a:r>
              <a:rPr lang="en-US" altLang="en-US" sz="2400" dirty="0"/>
              <a:t>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Can be computed from other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E.g. 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, given date of birth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20484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20485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12</a:t>
            </a:fld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Relational Database Terminology</a:t>
            </a:r>
          </a:p>
        </p:txBody>
      </p:sp>
      <p:pic>
        <p:nvPicPr>
          <p:cNvPr id="21507" name="Picture 3" descr="Fig05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1788"/>
            <a:ext cx="6019800" cy="441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21509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13</a:t>
            </a:fld>
            <a:endParaRPr lang="en-US" altLang="en-US" sz="1400" dirty="0"/>
          </a:p>
        </p:txBody>
      </p:sp>
      <p:sp>
        <p:nvSpPr>
          <p:cNvPr id="21510" name="TextBox 3"/>
          <p:cNvSpPr txBox="1"/>
          <p:nvPr/>
        </p:nvSpPr>
        <p:spPr>
          <a:xfrm>
            <a:off x="6972300" y="4038600"/>
            <a:ext cx="2019300" cy="1477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Record, row, tuple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A specific instance of the entity</a:t>
            </a:r>
          </a:p>
        </p:txBody>
      </p:sp>
      <p:sp>
        <p:nvSpPr>
          <p:cNvPr id="21511" name="TextBox 4"/>
          <p:cNvSpPr txBox="1"/>
          <p:nvPr/>
        </p:nvSpPr>
        <p:spPr>
          <a:xfrm>
            <a:off x="4572000" y="4902200"/>
            <a:ext cx="1981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Attribute, column</a:t>
            </a:r>
          </a:p>
        </p:txBody>
      </p:sp>
      <p:sp>
        <p:nvSpPr>
          <p:cNvPr id="21512" name="TextBox 5"/>
          <p:cNvSpPr txBox="1"/>
          <p:nvPr/>
        </p:nvSpPr>
        <p:spPr>
          <a:xfrm>
            <a:off x="6578600" y="3398838"/>
            <a:ext cx="14478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en-US" sz="1800" dirty="0"/>
              <a:t>Entity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Keys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</a:t>
            </a:r>
            <a:r>
              <a:rPr lang="en-US" altLang="en-US" sz="2800" i="1" dirty="0">
                <a:solidFill>
                  <a:srgbClr val="00B0F0"/>
                </a:solidFill>
              </a:rPr>
              <a:t>super key</a:t>
            </a:r>
            <a:r>
              <a:rPr lang="en-US" altLang="en-US" sz="2800" dirty="0">
                <a:solidFill>
                  <a:srgbClr val="00B0F0"/>
                </a:solidFill>
              </a:rPr>
              <a:t> </a:t>
            </a:r>
            <a:r>
              <a:rPr lang="en-US" altLang="en-US" sz="2800" dirty="0"/>
              <a:t>of an entity set is a set of one or more attributes whose values uniquely determine each entity.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</a:t>
            </a:r>
            <a:r>
              <a:rPr lang="en-US" altLang="en-US" sz="2800" i="1" dirty="0">
                <a:solidFill>
                  <a:srgbClr val="00B0F0"/>
                </a:solidFill>
              </a:rPr>
              <a:t>candidate key</a:t>
            </a:r>
            <a:r>
              <a:rPr lang="en-US" altLang="en-US" sz="2800" dirty="0">
                <a:solidFill>
                  <a:srgbClr val="00B0F0"/>
                </a:solidFill>
              </a:rPr>
              <a:t> </a:t>
            </a:r>
            <a:r>
              <a:rPr lang="en-US" altLang="en-US" sz="2800" dirty="0"/>
              <a:t>of an entity set is a minimal super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Customer-id</a:t>
            </a:r>
            <a:r>
              <a:rPr lang="en-US" altLang="en-US" sz="2400" dirty="0"/>
              <a:t> is candidate key of </a:t>
            </a:r>
            <a:r>
              <a:rPr lang="en-US" altLang="en-US" sz="2400" i="1" dirty="0"/>
              <a:t>customer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account-number</a:t>
            </a:r>
            <a:r>
              <a:rPr lang="en-US" altLang="en-US" sz="2400" dirty="0"/>
              <a:t> is candidate key of </a:t>
            </a:r>
            <a:r>
              <a:rPr lang="en-US" altLang="en-US" sz="2400" i="1" dirty="0"/>
              <a:t>account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Although several candidate keys may exist, one of the candidate keys is selected to be the </a:t>
            </a:r>
            <a:r>
              <a:rPr lang="en-US" altLang="en-US" sz="2800" i="1" dirty="0">
                <a:solidFill>
                  <a:srgbClr val="00B0F0"/>
                </a:solidFill>
              </a:rPr>
              <a:t>primary key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22532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22533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14</a:t>
            </a:fld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Super Key</a:t>
            </a:r>
          </a:p>
        </p:txBody>
      </p:sp>
      <p:sp>
        <p:nvSpPr>
          <p:cNvPr id="23555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23556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15</a:t>
            </a:fld>
            <a:endParaRPr lang="en-US" altLang="en-US" sz="1400" dirty="0"/>
          </a:p>
        </p:txBody>
      </p:sp>
      <p:pic>
        <p:nvPicPr>
          <p:cNvPr id="2355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35100"/>
            <a:ext cx="8515350" cy="293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8" name="TextBox 6"/>
          <p:cNvSpPr txBox="1"/>
          <p:nvPr/>
        </p:nvSpPr>
        <p:spPr>
          <a:xfrm>
            <a:off x="1943100" y="4476750"/>
            <a:ext cx="5257800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ID, RollNumber, RegNo, Name, Place, Standard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ID, RegNo, Name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RegNo, Name, Place, Standard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RollNunmber, Name Place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ID, Place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RegNo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Candidate Keys</a:t>
            </a:r>
          </a:p>
        </p:txBody>
      </p:sp>
      <p:sp>
        <p:nvSpPr>
          <p:cNvPr id="24579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24580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16</a:t>
            </a:fld>
            <a:endParaRPr lang="en-US" altLang="en-US" sz="1400" dirty="0"/>
          </a:p>
        </p:txBody>
      </p:sp>
      <p:pic>
        <p:nvPicPr>
          <p:cNvPr id="2458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35100"/>
            <a:ext cx="8515350" cy="293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2" name="TextBox 6"/>
          <p:cNvSpPr txBox="1"/>
          <p:nvPr/>
        </p:nvSpPr>
        <p:spPr>
          <a:xfrm>
            <a:off x="3648075" y="4724400"/>
            <a:ext cx="182880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ID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RollNumber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RegNo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Primary Key</a:t>
            </a:r>
          </a:p>
        </p:txBody>
      </p:sp>
      <p:sp>
        <p:nvSpPr>
          <p:cNvPr id="25603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25604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17</a:t>
            </a:fld>
            <a:endParaRPr lang="en-US" altLang="en-US" sz="1400" dirty="0"/>
          </a:p>
        </p:txBody>
      </p:sp>
      <p:pic>
        <p:nvPicPr>
          <p:cNvPr id="2560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35100"/>
            <a:ext cx="8515350" cy="293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6" name="TextBox 6"/>
          <p:cNvSpPr txBox="1"/>
          <p:nvPr/>
        </p:nvSpPr>
        <p:spPr>
          <a:xfrm>
            <a:off x="3648075" y="4752975"/>
            <a:ext cx="1828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ID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Keys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B0F0"/>
                </a:solidFill>
              </a:rPr>
              <a:t>composite key/concatenated</a:t>
            </a:r>
            <a:r>
              <a:rPr lang="en-US" altLang="en-US" dirty="0">
                <a:solidFill>
                  <a:srgbClr val="00B0F0"/>
                </a:solidFill>
              </a:rPr>
              <a:t> </a:t>
            </a:r>
            <a:r>
              <a:rPr lang="en-US" altLang="en-US" dirty="0"/>
              <a:t>is a key with more than one attribute.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6628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26629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18</a:t>
            </a:fld>
            <a:endParaRPr lang="en-US" altLang="en-US" sz="1400" dirty="0"/>
          </a:p>
        </p:txBody>
      </p:sp>
      <p:pic>
        <p:nvPicPr>
          <p:cNvPr id="26630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2884488"/>
            <a:ext cx="4562475" cy="1838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1" name="TextBox 3"/>
          <p:cNvSpPr txBox="1"/>
          <p:nvPr/>
        </p:nvSpPr>
        <p:spPr>
          <a:xfrm>
            <a:off x="2133600" y="5029200"/>
            <a:ext cx="4267200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en-US" sz="1200" dirty="0"/>
              <a:t>http://ecomputernotes.com/images/Composite%20Key.jpg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Keys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B0F0"/>
                </a:solidFill>
              </a:rPr>
              <a:t>foreign key</a:t>
            </a:r>
            <a:r>
              <a:rPr lang="en-US" altLang="en-US" dirty="0"/>
              <a:t> is an attribute that is a key of one or more relations other than the one in which it appears.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7652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27653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19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Entity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381000" y="1524000"/>
            <a:ext cx="3886200" cy="4572000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Bangor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Penobscot County, Maine, United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Centroid - 44.801N , -6778W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Area 34.4 square miles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Elevation – 158 feet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Population 31,473</a:t>
            </a:r>
          </a:p>
        </p:txBody>
      </p:sp>
      <p:pic>
        <p:nvPicPr>
          <p:cNvPr id="6148" name="Picture 4" descr="Bang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09800"/>
            <a:ext cx="4572000" cy="3890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6150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2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/>
          <p:nvPr/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4400" dirty="0">
                <a:solidFill>
                  <a:schemeClr val="tx2"/>
                </a:solidFill>
              </a:rPr>
              <a:t>Foreign Key</a:t>
            </a:r>
          </a:p>
        </p:txBody>
      </p:sp>
      <p:pic>
        <p:nvPicPr>
          <p:cNvPr id="28675" name="Picture 4" descr="Fig05-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295400"/>
            <a:ext cx="4800600" cy="533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Text Box 5"/>
          <p:cNvSpPr txBox="1"/>
          <p:nvPr/>
        </p:nvSpPr>
        <p:spPr>
          <a:xfrm>
            <a:off x="381000" y="1676400"/>
            <a:ext cx="2209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en-US" sz="1800" dirty="0"/>
              <a:t>Primary Key</a:t>
            </a:r>
          </a:p>
        </p:txBody>
      </p:sp>
      <p:sp>
        <p:nvSpPr>
          <p:cNvPr id="28677" name="Text Box 6"/>
          <p:cNvSpPr txBox="1"/>
          <p:nvPr/>
        </p:nvSpPr>
        <p:spPr>
          <a:xfrm>
            <a:off x="5334000" y="1676400"/>
            <a:ext cx="1905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1800" dirty="0"/>
              <a:t>Foreign Key</a:t>
            </a:r>
          </a:p>
        </p:txBody>
      </p:sp>
      <p:sp>
        <p:nvSpPr>
          <p:cNvPr id="28678" name="Text Box 7"/>
          <p:cNvSpPr txBox="1"/>
          <p:nvPr/>
        </p:nvSpPr>
        <p:spPr>
          <a:xfrm>
            <a:off x="381000" y="3581400"/>
            <a:ext cx="2209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en-US" sz="1800" dirty="0"/>
              <a:t>Primary Key</a:t>
            </a:r>
          </a:p>
        </p:txBody>
      </p:sp>
      <p:sp>
        <p:nvSpPr>
          <p:cNvPr id="28679" name="Text Box 8"/>
          <p:cNvSpPr txBox="1"/>
          <p:nvPr/>
        </p:nvSpPr>
        <p:spPr>
          <a:xfrm>
            <a:off x="5334000" y="3581400"/>
            <a:ext cx="1905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1800" dirty="0"/>
              <a:t>Foreign Key</a:t>
            </a:r>
          </a:p>
        </p:txBody>
      </p:sp>
      <p:sp>
        <p:nvSpPr>
          <p:cNvPr id="28680" name="Text Box 9"/>
          <p:cNvSpPr txBox="1"/>
          <p:nvPr/>
        </p:nvSpPr>
        <p:spPr>
          <a:xfrm>
            <a:off x="381000" y="5576888"/>
            <a:ext cx="22098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en-US" sz="1800" dirty="0"/>
              <a:t>Primary Key</a:t>
            </a:r>
          </a:p>
        </p:txBody>
      </p:sp>
      <p:sp>
        <p:nvSpPr>
          <p:cNvPr id="28681" name="Text Box 11"/>
          <p:cNvSpPr txBox="1"/>
          <p:nvPr/>
        </p:nvSpPr>
        <p:spPr>
          <a:xfrm>
            <a:off x="7162800" y="5562600"/>
            <a:ext cx="1905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1800" dirty="0"/>
              <a:t>Foreign Key</a:t>
            </a:r>
          </a:p>
        </p:txBody>
      </p:sp>
      <p:sp>
        <p:nvSpPr>
          <p:cNvPr id="28682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20</a:t>
            </a:fld>
            <a:endParaRPr lang="en-US" altLang="en-US" sz="1400" dirty="0"/>
          </a:p>
        </p:txBody>
      </p:sp>
      <p:sp>
        <p:nvSpPr>
          <p:cNvPr id="28683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Keys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en-US" dirty="0"/>
              <a:t>Given the importance of keys, there are usually some restrictions on them: e.g., null values are not allowed.</a:t>
            </a:r>
          </a:p>
          <a:p>
            <a:r>
              <a:rPr lang="en-US" altLang="en-US" dirty="0"/>
              <a:t>Keys are also used to index a database.</a:t>
            </a:r>
          </a:p>
          <a:p>
            <a:pPr lvl="1"/>
            <a:r>
              <a:rPr lang="en-US" altLang="en-US" dirty="0"/>
              <a:t>Too few keys may result in difficulty in searching and sorting the database.</a:t>
            </a:r>
          </a:p>
        </p:txBody>
      </p:sp>
      <p:sp>
        <p:nvSpPr>
          <p:cNvPr id="30724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30725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21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Physical Database Structure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525963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altLang="en-US" dirty="0"/>
              <a:t>The physical design of the database specifies the physical configuration of the database on the storage media. </a:t>
            </a:r>
          </a:p>
          <a:p>
            <a:pPr lvl="1"/>
            <a:r>
              <a:rPr lang="en-US" altLang="en-US" dirty="0"/>
              <a:t>This includes detailed specification of </a:t>
            </a:r>
            <a:r>
              <a:rPr lang="en-US" altLang="en-US" dirty="0">
                <a:solidFill>
                  <a:srgbClr val="00B0F0"/>
                </a:solidFill>
              </a:rPr>
              <a:t>data elements, data types, indexing</a:t>
            </a:r>
            <a:r>
              <a:rPr lang="en-US" altLang="en-US" dirty="0"/>
              <a:t> options and other parameters residing in the DBMS </a:t>
            </a:r>
            <a:r>
              <a:rPr lang="en-US" altLang="en-US" dirty="0">
                <a:solidFill>
                  <a:srgbClr val="00B0F0"/>
                </a:solidFill>
              </a:rPr>
              <a:t>data dictionary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It is the detailed design of a system that includes modules &amp; the database's hardware &amp; software specifications of the system.</a:t>
            </a:r>
          </a:p>
        </p:txBody>
      </p:sp>
      <p:sp>
        <p:nvSpPr>
          <p:cNvPr id="31748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31749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22</a:t>
            </a:fld>
            <a:endParaRPr lang="en-US" altLang="en-US" sz="1400" dirty="0"/>
          </a:p>
        </p:txBody>
      </p:sp>
      <p:sp>
        <p:nvSpPr>
          <p:cNvPr id="31750" name="TextBox 5"/>
          <p:cNvSpPr txBox="1"/>
          <p:nvPr/>
        </p:nvSpPr>
        <p:spPr>
          <a:xfrm>
            <a:off x="1866900" y="5730875"/>
            <a:ext cx="5410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https://en.wikipedia.org/wiki/Database_design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Logical Database Structure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en-US" dirty="0"/>
              <a:t> Several logical data structures are used to express the relationships between individual data elements or records in a database. </a:t>
            </a:r>
          </a:p>
          <a:p>
            <a:r>
              <a:rPr lang="en-US" altLang="en-US" dirty="0"/>
              <a:t>Common logical data structures are hierarchical, network, and relational, with relational being predominant.</a:t>
            </a:r>
          </a:p>
        </p:txBody>
      </p:sp>
      <p:sp>
        <p:nvSpPr>
          <p:cNvPr id="32772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32773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23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Conceptual Structure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en-US" dirty="0"/>
              <a:t>The conceptual structure is often represented as a schema.</a:t>
            </a:r>
          </a:p>
          <a:p>
            <a:r>
              <a:rPr lang="en-US" altLang="en-US" dirty="0"/>
              <a:t>A schema describes the database structure in a shorthand notation.</a:t>
            </a:r>
          </a:p>
          <a:p>
            <a:r>
              <a:rPr lang="en-US" altLang="en-US" dirty="0"/>
              <a:t>One example is the entity-relationship (ER) diagram.</a:t>
            </a:r>
          </a:p>
        </p:txBody>
      </p:sp>
      <p:sp>
        <p:nvSpPr>
          <p:cNvPr id="33796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33797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24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Entity Relationship Diagram</a:t>
            </a:r>
          </a:p>
        </p:txBody>
      </p:sp>
      <p:sp>
        <p:nvSpPr>
          <p:cNvPr id="34819" name="Rectangle 3"/>
          <p:cNvSpPr/>
          <p:nvPr/>
        </p:nvSpPr>
        <p:spPr>
          <a:xfrm>
            <a:off x="1524000" y="2438400"/>
            <a:ext cx="15240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4820" name="AutoShape 4"/>
          <p:cNvSpPr/>
          <p:nvPr/>
        </p:nvSpPr>
        <p:spPr>
          <a:xfrm>
            <a:off x="1752600" y="3810000"/>
            <a:ext cx="914400" cy="12954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4821" name="Oval 5"/>
          <p:cNvSpPr/>
          <p:nvPr/>
        </p:nvSpPr>
        <p:spPr>
          <a:xfrm>
            <a:off x="1447800" y="5791200"/>
            <a:ext cx="15240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4822" name="Text Box 6"/>
          <p:cNvSpPr txBox="1"/>
          <p:nvPr/>
        </p:nvSpPr>
        <p:spPr>
          <a:xfrm>
            <a:off x="1295400" y="182880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ENTITY</a:t>
            </a:r>
          </a:p>
        </p:txBody>
      </p:sp>
      <p:sp>
        <p:nvSpPr>
          <p:cNvPr id="34823" name="Text Box 7"/>
          <p:cNvSpPr txBox="1"/>
          <p:nvPr/>
        </p:nvSpPr>
        <p:spPr>
          <a:xfrm>
            <a:off x="1219200" y="34290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RELATIONSHIP</a:t>
            </a:r>
          </a:p>
        </p:txBody>
      </p:sp>
      <p:sp>
        <p:nvSpPr>
          <p:cNvPr id="34824" name="Text Box 8"/>
          <p:cNvSpPr txBox="1"/>
          <p:nvPr/>
        </p:nvSpPr>
        <p:spPr>
          <a:xfrm>
            <a:off x="1295400" y="5105400"/>
            <a:ext cx="358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ATTRIBUTE</a:t>
            </a:r>
          </a:p>
        </p:txBody>
      </p:sp>
      <p:sp>
        <p:nvSpPr>
          <p:cNvPr id="20489" name="Rectangle 9"/>
          <p:cNvSpPr/>
          <p:nvPr/>
        </p:nvSpPr>
        <p:spPr>
          <a:xfrm>
            <a:off x="3733800" y="1554163"/>
            <a:ext cx="4572000" cy="466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b="1" dirty="0">
                <a:latin typeface="Helvetica" pitchFamily="34" charset="0"/>
              </a:rPr>
              <a:t>Rectangles</a:t>
            </a:r>
            <a:r>
              <a:rPr lang="en-US" altLang="en-US" sz="2000" dirty="0">
                <a:latin typeface="Helvetica" pitchFamily="34" charset="0"/>
              </a:rPr>
              <a:t> represent entity sets.</a:t>
            </a:r>
          </a:p>
          <a:p>
            <a:pPr marL="0" lvl="0" inden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b="1" dirty="0">
                <a:latin typeface="Helvetica" pitchFamily="34" charset="0"/>
              </a:rPr>
              <a:t>Diamonds</a:t>
            </a:r>
            <a:r>
              <a:rPr lang="en-US" altLang="en-US" sz="2000" dirty="0">
                <a:latin typeface="Helvetica" pitchFamily="34" charset="0"/>
              </a:rPr>
              <a:t> represent relationship sets.</a:t>
            </a:r>
          </a:p>
          <a:p>
            <a:pPr marL="0" lvl="0" inden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b="1" dirty="0">
                <a:latin typeface="Helvetica" pitchFamily="34" charset="0"/>
              </a:rPr>
              <a:t>Lines</a:t>
            </a:r>
            <a:r>
              <a:rPr lang="en-US" altLang="en-US" sz="2000" dirty="0">
                <a:latin typeface="Helvetica" pitchFamily="34" charset="0"/>
              </a:rPr>
              <a:t> link attributes to entity sets and entity sets to relationship sets.</a:t>
            </a:r>
          </a:p>
          <a:p>
            <a:pPr marL="0" lvl="0" inden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b="1" dirty="0">
                <a:latin typeface="Helvetica" pitchFamily="34" charset="0"/>
              </a:rPr>
              <a:t>Ellipses</a:t>
            </a:r>
            <a:r>
              <a:rPr lang="en-US" altLang="en-US" sz="2000" dirty="0">
                <a:latin typeface="Helvetica" pitchFamily="34" charset="0"/>
              </a:rPr>
              <a:t> represent attributes</a:t>
            </a:r>
          </a:p>
          <a:p>
            <a:pPr marL="457200" lvl="1" inden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b="1" dirty="0">
                <a:latin typeface="Helvetica" pitchFamily="34" charset="0"/>
              </a:rPr>
              <a:t>Double ellipses</a:t>
            </a:r>
            <a:r>
              <a:rPr lang="en-US" altLang="en-US" sz="2000" dirty="0">
                <a:latin typeface="Helvetica" pitchFamily="34" charset="0"/>
              </a:rPr>
              <a:t> represent multivalued attributes.</a:t>
            </a:r>
          </a:p>
          <a:p>
            <a:pPr marL="457200" lvl="1" inden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b="1" dirty="0">
                <a:latin typeface="Helvetica" pitchFamily="34" charset="0"/>
              </a:rPr>
              <a:t>Dashed ellipses</a:t>
            </a:r>
            <a:r>
              <a:rPr lang="en-US" altLang="en-US" sz="2000" dirty="0">
                <a:latin typeface="Helvetica" pitchFamily="34" charset="0"/>
              </a:rPr>
              <a:t> denote derived attributes.</a:t>
            </a:r>
          </a:p>
          <a:p>
            <a:pPr marL="0" lvl="0" inden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b="1" dirty="0">
                <a:latin typeface="Helvetica" pitchFamily="34" charset="0"/>
              </a:rPr>
              <a:t>Underline</a:t>
            </a:r>
            <a:r>
              <a:rPr lang="en-US" altLang="en-US" sz="2000" dirty="0">
                <a:latin typeface="Helvetica" pitchFamily="34" charset="0"/>
              </a:rPr>
              <a:t> indicates primary key attributes.</a:t>
            </a:r>
          </a:p>
        </p:txBody>
      </p:sp>
      <p:sp>
        <p:nvSpPr>
          <p:cNvPr id="34826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34827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25</a:t>
            </a:fld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Entity Relationship Diagram</a:t>
            </a:r>
          </a:p>
        </p:txBody>
      </p:sp>
      <p:sp>
        <p:nvSpPr>
          <p:cNvPr id="35843" name="Rectangle 3"/>
          <p:cNvSpPr/>
          <p:nvPr/>
        </p:nvSpPr>
        <p:spPr>
          <a:xfrm>
            <a:off x="838200" y="3276600"/>
            <a:ext cx="1676400" cy="121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44" name="Rectangle 4"/>
          <p:cNvSpPr/>
          <p:nvPr/>
        </p:nvSpPr>
        <p:spPr>
          <a:xfrm>
            <a:off x="6858000" y="3200400"/>
            <a:ext cx="1676400" cy="121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45" name="AutoShape 5"/>
          <p:cNvSpPr/>
          <p:nvPr/>
        </p:nvSpPr>
        <p:spPr>
          <a:xfrm>
            <a:off x="3810000" y="3352800"/>
            <a:ext cx="1600200" cy="11430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46" name="Text Box 6"/>
          <p:cNvSpPr txBox="1"/>
          <p:nvPr/>
        </p:nvSpPr>
        <p:spPr>
          <a:xfrm>
            <a:off x="1143000" y="3581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Student</a:t>
            </a:r>
          </a:p>
        </p:txBody>
      </p:sp>
      <p:sp>
        <p:nvSpPr>
          <p:cNvPr id="35847" name="Text Box 7"/>
          <p:cNvSpPr txBox="1"/>
          <p:nvPr/>
        </p:nvSpPr>
        <p:spPr>
          <a:xfrm>
            <a:off x="3962400" y="3657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Enrolls In</a:t>
            </a:r>
          </a:p>
        </p:txBody>
      </p:sp>
      <p:sp>
        <p:nvSpPr>
          <p:cNvPr id="35848" name="Text Box 8"/>
          <p:cNvSpPr txBox="1"/>
          <p:nvPr/>
        </p:nvSpPr>
        <p:spPr>
          <a:xfrm>
            <a:off x="7162800" y="3581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Courses</a:t>
            </a:r>
          </a:p>
        </p:txBody>
      </p:sp>
      <p:sp>
        <p:nvSpPr>
          <p:cNvPr id="35849" name="Line 9"/>
          <p:cNvSpPr/>
          <p:nvPr/>
        </p:nvSpPr>
        <p:spPr>
          <a:xfrm flipH="1">
            <a:off x="2514600" y="38862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0" name="Line 10"/>
          <p:cNvSpPr/>
          <p:nvPr/>
        </p:nvSpPr>
        <p:spPr>
          <a:xfrm>
            <a:off x="5410200" y="38862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1" name="Oval 11"/>
          <p:cNvSpPr/>
          <p:nvPr/>
        </p:nvSpPr>
        <p:spPr>
          <a:xfrm>
            <a:off x="0" y="2514600"/>
            <a:ext cx="9906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52" name="Oval 12"/>
          <p:cNvSpPr/>
          <p:nvPr/>
        </p:nvSpPr>
        <p:spPr>
          <a:xfrm>
            <a:off x="533400" y="1905000"/>
            <a:ext cx="9906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53" name="Oval 13"/>
          <p:cNvSpPr/>
          <p:nvPr/>
        </p:nvSpPr>
        <p:spPr>
          <a:xfrm>
            <a:off x="1600200" y="1905000"/>
            <a:ext cx="9906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54" name="Oval 14"/>
          <p:cNvSpPr/>
          <p:nvPr/>
        </p:nvSpPr>
        <p:spPr>
          <a:xfrm>
            <a:off x="2438400" y="2514600"/>
            <a:ext cx="9906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55" name="Oval 15"/>
          <p:cNvSpPr/>
          <p:nvPr/>
        </p:nvSpPr>
        <p:spPr>
          <a:xfrm>
            <a:off x="0" y="4724400"/>
            <a:ext cx="9906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56" name="Oval 16"/>
          <p:cNvSpPr/>
          <p:nvPr/>
        </p:nvSpPr>
        <p:spPr>
          <a:xfrm>
            <a:off x="1600200" y="5334000"/>
            <a:ext cx="9906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57" name="Oval 17"/>
          <p:cNvSpPr/>
          <p:nvPr/>
        </p:nvSpPr>
        <p:spPr>
          <a:xfrm>
            <a:off x="457200" y="5334000"/>
            <a:ext cx="9906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58" name="Oval 18"/>
          <p:cNvSpPr/>
          <p:nvPr/>
        </p:nvSpPr>
        <p:spPr>
          <a:xfrm>
            <a:off x="2438400" y="4800600"/>
            <a:ext cx="9906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59" name="Text Box 19"/>
          <p:cNvSpPr txBox="1"/>
          <p:nvPr/>
        </p:nvSpPr>
        <p:spPr>
          <a:xfrm>
            <a:off x="211138" y="2424113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u="sng" dirty="0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35860" name="Text Box 20"/>
          <p:cNvSpPr txBox="1"/>
          <p:nvPr/>
        </p:nvSpPr>
        <p:spPr>
          <a:xfrm>
            <a:off x="609600" y="18288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35861" name="Text Box 21"/>
          <p:cNvSpPr txBox="1"/>
          <p:nvPr/>
        </p:nvSpPr>
        <p:spPr>
          <a:xfrm>
            <a:off x="1524000" y="1828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35862" name="Text Box 22"/>
          <p:cNvSpPr txBox="1"/>
          <p:nvPr/>
        </p:nvSpPr>
        <p:spPr>
          <a:xfrm>
            <a:off x="2438400" y="25146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Phone</a:t>
            </a:r>
          </a:p>
        </p:txBody>
      </p:sp>
      <p:sp>
        <p:nvSpPr>
          <p:cNvPr id="35863" name="Text Box 23"/>
          <p:cNvSpPr txBox="1"/>
          <p:nvPr/>
        </p:nvSpPr>
        <p:spPr>
          <a:xfrm>
            <a:off x="0" y="46482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Major</a:t>
            </a:r>
          </a:p>
        </p:txBody>
      </p:sp>
      <p:sp>
        <p:nvSpPr>
          <p:cNvPr id="35864" name="Text Box 24"/>
          <p:cNvSpPr txBox="1"/>
          <p:nvPr/>
        </p:nvSpPr>
        <p:spPr>
          <a:xfrm>
            <a:off x="381000" y="52578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Advisor</a:t>
            </a:r>
          </a:p>
        </p:txBody>
      </p:sp>
      <p:sp>
        <p:nvSpPr>
          <p:cNvPr id="35865" name="Text Box 25"/>
          <p:cNvSpPr txBox="1"/>
          <p:nvPr/>
        </p:nvSpPr>
        <p:spPr>
          <a:xfrm>
            <a:off x="1524000" y="53340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Credits</a:t>
            </a:r>
          </a:p>
        </p:txBody>
      </p:sp>
      <p:sp>
        <p:nvSpPr>
          <p:cNvPr id="35866" name="Text Box 26"/>
          <p:cNvSpPr txBox="1"/>
          <p:nvPr/>
        </p:nvSpPr>
        <p:spPr>
          <a:xfrm>
            <a:off x="2514600" y="4724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GPA</a:t>
            </a:r>
          </a:p>
        </p:txBody>
      </p:sp>
      <p:sp>
        <p:nvSpPr>
          <p:cNvPr id="35867" name="Line 27"/>
          <p:cNvSpPr/>
          <p:nvPr/>
        </p:nvSpPr>
        <p:spPr>
          <a:xfrm>
            <a:off x="533400" y="2895600"/>
            <a:ext cx="1143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68" name="Line 28"/>
          <p:cNvSpPr/>
          <p:nvPr/>
        </p:nvSpPr>
        <p:spPr>
          <a:xfrm>
            <a:off x="1066800" y="2286000"/>
            <a:ext cx="6096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69" name="Line 29"/>
          <p:cNvSpPr/>
          <p:nvPr/>
        </p:nvSpPr>
        <p:spPr>
          <a:xfrm flipH="1">
            <a:off x="1676400" y="2286000"/>
            <a:ext cx="4572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70" name="Line 30"/>
          <p:cNvSpPr/>
          <p:nvPr/>
        </p:nvSpPr>
        <p:spPr>
          <a:xfrm flipH="1">
            <a:off x="1676400" y="2895600"/>
            <a:ext cx="1143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71" name="Line 31"/>
          <p:cNvSpPr/>
          <p:nvPr/>
        </p:nvSpPr>
        <p:spPr>
          <a:xfrm flipV="1">
            <a:off x="457200" y="4495800"/>
            <a:ext cx="1143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72" name="Line 32"/>
          <p:cNvSpPr/>
          <p:nvPr/>
        </p:nvSpPr>
        <p:spPr>
          <a:xfrm flipV="1">
            <a:off x="990600" y="4495800"/>
            <a:ext cx="6096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73" name="Line 33"/>
          <p:cNvSpPr/>
          <p:nvPr/>
        </p:nvSpPr>
        <p:spPr>
          <a:xfrm flipH="1" flipV="1">
            <a:off x="1600200" y="4495800"/>
            <a:ext cx="4572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74" name="Line 34"/>
          <p:cNvSpPr/>
          <p:nvPr/>
        </p:nvSpPr>
        <p:spPr>
          <a:xfrm flipH="1" flipV="1">
            <a:off x="1600200" y="4495800"/>
            <a:ext cx="1371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75" name="Oval 35"/>
          <p:cNvSpPr/>
          <p:nvPr/>
        </p:nvSpPr>
        <p:spPr>
          <a:xfrm>
            <a:off x="6019800" y="2514600"/>
            <a:ext cx="9906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76" name="Oval 36"/>
          <p:cNvSpPr/>
          <p:nvPr/>
        </p:nvSpPr>
        <p:spPr>
          <a:xfrm>
            <a:off x="8077200" y="2514600"/>
            <a:ext cx="9906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77" name="Oval 37"/>
          <p:cNvSpPr/>
          <p:nvPr/>
        </p:nvSpPr>
        <p:spPr>
          <a:xfrm>
            <a:off x="7086600" y="1905000"/>
            <a:ext cx="9906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78" name="Oval 38"/>
          <p:cNvSpPr/>
          <p:nvPr/>
        </p:nvSpPr>
        <p:spPr>
          <a:xfrm>
            <a:off x="6172200" y="4724400"/>
            <a:ext cx="9906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79" name="Oval 39"/>
          <p:cNvSpPr/>
          <p:nvPr/>
        </p:nvSpPr>
        <p:spPr>
          <a:xfrm>
            <a:off x="7467600" y="5334000"/>
            <a:ext cx="9906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80" name="Text Box 40"/>
          <p:cNvSpPr txBox="1"/>
          <p:nvPr/>
        </p:nvSpPr>
        <p:spPr>
          <a:xfrm>
            <a:off x="5943600" y="24384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u="sng" dirty="0"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35881" name="Text Box 41"/>
          <p:cNvSpPr txBox="1"/>
          <p:nvPr/>
        </p:nvSpPr>
        <p:spPr>
          <a:xfrm>
            <a:off x="7086600" y="1828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35882" name="Text Box 42"/>
          <p:cNvSpPr txBox="1"/>
          <p:nvPr/>
        </p:nvSpPr>
        <p:spPr>
          <a:xfrm>
            <a:off x="8001000" y="2514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Credits</a:t>
            </a:r>
          </a:p>
        </p:txBody>
      </p:sp>
      <p:sp>
        <p:nvSpPr>
          <p:cNvPr id="35883" name="Text Box 43"/>
          <p:cNvSpPr txBox="1"/>
          <p:nvPr/>
        </p:nvSpPr>
        <p:spPr>
          <a:xfrm>
            <a:off x="6248400" y="4648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35884" name="Text Box 44"/>
          <p:cNvSpPr txBox="1"/>
          <p:nvPr/>
        </p:nvSpPr>
        <p:spPr>
          <a:xfrm>
            <a:off x="7543800" y="52578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Room</a:t>
            </a:r>
          </a:p>
        </p:txBody>
      </p:sp>
      <p:sp>
        <p:nvSpPr>
          <p:cNvPr id="35885" name="Oval 45"/>
          <p:cNvSpPr/>
          <p:nvPr/>
        </p:nvSpPr>
        <p:spPr>
          <a:xfrm>
            <a:off x="8153400" y="4724400"/>
            <a:ext cx="9906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35886" name="Text Box 46"/>
          <p:cNvSpPr txBox="1"/>
          <p:nvPr/>
        </p:nvSpPr>
        <p:spPr>
          <a:xfrm>
            <a:off x="7848600" y="46482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Instructor</a:t>
            </a:r>
          </a:p>
        </p:txBody>
      </p:sp>
      <p:sp>
        <p:nvSpPr>
          <p:cNvPr id="35887" name="Line 47"/>
          <p:cNvSpPr/>
          <p:nvPr/>
        </p:nvSpPr>
        <p:spPr>
          <a:xfrm>
            <a:off x="6553200" y="2895600"/>
            <a:ext cx="1066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88" name="Line 48"/>
          <p:cNvSpPr/>
          <p:nvPr/>
        </p:nvSpPr>
        <p:spPr>
          <a:xfrm>
            <a:off x="7620000" y="2286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89" name="Line 49"/>
          <p:cNvSpPr/>
          <p:nvPr/>
        </p:nvSpPr>
        <p:spPr>
          <a:xfrm flipH="1">
            <a:off x="7620000" y="2895600"/>
            <a:ext cx="914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90" name="Line 50"/>
          <p:cNvSpPr/>
          <p:nvPr/>
        </p:nvSpPr>
        <p:spPr>
          <a:xfrm flipV="1">
            <a:off x="6705600" y="4419600"/>
            <a:ext cx="1143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91" name="Line 51"/>
          <p:cNvSpPr/>
          <p:nvPr/>
        </p:nvSpPr>
        <p:spPr>
          <a:xfrm flipH="1" flipV="1">
            <a:off x="7848600" y="4419600"/>
            <a:ext cx="762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92" name="Line 52"/>
          <p:cNvSpPr/>
          <p:nvPr/>
        </p:nvSpPr>
        <p:spPr>
          <a:xfrm flipH="1" flipV="1">
            <a:off x="7772400" y="4419600"/>
            <a:ext cx="838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93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35894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26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Entity Relationship Model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sz="2800" dirty="0"/>
              <a:t>The result is a diagram of all of the entities, their attributes, and the relationships between entities</a:t>
            </a:r>
          </a:p>
          <a:p>
            <a:pPr lvl="1" eaLnBrk="1" hangingPunct="1"/>
            <a:r>
              <a:rPr lang="en-US" altLang="en-US" sz="2400" dirty="0"/>
              <a:t>Each entity becomes a table.</a:t>
            </a:r>
          </a:p>
          <a:p>
            <a:pPr lvl="2" eaLnBrk="1" hangingPunct="1"/>
            <a:r>
              <a:rPr lang="en-US" altLang="en-US" sz="2000" dirty="0"/>
              <a:t>Student table</a:t>
            </a:r>
          </a:p>
          <a:p>
            <a:pPr lvl="2" eaLnBrk="1" hangingPunct="1"/>
            <a:r>
              <a:rPr lang="en-US" altLang="en-US" sz="2000" dirty="0"/>
              <a:t>Course table</a:t>
            </a:r>
          </a:p>
          <a:p>
            <a:pPr lvl="1" eaLnBrk="1" hangingPunct="1"/>
            <a:r>
              <a:rPr lang="en-US" altLang="en-US" sz="2400" dirty="0"/>
              <a:t>Each relationship (usually) becomes a table.</a:t>
            </a:r>
          </a:p>
          <a:p>
            <a:pPr lvl="2" eaLnBrk="1" hangingPunct="1"/>
            <a:r>
              <a:rPr lang="en-US" altLang="en-US" sz="2000" dirty="0"/>
              <a:t>Enrolls, which allows you to join information from both tables.</a:t>
            </a:r>
          </a:p>
        </p:txBody>
      </p:sp>
      <p:sp>
        <p:nvSpPr>
          <p:cNvPr id="36868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36869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27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sz="4000" dirty="0"/>
              <a:t>Types of Relationships between Entities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dirty="0"/>
              <a:t>1:1 – one faculty member is assigned to one office.</a:t>
            </a:r>
          </a:p>
          <a:p>
            <a:pPr eaLnBrk="1" hangingPunct="1"/>
            <a:r>
              <a:rPr lang="en-US" altLang="en-US" dirty="0"/>
              <a:t>1:M (M:1) – one faculty member teaches many courses.</a:t>
            </a:r>
          </a:p>
          <a:p>
            <a:pPr eaLnBrk="1" hangingPunct="1"/>
            <a:r>
              <a:rPr lang="en-US" altLang="en-US" dirty="0"/>
              <a:t>M:N – many students take many courses.</a:t>
            </a:r>
          </a:p>
          <a:p>
            <a:pPr eaLnBrk="1" hangingPunct="1"/>
            <a:r>
              <a:rPr lang="en-US" altLang="en-US" dirty="0"/>
              <a:t>All of these relationships can exist between </a:t>
            </a:r>
            <a:r>
              <a:rPr lang="en-US" altLang="en-US" b="1" dirty="0"/>
              <a:t>attribute tables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7892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37893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28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Table Join</a:t>
            </a:r>
          </a:p>
        </p:txBody>
      </p:sp>
      <p:sp>
        <p:nvSpPr>
          <p:cNvPr id="38915" name="Footer Placeholder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29</a:t>
            </a:fld>
            <a:endParaRPr lang="en-US" altLang="en-US" sz="1400" dirty="0"/>
          </a:p>
        </p:txBody>
      </p:sp>
      <p:pic>
        <p:nvPicPr>
          <p:cNvPr id="3891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19225"/>
            <a:ext cx="6553200" cy="4502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What is a database?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en-US" dirty="0"/>
              <a:t>	A database is any organized collection of data.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Some examples common examples: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telephone book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T.V. Guide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airline reservation system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motor vehicle registration records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papers in your filing cabinet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files on your computer hard drive. 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7172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7173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3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Table Joins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Table joins depend on the </a:t>
            </a:r>
            <a:r>
              <a:rPr lang="en-US" altLang="en-US" b="1" dirty="0"/>
              <a:t>data </a:t>
            </a:r>
            <a:r>
              <a:rPr lang="en-US" altLang="en-US" dirty="0"/>
              <a:t>not the </a:t>
            </a:r>
            <a:r>
              <a:rPr lang="en-US" altLang="en-US" b="1" dirty="0"/>
              <a:t>attribute name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There are many different types of table joins.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Tables can be joined regardless of the relationship EXCEPT: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When joining to the feature attribute table in a GIS, the relationship must be 1:1 or M:1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Other relationships must use the </a:t>
            </a:r>
            <a:r>
              <a:rPr lang="en-US" altLang="en-US" dirty="0">
                <a:solidFill>
                  <a:srgbClr val="FF0000"/>
                </a:solidFill>
              </a:rPr>
              <a:t>relate.</a:t>
            </a:r>
          </a:p>
        </p:txBody>
      </p:sp>
      <p:sp>
        <p:nvSpPr>
          <p:cNvPr id="39940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39941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30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One-to-One Join</a:t>
            </a:r>
          </a:p>
        </p:txBody>
      </p:sp>
      <p:graphicFrame>
        <p:nvGraphicFramePr>
          <p:cNvPr id="1419267" name="Group 3"/>
          <p:cNvGraphicFramePr>
            <a:graphicFrameLocks noGrp="1"/>
          </p:cNvGraphicFramePr>
          <p:nvPr/>
        </p:nvGraphicFramePr>
        <p:xfrm>
          <a:off x="609600" y="1295400"/>
          <a:ext cx="4191000" cy="1066800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Employee-id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Digislave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Useless Supervisor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19281" name="Group 17"/>
          <p:cNvGraphicFramePr>
            <a:graphicFrameLocks noGrp="1"/>
          </p:cNvGraphicFramePr>
          <p:nvPr/>
        </p:nvGraphicFramePr>
        <p:xfrm>
          <a:off x="5029200" y="1295400"/>
          <a:ext cx="3886200" cy="1006476"/>
        </p:xfrm>
        <a:graphic>
          <a:graphicData uri="http://schemas.openxmlformats.org/drawingml/2006/table">
            <a:tbl>
              <a:tblPr/>
              <a:tblGrid>
                <a:gridCol w="204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Employee-id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John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991" name="Text Box 31"/>
          <p:cNvSpPr txBox="1"/>
          <p:nvPr/>
        </p:nvSpPr>
        <p:spPr>
          <a:xfrm>
            <a:off x="2955925" y="2627313"/>
            <a:ext cx="3557588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Join Employee-id to Employee-id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en-US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                 After join</a:t>
            </a:r>
          </a:p>
        </p:txBody>
      </p:sp>
      <p:graphicFrame>
        <p:nvGraphicFramePr>
          <p:cNvPr id="1419296" name="Group 32"/>
          <p:cNvGraphicFramePr>
            <a:graphicFrameLocks noGrp="1"/>
          </p:cNvGraphicFramePr>
          <p:nvPr/>
        </p:nvGraphicFramePr>
        <p:xfrm>
          <a:off x="9144000" y="5791200"/>
          <a:ext cx="207964" cy="517724"/>
        </p:xfrm>
        <a:graphic>
          <a:graphicData uri="http://schemas.openxmlformats.org/drawingml/2006/table">
            <a:tbl>
              <a:tblPr/>
              <a:tblGrid>
                <a:gridCol w="20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82" marR="91282"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9302" name="Group 38"/>
          <p:cNvGraphicFramePr>
            <a:graphicFrameLocks noGrp="1"/>
          </p:cNvGraphicFramePr>
          <p:nvPr/>
        </p:nvGraphicFramePr>
        <p:xfrm>
          <a:off x="1028700" y="3708400"/>
          <a:ext cx="7086600" cy="2082801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Employee-id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Digislave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Useless Supervisor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016" name="Text Box 56"/>
          <p:cNvSpPr txBox="1"/>
          <p:nvPr/>
        </p:nvSpPr>
        <p:spPr>
          <a:xfrm>
            <a:off x="1752600" y="5867400"/>
            <a:ext cx="54165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/>
              <a:t>A join does not permanently alter the table structure</a:t>
            </a:r>
          </a:p>
        </p:txBody>
      </p:sp>
      <p:sp>
        <p:nvSpPr>
          <p:cNvPr id="41017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41018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31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Many-to-One Join</a:t>
            </a:r>
          </a:p>
        </p:txBody>
      </p:sp>
      <p:graphicFrame>
        <p:nvGraphicFramePr>
          <p:cNvPr id="1421315" name="Group 3"/>
          <p:cNvGraphicFramePr>
            <a:graphicFrameLocks noGrp="1"/>
          </p:cNvGraphicFramePr>
          <p:nvPr/>
        </p:nvGraphicFramePr>
        <p:xfrm>
          <a:off x="3886200" y="1295400"/>
          <a:ext cx="4953000" cy="1633576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Qa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Quaternary Alluvium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Qe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Quaternary Eolian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Permian Abo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21332" name="Group 20"/>
          <p:cNvGraphicFramePr>
            <a:graphicFrameLocks noGrp="1"/>
          </p:cNvGraphicFramePr>
          <p:nvPr/>
        </p:nvGraphicFramePr>
        <p:xfrm>
          <a:off x="533400" y="1219200"/>
          <a:ext cx="2209800" cy="1828801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Polygon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21352" name="Group 40"/>
          <p:cNvGraphicFramePr>
            <a:graphicFrameLocks noGrp="1"/>
          </p:cNvGraphicFramePr>
          <p:nvPr/>
        </p:nvGraphicFramePr>
        <p:xfrm>
          <a:off x="2057400" y="4270375"/>
          <a:ext cx="5638800" cy="2133602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Polygon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Quaternary Alluvium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Quaternary Alluvium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Permian Abo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Quaternary Eolian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074" name="Text Box 66"/>
          <p:cNvSpPr txBox="1"/>
          <p:nvPr/>
        </p:nvSpPr>
        <p:spPr>
          <a:xfrm>
            <a:off x="3733800" y="3505200"/>
            <a:ext cx="2514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en-US" sz="1800" dirty="0"/>
              <a:t>After Join on Symbol</a:t>
            </a:r>
          </a:p>
        </p:txBody>
      </p:sp>
      <p:sp>
        <p:nvSpPr>
          <p:cNvPr id="43075" name="Footer Placeholder 1"/>
          <p:cNvSpPr txBox="1">
            <a:spLocks noGrp="1"/>
          </p:cNvSpPr>
          <p:nvPr>
            <p:ph type="ftr" sz="quarter" idx="11"/>
          </p:nvPr>
        </p:nvSpPr>
        <p:spPr>
          <a:xfrm>
            <a:off x="3124200" y="6389688"/>
            <a:ext cx="2895600" cy="476250"/>
          </a:xfrm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43076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32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2296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Relate in a GIS</a:t>
            </a:r>
          </a:p>
        </p:txBody>
      </p:sp>
      <p:sp>
        <p:nvSpPr>
          <p:cNvPr id="45060" name="Slide Number Placeholder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33</a:t>
            </a:fld>
            <a:endParaRPr lang="en-US" altLang="en-US" sz="1400" dirty="0"/>
          </a:p>
        </p:txBody>
      </p:sp>
      <p:pic>
        <p:nvPicPr>
          <p:cNvPr id="45061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1600200"/>
            <a:ext cx="8443912" cy="270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2" name="TextBox 2"/>
          <p:cNvSpPr txBox="1"/>
          <p:nvPr/>
        </p:nvSpPr>
        <p:spPr>
          <a:xfrm>
            <a:off x="2209800" y="4800600"/>
            <a:ext cx="51054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en-US" sz="1200" dirty="0"/>
              <a:t>https://courses.washington.edu/gis250/lessons/tables/images_av3/relate_table1.gif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Relational Algebra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dirty="0"/>
              <a:t>Codd’s specification of a relational database relied on relational algebra.</a:t>
            </a:r>
          </a:p>
          <a:p>
            <a:pPr eaLnBrk="1" hangingPunct="1"/>
            <a:r>
              <a:rPr lang="en-US" altLang="en-US" dirty="0"/>
              <a:t>Relational algebra takes tables/relations as inputs and returns tables as outputs.</a:t>
            </a:r>
          </a:p>
          <a:p>
            <a:pPr eaLnBrk="1" hangingPunct="1"/>
            <a:r>
              <a:rPr lang="en-US" altLang="en-US" dirty="0"/>
              <a:t>The algebra combines or splits tables by rows or by columns to generate either a subset of tables or an expanded tables.</a:t>
            </a:r>
          </a:p>
        </p:txBody>
      </p:sp>
      <p:sp>
        <p:nvSpPr>
          <p:cNvPr id="46084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46085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34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006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/>
              <a:t>	Tables comprise the fundamental building blocks of any database.</a:t>
            </a:r>
            <a:r>
              <a:rPr lang="en-US" altLang="en-US" sz="1600" dirty="0"/>
              <a:t> </a:t>
            </a: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altLang="en-US" sz="1600" dirty="0"/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/>
              <a:t>	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/>
              <a:t>	The table above contains the employee information for an organization -- characteristics like name, date of birth and title. </a:t>
            </a:r>
            <a:endParaRPr lang="en-US" altLang="en-US" sz="3600" dirty="0"/>
          </a:p>
        </p:txBody>
      </p:sp>
      <p:sp>
        <p:nvSpPr>
          <p:cNvPr id="47107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Fundamental Building Blocks</a:t>
            </a:r>
          </a:p>
        </p:txBody>
      </p:sp>
      <p:pic>
        <p:nvPicPr>
          <p:cNvPr id="47108" name="Picture 4" descr="001203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0"/>
            <a:ext cx="5715000" cy="2171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9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47110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35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Relational Algebra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1057275" y="1443038"/>
            <a:ext cx="7615238" cy="4876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dirty="0"/>
              <a:t>Five basic operators</a:t>
            </a:r>
          </a:p>
          <a:p>
            <a:pPr lvl="1" eaLnBrk="1" hangingPunct="1"/>
            <a:r>
              <a:rPr lang="en-US" altLang="en-US" dirty="0"/>
              <a:t>select: </a:t>
            </a:r>
            <a:r>
              <a:rPr lang="en-US" altLang="en-US" sz="3600" dirty="0">
                <a:sym typeface="Symbol" panose="05050102010706020507" pitchFamily="18" charset="2"/>
              </a:rPr>
              <a:t>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project: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union: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difference: </a:t>
            </a:r>
            <a:r>
              <a:rPr lang="en-US" altLang="en-US" i="1" dirty="0"/>
              <a:t>–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Cartesian product: x</a:t>
            </a:r>
          </a:p>
          <a:p>
            <a:pPr eaLnBrk="1" hangingPunct="1"/>
            <a:r>
              <a:rPr lang="en-US" altLang="en-US" dirty="0"/>
              <a:t>The operators take one or  two relations as inputs and produce a new relation as a result.</a:t>
            </a:r>
          </a:p>
        </p:txBody>
      </p:sp>
      <p:sp>
        <p:nvSpPr>
          <p:cNvPr id="49156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49157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36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Relational Algebra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798513" y="1752600"/>
            <a:ext cx="7615237" cy="4876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dirty="0"/>
              <a:t>Derived Relational operators</a:t>
            </a:r>
          </a:p>
          <a:p>
            <a:pPr lvl="1" eaLnBrk="1" hangingPunct="1"/>
            <a:r>
              <a:rPr lang="en-US" altLang="en-US" dirty="0"/>
              <a:t>Intersection </a:t>
            </a:r>
            <a:r>
              <a:rPr lang="en-US" altLang="en-US" dirty="0">
                <a:sym typeface="Symbol" panose="05050102010706020507" pitchFamily="18" charset="2"/>
              </a:rPr>
              <a:t>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Divide (not used very often)</a:t>
            </a:r>
          </a:p>
          <a:p>
            <a:pPr lvl="1" eaLnBrk="1" hangingPunct="1"/>
            <a:r>
              <a:rPr lang="en-US" altLang="en-US" dirty="0"/>
              <a:t>Join</a:t>
            </a:r>
            <a:endParaRPr lang="en-US" altLang="en-US" u="sng" dirty="0"/>
          </a:p>
          <a:p>
            <a:pPr eaLnBrk="1" hangingPunct="1"/>
            <a:r>
              <a:rPr lang="en-US" altLang="en-US" dirty="0"/>
              <a:t>These can be expressed using different combinations of the fundamental operators.</a:t>
            </a:r>
          </a:p>
        </p:txBody>
      </p:sp>
      <p:grpSp>
        <p:nvGrpSpPr>
          <p:cNvPr id="51204" name="Group 4"/>
          <p:cNvGrpSpPr/>
          <p:nvPr/>
        </p:nvGrpSpPr>
        <p:grpSpPr>
          <a:xfrm>
            <a:off x="2514600" y="3581400"/>
            <a:ext cx="381000" cy="152400"/>
            <a:chOff x="1584" y="2256"/>
            <a:chExt cx="240" cy="96"/>
          </a:xfrm>
        </p:grpSpPr>
        <p:sp>
          <p:nvSpPr>
            <p:cNvPr id="51207" name="Line 5"/>
            <p:cNvSpPr/>
            <p:nvPr/>
          </p:nvSpPr>
          <p:spPr>
            <a:xfrm>
              <a:off x="1584" y="2256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08" name="Line 6"/>
            <p:cNvSpPr/>
            <p:nvPr/>
          </p:nvSpPr>
          <p:spPr>
            <a:xfrm flipH="1">
              <a:off x="1584" y="2256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09" name="Line 7"/>
            <p:cNvSpPr/>
            <p:nvPr/>
          </p:nvSpPr>
          <p:spPr>
            <a:xfrm>
              <a:off x="1824" y="225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0" name="Line 8"/>
            <p:cNvSpPr/>
            <p:nvPr/>
          </p:nvSpPr>
          <p:spPr>
            <a:xfrm>
              <a:off x="1584" y="225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1205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51206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37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Select Operation – Example</a:t>
            </a:r>
          </a:p>
        </p:txBody>
      </p:sp>
      <p:sp>
        <p:nvSpPr>
          <p:cNvPr id="53251" name="Text Box 3"/>
          <p:cNvSpPr txBox="1"/>
          <p:nvPr/>
        </p:nvSpPr>
        <p:spPr>
          <a:xfrm>
            <a:off x="874713" y="1843088"/>
            <a:ext cx="1639887" cy="3667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1800" dirty="0">
                <a:latin typeface="Helvetica" pitchFamily="34" charset="0"/>
              </a:rPr>
              <a:t>Relation r</a:t>
            </a:r>
          </a:p>
        </p:txBody>
      </p:sp>
      <p:grpSp>
        <p:nvGrpSpPr>
          <p:cNvPr id="53252" name="Group 4"/>
          <p:cNvGrpSpPr/>
          <p:nvPr/>
        </p:nvGrpSpPr>
        <p:grpSpPr>
          <a:xfrm>
            <a:off x="3581400" y="1905000"/>
            <a:ext cx="1828800" cy="2209800"/>
            <a:chOff x="2208" y="760"/>
            <a:chExt cx="1152" cy="1392"/>
          </a:xfrm>
        </p:grpSpPr>
        <p:sp>
          <p:nvSpPr>
            <p:cNvPr id="53265" name="Rectangle 5"/>
            <p:cNvSpPr/>
            <p:nvPr/>
          </p:nvSpPr>
          <p:spPr>
            <a:xfrm>
              <a:off x="2208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</a:rPr>
                <a:t>A</a:t>
              </a:r>
            </a:p>
          </p:txBody>
        </p:sp>
        <p:sp>
          <p:nvSpPr>
            <p:cNvPr id="53266" name="Rectangle 6"/>
            <p:cNvSpPr/>
            <p:nvPr/>
          </p:nvSpPr>
          <p:spPr>
            <a:xfrm>
              <a:off x="2496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</a:rPr>
                <a:t>B</a:t>
              </a:r>
            </a:p>
          </p:txBody>
        </p:sp>
        <p:sp>
          <p:nvSpPr>
            <p:cNvPr id="53267" name="Rectangle 7"/>
            <p:cNvSpPr/>
            <p:nvPr/>
          </p:nvSpPr>
          <p:spPr>
            <a:xfrm>
              <a:off x="2784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</a:rPr>
                <a:t>C</a:t>
              </a:r>
            </a:p>
          </p:txBody>
        </p:sp>
        <p:sp>
          <p:nvSpPr>
            <p:cNvPr id="53268" name="Rectangle 8"/>
            <p:cNvSpPr/>
            <p:nvPr/>
          </p:nvSpPr>
          <p:spPr>
            <a:xfrm>
              <a:off x="3072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</a:rPr>
                <a:t>D</a:t>
              </a:r>
            </a:p>
          </p:txBody>
        </p:sp>
        <p:sp>
          <p:nvSpPr>
            <p:cNvPr id="53269" name="Rectangle 9"/>
            <p:cNvSpPr/>
            <p:nvPr/>
          </p:nvSpPr>
          <p:spPr>
            <a:xfrm>
              <a:off x="2208" y="1096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</a:t>
              </a:r>
            </a:p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</a:t>
              </a:r>
            </a:p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</a:t>
              </a:r>
            </a:p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53270" name="Rectangle 10"/>
            <p:cNvSpPr/>
            <p:nvPr/>
          </p:nvSpPr>
          <p:spPr>
            <a:xfrm>
              <a:off x="2496" y="1096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</a:t>
              </a:r>
            </a:p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</a:t>
              </a:r>
            </a:p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</a:t>
              </a:r>
            </a:p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53271" name="Rectangle 11"/>
            <p:cNvSpPr/>
            <p:nvPr/>
          </p:nvSpPr>
          <p:spPr>
            <a:xfrm>
              <a:off x="2784" y="1096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1</a:t>
              </a:r>
            </a:p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5</a:t>
              </a:r>
            </a:p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12</a:t>
              </a:r>
            </a:p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23</a:t>
              </a:r>
            </a:p>
          </p:txBody>
        </p:sp>
        <p:sp>
          <p:nvSpPr>
            <p:cNvPr id="53272" name="Rectangle 12"/>
            <p:cNvSpPr/>
            <p:nvPr/>
          </p:nvSpPr>
          <p:spPr>
            <a:xfrm>
              <a:off x="3072" y="1096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7</a:t>
              </a:r>
            </a:p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7</a:t>
              </a:r>
            </a:p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3</a:t>
              </a:r>
            </a:p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en-US" sz="1800" i="1" dirty="0">
                  <a:latin typeface="Helvetica" pitchFamily="34" charset="0"/>
                  <a:sym typeface="Symbol" panose="05050102010706020507" pitchFamily="18" charset="2"/>
                </a:rPr>
                <a:t>10</a:t>
              </a:r>
            </a:p>
          </p:txBody>
        </p:sp>
      </p:grpSp>
      <p:sp>
        <p:nvSpPr>
          <p:cNvPr id="53253" name="Text Box 13"/>
          <p:cNvSpPr txBox="1"/>
          <p:nvPr/>
        </p:nvSpPr>
        <p:spPr>
          <a:xfrm>
            <a:off x="798513" y="4038600"/>
            <a:ext cx="2038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30505" lvl="0" indent="-230505" algn="ctr">
              <a:spcBef>
                <a:spcPct val="50000"/>
              </a:spcBef>
              <a:buClr>
                <a:schemeClr val="tx2"/>
              </a:buClr>
              <a:buFont typeface="Wingdings 2" panose="05020102010507070707" pitchFamily="18" charset="2"/>
              <a:buChar char="¡"/>
            </a:pPr>
            <a:r>
              <a:rPr lang="en-US" altLang="en-US" sz="2400" dirty="0">
                <a:latin typeface="Helvetica" pitchFamily="34" charset="0"/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latin typeface="Helvetica" pitchFamily="34" charset="0"/>
                <a:sym typeface="Symbol" panose="05050102010706020507" pitchFamily="18" charset="2"/>
              </a:rPr>
              <a:t>A=B ^ D &gt; 5</a:t>
            </a:r>
            <a:r>
              <a:rPr lang="en-US" altLang="en-US" sz="2000" baseline="-25000" dirty="0">
                <a:latin typeface="Helvetica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Helvetica" pitchFamily="34" charset="0"/>
                <a:sym typeface="Symbol" panose="05050102010706020507" pitchFamily="18" charset="2"/>
              </a:rPr>
              <a:t>(r)</a:t>
            </a:r>
            <a:endParaRPr lang="en-US" altLang="en-US" sz="2400" dirty="0">
              <a:latin typeface="Helvetica" pitchFamily="34" charset="0"/>
            </a:endParaRPr>
          </a:p>
        </p:txBody>
      </p:sp>
      <p:sp>
        <p:nvSpPr>
          <p:cNvPr id="53254" name="Rectangle 14"/>
          <p:cNvSpPr/>
          <p:nvPr/>
        </p:nvSpPr>
        <p:spPr>
          <a:xfrm>
            <a:off x="3581400" y="43307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en-US" sz="1800" i="1" dirty="0">
                <a:latin typeface="Helvetica" pitchFamily="34" charset="0"/>
              </a:rPr>
              <a:t>A</a:t>
            </a:r>
          </a:p>
        </p:txBody>
      </p:sp>
      <p:sp>
        <p:nvSpPr>
          <p:cNvPr id="53255" name="Rectangle 15"/>
          <p:cNvSpPr/>
          <p:nvPr/>
        </p:nvSpPr>
        <p:spPr>
          <a:xfrm>
            <a:off x="4038600" y="43307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en-US" sz="1800" i="1" dirty="0">
                <a:latin typeface="Helvetica" pitchFamily="34" charset="0"/>
              </a:rPr>
              <a:t>B</a:t>
            </a:r>
          </a:p>
        </p:txBody>
      </p:sp>
      <p:sp>
        <p:nvSpPr>
          <p:cNvPr id="53256" name="Rectangle 16"/>
          <p:cNvSpPr/>
          <p:nvPr/>
        </p:nvSpPr>
        <p:spPr>
          <a:xfrm>
            <a:off x="4495800" y="43307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en-US" sz="1800" i="1" dirty="0">
                <a:latin typeface="Helvetica" pitchFamily="34" charset="0"/>
              </a:rPr>
              <a:t>C</a:t>
            </a:r>
          </a:p>
        </p:txBody>
      </p:sp>
      <p:sp>
        <p:nvSpPr>
          <p:cNvPr id="53257" name="Rectangle 17"/>
          <p:cNvSpPr/>
          <p:nvPr/>
        </p:nvSpPr>
        <p:spPr>
          <a:xfrm>
            <a:off x="4953000" y="43307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en-US" sz="1800" i="1" dirty="0">
                <a:latin typeface="Helvetica" pitchFamily="34" charset="0"/>
              </a:rPr>
              <a:t>D</a:t>
            </a:r>
          </a:p>
        </p:txBody>
      </p:sp>
      <p:sp>
        <p:nvSpPr>
          <p:cNvPr id="53258" name="Rectangle 18"/>
          <p:cNvSpPr/>
          <p:nvPr/>
        </p:nvSpPr>
        <p:spPr>
          <a:xfrm>
            <a:off x="3581400" y="4864100"/>
            <a:ext cx="4572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800" i="1" dirty="0">
                <a:latin typeface="Helvetica" pitchFamily="34" charset="0"/>
                <a:sym typeface="Symbol" panose="05050102010706020507" pitchFamily="18" charset="2"/>
              </a:rPr>
              <a:t>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800" i="1" dirty="0">
                <a:latin typeface="Helvetica" pitchFamily="34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53259" name="Rectangle 19"/>
          <p:cNvSpPr/>
          <p:nvPr/>
        </p:nvSpPr>
        <p:spPr>
          <a:xfrm>
            <a:off x="4038600" y="4864100"/>
            <a:ext cx="4572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800" i="1" dirty="0">
                <a:latin typeface="Helvetica" pitchFamily="34" charset="0"/>
                <a:sym typeface="Symbol" panose="05050102010706020507" pitchFamily="18" charset="2"/>
              </a:rPr>
              <a:t>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800" i="1" dirty="0">
                <a:latin typeface="Helvetica" pitchFamily="34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53260" name="Rectangle 20"/>
          <p:cNvSpPr/>
          <p:nvPr/>
        </p:nvSpPr>
        <p:spPr>
          <a:xfrm>
            <a:off x="4495800" y="4864100"/>
            <a:ext cx="4572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800" i="1" dirty="0">
                <a:latin typeface="Helvetica" pitchFamily="34" charset="0"/>
                <a:sym typeface="Symbol" panose="05050102010706020507" pitchFamily="18" charset="2"/>
              </a:rPr>
              <a:t>1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800" i="1" dirty="0">
                <a:latin typeface="Helvetica" pitchFamily="34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53261" name="Rectangle 21"/>
          <p:cNvSpPr/>
          <p:nvPr/>
        </p:nvSpPr>
        <p:spPr>
          <a:xfrm>
            <a:off x="4953000" y="4864100"/>
            <a:ext cx="4572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800" i="1" dirty="0">
                <a:latin typeface="Helvetica" pitchFamily="34" charset="0"/>
                <a:sym typeface="Symbol" panose="05050102010706020507" pitchFamily="18" charset="2"/>
              </a:rPr>
              <a:t>7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800" i="1" dirty="0">
                <a:latin typeface="Helvetica" pitchFamily="34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53262" name="Text Box 22"/>
          <p:cNvSpPr txBox="1"/>
          <p:nvPr/>
        </p:nvSpPr>
        <p:spPr>
          <a:xfrm>
            <a:off x="381000" y="4800600"/>
            <a:ext cx="2895600" cy="1054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30000"/>
              </a:spcBef>
              <a:buNone/>
            </a:pPr>
            <a:r>
              <a:rPr lang="en-US" altLang="en-US" sz="1800" dirty="0"/>
              <a:t>Select from relation r where A=B AND D&gt;5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en-US" sz="1800" dirty="0"/>
          </a:p>
        </p:txBody>
      </p:sp>
      <p:sp>
        <p:nvSpPr>
          <p:cNvPr id="53263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53264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38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Database Queries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dirty="0"/>
              <a:t>Queries may be made of one table or several tables at the same time.</a:t>
            </a:r>
          </a:p>
          <a:p>
            <a:pPr eaLnBrk="1" hangingPunct="1"/>
            <a:r>
              <a:rPr lang="en-US" altLang="en-US" dirty="0"/>
              <a:t>In many systems querying is facilitated by icons, or menus, or queries by example (QBE – a graphical query language ).</a:t>
            </a:r>
          </a:p>
        </p:txBody>
      </p:sp>
      <p:pic>
        <p:nvPicPr>
          <p:cNvPr id="55300" name="Picture 4" descr="Microsoft Access QB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343400"/>
            <a:ext cx="2857500" cy="230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1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55302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39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Database Definitions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228600" y="1417638"/>
            <a:ext cx="8763000" cy="470852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en-US" dirty="0"/>
              <a:t>What is a </a:t>
            </a:r>
            <a:r>
              <a:rPr lang="en-US" altLang="en-US" dirty="0">
                <a:solidFill>
                  <a:srgbClr val="00B0F0"/>
                </a:solidFill>
              </a:rPr>
              <a:t>database</a:t>
            </a:r>
            <a:r>
              <a:rPr lang="en-US" altLang="en-US" dirty="0"/>
              <a:t>?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dirty="0"/>
              <a:t>	It’s an organized collection of data, it need not be a computer based system. 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dirty="0"/>
              <a:t>What is a </a:t>
            </a:r>
            <a:r>
              <a:rPr lang="en-US" altLang="en-US" dirty="0">
                <a:solidFill>
                  <a:srgbClr val="00B0F0"/>
                </a:solidFill>
              </a:rPr>
              <a:t>database management system (DBMS)</a:t>
            </a:r>
            <a:r>
              <a:rPr lang="en-US" altLang="en-US" dirty="0"/>
              <a:t>?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dirty="0"/>
              <a:t>	A software system designed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Organize that data in a flexible manner,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Provide tools to add, modify or delete data from the database,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Query the data,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Produce reports summarizing selected contents. </a:t>
            </a:r>
          </a:p>
        </p:txBody>
      </p:sp>
      <p:sp>
        <p:nvSpPr>
          <p:cNvPr id="8196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8197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4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Structured Query Language (SQL)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4290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dirty="0"/>
              <a:t>DDL – Data Definition Language; used to create and manage the database.</a:t>
            </a:r>
          </a:p>
          <a:p>
            <a:pPr eaLnBrk="1" hangingPunct="1"/>
            <a:r>
              <a:rPr lang="en-US" altLang="en-US" dirty="0"/>
              <a:t>DDM – Data Manipulation Language; used to query the database.</a:t>
            </a:r>
          </a:p>
        </p:txBody>
      </p:sp>
      <p:sp>
        <p:nvSpPr>
          <p:cNvPr id="56324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56325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40</a:t>
            </a:fld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SQL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SQL: widely used non-procedural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E.g. find the name of the customer with customer-id 192-83-7465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b="1" dirty="0"/>
              <a:t>select</a:t>
            </a:r>
            <a:r>
              <a:rPr lang="en-US" altLang="en-US" sz="2000" dirty="0"/>
              <a:t>   </a:t>
            </a:r>
            <a:r>
              <a:rPr lang="en-US" altLang="en-US" sz="2000" i="1" dirty="0"/>
              <a:t>customer.customer-name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b="1" dirty="0"/>
              <a:t>from</a:t>
            </a:r>
            <a:r>
              <a:rPr lang="en-US" altLang="en-US" sz="2000" dirty="0"/>
              <a:t>     </a:t>
            </a:r>
            <a:r>
              <a:rPr lang="en-US" altLang="en-US" sz="2000" i="1" dirty="0"/>
              <a:t>customer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b="1" dirty="0"/>
              <a:t>where</a:t>
            </a:r>
            <a:r>
              <a:rPr lang="en-US" altLang="en-US" sz="2000" dirty="0"/>
              <a:t>  </a:t>
            </a:r>
            <a:r>
              <a:rPr lang="en-US" altLang="en-US" sz="2000" i="1" dirty="0"/>
              <a:t>customer.customer-id</a:t>
            </a:r>
            <a:r>
              <a:rPr lang="en-US" altLang="en-US" sz="2000" dirty="0"/>
              <a:t> = ‘192-83-7465’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Application programs generally access databases through one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Language extensions to allow embedded SQL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Application program interface (e.g. ODBC/JDBC) which allow SQL queries to be sent to a database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1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7348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57349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41</a:t>
            </a:fld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Attribute Queries</a:t>
            </a:r>
          </a:p>
        </p:txBody>
      </p:sp>
      <p:pic>
        <p:nvPicPr>
          <p:cNvPr id="58371" name="Picture 3" descr="fig8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153400" cy="3795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2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58373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42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fig8-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534400" cy="3910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5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59396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43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fig8-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8531225" cy="3484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19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60420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44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sz="4000" dirty="0"/>
              <a:t>The ArcGIS Attribute Query Interface</a:t>
            </a:r>
          </a:p>
        </p:txBody>
      </p:sp>
      <p:pic>
        <p:nvPicPr>
          <p:cNvPr id="6246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66925"/>
            <a:ext cx="3629025" cy="479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8" name="Text Box 5"/>
          <p:cNvSpPr txBox="1"/>
          <p:nvPr/>
        </p:nvSpPr>
        <p:spPr>
          <a:xfrm>
            <a:off x="2971800" y="1600200"/>
            <a:ext cx="3200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en-US" sz="1800" dirty="0"/>
              <a:t>State’s Table is Open</a:t>
            </a:r>
          </a:p>
        </p:txBody>
      </p:sp>
      <p:pic>
        <p:nvPicPr>
          <p:cNvPr id="6246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066925"/>
            <a:ext cx="3629025" cy="479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70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62471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45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3629025" cy="4791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066800"/>
            <a:ext cx="3629025" cy="479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2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63493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46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0"/>
            <a:ext cx="6477000" cy="3659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5" name="Text Box 3"/>
          <p:cNvSpPr txBox="1"/>
          <p:nvPr/>
        </p:nvSpPr>
        <p:spPr>
          <a:xfrm>
            <a:off x="6781800" y="2438400"/>
            <a:ext cx="2286000" cy="2427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1800" b="1" dirty="0"/>
              <a:t>Options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1800" dirty="0"/>
              <a:t>Related tables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1800" dirty="0"/>
              <a:t>Select by attributes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1800" dirty="0"/>
              <a:t>Switch selection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1800" dirty="0"/>
              <a:t>Clear selection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1800" dirty="0"/>
              <a:t>Zoom to selected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1800" dirty="0"/>
              <a:t>Delete Selected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en-US" sz="1800" dirty="0"/>
          </a:p>
        </p:txBody>
      </p:sp>
      <p:sp>
        <p:nvSpPr>
          <p:cNvPr id="64516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Table is Open</a:t>
            </a:r>
          </a:p>
        </p:txBody>
      </p:sp>
      <p:sp>
        <p:nvSpPr>
          <p:cNvPr id="64517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64518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47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3562350" cy="4933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3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No Table is Open</a:t>
            </a:r>
          </a:p>
        </p:txBody>
      </p:sp>
      <p:sp>
        <p:nvSpPr>
          <p:cNvPr id="66564" name="Text Box 4"/>
          <p:cNvSpPr txBox="1"/>
          <p:nvPr/>
        </p:nvSpPr>
        <p:spPr>
          <a:xfrm>
            <a:off x="5410200" y="2590800"/>
            <a:ext cx="2438400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/>
              <a:t>Selection-&gt;Select by Attributes from the Menu Bar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66565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66566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48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A Spatial Query in SQL</a:t>
            </a:r>
          </a:p>
        </p:txBody>
      </p:sp>
      <p:sp>
        <p:nvSpPr>
          <p:cNvPr id="67587" name="Text Box 3"/>
          <p:cNvSpPr txBox="1"/>
          <p:nvPr/>
        </p:nvSpPr>
        <p:spPr>
          <a:xfrm>
            <a:off x="990600" y="2133600"/>
            <a:ext cx="693420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SELECT city.name, city.geometry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FROM    city, county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WHERE county.name=‘Penobscot’ AND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  city.geometry INSIDE county.geometry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           city.population&gt;30000;</a:t>
            </a:r>
          </a:p>
        </p:txBody>
      </p:sp>
      <p:sp>
        <p:nvSpPr>
          <p:cNvPr id="67588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67589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49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What is the ultimate purpose of a database management system?</a:t>
            </a:r>
          </a:p>
        </p:txBody>
      </p:sp>
      <p:sp>
        <p:nvSpPr>
          <p:cNvPr id="9219" name="Rectangle 3"/>
          <p:cNvSpPr/>
          <p:nvPr/>
        </p:nvSpPr>
        <p:spPr>
          <a:xfrm>
            <a:off x="609600" y="3886200"/>
            <a:ext cx="15240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9220" name="Rectangle 4"/>
          <p:cNvSpPr/>
          <p:nvPr/>
        </p:nvSpPr>
        <p:spPr>
          <a:xfrm>
            <a:off x="2590800" y="3886200"/>
            <a:ext cx="1828800" cy="685800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Information</a:t>
            </a:r>
          </a:p>
        </p:txBody>
      </p:sp>
      <p:sp>
        <p:nvSpPr>
          <p:cNvPr id="9221" name="Line 5"/>
          <p:cNvSpPr/>
          <p:nvPr/>
        </p:nvSpPr>
        <p:spPr>
          <a:xfrm>
            <a:off x="2133600" y="41910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9222" name="Rectangle 6"/>
          <p:cNvSpPr/>
          <p:nvPr/>
        </p:nvSpPr>
        <p:spPr>
          <a:xfrm>
            <a:off x="4953000" y="3886200"/>
            <a:ext cx="1828800" cy="6858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Knowledge</a:t>
            </a:r>
          </a:p>
        </p:txBody>
      </p:sp>
      <p:sp>
        <p:nvSpPr>
          <p:cNvPr id="9223" name="Line 7"/>
          <p:cNvSpPr/>
          <p:nvPr/>
        </p:nvSpPr>
        <p:spPr>
          <a:xfrm>
            <a:off x="4419600" y="41910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9224" name="Rectangle 8"/>
          <p:cNvSpPr/>
          <p:nvPr/>
        </p:nvSpPr>
        <p:spPr>
          <a:xfrm>
            <a:off x="7315200" y="3886200"/>
            <a:ext cx="1524000" cy="685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Action</a:t>
            </a:r>
          </a:p>
        </p:txBody>
      </p:sp>
      <p:sp>
        <p:nvSpPr>
          <p:cNvPr id="9225" name="Line 9"/>
          <p:cNvSpPr/>
          <p:nvPr/>
        </p:nvSpPr>
        <p:spPr>
          <a:xfrm>
            <a:off x="6781800" y="41910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</p:sp>
      <p:sp>
        <p:nvSpPr>
          <p:cNvPr id="9226" name="Text Box 10"/>
          <p:cNvSpPr txBox="1"/>
          <p:nvPr/>
        </p:nvSpPr>
        <p:spPr>
          <a:xfrm>
            <a:off x="2286000" y="2743200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en-US" sz="3600" dirty="0"/>
              <a:t>Is to transform</a:t>
            </a:r>
          </a:p>
        </p:txBody>
      </p:sp>
      <p:sp>
        <p:nvSpPr>
          <p:cNvPr id="9227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9228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5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Spatial Selection</a:t>
            </a:r>
          </a:p>
        </p:txBody>
      </p:sp>
      <p:pic>
        <p:nvPicPr>
          <p:cNvPr id="6861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276350"/>
            <a:ext cx="3905250" cy="535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612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9200"/>
            <a:ext cx="3905250" cy="535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3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68614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50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Spatial Data</a:t>
            </a: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dirty="0"/>
              <a:t>Spatial data has a structure that does not necessarily fit with tabular structure.</a:t>
            </a:r>
          </a:p>
          <a:p>
            <a:pPr eaLnBrk="1" hangingPunct="1"/>
            <a:r>
              <a:rPr lang="en-US" altLang="en-US" dirty="0"/>
              <a:t>To construct a spatial object requires several table joins.</a:t>
            </a:r>
          </a:p>
          <a:p>
            <a:pPr eaLnBrk="1" hangingPunct="1"/>
            <a:r>
              <a:rPr lang="en-US" altLang="en-US" dirty="0"/>
              <a:t>Spatial indexing is very different from the type of indexing used in a relational database.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9636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69637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51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2" name="Text Box 2"/>
          <p:cNvSpPr txBox="1">
            <a:spLocks noChangeArrowheads="1"/>
          </p:cNvSpPr>
          <p:nvPr/>
        </p:nvSpPr>
        <p:spPr bwMode="auto">
          <a:xfrm>
            <a:off x="2503488" y="1841500"/>
            <a:ext cx="1143000" cy="3460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1600" b="1" kern="1200" cap="none" spc="0" normalizeH="0" baseline="0" noProof="0">
                <a:latin typeface="Arial" panose="020B0604020202020204" pitchFamily="34" charset="0"/>
                <a:ea typeface="+mn-ea"/>
                <a:cs typeface="+mn-cs"/>
              </a:rPr>
              <a:t>Geometry</a:t>
            </a:r>
          </a:p>
        </p:txBody>
      </p:sp>
      <p:sp>
        <p:nvSpPr>
          <p:cNvPr id="1505283" name="Text Box 3"/>
          <p:cNvSpPr txBox="1">
            <a:spLocks noChangeArrowheads="1"/>
          </p:cNvSpPr>
          <p:nvPr/>
        </p:nvSpPr>
        <p:spPr bwMode="auto">
          <a:xfrm>
            <a:off x="473075" y="3130550"/>
            <a:ext cx="704850" cy="34925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1600" b="1" kern="1200" cap="none" spc="0" normalizeH="0" baseline="0" noProof="0">
                <a:latin typeface="Arial" panose="020B0604020202020204" pitchFamily="34" charset="0"/>
                <a:ea typeface="+mn-ea"/>
                <a:cs typeface="+mn-cs"/>
              </a:rPr>
              <a:t>Point</a:t>
            </a:r>
          </a:p>
        </p:txBody>
      </p:sp>
      <p:sp>
        <p:nvSpPr>
          <p:cNvPr id="1505284" name="Text Box 4"/>
          <p:cNvSpPr txBox="1">
            <a:spLocks noChangeArrowheads="1"/>
          </p:cNvSpPr>
          <p:nvPr/>
        </p:nvSpPr>
        <p:spPr bwMode="auto">
          <a:xfrm>
            <a:off x="1504950" y="3130550"/>
            <a:ext cx="771525" cy="34925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1600" b="1" kern="1200" cap="none" spc="0" normalizeH="0" baseline="0" noProof="0">
                <a:latin typeface="Arial" panose="020B0604020202020204" pitchFamily="34" charset="0"/>
                <a:ea typeface="+mn-ea"/>
                <a:cs typeface="+mn-cs"/>
              </a:rPr>
              <a:t>Curve</a:t>
            </a:r>
          </a:p>
        </p:txBody>
      </p:sp>
      <p:sp>
        <p:nvSpPr>
          <p:cNvPr id="1505285" name="Text Box 5"/>
          <p:cNvSpPr txBox="1">
            <a:spLocks noChangeArrowheads="1"/>
          </p:cNvSpPr>
          <p:nvPr/>
        </p:nvSpPr>
        <p:spPr bwMode="auto">
          <a:xfrm>
            <a:off x="3463925" y="3084513"/>
            <a:ext cx="941388" cy="34925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1600" b="1" kern="1200" cap="none" spc="0" normalizeH="0" baseline="0" noProof="0">
                <a:latin typeface="Arial" panose="020B0604020202020204" pitchFamily="34" charset="0"/>
                <a:ea typeface="+mn-ea"/>
                <a:cs typeface="+mn-cs"/>
              </a:rPr>
              <a:t>Surface</a:t>
            </a:r>
          </a:p>
        </p:txBody>
      </p:sp>
      <p:cxnSp>
        <p:nvCxnSpPr>
          <p:cNvPr id="70662" name="AutoShape 6"/>
          <p:cNvCxnSpPr>
            <a:stCxn id="1505282" idx="2"/>
            <a:endCxn id="1505285" idx="0"/>
          </p:cNvCxnSpPr>
          <p:nvPr/>
        </p:nvCxnSpPr>
        <p:spPr>
          <a:xfrm rot="-5400000" flipH="1">
            <a:off x="3055938" y="2206625"/>
            <a:ext cx="896937" cy="858838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63" name="AutoShape 7"/>
          <p:cNvCxnSpPr>
            <a:stCxn id="1505282" idx="2"/>
            <a:endCxn id="1505284" idx="0"/>
          </p:cNvCxnSpPr>
          <p:nvPr/>
        </p:nvCxnSpPr>
        <p:spPr>
          <a:xfrm rot="5400000">
            <a:off x="2011363" y="2066925"/>
            <a:ext cx="942975" cy="1184275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05288" name="Text Box 8"/>
          <p:cNvSpPr txBox="1">
            <a:spLocks noChangeArrowheads="1"/>
          </p:cNvSpPr>
          <p:nvPr/>
        </p:nvSpPr>
        <p:spPr bwMode="auto">
          <a:xfrm>
            <a:off x="1287463" y="4146550"/>
            <a:ext cx="1201738" cy="34925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1600" b="1" kern="1200" cap="none" spc="0" normalizeH="0" baseline="0" noProof="0">
                <a:latin typeface="Arial" panose="020B0604020202020204" pitchFamily="34" charset="0"/>
                <a:ea typeface="+mn-ea"/>
                <a:cs typeface="+mn-cs"/>
              </a:rPr>
              <a:t>LineString</a:t>
            </a:r>
          </a:p>
        </p:txBody>
      </p:sp>
      <p:sp>
        <p:nvSpPr>
          <p:cNvPr id="1505289" name="Text Box 9"/>
          <p:cNvSpPr txBox="1">
            <a:spLocks noChangeArrowheads="1"/>
          </p:cNvSpPr>
          <p:nvPr/>
        </p:nvSpPr>
        <p:spPr bwMode="auto">
          <a:xfrm>
            <a:off x="3452813" y="4073525"/>
            <a:ext cx="996950" cy="34925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1600" b="1" kern="1200" cap="none" spc="0" normalizeH="0" baseline="0" noProof="0">
                <a:latin typeface="Arial" panose="020B0604020202020204" pitchFamily="34" charset="0"/>
                <a:ea typeface="+mn-ea"/>
                <a:cs typeface="+mn-cs"/>
              </a:rPr>
              <a:t>Polygon</a:t>
            </a:r>
          </a:p>
        </p:txBody>
      </p:sp>
      <p:sp>
        <p:nvSpPr>
          <p:cNvPr id="1505290" name="Text Box 10"/>
          <p:cNvSpPr txBox="1">
            <a:spLocks noChangeArrowheads="1"/>
          </p:cNvSpPr>
          <p:nvPr/>
        </p:nvSpPr>
        <p:spPr bwMode="auto">
          <a:xfrm>
            <a:off x="4619625" y="4073525"/>
            <a:ext cx="1417638" cy="34925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1600" b="1" kern="1200" cap="none" spc="0" normalizeH="0" baseline="0" noProof="0">
                <a:latin typeface="Arial" panose="020B0604020202020204" pitchFamily="34" charset="0"/>
                <a:ea typeface="+mn-ea"/>
                <a:cs typeface="+mn-cs"/>
              </a:rPr>
              <a:t>MultiSurface</a:t>
            </a:r>
          </a:p>
        </p:txBody>
      </p:sp>
      <p:cxnSp>
        <p:nvCxnSpPr>
          <p:cNvPr id="70667" name="AutoShape 11"/>
          <p:cNvCxnSpPr>
            <a:stCxn id="1505285" idx="2"/>
            <a:endCxn id="1505289" idx="0"/>
          </p:cNvCxnSpPr>
          <p:nvPr/>
        </p:nvCxnSpPr>
        <p:spPr>
          <a:xfrm rot="-5400000" flipH="1">
            <a:off x="3622675" y="3744913"/>
            <a:ext cx="639763" cy="17462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05292" name="Text Box 12"/>
          <p:cNvSpPr txBox="1">
            <a:spLocks noChangeArrowheads="1"/>
          </p:cNvSpPr>
          <p:nvPr/>
        </p:nvSpPr>
        <p:spPr bwMode="auto">
          <a:xfrm>
            <a:off x="1038225" y="5183188"/>
            <a:ext cx="614363" cy="34925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1600" b="1" kern="1200" cap="none" spc="0" normalizeH="0" baseline="0" noProof="0">
                <a:latin typeface="Arial" panose="020B0604020202020204" pitchFamily="34" charset="0"/>
                <a:ea typeface="+mn-ea"/>
                <a:cs typeface="+mn-cs"/>
              </a:rPr>
              <a:t>Line</a:t>
            </a:r>
          </a:p>
        </p:txBody>
      </p:sp>
      <p:sp>
        <p:nvSpPr>
          <p:cNvPr id="1505293" name="Text Box 13"/>
          <p:cNvSpPr txBox="1">
            <a:spLocks noChangeArrowheads="1"/>
          </p:cNvSpPr>
          <p:nvPr/>
        </p:nvSpPr>
        <p:spPr bwMode="auto">
          <a:xfrm>
            <a:off x="1778000" y="5183188"/>
            <a:ext cx="1257300" cy="34925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1600" b="1" kern="1200" cap="none" spc="0" normalizeH="0" baseline="0" noProof="0">
                <a:latin typeface="Arial" panose="020B0604020202020204" pitchFamily="34" charset="0"/>
                <a:ea typeface="+mn-ea"/>
                <a:cs typeface="+mn-cs"/>
              </a:rPr>
              <a:t>LinearRing</a:t>
            </a:r>
          </a:p>
        </p:txBody>
      </p:sp>
      <p:cxnSp>
        <p:nvCxnSpPr>
          <p:cNvPr id="70670" name="AutoShape 14"/>
          <p:cNvCxnSpPr>
            <a:stCxn id="1505288" idx="2"/>
            <a:endCxn id="1505293" idx="0"/>
          </p:cNvCxnSpPr>
          <p:nvPr/>
        </p:nvCxnSpPr>
        <p:spPr>
          <a:xfrm rot="-5400000" flipH="1">
            <a:off x="1803400" y="4579938"/>
            <a:ext cx="687388" cy="517525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05295" name="Text Box 15"/>
          <p:cNvSpPr txBox="1">
            <a:spLocks noChangeArrowheads="1"/>
          </p:cNvSpPr>
          <p:nvPr/>
        </p:nvSpPr>
        <p:spPr bwMode="auto">
          <a:xfrm>
            <a:off x="6443663" y="4075113"/>
            <a:ext cx="1247775" cy="34925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1600" b="1" kern="1200" cap="none" spc="0" normalizeH="0" baseline="0" noProof="0">
                <a:latin typeface="Arial" panose="020B0604020202020204" pitchFamily="34" charset="0"/>
                <a:ea typeface="+mn-ea"/>
                <a:cs typeface="+mn-cs"/>
              </a:rPr>
              <a:t>MultiCurve</a:t>
            </a:r>
          </a:p>
        </p:txBody>
      </p:sp>
      <p:sp>
        <p:nvSpPr>
          <p:cNvPr id="1505296" name="Text Box 16"/>
          <p:cNvSpPr txBox="1">
            <a:spLocks noChangeArrowheads="1"/>
          </p:cNvSpPr>
          <p:nvPr/>
        </p:nvSpPr>
        <p:spPr bwMode="auto">
          <a:xfrm>
            <a:off x="4549775" y="5305425"/>
            <a:ext cx="1473200" cy="34925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1600" b="1" kern="1200" cap="none" spc="0" normalizeH="0" baseline="0" noProof="0">
                <a:latin typeface="Arial" panose="020B0604020202020204" pitchFamily="34" charset="0"/>
                <a:ea typeface="+mn-ea"/>
                <a:cs typeface="+mn-cs"/>
              </a:rPr>
              <a:t>MultiPolygon</a:t>
            </a:r>
          </a:p>
        </p:txBody>
      </p:sp>
      <p:sp>
        <p:nvSpPr>
          <p:cNvPr id="1505297" name="Text Box 17"/>
          <p:cNvSpPr txBox="1">
            <a:spLocks noChangeArrowheads="1"/>
          </p:cNvSpPr>
          <p:nvPr/>
        </p:nvSpPr>
        <p:spPr bwMode="auto">
          <a:xfrm>
            <a:off x="6183313" y="5305425"/>
            <a:ext cx="1677988" cy="34925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1600" b="1" kern="1200" cap="none" spc="0" normalizeH="0" baseline="0" noProof="0">
                <a:latin typeface="Arial" panose="020B0604020202020204" pitchFamily="34" charset="0"/>
                <a:ea typeface="+mn-ea"/>
                <a:cs typeface="+mn-cs"/>
              </a:rPr>
              <a:t>MultiLineString</a:t>
            </a:r>
          </a:p>
        </p:txBody>
      </p:sp>
      <p:cxnSp>
        <p:nvCxnSpPr>
          <p:cNvPr id="70674" name="AutoShape 18"/>
          <p:cNvCxnSpPr>
            <a:stCxn id="1505295" idx="2"/>
            <a:endCxn id="1505297" idx="0"/>
          </p:cNvCxnSpPr>
          <p:nvPr/>
        </p:nvCxnSpPr>
        <p:spPr>
          <a:xfrm rot="5400000">
            <a:off x="6604000" y="4841875"/>
            <a:ext cx="881063" cy="4445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675" name="AutoShape 19"/>
          <p:cNvSpPr/>
          <p:nvPr/>
        </p:nvSpPr>
        <p:spPr>
          <a:xfrm>
            <a:off x="3808413" y="3554413"/>
            <a:ext cx="171450" cy="1857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70676" name="AutoShape 20"/>
          <p:cNvSpPr/>
          <p:nvPr/>
        </p:nvSpPr>
        <p:spPr>
          <a:xfrm>
            <a:off x="7197725" y="1808163"/>
            <a:ext cx="101600" cy="206375"/>
          </a:xfrm>
          <a:prstGeom prst="flowChartDecision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70677" name="AutoShape 21"/>
          <p:cNvSpPr/>
          <p:nvPr/>
        </p:nvSpPr>
        <p:spPr>
          <a:xfrm>
            <a:off x="7162800" y="2192338"/>
            <a:ext cx="171450" cy="1857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70678" name="Text Box 22"/>
          <p:cNvSpPr txBox="1"/>
          <p:nvPr/>
        </p:nvSpPr>
        <p:spPr>
          <a:xfrm>
            <a:off x="7400925" y="1731963"/>
            <a:ext cx="1231900" cy="3365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1600" b="1" dirty="0"/>
              <a:t>Composed</a:t>
            </a:r>
          </a:p>
        </p:txBody>
      </p:sp>
      <p:sp>
        <p:nvSpPr>
          <p:cNvPr id="70679" name="Text Box 23"/>
          <p:cNvSpPr txBox="1"/>
          <p:nvPr/>
        </p:nvSpPr>
        <p:spPr>
          <a:xfrm>
            <a:off x="7412038" y="2097088"/>
            <a:ext cx="714375" cy="3365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1600" b="1" dirty="0"/>
              <a:t>Type </a:t>
            </a:r>
          </a:p>
        </p:txBody>
      </p:sp>
      <p:sp>
        <p:nvSpPr>
          <p:cNvPr id="70680" name="Line 24"/>
          <p:cNvSpPr/>
          <p:nvPr/>
        </p:nvSpPr>
        <p:spPr>
          <a:xfrm>
            <a:off x="7148513" y="2638425"/>
            <a:ext cx="223837" cy="15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681" name="Text Box 25"/>
          <p:cNvSpPr txBox="1"/>
          <p:nvPr/>
        </p:nvSpPr>
        <p:spPr>
          <a:xfrm>
            <a:off x="7429500" y="2460625"/>
            <a:ext cx="1460500" cy="3365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1600" b="1" dirty="0"/>
              <a:t>Relationship </a:t>
            </a:r>
          </a:p>
        </p:txBody>
      </p:sp>
      <p:sp>
        <p:nvSpPr>
          <p:cNvPr id="70682" name="Rectangle 26"/>
          <p:cNvSpPr/>
          <p:nvPr/>
        </p:nvSpPr>
        <p:spPr>
          <a:xfrm>
            <a:off x="6927850" y="1658938"/>
            <a:ext cx="1947863" cy="13128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cxnSp>
        <p:nvCxnSpPr>
          <p:cNvPr id="70683" name="AutoShape 27"/>
          <p:cNvCxnSpPr>
            <a:stCxn id="1505290" idx="2"/>
            <a:endCxn id="1505296" idx="0"/>
          </p:cNvCxnSpPr>
          <p:nvPr/>
        </p:nvCxnSpPr>
        <p:spPr>
          <a:xfrm rot="5400000">
            <a:off x="4865688" y="4843463"/>
            <a:ext cx="882650" cy="41275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684" name="AutoShape 28"/>
          <p:cNvSpPr/>
          <p:nvPr/>
        </p:nvSpPr>
        <p:spPr>
          <a:xfrm>
            <a:off x="6940550" y="4495800"/>
            <a:ext cx="171450" cy="1857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1505309" name="Text Box 29"/>
          <p:cNvSpPr txBox="1">
            <a:spLocks noChangeArrowheads="1"/>
          </p:cNvSpPr>
          <p:nvPr/>
        </p:nvSpPr>
        <p:spPr bwMode="auto">
          <a:xfrm>
            <a:off x="4157663" y="1830388"/>
            <a:ext cx="2563813" cy="3460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1600" b="1" kern="1200" cap="none" spc="0" normalizeH="0" baseline="0" noProof="0" dirty="0" err="1">
                <a:latin typeface="Arial" panose="020B0604020202020204" pitchFamily="34" charset="0"/>
                <a:ea typeface="+mn-ea"/>
                <a:cs typeface="+mn-cs"/>
              </a:rPr>
              <a:t>SpatialReferenceSystem</a:t>
            </a:r>
            <a:endParaRPr kumimoji="0" lang="en-US" altLang="en-US" sz="1600" b="1" kern="1200" cap="none" spc="0" normalizeH="0" baseline="0" noProof="0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70686" name="AutoShape 30"/>
          <p:cNvCxnSpPr>
            <a:stCxn id="1505309" idx="1"/>
            <a:endCxn id="1505282" idx="3"/>
          </p:cNvCxnSpPr>
          <p:nvPr/>
        </p:nvCxnSpPr>
        <p:spPr>
          <a:xfrm flipH="1">
            <a:off x="3646488" y="2003425"/>
            <a:ext cx="511175" cy="11113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505311" name="Text Box 31"/>
          <p:cNvSpPr txBox="1">
            <a:spLocks noChangeArrowheads="1"/>
          </p:cNvSpPr>
          <p:nvPr/>
        </p:nvSpPr>
        <p:spPr bwMode="auto">
          <a:xfrm>
            <a:off x="5056188" y="3048000"/>
            <a:ext cx="2128838" cy="34925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1600" b="1" kern="1200" cap="none" spc="0" normalizeH="0" baseline="0" noProof="0">
                <a:latin typeface="Arial" panose="020B0604020202020204" pitchFamily="34" charset="0"/>
                <a:ea typeface="+mn-ea"/>
                <a:cs typeface="+mn-cs"/>
              </a:rPr>
              <a:t>GeometryCollection</a:t>
            </a:r>
          </a:p>
        </p:txBody>
      </p:sp>
      <p:cxnSp>
        <p:nvCxnSpPr>
          <p:cNvPr id="70688" name="AutoShape 32"/>
          <p:cNvCxnSpPr>
            <a:stCxn id="1505283" idx="0"/>
            <a:endCxn id="1505282" idx="2"/>
          </p:cNvCxnSpPr>
          <p:nvPr/>
        </p:nvCxnSpPr>
        <p:spPr>
          <a:xfrm rot="5400000" flipH="1" flipV="1">
            <a:off x="1477963" y="1533525"/>
            <a:ext cx="942975" cy="2249488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89" name="AutoShape 33"/>
          <p:cNvCxnSpPr>
            <a:stCxn id="1505282" idx="2"/>
            <a:endCxn id="1505311" idx="0"/>
          </p:cNvCxnSpPr>
          <p:nvPr/>
        </p:nvCxnSpPr>
        <p:spPr>
          <a:xfrm rot="-5400000" flipH="1">
            <a:off x="4167188" y="1095375"/>
            <a:ext cx="860425" cy="3044825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0" name="AutoShape 34"/>
          <p:cNvCxnSpPr>
            <a:stCxn id="1505284" idx="2"/>
            <a:endCxn id="1505288" idx="0"/>
          </p:cNvCxnSpPr>
          <p:nvPr/>
        </p:nvCxnSpPr>
        <p:spPr>
          <a:xfrm rot="5400000">
            <a:off x="1555750" y="3811588"/>
            <a:ext cx="666750" cy="3175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691" name="AutoShape 35"/>
          <p:cNvSpPr/>
          <p:nvPr/>
        </p:nvSpPr>
        <p:spPr>
          <a:xfrm>
            <a:off x="2927350" y="2224088"/>
            <a:ext cx="171450" cy="1857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cxnSp>
        <p:nvCxnSpPr>
          <p:cNvPr id="70692" name="AutoShape 36"/>
          <p:cNvCxnSpPr>
            <a:stCxn id="1505292" idx="0"/>
            <a:endCxn id="1505288" idx="2"/>
          </p:cNvCxnSpPr>
          <p:nvPr/>
        </p:nvCxnSpPr>
        <p:spPr>
          <a:xfrm rot="5400000" flipH="1" flipV="1">
            <a:off x="1271588" y="4567238"/>
            <a:ext cx="687387" cy="542925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05317" name="Text Box 37"/>
          <p:cNvSpPr txBox="1">
            <a:spLocks noChangeArrowheads="1"/>
          </p:cNvSpPr>
          <p:nvPr/>
        </p:nvSpPr>
        <p:spPr bwMode="auto">
          <a:xfrm>
            <a:off x="7764463" y="4076700"/>
            <a:ext cx="1181100" cy="34925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1600" b="1" kern="1200" cap="none" spc="0" normalizeH="0" baseline="0" noProof="0">
                <a:latin typeface="Arial" panose="020B0604020202020204" pitchFamily="34" charset="0"/>
                <a:ea typeface="+mn-ea"/>
                <a:cs typeface="+mn-cs"/>
              </a:rPr>
              <a:t>MultiPoint</a:t>
            </a:r>
          </a:p>
        </p:txBody>
      </p:sp>
      <p:sp>
        <p:nvSpPr>
          <p:cNvPr id="70694" name="AutoShape 38"/>
          <p:cNvSpPr/>
          <p:nvPr/>
        </p:nvSpPr>
        <p:spPr>
          <a:xfrm>
            <a:off x="1757363" y="3514725"/>
            <a:ext cx="171450" cy="1857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cxnSp>
        <p:nvCxnSpPr>
          <p:cNvPr id="70695" name="AutoShape 39"/>
          <p:cNvCxnSpPr>
            <a:stCxn id="1505289" idx="2"/>
            <a:endCxn id="1505296" idx="2"/>
          </p:cNvCxnSpPr>
          <p:nvPr/>
        </p:nvCxnSpPr>
        <p:spPr>
          <a:xfrm rot="-5400000" flipH="1">
            <a:off x="4002088" y="4370388"/>
            <a:ext cx="1231900" cy="1335087"/>
          </a:xfrm>
          <a:prstGeom prst="bentConnector3">
            <a:avLst>
              <a:gd name="adj1" fmla="val 118556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6" name="AutoShape 40"/>
          <p:cNvCxnSpPr>
            <a:stCxn id="1505311" idx="2"/>
            <a:endCxn id="1505290" idx="0"/>
          </p:cNvCxnSpPr>
          <p:nvPr/>
        </p:nvCxnSpPr>
        <p:spPr>
          <a:xfrm rot="5400000">
            <a:off x="5386388" y="3338513"/>
            <a:ext cx="676275" cy="792162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7" name="AutoShape 41"/>
          <p:cNvCxnSpPr>
            <a:stCxn id="1505311" idx="2"/>
            <a:endCxn id="1505317" idx="0"/>
          </p:cNvCxnSpPr>
          <p:nvPr/>
        </p:nvCxnSpPr>
        <p:spPr>
          <a:xfrm rot="-5400000" flipH="1">
            <a:off x="6897688" y="2619375"/>
            <a:ext cx="679450" cy="223520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98" name="AutoShape 42"/>
          <p:cNvCxnSpPr>
            <a:stCxn id="1505311" idx="2"/>
            <a:endCxn id="1505295" idx="0"/>
          </p:cNvCxnSpPr>
          <p:nvPr/>
        </p:nvCxnSpPr>
        <p:spPr>
          <a:xfrm rot="-5400000" flipH="1">
            <a:off x="6254750" y="3262313"/>
            <a:ext cx="677863" cy="946150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699" name="AutoShape 43"/>
          <p:cNvSpPr/>
          <p:nvPr/>
        </p:nvSpPr>
        <p:spPr>
          <a:xfrm>
            <a:off x="5200650" y="4481513"/>
            <a:ext cx="171450" cy="1857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cxnSp>
        <p:nvCxnSpPr>
          <p:cNvPr id="70700" name="AutoShape 44"/>
          <p:cNvCxnSpPr>
            <a:stCxn id="1505293" idx="3"/>
            <a:endCxn id="1505289" idx="1"/>
          </p:cNvCxnSpPr>
          <p:nvPr/>
        </p:nvCxnSpPr>
        <p:spPr>
          <a:xfrm flipV="1">
            <a:off x="3035300" y="4248150"/>
            <a:ext cx="417513" cy="1109663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701" name="AutoShape 45"/>
          <p:cNvSpPr/>
          <p:nvPr/>
        </p:nvSpPr>
        <p:spPr>
          <a:xfrm>
            <a:off x="5241925" y="5738813"/>
            <a:ext cx="101600" cy="206375"/>
          </a:xfrm>
          <a:prstGeom prst="flowChartDecision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70702" name="AutoShape 46"/>
          <p:cNvSpPr/>
          <p:nvPr/>
        </p:nvSpPr>
        <p:spPr>
          <a:xfrm>
            <a:off x="5984875" y="3482975"/>
            <a:ext cx="171450" cy="1857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cxnSp>
        <p:nvCxnSpPr>
          <p:cNvPr id="70703" name="AutoShape 47"/>
          <p:cNvCxnSpPr>
            <a:stCxn id="1505283" idx="1"/>
            <a:endCxn id="1505317" idx="2"/>
          </p:cNvCxnSpPr>
          <p:nvPr/>
        </p:nvCxnSpPr>
        <p:spPr>
          <a:xfrm rot="10800000" flipH="1" flipV="1">
            <a:off x="473075" y="3305175"/>
            <a:ext cx="7881938" cy="1120775"/>
          </a:xfrm>
          <a:prstGeom prst="bentConnector4">
            <a:avLst>
              <a:gd name="adj1" fmla="val -2898"/>
              <a:gd name="adj2" fmla="val 120398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704" name="AutoShape 48"/>
          <p:cNvSpPr/>
          <p:nvPr/>
        </p:nvSpPr>
        <p:spPr>
          <a:xfrm>
            <a:off x="8296275" y="4522788"/>
            <a:ext cx="101600" cy="206375"/>
          </a:xfrm>
          <a:prstGeom prst="flowChartDecision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cxnSp>
        <p:nvCxnSpPr>
          <p:cNvPr id="70705" name="AutoShape 49"/>
          <p:cNvCxnSpPr>
            <a:stCxn id="1505283" idx="2"/>
          </p:cNvCxnSpPr>
          <p:nvPr/>
        </p:nvCxnSpPr>
        <p:spPr>
          <a:xfrm rot="-5400000" flipH="1">
            <a:off x="676275" y="3629025"/>
            <a:ext cx="760413" cy="461963"/>
          </a:xfrm>
          <a:prstGeom prst="bentConnector3">
            <a:avLst>
              <a:gd name="adj1" fmla="val 99370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706" name="AutoShape 50"/>
          <p:cNvSpPr/>
          <p:nvPr/>
        </p:nvSpPr>
        <p:spPr>
          <a:xfrm rot="5456720">
            <a:off x="1038225" y="4076700"/>
            <a:ext cx="101600" cy="206375"/>
          </a:xfrm>
          <a:prstGeom prst="flowChartDecision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70707" name="AutoShape 51"/>
          <p:cNvSpPr/>
          <p:nvPr/>
        </p:nvSpPr>
        <p:spPr>
          <a:xfrm>
            <a:off x="1738313" y="4498975"/>
            <a:ext cx="171450" cy="1857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70708" name="AutoShape 52"/>
          <p:cNvSpPr/>
          <p:nvPr/>
        </p:nvSpPr>
        <p:spPr>
          <a:xfrm rot="5456720">
            <a:off x="3241675" y="4137025"/>
            <a:ext cx="101600" cy="206375"/>
          </a:xfrm>
          <a:prstGeom prst="flowChartDecision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cxnSp>
        <p:nvCxnSpPr>
          <p:cNvPr id="70709" name="AutoShape 53"/>
          <p:cNvCxnSpPr>
            <a:stCxn id="1505288" idx="1"/>
            <a:endCxn id="1505297" idx="2"/>
          </p:cNvCxnSpPr>
          <p:nvPr/>
        </p:nvCxnSpPr>
        <p:spPr>
          <a:xfrm rot="10800000" flipH="1" flipV="1">
            <a:off x="1287463" y="4321175"/>
            <a:ext cx="5734050" cy="1333500"/>
          </a:xfrm>
          <a:prstGeom prst="bentConnector4">
            <a:avLst>
              <a:gd name="adj1" fmla="val -3986"/>
              <a:gd name="adj2" fmla="val 117144"/>
            </a:avLst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710" name="AutoShape 54"/>
          <p:cNvSpPr/>
          <p:nvPr/>
        </p:nvSpPr>
        <p:spPr>
          <a:xfrm>
            <a:off x="6965950" y="5757863"/>
            <a:ext cx="101600" cy="206375"/>
          </a:xfrm>
          <a:prstGeom prst="flowChartDecision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70711" name="Rectangle 55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sz="3200" dirty="0"/>
              <a:t>Spatial Types – OGC Simple Features</a:t>
            </a:r>
          </a:p>
        </p:txBody>
      </p:sp>
      <p:sp>
        <p:nvSpPr>
          <p:cNvPr id="70712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70713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52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Standard GIS Data Model</a:t>
            </a:r>
          </a:p>
        </p:txBody>
      </p:sp>
      <p:sp>
        <p:nvSpPr>
          <p:cNvPr id="72707" name="Text Box 3"/>
          <p:cNvSpPr txBox="1"/>
          <p:nvPr/>
        </p:nvSpPr>
        <p:spPr>
          <a:xfrm>
            <a:off x="152400" y="2438400"/>
            <a:ext cx="1219200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1800" dirty="0"/>
              <a:t>Linked spatial and attribute (tabular) data.</a:t>
            </a:r>
          </a:p>
        </p:txBody>
      </p:sp>
      <p:pic>
        <p:nvPicPr>
          <p:cNvPr id="7270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12888"/>
            <a:ext cx="6858000" cy="5345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9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72710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53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File-based Data Models</a:t>
            </a:r>
          </a:p>
        </p:txBody>
      </p:sp>
      <p:sp>
        <p:nvSpPr>
          <p:cNvPr id="74755" name="Rectangle 3"/>
          <p:cNvSpPr>
            <a:spLocks noGrp="1"/>
          </p:cNvSpPr>
          <p:nvPr>
            <p:ph sz="half" idx="1"/>
          </p:nvPr>
        </p:nvSpPr>
        <p:spPr>
          <a:xfrm>
            <a:off x="685800" y="3200400"/>
            <a:ext cx="3810000" cy="32766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en-US" sz="2800" dirty="0">
                <a:solidFill>
                  <a:schemeClr val="accent2"/>
                </a:solidFill>
              </a:rPr>
              <a:t>Coverages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Developed for workstation Arc/Info   ~ 1980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Complex structure, proprietary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Attributes in </a:t>
            </a:r>
            <a:r>
              <a:rPr lang="en-US" altLang="en-US" sz="2400" dirty="0">
                <a:solidFill>
                  <a:srgbClr val="FF3300"/>
                </a:solidFill>
              </a:rPr>
              <a:t>Info</a:t>
            </a:r>
            <a:r>
              <a:rPr lang="en-US" altLang="en-US" sz="2400" dirty="0"/>
              <a:t> tables</a:t>
            </a:r>
          </a:p>
        </p:txBody>
      </p:sp>
      <p:sp>
        <p:nvSpPr>
          <p:cNvPr id="74756" name="Rectangle 4"/>
          <p:cNvSpPr>
            <a:spLocks noGrp="1"/>
          </p:cNvSpPr>
          <p:nvPr>
            <p:ph sz="half" idx="2"/>
          </p:nvPr>
        </p:nvSpPr>
        <p:spPr>
          <a:xfrm>
            <a:off x="4648200" y="3200400"/>
            <a:ext cx="3810000" cy="30480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Tx/>
              <a:buFontTx/>
            </a:pPr>
            <a:r>
              <a:rPr lang="en-US" altLang="en-US" sz="2800" dirty="0">
                <a:solidFill>
                  <a:schemeClr val="accent2"/>
                </a:solidFill>
              </a:rPr>
              <a:t>Shapefiles</a:t>
            </a:r>
          </a:p>
          <a:p>
            <a:pPr lvl="1" eaLnBrk="1" hangingPunct="1"/>
            <a:r>
              <a:rPr lang="en-US" altLang="en-US" sz="2400" dirty="0"/>
              <a:t>Developed for ArcView ~ 1993</a:t>
            </a:r>
          </a:p>
          <a:p>
            <a:pPr lvl="1" eaLnBrk="1" hangingPunct="1"/>
            <a:r>
              <a:rPr lang="en-US" altLang="en-US" sz="2400" dirty="0"/>
              <a:t>Simpler structure in public domain</a:t>
            </a:r>
          </a:p>
          <a:p>
            <a:pPr lvl="1" eaLnBrk="1" hangingPunct="1"/>
            <a:r>
              <a:rPr lang="en-US" altLang="en-US" sz="2400" dirty="0"/>
              <a:t>Attributes in </a:t>
            </a:r>
            <a:r>
              <a:rPr lang="en-US" altLang="en-US" sz="2400" dirty="0">
                <a:solidFill>
                  <a:srgbClr val="FF3300"/>
                </a:solidFill>
              </a:rPr>
              <a:t>dBase</a:t>
            </a:r>
            <a:r>
              <a:rPr lang="en-US" altLang="en-US" sz="2400" dirty="0"/>
              <a:t> (.dbf) tables</a:t>
            </a:r>
          </a:p>
        </p:txBody>
      </p:sp>
      <p:sp>
        <p:nvSpPr>
          <p:cNvPr id="74757" name="Text Box 5"/>
          <p:cNvSpPr txBox="1"/>
          <p:nvPr/>
        </p:nvSpPr>
        <p:spPr>
          <a:xfrm>
            <a:off x="2057400" y="1752600"/>
            <a:ext cx="4808538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Geographic coordinates and attributes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are stored in separate but linked files</a:t>
            </a:r>
          </a:p>
        </p:txBody>
      </p:sp>
      <p:grpSp>
        <p:nvGrpSpPr>
          <p:cNvPr id="74758" name="Group 6"/>
          <p:cNvGrpSpPr/>
          <p:nvPr/>
        </p:nvGrpSpPr>
        <p:grpSpPr>
          <a:xfrm>
            <a:off x="381000" y="1676400"/>
            <a:ext cx="838200" cy="838200"/>
            <a:chOff x="240" y="1056"/>
            <a:chExt cx="528" cy="528"/>
          </a:xfrm>
        </p:grpSpPr>
        <p:sp>
          <p:nvSpPr>
            <p:cNvPr id="74773" name="Line 7"/>
            <p:cNvSpPr/>
            <p:nvPr/>
          </p:nvSpPr>
          <p:spPr>
            <a:xfrm>
              <a:off x="288" y="1344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4" name="Line 8"/>
            <p:cNvSpPr/>
            <p:nvPr/>
          </p:nvSpPr>
          <p:spPr>
            <a:xfrm flipV="1">
              <a:off x="528" y="1344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5" name="Line 9"/>
            <p:cNvSpPr/>
            <p:nvPr/>
          </p:nvSpPr>
          <p:spPr>
            <a:xfrm flipH="1" flipV="1">
              <a:off x="672" y="1104"/>
              <a:ext cx="4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6" name="Line 10"/>
            <p:cNvSpPr/>
            <p:nvPr/>
          </p:nvSpPr>
          <p:spPr>
            <a:xfrm flipH="1">
              <a:off x="288" y="1104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7" name="Oval 11"/>
            <p:cNvSpPr/>
            <p:nvPr/>
          </p:nvSpPr>
          <p:spPr>
            <a:xfrm>
              <a:off x="240" y="12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en-US" sz="1800" dirty="0"/>
            </a:p>
          </p:txBody>
        </p:sp>
        <p:sp>
          <p:nvSpPr>
            <p:cNvPr id="74778" name="Oval 12"/>
            <p:cNvSpPr/>
            <p:nvPr/>
          </p:nvSpPr>
          <p:spPr>
            <a:xfrm>
              <a:off x="480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en-US" sz="1800" dirty="0"/>
            </a:p>
          </p:txBody>
        </p:sp>
        <p:sp>
          <p:nvSpPr>
            <p:cNvPr id="74779" name="Oval 13"/>
            <p:cNvSpPr/>
            <p:nvPr/>
          </p:nvSpPr>
          <p:spPr>
            <a:xfrm>
              <a:off x="672" y="12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en-US" sz="1800" dirty="0"/>
            </a:p>
          </p:txBody>
        </p:sp>
        <p:sp>
          <p:nvSpPr>
            <p:cNvPr id="74780" name="Oval 14"/>
            <p:cNvSpPr/>
            <p:nvPr/>
          </p:nvSpPr>
          <p:spPr>
            <a:xfrm>
              <a:off x="624" y="10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en-US" sz="1800" dirty="0"/>
            </a:p>
          </p:txBody>
        </p:sp>
      </p:grpSp>
      <p:grpSp>
        <p:nvGrpSpPr>
          <p:cNvPr id="74759" name="Group 15"/>
          <p:cNvGrpSpPr/>
          <p:nvPr/>
        </p:nvGrpSpPr>
        <p:grpSpPr>
          <a:xfrm>
            <a:off x="7451725" y="1676400"/>
            <a:ext cx="938213" cy="1066800"/>
            <a:chOff x="4694" y="1056"/>
            <a:chExt cx="591" cy="672"/>
          </a:xfrm>
        </p:grpSpPr>
        <p:sp>
          <p:nvSpPr>
            <p:cNvPr id="74766" name="Rectangle 16"/>
            <p:cNvSpPr/>
            <p:nvPr/>
          </p:nvSpPr>
          <p:spPr>
            <a:xfrm>
              <a:off x="4704" y="1056"/>
              <a:ext cx="576" cy="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en-US" sz="1800" dirty="0"/>
            </a:p>
          </p:txBody>
        </p:sp>
        <p:sp>
          <p:nvSpPr>
            <p:cNvPr id="74767" name="Line 17"/>
            <p:cNvSpPr/>
            <p:nvPr/>
          </p:nvSpPr>
          <p:spPr>
            <a:xfrm>
              <a:off x="4694" y="1179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8" name="Line 18"/>
            <p:cNvSpPr/>
            <p:nvPr/>
          </p:nvSpPr>
          <p:spPr>
            <a:xfrm>
              <a:off x="4696" y="1317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9" name="Line 19"/>
            <p:cNvSpPr/>
            <p:nvPr/>
          </p:nvSpPr>
          <p:spPr>
            <a:xfrm>
              <a:off x="4707" y="1466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0" name="Line 20"/>
            <p:cNvSpPr/>
            <p:nvPr/>
          </p:nvSpPr>
          <p:spPr>
            <a:xfrm>
              <a:off x="4709" y="1593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1" name="Line 21"/>
            <p:cNvSpPr/>
            <p:nvPr/>
          </p:nvSpPr>
          <p:spPr>
            <a:xfrm>
              <a:off x="4896" y="1056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2" name="Line 22"/>
            <p:cNvSpPr/>
            <p:nvPr/>
          </p:nvSpPr>
          <p:spPr>
            <a:xfrm>
              <a:off x="5088" y="1056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4760" name="AutoShape 23"/>
          <p:cNvSpPr/>
          <p:nvPr/>
        </p:nvSpPr>
        <p:spPr>
          <a:xfrm>
            <a:off x="1447800" y="2057400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74761" name="AutoShape 24"/>
          <p:cNvSpPr/>
          <p:nvPr/>
        </p:nvSpPr>
        <p:spPr>
          <a:xfrm>
            <a:off x="6781800" y="2057400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</p:txBody>
      </p:sp>
      <p:sp>
        <p:nvSpPr>
          <p:cNvPr id="74762" name="Text Box 25"/>
          <p:cNvSpPr txBox="1"/>
          <p:nvPr/>
        </p:nvSpPr>
        <p:spPr>
          <a:xfrm>
            <a:off x="822325" y="2381250"/>
            <a:ext cx="7715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Arc</a:t>
            </a:r>
          </a:p>
        </p:txBody>
      </p:sp>
      <p:sp>
        <p:nvSpPr>
          <p:cNvPr id="74763" name="Text Box 26"/>
          <p:cNvSpPr txBox="1"/>
          <p:nvPr/>
        </p:nvSpPr>
        <p:spPr>
          <a:xfrm>
            <a:off x="7467600" y="27432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i="1" dirty="0">
                <a:solidFill>
                  <a:srgbClr val="FF3300"/>
                </a:solidFill>
                <a:latin typeface="Times New Roman" panose="02020603050405020304" pitchFamily="18" charset="0"/>
              </a:rPr>
              <a:t>Info</a:t>
            </a:r>
          </a:p>
        </p:txBody>
      </p:sp>
      <p:sp>
        <p:nvSpPr>
          <p:cNvPr id="74764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74765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54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/>
          <p:nvPr/>
        </p:nvSpPr>
        <p:spPr>
          <a:xfrm>
            <a:off x="558800" y="381000"/>
            <a:ext cx="7772400" cy="9334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en-US" sz="4000" b="1" dirty="0">
                <a:solidFill>
                  <a:schemeClr val="tx2"/>
                </a:solidFill>
              </a:rPr>
              <a:t>Storing Data</a:t>
            </a:r>
          </a:p>
        </p:txBody>
      </p:sp>
      <p:grpSp>
        <p:nvGrpSpPr>
          <p:cNvPr id="75779" name="Group 3"/>
          <p:cNvGrpSpPr/>
          <p:nvPr/>
        </p:nvGrpSpPr>
        <p:grpSpPr>
          <a:xfrm>
            <a:off x="1828800" y="2586038"/>
            <a:ext cx="1123950" cy="784225"/>
            <a:chOff x="678" y="1876"/>
            <a:chExt cx="708" cy="494"/>
          </a:xfrm>
        </p:grpSpPr>
        <p:sp>
          <p:nvSpPr>
            <p:cNvPr id="75816" name="Rectangle 4"/>
            <p:cNvSpPr/>
            <p:nvPr/>
          </p:nvSpPr>
          <p:spPr>
            <a:xfrm>
              <a:off x="678" y="1938"/>
              <a:ext cx="708" cy="432"/>
            </a:xfrm>
            <a:prstGeom prst="rect">
              <a:avLst/>
            </a:prstGeom>
            <a:solidFill>
              <a:srgbClr val="FFFFCD"/>
            </a:solidFill>
            <a:ln w="25400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en-US" sz="1800" dirty="0"/>
            </a:p>
          </p:txBody>
        </p:sp>
        <p:sp>
          <p:nvSpPr>
            <p:cNvPr id="75817" name="Rectangle 5"/>
            <p:cNvSpPr/>
            <p:nvPr/>
          </p:nvSpPr>
          <p:spPr>
            <a:xfrm>
              <a:off x="1152" y="1876"/>
              <a:ext cx="234" cy="60"/>
            </a:xfrm>
            <a:prstGeom prst="rect">
              <a:avLst/>
            </a:prstGeom>
            <a:solidFill>
              <a:srgbClr val="FFFFCD"/>
            </a:solidFill>
            <a:ln w="25400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en-US" sz="1800" dirty="0"/>
            </a:p>
          </p:txBody>
        </p:sp>
      </p:grpSp>
      <p:sp>
        <p:nvSpPr>
          <p:cNvPr id="75780" name="Text Box 6"/>
          <p:cNvSpPr txBox="1"/>
          <p:nvPr/>
        </p:nvSpPr>
        <p:spPr>
          <a:xfrm>
            <a:off x="2141538" y="1916113"/>
            <a:ext cx="1620837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Coverages</a:t>
            </a:r>
          </a:p>
        </p:txBody>
      </p:sp>
      <p:sp>
        <p:nvSpPr>
          <p:cNvPr id="75781" name="Text Box 7"/>
          <p:cNvSpPr txBox="1"/>
          <p:nvPr/>
        </p:nvSpPr>
        <p:spPr>
          <a:xfrm>
            <a:off x="5408613" y="1928813"/>
            <a:ext cx="1697037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Shapefiles</a:t>
            </a:r>
          </a:p>
        </p:txBody>
      </p:sp>
      <p:grpSp>
        <p:nvGrpSpPr>
          <p:cNvPr id="75782" name="Group 8"/>
          <p:cNvGrpSpPr/>
          <p:nvPr/>
        </p:nvGrpSpPr>
        <p:grpSpPr>
          <a:xfrm>
            <a:off x="2581275" y="3595688"/>
            <a:ext cx="1123950" cy="784225"/>
            <a:chOff x="678" y="1876"/>
            <a:chExt cx="708" cy="494"/>
          </a:xfrm>
        </p:grpSpPr>
        <p:sp>
          <p:nvSpPr>
            <p:cNvPr id="75814" name="Rectangle 9"/>
            <p:cNvSpPr/>
            <p:nvPr/>
          </p:nvSpPr>
          <p:spPr>
            <a:xfrm>
              <a:off x="678" y="1938"/>
              <a:ext cx="708" cy="432"/>
            </a:xfrm>
            <a:prstGeom prst="rect">
              <a:avLst/>
            </a:prstGeom>
            <a:solidFill>
              <a:srgbClr val="FFFFCD"/>
            </a:solidFill>
            <a:ln w="25400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en-US" sz="1800" dirty="0"/>
            </a:p>
          </p:txBody>
        </p:sp>
        <p:sp>
          <p:nvSpPr>
            <p:cNvPr id="75815" name="Rectangle 10"/>
            <p:cNvSpPr/>
            <p:nvPr/>
          </p:nvSpPr>
          <p:spPr>
            <a:xfrm>
              <a:off x="1152" y="1876"/>
              <a:ext cx="234" cy="60"/>
            </a:xfrm>
            <a:prstGeom prst="rect">
              <a:avLst/>
            </a:prstGeom>
            <a:solidFill>
              <a:srgbClr val="FFFFCD"/>
            </a:solidFill>
            <a:ln w="25400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en-US" sz="1800" dirty="0"/>
            </a:p>
          </p:txBody>
        </p:sp>
      </p:grpSp>
      <p:grpSp>
        <p:nvGrpSpPr>
          <p:cNvPr id="75783" name="Group 11"/>
          <p:cNvGrpSpPr/>
          <p:nvPr/>
        </p:nvGrpSpPr>
        <p:grpSpPr>
          <a:xfrm>
            <a:off x="2581275" y="4614863"/>
            <a:ext cx="1123950" cy="784225"/>
            <a:chOff x="678" y="1876"/>
            <a:chExt cx="708" cy="494"/>
          </a:xfrm>
        </p:grpSpPr>
        <p:sp>
          <p:nvSpPr>
            <p:cNvPr id="75812" name="Rectangle 12"/>
            <p:cNvSpPr/>
            <p:nvPr/>
          </p:nvSpPr>
          <p:spPr>
            <a:xfrm>
              <a:off x="678" y="1938"/>
              <a:ext cx="708" cy="432"/>
            </a:xfrm>
            <a:prstGeom prst="rect">
              <a:avLst/>
            </a:prstGeom>
            <a:solidFill>
              <a:srgbClr val="FFFFCD"/>
            </a:solidFill>
            <a:ln w="25400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en-US" sz="1800" dirty="0"/>
            </a:p>
          </p:txBody>
        </p:sp>
        <p:sp>
          <p:nvSpPr>
            <p:cNvPr id="75813" name="Rectangle 13"/>
            <p:cNvSpPr/>
            <p:nvPr/>
          </p:nvSpPr>
          <p:spPr>
            <a:xfrm>
              <a:off x="1152" y="1876"/>
              <a:ext cx="234" cy="60"/>
            </a:xfrm>
            <a:prstGeom prst="rect">
              <a:avLst/>
            </a:prstGeom>
            <a:solidFill>
              <a:srgbClr val="FFFFCD"/>
            </a:solidFill>
            <a:ln w="25400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en-US" sz="1800" dirty="0"/>
            </a:p>
          </p:txBody>
        </p:sp>
      </p:grpSp>
      <p:grpSp>
        <p:nvGrpSpPr>
          <p:cNvPr id="75784" name="Group 14"/>
          <p:cNvGrpSpPr/>
          <p:nvPr/>
        </p:nvGrpSpPr>
        <p:grpSpPr>
          <a:xfrm>
            <a:off x="2581275" y="5576888"/>
            <a:ext cx="1123950" cy="784225"/>
            <a:chOff x="678" y="1876"/>
            <a:chExt cx="708" cy="494"/>
          </a:xfrm>
        </p:grpSpPr>
        <p:sp>
          <p:nvSpPr>
            <p:cNvPr id="75810" name="Rectangle 15"/>
            <p:cNvSpPr/>
            <p:nvPr/>
          </p:nvSpPr>
          <p:spPr>
            <a:xfrm>
              <a:off x="678" y="1938"/>
              <a:ext cx="708" cy="432"/>
            </a:xfrm>
            <a:prstGeom prst="rect">
              <a:avLst/>
            </a:prstGeom>
            <a:solidFill>
              <a:srgbClr val="FFFFCD"/>
            </a:solidFill>
            <a:ln w="25400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en-US" sz="1800" dirty="0"/>
            </a:p>
          </p:txBody>
        </p:sp>
        <p:sp>
          <p:nvSpPr>
            <p:cNvPr id="75811" name="Rectangle 16"/>
            <p:cNvSpPr/>
            <p:nvPr/>
          </p:nvSpPr>
          <p:spPr>
            <a:xfrm>
              <a:off x="1152" y="1876"/>
              <a:ext cx="234" cy="60"/>
            </a:xfrm>
            <a:prstGeom prst="rect">
              <a:avLst/>
            </a:prstGeom>
            <a:solidFill>
              <a:srgbClr val="FFFFCD"/>
            </a:solidFill>
            <a:ln w="25400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en-US" sz="1800" dirty="0"/>
            </a:p>
          </p:txBody>
        </p:sp>
      </p:grpSp>
      <p:sp>
        <p:nvSpPr>
          <p:cNvPr id="75785" name="Text Box 17"/>
          <p:cNvSpPr txBox="1"/>
          <p:nvPr/>
        </p:nvSpPr>
        <p:spPr>
          <a:xfrm>
            <a:off x="1870075" y="2735263"/>
            <a:ext cx="742950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Maine</a:t>
            </a:r>
          </a:p>
        </p:txBody>
      </p:sp>
      <p:sp>
        <p:nvSpPr>
          <p:cNvPr id="75786" name="Text Box 18"/>
          <p:cNvSpPr txBox="1"/>
          <p:nvPr/>
        </p:nvSpPr>
        <p:spPr>
          <a:xfrm>
            <a:off x="2573338" y="3694113"/>
            <a:ext cx="987425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Counties</a:t>
            </a:r>
          </a:p>
        </p:txBody>
      </p:sp>
      <p:sp>
        <p:nvSpPr>
          <p:cNvPr id="75787" name="Text Box 19"/>
          <p:cNvSpPr txBox="1"/>
          <p:nvPr/>
        </p:nvSpPr>
        <p:spPr>
          <a:xfrm>
            <a:off x="2581275" y="4710113"/>
            <a:ext cx="631825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MCD</a:t>
            </a:r>
          </a:p>
        </p:txBody>
      </p:sp>
      <p:sp>
        <p:nvSpPr>
          <p:cNvPr id="75788" name="Text Box 20"/>
          <p:cNvSpPr txBox="1"/>
          <p:nvPr/>
        </p:nvSpPr>
        <p:spPr>
          <a:xfrm>
            <a:off x="2573338" y="5672138"/>
            <a:ext cx="611187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Info</a:t>
            </a:r>
          </a:p>
        </p:txBody>
      </p:sp>
      <p:cxnSp>
        <p:nvCxnSpPr>
          <p:cNvPr id="75789" name="AutoShape 21"/>
          <p:cNvCxnSpPr>
            <a:stCxn id="75816" idx="2"/>
            <a:endCxn id="75810" idx="1"/>
          </p:cNvCxnSpPr>
          <p:nvPr/>
        </p:nvCxnSpPr>
        <p:spPr>
          <a:xfrm rot="-5400000" flipH="1">
            <a:off x="1162050" y="4611688"/>
            <a:ext cx="2635250" cy="177800"/>
          </a:xfrm>
          <a:prstGeom prst="bentConnector2">
            <a:avLst/>
          </a:prstGeom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5790" name="AutoShape 22"/>
          <p:cNvCxnSpPr>
            <a:stCxn id="75816" idx="2"/>
            <a:endCxn id="75812" idx="1"/>
          </p:cNvCxnSpPr>
          <p:nvPr/>
        </p:nvCxnSpPr>
        <p:spPr>
          <a:xfrm rot="-5400000" flipH="1">
            <a:off x="1643063" y="4130675"/>
            <a:ext cx="1673225" cy="177800"/>
          </a:xfrm>
          <a:prstGeom prst="bentConnector2">
            <a:avLst/>
          </a:prstGeom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5791" name="AutoShape 23"/>
          <p:cNvCxnSpPr>
            <a:stCxn id="75816" idx="2"/>
            <a:endCxn id="75814" idx="1"/>
          </p:cNvCxnSpPr>
          <p:nvPr/>
        </p:nvCxnSpPr>
        <p:spPr>
          <a:xfrm rot="-5400000" flipH="1">
            <a:off x="2152650" y="3621088"/>
            <a:ext cx="654050" cy="177800"/>
          </a:xfrm>
          <a:prstGeom prst="bentConnector2">
            <a:avLst/>
          </a:prstGeom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75792" name="Group 24"/>
          <p:cNvGrpSpPr/>
          <p:nvPr/>
        </p:nvGrpSpPr>
        <p:grpSpPr>
          <a:xfrm>
            <a:off x="5275263" y="2824163"/>
            <a:ext cx="1123950" cy="784225"/>
            <a:chOff x="678" y="1876"/>
            <a:chExt cx="708" cy="494"/>
          </a:xfrm>
        </p:grpSpPr>
        <p:sp>
          <p:nvSpPr>
            <p:cNvPr id="75808" name="Rectangle 25"/>
            <p:cNvSpPr/>
            <p:nvPr/>
          </p:nvSpPr>
          <p:spPr>
            <a:xfrm>
              <a:off x="678" y="1938"/>
              <a:ext cx="708" cy="432"/>
            </a:xfrm>
            <a:prstGeom prst="rect">
              <a:avLst/>
            </a:prstGeom>
            <a:solidFill>
              <a:srgbClr val="FFFFCD"/>
            </a:solidFill>
            <a:ln w="25400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en-US" sz="1800" dirty="0"/>
            </a:p>
          </p:txBody>
        </p:sp>
        <p:sp>
          <p:nvSpPr>
            <p:cNvPr id="75809" name="Rectangle 26"/>
            <p:cNvSpPr/>
            <p:nvPr/>
          </p:nvSpPr>
          <p:spPr>
            <a:xfrm>
              <a:off x="1152" y="1876"/>
              <a:ext cx="234" cy="60"/>
            </a:xfrm>
            <a:prstGeom prst="rect">
              <a:avLst/>
            </a:prstGeom>
            <a:solidFill>
              <a:srgbClr val="FFFFCD"/>
            </a:solidFill>
            <a:ln w="25400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en-US" sz="1800" dirty="0"/>
            </a:p>
          </p:txBody>
        </p:sp>
      </p:grpSp>
      <p:sp>
        <p:nvSpPr>
          <p:cNvPr id="75793" name="Text Box 27"/>
          <p:cNvSpPr txBox="1"/>
          <p:nvPr/>
        </p:nvSpPr>
        <p:spPr>
          <a:xfrm>
            <a:off x="5408613" y="3033713"/>
            <a:ext cx="742950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Maine</a:t>
            </a:r>
          </a:p>
        </p:txBody>
      </p:sp>
      <p:sp>
        <p:nvSpPr>
          <p:cNvPr id="75794" name="Text Box 28"/>
          <p:cNvSpPr txBox="1"/>
          <p:nvPr/>
        </p:nvSpPr>
        <p:spPr>
          <a:xfrm>
            <a:off x="6045200" y="3808413"/>
            <a:ext cx="1362075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Counties.shp</a:t>
            </a:r>
          </a:p>
        </p:txBody>
      </p:sp>
      <p:sp>
        <p:nvSpPr>
          <p:cNvPr id="75795" name="Text Box 29"/>
          <p:cNvSpPr txBox="1"/>
          <p:nvPr/>
        </p:nvSpPr>
        <p:spPr>
          <a:xfrm>
            <a:off x="6045200" y="4144963"/>
            <a:ext cx="1374775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Counties.shx</a:t>
            </a:r>
          </a:p>
        </p:txBody>
      </p:sp>
      <p:sp>
        <p:nvSpPr>
          <p:cNvPr id="75796" name="Text Box 30"/>
          <p:cNvSpPr txBox="1"/>
          <p:nvPr/>
        </p:nvSpPr>
        <p:spPr>
          <a:xfrm>
            <a:off x="6045200" y="4481513"/>
            <a:ext cx="1381125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Counties.dbf</a:t>
            </a:r>
          </a:p>
        </p:txBody>
      </p:sp>
      <p:sp>
        <p:nvSpPr>
          <p:cNvPr id="75797" name="Text Box 31"/>
          <p:cNvSpPr txBox="1"/>
          <p:nvPr/>
        </p:nvSpPr>
        <p:spPr>
          <a:xfrm>
            <a:off x="6045200" y="4818063"/>
            <a:ext cx="1006475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MCD.shp</a:t>
            </a:r>
          </a:p>
        </p:txBody>
      </p:sp>
      <p:sp>
        <p:nvSpPr>
          <p:cNvPr id="75798" name="Text Box 32"/>
          <p:cNvSpPr txBox="1"/>
          <p:nvPr/>
        </p:nvSpPr>
        <p:spPr>
          <a:xfrm>
            <a:off x="6045200" y="5154613"/>
            <a:ext cx="968375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MCDshx</a:t>
            </a:r>
          </a:p>
        </p:txBody>
      </p:sp>
      <p:sp>
        <p:nvSpPr>
          <p:cNvPr id="75799" name="Text Box 33"/>
          <p:cNvSpPr txBox="1"/>
          <p:nvPr/>
        </p:nvSpPr>
        <p:spPr>
          <a:xfrm>
            <a:off x="6045200" y="5491163"/>
            <a:ext cx="1025525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MCD.dbf</a:t>
            </a:r>
          </a:p>
        </p:txBody>
      </p:sp>
      <p:cxnSp>
        <p:nvCxnSpPr>
          <p:cNvPr id="75800" name="AutoShape 34"/>
          <p:cNvCxnSpPr>
            <a:stCxn id="75808" idx="2"/>
            <a:endCxn id="75799" idx="1"/>
          </p:cNvCxnSpPr>
          <p:nvPr/>
        </p:nvCxnSpPr>
        <p:spPr>
          <a:xfrm rot="-5400000" flipH="1">
            <a:off x="4921250" y="4535488"/>
            <a:ext cx="2038350" cy="207962"/>
          </a:xfrm>
          <a:prstGeom prst="bentConnector2">
            <a:avLst/>
          </a:prstGeom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5801" name="AutoShape 35"/>
          <p:cNvCxnSpPr>
            <a:stCxn id="75808" idx="2"/>
            <a:endCxn id="75798" idx="1"/>
          </p:cNvCxnSpPr>
          <p:nvPr/>
        </p:nvCxnSpPr>
        <p:spPr>
          <a:xfrm rot="-5400000" flipH="1">
            <a:off x="5089525" y="4367213"/>
            <a:ext cx="1701800" cy="207962"/>
          </a:xfrm>
          <a:prstGeom prst="bentConnector2">
            <a:avLst/>
          </a:prstGeom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5802" name="AutoShape 36"/>
          <p:cNvCxnSpPr>
            <a:stCxn id="75808" idx="2"/>
            <a:endCxn id="75797" idx="1"/>
          </p:cNvCxnSpPr>
          <p:nvPr/>
        </p:nvCxnSpPr>
        <p:spPr>
          <a:xfrm rot="-5400000" flipH="1">
            <a:off x="5257800" y="4198938"/>
            <a:ext cx="1365250" cy="207962"/>
          </a:xfrm>
          <a:prstGeom prst="bentConnector2">
            <a:avLst/>
          </a:prstGeom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5803" name="AutoShape 37"/>
          <p:cNvCxnSpPr>
            <a:stCxn id="75808" idx="2"/>
            <a:endCxn id="75796" idx="1"/>
          </p:cNvCxnSpPr>
          <p:nvPr/>
        </p:nvCxnSpPr>
        <p:spPr>
          <a:xfrm rot="-5400000" flipH="1">
            <a:off x="5426075" y="4030663"/>
            <a:ext cx="1028700" cy="207962"/>
          </a:xfrm>
          <a:prstGeom prst="bentConnector2">
            <a:avLst/>
          </a:prstGeom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5804" name="AutoShape 38"/>
          <p:cNvCxnSpPr>
            <a:stCxn id="75808" idx="2"/>
            <a:endCxn id="75795" idx="1"/>
          </p:cNvCxnSpPr>
          <p:nvPr/>
        </p:nvCxnSpPr>
        <p:spPr>
          <a:xfrm rot="-5400000" flipH="1">
            <a:off x="5594350" y="3862388"/>
            <a:ext cx="692150" cy="207962"/>
          </a:xfrm>
          <a:prstGeom prst="bentConnector2">
            <a:avLst/>
          </a:prstGeom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5805" name="AutoShape 39"/>
          <p:cNvCxnSpPr>
            <a:stCxn id="75808" idx="2"/>
            <a:endCxn id="75794" idx="1"/>
          </p:cNvCxnSpPr>
          <p:nvPr/>
        </p:nvCxnSpPr>
        <p:spPr>
          <a:xfrm rot="-5400000" flipH="1">
            <a:off x="5762625" y="3694113"/>
            <a:ext cx="355600" cy="207962"/>
          </a:xfrm>
          <a:prstGeom prst="bentConnector2">
            <a:avLst/>
          </a:prstGeom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5806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75807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55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br>
              <a:rPr lang="en-US" altLang="en-US" sz="3600" b="1" dirty="0"/>
            </a:br>
            <a:r>
              <a:rPr lang="en-US" altLang="en-US" sz="3600" b="1" dirty="0"/>
              <a:t>Coverages and Shapefiles</a:t>
            </a:r>
            <a:br>
              <a:rPr lang="en-US" altLang="en-US" sz="3600" b="1" dirty="0"/>
            </a:br>
            <a:endParaRPr lang="en-US" altLang="en-US" sz="3600" b="1" dirty="0"/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05400"/>
          </a:xfrm>
          <a:ln/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Coverages are stored partially in their own folder and partially in the common INFO folder.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Shapefiles are stored in three to five files (with extensions .shp, .shx, .dbf, .sbx and .sbn).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Coverages store common boundaries between polygons only once, to avoid redundancy.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Shapefiles store all the geometry of each polygon regardless of redundancy.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Coverage features are single lines or single polygons.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Shapefiles allow features to have multiple, disconnected, intersecting and overlapping components.</a:t>
            </a:r>
          </a:p>
        </p:txBody>
      </p:sp>
      <p:sp>
        <p:nvSpPr>
          <p:cNvPr id="76804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76805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56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Geodatabase Model</a:t>
            </a:r>
          </a:p>
        </p:txBody>
      </p:sp>
      <p:sp>
        <p:nvSpPr>
          <p:cNvPr id="78851" name="Rectangle 4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495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sz="2800" dirty="0"/>
              <a:t>Stores geographic coordinates as one attribute (shape) in a relational database table</a:t>
            </a:r>
          </a:p>
          <a:p>
            <a:pPr eaLnBrk="1" hangingPunct="1"/>
            <a:r>
              <a:rPr lang="en-US" altLang="en-US" sz="2800" dirty="0"/>
              <a:t>Uses </a:t>
            </a:r>
            <a:r>
              <a:rPr lang="en-US" altLang="en-US" sz="2800" dirty="0">
                <a:solidFill>
                  <a:srgbClr val="FF3300"/>
                </a:solidFill>
              </a:rPr>
              <a:t>MS Access</a:t>
            </a:r>
            <a:r>
              <a:rPr lang="en-US" altLang="en-US" sz="2800" dirty="0"/>
              <a:t> for “Personal Geodatabase” (single user)</a:t>
            </a:r>
          </a:p>
          <a:p>
            <a:pPr eaLnBrk="1" hangingPunct="1"/>
            <a:r>
              <a:rPr lang="en-US" altLang="en-US" sz="2800" dirty="0"/>
              <a:t>Uses a file system for a “File Geodatabse” (FGDB).</a:t>
            </a:r>
          </a:p>
          <a:p>
            <a:pPr eaLnBrk="1" hangingPunct="1"/>
            <a:r>
              <a:rPr lang="en-US" altLang="en-US" sz="2800" dirty="0"/>
              <a:t>Uses Oracle, Sybase, Ingress or other </a:t>
            </a:r>
            <a:r>
              <a:rPr lang="en-US" altLang="en-US" sz="2800" dirty="0">
                <a:solidFill>
                  <a:srgbClr val="FF3300"/>
                </a:solidFill>
              </a:rPr>
              <a:t>commercial relational databases</a:t>
            </a:r>
            <a:r>
              <a:rPr lang="en-US" altLang="en-US" sz="2800" dirty="0"/>
              <a:t> for “Enterprise Geodatabases” (many simultaneous users)</a:t>
            </a:r>
          </a:p>
        </p:txBody>
      </p:sp>
      <p:sp>
        <p:nvSpPr>
          <p:cNvPr id="78852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78853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57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/>
          </p:cNvSpPr>
          <p:nvPr>
            <p:ph idx="1"/>
          </p:nvPr>
        </p:nvSpPr>
        <p:spPr>
          <a:xfrm>
            <a:off x="0" y="457200"/>
            <a:ext cx="8991600" cy="55927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sz="2800" dirty="0"/>
              <a:t>There are some differences in queries between shapefiles and geodatabases</a:t>
            </a:r>
          </a:p>
          <a:p>
            <a:pPr lvl="1" eaLnBrk="1" hangingPunct="1"/>
            <a:r>
              <a:rPr lang="en-US" altLang="en-US" sz="2400" dirty="0"/>
              <a:t>"STATE_NAME" LIKE 'Miss%'        * in a geodatabase</a:t>
            </a:r>
          </a:p>
          <a:p>
            <a:pPr lvl="1" eaLnBrk="1" hangingPunct="1"/>
            <a:r>
              <a:rPr lang="en-US" altLang="en-US" sz="2400" dirty="0"/>
              <a:t>"OWNER_NAME" LIKE '_atherine smith'  ? </a:t>
            </a:r>
          </a:p>
          <a:p>
            <a:pPr lvl="1" eaLnBrk="1" hangingPunct="1">
              <a:buNone/>
            </a:pP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UPPER("LAST_NAME") = 'JONES' </a:t>
            </a:r>
          </a:p>
          <a:p>
            <a:pPr lvl="1" eaLnBrk="1" hangingPunct="1"/>
            <a:r>
              <a:rPr lang="en-US" altLang="en-US" sz="2400" dirty="0"/>
              <a:t>UCASE ("LAST_NAME") = 'JONES'   geodatabase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/>
            <a:r>
              <a:rPr lang="en-US" altLang="en-US" sz="2400" dirty="0"/>
              <a:t>"POP2000" IS NULL </a:t>
            </a:r>
          </a:p>
          <a:p>
            <a:pPr lvl="1" eaLnBrk="1" hangingPunct="1"/>
            <a:r>
              <a:rPr lang="en-US" altLang="en-US" sz="2400" dirty="0"/>
              <a:t>"POP2000" IS NOT NULL 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/>
            <a:r>
              <a:rPr lang="en-US" altLang="en-US" sz="2400" dirty="0"/>
              <a:t>"HOUSEHOLDS" &gt; "MALES" * ("POP90_SQMI" + "AREA") </a:t>
            </a:r>
          </a:p>
          <a:p>
            <a:pPr lvl="1" eaLnBrk="1" hangingPunct="1"/>
            <a:endParaRPr lang="en-US" altLang="en-US" sz="2400" dirty="0"/>
          </a:p>
        </p:txBody>
      </p:sp>
      <p:sp>
        <p:nvSpPr>
          <p:cNvPr id="79875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79876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58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The ArcGIS Geodatabase</a:t>
            </a:r>
          </a:p>
        </p:txBody>
      </p:sp>
      <p:sp>
        <p:nvSpPr>
          <p:cNvPr id="81923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81924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59</a:t>
            </a:fld>
            <a:endParaRPr lang="en-US" alt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2725" y="1417638"/>
          <a:ext cx="8718549" cy="4668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8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0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Key</a:t>
                      </a:r>
                    </a:p>
                    <a:p>
                      <a:pPr algn="ctr"/>
                      <a:r>
                        <a:rPr lang="en-US" sz="1800" dirty="0"/>
                        <a:t>Characteristics</a:t>
                      </a:r>
                    </a:p>
                  </a:txBody>
                  <a:tcPr marL="91453" marR="9145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ArcSDE</a:t>
                      </a:r>
                      <a:endParaRPr lang="en-US" sz="1800" dirty="0"/>
                    </a:p>
                  </a:txBody>
                  <a:tcPr marL="91453" marR="9145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File Geodatabase</a:t>
                      </a:r>
                    </a:p>
                  </a:txBody>
                  <a:tcPr marL="91453" marR="9145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Personal Geodatabase</a:t>
                      </a:r>
                    </a:p>
                  </a:txBody>
                  <a:tcPr marL="91453" marR="91453"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76">
                <a:tc>
                  <a:txBody>
                    <a:bodyPr/>
                    <a:lstStyle/>
                    <a:p>
                      <a:r>
                        <a:rPr lang="en-US" sz="1800" dirty="0"/>
                        <a:t>Number of Users</a:t>
                      </a:r>
                    </a:p>
                  </a:txBody>
                  <a:tcPr marL="91453" marR="91453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Multiuser</a:t>
                      </a:r>
                    </a:p>
                  </a:txBody>
                  <a:tcPr marL="91453" marR="91453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Single user &amp; small workgroups</a:t>
                      </a:r>
                    </a:p>
                  </a:txBody>
                  <a:tcPr marL="91453" marR="91453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Single </a:t>
                      </a:r>
                      <a:r>
                        <a:rPr lang="en-US" sz="1800" dirty="0" err="1"/>
                        <a:t>userS</a:t>
                      </a:r>
                      <a:endParaRPr lang="en-US" sz="1800" dirty="0"/>
                    </a:p>
                  </a:txBody>
                  <a:tcPr marL="91453" marR="91453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259">
                <a:tc>
                  <a:txBody>
                    <a:bodyPr/>
                    <a:lstStyle/>
                    <a:p>
                      <a:r>
                        <a:rPr lang="en-US" sz="1800" dirty="0"/>
                        <a:t>Storage Format</a:t>
                      </a:r>
                    </a:p>
                  </a:txBody>
                  <a:tcPr marL="91453" marR="91453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Oracle</a:t>
                      </a:r>
                    </a:p>
                    <a:p>
                      <a:r>
                        <a:rPr lang="en-US" sz="1800" dirty="0"/>
                        <a:t>Microsoft SQL Server</a:t>
                      </a:r>
                    </a:p>
                    <a:p>
                      <a:r>
                        <a:rPr lang="en-US" sz="1800" dirty="0"/>
                        <a:t>IBM DB2</a:t>
                      </a:r>
                    </a:p>
                    <a:p>
                      <a:r>
                        <a:rPr lang="en-US" sz="1800" dirty="0"/>
                        <a:t>IBM Informix</a:t>
                      </a:r>
                    </a:p>
                  </a:txBody>
                  <a:tcPr marL="91453" marR="91453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Each dataset is a separate file</a:t>
                      </a:r>
                    </a:p>
                  </a:txBody>
                  <a:tcPr marL="91453" marR="91453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Microsoft Access File</a:t>
                      </a:r>
                    </a:p>
                  </a:txBody>
                  <a:tcPr marL="91453" marR="91453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76">
                <a:tc>
                  <a:txBody>
                    <a:bodyPr/>
                    <a:lstStyle/>
                    <a:p>
                      <a:r>
                        <a:rPr lang="en-US" sz="1800" dirty="0"/>
                        <a:t>Versioning Support</a:t>
                      </a:r>
                    </a:p>
                  </a:txBody>
                  <a:tcPr marL="91453" marR="91453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Supported</a:t>
                      </a:r>
                    </a:p>
                  </a:txBody>
                  <a:tcPr marL="91453" marR="91453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supported</a:t>
                      </a:r>
                    </a:p>
                  </a:txBody>
                  <a:tcPr marL="91453" marR="91453" marT="45727" marB="457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Not supported</a:t>
                      </a:r>
                    </a:p>
                    <a:p>
                      <a:endParaRPr lang="en-US" sz="1800" dirty="0"/>
                    </a:p>
                  </a:txBody>
                  <a:tcPr marL="91453" marR="91453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37">
                <a:tc>
                  <a:txBody>
                    <a:bodyPr/>
                    <a:lstStyle/>
                    <a:p>
                      <a:r>
                        <a:rPr lang="en-US" sz="1800" dirty="0"/>
                        <a:t>Database Administration Tools</a:t>
                      </a:r>
                    </a:p>
                  </a:txBody>
                  <a:tcPr marL="91453" marR="91453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Full DBMS functions</a:t>
                      </a:r>
                    </a:p>
                  </a:txBody>
                  <a:tcPr marL="91453" marR="91453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File system management</a:t>
                      </a:r>
                    </a:p>
                  </a:txBody>
                  <a:tcPr marL="91453" marR="91453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Windows file system management</a:t>
                      </a:r>
                    </a:p>
                  </a:txBody>
                  <a:tcPr marL="91453" marR="91453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Features of a DBMS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 Management Systems provide features to maintain database: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independence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It refers to the immunity of user applications to make changes in the definition and organization of data.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Integrity and security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refers to maintaining and assuring the accuracy and consistency of data over its entire life-cycle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10245" name="Slide Number Placeholder 2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256338"/>
            <a:ext cx="2133600" cy="476250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6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>
                <a:solidFill>
                  <a:schemeClr val="tx1"/>
                </a:solidFill>
              </a:rPr>
              <a:t>Elements of a Geodatabase</a:t>
            </a:r>
          </a:p>
        </p:txBody>
      </p:sp>
      <p:pic>
        <p:nvPicPr>
          <p:cNvPr id="83971" name="Picture 4" descr="GeoDBConten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63" y="1958975"/>
            <a:ext cx="2908300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2" name="Rectangle 5"/>
          <p:cNvSpPr>
            <a:spLocks noGrp="1"/>
          </p:cNvSpPr>
          <p:nvPr>
            <p:ph idx="1"/>
          </p:nvPr>
        </p:nvSpPr>
        <p:spPr>
          <a:xfrm>
            <a:off x="3886200" y="2286000"/>
            <a:ext cx="4083050" cy="47625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rgbClr val="003366"/>
                </a:solidFill>
              </a:rPr>
              <a:t>Feature </a:t>
            </a:r>
            <a:r>
              <a:rPr lang="de-DE" altLang="en-US" sz="2000" b="1" dirty="0">
                <a:solidFill>
                  <a:srgbClr val="003366"/>
                </a:solidFill>
              </a:rPr>
              <a:t>D</a:t>
            </a:r>
            <a:r>
              <a:rPr lang="en-US" altLang="en-US" sz="2000" b="1" dirty="0">
                <a:solidFill>
                  <a:srgbClr val="003366"/>
                </a:solidFill>
              </a:rPr>
              <a:t>ataset</a:t>
            </a:r>
            <a:endParaRPr lang="en-US" altLang="en-US" sz="2000" b="1" dirty="0"/>
          </a:p>
        </p:txBody>
      </p:sp>
      <p:sp>
        <p:nvSpPr>
          <p:cNvPr id="83973" name="Rectangle 6"/>
          <p:cNvSpPr/>
          <p:nvPr/>
        </p:nvSpPr>
        <p:spPr>
          <a:xfrm>
            <a:off x="4049713" y="4516438"/>
            <a:ext cx="4038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3366"/>
                </a:solidFill>
              </a:rPr>
              <a:t>Feature </a:t>
            </a:r>
            <a:r>
              <a:rPr lang="de-DE" altLang="en-US" sz="2000" b="1" dirty="0">
                <a:solidFill>
                  <a:srgbClr val="003366"/>
                </a:solidFill>
              </a:rPr>
              <a:t>C</a:t>
            </a:r>
            <a:r>
              <a:rPr lang="en-US" altLang="en-US" sz="2000" b="1" dirty="0">
                <a:solidFill>
                  <a:srgbClr val="003366"/>
                </a:solidFill>
              </a:rPr>
              <a:t>lass</a:t>
            </a:r>
          </a:p>
        </p:txBody>
      </p:sp>
      <p:sp>
        <p:nvSpPr>
          <p:cNvPr id="83974" name="Rectangle 7"/>
          <p:cNvSpPr/>
          <p:nvPr/>
        </p:nvSpPr>
        <p:spPr>
          <a:xfrm>
            <a:off x="4027488" y="2917825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3366"/>
                </a:solidFill>
              </a:rPr>
              <a:t>Relationship </a:t>
            </a:r>
            <a:r>
              <a:rPr lang="de-DE" altLang="en-US" sz="2000" b="1" dirty="0">
                <a:solidFill>
                  <a:srgbClr val="003366"/>
                </a:solidFill>
              </a:rPr>
              <a:t>C</a:t>
            </a:r>
            <a:r>
              <a:rPr lang="en-US" altLang="en-US" sz="2000" b="1" dirty="0">
                <a:solidFill>
                  <a:srgbClr val="003366"/>
                </a:solidFill>
              </a:rPr>
              <a:t>lass</a:t>
            </a:r>
          </a:p>
        </p:txBody>
      </p:sp>
      <p:sp>
        <p:nvSpPr>
          <p:cNvPr id="83975" name="Rectangle 8"/>
          <p:cNvSpPr/>
          <p:nvPr/>
        </p:nvSpPr>
        <p:spPr>
          <a:xfrm>
            <a:off x="3657600" y="1600200"/>
            <a:ext cx="4267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3366"/>
                </a:solidFill>
              </a:rPr>
              <a:t>Geometric </a:t>
            </a:r>
            <a:r>
              <a:rPr lang="de-DE" altLang="en-US" sz="2000" b="1" dirty="0">
                <a:solidFill>
                  <a:srgbClr val="003366"/>
                </a:solidFill>
              </a:rPr>
              <a:t>N</a:t>
            </a:r>
            <a:r>
              <a:rPr lang="en-US" altLang="en-US" sz="2000" b="1" dirty="0">
                <a:solidFill>
                  <a:srgbClr val="003366"/>
                </a:solidFill>
              </a:rPr>
              <a:t>etwork</a:t>
            </a:r>
          </a:p>
        </p:txBody>
      </p:sp>
      <p:sp>
        <p:nvSpPr>
          <p:cNvPr id="83976" name="Rectangle 9"/>
          <p:cNvSpPr/>
          <p:nvPr/>
        </p:nvSpPr>
        <p:spPr>
          <a:xfrm>
            <a:off x="4038600" y="5105400"/>
            <a:ext cx="4038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3366"/>
                </a:solidFill>
              </a:rPr>
              <a:t>Annotation </a:t>
            </a:r>
            <a:r>
              <a:rPr lang="de-DE" altLang="en-US" sz="2000" b="1" dirty="0">
                <a:solidFill>
                  <a:srgbClr val="003366"/>
                </a:solidFill>
              </a:rPr>
              <a:t>C</a:t>
            </a:r>
            <a:r>
              <a:rPr lang="en-US" altLang="en-US" sz="2000" b="1" dirty="0">
                <a:solidFill>
                  <a:srgbClr val="003366"/>
                </a:solidFill>
              </a:rPr>
              <a:t>lass</a:t>
            </a:r>
          </a:p>
        </p:txBody>
      </p:sp>
      <p:sp>
        <p:nvSpPr>
          <p:cNvPr id="83977" name="Rectangle 10"/>
          <p:cNvSpPr/>
          <p:nvPr/>
        </p:nvSpPr>
        <p:spPr>
          <a:xfrm>
            <a:off x="4038600" y="5954713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3366"/>
                </a:solidFill>
              </a:rPr>
              <a:t>Object </a:t>
            </a:r>
            <a:r>
              <a:rPr lang="de-DE" altLang="en-US" sz="2000" b="1" dirty="0">
                <a:solidFill>
                  <a:srgbClr val="003366"/>
                </a:solidFill>
              </a:rPr>
              <a:t>C</a:t>
            </a:r>
            <a:r>
              <a:rPr lang="en-US" altLang="en-US" sz="2000" b="1" dirty="0">
                <a:solidFill>
                  <a:srgbClr val="003366"/>
                </a:solidFill>
              </a:rPr>
              <a:t>lass</a:t>
            </a:r>
          </a:p>
        </p:txBody>
      </p:sp>
      <p:sp>
        <p:nvSpPr>
          <p:cNvPr id="83978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83979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60</a:t>
            </a:fld>
            <a:endParaRPr lang="en-US" altLang="en-US" sz="1400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534400" cy="1143000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sz="4000" dirty="0">
                <a:solidFill>
                  <a:schemeClr val="tx1"/>
                </a:solidFill>
              </a:rPr>
              <a:t>Elements of a Geodatabase</a:t>
            </a:r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>
          <a:xfrm>
            <a:off x="762000" y="2165350"/>
            <a:ext cx="8140700" cy="43561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sz="2800" dirty="0"/>
              <a:t>Objects , Object Classes</a:t>
            </a:r>
          </a:p>
          <a:p>
            <a:pPr eaLnBrk="1" hangingPunct="1"/>
            <a:r>
              <a:rPr lang="en-US" altLang="en-US" sz="2800" dirty="0"/>
              <a:t>Features , Feature Classes</a:t>
            </a:r>
          </a:p>
          <a:p>
            <a:pPr eaLnBrk="1" hangingPunct="1"/>
            <a:r>
              <a:rPr lang="en-US" altLang="en-US" sz="2800" dirty="0"/>
              <a:t>Feature Datasets</a:t>
            </a:r>
            <a:endParaRPr lang="de-DE" altLang="en-US" sz="2800" dirty="0"/>
          </a:p>
          <a:p>
            <a:pPr eaLnBrk="1" hangingPunct="1"/>
            <a:r>
              <a:rPr lang="en-US" altLang="en-US" sz="2800" dirty="0"/>
              <a:t>Validation Rules, Domains</a:t>
            </a:r>
            <a:endParaRPr lang="de-DE" altLang="en-US" sz="2800" dirty="0"/>
          </a:p>
          <a:p>
            <a:pPr eaLnBrk="1" hangingPunct="1"/>
            <a:r>
              <a:rPr lang="en-US" altLang="en-US" sz="2800" dirty="0"/>
              <a:t>Relationships ,  Relationship Classes</a:t>
            </a:r>
          </a:p>
          <a:p>
            <a:pPr eaLnBrk="1" hangingPunct="1"/>
            <a:r>
              <a:rPr lang="en-US" altLang="en-US" sz="2800" dirty="0"/>
              <a:t>Spatial References</a:t>
            </a:r>
            <a:endParaRPr lang="de-DE" altLang="en-US" sz="2800" dirty="0"/>
          </a:p>
          <a:p>
            <a:pPr eaLnBrk="1" hangingPunct="1"/>
            <a:r>
              <a:rPr lang="en-US" altLang="en-US" sz="2800" dirty="0"/>
              <a:t>Geometric Networks</a:t>
            </a:r>
          </a:p>
        </p:txBody>
      </p:sp>
      <p:sp>
        <p:nvSpPr>
          <p:cNvPr id="84996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84997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61</a:t>
            </a:fld>
            <a:endParaRPr lang="en-US" altLang="en-US" sz="1400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01000" cy="1143000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>
                <a:solidFill>
                  <a:schemeClr val="tx1"/>
                </a:solidFill>
              </a:rPr>
              <a:t>Objects and Object Classes</a:t>
            </a: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609600" y="2209800"/>
            <a:ext cx="8140700" cy="35814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sz="2800" dirty="0"/>
              <a:t>An </a:t>
            </a:r>
            <a:r>
              <a:rPr lang="de-DE" altLang="en-US" sz="2800" dirty="0"/>
              <a:t>o</a:t>
            </a:r>
            <a:r>
              <a:rPr lang="en-US" altLang="en-US" sz="2800" dirty="0"/>
              <a:t>bject is an instance of an </a:t>
            </a:r>
            <a:r>
              <a:rPr lang="de-DE" altLang="en-US" sz="2800" dirty="0"/>
              <a:t>o</a:t>
            </a:r>
            <a:r>
              <a:rPr lang="en-US" altLang="en-US" sz="2800" dirty="0"/>
              <a:t>bject </a:t>
            </a:r>
            <a:r>
              <a:rPr lang="de-DE" altLang="en-US" sz="2800" dirty="0"/>
              <a:t>c</a:t>
            </a:r>
            <a:r>
              <a:rPr lang="en-US" altLang="en-US" sz="2800" dirty="0"/>
              <a:t>lass</a:t>
            </a:r>
            <a:endParaRPr lang="de-DE" altLang="en-US" sz="2800" dirty="0"/>
          </a:p>
          <a:p>
            <a:pPr eaLnBrk="1" hangingPunct="1"/>
            <a:r>
              <a:rPr lang="en-US" altLang="en-US" sz="2800" dirty="0"/>
              <a:t>All </a:t>
            </a:r>
            <a:r>
              <a:rPr lang="de-DE" altLang="en-US" sz="2800" dirty="0"/>
              <a:t>o</a:t>
            </a:r>
            <a:r>
              <a:rPr lang="en-US" altLang="en-US" sz="2800" dirty="0"/>
              <a:t>bjects in an </a:t>
            </a:r>
            <a:r>
              <a:rPr lang="de-DE" altLang="en-US" sz="2800" dirty="0"/>
              <a:t>o</a:t>
            </a:r>
            <a:r>
              <a:rPr lang="en-US" altLang="en-US" sz="2800" dirty="0"/>
              <a:t>bject </a:t>
            </a:r>
            <a:r>
              <a:rPr lang="de-DE" altLang="en-US" sz="2800" dirty="0"/>
              <a:t>c</a:t>
            </a:r>
            <a:r>
              <a:rPr lang="en-US" altLang="en-US" sz="2800" dirty="0"/>
              <a:t>lass have the same properties and behavior</a:t>
            </a:r>
            <a:endParaRPr lang="de-DE" altLang="en-US" sz="2800" dirty="0"/>
          </a:p>
          <a:p>
            <a:pPr eaLnBrk="1" hangingPunct="1"/>
            <a:r>
              <a:rPr lang="en-US" altLang="en-US" sz="2800" dirty="0"/>
              <a:t>An </a:t>
            </a:r>
            <a:r>
              <a:rPr lang="de-DE" altLang="en-US" sz="2800" dirty="0"/>
              <a:t>o</a:t>
            </a:r>
            <a:r>
              <a:rPr lang="en-US" altLang="en-US" sz="2800" dirty="0"/>
              <a:t>bject can be related to other objects via </a:t>
            </a:r>
            <a:r>
              <a:rPr lang="de-DE" altLang="en-US" sz="2800" dirty="0"/>
              <a:t>r</a:t>
            </a:r>
            <a:r>
              <a:rPr lang="en-US" altLang="en-US" sz="2800" dirty="0"/>
              <a:t>elationships</a:t>
            </a:r>
          </a:p>
        </p:txBody>
      </p:sp>
      <p:sp>
        <p:nvSpPr>
          <p:cNvPr id="86020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86021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62</a:t>
            </a:fld>
            <a:endParaRPr lang="en-US" altLang="en-US" sz="14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1490663" y="1568450"/>
          <a:ext cx="6324600" cy="547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2639695" imgH="2523490" progId="Visio.Drawing.5">
                  <p:embed/>
                </p:oleObj>
              </mc:Choice>
              <mc:Fallback>
                <p:oleObj r:id="rId3" imgW="2639695" imgH="2523490" progId="Visio.Drawing.5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0663" y="1568450"/>
                        <a:ext cx="6324600" cy="547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87044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63</a:t>
            </a:fld>
            <a:endParaRPr lang="en-US" altLang="en-US" sz="1400"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915988" y="2133600"/>
            <a:ext cx="7835900" cy="43561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de-DE" altLang="en-US" sz="2800" dirty="0"/>
              <a:t>S</a:t>
            </a:r>
            <a:r>
              <a:rPr lang="en-US" altLang="en-US" sz="2800" dirty="0"/>
              <a:t>patial </a:t>
            </a:r>
            <a:r>
              <a:rPr lang="de-DE" altLang="en-US" sz="2800" dirty="0"/>
              <a:t>o</a:t>
            </a:r>
            <a:r>
              <a:rPr lang="en-US" altLang="en-US" sz="2800" dirty="0"/>
              <a:t>bject</a:t>
            </a:r>
          </a:p>
          <a:p>
            <a:pPr eaLnBrk="1" hangingPunct="1"/>
            <a:r>
              <a:rPr lang="de-DE" altLang="en-US" sz="2800" dirty="0"/>
              <a:t>L</a:t>
            </a:r>
            <a:r>
              <a:rPr lang="en-US" altLang="en-US" sz="2800" dirty="0"/>
              <a:t>ocation </a:t>
            </a:r>
          </a:p>
          <a:p>
            <a:pPr lvl="2" eaLnBrk="1" hangingPunct="1"/>
            <a:r>
              <a:rPr lang="de-DE" altLang="en-US" dirty="0"/>
              <a:t> A</a:t>
            </a:r>
            <a:r>
              <a:rPr lang="en-US" altLang="en-US" dirty="0"/>
              <a:t>ttribute of </a:t>
            </a:r>
            <a:r>
              <a:rPr lang="de-DE" altLang="en-US" dirty="0"/>
              <a:t>t</a:t>
            </a:r>
            <a:r>
              <a:rPr lang="en-US" altLang="en-US" dirty="0"/>
              <a:t>ype </a:t>
            </a:r>
            <a:r>
              <a:rPr lang="en-US" altLang="en-US" i="1" dirty="0"/>
              <a:t>Geometry</a:t>
            </a:r>
            <a:r>
              <a:rPr lang="en-US" altLang="en-US" dirty="0"/>
              <a:t>  </a:t>
            </a:r>
            <a:endParaRPr lang="de-DE" altLang="en-US" dirty="0"/>
          </a:p>
          <a:p>
            <a:pPr eaLnBrk="1" hangingPunct="1"/>
            <a:r>
              <a:rPr lang="de-DE" altLang="en-US" sz="2800" dirty="0"/>
              <a:t>Spatial</a:t>
            </a:r>
            <a:r>
              <a:rPr lang="en-US" altLang="en-US" sz="2800" dirty="0"/>
              <a:t> </a:t>
            </a:r>
            <a:r>
              <a:rPr lang="de-DE" altLang="en-US" sz="2800" dirty="0"/>
              <a:t>r</a:t>
            </a:r>
            <a:r>
              <a:rPr lang="en-US" altLang="en-US" sz="2800" dirty="0"/>
              <a:t>elationships</a:t>
            </a:r>
            <a:endParaRPr lang="de-DE" altLang="en-US" sz="2800" dirty="0"/>
          </a:p>
          <a:p>
            <a:pPr eaLnBrk="1" hangingPunct="1"/>
            <a:r>
              <a:rPr lang="de-DE" altLang="en-US" sz="2800" dirty="0"/>
              <a:t>Instance</a:t>
            </a:r>
            <a:r>
              <a:rPr lang="en-US" altLang="en-US" sz="2800" dirty="0"/>
              <a:t> of a </a:t>
            </a:r>
            <a:r>
              <a:rPr lang="de-DE" altLang="en-US" sz="2800" dirty="0"/>
              <a:t>f</a:t>
            </a:r>
            <a:r>
              <a:rPr lang="en-US" altLang="en-US" sz="2800" dirty="0"/>
              <a:t>eature </a:t>
            </a:r>
            <a:r>
              <a:rPr lang="de-DE" altLang="en-US" sz="2800" dirty="0"/>
              <a:t>c</a:t>
            </a:r>
            <a:r>
              <a:rPr lang="en-US" altLang="en-US" sz="2800" dirty="0"/>
              <a:t>lass</a:t>
            </a:r>
          </a:p>
        </p:txBody>
      </p:sp>
      <p:sp>
        <p:nvSpPr>
          <p:cNvPr id="88068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88069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64</a:t>
            </a:fld>
            <a:endParaRPr lang="en-US" altLang="en-US" sz="1400" dirty="0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>
                <a:solidFill>
                  <a:schemeClr val="tx1"/>
                </a:solidFill>
                <a:latin typeface="Frutiger 45 Light" pitchFamily="2" charset="0"/>
              </a:rPr>
              <a:t>Feature Classes</a:t>
            </a: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598488" y="2373313"/>
            <a:ext cx="8140700" cy="35179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de-DE" altLang="en-US" sz="2800" dirty="0"/>
              <a:t>Same type of geometry</a:t>
            </a:r>
          </a:p>
          <a:p>
            <a:pPr eaLnBrk="1" hangingPunct="1"/>
            <a:r>
              <a:rPr lang="de-DE" altLang="en-US" sz="2800" dirty="0"/>
              <a:t>Same type of spatial reference system</a:t>
            </a:r>
          </a:p>
          <a:p>
            <a:pPr eaLnBrk="1" hangingPunct="1"/>
            <a:r>
              <a:rPr lang="de-DE" altLang="en-US" sz="2800" dirty="0"/>
              <a:t>Store spatial objects (features</a:t>
            </a:r>
            <a:r>
              <a:rPr lang="de-DE" altLang="en-US" dirty="0"/>
              <a:t>)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89092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89093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65</a:t>
            </a:fld>
            <a:endParaRPr lang="en-US" altLang="en-US" sz="1400" dirty="0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>
                <a:solidFill>
                  <a:schemeClr val="tx1"/>
                </a:solidFill>
              </a:rPr>
              <a:t>Feature Datasets</a:t>
            </a: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457200" y="1631950"/>
            <a:ext cx="6051550" cy="4287838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sz="2800" dirty="0"/>
              <a:t>Container </a:t>
            </a:r>
            <a:endParaRPr lang="de-DE" altLang="en-US" sz="2800" dirty="0"/>
          </a:p>
          <a:p>
            <a:pPr eaLnBrk="1" hangingPunct="1"/>
            <a:r>
              <a:rPr lang="de-DE" altLang="en-US" sz="2800" dirty="0"/>
              <a:t>S</a:t>
            </a:r>
            <a:r>
              <a:rPr lang="en-US" altLang="en-US" sz="2800" dirty="0"/>
              <a:t>ame </a:t>
            </a:r>
            <a:r>
              <a:rPr lang="de-DE" altLang="en-US" sz="2800" dirty="0"/>
              <a:t>s</a:t>
            </a:r>
            <a:r>
              <a:rPr lang="en-US" altLang="en-US" sz="2800" dirty="0"/>
              <a:t>patial </a:t>
            </a:r>
            <a:r>
              <a:rPr lang="de-DE" altLang="en-US" sz="2800" dirty="0"/>
              <a:t>r</a:t>
            </a:r>
            <a:r>
              <a:rPr lang="en-US" altLang="en-US" sz="2800" dirty="0"/>
              <a:t>eference</a:t>
            </a:r>
          </a:p>
          <a:p>
            <a:pPr eaLnBrk="1" hangingPunct="1"/>
            <a:r>
              <a:rPr lang="en-US" altLang="en-US" sz="2800" dirty="0"/>
              <a:t>Analogous to a </a:t>
            </a:r>
            <a:r>
              <a:rPr lang="de-DE" altLang="en-US" sz="2800" dirty="0"/>
              <a:t>c</a:t>
            </a:r>
            <a:r>
              <a:rPr lang="en-US" altLang="en-US" sz="2800" dirty="0"/>
              <a:t>overag</a:t>
            </a:r>
            <a:r>
              <a:rPr lang="de-DE" altLang="en-US" sz="2800" dirty="0"/>
              <a:t>e</a:t>
            </a:r>
            <a:endParaRPr lang="en-US" altLang="en-US" sz="2800" dirty="0"/>
          </a:p>
        </p:txBody>
      </p:sp>
      <p:pic>
        <p:nvPicPr>
          <p:cNvPr id="90116" name="Picture 4" descr="Tre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238" y="1676400"/>
            <a:ext cx="2535237" cy="495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0117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90118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66</a:t>
            </a:fld>
            <a:endParaRPr lang="en-US" altLang="en-US" sz="1400" dirty="0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Assignment</a:t>
            </a:r>
          </a:p>
        </p:txBody>
      </p:sp>
      <p:sp>
        <p:nvSpPr>
          <p:cNvPr id="91139" name="Content Placeholder 6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en-US" dirty="0"/>
              <a:t>Read Chapter 8</a:t>
            </a:r>
          </a:p>
          <a:p>
            <a:r>
              <a:rPr lang="en-US" altLang="en-US" dirty="0"/>
              <a:t>Problems:  1, 2, 4, 5, 9, 10, 11, 12, 15</a:t>
            </a:r>
          </a:p>
        </p:txBody>
      </p:sp>
      <p:sp>
        <p:nvSpPr>
          <p:cNvPr id="91140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91141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67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Features of a DBMS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678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 Management Systems provide features to maintain database: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management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A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comprises a unit of work performed within a DBMS against a database, and treated in a coherent and reliable way independent of other transactions. Transactions in a database environment have two main purposes: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provide isolation from other transactions.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have an “all or nothing” effect.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Transactions must pass the ACID test (atomic, consistent, isolated and durable</a:t>
            </a:r>
          </a:p>
        </p:txBody>
      </p:sp>
      <p:sp>
        <p:nvSpPr>
          <p:cNvPr id="12292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12293" name="Slide Number Placeholder 2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256338"/>
            <a:ext cx="2133600" cy="476250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7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Features of a DBMS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en-US" altLang="en-US" sz="2800" dirty="0"/>
              <a:t>Database Management Systems provide features to maintain database:</a:t>
            </a:r>
          </a:p>
          <a:p>
            <a:pPr lvl="1" eaLnBrk="1" hangingPunct="1"/>
            <a:r>
              <a:rPr lang="en-US" altLang="en-US" sz="2400" dirty="0">
                <a:solidFill>
                  <a:srgbClr val="00B0F0"/>
                </a:solidFill>
              </a:rPr>
              <a:t>Concurrency control </a:t>
            </a:r>
            <a:r>
              <a:rPr lang="en-US" altLang="en-US" sz="2400" dirty="0"/>
              <a:t>- ensures that correct results for concurrent operations are generated, while getting those results as quickly as possible. </a:t>
            </a:r>
          </a:p>
          <a:p>
            <a:pPr lvl="1" eaLnBrk="1" hangingPunct="1"/>
            <a:r>
              <a:rPr lang="en-US" altLang="en-US" sz="2400" dirty="0">
                <a:solidFill>
                  <a:srgbClr val="00B0F0"/>
                </a:solidFill>
              </a:rPr>
              <a:t>Backup and recovery</a:t>
            </a:r>
          </a:p>
          <a:p>
            <a:pPr lvl="1" eaLnBrk="1" hangingPunct="1"/>
            <a:r>
              <a:rPr lang="en-US" altLang="en-US" sz="2400" dirty="0">
                <a:solidFill>
                  <a:srgbClr val="00B0F0"/>
                </a:solidFill>
              </a:rPr>
              <a:t>Provides a language for the creation and querying of the database</a:t>
            </a:r>
            <a:r>
              <a:rPr lang="en-US" altLang="en-US" sz="2400" dirty="0"/>
              <a:t>.</a:t>
            </a:r>
          </a:p>
          <a:p>
            <a:pPr lvl="1" eaLnBrk="1" hangingPunct="1"/>
            <a:r>
              <a:rPr lang="en-US" altLang="en-US" sz="2400" dirty="0">
                <a:solidFill>
                  <a:srgbClr val="00B0F0"/>
                </a:solidFill>
              </a:rPr>
              <a:t>A language for writing application programs</a:t>
            </a:r>
          </a:p>
          <a:p>
            <a:pPr lvl="1" eaLnBrk="1" hangingPunct="1"/>
            <a:endParaRPr lang="en-US" altLang="en-US" sz="2400" dirty="0"/>
          </a:p>
        </p:txBody>
      </p:sp>
      <p:sp>
        <p:nvSpPr>
          <p:cNvPr id="14340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14341" name="Slide Number Placeholder 2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256338"/>
            <a:ext cx="2133600" cy="476250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8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Selecting a Database Management System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457200" y="2019300"/>
            <a:ext cx="8229600" cy="32686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b="1" dirty="0"/>
              <a:t>	</a:t>
            </a:r>
            <a:r>
              <a:rPr lang="en-US" altLang="en-US" sz="2800" dirty="0"/>
              <a:t>Database management systems (or DBMSs) can be divided into two categories: </a:t>
            </a:r>
            <a:r>
              <a:rPr lang="en-US" altLang="en-US" sz="2400" dirty="0"/>
              <a:t> 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Desktop databases are oriented toward single-user applications and reside on standard personal computers (hence the term desktop). 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Server databases contain mechanisms to ensure the reliability and consistency of data and are geared toward multi-user applications.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16388" name="Footer Placeholder 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400" dirty="0"/>
              <a:t>Lecture 8</a:t>
            </a:r>
          </a:p>
        </p:txBody>
      </p:sp>
      <p:sp>
        <p:nvSpPr>
          <p:cNvPr id="16389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9</a:t>
            </a:fld>
            <a:endParaRPr lang="en-US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2782</Words>
  <Application>Microsoft Office PowerPoint</Application>
  <PresentationFormat>On-screen Show (4:3)</PresentationFormat>
  <Paragraphs>644</Paragraphs>
  <Slides>67</Slides>
  <Notes>19</Notes>
  <HiddenSlides>8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</vt:lpstr>
      <vt:lpstr>Comic Sans MS</vt:lpstr>
      <vt:lpstr>Frutiger 45 Light</vt:lpstr>
      <vt:lpstr>Helvetica</vt:lpstr>
      <vt:lpstr>Monotype Sorts</vt:lpstr>
      <vt:lpstr>Symbol</vt:lpstr>
      <vt:lpstr>Times New Roman</vt:lpstr>
      <vt:lpstr>Wingdings 2</vt:lpstr>
      <vt:lpstr>Default Design</vt:lpstr>
      <vt:lpstr>Visio.Drawing.5</vt:lpstr>
      <vt:lpstr>The GIS Database</vt:lpstr>
      <vt:lpstr>Entity</vt:lpstr>
      <vt:lpstr>What is a database?</vt:lpstr>
      <vt:lpstr>Database Definitions</vt:lpstr>
      <vt:lpstr>What is the ultimate purpose of a database management system?</vt:lpstr>
      <vt:lpstr>Features of a DBMS</vt:lpstr>
      <vt:lpstr>Features of a DBMS</vt:lpstr>
      <vt:lpstr>Features of a DBMS</vt:lpstr>
      <vt:lpstr>Selecting a Database Management System</vt:lpstr>
      <vt:lpstr>Relational Databases</vt:lpstr>
      <vt:lpstr>Relational Database Terminology</vt:lpstr>
      <vt:lpstr>Attributes</vt:lpstr>
      <vt:lpstr>PowerPoint Presentation</vt:lpstr>
      <vt:lpstr>Keys</vt:lpstr>
      <vt:lpstr>Super Key</vt:lpstr>
      <vt:lpstr>Candidate Keys</vt:lpstr>
      <vt:lpstr>Primary Key</vt:lpstr>
      <vt:lpstr>Keys</vt:lpstr>
      <vt:lpstr>Keys</vt:lpstr>
      <vt:lpstr>PowerPoint Presentation</vt:lpstr>
      <vt:lpstr>Keys</vt:lpstr>
      <vt:lpstr>Physical Database Structure</vt:lpstr>
      <vt:lpstr>Logical Database Structure</vt:lpstr>
      <vt:lpstr>Conceptual Structure</vt:lpstr>
      <vt:lpstr>Entity Relationship Diagram</vt:lpstr>
      <vt:lpstr>Entity Relationship Diagram</vt:lpstr>
      <vt:lpstr>Entity Relationship Model</vt:lpstr>
      <vt:lpstr>Types of Relationships between Entities</vt:lpstr>
      <vt:lpstr>Table Join</vt:lpstr>
      <vt:lpstr>Table Joins</vt:lpstr>
      <vt:lpstr>One-to-One Join</vt:lpstr>
      <vt:lpstr>Many-to-One Join</vt:lpstr>
      <vt:lpstr>Relate in a GIS</vt:lpstr>
      <vt:lpstr>Relational Algebra</vt:lpstr>
      <vt:lpstr>Fundamental Building Blocks</vt:lpstr>
      <vt:lpstr>Relational Algebra</vt:lpstr>
      <vt:lpstr>Relational Algebra</vt:lpstr>
      <vt:lpstr>Select Operation – Example</vt:lpstr>
      <vt:lpstr>Database Queries</vt:lpstr>
      <vt:lpstr>Structured Query Language (SQL)</vt:lpstr>
      <vt:lpstr>SQL</vt:lpstr>
      <vt:lpstr>Attribute Queries</vt:lpstr>
      <vt:lpstr>PowerPoint Presentation</vt:lpstr>
      <vt:lpstr>PowerPoint Presentation</vt:lpstr>
      <vt:lpstr>The ArcGIS Attribute Query Interface</vt:lpstr>
      <vt:lpstr>PowerPoint Presentation</vt:lpstr>
      <vt:lpstr>Table is Open</vt:lpstr>
      <vt:lpstr>No Table is Open</vt:lpstr>
      <vt:lpstr>A Spatial Query in SQL</vt:lpstr>
      <vt:lpstr>Spatial Selection</vt:lpstr>
      <vt:lpstr>Spatial Data</vt:lpstr>
      <vt:lpstr>Spatial Types – OGC Simple Features</vt:lpstr>
      <vt:lpstr>Standard GIS Data Model</vt:lpstr>
      <vt:lpstr>File-based Data Models</vt:lpstr>
      <vt:lpstr>PowerPoint Presentation</vt:lpstr>
      <vt:lpstr> Coverages and Shapefiles </vt:lpstr>
      <vt:lpstr>Geodatabase Model</vt:lpstr>
      <vt:lpstr>PowerPoint Presentation</vt:lpstr>
      <vt:lpstr>The ArcGIS Geodatabase</vt:lpstr>
      <vt:lpstr>Elements of a Geodatabase</vt:lpstr>
      <vt:lpstr>Elements of a Geodatabase</vt:lpstr>
      <vt:lpstr>Objects and Object Classes</vt:lpstr>
      <vt:lpstr>PowerPoint Presentation</vt:lpstr>
      <vt:lpstr>Features</vt:lpstr>
      <vt:lpstr>Feature Classes</vt:lpstr>
      <vt:lpstr>Feature Datasets</vt:lpstr>
      <vt:lpstr>Assignment</vt:lpstr>
    </vt:vector>
  </TitlesOfParts>
  <Company>University of Maine Spatial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L8- The GIS Database</dc:title>
  <dc:creator>Connie Holden</dc:creator>
  <cp:lastModifiedBy>Lenovo</cp:lastModifiedBy>
  <cp:revision>39</cp:revision>
  <dcterms:created xsi:type="dcterms:W3CDTF">2014-10-07T11:13:39Z</dcterms:created>
  <dcterms:modified xsi:type="dcterms:W3CDTF">2022-11-16T10:18:13Z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B0441800CDB140809D04F4288C8FE5A7</vt:lpwstr>
  </property>
  <property fmtid="{D5CDD505-2E9C-101B-9397-08002B2CF9AE}" pid="3" name="KSOProductBuildVer">
    <vt:lpwstr>1033-11.2.0.11341</vt:lpwstr>
  </property>
</Properties>
</file>