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8" r:id="rId2"/>
  </p:sldMasterIdLst>
  <p:notesMasterIdLst>
    <p:notesMasterId r:id="rId46"/>
  </p:notesMasterIdLst>
  <p:handoutMasterIdLst>
    <p:handoutMasterId r:id="rId47"/>
  </p:handoutMasterIdLst>
  <p:sldIdLst>
    <p:sldId id="256" r:id="rId3"/>
    <p:sldId id="276" r:id="rId4"/>
    <p:sldId id="492" r:id="rId5"/>
    <p:sldId id="299" r:id="rId6"/>
    <p:sldId id="300" r:id="rId7"/>
    <p:sldId id="307" r:id="rId8"/>
    <p:sldId id="340" r:id="rId9"/>
    <p:sldId id="270" r:id="rId10"/>
    <p:sldId id="316" r:id="rId11"/>
    <p:sldId id="317" r:id="rId12"/>
    <p:sldId id="279" r:id="rId13"/>
    <p:sldId id="311" r:id="rId14"/>
    <p:sldId id="514" r:id="rId15"/>
    <p:sldId id="515" r:id="rId16"/>
    <p:sldId id="505" r:id="rId17"/>
    <p:sldId id="312" r:id="rId18"/>
    <p:sldId id="506" r:id="rId19"/>
    <p:sldId id="509" r:id="rId20"/>
    <p:sldId id="510" r:id="rId21"/>
    <p:sldId id="511" r:id="rId22"/>
    <p:sldId id="281" r:id="rId23"/>
    <p:sldId id="282" r:id="rId24"/>
    <p:sldId id="277" r:id="rId25"/>
    <p:sldId id="278" r:id="rId26"/>
    <p:sldId id="508" r:id="rId27"/>
    <p:sldId id="280" r:id="rId28"/>
    <p:sldId id="512" r:id="rId29"/>
    <p:sldId id="295" r:id="rId30"/>
    <p:sldId id="495" r:id="rId31"/>
    <p:sldId id="309" r:id="rId32"/>
    <p:sldId id="310" r:id="rId33"/>
    <p:sldId id="496" r:id="rId34"/>
    <p:sldId id="271" r:id="rId35"/>
    <p:sldId id="497" r:id="rId36"/>
    <p:sldId id="498" r:id="rId37"/>
    <p:sldId id="499" r:id="rId38"/>
    <p:sldId id="513" r:id="rId39"/>
    <p:sldId id="349" r:id="rId40"/>
    <p:sldId id="401" r:id="rId41"/>
    <p:sldId id="516" r:id="rId42"/>
    <p:sldId id="517" r:id="rId43"/>
    <p:sldId id="493" r:id="rId44"/>
    <p:sldId id="4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efining Classes" id="{20BDB388-E074-4A03-B703-B0889BCF55F7}">
          <p14:sldIdLst>
            <p14:sldId id="299"/>
            <p14:sldId id="300"/>
            <p14:sldId id="307"/>
            <p14:sldId id="340"/>
            <p14:sldId id="270"/>
            <p14:sldId id="316"/>
            <p14:sldId id="317"/>
            <p14:sldId id="279"/>
            <p14:sldId id="311"/>
            <p14:sldId id="514"/>
            <p14:sldId id="515"/>
            <p14:sldId id="505"/>
            <p14:sldId id="312"/>
            <p14:sldId id="506"/>
          </p14:sldIdLst>
        </p14:section>
        <p14:section name="DOM Classes" id="{5B08A947-AF17-477B-AAAD-1AA7C8105B5B}">
          <p14:sldIdLst>
            <p14:sldId id="509"/>
            <p14:sldId id="510"/>
            <p14:sldId id="511"/>
            <p14:sldId id="281"/>
            <p14:sldId id="282"/>
            <p14:sldId id="277"/>
            <p14:sldId id="278"/>
            <p14:sldId id="508"/>
            <p14:sldId id="280"/>
            <p14:sldId id="512"/>
            <p14:sldId id="295"/>
          </p14:sldIdLst>
        </p14:section>
        <p14:section name="Build-in Classes" id="{D805BE94-6B31-4F18-A3FC-A8020B01A0FF}">
          <p14:sldIdLst>
            <p14:sldId id="495"/>
            <p14:sldId id="309"/>
            <p14:sldId id="310"/>
            <p14:sldId id="496"/>
            <p14:sldId id="271"/>
            <p14:sldId id="497"/>
            <p14:sldId id="498"/>
            <p14:sldId id="499"/>
            <p14:sldId id="513"/>
          </p14:sldIdLst>
        </p14:section>
        <p14:section name="Conclusion" id="{E19D07F1-86E2-47E9-B2AB-7ADC4F89DC12}">
          <p14:sldIdLst>
            <p14:sldId id="349"/>
            <p14:sldId id="401"/>
            <p14:sldId id="516"/>
            <p14:sldId id="51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595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814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32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192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69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714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0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13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76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90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86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046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6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5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40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1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23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416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089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93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989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8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=""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8860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81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73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2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image" Target="../media/image31.jpg"/><Relationship Id="rId19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virtualracingschool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0C51328A-8571-46B0-83FA-2633D1369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Constructor, Properties, Methods, Getters, Setters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Classes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812572"/>
            <a:ext cx="8285825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given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object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specified class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000" y="2782988"/>
            <a:ext cx="8444169" cy="22228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circle = new Circle(5);</a:t>
            </a:r>
          </a:p>
          <a:p>
            <a:pPr>
              <a:spcBef>
                <a:spcPts val="18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Circle);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Object);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String);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Number);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 defines a </a:t>
            </a:r>
            <a:r>
              <a:rPr lang="en-US" b="1" dirty="0">
                <a:solidFill>
                  <a:schemeClr val="bg1"/>
                </a:solidFill>
              </a:rPr>
              <a:t>static method </a:t>
            </a:r>
            <a:r>
              <a:rPr lang="en-US" dirty="0"/>
              <a:t>for a class</a:t>
            </a:r>
          </a:p>
          <a:p>
            <a:pPr>
              <a:spcBef>
                <a:spcPts val="10800"/>
              </a:spcBef>
            </a:pPr>
            <a:r>
              <a:rPr lang="en-US" dirty="0"/>
              <a:t>Static methods are </a:t>
            </a:r>
            <a:r>
              <a:rPr lang="en-US" b="1" dirty="0">
                <a:solidFill>
                  <a:schemeClr val="bg1"/>
                </a:solidFill>
              </a:rPr>
              <a:t>part of the class </a:t>
            </a:r>
            <a:r>
              <a:rPr lang="en-US" dirty="0"/>
              <a:t>and not of its instances</a:t>
            </a:r>
          </a:p>
          <a:p>
            <a:pPr>
              <a:spcBef>
                <a:spcPts val="5400"/>
              </a:spcBef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access other static methods via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context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960" y="1809000"/>
            <a:ext cx="109765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{ return 'Static call';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3960" y="5139000"/>
            <a:ext cx="108771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2A163F7-12E6-492E-B07C-950DEC1F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60" y="3831559"/>
            <a:ext cx="109765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 err="1">
                <a:latin typeface="Consolas" panose="020B0609020204030204" pitchFamily="49" charset="0"/>
              </a:rPr>
              <a:t>.staticMethod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9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B5C497B-FEA1-4769-9622-586D6C9B4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6BEC4FF-BA25-4DDC-9514-1044B85A1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representing a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  <a:r>
              <a:rPr lang="en-US" dirty="0"/>
              <a:t> in the plane</a:t>
            </a:r>
          </a:p>
          <a:p>
            <a:pPr lvl="1"/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, set through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distance()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Takes </a:t>
            </a:r>
            <a:r>
              <a:rPr lang="en-US" b="1" dirty="0">
                <a:solidFill>
                  <a:schemeClr val="bg1"/>
                </a:solidFill>
              </a:rPr>
              <a:t>two parameters </a:t>
            </a:r>
            <a:r>
              <a:rPr lang="en-US" dirty="0"/>
              <a:t>of type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Euclidian distance </a:t>
            </a:r>
            <a:r>
              <a:rPr lang="en-US" dirty="0"/>
              <a:t>between them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AB4EC88-2484-47D0-9E34-9927535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Distance</a:t>
            </a:r>
          </a:p>
        </p:txBody>
      </p:sp>
    </p:spTree>
    <p:extLst>
      <p:ext uri="{BB962C8B-B14F-4D97-AF65-F5344CB8AC3E}">
        <p14:creationId xmlns:p14="http://schemas.microsoft.com/office/powerpoint/2010/main" val="28591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83B90D0-3B98-4986-85AD-FC77005D2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B0E21E-2943-4828-A70B-DBA33FE0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Distance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6B21747-288A-4923-8DFF-79165E71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1478908"/>
            <a:ext cx="85500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class Point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this.x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static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(p1, p2)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dx = p1.x - p2.x;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</a:t>
            </a:r>
            <a:r>
              <a:rPr lang="en-US" sz="2400" b="1" dirty="0" err="1">
                <a:latin typeface="Consolas" panose="020B0609020204030204" pitchFamily="49" charset="0"/>
              </a:rPr>
              <a:t>d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p1.y - p2.y;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(dx ** 2 +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** 2);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86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313BAAF-84D4-4BB3-A81B-7F10880F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84D81A8-0AF4-4C5C-90AD-4AEA2714A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 properties are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mimic values</a:t>
            </a:r>
          </a:p>
          <a:p>
            <a:pPr lvl="1"/>
            <a:r>
              <a:rPr lang="en-US" dirty="0"/>
              <a:t>Keywords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matching identifiers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like properties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DAD6241F-5854-4F05-9AAC-82959F40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BB3FADA-CA5E-4A89-8C57-20206775C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3294000"/>
            <a:ext cx="943703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constructor(r) {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r; 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 * 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const circle = new Circle(5);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circle.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78.5398…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="" xmlns:a16="http://schemas.microsoft.com/office/drawing/2014/main" id="{22113917-E4EA-4C48-884D-DAE03EED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4914000"/>
            <a:ext cx="2268437" cy="783193"/>
          </a:xfrm>
          <a:prstGeom prst="wedgeRoundRectCallout">
            <a:avLst>
              <a:gd name="adj1" fmla="val -78054"/>
              <a:gd name="adj2" fmla="val 8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Accessing value without brackets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76000" y="1404000"/>
            <a:ext cx="813836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Circle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(radius) {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radius;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diameter()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2 *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diameter(value)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value / 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area()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 * 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let c = new Circle(2);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 = 1.6;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console.log(`Radius: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console.log(`Diameter: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console.log(`Area: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2.0106…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Example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7821" y="3872056"/>
            <a:ext cx="2109693" cy="783193"/>
          </a:xfrm>
          <a:prstGeom prst="wedgeRoundRectCallout">
            <a:avLst>
              <a:gd name="adj1" fmla="val 63096"/>
              <a:gd name="adj2" fmla="val -907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Read-only property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7055" y="2799000"/>
            <a:ext cx="1921159" cy="442674"/>
          </a:xfrm>
          <a:prstGeom prst="wedgeRoundRectCallout">
            <a:avLst>
              <a:gd name="adj1" fmla="val 83521"/>
              <a:gd name="adj2" fmla="val -98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rgbClr val="FFFFFF"/>
                </a:solidFill>
              </a:rPr>
              <a:t>setter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2090" y="1614722"/>
            <a:ext cx="1921159" cy="442674"/>
          </a:xfrm>
          <a:prstGeom prst="wedgeRoundRectCallout">
            <a:avLst>
              <a:gd name="adj1" fmla="val 75185"/>
              <a:gd name="adj2" fmla="val 103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getter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9536884-BADF-4327-A53F-AED6E7AA5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6E405A-BD2E-455B-8BB6-2A71D84A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Accessors are often used for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setter</a:t>
            </a:r>
            <a:r>
              <a:rPr lang="en-US" dirty="0"/>
              <a:t> can verify that a </a:t>
            </a:r>
            <a:r>
              <a:rPr lang="en-US" b="1" dirty="0">
                <a:solidFill>
                  <a:schemeClr val="bg1"/>
                </a:solidFill>
              </a:rPr>
              <a:t>given value </a:t>
            </a:r>
            <a:r>
              <a:rPr lang="en-US" dirty="0"/>
              <a:t>meets requirements</a:t>
            </a:r>
          </a:p>
          <a:p>
            <a:pPr>
              <a:spcBef>
                <a:spcPts val="19800"/>
              </a:spcBef>
            </a:pPr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a setter are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(cannot be assigned)</a:t>
            </a:r>
          </a:p>
          <a:p>
            <a:r>
              <a:rPr lang="en-US" dirty="0"/>
              <a:t>Getters can be used for a </a:t>
            </a:r>
            <a:r>
              <a:rPr lang="en-US" b="1" dirty="0">
                <a:solidFill>
                  <a:schemeClr val="bg1"/>
                </a:solidFill>
              </a:rPr>
              <a:t>validated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calculated</a:t>
            </a:r>
            <a:r>
              <a:rPr lang="en-US" dirty="0"/>
              <a:t> 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F1CD7D6-B529-444F-9290-8E0D9B2C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0EBAC03-A9DB-4E40-824E-3591026C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19000"/>
            <a:ext cx="813836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if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&lt;= 0)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throw new Error('Diameter must be positive');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value / 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4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991F2AB5-1023-4BB4-82E2-1E49A8865B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Methods and 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D2295DC0-0A5D-4D97-976F-433D405B3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Classes</a:t>
            </a:r>
          </a:p>
        </p:txBody>
      </p:sp>
      <p:pic>
        <p:nvPicPr>
          <p:cNvPr id="9" name="Picture 2" descr="Резултат с изображение за js dom">
            <a:extLst>
              <a:ext uri="{FF2B5EF4-FFF2-40B4-BE49-F238E27FC236}">
                <a16:creationId xmlns="" xmlns:a16="http://schemas.microsoft.com/office/drawing/2014/main" id="{4FC0B022-EAB4-46A5-AC87-984A6BD6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02105B4-BA17-4AC3-8984-C04E77EC4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F54C62-0663-40DC-ACB2-88E083675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DOM objects are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standard DOM classes</a:t>
            </a:r>
          </a:p>
          <a:p>
            <a:pPr lvl="1"/>
            <a:r>
              <a:rPr lang="en-US" dirty="0"/>
              <a:t>Always created via </a:t>
            </a:r>
            <a:r>
              <a:rPr lang="en-US" b="1" dirty="0">
                <a:solidFill>
                  <a:schemeClr val="bg1"/>
                </a:solidFill>
              </a:rPr>
              <a:t>factory functions</a:t>
            </a:r>
            <a:r>
              <a:rPr lang="en-US" dirty="0"/>
              <a:t>, instead of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</a:p>
          <a:p>
            <a:pPr>
              <a:spcBef>
                <a:spcPts val="10800"/>
              </a:spcBef>
            </a:pPr>
            <a:r>
              <a:rPr lang="en-US" dirty="0"/>
              <a:t>They provide many useful methods and properties</a:t>
            </a:r>
          </a:p>
          <a:p>
            <a:pPr lvl="1"/>
            <a:r>
              <a:rPr lang="en-US" dirty="0"/>
              <a:t>Already seen: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3835140-DB5D-4D5B-B828-FA9BB8C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Elements as Class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2037875-15AF-4F9E-9D6D-128ABF0A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5283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('div');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HTMLDivElement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3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Defining Classes</a:t>
            </a:r>
          </a:p>
          <a:p>
            <a:pPr lvl="1"/>
            <a:r>
              <a:rPr lang="en-US" sz="3200" dirty="0"/>
              <a:t>Constructor and Methods</a:t>
            </a:r>
          </a:p>
          <a:p>
            <a:pPr lvl="1"/>
            <a:r>
              <a:rPr lang="en-US" sz="3200" dirty="0"/>
              <a:t>Accessor Properties</a:t>
            </a:r>
          </a:p>
          <a:p>
            <a:r>
              <a:rPr lang="en-US" sz="3400" dirty="0"/>
              <a:t>DOM Classes</a:t>
            </a:r>
          </a:p>
          <a:p>
            <a:pPr lvl="1"/>
            <a:r>
              <a:rPr lang="en-US" sz="3200" dirty="0"/>
              <a:t>Review of DOM</a:t>
            </a:r>
          </a:p>
          <a:p>
            <a:pPr lvl="1"/>
            <a:r>
              <a:rPr lang="en-US" sz="3200" dirty="0"/>
              <a:t>Methods and Properties</a:t>
            </a:r>
          </a:p>
          <a:p>
            <a:r>
              <a:rPr lang="en-US" sz="3400" dirty="0"/>
              <a:t>Built-in Collections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CB3566A-3DF8-48AB-B5B2-F28B3D512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4A2B08-A30A-4B40-8EC0-C7B5FAE49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cloneNode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200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 create a </a:t>
            </a:r>
            <a:r>
              <a:rPr lang="en-US" sz="3200" b="1" dirty="0">
                <a:solidFill>
                  <a:schemeClr val="bg1"/>
                </a:solidFill>
              </a:rPr>
              <a:t>duplicate</a:t>
            </a:r>
            <a:r>
              <a:rPr lang="en-US" sz="3200" dirty="0"/>
              <a:t> of the selected element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</a:t>
            </a:r>
            <a:r>
              <a:rPr lang="en-US" sz="3000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sz="3000" dirty="0"/>
              <a:t> is true, a </a:t>
            </a:r>
            <a:r>
              <a:rPr lang="en-US" sz="3000" b="1" dirty="0">
                <a:solidFill>
                  <a:schemeClr val="bg1"/>
                </a:solidFill>
              </a:rPr>
              <a:t>deep-copy</a:t>
            </a:r>
            <a:r>
              <a:rPr lang="en-US" sz="3000" dirty="0"/>
              <a:t> is created</a:t>
            </a:r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replaces</a:t>
            </a:r>
            <a:r>
              <a:rPr lang="en-US" sz="3200" dirty="0"/>
              <a:t> selected element with another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before()</a:t>
            </a:r>
            <a:r>
              <a:rPr lang="en-US" sz="3200" dirty="0"/>
              <a:t> insert element before selected node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after()</a:t>
            </a:r>
            <a:r>
              <a:rPr lang="en-US" sz="3200" dirty="0"/>
              <a:t> insert element after selected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9D69FA4-452D-440D-89E0-D3B5FD3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DOM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F37C05C-BE01-4E1D-B5AB-830922655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1559"/>
            <a:ext cx="1030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duplicate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(true);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915D6DA-FD0F-4017-9B0E-6C03077E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3969000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span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('span');</a:t>
            </a:r>
          </a:p>
          <a:p>
            <a:pPr>
              <a:spcAft>
                <a:spcPts val="600"/>
              </a:spcAft>
            </a:pP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replaceWith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(span);</a:t>
            </a:r>
          </a:p>
        </p:txBody>
      </p:sp>
    </p:spTree>
    <p:extLst>
      <p:ext uri="{BB962C8B-B14F-4D97-AF65-F5344CB8AC3E}">
        <p14:creationId xmlns:p14="http://schemas.microsoft.com/office/powerpoint/2010/main" val="33366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651000" y="360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element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  <a:r>
              <a:rPr lang="en-US" sz="2400" dirty="0">
                <a:solidFill>
                  <a:schemeClr val="bg1"/>
                </a:solidFill>
                <a:effectLst/>
              </a:rPr>
              <a:t>.classList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DOMTokenList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(3)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["container", "div", "root", value: "container div root"]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651000" y="2699187"/>
            <a:ext cx="10170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class="container div root"&gt;&lt;/div&gt;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 (2)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1077212" y="5569981"/>
            <a:ext cx="974378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div root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1077212" y="3189015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classList.add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1089296" y="4716287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('container')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696000" y="1837938"/>
            <a:ext cx="10125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container div root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1">
            <a:extLst>
              <a:ext uri="{FF2B5EF4-FFF2-40B4-BE49-F238E27FC236}">
                <a16:creationId xmlns=""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returns the value of attributes of</a:t>
            </a:r>
            <a:br>
              <a:rPr lang="en-US" sz="3400" dirty="0"/>
            </a:br>
            <a:r>
              <a:rPr lang="en-US" sz="3400" dirty="0"/>
              <a:t>specified HTML element</a:t>
            </a: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=""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651000" y="2712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=""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651000" y="4149000"/>
            <a:ext cx="10485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('type');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text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('name');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// username</a:t>
            </a:r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30" y="1257587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sets the value of an attribute on the</a:t>
            </a:r>
            <a:br>
              <a:rPr lang="en-US" sz="3400" dirty="0"/>
            </a:br>
            <a:r>
              <a:rPr lang="en-US" sz="3400" dirty="0"/>
              <a:t>specified HTML element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(2)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634991" y="5088008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name="password"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625144" y="3857052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inputPassEle.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'name'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'password'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651000" y="262609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removes the attribute with the specified 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(3)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536815" y="2558325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placeholder="Password..."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536815" y="522900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540242" y="385870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inputPassEle.removeAttribute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('placeholder');</a:t>
            </a:r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dataset</a:t>
            </a:r>
            <a:r>
              <a:rPr lang="en-US" dirty="0"/>
              <a:t> obtain </a:t>
            </a:r>
            <a:r>
              <a:rPr lang="en-US" b="1" dirty="0" err="1">
                <a:solidFill>
                  <a:schemeClr val="bg1"/>
                </a:solidFill>
              </a:rPr>
              <a:t>DOMStringMap</a:t>
            </a:r>
            <a:r>
              <a:rPr lang="en-US" dirty="0"/>
              <a:t> of custom </a:t>
            </a:r>
            <a:r>
              <a:rPr lang="en-US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(4)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710397" y="3779226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passwordElement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('password');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('name')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 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710397" y="2529000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id="password"/&gt;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96917DB-7B90-4EF5-894B-81653D19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B1F10B2-F62B-4AA3-ACC5-C041C1E1D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be used to </a:t>
            </a: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elements and behavior</a:t>
            </a:r>
          </a:p>
          <a:p>
            <a:pPr lvl="1"/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  <a:r>
              <a:rPr lang="en-US" dirty="0"/>
              <a:t> to DOM elements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 the elements</a:t>
            </a:r>
          </a:p>
          <a:p>
            <a:pPr>
              <a:spcBef>
                <a:spcPts val="3600"/>
              </a:spcBef>
            </a:pPr>
            <a:r>
              <a:rPr lang="en-US" dirty="0"/>
              <a:t>This is called the </a:t>
            </a:r>
            <a:r>
              <a:rPr lang="en-US" b="1" dirty="0">
                <a:solidFill>
                  <a:schemeClr val="bg1"/>
                </a:solidFill>
              </a:rPr>
              <a:t>Component Pattern</a:t>
            </a:r>
          </a:p>
          <a:p>
            <a:pPr lvl="1"/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JS frameworks</a:t>
            </a:r>
            <a:r>
              <a:rPr lang="en-US" dirty="0"/>
              <a:t>, such as React, Vue, Angular</a:t>
            </a:r>
          </a:p>
          <a:p>
            <a:pPr lvl="1"/>
            <a:r>
              <a:rPr lang="en-US" dirty="0"/>
              <a:t>Used in the </a:t>
            </a:r>
            <a:r>
              <a:rPr lang="en-US" b="1" dirty="0">
                <a:solidFill>
                  <a:schemeClr val="bg1"/>
                </a:solidFill>
              </a:rPr>
              <a:t>Custom Web Component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C50A69B-3BE2-490B-9135-7D643845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 and Behavior</a:t>
            </a:r>
          </a:p>
        </p:txBody>
      </p:sp>
    </p:spTree>
    <p:extLst>
      <p:ext uri="{BB962C8B-B14F-4D97-AF65-F5344CB8AC3E}">
        <p14:creationId xmlns:p14="http://schemas.microsoft.com/office/powerpoint/2010/main" val="27794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Classes Interacting with DOM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Set, Map, </a:t>
            </a:r>
            <a:r>
              <a:rPr lang="en-US" sz="4000" dirty="0" err="1"/>
              <a:t>WeakSet</a:t>
            </a:r>
            <a:r>
              <a:rPr lang="en-US" sz="4000" dirty="0"/>
              <a:t>, </a:t>
            </a:r>
            <a:r>
              <a:rPr lang="en-US" sz="4000" dirty="0" err="1"/>
              <a:t>WeakMap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Build-in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949FFA-2392-4C5D-A191-62B505E467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385711"/>
            <a:ext cx="1980000" cy="25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=""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=""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=""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400" dirty="0"/>
              <a:t>(key, value) </a:t>
            </a:r>
            <a:r>
              <a:rPr lang="bg-BG" sz="3400" dirty="0"/>
              <a:t>–</a:t>
            </a:r>
            <a:r>
              <a:rPr lang="en-US" sz="34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400" dirty="0"/>
              <a:t>(key) </a:t>
            </a:r>
            <a:r>
              <a:rPr lang="bg-BG" sz="3400" dirty="0"/>
              <a:t>–</a:t>
            </a:r>
            <a:r>
              <a:rPr lang="en-US" sz="3400" dirty="0"/>
              <a:t> returns the value of the given key </a:t>
            </a:r>
            <a:endParaRPr lang="bg-BG" sz="34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400" dirty="0"/>
              <a:t> </a:t>
            </a:r>
            <a:r>
              <a:rPr lang="bg-BG" sz="3400" dirty="0"/>
              <a:t>–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, holding the number of stored entries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08620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map.get(2)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map.get(1)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-</a:t>
            </a:r>
            <a:r>
              <a:rPr lang="en-US" sz="3400" dirty="0"/>
              <a:t> removes all key-value pairs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map.has(2)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map.has(4)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map.delete(1)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400" dirty="0"/>
              <a:t> - returns Iterator - array of </a:t>
            </a:r>
            <a:r>
              <a:rPr lang="en-US" sz="34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400" dirty="0"/>
              <a:t> 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</a:t>
            </a:r>
            <a:r>
              <a:rPr lang="bg-BG" sz="2400" b="1" i="1" dirty="0">
                <a:solidFill>
                  <a:schemeClr val="accent2"/>
                </a:solidFill>
                <a:latin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, 'one'], [2, 'two']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[1, 2]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['one', 'two']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=""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sort</a:t>
            </a:r>
            <a:r>
              <a:rPr lang="en-US" sz="3400" dirty="0"/>
              <a:t> a Map, first transform it into an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Then use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=""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400" b="1" i="1" dirty="0">
                <a:latin typeface="Consolas" panose="020B0609020204030204" pitchFamily="49" charset="0"/>
              </a:rPr>
              <a:t>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400" b="1" dirty="0">
                <a:latin typeface="Consolas" panose="020B0609020204030204" pitchFamily="49" charset="0"/>
              </a:rPr>
              <a:t>(7));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4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6922CBB-26F4-4559-9EED-B465FCD42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93AEA20-8A00-435C-BCEA-01E82B3C3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Special variants </a:t>
            </a:r>
            <a:r>
              <a:rPr lang="en-US" dirty="0"/>
              <a:t>of Map and Set</a:t>
            </a:r>
          </a:p>
          <a:p>
            <a:r>
              <a:rPr lang="en-US" dirty="0"/>
              <a:t>Their elements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count as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  <a:r>
              <a:rPr lang="en-US" dirty="0"/>
              <a:t> references</a:t>
            </a:r>
          </a:p>
          <a:p>
            <a:pPr lvl="1"/>
            <a:r>
              <a:rPr lang="en-US" dirty="0"/>
              <a:t>Reference types visible (in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/>
              <a:t>) in the program stack are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</a:p>
          <a:p>
            <a:pPr lvl="1"/>
            <a:r>
              <a:rPr lang="en-US" dirty="0"/>
              <a:t>Active references </a:t>
            </a:r>
            <a:r>
              <a:rPr lang="en-US" b="1" dirty="0">
                <a:solidFill>
                  <a:schemeClr val="bg1"/>
                </a:solidFill>
              </a:rPr>
              <a:t>remain in memory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Out-of-scope</a:t>
            </a:r>
            <a:r>
              <a:rPr lang="en-US" dirty="0"/>
              <a:t> references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garbage collector</a:t>
            </a:r>
          </a:p>
          <a:p>
            <a:pPr>
              <a:spcBef>
                <a:spcPts val="2400"/>
              </a:spcBef>
            </a:pPr>
            <a:r>
              <a:rPr lang="en-US" dirty="0"/>
              <a:t>These collections are used in </a:t>
            </a:r>
            <a:r>
              <a:rPr lang="en-US" b="1" dirty="0">
                <a:solidFill>
                  <a:schemeClr val="bg1"/>
                </a:solidFill>
              </a:rPr>
              <a:t>memory-intensive</a:t>
            </a:r>
            <a:r>
              <a:rPr lang="en-US" dirty="0"/>
              <a:t> applications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00D5B9D-6820-402D-8823-88FA492A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r>
              <a:rPr lang="en-US" dirty="0"/>
              <a:t> and </a:t>
            </a:r>
            <a:r>
              <a:rPr lang="en-US" dirty="0" err="1"/>
              <a:t>WeakSet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/>
              <a:t>Classes - </a:t>
            </a:r>
            <a:r>
              <a:rPr lang="en-US" sz="3000" b="1" dirty="0">
                <a:solidFill>
                  <a:schemeClr val="bg1"/>
                </a:solidFill>
              </a:rPr>
              <a:t>structure</a:t>
            </a:r>
            <a:r>
              <a:rPr lang="en-US" sz="3000" dirty="0"/>
              <a:t> for objects, that may define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Constructors &amp; Parameters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&amp; Properties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Getters &amp; Setters</a:t>
            </a:r>
          </a:p>
          <a:p>
            <a:pPr>
              <a:buClr>
                <a:schemeClr val="bg2"/>
              </a:buClr>
            </a:pPr>
            <a:r>
              <a:rPr lang="en-US" sz="3000" dirty="0"/>
              <a:t>DOM Classes: review and more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000" dirty="0"/>
              <a:t>Build-in Collections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Map &amp; Set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b="0" dirty="0"/>
              <a:t>Constructor, Properties, Accessors</a:t>
            </a:r>
            <a:endParaRPr lang="en-US" sz="4000" b="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23330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2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36306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725" y="1120775"/>
            <a:ext cx="9877425" cy="4071875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objects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(behavior)</a:t>
            </a:r>
          </a:p>
          <a:p>
            <a:r>
              <a:rPr lang="en-US" dirty="0"/>
              <a:t>One class may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</a:t>
            </a:r>
            <a:r>
              <a:rPr lang="en-US" dirty="0" smtClean="0"/>
              <a:t>objects)</a:t>
            </a:r>
          </a:p>
          <a:p>
            <a:r>
              <a:rPr lang="en-US" dirty="0" smtClean="0"/>
              <a:t>Unlike </a:t>
            </a:r>
            <a:r>
              <a:rPr lang="en-US" dirty="0"/>
              <a:t>functions, class declarations are </a:t>
            </a:r>
            <a:r>
              <a:rPr lang="en-US" b="1" dirty="0">
                <a:solidFill>
                  <a:schemeClr val="bg1"/>
                </a:solidFill>
              </a:rPr>
              <a:t>not hoisted</a:t>
            </a:r>
            <a:r>
              <a:rPr lang="en-US" dirty="0"/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6229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class body contains </a:t>
            </a:r>
            <a:r>
              <a:rPr lang="en-US" sz="3200" b="1" dirty="0">
                <a:solidFill>
                  <a:schemeClr val="bg1"/>
                </a:solidFill>
              </a:rPr>
              <a:t>method definitions</a:t>
            </a:r>
            <a:endParaRPr lang="en-US" sz="3200" dirty="0"/>
          </a:p>
          <a:p>
            <a:pPr>
              <a:spcBef>
                <a:spcPts val="19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 </a:t>
            </a:r>
            <a:r>
              <a:rPr lang="en-US" sz="3200" dirty="0"/>
              <a:t>an object created with a class</a:t>
            </a:r>
          </a:p>
          <a:p>
            <a:r>
              <a:rPr lang="en-US" sz="3200" dirty="0"/>
              <a:t>Instance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are defined inside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06000" y="1944000"/>
            <a:ext cx="536559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Circle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this.r</a:t>
            </a:r>
            <a:r>
              <a:rPr lang="en-US" sz="2200" b="1" dirty="0">
                <a:latin typeface="Consolas" panose="020B0609020204030204" pitchFamily="49" charset="0"/>
              </a:rPr>
              <a:t> = 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03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A4B6ED5-BA49-4E9F-B944-7E3CFB177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may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which will be available to its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6000" y="2439000"/>
            <a:ext cx="910998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Rectangle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(height, width)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= 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 = 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Method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>
                <a:latin typeface="Consolas" panose="020B0609020204030204" pitchFamily="49" charset="0"/>
              </a:rPr>
              <a:t>{ return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*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;  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square = new Rectangle(10, 10);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square.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100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900463"/>
            <a:ext cx="11101575" cy="4588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constructor(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displayName</a:t>
            </a:r>
            <a:r>
              <a:rPr lang="en-US" sz="2400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console.log(`Name: ${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 Name: John Doe</a:t>
            </a:r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</TotalTime>
  <Words>1705</Words>
  <Application>Microsoft Office PowerPoint</Application>
  <PresentationFormat>Широк екран</PresentationFormat>
  <Paragraphs>397</Paragraphs>
  <Slides>43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43</vt:i4>
      </vt:variant>
    </vt:vector>
  </HeadingPairs>
  <TitlesOfParts>
    <vt:vector size="53" baseType="lpstr">
      <vt:lpstr>맑은 고딕</vt:lpstr>
      <vt:lpstr>Arial</vt:lpstr>
      <vt:lpstr>Calibri</vt:lpstr>
      <vt:lpstr>Calibri (Body)</vt:lpstr>
      <vt:lpstr>Calibri Light</vt:lpstr>
      <vt:lpstr>Consolas</vt:lpstr>
      <vt:lpstr>Wingdings</vt:lpstr>
      <vt:lpstr>Wingdings 2</vt:lpstr>
      <vt:lpstr>1_SoftUni</vt:lpstr>
      <vt:lpstr>Office Theme</vt:lpstr>
      <vt:lpstr>JavaScript Classes</vt:lpstr>
      <vt:lpstr>Table of Contents</vt:lpstr>
      <vt:lpstr>Have a Question?</vt:lpstr>
      <vt:lpstr>Constructor, Properties, Accessors</vt:lpstr>
      <vt:lpstr>Class Definition</vt:lpstr>
      <vt:lpstr>Class Body</vt:lpstr>
      <vt:lpstr>Class Methods</vt:lpstr>
      <vt:lpstr>Instance Context</vt:lpstr>
      <vt:lpstr>Problem: Person</vt:lpstr>
      <vt:lpstr>Solution: Person</vt:lpstr>
      <vt:lpstr>Instanceof Operator</vt:lpstr>
      <vt:lpstr>Static Methods</vt:lpstr>
      <vt:lpstr>Problem: Point Distance</vt:lpstr>
      <vt:lpstr>Solution: Point Distance</vt:lpstr>
      <vt:lpstr>Accessor Properties</vt:lpstr>
      <vt:lpstr>Accessor Properties Example</vt:lpstr>
      <vt:lpstr>Accessor Properties Application</vt:lpstr>
      <vt:lpstr>DOM Classes</vt:lpstr>
      <vt:lpstr>Review: DOM Elements as Class Instances</vt:lpstr>
      <vt:lpstr>Additional DOM Methods</vt:lpstr>
      <vt:lpstr>Manipulate Element CSS Class</vt:lpstr>
      <vt:lpstr>Manipulate Element CSS Class (2)</vt:lpstr>
      <vt:lpstr>HTML Attributes and Methods</vt:lpstr>
      <vt:lpstr>HTML Attributes and Methods (2)</vt:lpstr>
      <vt:lpstr>HTML Attributes and Methods (3)</vt:lpstr>
      <vt:lpstr>HTML Attributes and Methods (4)</vt:lpstr>
      <vt:lpstr>Combining Elements and Behavior</vt:lpstr>
      <vt:lpstr>Live Demonstration</vt:lpstr>
      <vt:lpstr>Set, Map, WeakSet, WeakMap</vt:lpstr>
      <vt:lpstr>What is a Map?</vt:lpstr>
      <vt:lpstr>Adding/Accessing Elements</vt:lpstr>
      <vt:lpstr>Contains / Delete</vt:lpstr>
      <vt:lpstr>Iterators</vt:lpstr>
      <vt:lpstr>Iterating a Map</vt:lpstr>
      <vt:lpstr>Map Sorting </vt:lpstr>
      <vt:lpstr>What is a Set?</vt:lpstr>
      <vt:lpstr>WeakMap and WeakSet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Василена Косовска</cp:lastModifiedBy>
  <cp:revision>72</cp:revision>
  <dcterms:created xsi:type="dcterms:W3CDTF">2018-05-23T13:08:44Z</dcterms:created>
  <dcterms:modified xsi:type="dcterms:W3CDTF">2021-09-09T19:34:49Z</dcterms:modified>
  <cp:category>computer programming;programming;software development;software engineering</cp:category>
</cp:coreProperties>
</file>