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28" r:id="rId40"/>
    <p:sldId id="329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F99B72E-6B63-46B0-98EC-F709A43BFC24}">
          <p14:sldIdLst>
            <p14:sldId id="256"/>
            <p14:sldId id="257"/>
            <p14:sldId id="258"/>
          </p14:sldIdLst>
        </p14:section>
        <p14:section name="User-Defined Functions" id="{64FA2614-FEA2-410C-A76D-54ABFAAFA227}">
          <p14:sldIdLst>
            <p14:sldId id="259"/>
            <p14:sldId id="260"/>
            <p14:sldId id="261"/>
            <p14:sldId id="262"/>
            <p14:sldId id="263"/>
          </p14:sldIdLst>
        </p14:section>
        <p14:section name="Stored Procedures" id="{1FC62026-32CA-4289-8668-D7138597EE3F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ransactions" id="{37EF987E-BDD4-424F-ABDD-9F012729B8B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Triggers" id="{67E5AFA7-43C0-4127-800C-45EBC368A0E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ummary" id="{53DF0B83-5981-4ECC-AB30-5A692CF4622D}">
          <p14:sldIdLst>
            <p14:sldId id="292"/>
            <p14:sldId id="298"/>
            <p14:sldId id="328"/>
            <p14:sldId id="329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 anchorCtr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0398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b="1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b="1" dirty="0">
                <a:solidFill>
                  <a:srgbClr val="FFA000"/>
                </a:solidFill>
              </a:rPr>
              <a:t>on the database server</a:t>
            </a:r>
            <a:endParaRPr lang="en-US" b="1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the 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accessed by programs using different     platforms and API's.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PROCEDURE</a:t>
            </a:r>
          </a:p>
          <a:p>
            <a:r>
              <a:rPr lang="en-US" altLang="en-US" dirty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2912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8400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6125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/>
              <a:t>Executing and Dropping Stored Procedures</a:t>
            </a:r>
            <a:endParaRPr lang="bg-BG" sz="3700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537012" y="4239000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37011" y="2103828"/>
            <a:ext cx="72376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3195053" y="2261517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1380273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  <a:b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7201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1000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7001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61000" y="1179000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= first_number + second_number;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10200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6379" y="4827857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29800" y="5506080"/>
            <a:ext cx="1526524" cy="753731"/>
          </a:xfrm>
          <a:prstGeom prst="wedgeRoundRectCallout">
            <a:avLst>
              <a:gd name="adj1" fmla="val -19821"/>
              <a:gd name="adj2" fmla="val -950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5000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       department 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1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UPDATE employees AS 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 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</a:t>
            </a:r>
          </a:p>
        </p:txBody>
      </p:sp>
      <p:graphicFrame>
        <p:nvGraphicFramePr>
          <p:cNvPr id="8" name="Group 49"/>
          <p:cNvGraphicFramePr/>
          <p:nvPr/>
        </p:nvGraphicFramePr>
        <p:xfrm>
          <a:off x="1221247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6701" y="3032486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4832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5614" y="3032485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20644" y="2174777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usp_raise_salaries('Sales');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102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Transaction?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Executing Operations As a Whole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User-Defined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       executed 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the whole operation  is 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0172" y="4775279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2467" y="2459947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4010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           </a:t>
            </a:r>
            <a:r>
              <a:rPr lang="en-US" b="1" dirty="0">
                <a:solidFill>
                  <a:srgbClr val="FFA000"/>
                </a:solidFill>
              </a:rPr>
              <a:t>integrity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executed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9167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666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406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8948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5809" y="262034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1174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3801" y="238540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5817" y="4618699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8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247775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0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03" y="247775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889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0892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1017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5419" y="247775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0784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3411" y="224281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5427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819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Problem: 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1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that 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770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dirty="0">
                <a:solidFill>
                  <a:srgbClr val="FFA000"/>
                </a:solidFill>
              </a:rPr>
              <a:t>ACID</a:t>
            </a:r>
            <a:r>
              <a:rPr lang="en-US" dirty="0"/>
              <a:t>" 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Maintaining the Integrity of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87464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the database 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9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5944" y="1272224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3017" y="2743201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759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6600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8598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331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4308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4309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190406" y="1269001"/>
            <a:ext cx="11845594" cy="548825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the employees 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4" y="4724400"/>
            <a:ext cx="1828800" cy="1828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45331"/>
            <a:ext cx="9715594" cy="882654"/>
          </a:xfrm>
        </p:spPr>
        <p:txBody>
          <a:bodyPr/>
          <a:lstStyle/>
          <a:p>
            <a:r>
              <a:rPr lang="en-US" dirty="0"/>
              <a:t>Solution: Triggered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5911" y="15840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1569937"/>
            <a:ext cx="108966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(first_name,last_name,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VALUES(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.first_name,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.last_name,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.middle_name,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.job_title,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.department_id,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9237" y="2667001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9322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          employees</a:t>
            </a:r>
          </a:p>
          <a:p>
            <a:pPr lvl="1">
              <a:buClr>
                <a:schemeClr val="tx2"/>
              </a:buClr>
            </a:pPr>
            <a:r>
              <a:rPr lang="en-US" sz="2800" b="1" dirty="0">
                <a:solidFill>
                  <a:srgbClr val="FFA000"/>
                </a:solidFill>
              </a:rPr>
              <a:t>DO NOT</a:t>
            </a:r>
            <a:r>
              <a:rPr lang="en-US" sz="2800" dirty="0">
                <a:solidFill>
                  <a:srgbClr val="FFA000"/>
                </a:solidFill>
              </a:rPr>
              <a:t> </a:t>
            </a:r>
            <a:r>
              <a:rPr lang="en-US" sz="2800" dirty="0"/>
              <a:t>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264" y="3734748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1601" y="4445038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6022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>
                <a:solidFill>
                  <a:srgbClr val="FFA000"/>
                </a:solidFill>
              </a:rPr>
              <a:t>Functions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>
                <a:solidFill>
                  <a:srgbClr val="FFA000"/>
                </a:solidFill>
              </a:rPr>
              <a:t>consistency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logic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tables.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0"/>
            <a:ext cx="2550947" cy="2635276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User-Defined Functions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Encapsulating Custom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2106" y="1211264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 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sz="3200" dirty="0"/>
              <a:t>Write a function </a:t>
            </a:r>
            <a:r>
              <a:rPr lang="en-GB" sz="3200" b="1" noProof="1">
                <a:solidFill>
                  <a:srgbClr val="FFA000"/>
                </a:solidFill>
              </a:rPr>
              <a:t>ufn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count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employees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by</a:t>
            </a:r>
            <a:r>
              <a:rPr lang="en-GB" sz="3200" b="1" dirty="0">
                <a:solidFill>
                  <a:srgbClr val="FFA000"/>
                </a:solidFill>
              </a:rPr>
              <a:t>_town</a:t>
            </a:r>
            <a:r>
              <a:rPr lang="en-GB" sz="3200" b="1" dirty="0"/>
              <a:t>(</a:t>
            </a:r>
            <a:r>
              <a:rPr lang="en-GB" sz="3200" b="1" noProof="1"/>
              <a:t>town</a:t>
            </a:r>
            <a:r>
              <a:rPr lang="en-GB" sz="3200" b="1" dirty="0"/>
              <a:t>_name)       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Accepts town name as a parameter</a:t>
            </a:r>
          </a:p>
          <a:p>
            <a:pPr lvl="1"/>
            <a:r>
              <a:rPr lang="en-US" sz="3000" dirty="0"/>
              <a:t>Returns the count of employees in the database who live in that town</a:t>
            </a:r>
            <a:endParaRPr lang="en-GB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1364466"/>
            <a:ext cx="10591800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CREATE FUNCTION </a:t>
            </a:r>
            <a:r>
              <a:rPr lang="en-US" sz="2000" dirty="0" err="1"/>
              <a:t>ufn_count_employees_by_town</a:t>
            </a:r>
            <a:r>
              <a:rPr lang="en-US" sz="2000" dirty="0"/>
              <a:t>(</a:t>
            </a:r>
            <a:r>
              <a:rPr lang="en-US" sz="2000" dirty="0" err="1"/>
              <a:t>town_name</a:t>
            </a:r>
            <a:r>
              <a:rPr lang="en-US" sz="2000" dirty="0"/>
              <a:t> VARCHAR(20))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RETURNS INT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DETERMINISTIC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BEGIN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DECLARE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 INT;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SET </a:t>
            </a:r>
            <a:r>
              <a:rPr lang="en-US" sz="2000" dirty="0" err="1"/>
              <a:t>e_count</a:t>
            </a:r>
            <a:r>
              <a:rPr lang="en-US" sz="2000" dirty="0"/>
              <a:t> := (SELECT COUNT(</a:t>
            </a:r>
            <a:r>
              <a:rPr lang="en-US" sz="2000" dirty="0" err="1"/>
              <a:t>employee_id</a:t>
            </a:r>
            <a:r>
              <a:rPr lang="en-US" sz="2000" dirty="0"/>
              <a:t>) FROM employees AS 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addresses AS a ON </a:t>
            </a:r>
            <a:r>
              <a:rPr lang="en-US" sz="2000" dirty="0" err="1"/>
              <a:t>a.address_id</a:t>
            </a:r>
            <a:r>
              <a:rPr lang="en-US" sz="2000" dirty="0"/>
              <a:t> = </a:t>
            </a:r>
            <a:r>
              <a:rPr lang="en-US" sz="2000" dirty="0" err="1"/>
              <a:t>e.address_id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towns AS t ON </a:t>
            </a:r>
            <a:r>
              <a:rPr lang="en-US" sz="2000" dirty="0" err="1"/>
              <a:t>t.town_id</a:t>
            </a:r>
            <a:r>
              <a:rPr lang="en-US" sz="2000" dirty="0"/>
              <a:t> = </a:t>
            </a:r>
            <a:r>
              <a:rPr lang="en-US" sz="2000" dirty="0" err="1"/>
              <a:t>a.town_id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WHERE t.name = </a:t>
            </a:r>
            <a:r>
              <a:rPr lang="en-US" sz="2000" dirty="0" err="1"/>
              <a:t>town_name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END</a:t>
            </a:r>
            <a:r>
              <a:rPr lang="en-US" sz="2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Employees by Town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601000" y="2069849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2934000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011" y="1222921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1" y="2874952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2772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3026" y="2874952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4055" y="1739799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1" y="4008190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8121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91049" y="4008190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55411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3912" y="5141428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9382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7388" y="5141428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143001"/>
            <a:ext cx="2702901" cy="270290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Sets of Queries Stored On DB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2188</Words>
  <Application>Microsoft Office PowerPoint</Application>
  <PresentationFormat>Widescreen</PresentationFormat>
  <Paragraphs>391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Programmability</vt:lpstr>
      <vt:lpstr>Table of Contents</vt:lpstr>
      <vt:lpstr>Questions</vt:lpstr>
      <vt:lpstr>User-Defined Functions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 (1)</vt:lpstr>
      <vt:lpstr>Solution: Triggered (2)</vt:lpstr>
      <vt:lpstr>Result: Triggered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Functions; Triggers and Transactions</dc:title>
  <dc:subject>Software Development Course</dc:subject>
  <dc:creator>Software University</dc:creator>
  <cp:keywords>Databases; SoftUni; Software University; MSSQL; SQL Management Studio; SQL Server Express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43</cp:revision>
  <dcterms:created xsi:type="dcterms:W3CDTF">2018-05-23T13:08:44Z</dcterms:created>
  <dcterms:modified xsi:type="dcterms:W3CDTF">2022-01-04T00:51:34Z</dcterms:modified>
  <cp:category>DB Basics Course @ SoftUni - https://softuni.bg/courses/databases-basics-ms-sql-server</cp:category>
</cp:coreProperties>
</file>