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309" r:id="rId5"/>
    <p:sldId id="316" r:id="rId6"/>
    <p:sldId id="259" r:id="rId7"/>
    <p:sldId id="260" r:id="rId8"/>
    <p:sldId id="261" r:id="rId9"/>
    <p:sldId id="262" r:id="rId10"/>
    <p:sldId id="307" r:id="rId11"/>
    <p:sldId id="264" r:id="rId12"/>
    <p:sldId id="265" r:id="rId13"/>
    <p:sldId id="266" r:id="rId14"/>
    <p:sldId id="284" r:id="rId15"/>
    <p:sldId id="31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8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418BD2-04E9-426A-A908-B9EA9955C92C}">
          <p14:sldIdLst>
            <p14:sldId id="256"/>
            <p14:sldId id="257"/>
            <p14:sldId id="258"/>
            <p14:sldId id="309"/>
            <p14:sldId id="316"/>
          </p14:sldIdLst>
        </p14:section>
        <p14:section name="Course Program" id="{6463C2A2-85F6-455F-932C-33F3C24961E3}">
          <p14:sldIdLst>
            <p14:sldId id="259"/>
            <p14:sldId id="260"/>
            <p14:sldId id="261"/>
          </p14:sldIdLst>
        </p14:section>
        <p14:section name="Trainers" id="{D602F7AB-37EE-42BD-82B0-C1F1AE39C63C}">
          <p14:sldIdLst>
            <p14:sldId id="262"/>
            <p14:sldId id="307"/>
            <p14:sldId id="264"/>
          </p14:sldIdLst>
        </p14:section>
        <p14:section name="Evaluation and Exams" id="{91B9B4AB-E826-47C3-8E6B-3B33C2F5802F}">
          <p14:sldIdLst>
            <p14:sldId id="265"/>
            <p14:sldId id="266"/>
            <p14:sldId id="284"/>
            <p14:sldId id="317"/>
            <p14:sldId id="268"/>
            <p14:sldId id="269"/>
          </p14:sldIdLst>
        </p14:section>
        <p14:section name="Resources" id="{3AD69FF5-8689-4525-9383-3D1EC2F46684}">
          <p14:sldIdLst>
            <p14:sldId id="270"/>
            <p14:sldId id="271"/>
            <p14:sldId id="272"/>
            <p14:sldId id="273"/>
            <p14:sldId id="274"/>
            <p14:sldId id="280"/>
          </p14:sldIdLst>
        </p14:section>
        <p14:section name="Conclusion" id="{8887EC7D-9483-4ABD-B2DD-E151E57C73B3}">
          <p14:sldIdLst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55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45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80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46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4D5A5926-33E1-456F-BCB5-47D0FDC9B6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753030" y="6506998"/>
            <a:ext cx="367415" cy="296997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fld id="{D1EDC3E5-612A-4F46-8A33-7C6C216C19A2}" type="slidenum"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4F802BAA-7583-40C7-A46C-6C77A288BF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05" y="1196126"/>
            <a:ext cx="11818098" cy="55287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Top">
            <a:extLst>
              <a:ext uri="{FF2B5EF4-FFF2-40B4-BE49-F238E27FC236}">
                <a16:creationId xmlns:a16="http://schemas.microsoft.com/office/drawing/2014/main" id="{B82B43EA-F8AA-4EED-9B4C-705C77AEA49C}"/>
              </a:ext>
            </a:extLst>
          </p:cNvPr>
          <p:cNvSpPr/>
          <p:nvPr/>
        </p:nvSpPr>
        <p:spPr>
          <a:xfrm>
            <a:off x="0" y="0"/>
            <a:ext cx="12196797" cy="1095378"/>
          </a:xfrm>
          <a:prstGeom prst="rect">
            <a:avLst/>
          </a:prstGeom>
          <a:solidFill>
            <a:srgbClr val="44546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385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98" b="0" i="0" u="none" strike="noStrike" kern="1200" cap="none" spc="0" baseline="0">
              <a:solidFill>
                <a:srgbClr val="F7C86D"/>
              </a:solidFill>
              <a:uFillTx/>
              <a:latin typeface="Calibri"/>
              <a:ea typeface="맑은 고딕" pitchFamily="34"/>
            </a:endParaRPr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186A46D0-E44C-4124-B6A5-2A7D0FA3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55" y="253938"/>
            <a:ext cx="1915704" cy="55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9D95AC40-92AB-4C3F-8CD2-1924FB697F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05" y="100748"/>
            <a:ext cx="9715591" cy="882652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10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JavaDBSeptember2020/" TargetMode="External"/><Relationship Id="rId3" Type="http://schemas.openxmlformats.org/officeDocument/2006/relationships/hyperlink" Target="https://softuni.bg/trainings/2352/mysql-may-2019" TargetMode="External"/><Relationship Id="rId7" Type="http://schemas.openxmlformats.org/officeDocument/2006/relationships/hyperlink" Target="https://softuni.bg/forum/categories/77/databases-basics-mysq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softuni.bg/trainings/2752/mysql-may-2021" TargetMode="External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softuni.bg/trainings/3120/mysql-september-202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2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2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image" Target="../media/image28.jf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5.png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35" y="2177498"/>
            <a:ext cx="3867260" cy="252323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867632"/>
            <a:ext cx="2950749" cy="525135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360885"/>
            <a:ext cx="2950749" cy="460502"/>
          </a:xfrm>
        </p:spPr>
        <p:txBody>
          <a:bodyPr/>
          <a:lstStyle/>
          <a:p>
            <a:r>
              <a:rPr lang="en-US" sz="2400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643191" y="6340279"/>
            <a:ext cx="2950749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BDF4E-D459-41BB-BACF-F86EDF752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 Lead @ </a:t>
            </a:r>
            <a:r>
              <a:rPr lang="en-US" dirty="0" err="1"/>
              <a:t>Netinfo</a:t>
            </a:r>
            <a:endParaRPr lang="en-US" dirty="0"/>
          </a:p>
          <a:p>
            <a:r>
              <a:rPr lang="bg-BG" dirty="0"/>
              <a:t>9</a:t>
            </a:r>
            <a:r>
              <a:rPr lang="en-US" dirty="0"/>
              <a:t> years full-stack web developer</a:t>
            </a:r>
          </a:p>
          <a:p>
            <a:r>
              <a:rPr lang="en-US" dirty="0"/>
              <a:t>Back-end / front-end, SEO, UX</a:t>
            </a:r>
          </a:p>
          <a:p>
            <a:r>
              <a:rPr lang="en-US" dirty="0"/>
              <a:t>Making CD / CI Systems</a:t>
            </a:r>
          </a:p>
          <a:p>
            <a:r>
              <a:rPr lang="en-US" dirty="0"/>
              <a:t>Current projects: Gong.bg, Nova.bg, </a:t>
            </a:r>
            <a:br>
              <a:rPr lang="bg-BG" dirty="0"/>
            </a:br>
            <a:r>
              <a:rPr lang="en-US" dirty="0"/>
              <a:t>Dariknews.bg, Vesti.bg, Sinoptik.bg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57246-A907-4C98-B8CE-AF6DAE34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Veselin</a:t>
            </a:r>
            <a:r>
              <a:rPr lang="en-GB" dirty="0"/>
              <a:t> </a:t>
            </a:r>
            <a:r>
              <a:rPr lang="en-GB" dirty="0" err="1"/>
              <a:t>Vachev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C86FD-8590-4315-ADEF-B2208B8B65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2A6A-6AFB-4AC8-BE4A-2B564C2ED93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41" y="1494000"/>
            <a:ext cx="4725001" cy="315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27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BDF4E-D459-41BB-BACF-F86EDF752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Technical Trainer @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Team Lead of:</a:t>
            </a:r>
          </a:p>
          <a:p>
            <a:pPr lvl="1"/>
            <a:r>
              <a:rPr lang="en-US" dirty="0"/>
              <a:t>Java DB Module January 2020</a:t>
            </a:r>
          </a:p>
          <a:p>
            <a:pPr lvl="1"/>
            <a:r>
              <a:rPr lang="en-US" dirty="0"/>
              <a:t>Java </a:t>
            </a:r>
            <a:r>
              <a:rPr lang="en-US"/>
              <a:t>Web module May 2020</a:t>
            </a:r>
            <a:endParaRPr lang="en-US" dirty="0"/>
          </a:p>
          <a:p>
            <a:r>
              <a:rPr lang="en-US" dirty="0"/>
              <a:t>Experience with MySQL , Hibernate,</a:t>
            </a:r>
            <a:br>
              <a:rPr lang="en-US" dirty="0"/>
            </a:br>
            <a:r>
              <a:rPr lang="en-US" dirty="0"/>
              <a:t>Spring MVC</a:t>
            </a:r>
          </a:p>
          <a:p>
            <a:r>
              <a:rPr lang="en-US" dirty="0"/>
              <a:t>Interested in </a:t>
            </a:r>
            <a:br>
              <a:rPr lang="en-US" dirty="0"/>
            </a:br>
            <a:r>
              <a:rPr lang="en-US" dirty="0"/>
              <a:t>	Java, JavaScript, Angular, </a:t>
            </a:r>
            <a:r>
              <a:rPr lang="en-US" dirty="0" err="1"/>
              <a:t>Kotlin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57246-A907-4C98-B8CE-AF6DAE34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Chavdar Mitkov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2A6A-6AFB-4AC8-BE4A-2B564C2ED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00" y="1629000"/>
            <a:ext cx="3625412" cy="36539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317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763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DB 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2477" y="1990563"/>
            <a:ext cx="8030694" cy="532600"/>
            <a:chOff x="511822" y="1838163"/>
            <a:chExt cx="6573425" cy="5326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778154" y="1845485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852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857495" y="1504890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20-May-2021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25626" y="1504890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21-June-2021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46032" y="1504890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01-Aug-2021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6867238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930140" y="2876044"/>
            <a:ext cx="2911092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weeks * 4 times / week</a:t>
            </a:r>
          </a:p>
          <a:p>
            <a:pPr algn="ctr"/>
            <a:r>
              <a:rPr lang="bg-BG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20-May-2021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20-June-2021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930840" y="2876044"/>
            <a:ext cx="330799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21-June-2021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01-Aug-2021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8311327" y="2876044"/>
            <a:ext cx="182878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06-Aug-2021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  13-Aug-2021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72477" y="2249541"/>
            <a:ext cx="8030694" cy="73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7E0A4-7D89-4A88-A77D-01D81064804E}"/>
              </a:ext>
            </a:extLst>
          </p:cNvPr>
          <p:cNvSpPr txBox="1"/>
          <p:nvPr/>
        </p:nvSpPr>
        <p:spPr>
          <a:xfrm>
            <a:off x="9235001" y="1510363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13-Aug-2021</a:t>
            </a:r>
          </a:p>
        </p:txBody>
      </p:sp>
    </p:spTree>
    <p:extLst>
      <p:ext uri="{BB962C8B-B14F-4D97-AF65-F5344CB8AC3E}">
        <p14:creationId xmlns:p14="http://schemas.microsoft.com/office/powerpoint/2010/main" val="14544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296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is mainly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 in class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submit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in the </a:t>
            </a:r>
            <a:r>
              <a:rPr lang="en-US" b="1" dirty="0">
                <a:solidFill>
                  <a:srgbClr val="FFA000"/>
                </a:solidFill>
              </a:rPr>
              <a:t>judge system</a:t>
            </a:r>
          </a:p>
          <a:p>
            <a:pPr>
              <a:spcBef>
                <a:spcPts val="2400"/>
              </a:spcBef>
            </a:pPr>
            <a:r>
              <a:rPr lang="en-US" dirty="0"/>
              <a:t>Do your homework when it's due!</a:t>
            </a:r>
          </a:p>
          <a:p>
            <a:pPr lvl="1"/>
            <a:r>
              <a:rPr lang="en-US" dirty="0"/>
              <a:t>Assignments pile up quickly</a:t>
            </a:r>
          </a:p>
          <a:p>
            <a:pPr>
              <a:spcBef>
                <a:spcPts val="24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14600"/>
            <a:ext cx="3925676" cy="37338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7075"/>
          </a:xfrm>
        </p:spPr>
        <p:txBody>
          <a:bodyPr>
            <a:noAutofit/>
          </a:bodyPr>
          <a:lstStyle/>
          <a:p>
            <a:r>
              <a:rPr lang="en-US" sz="2500" dirty="0"/>
              <a:t>Section 0: </a:t>
            </a:r>
            <a:r>
              <a:rPr lang="en-US" sz="2500" b="1" dirty="0">
                <a:solidFill>
                  <a:schemeClr val="bg1"/>
                </a:solidFill>
              </a:rPr>
              <a:t>Database Overview</a:t>
            </a:r>
          </a:p>
          <a:p>
            <a:pPr lvl="1"/>
            <a:r>
              <a:rPr lang="en-US" sz="2500" dirty="0"/>
              <a:t>You are given an Entity / Relationship Diagram of some Database</a:t>
            </a:r>
            <a:r>
              <a:rPr lang="bg-BG" sz="2500" dirty="0"/>
              <a:t>.</a:t>
            </a:r>
          </a:p>
          <a:p>
            <a:r>
              <a:rPr lang="en-US" sz="2500" dirty="0"/>
              <a:t>Section 1: </a:t>
            </a:r>
            <a:r>
              <a:rPr lang="en-US" sz="2500" b="1" dirty="0">
                <a:solidFill>
                  <a:schemeClr val="bg1"/>
                </a:solidFill>
              </a:rPr>
              <a:t>Data Definition Language (DDL)</a:t>
            </a:r>
            <a:endParaRPr lang="bg-BG" sz="2500" b="1" dirty="0">
              <a:solidFill>
                <a:schemeClr val="bg1"/>
              </a:solidFill>
            </a:endParaRPr>
          </a:p>
          <a:p>
            <a:pPr lvl="1"/>
            <a:r>
              <a:rPr lang="en-US" sz="2500" dirty="0"/>
              <a:t>Data Types, Constraints</a:t>
            </a:r>
            <a:endParaRPr lang="bg-BG" sz="2500" dirty="0"/>
          </a:p>
          <a:p>
            <a:r>
              <a:rPr lang="en-US" sz="2500" dirty="0"/>
              <a:t>Section 2: </a:t>
            </a:r>
            <a:r>
              <a:rPr lang="en-US" sz="2500" b="1" dirty="0">
                <a:solidFill>
                  <a:schemeClr val="bg1"/>
                </a:solidFill>
              </a:rPr>
              <a:t>Data Manipulation Language (DML)</a:t>
            </a:r>
            <a:endParaRPr lang="bg-BG" sz="2500" b="1" dirty="0">
              <a:solidFill>
                <a:schemeClr val="bg1"/>
              </a:solidFill>
            </a:endParaRPr>
          </a:p>
          <a:p>
            <a:pPr lvl="1"/>
            <a:r>
              <a:rPr lang="en-US" sz="2500" dirty="0"/>
              <a:t>Insert, Update, Delete</a:t>
            </a:r>
          </a:p>
          <a:p>
            <a:r>
              <a:rPr lang="en-US" sz="2500" dirty="0"/>
              <a:t>Section 3: </a:t>
            </a:r>
            <a:r>
              <a:rPr lang="en-US" sz="2500" b="1" dirty="0">
                <a:solidFill>
                  <a:schemeClr val="bg1"/>
                </a:solidFill>
              </a:rPr>
              <a:t>Querying</a:t>
            </a:r>
            <a:endParaRPr lang="bg-BG" sz="2500" b="1" dirty="0">
              <a:solidFill>
                <a:schemeClr val="bg1"/>
              </a:solidFill>
            </a:endParaRPr>
          </a:p>
          <a:p>
            <a:pPr lvl="1"/>
            <a:r>
              <a:rPr lang="en-US" sz="2500" dirty="0"/>
              <a:t>Data Extraction</a:t>
            </a:r>
            <a:endParaRPr lang="bg-BG" sz="2500" dirty="0"/>
          </a:p>
          <a:p>
            <a:r>
              <a:rPr lang="en-US" sz="2500" dirty="0"/>
              <a:t>Section 4: </a:t>
            </a:r>
            <a:r>
              <a:rPr lang="en-US" sz="2500" b="1" dirty="0">
                <a:solidFill>
                  <a:schemeClr val="bg1"/>
                </a:solidFill>
              </a:rPr>
              <a:t>Programmability</a:t>
            </a:r>
          </a:p>
          <a:p>
            <a:pPr lvl="1"/>
            <a:r>
              <a:rPr lang="en-US" sz="2500" dirty="0"/>
              <a:t>Functions and Procedures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40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Resources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What We Need Additionally?</a:t>
            </a:r>
          </a:p>
        </p:txBody>
      </p:sp>
    </p:spTree>
    <p:extLst>
      <p:ext uri="{BB962C8B-B14F-4D97-AF65-F5344CB8AC3E}">
        <p14:creationId xmlns:p14="http://schemas.microsoft.com/office/powerpoint/2010/main" val="5452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DB Course Web Site and Forum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3" y="1872677"/>
            <a:ext cx="8352437" cy="939531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endParaRPr lang="en-US" sz="2800" b="1" noProof="1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  <a:hlinkClick r:id="rId3"/>
            </a:endParaRPr>
          </a:p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https://softuni.bg/trainings/2752/mysql-may-2021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8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6133" y="1490007"/>
            <a:ext cx="1374490" cy="1374490"/>
          </a:xfrm>
          <a:prstGeom prst="rect">
            <a:avLst/>
          </a:prstGeom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14224" y="3775380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https://softuni.bg/forum/categories/77/databases-basics-mysql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405B6C07-0D95-4C72-8100-E7820ACCA8D5}"/>
              </a:ext>
            </a:extLst>
          </p:cNvPr>
          <p:cNvSpPr/>
          <p:nvPr/>
        </p:nvSpPr>
        <p:spPr>
          <a:xfrm>
            <a:off x="623563" y="5610209"/>
            <a:ext cx="7758436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https://www.facebook.com/groups/</a:t>
            </a:r>
            <a:r>
              <a:rPr lang="en-US" sz="24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JavaDBMay2021</a:t>
            </a:r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/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8" descr="Резултат с изображение за facebook icon">
            <a:extLst>
              <a:ext uri="{FF2B5EF4-FFF2-40B4-BE49-F238E27FC236}">
                <a16:creationId xmlns:a16="http://schemas.microsoft.com/office/drawing/2014/main" id="{A8462634-FAA2-495C-B978-8B37342E5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736" y="5183169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Course Objectives &amp;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Trainers Team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Exam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46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slides, videos, homework assignments, projects</a:t>
            </a:r>
            <a:br>
              <a:rPr lang="en-US" dirty="0"/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rgbClr val="FFA000"/>
                </a:solidFill>
                <a:hlinkClick r:id="rId2"/>
              </a:rPr>
              <a:t>web site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DB Basics MySQL 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6" y="3810000"/>
            <a:ext cx="2650172" cy="21336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06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10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Workbench - </a:t>
            </a:r>
            <a:r>
              <a:rPr lang="en-US" dirty="0">
                <a:hlinkClick r:id="rId3"/>
              </a:rPr>
              <a:t>https://dev.mysql.com/downloads/workbench/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DB Recommended 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33800"/>
            <a:ext cx="2502570" cy="250257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03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learn to study!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800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copyrighted content</a:t>
            </a: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#java-db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4E3F30CD-3D44-49CA-92F6-C1208767F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2744" y="1122225"/>
            <a:ext cx="3124200" cy="3124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Database Basics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Course Objective &amp; Program</a:t>
            </a:r>
          </a:p>
        </p:txBody>
      </p:sp>
    </p:spTree>
    <p:extLst>
      <p:ext uri="{BB962C8B-B14F-4D97-AF65-F5344CB8AC3E}">
        <p14:creationId xmlns:p14="http://schemas.microsoft.com/office/powerpoint/2010/main" val="407694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MySQL </a:t>
            </a:r>
            <a:r>
              <a:rPr lang="en-US" dirty="0"/>
              <a:t>course provides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Basic database and query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Establishes fundamentals for further DB trainings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Content: SQL syntax, data types, programmability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covered?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Client-side implementations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API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88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Databases. Data Definition and Datatypes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CRUD, intro to 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Data aggregation</a:t>
            </a:r>
          </a:p>
          <a:p>
            <a:pPr>
              <a:lnSpc>
                <a:spcPct val="100000"/>
              </a:lnSpc>
            </a:pPr>
            <a:r>
              <a:rPr lang="en-US" dirty="0"/>
              <a:t>Table Relations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Subqueries and JOINs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Functions, Triggers, Transactions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2133601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50246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10023542" y="4461636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8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20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16161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</TotalTime>
  <Words>890</Words>
  <Application>Microsoft Office PowerPoint</Application>
  <PresentationFormat>Widescreen</PresentationFormat>
  <Paragraphs>175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MySQL</vt:lpstr>
      <vt:lpstr>Table of Contents</vt:lpstr>
      <vt:lpstr>Have a Question?</vt:lpstr>
      <vt:lpstr>SoftUni Diamond Partners</vt:lpstr>
      <vt:lpstr>Educational Partners</vt:lpstr>
      <vt:lpstr>Database Basics</vt:lpstr>
      <vt:lpstr>Course Objectives</vt:lpstr>
      <vt:lpstr>Course Topics</vt:lpstr>
      <vt:lpstr>The Trainers Team</vt:lpstr>
      <vt:lpstr>Veselin Vachev</vt:lpstr>
      <vt:lpstr>Chavdar Mitkov</vt:lpstr>
      <vt:lpstr>Course Organization</vt:lpstr>
      <vt:lpstr>Java DB Module – Timeline</vt:lpstr>
      <vt:lpstr>SoftUni Certificate</vt:lpstr>
      <vt:lpstr>CPE Certificate</vt:lpstr>
      <vt:lpstr>Homework Assignments &amp; Exercises</vt:lpstr>
      <vt:lpstr>Exam</vt:lpstr>
      <vt:lpstr>Resources</vt:lpstr>
      <vt:lpstr>Java DB Course Web Site and Forum </vt:lpstr>
      <vt:lpstr>The DB Basics MySQL Slides and Videos</vt:lpstr>
      <vt:lpstr>Java DB Recommended Software</vt:lpstr>
      <vt:lpstr>Learn to Search in Internet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54</cp:revision>
  <dcterms:created xsi:type="dcterms:W3CDTF">2018-05-23T13:08:44Z</dcterms:created>
  <dcterms:modified xsi:type="dcterms:W3CDTF">2021-05-20T09:12:49Z</dcterms:modified>
  <cp:category>programming;computer programming;software development;web development</cp:category>
</cp:coreProperties>
</file>