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328" r:id="rId43"/>
    <p:sldId id="329" r:id="rId44"/>
    <p:sldId id="303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387F4E5-CE1B-41BF-A928-DE6C6F9E8DFD}">
          <p14:sldIdLst>
            <p14:sldId id="256"/>
            <p14:sldId id="257"/>
            <p14:sldId id="258"/>
          </p14:sldIdLst>
        </p14:section>
        <p14:section name="Database Design" id="{DC2C5B2F-4B57-446C-871B-719C1F92F00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Table Relations" id="{AAA33D64-8888-40B1-B767-BDE7048EBC6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JOINs" id="{029D7B5B-7CF7-4D73-99C5-502CC3B8487B}">
          <p14:sldIdLst>
            <p14:sldId id="278"/>
            <p14:sldId id="279"/>
            <p14:sldId id="280"/>
            <p14:sldId id="281"/>
          </p14:sldIdLst>
        </p14:section>
        <p14:section name="Cascade Operations" id="{3D18F7C4-2B64-46DA-9EEE-215E4FC51F48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E/R Diagrams" id="{2591B648-D33C-4D2C-8E8E-0F7191022040}">
          <p14:sldIdLst>
            <p14:sldId id="290"/>
            <p14:sldId id="291"/>
            <p14:sldId id="292"/>
            <p14:sldId id="293"/>
            <p14:sldId id="294"/>
          </p14:sldIdLst>
        </p14:section>
        <p14:section name="Conclusion" id="{95770E33-B6A4-493A-8693-3DE27C463967}">
          <p14:sldIdLst>
            <p14:sldId id="295"/>
            <p14:sldId id="301"/>
            <p14:sldId id="328"/>
            <p14:sldId id="329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4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06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0008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829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00" y="2351427"/>
            <a:ext cx="3867260" cy="25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dirty="0"/>
              <a:t> 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(1)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287563" y="4380185"/>
            <a:ext cx="1687135" cy="181957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843920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67498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04759" y="5472863"/>
            <a:ext cx="1669939" cy="206137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77085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7780" y="2488949"/>
            <a:ext cx="9307209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9801" y="1634874"/>
            <a:ext cx="2153357" cy="725205"/>
          </a:xfrm>
          <a:prstGeom prst="wedgeRoundRectCallout">
            <a:avLst>
              <a:gd name="adj1" fmla="val -28183"/>
              <a:gd name="adj2" fmla="val 849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2000" y="4420259"/>
            <a:ext cx="1981200" cy="609600"/>
          </a:xfrm>
          <a:prstGeom prst="wedgeRoundRectCallout">
            <a:avLst>
              <a:gd name="adj1" fmla="val -28138"/>
              <a:gd name="adj2" fmla="val -856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86200" y="4426861"/>
            <a:ext cx="2627486" cy="520807"/>
          </a:xfrm>
          <a:prstGeom prst="wedgeRoundRectCallout">
            <a:avLst>
              <a:gd name="adj1" fmla="val 25066"/>
              <a:gd name="adj2" fmla="val -843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91601" y="3149757"/>
            <a:ext cx="2346375" cy="558485"/>
          </a:xfrm>
          <a:prstGeom prst="wedgeRoundRectCallout">
            <a:avLst>
              <a:gd name="adj1" fmla="val -57371"/>
              <a:gd name="adj2" fmla="val 106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500" dirty="0"/>
              <a:t>Create two tables – </a:t>
            </a:r>
            <a:r>
              <a:rPr lang="en-AU" sz="3500" b="1" dirty="0">
                <a:solidFill>
                  <a:schemeClr val="bg1"/>
                </a:solidFill>
              </a:rPr>
              <a:t>mountains</a:t>
            </a:r>
            <a:r>
              <a:rPr lang="en-AU" sz="3500" dirty="0"/>
              <a:t> and </a:t>
            </a:r>
            <a:r>
              <a:rPr lang="en-AU" sz="3500" b="1" dirty="0">
                <a:solidFill>
                  <a:schemeClr val="bg1"/>
                </a:solidFill>
              </a:rPr>
              <a:t>peaks</a:t>
            </a:r>
            <a:endParaRPr lang="en-AU" sz="3500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en-AU" sz="3500" b="1" dirty="0">
                <a:solidFill>
                  <a:schemeClr val="bg1"/>
                </a:solidFill>
              </a:rPr>
              <a:t>Link</a:t>
            </a:r>
            <a:r>
              <a:rPr lang="en-AU" sz="3500" b="1" dirty="0"/>
              <a:t> </a:t>
            </a:r>
            <a:r>
              <a:rPr lang="en-AU" sz="3500" dirty="0"/>
              <a:t>their fields properly</a:t>
            </a:r>
          </a:p>
          <a:p>
            <a:pPr lvl="1"/>
            <a:r>
              <a:rPr lang="en-AU" dirty="0"/>
              <a:t>Mountains:</a:t>
            </a:r>
          </a:p>
          <a:p>
            <a:pPr lvl="2"/>
            <a:r>
              <a:rPr lang="en-AU" dirty="0"/>
              <a:t>Id</a:t>
            </a:r>
          </a:p>
          <a:p>
            <a:pPr lvl="2"/>
            <a:r>
              <a:rPr lang="en-AU" dirty="0"/>
              <a:t>name</a:t>
            </a:r>
          </a:p>
          <a:p>
            <a:pPr lvl="1"/>
            <a:r>
              <a:rPr lang="en-AU" sz="3500" dirty="0"/>
              <a:t>Peaks:</a:t>
            </a:r>
          </a:p>
          <a:p>
            <a:pPr lvl="2"/>
            <a:r>
              <a:rPr lang="en-AU" dirty="0"/>
              <a:t>id</a:t>
            </a:r>
            <a:endParaRPr lang="en-US" dirty="0"/>
          </a:p>
          <a:p>
            <a:pPr lvl="2"/>
            <a:r>
              <a:rPr lang="en-AU" dirty="0"/>
              <a:t>name</a:t>
            </a:r>
            <a:endParaRPr lang="en-US" dirty="0"/>
          </a:p>
          <a:p>
            <a:pPr lvl="2"/>
            <a:r>
              <a:rPr lang="en-AU" dirty="0"/>
              <a:t>mountain_id</a:t>
            </a:r>
            <a:endParaRPr lang="en-US" dirty="0"/>
          </a:p>
          <a:p>
            <a:pPr lvl="0"/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Mountains and Peaks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5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81100" y="1266744"/>
            <a:ext cx="9829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	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	name VARCHAR(50)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 NULL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peaks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NOT NULL,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CONSTRAINT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mountain_id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b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8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Mountains and Peaks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56513" y="1354532"/>
            <a:ext cx="2700000" cy="477851"/>
          </a:xfrm>
          <a:prstGeom prst="wedgeRoundRectCallout">
            <a:avLst>
              <a:gd name="adj1" fmla="val -44928"/>
              <a:gd name="adj2" fmla="val 81354"/>
              <a:gd name="adj3" fmla="val 16667"/>
            </a:avLst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76443" y="4921688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916000" y="2979000"/>
            <a:ext cx="1779075" cy="510416"/>
          </a:xfrm>
          <a:prstGeom prst="wedgeRoundRectCallout">
            <a:avLst>
              <a:gd name="adj1" fmla="val -84703"/>
              <a:gd name="adj2" fmla="val 2114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Peaks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642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6365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215774"/>
              </p:ext>
            </p:extLst>
          </p:nvPr>
        </p:nvGraphicFramePr>
        <p:xfrm>
          <a:off x="4578715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93220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7182" y="1369943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8648" y="2093302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8492" y="4152458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2800" y="4419601"/>
            <a:ext cx="26052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Projects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0088" y="1142259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1941" y="1330736"/>
            <a:ext cx="2667000" cy="558485"/>
          </a:xfrm>
          <a:prstGeom prst="wedgeRoundRectCallout">
            <a:avLst>
              <a:gd name="adj1" fmla="val -71877"/>
              <a:gd name="adj2" fmla="val 9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9335432" y="2299528"/>
            <a:ext cx="2229557" cy="448388"/>
          </a:xfrm>
          <a:prstGeom prst="wedgeRoundRectCallout">
            <a:avLst>
              <a:gd name="adj1" fmla="val -52878"/>
              <a:gd name="adj2" fmla="val 1156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1752600" y="2590800"/>
            <a:ext cx="7315200" cy="80854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1752602" y="3434795"/>
            <a:ext cx="8348398" cy="125529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: Rounded Corners 23">
            <a:extLst/>
          </p:cNvPr>
          <p:cNvSpPr/>
          <p:nvPr/>
        </p:nvSpPr>
        <p:spPr>
          <a:xfrm>
            <a:off x="1752600" y="4726875"/>
            <a:ext cx="8348398" cy="12710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2622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3797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  <p:bldP spid="20" grpId="0" animBg="1"/>
      <p:bldP spid="2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Database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Table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34465"/>
                </a:solidFill>
              </a:rPr>
              <a:t>JOINs</a:t>
            </a:r>
            <a:endParaRPr lang="bg-BG" dirty="0">
              <a:solidFill>
                <a:srgbClr val="23446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34465"/>
                </a:solidFill>
              </a:rPr>
              <a:t>Cascade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E/R Diagrams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7700" y="1314000"/>
            <a:ext cx="101766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bg-BG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b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REFERENCES drivers(driver_id)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95111" y="1449000"/>
            <a:ext cx="2229557" cy="558487"/>
          </a:xfrm>
          <a:prstGeom prst="wedgeRoundRectCallout">
            <a:avLst>
              <a:gd name="adj1" fmla="val -58246"/>
              <a:gd name="adj2" fmla="val 3558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523473" y="4443238"/>
            <a:ext cx="2229557" cy="559968"/>
          </a:xfrm>
          <a:prstGeom prst="wedgeRoundRectCallout">
            <a:avLst>
              <a:gd name="adj1" fmla="val -44703"/>
              <a:gd name="adj2" fmla="val 889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45339" y="4114800"/>
            <a:ext cx="2216727" cy="888406"/>
          </a:xfrm>
          <a:prstGeom prst="wedgeRoundRectCallout">
            <a:avLst>
              <a:gd name="adj1" fmla="val -71913"/>
              <a:gd name="adj2" fmla="val 325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07134" y="2854377"/>
            <a:ext cx="9362976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57771" y="5001466"/>
            <a:ext cx="2229557" cy="520807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72550" y="3515185"/>
            <a:ext cx="2971800" cy="558485"/>
          </a:xfrm>
          <a:prstGeom prst="wedgeRoundRectCallout">
            <a:avLst>
              <a:gd name="adj1" fmla="val -64022"/>
              <a:gd name="adj2" fmla="val 1649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83163" y="1989000"/>
            <a:ext cx="2229557" cy="743268"/>
          </a:xfrm>
          <a:prstGeom prst="wedgeRoundRectCallout">
            <a:avLst>
              <a:gd name="adj1" fmla="val -34638"/>
              <a:gd name="adj2" fmla="val 776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526141" y="5001467"/>
            <a:ext cx="2971800" cy="520807"/>
          </a:xfrm>
          <a:prstGeom prst="wedgeRoundRectCallout">
            <a:avLst>
              <a:gd name="adj1" fmla="val 29445"/>
              <a:gd name="adj2" fmla="val -1054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 Table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567097" y="1905001"/>
            <a:ext cx="3057808" cy="1517668"/>
            <a:chOff x="5103812" y="4564221"/>
            <a:chExt cx="4795838" cy="1978518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79600" cy="1377951"/>
              <a:chOff x="5103812" y="4565808"/>
              <a:chExt cx="18796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16512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rgbClr val="FFA000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1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7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610100" y="5753786"/>
            <a:ext cx="2971800" cy="558485"/>
          </a:xfrm>
          <a:prstGeom prst="wedgeRoundRectCallout">
            <a:avLst>
              <a:gd name="adj1" fmla="val -23435"/>
              <a:gd name="adj2" fmla="val -1007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10100" y="3335614"/>
            <a:ext cx="2971800" cy="558485"/>
          </a:xfrm>
          <a:prstGeom prst="wedgeRoundRectCallout">
            <a:avLst>
              <a:gd name="adj1" fmla="val -34513"/>
              <a:gd name="adj2" fmla="val 825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/>
          <a:lstStyle/>
          <a:p>
            <a:r>
              <a:rPr lang="en-AU" dirty="0"/>
              <a:t>Write a query to retrieve information about the SoftUni camp’s transportation organization</a:t>
            </a:r>
          </a:p>
          <a:p>
            <a:r>
              <a:rPr lang="en-AU" dirty="0"/>
              <a:t>Get information about the people who drive(name and age) </a:t>
            </a:r>
            <a:br>
              <a:rPr lang="en-AU" dirty="0"/>
            </a:br>
            <a:r>
              <a:rPr lang="en-AU" dirty="0"/>
              <a:t>and their vehicle type</a:t>
            </a:r>
          </a:p>
          <a:p>
            <a:pPr lvl="1"/>
            <a:r>
              <a:rPr lang="en-US" sz="3200" dirty="0"/>
              <a:t>Use database "camp"</a:t>
            </a:r>
            <a:endParaRPr lang="bg-BG" sz="26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 Organization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 Organization</a:t>
            </a:r>
            <a:endParaRPr lang="en-US" noProof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1000" y="2209800"/>
            <a:ext cx="11430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driver_id, vehicle_type,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CONCAT(first_name, ' ', last_name) AS driver_name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FROM vehicles AS v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campers AS c </a:t>
            </a:r>
          </a:p>
          <a:p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  ON</a:t>
            </a:r>
            <a:r>
              <a:rPr lang="en-US" sz="3000" b="1" noProof="1">
                <a:latin typeface="Consolas" panose="020B0609020204030204" pitchFamily="49" charset="0"/>
              </a:rPr>
              <a:t> v.driver_id = c.id;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5245" y="1449000"/>
            <a:ext cx="3395116" cy="558487"/>
          </a:xfrm>
          <a:prstGeom prst="wedgeRoundRectCallout">
            <a:avLst>
              <a:gd name="adj1" fmla="val -42492"/>
              <a:gd name="adj2" fmla="val 906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48203" y="3519000"/>
            <a:ext cx="2514600" cy="558487"/>
          </a:xfrm>
          <a:prstGeom prst="wedgeRoundRectCallout">
            <a:avLst>
              <a:gd name="adj1" fmla="val -62770"/>
              <a:gd name="adj2" fmla="val 2523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05" y="1821053"/>
            <a:ext cx="2819246" cy="1507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Cascade Operations</a:t>
            </a:r>
          </a:p>
        </p:txBody>
      </p:sp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entity, this change to apply to all related entities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  <a:endParaRPr lang="en-US" dirty="0"/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7279" y="4818474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51803" y="3514855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229601" y="3576285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order_items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7829" y="4815278"/>
            <a:ext cx="1798807" cy="97592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58346" y="3394679"/>
            <a:ext cx="1923770" cy="524718"/>
          </a:xfrm>
          <a:prstGeom prst="wedgeRoundRectCallout">
            <a:avLst>
              <a:gd name="adj1" fmla="val 11280"/>
              <a:gd name="adj2" fmla="val 803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91794" y="3415203"/>
            <a:ext cx="1923770" cy="524718"/>
          </a:xfrm>
          <a:prstGeom prst="wedgeRoundRectCallout">
            <a:avLst>
              <a:gd name="adj1" fmla="val 19697"/>
              <a:gd name="adj2" fmla="val 749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219636" y="3424697"/>
            <a:ext cx="1705606" cy="524718"/>
          </a:xfrm>
          <a:prstGeom prst="wedgeRoundRectCallout">
            <a:avLst>
              <a:gd name="adj1" fmla="val -23182"/>
              <a:gd name="adj2" fmla="val 804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615828" y="5788058"/>
            <a:ext cx="1923770" cy="726238"/>
          </a:xfrm>
          <a:prstGeom prst="wedgeRoundRectCallout">
            <a:avLst>
              <a:gd name="adj1" fmla="val 31698"/>
              <a:gd name="adj2" fmla="val -916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052644"/>
              </p:ext>
            </p:extLst>
          </p:nvPr>
        </p:nvGraphicFramePr>
        <p:xfrm>
          <a:off x="1019469" y="4131679"/>
          <a:ext cx="4129210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22689"/>
              </p:ext>
            </p:extLst>
          </p:nvPr>
        </p:nvGraphicFramePr>
        <p:xfrm>
          <a:off x="7282279" y="4179617"/>
          <a:ext cx="412921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item_id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56414"/>
                  </a:ext>
                </a:extLst>
              </a:tr>
            </a:tbl>
          </a:graphicData>
        </a:graphic>
      </p:graphicFrame>
      <p:sp>
        <p:nvSpPr>
          <p:cNvPr id="5" name="Правоъгълник 4"/>
          <p:cNvSpPr/>
          <p:nvPr/>
        </p:nvSpPr>
        <p:spPr>
          <a:xfrm>
            <a:off x="1019469" y="4656629"/>
            <a:ext cx="1892808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Правоъгълник 28"/>
          <p:cNvSpPr/>
          <p:nvPr/>
        </p:nvSpPr>
        <p:spPr>
          <a:xfrm>
            <a:off x="7284979" y="4682809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7284979" y="5590841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Знак за умножение 8"/>
          <p:cNvSpPr/>
          <p:nvPr/>
        </p:nvSpPr>
        <p:spPr>
          <a:xfrm>
            <a:off x="1509849" y="4556242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Знак за умножение 30"/>
          <p:cNvSpPr/>
          <p:nvPr/>
        </p:nvSpPr>
        <p:spPr>
          <a:xfrm>
            <a:off x="8778035" y="4585814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Знак за умножение 31"/>
          <p:cNvSpPr/>
          <p:nvPr/>
        </p:nvSpPr>
        <p:spPr>
          <a:xfrm>
            <a:off x="8767641" y="5503129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 animBg="1"/>
      <p:bldP spid="25" grpId="0" animBg="1"/>
      <p:bldP spid="26" grpId="0" animBg="1"/>
      <p:bldP spid="27" grpId="0" animBg="1"/>
      <p:bldP spid="5" grpId="0" animBg="1"/>
      <p:bldP spid="29" grpId="0" animBg="1"/>
      <p:bldP spid="30" grpId="0" animBg="1"/>
      <p:bldP spid="9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The related entities are </a:t>
            </a:r>
            <a:r>
              <a:rPr lang="en-US" b="1" dirty="0">
                <a:solidFill>
                  <a:srgbClr val="FFA000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You make "</a:t>
            </a:r>
            <a:r>
              <a:rPr lang="en-US" b="1" dirty="0">
                <a:solidFill>
                  <a:srgbClr val="FFA000"/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You preserve </a:t>
            </a:r>
            <a:r>
              <a:rPr lang="en-US" b="1" dirty="0">
                <a:solidFill>
                  <a:srgbClr val="FFA000"/>
                </a:solidFill>
              </a:rPr>
              <a:t>history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Keep in mind that in more complicated relations it won't work with </a:t>
            </a:r>
            <a:r>
              <a:rPr lang="en-US" b="1" dirty="0">
                <a:solidFill>
                  <a:srgbClr val="FFA000"/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#java-</a:t>
            </a:r>
            <a:r>
              <a:rPr lang="en-US" sz="9600" b="1" dirty="0" err="1"/>
              <a:t>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Write a query to create a one-to-many relationship</a:t>
            </a:r>
          </a:p>
          <a:p>
            <a:r>
              <a:rPr lang="en-AU" dirty="0"/>
              <a:t>When an mountains gets removed from the database, all of his peaks are deleted too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Mountains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57400" y="3443749"/>
            <a:ext cx="76381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CREATE TABLE `mountains`(</a:t>
            </a:r>
          </a:p>
          <a:p>
            <a:r>
              <a:rPr lang="en-US" sz="2800" dirty="0"/>
              <a:t>`id` INT PRIMARY KEY AUTO_INCREMENT,</a:t>
            </a:r>
          </a:p>
          <a:p>
            <a:r>
              <a:rPr lang="en-US" sz="2800" dirty="0"/>
              <a:t>`name` VARCHAR(20) NOT NULL</a:t>
            </a:r>
          </a:p>
          <a:p>
            <a:r>
              <a:rPr lang="en-US" sz="2800" dirty="0"/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8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Mountains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1" y="1241623"/>
            <a:ext cx="842654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 TABLE `peaks`(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`id` INT PRIMARY KEY AUTO_INCREMENT,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`name` VARCHAR(20) NOT NULL,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`mountain_id` INT,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`fk_mountain_id`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(`mountain_id`)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`mountains`(`id`)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DELETE CASCADE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9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identity </a:t>
            </a:r>
            <a:br>
              <a:rPr lang="en-US" dirty="0"/>
            </a:br>
            <a:r>
              <a:rPr lang="en-US" dirty="0"/>
              <a:t>(not 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 and therefore it </a:t>
            </a:r>
            <a:r>
              <a:rPr lang="en-US" b="1" dirty="0">
                <a:solidFill>
                  <a:srgbClr val="FFA000"/>
                </a:solidFill>
              </a:rPr>
              <a:t>can</a:t>
            </a:r>
            <a:r>
              <a:rPr lang="en-US" dirty="0"/>
              <a:t> be</a:t>
            </a:r>
            <a:br>
              <a:rPr lang="en-US" dirty="0"/>
            </a:br>
            <a:r>
              <a:rPr lang="en-US" dirty="0"/>
              <a:t>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</a:t>
            </a:r>
            <a:br>
              <a:rPr lang="en-US" dirty="0"/>
            </a:br>
            <a:r>
              <a:rPr lang="en-US" dirty="0"/>
              <a:t>procedures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002" y="1142266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6001" y="1218835"/>
            <a:ext cx="2229557" cy="507715"/>
          </a:xfrm>
          <a:prstGeom prst="wedgeRoundRectCallout">
            <a:avLst>
              <a:gd name="adj1" fmla="val -83372"/>
              <a:gd name="adj2" fmla="val 155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347311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6800" y="3124430"/>
            <a:ext cx="19050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8284412" y="5666872"/>
            <a:ext cx="1545389" cy="41148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002" y="1135745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3393" y="1191900"/>
            <a:ext cx="2229557" cy="558487"/>
          </a:xfrm>
          <a:prstGeom prst="wedgeRoundRectCallout">
            <a:avLst>
              <a:gd name="adj1" fmla="val -86157"/>
              <a:gd name="adj2" fmla="val 174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2001" y="4404850"/>
            <a:ext cx="2229557" cy="559968"/>
          </a:xfrm>
          <a:prstGeom prst="wedgeRoundRectCallout">
            <a:avLst>
              <a:gd name="adj1" fmla="val -39284"/>
              <a:gd name="adj2" fmla="val 850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5400" y="3574248"/>
            <a:ext cx="2209800" cy="558485"/>
          </a:xfrm>
          <a:prstGeom prst="wedgeRoundRectCallout">
            <a:avLst>
              <a:gd name="adj1" fmla="val -68067"/>
              <a:gd name="adj2" fmla="val 199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8284412" y="5634144"/>
            <a:ext cx="1545389" cy="48820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01" y="784346"/>
            <a:ext cx="4489981" cy="365149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07" y="2692189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E/R Diagrams</a:t>
            </a:r>
          </a:p>
        </p:txBody>
      </p:sp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Relational schema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sz="3400" dirty="0"/>
              <a:t>The relational</a:t>
            </a:r>
            <a:r>
              <a:rPr lang="bg-BG" sz="3400" dirty="0"/>
              <a:t> </a:t>
            </a:r>
            <a:r>
              <a:rPr lang="en-US" sz="3400" dirty="0"/>
              <a:t>schema describes the </a:t>
            </a:r>
            <a:r>
              <a:rPr lang="en-US" sz="3400" b="1" dirty="0">
                <a:solidFill>
                  <a:srgbClr val="FFA000"/>
                </a:solidFill>
              </a:rPr>
              <a:t>structure</a:t>
            </a:r>
            <a:r>
              <a:rPr lang="en-US" sz="3400" dirty="0"/>
              <a:t> of the database</a:t>
            </a:r>
            <a:endParaRPr lang="bg-BG" sz="34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</a:t>
            </a:r>
            <a:r>
              <a:rPr lang="en-US" b="1" dirty="0">
                <a:solidFill>
                  <a:srgbClr val="FFA000"/>
                </a:solidFill>
              </a:rPr>
              <a:t>metadata</a:t>
            </a:r>
            <a:endParaRPr lang="bg-BG" b="1" dirty="0">
              <a:solidFill>
                <a:srgbClr val="FFA000"/>
              </a:solidFill>
            </a:endParaRPr>
          </a:p>
          <a:p>
            <a:r>
              <a:rPr lang="en-US" dirty="0"/>
              <a:t>Relational schemas are </a:t>
            </a:r>
            <a:r>
              <a:rPr lang="en-US" b="1" dirty="0">
                <a:solidFill>
                  <a:srgbClr val="FFA000"/>
                </a:solidFill>
              </a:rPr>
              <a:t>graphically</a:t>
            </a:r>
            <a:r>
              <a:rPr lang="en-US" dirty="0"/>
              <a:t> displayed in Entity / Relationship diagrams</a:t>
            </a:r>
            <a:r>
              <a:rPr lang="bg-BG" dirty="0"/>
              <a:t> (</a:t>
            </a:r>
            <a:r>
              <a:rPr lang="en-US" b="1" dirty="0">
                <a:solidFill>
                  <a:srgbClr val="FFA000"/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Click on "Database" then select "Reverse Engineer"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 (1)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9" y="2715253"/>
            <a:ext cx="4638025" cy="3217368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261" y="2687375"/>
            <a:ext cx="4267200" cy="3245246"/>
          </a:xfrm>
          <a:prstGeom prst="rect">
            <a:avLst/>
          </a:prstGeom>
          <a:ln w="9525">
            <a:solidFill>
              <a:srgbClr val="253E57"/>
            </a:solidFill>
          </a:ln>
        </p:spPr>
      </p:pic>
      <p:sp>
        <p:nvSpPr>
          <p:cNvPr id="9" name="Arrow: Right 6"/>
          <p:cNvSpPr/>
          <p:nvPr/>
        </p:nvSpPr>
        <p:spPr>
          <a:xfrm>
            <a:off x="5748012" y="3966196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 (2)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8012" y="3581185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7400"/>
            <a:ext cx="4742935" cy="3581400"/>
          </a:xfrm>
          <a:prstGeom prst="rect">
            <a:avLst/>
          </a:prstGeom>
          <a:ln w="9525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161" y="2085116"/>
            <a:ext cx="4648200" cy="3509865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71478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 (3)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77" y="1482210"/>
            <a:ext cx="6935846" cy="4953000"/>
          </a:xfrm>
          <a:prstGeom prst="rect">
            <a:avLst/>
          </a:prstGeom>
          <a:ln w="1270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47800"/>
            <a:ext cx="2215966" cy="2281492"/>
          </a:xfrm>
          <a:prstGeom prst="rect">
            <a:avLst/>
          </a:prstGeom>
        </p:spPr>
      </p:pic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Fundamental Concepts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design databases by specification          </a:t>
            </a:r>
            <a:r>
              <a:rPr lang="en-US" sz="3200" b="1" dirty="0">
                <a:solidFill>
                  <a:srgbClr val="FFA000"/>
                </a:solidFill>
              </a:rPr>
              <a:t>entities</a:t>
            </a:r>
            <a:r>
              <a:rPr lang="en-US" sz="3200" dirty="0">
                <a:solidFill>
                  <a:schemeClr val="bg2"/>
                </a:solidFill>
              </a:rPr>
              <a:t> and their </a:t>
            </a:r>
            <a:r>
              <a:rPr lang="en-US" sz="3200" b="1" dirty="0">
                <a:solidFill>
                  <a:srgbClr val="FFA000"/>
                </a:solidFill>
              </a:rPr>
              <a:t>characteristics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Types of relations: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endParaRPr lang="en-US" sz="28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visualize relations via E/R diagrams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559736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1</a:t>
            </a:r>
          </a:p>
          <a:p>
            <a:pPr algn="ctr"/>
            <a:r>
              <a:rPr lang="en-US" sz="3200" dirty="0"/>
              <a:t>Identification of the entities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302404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2</a:t>
            </a:r>
          </a:p>
          <a:p>
            <a:pPr algn="ctr"/>
            <a:r>
              <a:rPr lang="en-US" sz="3200" dirty="0"/>
              <a:t>Defining table columns 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8045072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3</a:t>
            </a:r>
          </a:p>
          <a:p>
            <a:pPr algn="ctr"/>
            <a:r>
              <a:rPr lang="en-US" sz="3200" dirty="0"/>
              <a:t>Defining primary keys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559736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4</a:t>
            </a:r>
          </a:p>
          <a:p>
            <a:pPr algn="ctr"/>
            <a:r>
              <a:rPr lang="en-US" sz="3200" dirty="0"/>
              <a:t>Modeling relationships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302404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5</a:t>
            </a:r>
          </a:p>
          <a:p>
            <a:pPr algn="ctr"/>
            <a:r>
              <a:rPr lang="en-US" sz="3200" dirty="0"/>
              <a:t>Defining constraints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8043484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6</a:t>
            </a:r>
          </a:p>
          <a:p>
            <a:pPr algn="ctr"/>
            <a:r>
              <a:rPr lang="en-US" sz="3200" dirty="0"/>
              <a:t>Filling test data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07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rgbClr val="FFA000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Town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32940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242273" y="3726602"/>
            <a:ext cx="1408176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4090383" y="4110921"/>
            <a:ext cx="1216153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3931920" y="4464383"/>
            <a:ext cx="868680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466659" cy="5201066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        specification</a:t>
            </a:r>
            <a:r>
              <a:rPr lang="bg-BG" dirty="0"/>
              <a:t>,</a:t>
            </a:r>
            <a:r>
              <a:rPr lang="en-US" dirty="0"/>
              <a:t> for example: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70112" y="236220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2220574" y="4231866"/>
            <a:ext cx="731520" cy="3017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3264332" y="4222325"/>
            <a:ext cx="2407513" cy="32266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927428" y="4223406"/>
            <a:ext cx="922735" cy="316567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7604094" y="4224943"/>
            <a:ext cx="749808" cy="29260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Can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en-US" dirty="0">
                <a:solidFill>
                  <a:srgbClr val="F3CD61"/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38059" cy="5201066"/>
          </a:xfrm>
        </p:spPr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marL="548640" lvl="1"/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en-US" b="1" dirty="0">
                <a:solidFill>
                  <a:srgbClr val="FFA000"/>
                </a:solidFill>
              </a:rPr>
              <a:t>many-to-many</a:t>
            </a:r>
            <a:r>
              <a:rPr lang="en-US" dirty="0"/>
              <a:t> relationship.</a:t>
            </a:r>
          </a:p>
          <a:p>
            <a:pPr marL="548640"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b="1" dirty="0">
                <a:solidFill>
                  <a:srgbClr val="FFA000"/>
                </a:solidFill>
              </a:rPr>
              <a:t>many-to-one</a:t>
            </a:r>
            <a:r>
              <a:rPr lang="en-US" dirty="0"/>
              <a:t>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2057401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5005709" y="2486391"/>
            <a:ext cx="1389889" cy="3093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7646888" y="2483519"/>
            <a:ext cx="2519630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5503897" y="2859609"/>
            <a:ext cx="1261872" cy="29577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3636761" y="3229414"/>
            <a:ext cx="923150" cy="28063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2735</Words>
  <Application>Microsoft Office PowerPoint</Application>
  <PresentationFormat>Widescreen</PresentationFormat>
  <Paragraphs>491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Table Relations</vt:lpstr>
      <vt:lpstr>Relationships (1) </vt:lpstr>
      <vt:lpstr>Relationships (2)</vt:lpstr>
      <vt:lpstr>One-to-Many/Many-to-One</vt:lpstr>
      <vt:lpstr>Foreign Key</vt:lpstr>
      <vt:lpstr>Problem: Mountains and Peaks</vt:lpstr>
      <vt:lpstr>Solution: Mountains and Peaks</vt:lpstr>
      <vt:lpstr>Many-to-Many</vt:lpstr>
      <vt:lpstr>Setup (1)</vt:lpstr>
      <vt:lpstr>Setup (2)</vt:lpstr>
      <vt:lpstr>One-to-One</vt:lpstr>
      <vt:lpstr>Setup</vt:lpstr>
      <vt:lpstr>Foreign Key</vt:lpstr>
      <vt:lpstr>JOINs</vt:lpstr>
      <vt:lpstr>Joins</vt:lpstr>
      <vt:lpstr>Problem: Trip Organization</vt:lpstr>
      <vt:lpstr>Solution: Trip Organization</vt:lpstr>
      <vt:lpstr>Cascade Operations</vt:lpstr>
      <vt:lpstr>Definition</vt:lpstr>
      <vt:lpstr>CASCADE DELETE</vt:lpstr>
      <vt:lpstr>Problem: Delete Mountains</vt:lpstr>
      <vt:lpstr>Solution: Delete Mountains </vt:lpstr>
      <vt:lpstr>CASCADE UPDATE</vt:lpstr>
      <vt:lpstr>Foreign Key Delete Cascade</vt:lpstr>
      <vt:lpstr>Foreign Key Update Cascade</vt:lpstr>
      <vt:lpstr>E/R Diagrams</vt:lpstr>
      <vt:lpstr>Relational Schema</vt:lpstr>
      <vt:lpstr>E/R Diagram (1)</vt:lpstr>
      <vt:lpstr>E/R Diagram (2)</vt:lpstr>
      <vt:lpstr>E/R Diagram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28</cp:revision>
  <dcterms:created xsi:type="dcterms:W3CDTF">2018-05-23T13:08:44Z</dcterms:created>
  <dcterms:modified xsi:type="dcterms:W3CDTF">2022-01-04T00:32:19Z</dcterms:modified>
  <cp:category>DB Basics Course @ SoftUni - https://softuni.bg/courses/databases-basics-ms-sql-server</cp:category>
</cp:coreProperties>
</file>