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4"/>
  </p:notesMasterIdLst>
  <p:handoutMasterIdLst>
    <p:handoutMasterId r:id="rId65"/>
  </p:handoutMasterIdLst>
  <p:sldIdLst>
    <p:sldId id="503" r:id="rId2"/>
    <p:sldId id="276" r:id="rId3"/>
    <p:sldId id="492" r:id="rId4"/>
    <p:sldId id="509" r:id="rId5"/>
    <p:sldId id="508" r:id="rId6"/>
    <p:sldId id="507" r:id="rId7"/>
    <p:sldId id="1134" r:id="rId8"/>
    <p:sldId id="1135" r:id="rId9"/>
    <p:sldId id="266" r:id="rId10"/>
    <p:sldId id="1137" r:id="rId11"/>
    <p:sldId id="1140" r:id="rId12"/>
    <p:sldId id="525" r:id="rId13"/>
    <p:sldId id="524" r:id="rId14"/>
    <p:sldId id="280" r:id="rId15"/>
    <p:sldId id="523" r:id="rId16"/>
    <p:sldId id="527" r:id="rId17"/>
    <p:sldId id="522" r:id="rId18"/>
    <p:sldId id="526" r:id="rId19"/>
    <p:sldId id="529" r:id="rId20"/>
    <p:sldId id="515" r:id="rId21"/>
    <p:sldId id="514" r:id="rId22"/>
    <p:sldId id="513" r:id="rId23"/>
    <p:sldId id="512" r:id="rId24"/>
    <p:sldId id="517" r:id="rId25"/>
    <p:sldId id="265" r:id="rId26"/>
    <p:sldId id="305" r:id="rId27"/>
    <p:sldId id="306" r:id="rId28"/>
    <p:sldId id="1141" r:id="rId29"/>
    <p:sldId id="335" r:id="rId30"/>
    <p:sldId id="1144" r:id="rId31"/>
    <p:sldId id="1145" r:id="rId32"/>
    <p:sldId id="1147" r:id="rId33"/>
    <p:sldId id="528" r:id="rId34"/>
    <p:sldId id="292" r:id="rId35"/>
    <p:sldId id="289" r:id="rId36"/>
    <p:sldId id="336" r:id="rId37"/>
    <p:sldId id="337" r:id="rId38"/>
    <p:sldId id="293" r:id="rId39"/>
    <p:sldId id="307" r:id="rId40"/>
    <p:sldId id="338" r:id="rId41"/>
    <p:sldId id="1146" r:id="rId42"/>
    <p:sldId id="303" r:id="rId43"/>
    <p:sldId id="304" r:id="rId44"/>
    <p:sldId id="328" r:id="rId45"/>
    <p:sldId id="308" r:id="rId46"/>
    <p:sldId id="1148" r:id="rId47"/>
    <p:sldId id="339" r:id="rId48"/>
    <p:sldId id="316" r:id="rId49"/>
    <p:sldId id="317" r:id="rId50"/>
    <p:sldId id="310" r:id="rId51"/>
    <p:sldId id="311" r:id="rId52"/>
    <p:sldId id="312" r:id="rId53"/>
    <p:sldId id="313" r:id="rId54"/>
    <p:sldId id="318" r:id="rId55"/>
    <p:sldId id="314" r:id="rId56"/>
    <p:sldId id="496" r:id="rId57"/>
    <p:sldId id="521" r:id="rId58"/>
    <p:sldId id="401" r:id="rId59"/>
    <p:sldId id="1149" r:id="rId60"/>
    <p:sldId id="1150" r:id="rId61"/>
    <p:sldId id="493" r:id="rId62"/>
    <p:sldId id="4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1134"/>
            <p14:sldId id="1135"/>
          </p14:sldIdLst>
        </p14:section>
        <p14:section name="Database Engine" id="{C3D7EEEF-376B-45B7-9D8F-E72B289139F7}">
          <p14:sldIdLst>
            <p14:sldId id="266"/>
            <p14:sldId id="1137"/>
            <p14:sldId id="1140"/>
          </p14:sldIdLst>
        </p14:section>
        <p14:section name="Table Relations" id="{389E7C67-F4D8-4686-809F-D8E1C77A33D6}">
          <p14:sldIdLst>
            <p14:sldId id="525"/>
            <p14:sldId id="524"/>
            <p14:sldId id="280"/>
            <p14:sldId id="523"/>
            <p14:sldId id="527"/>
            <p14:sldId id="522"/>
            <p14:sldId id="526"/>
            <p14:sldId id="529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  <p14:sldId id="517"/>
          </p14:sldIdLst>
        </p14:section>
        <p14:section name="PostgreSQL" id="{728CA0CE-E62F-4D8E-9F1F-7EFA8A739EB1}">
          <p14:sldIdLst>
            <p14:sldId id="265"/>
            <p14:sldId id="305"/>
            <p14:sldId id="306"/>
            <p14:sldId id="1141"/>
            <p14:sldId id="335"/>
            <p14:sldId id="1144"/>
            <p14:sldId id="1145"/>
            <p14:sldId id="1147"/>
          </p14:sldIdLst>
        </p14:section>
        <p14:section name="Data Types" id="{FE4E31FB-5D18-4A6C-835A-2D0E7DCC51A1}">
          <p14:sldIdLst>
            <p14:sldId id="528"/>
            <p14:sldId id="292"/>
            <p14:sldId id="289"/>
            <p14:sldId id="336"/>
            <p14:sldId id="337"/>
            <p14:sldId id="293"/>
            <p14:sldId id="307"/>
            <p14:sldId id="338"/>
          </p14:sldIdLst>
        </p14:section>
        <p14:section name="Basic SQL Commands" id="{487382C6-6F4B-4A05-9DA1-527AC06CDCB4}">
          <p14:sldIdLst>
            <p14:sldId id="1146"/>
            <p14:sldId id="303"/>
            <p14:sldId id="304"/>
            <p14:sldId id="328"/>
            <p14:sldId id="308"/>
            <p14:sldId id="1148"/>
            <p14:sldId id="339"/>
            <p14:sldId id="316"/>
            <p14:sldId id="317"/>
            <p14:sldId id="310"/>
            <p14:sldId id="311"/>
            <p14:sldId id="312"/>
            <p14:sldId id="313"/>
            <p14:sldId id="318"/>
            <p14:sldId id="314"/>
            <p14:sldId id="496"/>
          </p14:sldIdLst>
        </p14:section>
        <p14:section name="Conclusion" id="{E19D07F1-86E2-47E9-B2AB-7ADC4F89DC12}">
          <p14:sldIdLst>
            <p14:sldId id="521"/>
            <p14:sldId id="401"/>
            <p14:sldId id="1149"/>
            <p14:sldId id="115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77" y="6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8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3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9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2.jp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www.youtube.com/c/CodeItUpwithIvo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PostgreSQL Introduction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512960" y="203399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336853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336853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70161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70161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70161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332360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70161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2360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18260" y="203399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23560" y="203399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5" y="241277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809971"/>
              </p:ext>
            </p:extLst>
          </p:nvPr>
        </p:nvGraphicFramePr>
        <p:xfrm>
          <a:off x="2046000" y="25740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77727" y="43933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848642" y="35038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58442" y="24243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664575" y="18042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058442" y="35165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706892" y="51594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</a:t>
            </a:r>
            <a:r>
              <a:rPr lang="en-US" sz="3200" b="1" dirty="0">
                <a:solidFill>
                  <a:schemeClr val="bg1"/>
                </a:solidFill>
              </a:rPr>
              <a:t>avoid repeating data </a:t>
            </a:r>
            <a:r>
              <a:rPr lang="en-US" sz="3200" dirty="0"/>
              <a:t>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37762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Caucasus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8692" y="4062868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044267"/>
              </p:ext>
            </p:extLst>
          </p:nvPr>
        </p:nvGraphicFramePr>
        <p:xfrm>
          <a:off x="4552230" y="4658448"/>
          <a:ext cx="432053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3109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  <a:endParaRPr kumimoji="1" lang="en-GB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/>
                        <a:t>24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25321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Data Management</a:t>
            </a:r>
          </a:p>
          <a:p>
            <a:pPr marL="513715" indent="-513715"/>
            <a:r>
              <a:rPr lang="en-US" dirty="0"/>
              <a:t>Data Engine</a:t>
            </a:r>
          </a:p>
          <a:p>
            <a:pPr marL="513715" indent="-513715"/>
            <a:r>
              <a:rPr lang="en-US" dirty="0"/>
              <a:t>Table Relations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PostgreSQL</a:t>
            </a:r>
          </a:p>
          <a:p>
            <a:pPr marL="513715" indent="-513715"/>
            <a:r>
              <a:rPr lang="en-US" dirty="0">
                <a:cs typeface="Calibri"/>
              </a:rPr>
              <a:t>Data Types</a:t>
            </a:r>
          </a:p>
          <a:p>
            <a:pPr marL="513715" indent="-513715"/>
            <a:r>
              <a:rPr lang="en-US" dirty="0">
                <a:cs typeface="Calibri"/>
              </a:rPr>
              <a:t>Basic SQL Commands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75405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Programming </a:t>
            </a:r>
            <a:r>
              <a:rPr lang="en-US" dirty="0"/>
              <a:t>language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managing</a:t>
            </a:r>
            <a:r>
              <a:rPr lang="en-US" dirty="0"/>
              <a:t> data in a </a:t>
            </a:r>
            <a:r>
              <a:rPr lang="en-US" b="1" dirty="0">
                <a:solidFill>
                  <a:schemeClr val="bg1"/>
                </a:solidFill>
              </a:rPr>
              <a:t>relational </a:t>
            </a: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dirty="0"/>
              <a:t>Used to communicate with the Engine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pPr lvl="1"/>
            <a:r>
              <a:rPr lang="en-US" dirty="0"/>
              <a:t>Introduces the concept of accessing </a:t>
            </a:r>
            <a:r>
              <a:rPr lang="en-US" b="1" dirty="0">
                <a:solidFill>
                  <a:schemeClr val="bg1"/>
                </a:solidFill>
              </a:rPr>
              <a:t>many records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one single command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Eliminates</a:t>
            </a:r>
            <a:r>
              <a:rPr lang="en-US" dirty="0"/>
              <a:t> the need to specify 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/>
              <a:t> to reach a record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(1)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CREATE, ALTER, DROP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SELECT, INSERT, UPDATE, DELETE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GRANT, REVOKE, DENY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COMMIT, ROLLBACK, SAVE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NoSQL</a:t>
            </a:r>
            <a:r>
              <a:rPr lang="en-US" sz="3350" dirty="0">
                <a:ea typeface="+mn-lt"/>
                <a:cs typeface="+mn-lt"/>
              </a:rPr>
              <a:t>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Relational database management system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dirty="0">
                <a:latin typeface="+mj-lt"/>
              </a:rPr>
              <a:t>bject–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dirty="0">
                <a:latin typeface="+mj-lt"/>
              </a:rPr>
              <a:t>elational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dirty="0">
                <a:latin typeface="+mj-lt"/>
              </a:rPr>
              <a:t>atabase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anagement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ystem (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ORDBMS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Widely used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pen-source</a:t>
            </a:r>
            <a:r>
              <a:rPr lang="en-US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ross-platform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system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2FDC0F60-ACAC-4586-9613-B0A419F2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000" y="3204000"/>
            <a:ext cx="8834018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etc.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627498" cy="5201066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PostgreSQL 14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PgAdmin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1963055" y="2237260"/>
            <a:ext cx="826588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https://www.postgresql.org/download/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C0496-BE5E-462A-B131-0DFFB7C7F7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3796658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84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0" y="1134000"/>
            <a:ext cx="4275000" cy="2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07B71B-74BB-4ADA-9C72-54DC636F96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Database/ Schemas/ Tables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613" y="3190724"/>
            <a:ext cx="4767774" cy="3303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81" y="1909258"/>
            <a:ext cx="3287630" cy="3828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rot="16200000" flipV="1">
            <a:off x="5975944" y="1355628"/>
            <a:ext cx="610709" cy="2657009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74361D-DDE4-463A-BD22-C44C022E9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(2)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1944000"/>
            <a:ext cx="7658627" cy="41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6BB921-F358-40A9-BDBA-3F312829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Create columns in the table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FF7A90-2E95-41AB-9E34-8DD905913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 Edit Data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500" y="2259000"/>
            <a:ext cx="4170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9CC82-15D6-422D-96CC-81F0D8552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720000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created table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example_table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B9697-2F02-4E7D-A684-9DE977633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12" y="2259000"/>
            <a:ext cx="3270193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DF3E46-9173-4F93-82C5-30D867EAA457}"/>
              </a:ext>
            </a:extLst>
          </p:cNvPr>
          <p:cNvSpPr/>
          <p:nvPr/>
        </p:nvSpPr>
        <p:spPr bwMode="auto">
          <a:xfrm>
            <a:off x="7041000" y="3712062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6DE6B6-4D46-483A-AFB2-355D6763FF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noProof="1"/>
              <a:t>[(M)]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e.g., CHAR(30)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CHAR without the length specifier (m) is the same as CHAR(1)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 VARYING/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[(N)]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Variable-length with limit e.g., VARCHAR(30)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VARCHAR without (n) </a:t>
            </a:r>
            <a:r>
              <a:rPr lang="en-US" dirty="0"/>
              <a:t>can store a string with unlimited length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Stores strings of any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36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Integer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SMALLINT, INTEGER/INT, BIGINT</a:t>
            </a:r>
            <a:endParaRPr lang="bg-BG" sz="3200" noProof="1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Arbitrary Precision Numbers</a:t>
            </a:r>
            <a:endParaRPr lang="bg-BG" sz="34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DECIMAL, NUMERIC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Floating-Point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REAL, DOUBLE PRECISION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Serial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SMALLSERIAL, SERIAL, BIGSERIAL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9E3A7B-33B8-4153-A1D6-30EC3D33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1216694"/>
            <a:ext cx="3613771" cy="1201753"/>
          </a:xfrm>
          <a:prstGeom prst="wedgeRoundRectCallout">
            <a:avLst>
              <a:gd name="adj1" fmla="val -61987"/>
              <a:gd name="adj2" fmla="val 11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INTEGER/INT is the common choice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8657BA8-41C3-4E75-BCE9-1808E42D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629045"/>
            <a:ext cx="3613771" cy="1201753"/>
          </a:xfrm>
          <a:prstGeom prst="wedgeRoundRectCallout">
            <a:avLst>
              <a:gd name="adj1" fmla="val -61987"/>
              <a:gd name="adj2" fmla="val -1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for storing quantities where exactness is required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04DE54B-7732-476C-80F9-BF2DCCE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5453747"/>
            <a:ext cx="3613771" cy="1201753"/>
          </a:xfrm>
          <a:prstGeom prst="wedgeRoundRectCallout">
            <a:avLst>
              <a:gd name="adj1" fmla="val -60372"/>
              <a:gd name="adj2" fmla="val -11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creating unique identifier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9B09B9-DAA0-4994-89F5-0D482374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4041396"/>
            <a:ext cx="3613771" cy="1201753"/>
          </a:xfrm>
          <a:prstGeom prst="wedgeRoundRectCallout">
            <a:avLst>
              <a:gd name="adj1" fmla="val -60911"/>
              <a:gd name="adj2" fmla="val 7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and retrieving a value might show a slight difference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494000"/>
            <a:ext cx="3503774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629000"/>
            <a:ext cx="8444766" cy="4075191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(20)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manager (</a:t>
            </a:r>
          </a:p>
          <a:p>
            <a:r>
              <a:rPr lang="en-US" dirty="0"/>
              <a:t>	</a:t>
            </a:r>
            <a:r>
              <a:rPr lang="en-US" dirty="0" err="1"/>
              <a:t>man_id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(15)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  <a:endParaRPr lang="bg-BG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F4BA95-8037-4FAA-BD6A-EA451A24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05970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A166936-6AE1-4637-B660-D28C6AC9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168" y="5892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2016-06-23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noProof="1">
                <a:cs typeface="Consolas" pitchFamily="49" charset="0"/>
              </a:rPr>
              <a:t>-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14:01:10</a:t>
            </a:r>
            <a:endParaRPr lang="en-US" sz="32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TIMESTAMPTZ</a:t>
            </a:r>
            <a:r>
              <a:rPr lang="en-US" sz="3400" b="1" noProof="1"/>
              <a:t> 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 </a:t>
            </a:r>
            <a:r>
              <a:rPr lang="en-US" sz="3400" b="1" dirty="0">
                <a:solidFill>
                  <a:schemeClr val="bg1"/>
                </a:solidFill>
              </a:rPr>
              <a:t>with time zone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2020-10-05 14:01:10+02:00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000" dirty="0"/>
          </a:p>
          <a:p>
            <a:r>
              <a:rPr lang="en-US" sz="3400" dirty="0"/>
              <a:t>Foreign Key</a:t>
            </a:r>
          </a:p>
          <a:p>
            <a:endParaRPr lang="en-US" sz="30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000" dirty="0"/>
          </a:p>
          <a:p>
            <a:r>
              <a:rPr lang="en-US" sz="3400" dirty="0"/>
              <a:t>Default value – if not specified (otherwise set to </a:t>
            </a:r>
            <a:r>
              <a:rPr lang="en-US" sz="3400" dirty="0">
                <a:latin typeface="Consolas" panose="020B0609020204030204" pitchFamily="49" charset="0"/>
              </a:rPr>
              <a:t>NULL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52450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SERIAL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38447"/>
            <a:ext cx="8775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603669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5989666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585143"/>
            <a:ext cx="10620000" cy="44626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task (</a:t>
            </a:r>
          </a:p>
          <a:p>
            <a:r>
              <a:rPr lang="en-US" dirty="0"/>
              <a:t>	</a:t>
            </a:r>
            <a:r>
              <a:rPr lang="en-US" dirty="0" err="1"/>
              <a:t>task_id</a:t>
            </a:r>
            <a:r>
              <a:rPr lang="en-US" dirty="0"/>
              <a:t> SERIAL </a:t>
            </a:r>
            <a:r>
              <a:rPr lang="en-US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INT,</a:t>
            </a:r>
          </a:p>
          <a:p>
            <a:r>
              <a:rPr lang="en-US" dirty="0"/>
              <a:t>	</a:t>
            </a:r>
            <a:r>
              <a:rPr lang="en-US" dirty="0" err="1"/>
              <a:t>task_title</a:t>
            </a:r>
            <a:r>
              <a:rPr lang="en-US" dirty="0"/>
              <a:t> TEXT </a:t>
            </a:r>
            <a:r>
              <a:rPr lang="en-US" dirty="0">
                <a:solidFill>
                  <a:schemeClr val="bg1"/>
                </a:solidFill>
              </a:rPr>
              <a:t>UNIQUE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start_date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 NOT NULL DEFAULT CURRENT_DATE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due_date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DATE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due_time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manager,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department</a:t>
            </a:r>
          </a:p>
          <a:p>
            <a:r>
              <a:rPr lang="en-US" dirty="0"/>
              <a:t>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924F110-8FDF-4348-82AE-68D41793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2664000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23AB-A705-402C-A750-DF361CF3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899000"/>
            <a:ext cx="3015000" cy="163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0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on Tools/ Query Tool and the following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Using SQL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97860-B21C-4342-B22A-48A1AE4A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76" y="2079000"/>
            <a:ext cx="3457025" cy="3914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B2128-3F74-4310-927F-81BC00F5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0" y="2699600"/>
            <a:ext cx="3962400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911434" y="4866873"/>
            <a:ext cx="2527015" cy="556371"/>
          </a:xfrm>
          <a:prstGeom prst="wedgeRoundRectCallout">
            <a:avLst>
              <a:gd name="adj1" fmla="val -28627"/>
              <a:gd name="adj2" fmla="val -7350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6CC8D3-DDE2-4C6B-B468-9D7C7AA03648}"/>
              </a:ext>
            </a:extLst>
          </p:cNvPr>
          <p:cNvSpPr/>
          <p:nvPr/>
        </p:nvSpPr>
        <p:spPr bwMode="auto">
          <a:xfrm>
            <a:off x="5734873" y="3631331"/>
            <a:ext cx="722253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SERIAL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 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 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 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SQL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all 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game_bar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– id, first_name, last_name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categories</a:t>
            </a:r>
            <a:r>
              <a:rPr lang="en-US" dirty="0"/>
              <a:t> – id,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Retrieve/Read Records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999" y="1980517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327292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52371" y="2863292"/>
            <a:ext cx="2057400" cy="558454"/>
          </a:xfrm>
          <a:prstGeom prst="wedgeRoundRectCallout">
            <a:avLst>
              <a:gd name="adj1" fmla="val -26393"/>
              <a:gd name="adj2" fmla="val -7729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01000" y="5316185"/>
            <a:ext cx="2473515" cy="487322"/>
          </a:xfrm>
          <a:prstGeom prst="wedgeRoundRectCallout">
            <a:avLst>
              <a:gd name="adj1" fmla="val -21145"/>
              <a:gd name="adj2" fmla="val -84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4991" y="5388531"/>
            <a:ext cx="3066299" cy="541409"/>
          </a:xfrm>
          <a:prstGeom prst="wedgeRoundRectCallout">
            <a:avLst>
              <a:gd name="adj1" fmla="val 23703"/>
              <a:gd name="adj2" fmla="val -755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C6F50AEF-9348-4E7E-B919-21C9EB0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04" y="2854770"/>
            <a:ext cx="2057400" cy="554832"/>
          </a:xfrm>
          <a:prstGeom prst="wedgeRoundRectCallout">
            <a:avLst>
              <a:gd name="adj1" fmla="val 17755"/>
              <a:gd name="adj2" fmla="val -784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* for all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158" y="1404000"/>
            <a:ext cx="3006972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59" y="1404000"/>
            <a:ext cx="4865853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5905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11000" y="3032144"/>
            <a:ext cx="2148000" cy="550417"/>
          </a:xfrm>
          <a:prstGeom prst="wedgeRoundRectCallout">
            <a:avLst>
              <a:gd name="adj1" fmla="val -27113"/>
              <a:gd name="adj2" fmla="val -7549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8313" y="5375245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01000" y="5365915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20000" y="1844657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5768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0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8000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5412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00600" y="418185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5206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specified constraint </a:t>
            </a:r>
            <a:r>
              <a:rPr lang="en-US" dirty="0"/>
              <a:t>from a table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001000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8600" y="3429001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4824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6200" y="5923723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6506" y="5004210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Writing SQL in </a:t>
            </a:r>
            <a:r>
              <a:rPr lang="en-US" sz="4800" dirty="0" err="1"/>
              <a:t>pgAdmin</a:t>
            </a:r>
            <a:r>
              <a:rPr lang="en-US" sz="4800" dirty="0"/>
              <a:t> 4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Management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Engine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Table Relations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Structured Query Language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PostgreSQL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1166204"/>
              </p:ext>
            </p:extLst>
          </p:nvPr>
        </p:nvGraphicFramePr>
        <p:xfrm>
          <a:off x="317500" y="5003959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user doesn't have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access to the stored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 to data is usually provided by a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Provides tools to </a:t>
            </a:r>
            <a:r>
              <a:rPr lang="en-US" b="1" dirty="0">
                <a:solidFill>
                  <a:schemeClr val="bg1"/>
                </a:solidFill>
              </a:rPr>
              <a:t>define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manipulate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retrieve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manage data </a:t>
            </a:r>
            <a:r>
              <a:rPr lang="en-US" dirty="0"/>
              <a:t>in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2897</Words>
  <Application>Microsoft Office PowerPoint</Application>
  <PresentationFormat>Widescreen</PresentationFormat>
  <Paragraphs>672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</vt:lpstr>
      <vt:lpstr>PostgreSQL Introduction</vt:lpstr>
      <vt:lpstr>Table of Contents</vt:lpstr>
      <vt:lpstr>Have a Question?</vt:lpstr>
      <vt:lpstr>Data Management</vt:lpstr>
      <vt:lpstr>Storage vs. Management</vt:lpstr>
      <vt:lpstr>Storage vs. Management (2)</vt:lpstr>
      <vt:lpstr>Storage vs. Management (3)</vt:lpstr>
      <vt:lpstr>Databases and DBMS</vt:lpstr>
      <vt:lpstr>Database Engine</vt:lpstr>
      <vt:lpstr>Database Engine Flow</vt:lpstr>
      <vt:lpstr>Database Table Elements</vt:lpstr>
      <vt:lpstr>Table Relations</vt:lpstr>
      <vt:lpstr>Relationships </vt:lpstr>
      <vt:lpstr>Why Split Related Data?</vt:lpstr>
      <vt:lpstr>Relationships (2)</vt:lpstr>
      <vt:lpstr>One-to-One</vt:lpstr>
      <vt:lpstr>One-to-Many/Many-to-One</vt:lpstr>
      <vt:lpstr>Many-to-Many</vt:lpstr>
      <vt:lpstr>Junction Tables</vt:lpstr>
      <vt:lpstr>Structured Query Language</vt:lpstr>
      <vt:lpstr>Structured Query Language (1)</vt:lpstr>
      <vt:lpstr>Structured Query Language (2)</vt:lpstr>
      <vt:lpstr>Structured Query Language (3)</vt:lpstr>
      <vt:lpstr>SQL vs NoSQL</vt:lpstr>
      <vt:lpstr>PostgreSQL</vt:lpstr>
      <vt:lpstr>What is PostgreSQL?</vt:lpstr>
      <vt:lpstr>What makes PostgreSQL stand out?</vt:lpstr>
      <vt:lpstr>Download and Installation</vt:lpstr>
      <vt:lpstr>Create a New Database in pgAdmin 4</vt:lpstr>
      <vt:lpstr>Create a new Table (1)</vt:lpstr>
      <vt:lpstr>Create a new Table (2)</vt:lpstr>
      <vt:lpstr>View/ Edit Data</vt:lpstr>
      <vt:lpstr>Data Types</vt:lpstr>
      <vt:lpstr>String Types </vt:lpstr>
      <vt:lpstr>Numeric Data Types</vt:lpstr>
      <vt:lpstr>Open the Query Tool</vt:lpstr>
      <vt:lpstr>Example (1)</vt:lpstr>
      <vt:lpstr>Date Types </vt:lpstr>
      <vt:lpstr>Custom Column Properties</vt:lpstr>
      <vt:lpstr>Example (2)</vt:lpstr>
      <vt:lpstr>Basic SQL Commands</vt:lpstr>
      <vt:lpstr>Create a Database Using SQL</vt:lpstr>
      <vt:lpstr>Create a Table Using SQL</vt:lpstr>
      <vt:lpstr>Inserting Data Using SQL</vt:lpstr>
      <vt:lpstr>Problems: Create and Insert</vt:lpstr>
      <vt:lpstr>Retrieve/Read Records Using SQL</vt:lpstr>
      <vt:lpstr>Example</vt:lpstr>
      <vt:lpstr>Deleting from Database</vt:lpstr>
      <vt:lpstr>Dropping and Truncating</vt:lpstr>
      <vt:lpstr>Altering Tables Using SQL (1)</vt:lpstr>
      <vt:lpstr>Altering Tables Using SQL (2)</vt:lpstr>
      <vt:lpstr>Altering Tables Using SQL (3)</vt:lpstr>
      <vt:lpstr>Altering Tables Using SQL (4)</vt:lpstr>
      <vt:lpstr>Altering Tables Using SQL (5)</vt:lpstr>
      <vt:lpstr>Problems: Alter Tables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295</cp:revision>
  <dcterms:created xsi:type="dcterms:W3CDTF">2018-05-23T13:08:44Z</dcterms:created>
  <dcterms:modified xsi:type="dcterms:W3CDTF">2021-12-23T17:09:16Z</dcterms:modified>
  <cp:category>python, programming, code, softuni</cp:category>
</cp:coreProperties>
</file>