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2"/>
  </p:notesMasterIdLst>
  <p:handoutMasterIdLst>
    <p:handoutMasterId r:id="rId43"/>
  </p:handoutMasterIdLst>
  <p:sldIdLst>
    <p:sldId id="274" r:id="rId5"/>
    <p:sldId id="276" r:id="rId6"/>
    <p:sldId id="492" r:id="rId7"/>
    <p:sldId id="504" r:id="rId8"/>
    <p:sldId id="499" r:id="rId9"/>
    <p:sldId id="494" r:id="rId10"/>
    <p:sldId id="512" r:id="rId11"/>
    <p:sldId id="513" r:id="rId12"/>
    <p:sldId id="527" r:id="rId13"/>
    <p:sldId id="515" r:id="rId14"/>
    <p:sldId id="516" r:id="rId15"/>
    <p:sldId id="528" r:id="rId16"/>
    <p:sldId id="518" r:id="rId17"/>
    <p:sldId id="498" r:id="rId18"/>
    <p:sldId id="524" r:id="rId19"/>
    <p:sldId id="519" r:id="rId20"/>
    <p:sldId id="532" r:id="rId21"/>
    <p:sldId id="522" r:id="rId22"/>
    <p:sldId id="533" r:id="rId23"/>
    <p:sldId id="537" r:id="rId24"/>
    <p:sldId id="535" r:id="rId25"/>
    <p:sldId id="536" r:id="rId26"/>
    <p:sldId id="538" r:id="rId27"/>
    <p:sldId id="521" r:id="rId28"/>
    <p:sldId id="539" r:id="rId29"/>
    <p:sldId id="523" r:id="rId30"/>
    <p:sldId id="540" r:id="rId31"/>
    <p:sldId id="520" r:id="rId32"/>
    <p:sldId id="501" r:id="rId33"/>
    <p:sldId id="541" r:id="rId34"/>
    <p:sldId id="496" r:id="rId35"/>
    <p:sldId id="349" r:id="rId36"/>
    <p:sldId id="401" r:id="rId37"/>
    <p:sldId id="317" r:id="rId38"/>
    <p:sldId id="316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Creating a New Project" id="{E602BA27-C3BD-4356-91BD-384225B01D2D}">
          <p14:sldIdLst>
            <p14:sldId id="504"/>
            <p14:sldId id="499"/>
          </p14:sldIdLst>
        </p14:section>
        <p14:section name="URLs in Django" id="{32080409-9F52-4FCE-8050-08A89662D585}">
          <p14:sldIdLst>
            <p14:sldId id="494"/>
            <p14:sldId id="512"/>
            <p14:sldId id="513"/>
            <p14:sldId id="527"/>
            <p14:sldId id="515"/>
            <p14:sldId id="516"/>
            <p14:sldId id="528"/>
            <p14:sldId id="518"/>
          </p14:sldIdLst>
        </p14:section>
        <p14:section name="Function-Based Views" id="{74E935CA-9132-4328-8740-F7AE4B4A4885}">
          <p14:sldIdLst>
            <p14:sldId id="498"/>
            <p14:sldId id="524"/>
            <p14:sldId id="519"/>
            <p14:sldId id="532"/>
            <p14:sldId id="522"/>
            <p14:sldId id="533"/>
            <p14:sldId id="537"/>
            <p14:sldId id="535"/>
            <p14:sldId id="536"/>
          </p14:sldIdLst>
        </p14:section>
        <p14:section name="Dynamic Views" id="{41384231-994D-495D-95F2-ED48EA89563B}">
          <p14:sldIdLst>
            <p14:sldId id="538"/>
            <p14:sldId id="521"/>
            <p14:sldId id="539"/>
            <p14:sldId id="523"/>
            <p14:sldId id="540"/>
            <p14:sldId id="520"/>
          </p14:sldIdLst>
        </p14:section>
        <p14:section name="URL Reversing" id="{FCD8EA45-B0E9-4B73-AF1F-132D1D6E30A3}">
          <p14:sldIdLst>
            <p14:sldId id="501"/>
            <p14:sldId id="54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939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– matches any </a:t>
            </a:r>
            <a:r>
              <a:rPr lang="en-US" b="1" dirty="0">
                <a:solidFill>
                  <a:schemeClr val="bg1"/>
                </a:solidFill>
              </a:rPr>
              <a:t>non-empty string</a:t>
            </a:r>
            <a:r>
              <a:rPr lang="en-US" dirty="0"/>
              <a:t>, excluding "/"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– matches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any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integer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slug</a:t>
            </a:r>
            <a:r>
              <a:rPr lang="en-US" dirty="0"/>
              <a:t> – matches any slug string consisting of ASCII </a:t>
            </a:r>
            <a:r>
              <a:rPr lang="en-US" b="1" dirty="0">
                <a:solidFill>
                  <a:schemeClr val="bg1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hyphen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underscore</a:t>
            </a:r>
            <a:r>
              <a:rPr lang="en-US" dirty="0"/>
              <a:t> characters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- matches any </a:t>
            </a:r>
            <a:r>
              <a:rPr lang="en-US" b="1" dirty="0">
                <a:solidFill>
                  <a:schemeClr val="bg1"/>
                </a:solidFill>
              </a:rPr>
              <a:t>non-empty string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including "/"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match a complete URL path</a:t>
            </a:r>
          </a:p>
          <a:p>
            <a:pPr marL="680657" indent="-51435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uuid</a:t>
            </a:r>
            <a:r>
              <a:rPr lang="en-US" dirty="0"/>
              <a:t> – matches a formatted UUID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Path Converters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re_path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path()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Makes the matching </a:t>
            </a:r>
            <a:r>
              <a:rPr lang="en-US" b="1" dirty="0">
                <a:solidFill>
                  <a:schemeClr val="bg1"/>
                </a:solidFill>
              </a:rPr>
              <a:t>limited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Each captured argument is sent to the view as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unnamed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 groups </a:t>
            </a:r>
            <a:r>
              <a:rPr lang="en-US" b="1" dirty="0">
                <a:solidFill>
                  <a:schemeClr val="bg1"/>
                </a:solidFill>
              </a:rPr>
              <a:t>isn't</a:t>
            </a:r>
            <a:r>
              <a:rPr lang="en-US" dirty="0"/>
              <a:t> recommended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dirty="0"/>
              <a:t>When both styles are </a:t>
            </a:r>
            <a:r>
              <a:rPr lang="en-US" b="1" dirty="0">
                <a:solidFill>
                  <a:schemeClr val="bg1"/>
                </a:solidFill>
              </a:rPr>
              <a:t>mixed</a:t>
            </a:r>
            <a:r>
              <a:rPr lang="en-US" dirty="0"/>
              <a:t>, any </a:t>
            </a:r>
            <a:r>
              <a:rPr lang="en-US" b="1" dirty="0">
                <a:solidFill>
                  <a:schemeClr val="bg1"/>
                </a:solidFill>
              </a:rPr>
              <a:t>unnamed groups are ignored </a:t>
            </a:r>
            <a:r>
              <a:rPr lang="en-US" dirty="0"/>
              <a:t>and only named groups are passed to the view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2488" y="1918118"/>
            <a:ext cx="10987024" cy="591620"/>
          </a:xfrm>
        </p:spPr>
        <p:txBody>
          <a:bodyPr/>
          <a:lstStyle/>
          <a:p>
            <a:r>
              <a:rPr lang="en-US" sz="2200" dirty="0" err="1">
                <a:solidFill>
                  <a:schemeClr val="bg1"/>
                </a:solidFill>
              </a:rPr>
              <a:t>re_path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r'^</a:t>
            </a:r>
            <a:r>
              <a:rPr lang="en-US" sz="2200" dirty="0" err="1"/>
              <a:t>employees</a:t>
            </a:r>
            <a:r>
              <a:rPr lang="en-US" sz="2200" dirty="0"/>
              <a:t>/(</a:t>
            </a:r>
            <a:r>
              <a:rPr lang="en-US" sz="2200" dirty="0">
                <a:solidFill>
                  <a:schemeClr val="bg1"/>
                </a:solidFill>
              </a:rPr>
              <a:t>?P&lt;</a:t>
            </a:r>
            <a:r>
              <a:rPr lang="en-US" sz="2200" dirty="0" err="1"/>
              <a:t>department_id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[1-5])</a:t>
            </a:r>
            <a:r>
              <a:rPr lang="en-US" sz="2200" dirty="0">
                <a:solidFill>
                  <a:schemeClr val="bg1"/>
                </a:solidFill>
              </a:rPr>
              <a:t>/$'</a:t>
            </a:r>
            <a:r>
              <a:rPr lang="en-US" sz="2200" dirty="0"/>
              <a:t>, </a:t>
            </a:r>
            <a:r>
              <a:rPr lang="en-US" sz="2200" dirty="0" err="1"/>
              <a:t>views.year_archive</a:t>
            </a:r>
            <a:r>
              <a:rPr lang="en-US" sz="2200" dirty="0"/>
              <a:t>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URLs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8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412" y="1130870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 any point</a:t>
            </a:r>
            <a:r>
              <a:rPr lang="en-US" sz="3200" dirty="0"/>
              <a:t>, you can </a:t>
            </a:r>
            <a:r>
              <a:rPr lang="en-US" sz="3200" b="1" dirty="0">
                <a:solidFill>
                  <a:schemeClr val="bg1"/>
                </a:solidFill>
              </a:rPr>
              <a:t>include</a:t>
            </a:r>
            <a:r>
              <a:rPr lang="en-US" sz="3200" dirty="0"/>
              <a:t> other URL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chops off </a:t>
            </a:r>
            <a:r>
              <a:rPr lang="en-US" sz="3200" dirty="0"/>
              <a:t>the part of the matched URL ("employees/") and </a:t>
            </a:r>
            <a:r>
              <a:rPr lang="en-US" sz="3200" b="1" dirty="0">
                <a:solidFill>
                  <a:schemeClr val="bg1"/>
                </a:solidFill>
              </a:rPr>
              <a:t>sends the remaining string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included url.py file </a:t>
            </a:r>
            <a:r>
              <a:rPr lang="en-US" sz="3200" dirty="0"/>
              <a:t>for further processing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URL modules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593221" y="2014793"/>
            <a:ext cx="8444614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>
                <a:solidFill>
                  <a:schemeClr val="bg1"/>
                </a:solidFill>
              </a:rPr>
              <a:t>django.urls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, path </a:t>
            </a:r>
          </a:p>
          <a:p>
            <a:endParaRPr lang="en-US" sz="15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 </a:t>
            </a:r>
          </a:p>
          <a:p>
            <a:r>
              <a:rPr lang="en-US" sz="2200" dirty="0"/>
              <a:t>    ... </a:t>
            </a:r>
          </a:p>
          <a:p>
            <a:r>
              <a:rPr lang="en-US" sz="2200" dirty="0"/>
              <a:t>    path('employees/',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('</a:t>
            </a:r>
            <a:r>
              <a:rPr lang="en-US" sz="2200" dirty="0" err="1"/>
              <a:t>departments.urls</a:t>
            </a:r>
            <a:r>
              <a:rPr lang="en-US" sz="2200" dirty="0"/>
              <a:t>')), 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6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Removes redundancy </a:t>
            </a:r>
            <a:r>
              <a:rPr lang="en-US" sz="3200" dirty="0"/>
              <a:t>from URL configuration modules where a single pattern prefix is </a:t>
            </a:r>
            <a:r>
              <a:rPr lang="en-US" sz="3200" b="1" dirty="0">
                <a:solidFill>
                  <a:schemeClr val="bg1"/>
                </a:solidFill>
              </a:rPr>
              <a:t>used repeatedly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90268"/>
            <a:ext cx="8625520" cy="882654"/>
          </a:xfrm>
        </p:spPr>
        <p:txBody>
          <a:bodyPr/>
          <a:lstStyle/>
          <a:p>
            <a:r>
              <a:rPr lang="en-US" dirty="0"/>
              <a:t>Including </a:t>
            </a:r>
            <a:r>
              <a:rPr lang="en-US" sz="3800" dirty="0" err="1"/>
              <a:t>URLpatterns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764325" y="2934435"/>
            <a:ext cx="8185579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path('&lt;</a:t>
            </a:r>
            <a:r>
              <a:rPr lang="en-US" sz="2200" dirty="0" err="1"/>
              <a:t>page_name</a:t>
            </a:r>
            <a:r>
              <a:rPr lang="en-US" sz="2200" dirty="0"/>
              <a:t>&gt;-&lt;</a:t>
            </a:r>
            <a:r>
              <a:rPr lang="en-US" sz="2200" dirty="0" err="1"/>
              <a:t>page_id</a:t>
            </a:r>
            <a:r>
              <a:rPr lang="en-US" sz="2200" dirty="0"/>
              <a:t>&gt;/', </a:t>
            </a:r>
            <a:r>
              <a:rPr lang="en-US" sz="2200" dirty="0">
                <a:solidFill>
                  <a:schemeClr val="bg1"/>
                </a:solidFill>
              </a:rPr>
              <a:t>include([</a:t>
            </a:r>
          </a:p>
          <a:p>
            <a:r>
              <a:rPr lang="en-US" sz="2200" dirty="0"/>
              <a:t>        path('add/', </a:t>
            </a:r>
            <a:r>
              <a:rPr lang="en-US" sz="2200" dirty="0" err="1"/>
              <a:t>views.add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path('edit/', </a:t>
            </a:r>
            <a:r>
              <a:rPr lang="en-US" sz="2200" dirty="0" err="1"/>
              <a:t>views.edit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path('delete/', </a:t>
            </a:r>
            <a:r>
              <a:rPr lang="en-US" sz="2200" dirty="0" err="1"/>
              <a:t>views.delete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path('details/', </a:t>
            </a:r>
            <a:r>
              <a:rPr lang="en-US" sz="2200" dirty="0" err="1"/>
              <a:t>views.details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])</a:t>
            </a:r>
            <a:r>
              <a:rPr lang="en-US" sz="2200" dirty="0"/>
              <a:t>),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Function-Based Views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BEDEDF98-4E3D-4F56-AF5B-26727FA46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24827"/>
            <a:ext cx="10961783" cy="768084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 dirty="0" err="1"/>
              <a:t>HttpResponse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9229" y="983404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Each view receives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3200" dirty="0">
                <a:latin typeface="+mj-lt"/>
              </a:rPr>
              <a:t> object as its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first</a:t>
            </a:r>
            <a:r>
              <a:rPr lang="en-US" sz="3200" dirty="0">
                <a:latin typeface="+mj-lt"/>
              </a:rPr>
              <a:t> argument (typically 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sz="3200" dirty="0">
                <a:latin typeface="+mj-lt"/>
              </a:rPr>
              <a:t>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 named groups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kwargs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named parts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>
                <a:latin typeface="+mj-lt"/>
              </a:rPr>
              <a:t>Each view returns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3200" dirty="0">
                <a:latin typeface="+mj-lt"/>
              </a:rPr>
              <a:t> object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view function </a:t>
            </a:r>
            <a:r>
              <a:rPr lang="en-US" dirty="0"/>
              <a:t>doesn't have to be named in a certain way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1125976" y="2058683"/>
            <a:ext cx="9940047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None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if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1:</a:t>
            </a:r>
          </a:p>
          <a:p>
            <a:r>
              <a:rPr lang="en-US" sz="2200" dirty="0"/>
              <a:t>        employee = "Peter Smith"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elif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2:</a:t>
            </a:r>
          </a:p>
          <a:p>
            <a:r>
              <a:rPr lang="en-US" sz="2200" dirty="0"/>
              <a:t>        employee = "Mariya Brown"</a:t>
            </a:r>
          </a:p>
          <a:p>
            <a:r>
              <a:rPr lang="en-US" sz="2200" dirty="0"/>
              <a:t>    html = "&lt;html&gt;&lt;body&gt;&lt;h1&gt;Employee: %s, " \</a:t>
            </a:r>
          </a:p>
          <a:p>
            <a:r>
              <a:rPr lang="en-US" sz="2200" dirty="0"/>
              <a:t>           "Department: %s&lt;/h1&gt;&lt;/body&gt;&lt;/html&gt;" \</a:t>
            </a:r>
          </a:p>
          <a:p>
            <a:r>
              <a:rPr lang="en-US" sz="2200" dirty="0"/>
              <a:t>           % (employee, </a:t>
            </a:r>
            <a:r>
              <a:rPr lang="en-US" sz="2200" dirty="0" err="1"/>
              <a:t>department_id</a:t>
            </a:r>
            <a:r>
              <a:rPr lang="en-US" sz="2200" dirty="0"/>
              <a:t>)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22384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Instead of a normal </a:t>
            </a:r>
            <a:r>
              <a:rPr lang="en-US" sz="3400" dirty="0" err="1">
                <a:latin typeface="+mj-lt"/>
              </a:rPr>
              <a:t>HttpResponse</a:t>
            </a:r>
            <a:r>
              <a:rPr lang="en-US" sz="3400" dirty="0">
                <a:latin typeface="+mj-lt"/>
              </a:rPr>
              <a:t> object, a view can return an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HTTP status code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Using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HttpResponse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subclasses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Passing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 status code </a:t>
            </a:r>
            <a:r>
              <a:rPr lang="en-US" sz="3200" dirty="0">
                <a:latin typeface="+mj-lt"/>
              </a:rPr>
              <a:t>to the </a:t>
            </a:r>
            <a:r>
              <a:rPr lang="en-US" sz="3200" dirty="0" err="1">
                <a:latin typeface="+mj-lt"/>
              </a:rPr>
              <a:t>HttpResponse</a:t>
            </a:r>
            <a:r>
              <a:rPr lang="en-US" sz="3200" dirty="0">
                <a:latin typeface="+mj-lt"/>
              </a:rPr>
              <a:t> class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Raising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Http404</a:t>
            </a:r>
            <a:r>
              <a:rPr lang="en-US" sz="3200" dirty="0">
                <a:latin typeface="+mj-lt"/>
              </a:rPr>
              <a:t> exception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Errors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9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There are list of </a:t>
            </a:r>
            <a:r>
              <a:rPr lang="en-US" sz="3600" dirty="0" err="1">
                <a:latin typeface="+mj-lt"/>
              </a:rPr>
              <a:t>HttpResponse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subclasses</a:t>
            </a:r>
            <a:r>
              <a:rPr lang="en-US" sz="3600" dirty="0">
                <a:latin typeface="+mj-lt"/>
              </a:rPr>
              <a:t> for several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common HTTP status codes </a:t>
            </a:r>
            <a:r>
              <a:rPr lang="en-US" sz="3600" dirty="0">
                <a:latin typeface="+mj-lt"/>
              </a:rPr>
              <a:t>that can be returned to signify an error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sz="3600" dirty="0">
              <a:latin typeface="+mj-lt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HttpResponse</a:t>
            </a:r>
            <a:r>
              <a:rPr lang="en-US" dirty="0"/>
              <a:t> Subclasses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16021" y="3170212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/>
              <a:t>HttpResponse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r>
              <a:rPr lang="en-US" sz="2200" dirty="0"/>
              <a:t>('Department was not found') </a:t>
            </a:r>
          </a:p>
        </p:txBody>
      </p:sp>
    </p:spTree>
    <p:extLst>
      <p:ext uri="{BB962C8B-B14F-4D97-AF65-F5344CB8AC3E}">
        <p14:creationId xmlns:p14="http://schemas.microsoft.com/office/powerpoint/2010/main" val="14126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If there is no subclass for specific status code, you could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create a return class </a:t>
            </a:r>
            <a:r>
              <a:rPr lang="en-US" sz="3600" dirty="0">
                <a:latin typeface="+mj-lt"/>
              </a:rPr>
              <a:t>for any status code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Passing an HTTP Status Code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93842" y="2693556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status=501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538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Creating a New Project</a:t>
            </a:r>
            <a:endParaRPr lang="bg-BG" sz="3000" dirty="0"/>
          </a:p>
          <a:p>
            <a:r>
              <a:rPr lang="en-US" sz="3000" dirty="0"/>
              <a:t>URLs in Django</a:t>
            </a:r>
          </a:p>
          <a:p>
            <a:r>
              <a:rPr lang="en-US" sz="3000" dirty="0"/>
              <a:t>Function-Based Views</a:t>
            </a:r>
          </a:p>
          <a:p>
            <a:r>
              <a:rPr lang="en-US" sz="3000" dirty="0"/>
              <a:t>Writing Dynamic Views</a:t>
            </a:r>
          </a:p>
          <a:p>
            <a:r>
              <a:rPr lang="en-US" sz="3000" dirty="0"/>
              <a:t>URL Reversing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6" y="1121143"/>
            <a:ext cx="9374856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Unlike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HttpResponseNotFound</a:t>
            </a:r>
            <a:r>
              <a:rPr lang="en-US" sz="3400" dirty="0"/>
              <a:t>, it is an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It returns an application's </a:t>
            </a:r>
            <a:r>
              <a:rPr lang="en-US" sz="3400" b="1" dirty="0">
                <a:solidFill>
                  <a:schemeClr val="bg1"/>
                </a:solidFill>
              </a:rPr>
              <a:t>standard error page</a:t>
            </a:r>
            <a:r>
              <a:rPr lang="en-US" sz="3400" dirty="0"/>
              <a:t> and an HTTP</a:t>
            </a:r>
            <a:r>
              <a:rPr lang="en-US" sz="3400" b="1" dirty="0">
                <a:solidFill>
                  <a:schemeClr val="bg1"/>
                </a:solidFill>
              </a:rPr>
              <a:t> 404 status code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Django provides a </a:t>
            </a:r>
            <a:r>
              <a:rPr lang="en-US" sz="3400" b="1" dirty="0">
                <a:solidFill>
                  <a:schemeClr val="bg1"/>
                </a:solidFill>
              </a:rPr>
              <a:t>default 404 page </a:t>
            </a:r>
            <a:r>
              <a:rPr lang="en-US" sz="3400" dirty="0"/>
              <a:t>for this exception</a:t>
            </a:r>
            <a:endParaRPr lang="bg-BG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71" y="1306228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To show customized HTML, 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404.html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template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This template will be served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/>
              <a:t>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557C9-EB34-474B-82C3-99658EE5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36" y="2953097"/>
            <a:ext cx="5401785" cy="2714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1530A-E18B-43CD-BC4F-8A263012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9" y="4526883"/>
            <a:ext cx="5533771" cy="1740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0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>
                <a:latin typeface="+mj-lt"/>
              </a:rPr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latin typeface="+mj-lt"/>
              </a:rPr>
              <a:t>, the provided message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Http404</a:t>
            </a:r>
            <a:r>
              <a:rPr lang="en-US" sz="3400" dirty="0">
                <a:latin typeface="+mj-lt"/>
              </a:rPr>
              <a:t> will appear in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standard 404 debug template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D3E4-6BAE-4769-A544-4B108C2A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88" y="2665347"/>
            <a:ext cx="8456424" cy="351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Dynamic Views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BEDEDF98-4E3D-4F56-AF5B-26727FA46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24827"/>
            <a:ext cx="10961783" cy="768084"/>
          </a:xfrm>
        </p:spPr>
        <p:txBody>
          <a:bodyPr/>
          <a:lstStyle/>
          <a:p>
            <a:r>
              <a:rPr lang="en-US" dirty="0"/>
              <a:t>render() and redirect()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48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They are </a:t>
            </a:r>
            <a:r>
              <a:rPr lang="en-US" sz="3400" b="1" dirty="0">
                <a:solidFill>
                  <a:schemeClr val="bg1"/>
                </a:solidFill>
              </a:rPr>
              <a:t>helper</a:t>
            </a:r>
            <a:r>
              <a:rPr lang="en-US" sz="3400" dirty="0"/>
              <a:t> functions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Make developing with Django </a:t>
            </a:r>
            <a:r>
              <a:rPr lang="en-US" sz="3400" b="1" dirty="0">
                <a:solidFill>
                  <a:schemeClr val="bg1"/>
                </a:solidFill>
              </a:rPr>
              <a:t>easier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Connect many different levels </a:t>
            </a:r>
            <a:r>
              <a:rPr lang="en-US" sz="3400" dirty="0"/>
              <a:t>of the Model-View-Template paradigm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get_object_or_404()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get_list_or_404()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Shortcut Functions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Combines a </a:t>
            </a:r>
            <a:r>
              <a:rPr lang="en-US" sz="3000" b="1" dirty="0">
                <a:solidFill>
                  <a:schemeClr val="bg1"/>
                </a:solidFill>
              </a:rPr>
              <a:t>template</a:t>
            </a:r>
            <a:r>
              <a:rPr lang="en-US" sz="3000" dirty="0"/>
              <a:t> with a </a:t>
            </a:r>
            <a:r>
              <a:rPr lang="en-US" sz="3000" b="1" dirty="0">
                <a:solidFill>
                  <a:schemeClr val="bg1"/>
                </a:solidFill>
              </a:rPr>
              <a:t>context</a:t>
            </a:r>
            <a:r>
              <a:rPr lang="en-US" sz="3000" dirty="0"/>
              <a:t> dictionary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Returns an </a:t>
            </a:r>
            <a:r>
              <a:rPr lang="en-US" sz="3000" dirty="0" err="1"/>
              <a:t>HttpResponse</a:t>
            </a:r>
            <a:r>
              <a:rPr lang="en-US" sz="3000" dirty="0"/>
              <a:t> object with the </a:t>
            </a:r>
            <a:r>
              <a:rPr lang="en-US" sz="3000" b="1" dirty="0">
                <a:solidFill>
                  <a:schemeClr val="bg1"/>
                </a:solidFill>
              </a:rPr>
              <a:t>rendered</a:t>
            </a:r>
            <a:r>
              <a:rPr lang="en-US" sz="3000" dirty="0"/>
              <a:t> text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Required arguments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request</a:t>
            </a:r>
            <a:r>
              <a:rPr lang="en-US" sz="2900" dirty="0"/>
              <a:t> - generating this response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 err="1">
                <a:solidFill>
                  <a:schemeClr val="bg1"/>
                </a:solidFill>
              </a:rPr>
              <a:t>template_name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/>
              <a:t>- a full name of a template to use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177748" y="4377474"/>
            <a:ext cx="9495443" cy="16236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render(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=request, 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template_name</a:t>
            </a:r>
            <a:r>
              <a:rPr lang="en-US" sz="2200" dirty="0"/>
              <a:t>='employees/employees_by_department.html',</a:t>
            </a:r>
          </a:p>
          <a:p>
            <a:r>
              <a:rPr lang="en-US" sz="2200" dirty="0"/>
              <a:t>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2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b="1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(empty dictionary by default)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dictionary</a:t>
            </a:r>
            <a:r>
              <a:rPr lang="en-US" sz="3000" dirty="0"/>
              <a:t> of values to </a:t>
            </a:r>
            <a:r>
              <a:rPr lang="en-US" sz="3000" b="1" dirty="0">
                <a:solidFill>
                  <a:schemeClr val="bg1"/>
                </a:solidFill>
              </a:rPr>
              <a:t>add to the template </a:t>
            </a:r>
            <a:r>
              <a:rPr lang="en-US" sz="3000" dirty="0"/>
              <a:t>context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Context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700644" y="2607941"/>
            <a:ext cx="10790712" cy="3643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render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context</a:t>
            </a:r>
            <a:r>
              <a:rPr lang="en-US" sz="2200" dirty="0"/>
              <a:t> = {"employee": "Peter Smith", "department": "marketing"}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render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request=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template_name</a:t>
            </a:r>
            <a:r>
              <a:rPr lang="en-US" sz="2200" dirty="0"/>
              <a:t>=</a:t>
            </a:r>
            <a:r>
              <a:rPr lang="en-US" sz="2200" dirty="0">
                <a:solidFill>
                  <a:schemeClr val="bg1"/>
                </a:solidFill>
              </a:rPr>
              <a:t>'some_template.html'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context=</a:t>
            </a:r>
            <a:r>
              <a:rPr lang="en-US" sz="2200" dirty="0">
                <a:solidFill>
                  <a:schemeClr val="bg1"/>
                </a:solidFill>
              </a:rPr>
              <a:t>context</a:t>
            </a:r>
            <a:r>
              <a:rPr lang="en-US" sz="2200" dirty="0"/>
              <a:t>,</a:t>
            </a:r>
          </a:p>
          <a:p>
            <a:r>
              <a:rPr lang="en-US" sz="2200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1148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Use it to </a:t>
            </a:r>
            <a:r>
              <a:rPr lang="en-US" sz="3200" b="1" dirty="0">
                <a:solidFill>
                  <a:schemeClr val="bg1"/>
                </a:solidFill>
              </a:rPr>
              <a:t>redirect the user </a:t>
            </a:r>
            <a:r>
              <a:rPr lang="en-US" sz="3200" dirty="0"/>
              <a:t>to the </a:t>
            </a:r>
            <a:r>
              <a:rPr lang="en-US" sz="3200" b="1" dirty="0">
                <a:solidFill>
                  <a:schemeClr val="bg1"/>
                </a:solidFill>
              </a:rPr>
              <a:t>appropriate URL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function returns an </a:t>
            </a:r>
            <a:r>
              <a:rPr lang="en-US" sz="3200" b="1" dirty="0" err="1">
                <a:solidFill>
                  <a:schemeClr val="bg1"/>
                </a:solidFill>
              </a:rPr>
              <a:t>HttpResponseRedirect</a:t>
            </a:r>
            <a:r>
              <a:rPr lang="en-US" sz="3200" dirty="0"/>
              <a:t> object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dirty="0"/>
              <a:t>By </a:t>
            </a:r>
            <a:r>
              <a:rPr lang="en-US" sz="3000" b="1" dirty="0">
                <a:solidFill>
                  <a:schemeClr val="bg1"/>
                </a:solidFill>
              </a:rPr>
              <a:t>passing the name of a view </a:t>
            </a:r>
            <a:r>
              <a:rPr lang="en-US" sz="3000" dirty="0"/>
              <a:t>and optionally some positional or keyword arguments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500" dirty="0"/>
          </a:p>
          <a:p>
            <a:pPr marL="957262" lvl="1" indent="-514350">
              <a:buClr>
                <a:schemeClr val="tx1"/>
              </a:buClr>
            </a:pPr>
            <a:r>
              <a:rPr lang="en-US" sz="3000" dirty="0"/>
              <a:t>By passing a </a:t>
            </a:r>
            <a:r>
              <a:rPr lang="en-US" sz="3000" b="1" dirty="0">
                <a:solidFill>
                  <a:schemeClr val="bg1"/>
                </a:solidFill>
              </a:rPr>
              <a:t>hardcoded URL </a:t>
            </a:r>
            <a:r>
              <a:rPr lang="en-US" sz="3000" dirty="0"/>
              <a:t>to redirect to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500" dirty="0"/>
          </a:p>
          <a:p>
            <a:pPr marL="514350" indent="-514350">
              <a:buClr>
                <a:schemeClr val="tx1"/>
              </a:buClr>
            </a:pPr>
            <a:r>
              <a:rPr lang="en-US" sz="3200" dirty="0"/>
              <a:t>It returns an HTTP status code </a:t>
            </a:r>
            <a:r>
              <a:rPr lang="en-US" sz="3200" b="1" dirty="0">
                <a:solidFill>
                  <a:schemeClr val="bg1"/>
                </a:solidFill>
              </a:rPr>
              <a:t>302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3853810" y="4016286"/>
            <a:ext cx="6068667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redirect(</a:t>
            </a:r>
            <a:r>
              <a:rPr lang="en-US" sz="2000" dirty="0" err="1"/>
              <a:t>some_view_name</a:t>
            </a:r>
            <a:r>
              <a:rPr lang="en-US" sz="2000" dirty="0"/>
              <a:t>, 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r>
              <a:rPr lang="en-US" sz="2000" dirty="0"/>
              <a:t>) </a:t>
            </a:r>
            <a:endParaRPr lang="en-US" sz="22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B7AE60-CAE8-43C7-AEA4-893B7E0D7D20}"/>
              </a:ext>
            </a:extLst>
          </p:cNvPr>
          <p:cNvSpPr txBox="1">
            <a:spLocks/>
          </p:cNvSpPr>
          <p:nvPr/>
        </p:nvSpPr>
        <p:spPr>
          <a:xfrm>
            <a:off x="4592584" y="5210393"/>
            <a:ext cx="4095693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redirect('/some/</a:t>
            </a:r>
            <a:r>
              <a:rPr lang="en-US" sz="2000" dirty="0" err="1"/>
              <a:t>url</a:t>
            </a:r>
            <a:r>
              <a:rPr lang="en-US" sz="2000" dirty="0"/>
              <a:t>/')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81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Example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1238203" y="2462047"/>
            <a:ext cx="9715594" cy="3174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render, </a:t>
            </a:r>
            <a:r>
              <a:rPr lang="en-US" sz="2200" dirty="0">
                <a:solidFill>
                  <a:schemeClr val="bg1"/>
                </a:solidFill>
              </a:rPr>
              <a:t>redirect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# find the name of a department by its id</a:t>
            </a:r>
          </a:p>
          <a:p>
            <a:r>
              <a:rPr lang="en-US" sz="2200" dirty="0"/>
              <a:t>    return redirect(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'http://127.0.0.1:8000/employees/' + </a:t>
            </a:r>
            <a:r>
              <a:rPr lang="en-US" sz="2200" dirty="0" err="1">
                <a:solidFill>
                  <a:schemeClr val="bg1"/>
                </a:solidFill>
              </a:rPr>
              <a:t>found_department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)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</a:t>
            </a:r>
            <a:r>
              <a:rPr lang="en-US" sz="2200" dirty="0"/>
              <a:t>(request, department):...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F011D6-A37D-490F-BEB4-DEF10D3EE155}"/>
              </a:ext>
            </a:extLst>
          </p:cNvPr>
          <p:cNvSpPr/>
          <p:nvPr/>
        </p:nvSpPr>
        <p:spPr bwMode="auto">
          <a:xfrm>
            <a:off x="8807567" y="1489049"/>
            <a:ext cx="2488263" cy="1186057"/>
          </a:xfrm>
          <a:prstGeom prst="wedgeRoundRectCallout">
            <a:avLst>
              <a:gd name="adj1" fmla="val -18153"/>
              <a:gd name="adj2" fmla="val 49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it is not much dynamic</a:t>
            </a:r>
          </a:p>
        </p:txBody>
      </p:sp>
    </p:spTree>
    <p:extLst>
      <p:ext uri="{BB962C8B-B14F-4D97-AF65-F5344CB8AC3E}">
        <p14:creationId xmlns:p14="http://schemas.microsoft.com/office/powerpoint/2010/main" val="3136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05372"/>
            <a:ext cx="10961783" cy="768084"/>
          </a:xfrm>
        </p:spPr>
        <p:txBody>
          <a:bodyPr/>
          <a:lstStyle/>
          <a:p>
            <a:r>
              <a:rPr lang="en-US" dirty="0"/>
              <a:t>reverse() and Naming URL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 Reversing</a:t>
            </a:r>
            <a:endParaRPr lang="bg-BG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30F9786-CFB4-4F86-A16E-83A59C80E8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11" y="1100247"/>
            <a:ext cx="2952777" cy="29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345673" cy="554658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perform URL reversing, use </a:t>
            </a:r>
            <a:r>
              <a:rPr lang="en-US" sz="3200" b="1" dirty="0">
                <a:solidFill>
                  <a:schemeClr val="bg1"/>
                </a:solidFill>
              </a:rPr>
              <a:t>named URL patterns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Helps </a:t>
            </a: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hardcoding a URL in the view function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536604" y="1855235"/>
            <a:ext cx="844592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path</a:t>
            </a:r>
            <a:r>
              <a:rPr lang="en-US" sz="2000" dirty="0"/>
              <a:t>('employees/&lt;</a:t>
            </a:r>
            <a:r>
              <a:rPr lang="en-US" sz="2000" dirty="0" err="1"/>
              <a:t>str:department</a:t>
            </a:r>
            <a:r>
              <a:rPr lang="en-US" sz="2000" dirty="0"/>
              <a:t>&gt;/', 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views.employees_by_department</a:t>
            </a:r>
            <a:r>
              <a:rPr lang="en-US" sz="2000" dirty="0"/>
              <a:t>, </a:t>
            </a:r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chemeClr val="bg1"/>
                </a:solidFill>
              </a:rPr>
              <a:t>name='</a:t>
            </a:r>
            <a:r>
              <a:rPr lang="en-US" sz="2000" dirty="0"/>
              <a:t>employees-by-department-name</a:t>
            </a:r>
            <a:r>
              <a:rPr lang="en-US" sz="2000" dirty="0">
                <a:solidFill>
                  <a:schemeClr val="bg1"/>
                </a:solidFill>
              </a:rPr>
              <a:t>'</a:t>
            </a:r>
            <a:r>
              <a:rPr lang="en-US" sz="2000" dirty="0"/>
              <a:t>)</a:t>
            </a:r>
            <a:endParaRPr lang="en-US" sz="22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B7AE60-CAE8-43C7-AEA4-893B7E0D7D20}"/>
              </a:ext>
            </a:extLst>
          </p:cNvPr>
          <p:cNvSpPr txBox="1">
            <a:spLocks/>
          </p:cNvSpPr>
          <p:nvPr/>
        </p:nvSpPr>
        <p:spPr>
          <a:xfrm>
            <a:off x="2536604" y="3829972"/>
            <a:ext cx="8445924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reverse('employees-by-department-name', </a:t>
            </a:r>
            <a:r>
              <a:rPr lang="en-US" sz="2000" dirty="0" err="1"/>
              <a:t>args</a:t>
            </a:r>
            <a:r>
              <a:rPr lang="en-US" sz="2000" dirty="0"/>
              <a:t>=(</a:t>
            </a:r>
            <a:r>
              <a:rPr lang="en-US" sz="2000" dirty="0" err="1"/>
              <a:t>found_dep</a:t>
            </a:r>
            <a:r>
              <a:rPr lang="en-US" sz="2000" dirty="0"/>
              <a:t>,))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B2DB6B-248E-4FB7-962E-E6C00C01B16C}"/>
              </a:ext>
            </a:extLst>
          </p:cNvPr>
          <p:cNvSpPr txBox="1">
            <a:spLocks/>
          </p:cNvSpPr>
          <p:nvPr/>
        </p:nvSpPr>
        <p:spPr>
          <a:xfrm>
            <a:off x="2536604" y="5199383"/>
            <a:ext cx="8445924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'</a:t>
            </a:r>
            <a:r>
              <a:rPr lang="bg-BG" sz="2000" dirty="0"/>
              <a:t>/</a:t>
            </a:r>
            <a:r>
              <a:rPr lang="en-US" sz="2000" dirty="0"/>
              <a:t>employees/marketing/'</a:t>
            </a:r>
          </a:p>
        </p:txBody>
      </p:sp>
    </p:spTree>
    <p:extLst>
      <p:ext uri="{BB962C8B-B14F-4D97-AF65-F5344CB8AC3E}">
        <p14:creationId xmlns:p14="http://schemas.microsoft.com/office/powerpoint/2010/main" val="40378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9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It is strongly desirable to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avoid hard-coding</a:t>
            </a:r>
            <a:r>
              <a:rPr lang="en-US" sz="3400" dirty="0"/>
              <a:t> URL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US" dirty="0"/>
              <a:t>Start a new project</a:t>
            </a:r>
          </a:p>
          <a:p>
            <a:pPr marL="457200" indent="-457200"/>
            <a:r>
              <a:rPr lang="en-US" dirty="0"/>
              <a:t>Set up a database</a:t>
            </a:r>
          </a:p>
          <a:p>
            <a:pPr marL="457200" indent="-457200"/>
            <a:r>
              <a:rPr lang="en-US" dirty="0"/>
              <a:t>Create a new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</a:p>
          <a:p>
            <a:pPr marL="457200" indent="-457200"/>
            <a:r>
              <a:rPr lang="en-US" dirty="0">
                <a:latin typeface="+mj-lt"/>
              </a:rPr>
              <a:t>Include the app in the project</a:t>
            </a:r>
          </a:p>
          <a:p>
            <a:pPr marL="457200" indent="-457200"/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url.py</a:t>
            </a:r>
            <a:r>
              <a:rPr lang="en-US" dirty="0"/>
              <a:t> file in the app</a:t>
            </a:r>
          </a:p>
          <a:p>
            <a:pPr marL="457200" indent="-457200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app/url.py</a:t>
            </a:r>
            <a:r>
              <a:rPr lang="en-US" dirty="0"/>
              <a:t> module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project/url.py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in PyCharm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52B625-8247-4CAC-9811-0687EFED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URLs in Django</a:t>
            </a:r>
            <a:endParaRPr lang="bg-BG" dirty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B6A9A99F-211C-4615-867D-C8B718AE3B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Design with No Framework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Django finds the root </a:t>
            </a:r>
            <a:r>
              <a:rPr lang="en-US" sz="3200" b="1" dirty="0">
                <a:solidFill>
                  <a:schemeClr val="bg1"/>
                </a:solidFill>
              </a:rPr>
              <a:t>URL configuration </a:t>
            </a:r>
            <a:r>
              <a:rPr lang="en-US" sz="3200" dirty="0"/>
              <a:t>module and loads it</a:t>
            </a:r>
          </a:p>
          <a:p>
            <a:pPr marL="457200" indent="-457200"/>
            <a:r>
              <a:rPr lang="en-US" sz="3200" dirty="0"/>
              <a:t>Looks for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urlpatterns</a:t>
            </a:r>
            <a:r>
              <a:rPr lang="en-US" sz="3200" dirty="0"/>
              <a:t> variable</a:t>
            </a:r>
          </a:p>
          <a:p>
            <a:pPr marL="457200" indent="-457200"/>
            <a:r>
              <a:rPr lang="en-US" sz="3200" dirty="0"/>
              <a:t>Runs through each URL pattern and stops at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matching pattern</a:t>
            </a:r>
          </a:p>
          <a:p>
            <a:pPr marL="457200" indent="-457200"/>
            <a:r>
              <a:rPr lang="en-US" sz="3200" dirty="0"/>
              <a:t>Calls the given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and pass it an instance of the class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 HTTP request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50FA34-F35B-4C18-B69E-42BC5C92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4AB1F40-F616-44F7-B9BD-AD46FBB19AF4}"/>
              </a:ext>
            </a:extLst>
          </p:cNvPr>
          <p:cNvSpPr txBox="1">
            <a:spLocks/>
          </p:cNvSpPr>
          <p:nvPr/>
        </p:nvSpPr>
        <p:spPr>
          <a:xfrm>
            <a:off x="2268257" y="5458236"/>
            <a:ext cx="8976918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path('employees/marketing/', </a:t>
            </a:r>
            <a:r>
              <a:rPr lang="en-US" sz="2200" dirty="0" err="1"/>
              <a:t>views.marketing_department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One way to </a:t>
            </a:r>
            <a:r>
              <a:rPr lang="en-US" b="1" dirty="0">
                <a:solidFill>
                  <a:schemeClr val="bg1"/>
                </a:solidFill>
              </a:rPr>
              <a:t>create more pages in a website </a:t>
            </a:r>
            <a:r>
              <a:rPr lang="en-US" dirty="0"/>
              <a:t>is by adding additional paths and views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000" dirty="0">
              <a:latin typeface="+mj-lt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Note</a:t>
            </a:r>
            <a:r>
              <a:rPr lang="en-US" dirty="0">
                <a:latin typeface="+mj-lt"/>
              </a:rPr>
              <a:t>: in some cases, this could be a lot of extra work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Multiple URL Patterns</a:t>
            </a:r>
            <a:endParaRPr lang="bg-BG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0B9C07D-AEA6-428E-9CCA-74A36D140629}"/>
              </a:ext>
            </a:extLst>
          </p:cNvPr>
          <p:cNvSpPr txBox="1">
            <a:spLocks/>
          </p:cNvSpPr>
          <p:nvPr/>
        </p:nvSpPr>
        <p:spPr>
          <a:xfrm>
            <a:off x="1045047" y="2631621"/>
            <a:ext cx="10101906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('employees/marketing/',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.marketing_department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</a:t>
            </a:r>
            <a:r>
              <a:rPr lang="en-US" sz="2200" dirty="0" err="1"/>
              <a:t>hr</a:t>
            </a:r>
            <a:r>
              <a:rPr lang="en-US" sz="2200" dirty="0"/>
              <a:t>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.hr_department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('employees/production/',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.production_department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('employees/accounting/',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.accounting_department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('employees/</a:t>
            </a:r>
            <a:r>
              <a:rPr lang="en-US" sz="2200" dirty="0" err="1"/>
              <a:t>r&amp;d</a:t>
            </a:r>
            <a:r>
              <a:rPr lang="en-US" sz="2200" dirty="0"/>
              <a:t>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.r&amp;d_department</a:t>
            </a:r>
            <a:r>
              <a:rPr lang="en-US" sz="2200" dirty="0"/>
              <a:t>),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0585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 one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dynamic URL pattern </a:t>
            </a:r>
            <a:r>
              <a:rPr lang="en-US" dirty="0">
                <a:latin typeface="+mj-lt"/>
              </a:rPr>
              <a:t>for all departments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Optionally, can include </a:t>
            </a:r>
            <a:r>
              <a:rPr lang="en-US" b="1" dirty="0">
                <a:solidFill>
                  <a:schemeClr val="bg1"/>
                </a:solidFill>
              </a:rPr>
              <a:t>converter type</a:t>
            </a:r>
            <a:r>
              <a:rPr lang="en-US" dirty="0"/>
              <a:t> (otherwise, it is converted to a string)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value name is passed as an</a:t>
            </a:r>
            <a:r>
              <a:rPr lang="en-US" b="1" dirty="0">
                <a:solidFill>
                  <a:schemeClr val="bg1"/>
                </a:solidFill>
              </a:rPr>
              <a:t> argument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128" y="1918883"/>
            <a:ext cx="11441744" cy="557241"/>
          </a:xfrm>
        </p:spPr>
        <p:txBody>
          <a:bodyPr/>
          <a:lstStyle/>
          <a:p>
            <a:r>
              <a:rPr lang="en-US" sz="2200" dirty="0"/>
              <a:t>path('employees/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/>
              <a:t>department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views.employees_by_department</a:t>
            </a:r>
            <a:r>
              <a:rPr lang="en-US" sz="2200" dirty="0"/>
              <a:t>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Segments</a:t>
            </a:r>
            <a:endParaRPr lang="bg-BG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7ADDB37-0F7A-4D3E-A3B7-94FEB92413A6}"/>
              </a:ext>
            </a:extLst>
          </p:cNvPr>
          <p:cNvSpPr txBox="1">
            <a:spLocks/>
          </p:cNvSpPr>
          <p:nvPr/>
        </p:nvSpPr>
        <p:spPr>
          <a:xfrm>
            <a:off x="375128" y="3756122"/>
            <a:ext cx="1144174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path('employees/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 err="1">
                <a:solidFill>
                  <a:schemeClr val="bg1"/>
                </a:solidFill>
              </a:rPr>
              <a:t>int:</a:t>
            </a:r>
            <a:r>
              <a:rPr lang="en-US" sz="2200" dirty="0" err="1"/>
              <a:t>department_id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views.employees_by_department_id</a:t>
            </a:r>
            <a:r>
              <a:rPr lang="en-US" sz="22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375128" y="5324888"/>
            <a:ext cx="11441744" cy="9127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4329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2" grpId="0" uiExpand="1" build="p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1765</Words>
  <Application>Microsoft Office PowerPoint</Application>
  <PresentationFormat>Widescreen</PresentationFormat>
  <Paragraphs>289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Creating a Project</vt:lpstr>
      <vt:lpstr>Creating a Project in PyCharm</vt:lpstr>
      <vt:lpstr>URLs in Django</vt:lpstr>
      <vt:lpstr>Processing an HTTP request</vt:lpstr>
      <vt:lpstr>Creating Multiple URL Patterns</vt:lpstr>
      <vt:lpstr>Dynamic Path Segments</vt:lpstr>
      <vt:lpstr>Default Path Converters</vt:lpstr>
      <vt:lpstr>RegEx in URLs</vt:lpstr>
      <vt:lpstr>Including URL modules</vt:lpstr>
      <vt:lpstr>Including URLpatterns List</vt:lpstr>
      <vt:lpstr>Function-Based Views</vt:lpstr>
      <vt:lpstr>Views in Django</vt:lpstr>
      <vt:lpstr>Views</vt:lpstr>
      <vt:lpstr>Returning Errors</vt:lpstr>
      <vt:lpstr>Using HttpResponse Subclasses</vt:lpstr>
      <vt:lpstr>Passing an HTTP Status Code</vt:lpstr>
      <vt:lpstr>Raising Http404 Exception</vt:lpstr>
      <vt:lpstr>Raising Http404 Exception</vt:lpstr>
      <vt:lpstr>Raising Http404 Exception</vt:lpstr>
      <vt:lpstr>Writing Dynamic Views</vt:lpstr>
      <vt:lpstr>Django Shortcut Functions</vt:lpstr>
      <vt:lpstr>render() Function</vt:lpstr>
      <vt:lpstr>render() Context</vt:lpstr>
      <vt:lpstr>redirect() Function</vt:lpstr>
      <vt:lpstr>redirect() Example</vt:lpstr>
      <vt:lpstr>URL Reversing</vt:lpstr>
      <vt:lpstr>redirect() Function</vt:lpstr>
      <vt:lpstr>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76</cp:revision>
  <dcterms:created xsi:type="dcterms:W3CDTF">2018-05-23T13:08:44Z</dcterms:created>
  <dcterms:modified xsi:type="dcterms:W3CDTF">2021-12-23T21:11:19Z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