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7"/>
  </p:notesMasterIdLst>
  <p:sldIdLst>
    <p:sldId id="256" r:id="rId3"/>
    <p:sldId id="271" r:id="rId4"/>
    <p:sldId id="272" r:id="rId5"/>
    <p:sldId id="273" r:id="rId6"/>
    <p:sldId id="257" r:id="rId7"/>
    <p:sldId id="274" r:id="rId8"/>
    <p:sldId id="276" r:id="rId9"/>
    <p:sldId id="277" r:id="rId10"/>
    <p:sldId id="279" r:id="rId11"/>
    <p:sldId id="278" r:id="rId12"/>
    <p:sldId id="280" r:id="rId13"/>
    <p:sldId id="258" r:id="rId14"/>
    <p:sldId id="259" r:id="rId15"/>
    <p:sldId id="260" r:id="rId16"/>
    <p:sldId id="261" r:id="rId17"/>
    <p:sldId id="262" r:id="rId18"/>
    <p:sldId id="263" r:id="rId19"/>
    <p:sldId id="281" r:id="rId20"/>
    <p:sldId id="282" r:id="rId21"/>
    <p:sldId id="265" r:id="rId22"/>
    <p:sldId id="266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4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50" autoAdjust="0"/>
    <p:restoredTop sz="85714" autoAdjust="0"/>
  </p:normalViewPr>
  <p:slideViewPr>
    <p:cSldViewPr>
      <p:cViewPr>
        <p:scale>
          <a:sx n="75" d="100"/>
          <a:sy n="75" d="100"/>
        </p:scale>
        <p:origin x="182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C4458-0043-4170-831E-4D8AA462A5C1}" type="datetimeFigureOut">
              <a:rPr lang="ru-RU" smtClean="0"/>
              <a:pPr/>
              <a:t>16.11.2011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9378C-9469-44AC-A53D-380724005FA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9378C-9469-44AC-A53D-380724005FA2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</a:t>
            </a:r>
            <a:r>
              <a:rPr lang="ru-RU" baseline="0" dirty="0" smtClean="0"/>
              <a:t> вы знаете, дочерние классы наследуют (</a:t>
            </a:r>
            <a:r>
              <a:rPr lang="en-US" baseline="0" dirty="0" smtClean="0"/>
              <a:t>public, protected</a:t>
            </a:r>
            <a:r>
              <a:rPr lang="ru-RU" baseline="0" dirty="0" smtClean="0"/>
              <a:t>)</a:t>
            </a:r>
            <a:r>
              <a:rPr lang="en-US" baseline="0" dirty="0" smtClean="0"/>
              <a:t> </a:t>
            </a:r>
            <a:r>
              <a:rPr lang="ru-RU" baseline="0" dirty="0" smtClean="0"/>
              <a:t>методы и свойства родительских классов.</a:t>
            </a:r>
            <a:r>
              <a:rPr lang="en-US" baseline="0" dirty="0" smtClean="0"/>
              <a:t>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9378C-9469-44AC-A53D-380724005FA2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</a:t>
            </a:r>
            <a:r>
              <a:rPr lang="ru-RU" baseline="0" dirty="0" smtClean="0"/>
              <a:t> вы знаете, дочерние классы наследуют (</a:t>
            </a:r>
            <a:r>
              <a:rPr lang="en-US" baseline="0" dirty="0" smtClean="0"/>
              <a:t>public, protected</a:t>
            </a:r>
            <a:r>
              <a:rPr lang="ru-RU" baseline="0" dirty="0" smtClean="0"/>
              <a:t>)</a:t>
            </a:r>
            <a:r>
              <a:rPr lang="en-US" baseline="0" dirty="0" smtClean="0"/>
              <a:t> </a:t>
            </a:r>
            <a:r>
              <a:rPr lang="ru-RU" baseline="0" dirty="0" smtClean="0"/>
              <a:t>методы и свойства родительских классов.</a:t>
            </a:r>
            <a:r>
              <a:rPr lang="en-US" baseline="0" dirty="0" smtClean="0"/>
              <a:t>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9378C-9469-44AC-A53D-380724005FA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</a:t>
            </a:r>
            <a:r>
              <a:rPr lang="ru-RU" baseline="0" dirty="0" smtClean="0"/>
              <a:t> вы знаете, дочерние классы наследуют (</a:t>
            </a:r>
            <a:r>
              <a:rPr lang="en-US" baseline="0" dirty="0" smtClean="0"/>
              <a:t>public, protected</a:t>
            </a:r>
            <a:r>
              <a:rPr lang="ru-RU" baseline="0" dirty="0" smtClean="0"/>
              <a:t>)</a:t>
            </a:r>
            <a:r>
              <a:rPr lang="en-US" baseline="0" dirty="0" smtClean="0"/>
              <a:t> </a:t>
            </a:r>
            <a:r>
              <a:rPr lang="ru-RU" baseline="0" dirty="0" smtClean="0"/>
              <a:t>методы и свойства родительских классов.</a:t>
            </a:r>
            <a:r>
              <a:rPr lang="en-US" baseline="0" dirty="0" smtClean="0"/>
              <a:t>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9378C-9469-44AC-A53D-380724005FA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</a:t>
            </a:r>
            <a:r>
              <a:rPr lang="ru-RU" baseline="0" dirty="0" smtClean="0"/>
              <a:t> вы знаете, дочерние классы наследуют (</a:t>
            </a:r>
            <a:r>
              <a:rPr lang="en-US" baseline="0" dirty="0" smtClean="0"/>
              <a:t>public, protected</a:t>
            </a:r>
            <a:r>
              <a:rPr lang="ru-RU" baseline="0" dirty="0" smtClean="0"/>
              <a:t>)</a:t>
            </a:r>
            <a:r>
              <a:rPr lang="en-US" baseline="0" dirty="0" smtClean="0"/>
              <a:t> </a:t>
            </a:r>
            <a:r>
              <a:rPr lang="ru-RU" baseline="0" dirty="0" smtClean="0"/>
              <a:t>методы и свойства родительских классов.</a:t>
            </a:r>
            <a:r>
              <a:rPr lang="en-US" baseline="0" dirty="0" smtClean="0"/>
              <a:t> 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Именно так и пишут в «Приёмы объектно-ориентированного проектирования. Паттерны проектирования» Гамма, </a:t>
            </a:r>
            <a:r>
              <a:rPr lang="ru-RU" dirty="0" err="1" smtClean="0"/>
              <a:t>Хелма</a:t>
            </a:r>
            <a:r>
              <a:rPr lang="ru-RU" dirty="0" smtClean="0"/>
              <a:t> и др.: </a:t>
            </a:r>
            <a:r>
              <a:rPr lang="ru-RU" b="1" dirty="0" smtClean="0"/>
              <a:t>наследование является нарушением инкапсуляции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9378C-9469-44AC-A53D-380724005FA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Всегда помните об общем принципе: нам нужно использовать не класс, а интерфейс. Нам не важно, что это за штука — поворотный ключ или магнитная карточка, — нам важно, что им можно открыть дверь. То есть, вместо того, чтобы задумываться о природе объекта, мы задумываемся о способах его использования.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9378C-9469-44AC-A53D-380724005FA2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</a:t>
            </a:r>
            <a:r>
              <a:rPr lang="ru-RU" baseline="0" dirty="0" smtClean="0"/>
              <a:t> вы знаете, дочерние классы наследуют (</a:t>
            </a:r>
            <a:r>
              <a:rPr lang="en-US" baseline="0" dirty="0" smtClean="0"/>
              <a:t>public, protected</a:t>
            </a:r>
            <a:r>
              <a:rPr lang="ru-RU" baseline="0" dirty="0" smtClean="0"/>
              <a:t>)</a:t>
            </a:r>
            <a:r>
              <a:rPr lang="en-US" baseline="0" dirty="0" smtClean="0"/>
              <a:t> </a:t>
            </a:r>
            <a:r>
              <a:rPr lang="ru-RU" baseline="0" dirty="0" smtClean="0"/>
              <a:t>методы и свойства родительских классов.</a:t>
            </a:r>
            <a:r>
              <a:rPr lang="en-US" baseline="0" dirty="0" smtClean="0"/>
              <a:t> 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Именно так и пишут в «Приёмы объектно-ориентированного проектирования. Паттерны проектирования» Гамма, </a:t>
            </a:r>
            <a:r>
              <a:rPr lang="ru-RU" dirty="0" err="1" smtClean="0"/>
              <a:t>Хелма</a:t>
            </a:r>
            <a:r>
              <a:rPr lang="ru-RU" dirty="0" smtClean="0"/>
              <a:t> и др.: </a:t>
            </a:r>
            <a:r>
              <a:rPr lang="ru-RU" b="1" dirty="0" smtClean="0"/>
              <a:t>наследование является нарушением инкапсуляции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9378C-9469-44AC-A53D-380724005FA2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74A95-79A1-40DC-9294-452FED0CA271}" type="datetimeFigureOut">
              <a:rPr lang="ru-RU"/>
              <a:pPr>
                <a:defRPr/>
              </a:pPr>
              <a:t>16.11.2011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A0853-E178-4742-9E6B-E9AFF184CB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8EFED-AA8C-49E6-87B4-D3FB643C01B1}" type="datetimeFigureOut">
              <a:rPr lang="ru-RU"/>
              <a:pPr>
                <a:defRPr/>
              </a:pPr>
              <a:t>16.11.2011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3409-2B44-4958-A03C-2B01C658E6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85EC9-A509-4FB1-999D-82DEFF4CC0C2}" type="datetimeFigureOut">
              <a:rPr lang="ru-RU"/>
              <a:pPr>
                <a:defRPr/>
              </a:pPr>
              <a:t>16.11.2011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C3BE1-0C33-4E58-B75D-6457217FE6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D806F-505B-4B38-BAF1-CF487799FF7F}" type="datetimeFigureOut">
              <a:rPr lang="ru-RU"/>
              <a:pPr>
                <a:defRPr/>
              </a:pPr>
              <a:t>16.11.2011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8FA65-8C04-4A34-A788-FA5D66C17D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C10BB-A170-4621-BB7C-1A0C44C57719}" type="datetimeFigureOut">
              <a:rPr lang="ru-RU"/>
              <a:pPr>
                <a:defRPr/>
              </a:pPr>
              <a:t>16.11.2011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90607-12D5-4CF3-A166-E3B25B3C18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AE558-804E-4285-B850-51643253A773}" type="datetimeFigureOut">
              <a:rPr lang="ru-RU"/>
              <a:pPr>
                <a:defRPr/>
              </a:pPr>
              <a:t>16.11.2011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57558-ED58-4784-AB20-E97B301109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C73DE-BEA6-43AC-8B63-BCD624228AFC}" type="datetimeFigureOut">
              <a:rPr lang="ru-RU"/>
              <a:pPr>
                <a:defRPr/>
              </a:pPr>
              <a:t>16.11.2011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80E93-1896-43F2-A15E-5AF342D3CD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D28B8-2168-4A60-9EBC-10F36A23B0E3}" type="datetimeFigureOut">
              <a:rPr lang="ru-RU"/>
              <a:pPr>
                <a:defRPr/>
              </a:pPr>
              <a:t>16.11.2011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AFDE7-E233-40D1-874A-94A071D38E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D7F0F-81DE-475C-94C6-0DB5BC63CB8D}" type="datetimeFigureOut">
              <a:rPr lang="ru-RU"/>
              <a:pPr>
                <a:defRPr/>
              </a:pPr>
              <a:t>16.11.2011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67FE6-DD99-4FC2-AC9D-2C5D54624D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8BAEC-E672-4BAF-906F-83E28C1EECFC}" type="datetimeFigureOut">
              <a:rPr lang="ru-RU"/>
              <a:pPr>
                <a:defRPr/>
              </a:pPr>
              <a:t>16.11.2011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CAB60-13F4-4BE3-B408-E89DAD0DF4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9B5B5-C07D-45C0-B00C-714840A33418}" type="datetimeFigureOut">
              <a:rPr lang="ru-RU"/>
              <a:pPr>
                <a:defRPr/>
              </a:pPr>
              <a:t>16.11.2011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335CA-BEE7-493B-AAD8-F81BC2E881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4A95B7-A1BB-461B-9CCE-B79D8D891A75}" type="datetimeFigureOut">
              <a:rPr lang="ru-RU"/>
              <a:pPr>
                <a:defRPr/>
              </a:pPr>
              <a:t>16.11.2011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AA3CE5-C090-4941-97BB-02F2FE5B9C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eo@aisystems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480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600" dirty="0"/>
          </a:p>
        </p:txBody>
      </p:sp>
      <p:sp>
        <p:nvSpPr>
          <p:cNvPr id="13313" name="Заголовок 1"/>
          <p:cNvSpPr>
            <a:spLocks noGrp="1"/>
          </p:cNvSpPr>
          <p:nvPr>
            <p:ph type="ctrTitle"/>
          </p:nvPr>
        </p:nvSpPr>
        <p:spPr>
          <a:xfrm>
            <a:off x="-685800" y="990600"/>
            <a:ext cx="10515600" cy="3657600"/>
          </a:xfrm>
        </p:spPr>
        <p:txBody>
          <a:bodyPr/>
          <a:lstStyle/>
          <a:p>
            <a:r>
              <a:rPr lang="ru-RU" sz="4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Проектирование на основе</a:t>
            </a:r>
            <a:r>
              <a:rPr lang="ru-RU" sz="6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sz="6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ru-RU" sz="105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ПАТТЕРНОВ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4800600"/>
            <a:ext cx="9144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733800" y="5257800"/>
            <a:ext cx="528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n-lt"/>
                <a:ea typeface="Tahoma" pitchFamily="34" charset="0"/>
                <a:cs typeface="Lucida Sans Unicode" pitchFamily="34" charset="0"/>
              </a:rPr>
              <a:t>история одного </a:t>
            </a:r>
            <a:r>
              <a:rPr lang="ru-RU" sz="2400" strike="sngStrike" dirty="0" smtClean="0">
                <a:latin typeface="+mn-lt"/>
                <a:ea typeface="Tahoma" pitchFamily="34" charset="0"/>
                <a:cs typeface="Lucida Sans Unicode" pitchFamily="34" charset="0"/>
              </a:rPr>
              <a:t>программиста</a:t>
            </a:r>
            <a:r>
              <a:rPr lang="ru-RU" sz="2400" dirty="0" smtClean="0">
                <a:latin typeface="+mn-lt"/>
                <a:ea typeface="Tahoma" pitchFamily="34" charset="0"/>
                <a:cs typeface="Lucida Sans Unicode" pitchFamily="34" charset="0"/>
              </a:rPr>
              <a:t> проекта</a:t>
            </a:r>
            <a:endParaRPr lang="ru-RU" sz="2400" b="1" dirty="0">
              <a:latin typeface="+mn-lt"/>
              <a:ea typeface="Tahoma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09600"/>
            <a:ext cx="42862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4800" y="40386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Обезьянку приучили гасить огонь водой из ведёрка; </a:t>
            </a:r>
          </a:p>
          <a:p>
            <a:r>
              <a:rPr lang="ru-RU" dirty="0" smtClean="0"/>
              <a:t>а потом поставили ведёрко на плот посреди бассейна, но обезьяна всё равно бегала по мостику на плот и черпала воду из ведёрка, вместо того, чтобы черпать воду прямо из бассейна.</a:t>
            </a:r>
            <a:endParaRPr lang="ru-RU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4450" y="247650"/>
            <a:ext cx="363855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04800" y="52578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 есть обезьянка использовала </a:t>
            </a:r>
            <a:r>
              <a:rPr lang="ru-RU" dirty="0" smtClean="0">
                <a:solidFill>
                  <a:srgbClr val="C00000"/>
                </a:solidFill>
              </a:rPr>
              <a:t>класс </a:t>
            </a:r>
            <a:r>
              <a:rPr lang="ru-RU" dirty="0" err="1" smtClean="0">
                <a:solidFill>
                  <a:srgbClr val="C00000"/>
                </a:solidFill>
              </a:rPr>
              <a:t>Вода-в-Ведёрке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вместо </a:t>
            </a:r>
            <a:r>
              <a:rPr lang="ru-RU" dirty="0" smtClean="0">
                <a:solidFill>
                  <a:srgbClr val="C00000"/>
                </a:solidFill>
              </a:rPr>
              <a:t>интерфейса Вода</a:t>
            </a:r>
            <a:r>
              <a:rPr lang="ru-RU" dirty="0" smtClean="0"/>
              <a:t> (и даже больше - вместо интерфейса </a:t>
            </a:r>
            <a:r>
              <a:rPr lang="ru-RU" dirty="0" err="1" smtClean="0">
                <a:solidFill>
                  <a:srgbClr val="C00000"/>
                </a:solidFill>
              </a:rPr>
              <a:t>Средство-для-Тушения</a:t>
            </a:r>
            <a:r>
              <a:rPr lang="ru-RU" dirty="0" smtClean="0"/>
              <a:t>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>
          <a:xfrm>
            <a:off x="-914400" y="-304800"/>
            <a:ext cx="11125200" cy="1143000"/>
          </a:xfrm>
        </p:spPr>
        <p:txBody>
          <a:bodyPr/>
          <a:lstStyle/>
          <a:p>
            <a:r>
              <a:rPr lang="ru-RU" sz="4000" i="1" dirty="0" smtClean="0"/>
              <a:t>Композиция и агрегация</a:t>
            </a:r>
            <a:endParaRPr lang="ru-RU" sz="4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257612" y="4572000"/>
            <a:ext cx="47339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Department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University {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private Department[20] faculty;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3400" y="4267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C#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908" y="609600"/>
            <a:ext cx="80784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52400" y="19050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Агрегация</a:t>
            </a:r>
            <a:r>
              <a:rPr lang="ru-RU" dirty="0" smtClean="0"/>
              <a:t> (</a:t>
            </a:r>
            <a:r>
              <a:rPr lang="ru-RU" dirty="0" err="1" smtClean="0"/>
              <a:t>агрегация</a:t>
            </a:r>
            <a:r>
              <a:rPr lang="ru-RU" dirty="0" smtClean="0"/>
              <a:t> по ссылке) - отношение "часть-целое" между двумя равноправными объектами, когда один объект (контейнер) имеет ссылку на другой объект. Оба объекта </a:t>
            </a:r>
            <a:r>
              <a:rPr lang="ru-RU" i="1" dirty="0" smtClean="0"/>
              <a:t>могут</a:t>
            </a:r>
            <a:r>
              <a:rPr lang="ru-RU" dirty="0" smtClean="0"/>
              <a:t> существовать независимо, если контейнер будет уничтожен, то его содержимое — нет.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1" y="3200400"/>
            <a:ext cx="8610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Композиция</a:t>
            </a:r>
            <a:r>
              <a:rPr lang="ru-RU" dirty="0" smtClean="0"/>
              <a:t> (агрегация по значению) — более строгий вариант агрегации. Когда включаемый объект может существовать только как часть контейнера. Если контейнер будет уничтожен, то и включенный объект тоже будет уничтожен.</a:t>
            </a:r>
            <a:endParaRPr lang="ru-RU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572000"/>
            <a:ext cx="344473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25" y="69850"/>
            <a:ext cx="7331075" cy="5853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340027" y="1600200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void Open()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this.mech.Open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9858" y="4038600"/>
            <a:ext cx="248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Стратегия поведения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8382" y="1295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C#</a:t>
            </a:r>
            <a:endParaRPr lang="ru-RU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69850"/>
            <a:ext cx="8712200" cy="671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516858" y="4800600"/>
            <a:ext cx="248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Стратегия поведения</a:t>
            </a:r>
            <a:endParaRPr lang="ru-RU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>
          <a:xfrm>
            <a:off x="-381000" y="304800"/>
            <a:ext cx="8229600" cy="1143000"/>
          </a:xfrm>
        </p:spPr>
        <p:txBody>
          <a:bodyPr/>
          <a:lstStyle/>
          <a:p>
            <a:r>
              <a:rPr lang="ru-RU" sz="4000" i="1" dirty="0" smtClean="0"/>
              <a:t>Делегирование</a:t>
            </a:r>
            <a:r>
              <a:rPr lang="en-US" sz="4000" i="1" dirty="0" smtClean="0"/>
              <a:t> (</a:t>
            </a:r>
            <a:r>
              <a:rPr lang="ru-RU" sz="4000" i="1" dirty="0" smtClean="0"/>
              <a:t>делегация</a:t>
            </a:r>
            <a:r>
              <a:rPr lang="en-US" sz="4000" i="1" dirty="0" smtClean="0"/>
              <a:t>)</a:t>
            </a:r>
            <a:endParaRPr lang="ru-RU" sz="4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делегирование означает ситуацию, когда объект для предоставления определённого набора функциональности полагается на другой объект.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44853" y="3371671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void Open()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this.mech.Open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1053" y="3314342"/>
            <a:ext cx="3217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function Open()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$this-&gt;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-&gt;Open();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4853" y="300233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C#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1053" y="299067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PHP</a:t>
            </a:r>
            <a:endParaRPr lang="ru-RU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61277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 l="49143" t="10000" r="6286" b="36286"/>
          <a:stretch>
            <a:fillRect/>
          </a:stretch>
        </p:blipFill>
        <p:spPr bwMode="auto">
          <a:xfrm>
            <a:off x="5181600" y="0"/>
            <a:ext cx="396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2750" y="3886200"/>
            <a:ext cx="23812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04800" y="304800"/>
            <a:ext cx="5013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Разработка ПО для ВУЗа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Неудачное решение «в лоб»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" y="1371600"/>
            <a:ext cx="8642350" cy="4522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 l="48000" t="8000" r="10400" b="26000"/>
          <a:stretch>
            <a:fillRect/>
          </a:stretch>
        </p:blipFill>
        <p:spPr bwMode="auto">
          <a:xfrm>
            <a:off x="6629400" y="1371600"/>
            <a:ext cx="1981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l="9600" t="8000" r="50400" b="26000"/>
          <a:stretch>
            <a:fillRect/>
          </a:stretch>
        </p:blipFill>
        <p:spPr bwMode="auto">
          <a:xfrm>
            <a:off x="533400" y="1447800"/>
            <a:ext cx="1905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52401" y="5955268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Внимание: тесная связь!  </a:t>
            </a:r>
            <a:r>
              <a:rPr lang="ru-RU" dirty="0" smtClean="0"/>
              <a:t>Изменение в одном компоненте повлечет за собой изменения по всей системе.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81000" y="1295400"/>
            <a:ext cx="2286000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400800" y="1295400"/>
            <a:ext cx="2438400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3683000"/>
            <a:ext cx="9144000" cy="236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«Стратегия»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550" y="1828800"/>
            <a:ext cx="84709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" y="1371600"/>
            <a:ext cx="32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Учебно-методический отдел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6600" y="1371600"/>
            <a:ext cx="151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Бухгалтерия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600" y="1905000"/>
            <a:ext cx="838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457200" y="28956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>
          <a:xfrm>
            <a:off x="-1143000" y="76200"/>
            <a:ext cx="8229600" cy="1143000"/>
          </a:xfrm>
        </p:spPr>
        <p:txBody>
          <a:bodyPr/>
          <a:lstStyle/>
          <a:p>
            <a:r>
              <a:rPr lang="ru-RU" dirty="0" smtClean="0"/>
              <a:t>Паттерн «Стратегия»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371600"/>
            <a:ext cx="650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Перемещения набора алгоритмов в отдельный тип (класс)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48018" y="2209800"/>
            <a:ext cx="4820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Стратегия расчета стоимости занятий</a:t>
            </a:r>
          </a:p>
          <a:p>
            <a:r>
              <a:rPr lang="ru-RU" i="1" dirty="0" smtClean="0"/>
              <a:t>Стратегия (механизм) работы ключа</a:t>
            </a:r>
            <a:endParaRPr lang="ru-RU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48018" y="1916668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Примеры: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3000" y="3276600"/>
            <a:ext cx="8634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 класса слишком большой функционал. Добавляются новые обстоятельства,</a:t>
            </a:r>
          </a:p>
          <a:p>
            <a:r>
              <a:rPr lang="ru-RU" dirty="0" smtClean="0"/>
              <a:t>влияющие на логику работы. Начинается выделение подклассов.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018" y="2971800"/>
            <a:ext cx="222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Когда применять:</a:t>
            </a:r>
            <a:endParaRPr lang="ru-RU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867400" y="228600"/>
            <a:ext cx="31242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Шаблоны поведения</a:t>
            </a:r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Behavioral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43720" y="4114800"/>
            <a:ext cx="328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Как обнаружить проблему:</a:t>
            </a:r>
            <a:endParaRPr lang="ru-R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8018" y="4419600"/>
            <a:ext cx="5571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 «дочек» одного уровня повторяются алгоритмы:</a:t>
            </a:r>
          </a:p>
          <a:p>
            <a:r>
              <a:rPr lang="ru-RU" dirty="0" smtClean="0"/>
              <a:t>-- в повторяющихся условных операторах;</a:t>
            </a:r>
          </a:p>
          <a:p>
            <a:r>
              <a:rPr lang="ru-RU" dirty="0" smtClean="0"/>
              <a:t>-- внутри используются одни и те же подклассы;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84759" y="5401270"/>
            <a:ext cx="8430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Минусы:</a:t>
            </a:r>
          </a:p>
          <a:p>
            <a:r>
              <a:rPr lang="ru-RU" dirty="0" smtClean="0"/>
              <a:t>В проект добавляются новые типы;</a:t>
            </a:r>
          </a:p>
          <a:p>
            <a:r>
              <a:rPr lang="ru-RU" dirty="0" smtClean="0"/>
              <a:t>Без диаграммы (документации) сложнее понять отношения между классами.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ru-RU" dirty="0" smtClean="0"/>
              <a:t>Кратко о главном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676400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Повторное использование кода;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Совместное написание кода в команде;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err="1" smtClean="0"/>
              <a:t>Рефакторинг</a:t>
            </a:r>
            <a:r>
              <a:rPr lang="ru-RU" sz="2400" dirty="0" smtClean="0"/>
              <a:t>, ослабление «тесных связей»;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Программирование на основе интерфейса, а не его реализации (класса);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Инкапсуляция меняющейся концепции (пример - стратегия);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Концентрация обязанностей;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Гибкость за счет композиции;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Сокращение дублирования;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Компактные иерархии наследования.</a:t>
            </a:r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title"/>
          </p:nvPr>
        </p:nvSpPr>
        <p:spPr>
          <a:xfrm>
            <a:off x="3657600" y="5334000"/>
            <a:ext cx="6096000" cy="1143000"/>
          </a:xfrm>
        </p:spPr>
        <p:txBody>
          <a:bodyPr/>
          <a:lstStyle/>
          <a:p>
            <a:r>
              <a:rPr lang="ru-RU" sz="4000" dirty="0" smtClean="0"/>
              <a:t>Калекин Дмитрий</a:t>
            </a:r>
          </a:p>
        </p:txBody>
      </p:sp>
      <p:sp>
        <p:nvSpPr>
          <p:cNvPr id="14338" name="Содержимое 2"/>
          <p:cNvSpPr>
            <a:spLocks noGrp="1"/>
          </p:cNvSpPr>
          <p:nvPr>
            <p:ph idx="1"/>
          </p:nvPr>
        </p:nvSpPr>
        <p:spPr>
          <a:xfrm>
            <a:off x="533400" y="457200"/>
            <a:ext cx="3962400" cy="4876800"/>
          </a:xfrm>
        </p:spPr>
        <p:txBody>
          <a:bodyPr/>
          <a:lstStyle/>
          <a:p>
            <a:pPr>
              <a:buNone/>
            </a:pPr>
            <a:r>
              <a:rPr lang="ru-RU" sz="3000" dirty="0" smtClean="0"/>
              <a:t>к.т.н., доцент каф. ИВТ</a:t>
            </a:r>
            <a:r>
              <a:rPr lang="en-US" sz="3000" dirty="0" smtClean="0"/>
              <a:t>,</a:t>
            </a:r>
            <a:endParaRPr lang="ru-RU" sz="3000" dirty="0" smtClean="0"/>
          </a:p>
          <a:p>
            <a:pPr>
              <a:buNone/>
            </a:pPr>
            <a:r>
              <a:rPr lang="ru-RU" sz="3000" dirty="0" smtClean="0"/>
              <a:t>исп. </a:t>
            </a:r>
            <a:r>
              <a:rPr lang="ru-RU" sz="3000" dirty="0" err="1" smtClean="0"/>
              <a:t>дир</a:t>
            </a:r>
            <a:r>
              <a:rPr lang="ru-RU" sz="3000" dirty="0" smtClean="0"/>
              <a:t>. </a:t>
            </a:r>
            <a:r>
              <a:rPr lang="en-US" sz="3000" dirty="0" err="1" smtClean="0"/>
              <a:t>AISystems</a:t>
            </a:r>
            <a:r>
              <a:rPr lang="en-US" sz="3000" dirty="0" smtClean="0"/>
              <a:t> ltd.</a:t>
            </a:r>
            <a:endParaRPr lang="ru-RU" sz="3000" dirty="0" smtClean="0"/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r>
              <a:rPr lang="ru-RU" sz="3000" b="1" dirty="0" smtClean="0"/>
              <a:t>разработка</a:t>
            </a:r>
          </a:p>
          <a:p>
            <a:pPr>
              <a:buNone/>
            </a:pPr>
            <a:r>
              <a:rPr lang="en-US" sz="3000" dirty="0" smtClean="0"/>
              <a:t>PHP/</a:t>
            </a:r>
            <a:r>
              <a:rPr lang="en-US" sz="3000" dirty="0" err="1" smtClean="0"/>
              <a:t>MySQL</a:t>
            </a:r>
            <a:r>
              <a:rPr lang="en-US" sz="3000" dirty="0" smtClean="0"/>
              <a:t>/JS/AJAX</a:t>
            </a:r>
          </a:p>
          <a:p>
            <a:pPr>
              <a:buNone/>
            </a:pPr>
            <a:r>
              <a:rPr lang="en-US" sz="3000" dirty="0" smtClean="0"/>
              <a:t>C#/MSSQL</a:t>
            </a:r>
          </a:p>
          <a:p>
            <a:pPr>
              <a:buNone/>
            </a:pPr>
            <a:endParaRPr lang="en-US" dirty="0" smtClean="0">
              <a:hlinkClick r:id="rId3"/>
            </a:endParaRPr>
          </a:p>
          <a:p>
            <a:pPr>
              <a:buNone/>
            </a:pPr>
            <a:r>
              <a:rPr lang="en-US" dirty="0" smtClean="0">
                <a:hlinkClick r:id="rId3"/>
              </a:rPr>
              <a:t>ceo@aisystems.ru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+7 903 983 0803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  <p:pic>
        <p:nvPicPr>
          <p:cNvPr id="1026" name="Picture 2" descr="E:\Фотки\Чехия\banket\P1010680.JPG"/>
          <p:cNvPicPr>
            <a:picLocks noChangeAspect="1" noChangeArrowheads="1"/>
          </p:cNvPicPr>
          <p:nvPr/>
        </p:nvPicPr>
        <p:blipFill>
          <a:blip r:embed="rId4" cstate="print"/>
          <a:srcRect l="44034" t="13750" r="9517" b="8385"/>
          <a:stretch>
            <a:fillRect/>
          </a:stretch>
        </p:blipFill>
        <p:spPr bwMode="auto">
          <a:xfrm>
            <a:off x="4800600" y="381000"/>
            <a:ext cx="3939510" cy="4953000"/>
          </a:xfrm>
          <a:prstGeom prst="rect">
            <a:avLst/>
          </a:prstGeom>
          <a:noFill/>
          <a:effectLst>
            <a:outerShdw blurRad="482600" dist="228600" dir="2700000" algn="tl" rotWithShape="0">
              <a:srgbClr val="0F243D">
                <a:alpha val="40000"/>
              </a:srgbClr>
            </a:outerShdw>
          </a:effectLst>
        </p:spPr>
      </p:pic>
      <p:sp>
        <p:nvSpPr>
          <p:cNvPr id="5" name="Скругленная прямоугольная выноска 4"/>
          <p:cNvSpPr/>
          <p:nvPr/>
        </p:nvSpPr>
        <p:spPr>
          <a:xfrm>
            <a:off x="3962400" y="4114800"/>
            <a:ext cx="2514600" cy="1149531"/>
          </a:xfrm>
          <a:prstGeom prst="wedgeRoundRectCallout">
            <a:avLst>
              <a:gd name="adj1" fmla="val 38217"/>
              <a:gd name="adj2" fmla="val -103503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smtClean="0">
                <a:solidFill>
                  <a:schemeClr val="tx1"/>
                </a:solidFill>
              </a:rPr>
              <a:t>Hello</a:t>
            </a:r>
            <a:r>
              <a:rPr lang="en-US" sz="3000" dirty="0" smtClean="0">
                <a:solidFill>
                  <a:schemeClr val="tx1"/>
                </a:solidFill>
              </a:rPr>
              <a:t>, </a:t>
            </a:r>
            <a:r>
              <a:rPr lang="en-US" sz="3000" i="1" dirty="0" smtClean="0">
                <a:solidFill>
                  <a:schemeClr val="tx1"/>
                </a:solidFill>
              </a:rPr>
              <a:t>world!</a:t>
            </a:r>
            <a:endParaRPr lang="ru-RU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такое паттерны (шаблоны) проектирования?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12392"/>
            <a:ext cx="8229600" cy="43891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dirty="0"/>
              <a:t>Эффективные способы решения характерных задач проектирования</a:t>
            </a:r>
          </a:p>
          <a:p>
            <a:pPr>
              <a:lnSpc>
                <a:spcPct val="90000"/>
              </a:lnSpc>
            </a:pPr>
            <a:r>
              <a:rPr lang="ru-RU" sz="2800" dirty="0" smtClean="0"/>
              <a:t>Обобщенное </a:t>
            </a:r>
            <a:r>
              <a:rPr lang="ru-RU" sz="2800" dirty="0"/>
              <a:t>описание решения задачи, которое можно использовать в различных ситуациях</a:t>
            </a:r>
          </a:p>
          <a:p>
            <a:pPr>
              <a:lnSpc>
                <a:spcPct val="90000"/>
              </a:lnSpc>
            </a:pPr>
            <a:r>
              <a:rPr lang="ru-RU" sz="2800" dirty="0" smtClean="0"/>
              <a:t>ООП </a:t>
            </a:r>
            <a:r>
              <a:rPr lang="ru-RU" sz="2800" dirty="0"/>
              <a:t>паттерны проектирования часто показывают отношения и взаимодействия между классами и объектами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Алгоритмы не являются паттернами, т.к. решают задачу </a:t>
            </a:r>
            <a:r>
              <a:rPr lang="ru-RU" sz="2400" dirty="0" smtClean="0"/>
              <a:t>вычисления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ru-RU" sz="2400" dirty="0"/>
              <a:t>а не программирования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dirty="0" smtClean="0"/>
              <a:t>Преимущества паттернов</a:t>
            </a:r>
            <a:endParaRPr lang="ru-RU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dirty="0"/>
              <a:t>Каждый паттерн описывает решение целого класса проблем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Каждый паттерн имеет известное имя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облегчается взаимодействие между разработчиками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Правильно сформулированный паттерн проектирования позволяет, отыскав удачное решение, пользоваться им снова и снова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Шаблоны проектирования </a:t>
            </a:r>
            <a:r>
              <a:rPr lang="ru-RU" sz="2800" dirty="0" smtClean="0"/>
              <a:t>не зависят </a:t>
            </a:r>
            <a:r>
              <a:rPr lang="ru-RU" sz="2800" dirty="0"/>
              <a:t>от языка программирования, в отличие от идиом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dirty="0" smtClean="0"/>
              <a:t>Классификация паттернов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19200" y="3581400"/>
            <a:ext cx="31242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</a:t>
            </a:r>
            <a:r>
              <a:rPr lang="ru-RU" dirty="0" smtClean="0"/>
              <a:t>оведение</a:t>
            </a:r>
            <a:endParaRPr lang="ru-RU" dirty="0" smtClean="0"/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Behavioral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43000" y="2133600"/>
            <a:ext cx="3124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Порождающие</a:t>
            </a:r>
            <a:endParaRPr lang="ru-RU" dirty="0" smtClean="0"/>
          </a:p>
          <a:p>
            <a:pPr algn="ctr"/>
            <a:r>
              <a:rPr lang="ru-RU" dirty="0" smtClean="0"/>
              <a:t>(</a:t>
            </a:r>
            <a:r>
              <a:rPr lang="en-US" i="1" dirty="0" smtClean="0"/>
              <a:t>Creational 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2000" y="2133600"/>
            <a:ext cx="31242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Структурные</a:t>
            </a:r>
            <a:endParaRPr lang="ru-RU" dirty="0" smtClean="0"/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Structural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572000" y="3581400"/>
            <a:ext cx="31242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Корпоративных приложений</a:t>
            </a:r>
            <a:endParaRPr lang="ru-RU" dirty="0" smtClean="0"/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Enterprise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2" name="Блок-схема: магнитный диск 11"/>
          <p:cNvSpPr/>
          <p:nvPr/>
        </p:nvSpPr>
        <p:spPr>
          <a:xfrm>
            <a:off x="2438400" y="4876800"/>
            <a:ext cx="4114800" cy="1143000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БД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838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Page Controller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715000" y="381000"/>
            <a:ext cx="31242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Корпоративных приложений</a:t>
            </a:r>
            <a:endParaRPr lang="ru-RU" dirty="0" smtClean="0"/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Enterprise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857" t="12343" r="21143" b="34646"/>
          <a:stretch>
            <a:fillRect/>
          </a:stretch>
        </p:blipFill>
        <p:spPr bwMode="auto">
          <a:xfrm>
            <a:off x="838200" y="2367280"/>
            <a:ext cx="7315200" cy="372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8076" r="70133" b="89486"/>
          <a:stretch>
            <a:fillRect/>
          </a:stretch>
        </p:blipFill>
        <p:spPr bwMode="auto">
          <a:xfrm>
            <a:off x="838199" y="1676400"/>
            <a:ext cx="746760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838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Front Controller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715000" y="381000"/>
            <a:ext cx="31242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Корпоративных приложений</a:t>
            </a:r>
            <a:endParaRPr lang="ru-RU" dirty="0" smtClean="0"/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Enterprise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990600" y="2133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latin typeface="+mj-lt"/>
                <a:ea typeface="+mj-ea"/>
                <a:cs typeface="+mj-cs"/>
              </a:rPr>
              <a:t>http://localhost/index.php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152400" y="3048000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latin typeface="+mj-lt"/>
                <a:ea typeface="+mj-ea"/>
                <a:cs typeface="+mj-cs"/>
              </a:rPr>
              <a:t>http://localhost/index.php?route=news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3886200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latin typeface="+mj-lt"/>
                <a:ea typeface="+mj-ea"/>
                <a:cs typeface="+mj-cs"/>
              </a:rPr>
              <a:t>http://localhost/index.php?route=news&amp;id=17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0684" y="152400"/>
            <a:ext cx="540091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76200"/>
            <a:ext cx="33337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3733800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Знакомство с ООП у студентов начинается с древних языков: </a:t>
            </a:r>
            <a:r>
              <a:rPr lang="ru-RU" sz="3000" strike="sngStrike" dirty="0" smtClean="0"/>
              <a:t>шумерский, санскрит</a:t>
            </a:r>
            <a:r>
              <a:rPr lang="ru-RU" sz="3000" dirty="0" smtClean="0"/>
              <a:t>,</a:t>
            </a:r>
            <a:r>
              <a:rPr lang="en-US" sz="3000" dirty="0" smtClean="0"/>
              <a:t> Pascal/Delphi.</a:t>
            </a:r>
            <a:endParaRPr lang="ru-RU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791200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Трудности при разработке под </a:t>
            </a:r>
            <a:r>
              <a:rPr lang="en-US" sz="3000" dirty="0" smtClean="0"/>
              <a:t>.NET </a:t>
            </a:r>
            <a:r>
              <a:rPr lang="ru-RU" sz="3000" dirty="0" smtClean="0"/>
              <a:t>на </a:t>
            </a:r>
            <a:r>
              <a:rPr lang="en-US" sz="3000" dirty="0" smtClean="0"/>
              <a:t>Delphi</a:t>
            </a:r>
            <a:r>
              <a:rPr lang="ru-RU" sz="3000" dirty="0" smtClean="0"/>
              <a:t>.</a:t>
            </a:r>
            <a:endParaRPr lang="ru-RU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5181600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>
                <a:solidFill>
                  <a:srgbClr val="C00000"/>
                </a:solidFill>
              </a:rPr>
              <a:t>Устаревшая литература</a:t>
            </a:r>
            <a:endParaRPr lang="ru-RU" sz="3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принципы ООП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</a:p>
          <a:p>
            <a:r>
              <a:rPr lang="ru-RU" dirty="0" smtClean="0"/>
              <a:t>Наследование</a:t>
            </a:r>
          </a:p>
          <a:p>
            <a:r>
              <a:rPr lang="ru-RU" dirty="0" smtClean="0"/>
              <a:t>Полиморфизм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Абстракция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752600"/>
            <a:ext cx="4572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ru-RU" sz="4100" dirty="0" smtClean="0"/>
              <a:t>Инкапсуляция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1828800"/>
            <a:ext cx="4876800" cy="2362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ru-RU" sz="3500" dirty="0" smtClean="0"/>
              <a:t>	механизм, который: </a:t>
            </a:r>
          </a:p>
          <a:p>
            <a:pPr>
              <a:lnSpc>
                <a:spcPct val="80000"/>
              </a:lnSpc>
            </a:pPr>
            <a:r>
              <a:rPr lang="ru-RU" sz="3500" dirty="0" smtClean="0">
                <a:solidFill>
                  <a:srgbClr val="C00000"/>
                </a:solidFill>
              </a:rPr>
              <a:t>объединяет данные и код</a:t>
            </a:r>
            <a:r>
              <a:rPr lang="ru-RU" sz="3500" dirty="0" smtClean="0"/>
              <a:t>, манипулирующий этими данными,</a:t>
            </a:r>
          </a:p>
          <a:p>
            <a:pPr>
              <a:lnSpc>
                <a:spcPct val="80000"/>
              </a:lnSpc>
            </a:pPr>
            <a:r>
              <a:rPr lang="ru-RU" sz="3500" dirty="0" smtClean="0">
                <a:solidFill>
                  <a:srgbClr val="C00000"/>
                </a:solidFill>
              </a:rPr>
              <a:t>защищает</a:t>
            </a:r>
            <a:r>
              <a:rPr lang="ru-RU" sz="3500" dirty="0" smtClean="0"/>
              <a:t> </a:t>
            </a:r>
            <a:r>
              <a:rPr lang="ru-RU" sz="3500" dirty="0" smtClean="0">
                <a:solidFill>
                  <a:srgbClr val="C00000"/>
                </a:solidFill>
              </a:rPr>
              <a:t>и то, и другое</a:t>
            </a:r>
            <a:r>
              <a:rPr lang="ru-RU" sz="3500" dirty="0" smtClean="0"/>
              <a:t> от внешнего вмешательства или неправильного использования.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600200"/>
            <a:ext cx="30099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sz="4100" dirty="0" smtClean="0"/>
              <a:t>Инкапсуляция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914400"/>
            <a:ext cx="80771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 smtClean="0"/>
              <a:t>Инкапсуля́ция</a:t>
            </a:r>
            <a:r>
              <a:rPr lang="ru-RU" sz="2400" dirty="0" smtClean="0"/>
              <a:t> — свойство ЯВУ, позволяющее пользователю не задумываться о сложности реализации компонента (то, что у него внутри), а взаимодействовать с ним посредством </a:t>
            </a:r>
            <a:r>
              <a:rPr lang="ru-RU" sz="2400" dirty="0" smtClean="0">
                <a:solidFill>
                  <a:srgbClr val="C00000"/>
                </a:solidFill>
              </a:rPr>
              <a:t>предоставляемого интерфейса</a:t>
            </a:r>
            <a:r>
              <a:rPr lang="ru-RU" sz="2400" dirty="0" smtClean="0"/>
              <a:t> (публичных методов и членов), а также объединить и защитить важные для компонента данные. </a:t>
            </a:r>
          </a:p>
          <a:p>
            <a:r>
              <a:rPr lang="ru-RU" sz="2400" dirty="0" smtClean="0"/>
              <a:t>При этом пользователю предоставляется только спецификация (</a:t>
            </a:r>
            <a:r>
              <a:rPr lang="ru-RU" sz="2400" dirty="0" smtClean="0">
                <a:solidFill>
                  <a:srgbClr val="C00000"/>
                </a:solidFill>
              </a:rPr>
              <a:t>интерфейс</a:t>
            </a:r>
            <a:r>
              <a:rPr lang="ru-RU" sz="2400" dirty="0" smtClean="0"/>
              <a:t>) объекта.</a:t>
            </a:r>
          </a:p>
          <a:p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Пользователь может взаимодействовать с объектом только через этот интерфейс. Реализуется с помощью ключевого слова: </a:t>
            </a:r>
            <a:r>
              <a:rPr lang="ru-RU" sz="2400" dirty="0" err="1" smtClean="0"/>
              <a:t>public</a:t>
            </a:r>
            <a:r>
              <a:rPr lang="ru-RU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Пользователь не может использовать закрытые данные и методы. 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ru-RU" sz="4100" dirty="0" smtClean="0"/>
              <a:t>Интерфейс и реализация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47788"/>
            <a:ext cx="84105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19800" y="5105400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Видимые извне данные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46120" y="1371600"/>
            <a:ext cx="56388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1402140"/>
            <a:ext cx="53479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Ikey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public function Open();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1424494"/>
            <a:ext cx="6045245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class Key</a:t>
            </a:r>
          </a:p>
          <a:p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	protected $weight;</a:t>
            </a:r>
          </a:p>
          <a:p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	public $label;</a:t>
            </a:r>
          </a:p>
          <a:p>
            <a:endParaRPr lang="en-US" sz="23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	public function Open(){…}	</a:t>
            </a:r>
          </a:p>
          <a:p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	protected function In() {…}</a:t>
            </a:r>
          </a:p>
          <a:p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	private function Turn() {…}</a:t>
            </a:r>
          </a:p>
          <a:p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	protected function Out() {…}</a:t>
            </a:r>
          </a:p>
          <a:p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3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000" y="184150"/>
            <a:ext cx="3225800" cy="606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>
          <a:xfrm>
            <a:off x="4876800" y="0"/>
            <a:ext cx="4724400" cy="1143000"/>
          </a:xfrm>
        </p:spPr>
        <p:txBody>
          <a:bodyPr/>
          <a:lstStyle/>
          <a:p>
            <a:r>
              <a:rPr lang="ru-RU" sz="3600" dirty="0" smtClean="0"/>
              <a:t>Наследование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9400" y="1752600"/>
            <a:ext cx="3556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Прямоугольник 11"/>
          <p:cNvSpPr/>
          <p:nvPr/>
        </p:nvSpPr>
        <p:spPr>
          <a:xfrm>
            <a:off x="3352800" y="4648200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/>
              <a:t>А вдруг в методе </a:t>
            </a:r>
            <a:r>
              <a:rPr lang="ru-RU" dirty="0" err="1" smtClean="0"/>
              <a:t>Ключ::Открыть</a:t>
            </a:r>
            <a:r>
              <a:rPr lang="ru-RU" dirty="0" smtClean="0"/>
              <a:t>() </a:t>
            </a:r>
            <a:r>
              <a:rPr lang="ru-RU" b="1" dirty="0" smtClean="0"/>
              <a:t>требовалось важное изменение данных </a:t>
            </a:r>
            <a:br>
              <a:rPr lang="ru-RU" b="1" dirty="0" smtClean="0"/>
            </a:br>
            <a:r>
              <a:rPr lang="ru-RU" dirty="0" smtClean="0"/>
              <a:t>и мы забыли о нем в Карточке?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9906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Придется перегружать в Карточке поведение метода Открыть().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505200" y="1676400"/>
            <a:ext cx="5562600" cy="441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81000" y="2377440"/>
            <a:ext cx="1524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81000" y="2286000"/>
            <a:ext cx="1524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5400000" flipH="1" flipV="1">
            <a:off x="381000" y="2286000"/>
            <a:ext cx="2286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 flipH="1" flipV="1">
            <a:off x="304800" y="2286000"/>
            <a:ext cx="2286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33400" y="1862078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— Что делать с тем фактом, что Ключ вставляется просто в скважину, а Магнитная Карточка — обязательно сверху (не посередине и не снизу)?</a:t>
            </a:r>
          </a:p>
          <a:p>
            <a:endParaRPr lang="ru-RU" dirty="0" smtClean="0"/>
          </a:p>
          <a:p>
            <a:r>
              <a:rPr lang="ru-RU" dirty="0" smtClean="0"/>
              <a:t>— Что делать, когда нам понадобиться сделать Бесконтактную Карточку, которую надо не вставлять, а подносить?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Наследование является нарушением инкапсуляции!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7620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C00000"/>
                </a:solidFill>
              </a:rPr>
              <a:t>Решение – отделить интерфейс от реализации!</a:t>
            </a:r>
            <a:endParaRPr lang="ru-RU" sz="2400" dirty="0">
              <a:solidFill>
                <a:srgbClr val="C0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7742" y="1854200"/>
            <a:ext cx="4637658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953000" y="12192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IKey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{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public function Open();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6248400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MagnetCard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IKey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6248400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RotatKey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IKey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TP101891111_templa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76BBC03-D7F5-466D-B251-581E02A36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TP101891111_template</Template>
  <TotalTime>584</TotalTime>
  <Words>917</Words>
  <PresentationFormat>Экран (4:3)</PresentationFormat>
  <Paragraphs>173</Paragraphs>
  <Slides>24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TP101891111_template</vt:lpstr>
      <vt:lpstr>Проектирование на основе ПАТТЕРНОВ</vt:lpstr>
      <vt:lpstr>Калекин Дмитрий</vt:lpstr>
      <vt:lpstr>Слайд 3</vt:lpstr>
      <vt:lpstr>Базовые принципы ООП</vt:lpstr>
      <vt:lpstr>Инкапсуляция</vt:lpstr>
      <vt:lpstr>Инкапсуляция</vt:lpstr>
      <vt:lpstr>Интерфейс и реализация</vt:lpstr>
      <vt:lpstr>Наследование</vt:lpstr>
      <vt:lpstr>Слайд 9</vt:lpstr>
      <vt:lpstr>Слайд 10</vt:lpstr>
      <vt:lpstr>Композиция и агрегация</vt:lpstr>
      <vt:lpstr>Слайд 12</vt:lpstr>
      <vt:lpstr>Слайд 13</vt:lpstr>
      <vt:lpstr>Делегирование (делегация)</vt:lpstr>
      <vt:lpstr>Слайд 15</vt:lpstr>
      <vt:lpstr>Неудачное решение «в лоб»</vt:lpstr>
      <vt:lpstr>Паттерн «Стратегия»</vt:lpstr>
      <vt:lpstr>Паттерн «Стратегия»</vt:lpstr>
      <vt:lpstr>Кратко о главном</vt:lpstr>
      <vt:lpstr>Что такое паттерны (шаблоны) проектирования?</vt:lpstr>
      <vt:lpstr>Преимущества паттернов</vt:lpstr>
      <vt:lpstr>Классификация паттернов</vt:lpstr>
      <vt:lpstr>Page Controller</vt:lpstr>
      <vt:lpstr>Front Controller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на основе интерфейсов</dc:title>
  <dc:creator>ThinkPad</dc:creator>
  <cp:lastModifiedBy>ThinkPad</cp:lastModifiedBy>
  <cp:revision>61</cp:revision>
  <dcterms:created xsi:type="dcterms:W3CDTF">2011-11-15T15:45:45Z</dcterms:created>
  <dcterms:modified xsi:type="dcterms:W3CDTF">2011-11-16T05:14:24Z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TC018911129991</vt:lpwstr>
  </property>
</Properties>
</file>