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modernComment_11F_55F28E88.xml" ContentType="application/vnd.ms-powerpoint.comments+xml"/>
  <Override PartName="/ppt/ink/ink1.xml" ContentType="application/inkml+xml"/>
  <Override PartName="/ppt/ink/ink2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1" r:id="rId1"/>
  </p:sldMasterIdLst>
  <p:notesMasterIdLst>
    <p:notesMasterId r:id="rId17"/>
  </p:notesMasterIdLst>
  <p:sldIdLst>
    <p:sldId id="256" r:id="rId2"/>
    <p:sldId id="257" r:id="rId3"/>
    <p:sldId id="287" r:id="rId4"/>
    <p:sldId id="288" r:id="rId5"/>
    <p:sldId id="289" r:id="rId6"/>
    <p:sldId id="290" r:id="rId7"/>
    <p:sldId id="291" r:id="rId8"/>
    <p:sldId id="292" r:id="rId9"/>
    <p:sldId id="295" r:id="rId10"/>
    <p:sldId id="294" r:id="rId11"/>
    <p:sldId id="296" r:id="rId12"/>
    <p:sldId id="297" r:id="rId13"/>
    <p:sldId id="298" r:id="rId14"/>
    <p:sldId id="299" r:id="rId15"/>
    <p:sldId id="293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C4F24D3-0EF6-FE2A-9C3E-EE1E7EFF93CE}" name="Наталья Кривоносова" initials="НК" userId="Наталья Кривоносова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6"/>
    <p:restoredTop sz="94699"/>
  </p:normalViewPr>
  <p:slideViewPr>
    <p:cSldViewPr snapToGrid="0">
      <p:cViewPr varScale="1">
        <p:scale>
          <a:sx n="180" d="100"/>
          <a:sy n="180" d="100"/>
        </p:scale>
        <p:origin x="2000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8/10/relationships/authors" Target="authors.xml"/></Relationships>
</file>

<file path=ppt/comments/modernComment_11F_55F28E88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C844A5B-E083-6242-91F8-E7A464112F8F}" authorId="{7C4F24D3-0EF6-FE2A-9C3E-EE1E7EFF93CE}" created="2023-05-08T05:34:19.926">
    <pc:sldMkLst xmlns:pc="http://schemas.microsoft.com/office/powerpoint/2013/main/command">
      <pc:docMk/>
      <pc:sldMk cId="1441959560" sldId="287"/>
    </pc:sldMkLst>
    <p188:txBody>
      <a:bodyPr/>
      <a:lstStyle/>
      <a:p>
        <a:r>
          <a:rPr lang="ru-RU"/>
          <a:t>На дауном слайде показать статистику, демонстрирующую актуальность разработки. Можно указать аналоги</a:t>
        </a:r>
      </a:p>
    </p188:txBody>
  </p188:cm>
</p188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21:45:32.93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66 24575,'53'1'0,"-3"0"0,0-2 0,84-13 0,40-12 0,-102 20 0,117 6 0,-78 2 0,1838-2 0,-1921-1 0,46-9 0,-44 5 0,35-1 0,219 6-1365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21:45:34.44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24575,'768'0'0,"-729"4"-1365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c4718ee165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" name="Google Shape;25;gc4718ee165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a236f8d04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Google Shape;32;ga236f8d04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87036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a236f8d04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Google Shape;32;ga236f8d04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86923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a236f8d04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Google Shape;32;ga236f8d04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10910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a236f8d04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Google Shape;32;ga236f8d04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41695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a236f8d04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Google Shape;32;ga236f8d04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54094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c4718ee165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" name="Google Shape;25;gc4718ee165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4001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a236f8d04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Google Shape;32;ga236f8d04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a236f8d04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Google Shape;32;ga236f8d04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235562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a236f8d04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Google Shape;32;ga236f8d04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26220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a236f8d04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Google Shape;32;ga236f8d04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33945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a236f8d04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Google Shape;32;ga236f8d04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25024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a236f8d04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Google Shape;32;ga236f8d04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00014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a236f8d04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Google Shape;32;ga236f8d04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27855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a236f8d04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Google Shape;32;ga236f8d04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2170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range" type="tx">
  <p:cSld name="TITLE_AND_BODY">
    <p:bg>
      <p:bgPr>
        <a:gradFill>
          <a:gsLst>
            <a:gs pos="0">
              <a:srgbClr val="F67F00"/>
            </a:gs>
            <a:gs pos="100000">
              <a:srgbClr val="FFAE3B"/>
            </a:gs>
          </a:gsLst>
          <a:lin ang="7465411" scaled="0"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2"/>
          <p:cNvPicPr preferRelativeResize="0"/>
          <p:nvPr/>
        </p:nvPicPr>
        <p:blipFill rotWithShape="1">
          <a:blip r:embed="rId2">
            <a:alphaModFix/>
          </a:blip>
          <a:srcRect t="59" b="59"/>
          <a:stretch/>
        </p:blipFill>
        <p:spPr>
          <a:xfrm>
            <a:off x="333137" y="1118462"/>
            <a:ext cx="11934523" cy="4445077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>
            <a:spLocks noGrp="1"/>
          </p:cNvSpPr>
          <p:nvPr>
            <p:ph type="title"/>
          </p:nvPr>
        </p:nvSpPr>
        <p:spPr>
          <a:xfrm>
            <a:off x="448925" y="118500"/>
            <a:ext cx="5631300" cy="13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25" tIns="19025" rIns="19025" bIns="190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Arial"/>
              <a:buNone/>
              <a:defRPr sz="4200" b="0">
                <a:solidFill>
                  <a:srgbClr val="FFFFFF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8913D"/>
              </a:buClr>
              <a:buSzPts val="100"/>
              <a:buNone/>
              <a:defRPr sz="800"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8913D"/>
              </a:buClr>
              <a:buSzPts val="100"/>
              <a:buNone/>
              <a:defRPr sz="800"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8913D"/>
              </a:buClr>
              <a:buSzPts val="100"/>
              <a:buNone/>
              <a:defRPr sz="800"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8913D"/>
              </a:buClr>
              <a:buSzPts val="100"/>
              <a:buNone/>
              <a:defRPr sz="800"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8913D"/>
              </a:buClr>
              <a:buSzPts val="100"/>
              <a:buNone/>
              <a:defRPr sz="800"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8913D"/>
              </a:buClr>
              <a:buSzPts val="100"/>
              <a:buNone/>
              <a:defRPr sz="800"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8913D"/>
              </a:buClr>
              <a:buSzPts val="100"/>
              <a:buNone/>
              <a:defRPr sz="800"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8913D"/>
              </a:buClr>
              <a:buSzPts val="100"/>
              <a:buNone/>
              <a:defRPr sz="8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body" idx="1"/>
          </p:nvPr>
        </p:nvSpPr>
        <p:spPr>
          <a:xfrm>
            <a:off x="448922" y="1840706"/>
            <a:ext cx="78105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25" tIns="19025" rIns="19025" bIns="190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>
                <a:solidFill>
                  <a:srgbClr val="FFFFFF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>
                <a:solidFill>
                  <a:srgbClr val="FFFFFF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>
                <a:solidFill>
                  <a:srgbClr val="FFFFFF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>
                <a:solidFill>
                  <a:srgbClr val="FFFFFF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3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3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3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300"/>
              <a:buNone/>
              <a:defRPr/>
            </a:lvl9pPr>
          </a:lstStyle>
          <a:p>
            <a:endParaRPr/>
          </a:p>
        </p:txBody>
      </p:sp>
      <p:pic>
        <p:nvPicPr>
          <p:cNvPr id="15" name="Google Shape;15;p2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72071" y="359811"/>
            <a:ext cx="1637378" cy="421928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709450" y="4822031"/>
            <a:ext cx="206100" cy="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25" tIns="19025" rIns="19025" bIns="19025" anchor="t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">
  <p:cSld name="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42928" y="337700"/>
            <a:ext cx="62562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25" tIns="19025" rIns="19025" bIns="190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9400"/>
              </a:buClr>
              <a:buSzPts val="1300"/>
              <a:buNone/>
              <a:defRPr sz="2400">
                <a:solidFill>
                  <a:srgbClr val="FF9400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8913D"/>
              </a:buClr>
              <a:buSzPts val="13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8913D"/>
              </a:buClr>
              <a:buSzPts val="13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8913D"/>
              </a:buClr>
              <a:buSzPts val="13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8913D"/>
              </a:buClr>
              <a:buSzPts val="13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8913D"/>
              </a:buClr>
              <a:buSzPts val="13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8913D"/>
              </a:buClr>
              <a:buSzPts val="13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8913D"/>
              </a:buClr>
              <a:buSzPts val="13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8913D"/>
              </a:buClr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704250" y="4816581"/>
            <a:ext cx="206100" cy="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25" tIns="19025" rIns="19025" bIns="19025" anchor="t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sz="1400">
              <a:solidFill>
                <a:srgbClr val="000000"/>
              </a:solidFill>
            </a:endParaRPr>
          </a:p>
        </p:txBody>
      </p:sp>
      <p:sp>
        <p:nvSpPr>
          <p:cNvPr id="20" name="Google Shape;20;p3"/>
          <p:cNvSpPr txBox="1">
            <a:spLocks noGrp="1"/>
          </p:cNvSpPr>
          <p:nvPr>
            <p:ph type="body" idx="1"/>
          </p:nvPr>
        </p:nvSpPr>
        <p:spPr>
          <a:xfrm>
            <a:off x="439845" y="1066280"/>
            <a:ext cx="8264400" cy="3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25" tIns="19025" rIns="19025" bIns="19025" anchor="t" anchorCtr="0">
            <a:noAutofit/>
          </a:bodyPr>
          <a:lstStyle>
            <a:lvl1pPr marL="457200" lvl="0" indent="-31115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300"/>
              <a:buChar char="●"/>
              <a:defRPr/>
            </a:lvl1pPr>
            <a:lvl2pPr marL="914400" lvl="1" indent="-31115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300"/>
              <a:buChar char="○"/>
              <a:defRPr/>
            </a:lvl2pPr>
            <a:lvl3pPr marL="1371600" lvl="2" indent="-31115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300"/>
              <a:buChar char="■"/>
              <a:defRPr/>
            </a:lvl3pPr>
            <a:lvl4pPr marL="1828800" lvl="3" indent="-31115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300"/>
              <a:buChar char="●"/>
              <a:defRPr/>
            </a:lvl4pPr>
            <a:lvl5pPr marL="2286000" lvl="4" indent="-31115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300"/>
              <a:buChar char="○"/>
              <a:defRPr/>
            </a:lvl5pPr>
            <a:lvl6pPr marL="2743200" lvl="5" indent="-31115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300"/>
              <a:buChar char="■"/>
              <a:defRPr/>
            </a:lvl6pPr>
            <a:lvl7pPr marL="3200400" lvl="6" indent="-31115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300"/>
              <a:buChar char="●"/>
              <a:defRPr/>
            </a:lvl7pPr>
            <a:lvl8pPr marL="3657600" lvl="7" indent="-31115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300"/>
              <a:buChar char="○"/>
              <a:defRPr/>
            </a:lvl8pPr>
            <a:lvl9pPr marL="4114800" lvl="8" indent="-31115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3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4363668" y="4321968"/>
            <a:ext cx="206100" cy="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25" tIns="19025" rIns="19025" bIns="19025" anchor="t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5">
            <a:alphaModFix/>
          </a:blip>
          <a:srcRect t="59" b="59"/>
          <a:stretch/>
        </p:blipFill>
        <p:spPr>
          <a:xfrm>
            <a:off x="333137" y="1118462"/>
            <a:ext cx="11934523" cy="444507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442928" y="337700"/>
            <a:ext cx="62562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25" tIns="19025" rIns="19025" bIns="19025" anchor="t" anchorCtr="0">
            <a:no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9400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FF94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9400"/>
              </a:buClr>
              <a:buSzPts val="2100"/>
              <a:buFont typeface="Arial"/>
              <a:buNone/>
              <a:defRPr sz="2100" b="1" i="0" u="none" strike="noStrike" cap="none">
                <a:solidFill>
                  <a:srgbClr val="FF94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9400"/>
              </a:buClr>
              <a:buSzPts val="2100"/>
              <a:buFont typeface="Arial"/>
              <a:buNone/>
              <a:defRPr sz="2100" b="1" i="0" u="none" strike="noStrike" cap="none">
                <a:solidFill>
                  <a:srgbClr val="FF94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9400"/>
              </a:buClr>
              <a:buSzPts val="2100"/>
              <a:buFont typeface="Arial"/>
              <a:buNone/>
              <a:defRPr sz="2100" b="1" i="0" u="none" strike="noStrike" cap="none">
                <a:solidFill>
                  <a:srgbClr val="FF94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9400"/>
              </a:buClr>
              <a:buSzPts val="2100"/>
              <a:buFont typeface="Arial"/>
              <a:buNone/>
              <a:defRPr sz="2100" b="1" i="0" u="none" strike="noStrike" cap="none">
                <a:solidFill>
                  <a:srgbClr val="FF94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9400"/>
              </a:buClr>
              <a:buSzPts val="2100"/>
              <a:buFont typeface="Arial"/>
              <a:buNone/>
              <a:defRPr sz="2100" b="1" i="0" u="none" strike="noStrike" cap="none">
                <a:solidFill>
                  <a:srgbClr val="FF94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9400"/>
              </a:buClr>
              <a:buSzPts val="2100"/>
              <a:buFont typeface="Arial"/>
              <a:buNone/>
              <a:defRPr sz="2100" b="1" i="0" u="none" strike="noStrike" cap="none">
                <a:solidFill>
                  <a:srgbClr val="FF94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9400"/>
              </a:buClr>
              <a:buSzPts val="2100"/>
              <a:buFont typeface="Arial"/>
              <a:buNone/>
              <a:defRPr sz="2100" b="1" i="0" u="none" strike="noStrike" cap="none">
                <a:solidFill>
                  <a:srgbClr val="FF94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9400"/>
              </a:buClr>
              <a:buSzPts val="2100"/>
              <a:buFont typeface="Arial"/>
              <a:buNone/>
              <a:defRPr sz="2100" b="1" i="0" u="none" strike="noStrike" cap="none">
                <a:solidFill>
                  <a:srgbClr val="FF94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p1" descr="Imag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068462" y="359810"/>
            <a:ext cx="1635792" cy="42152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439845" y="1066280"/>
            <a:ext cx="8264400" cy="3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25" tIns="19025" rIns="19025" bIns="19025" anchor="t" anchorCtr="0">
            <a:noAutofit/>
          </a:bodyPr>
          <a:lstStyle>
            <a:lvl1pPr marL="457200" marR="0" lvl="0" indent="-22860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4D4E4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4D4E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4D4E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4D4E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4D4E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4D4E4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4D4E4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4D4E4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4D4E4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174900" y="4822031"/>
            <a:ext cx="206100" cy="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25" tIns="19025" rIns="19025" bIns="19025" anchor="t" anchorCtr="0">
            <a:noAutofit/>
          </a:bodyPr>
          <a:lstStyle>
            <a:lvl1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1pPr>
            <a:lvl2pPr marL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2pPr>
            <a:lvl3pPr marL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3pPr>
            <a:lvl4pPr marL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4pPr>
            <a:lvl5pPr marL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5pPr>
            <a:lvl6pPr marL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6pPr>
            <a:lvl7pPr marL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7pPr>
            <a:lvl8pPr marL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8pPr>
            <a:lvl9pPr marL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</p:sldLayoutIdLst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18/10/relationships/comments" Target="../comments/modernComment_11F_55F28E88.xml"/><Relationship Id="rId7" Type="http://schemas.openxmlformats.org/officeDocument/2006/relationships/customXml" Target="../ink/ink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4" Type="http://schemas.openxmlformats.org/officeDocument/2006/relationships/customXml" Target="../ink/ink1.xml"/><Relationship Id="rId9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9.emf"/><Relationship Id="rId4" Type="http://schemas.openxmlformats.org/officeDocument/2006/relationships/package" Target="../embeddings/Microsoft_Visio_Drawing.vsdx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709450" y="4822031"/>
            <a:ext cx="206100" cy="1455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</a:pPr>
            <a:fld id="{00000000-1234-1234-1234-123412341234}" type="slidenum">
              <a:rPr lang="ru"/>
              <a:t>1</a:t>
            </a:fld>
            <a:endParaRPr sz="1400">
              <a:solidFill>
                <a:srgbClr val="000000"/>
              </a:solidFill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D54E2FC-7B51-7DFB-A07D-476FD60B8D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2359" y="111690"/>
            <a:ext cx="5679281" cy="627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ru-RU" altLang="ru-RU" sz="1050" b="1" dirty="0">
                <a:solidFill>
                  <a:schemeClr val="tx2">
                    <a:lumMod val="10000"/>
                  </a:schemeClr>
                </a:solidFill>
                <a:latin typeface=""/>
                <a:cs typeface="Times New Roman" panose="02020603050405020304" pitchFamily="18" charset="0"/>
              </a:rPr>
              <a:t>МИНИСТЕРСТВО ЦИФРОВОГО РАЗВИТИЯ,</a:t>
            </a:r>
            <a:endParaRPr lang="ru-RU" altLang="ru-RU" sz="1050" dirty="0">
              <a:solidFill>
                <a:schemeClr val="tx2">
                  <a:lumMod val="10000"/>
                </a:schemeClr>
              </a:solidFill>
              <a:latin typeface=""/>
              <a:cs typeface="Times New Roman" panose="02020603050405020304" pitchFamily="18" charset="0"/>
            </a:endParaRPr>
          </a:p>
          <a:p>
            <a:pPr algn="ctr"/>
            <a:r>
              <a:rPr lang="ru-RU" altLang="ru-RU" sz="1050" b="1" dirty="0">
                <a:solidFill>
                  <a:schemeClr val="tx2">
                    <a:lumMod val="10000"/>
                  </a:schemeClr>
                </a:solidFill>
                <a:latin typeface=""/>
                <a:cs typeface="Times New Roman" panose="02020603050405020304" pitchFamily="18" charset="0"/>
              </a:rPr>
              <a:t>СВЯЗИ И МАССОВЫХ КОММУНИКАЦИЙ РОССИЙСКОЙ ФЕДЕРАЦИИ</a:t>
            </a:r>
            <a:endParaRPr lang="ru-RU" altLang="ru-RU" sz="1050" dirty="0">
              <a:solidFill>
                <a:schemeClr val="tx2">
                  <a:lumMod val="10000"/>
                </a:schemeClr>
              </a:solidFill>
              <a:latin typeface=""/>
              <a:cs typeface="Times New Roman" panose="02020603050405020304" pitchFamily="18" charset="0"/>
            </a:endParaRPr>
          </a:p>
          <a:p>
            <a:pPr algn="ctr"/>
            <a:r>
              <a:rPr lang="ru-RU" altLang="ru-RU" sz="1050" b="1" dirty="0">
                <a:solidFill>
                  <a:schemeClr val="tx2">
                    <a:lumMod val="10000"/>
                  </a:schemeClr>
                </a:solidFill>
                <a:latin typeface=""/>
                <a:cs typeface="Times New Roman" panose="02020603050405020304" pitchFamily="18" charset="0"/>
              </a:rPr>
              <a:t> </a:t>
            </a:r>
            <a:endParaRPr lang="ru-RU" altLang="ru-RU" sz="1050" dirty="0">
              <a:solidFill>
                <a:schemeClr val="tx2">
                  <a:lumMod val="10000"/>
                </a:schemeClr>
              </a:solidFill>
              <a:latin typeface=""/>
              <a:cs typeface="Times New Roman" panose="02020603050405020304" pitchFamily="18" charset="0"/>
            </a:endParaRPr>
          </a:p>
          <a:p>
            <a:pPr algn="ctr"/>
            <a:r>
              <a:rPr lang="ru-RU" altLang="ru-RU" sz="1050" b="1" dirty="0">
                <a:solidFill>
                  <a:schemeClr val="tx2">
                    <a:lumMod val="10000"/>
                  </a:schemeClr>
                </a:solidFill>
                <a:latin typeface="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 ВЫСШЕГО ОБРАЗОВАНИЯ</a:t>
            </a:r>
            <a:endParaRPr lang="ru-RU" altLang="ru-RU" sz="1050" dirty="0">
              <a:solidFill>
                <a:schemeClr val="tx2">
                  <a:lumMod val="10000"/>
                </a:schemeClr>
              </a:solidFill>
              <a:latin typeface=""/>
              <a:cs typeface="Times New Roman" panose="02020603050405020304" pitchFamily="18" charset="0"/>
            </a:endParaRPr>
          </a:p>
          <a:p>
            <a:pPr algn="ctr"/>
            <a:r>
              <a:rPr lang="ru-RU" altLang="ru-RU" sz="1050" b="1" dirty="0">
                <a:solidFill>
                  <a:schemeClr val="tx2">
                    <a:lumMod val="10000"/>
                  </a:schemeClr>
                </a:solidFill>
                <a:latin typeface=""/>
                <a:cs typeface="Times New Roman" panose="02020603050405020304" pitchFamily="18" charset="0"/>
              </a:rPr>
              <a:t>«САНКТ-ПЕТЕРБУРГСКИЙ ГОСУДАРСТВЕННЫЙ УНИВЕРСИТЕТ ТЕЛЕКОММУНИКАЦИЙ ИМ. ПРОФ. М.А. БОНЧ-БРУЕВИЧА»</a:t>
            </a:r>
            <a:endParaRPr lang="ru-RU" altLang="ru-RU" sz="1050" dirty="0">
              <a:solidFill>
                <a:schemeClr val="tx2">
                  <a:lumMod val="10000"/>
                </a:schemeClr>
              </a:solidFill>
              <a:latin typeface=""/>
              <a:cs typeface="Times New Roman" panose="02020603050405020304" pitchFamily="18" charset="0"/>
            </a:endParaRPr>
          </a:p>
          <a:p>
            <a:pPr algn="ctr"/>
            <a:r>
              <a:rPr lang="ru-RU" altLang="ru-RU" sz="1050" b="1" dirty="0">
                <a:solidFill>
                  <a:schemeClr val="tx2">
                    <a:lumMod val="10000"/>
                  </a:schemeClr>
                </a:solidFill>
                <a:latin typeface=""/>
                <a:cs typeface="Times New Roman" panose="02020603050405020304" pitchFamily="18" charset="0"/>
              </a:rPr>
              <a:t>(</a:t>
            </a:r>
            <a:r>
              <a:rPr lang="ru-RU" altLang="ru-RU" sz="1050" b="1" dirty="0" err="1">
                <a:solidFill>
                  <a:schemeClr val="tx2">
                    <a:lumMod val="10000"/>
                  </a:schemeClr>
                </a:solidFill>
                <a:latin typeface=""/>
                <a:cs typeface="Times New Roman" panose="02020603050405020304" pitchFamily="18" charset="0"/>
              </a:rPr>
              <a:t>СПбГУТ</a:t>
            </a:r>
            <a:r>
              <a:rPr lang="ru-RU" altLang="ru-RU" sz="1050" b="1" dirty="0">
                <a:solidFill>
                  <a:schemeClr val="tx2">
                    <a:lumMod val="10000"/>
                  </a:schemeClr>
                </a:solidFill>
                <a:latin typeface=""/>
                <a:cs typeface="Times New Roman" panose="02020603050405020304" pitchFamily="18" charset="0"/>
              </a:rPr>
              <a:t>)</a:t>
            </a:r>
            <a:endParaRPr lang="ru-RU" altLang="ru-RU" sz="1050" dirty="0">
              <a:solidFill>
                <a:schemeClr val="tx2">
                  <a:lumMod val="10000"/>
                </a:schemeClr>
              </a:solidFill>
              <a:latin typeface=""/>
              <a:cs typeface="Times New Roman" panose="02020603050405020304" pitchFamily="18" charset="0"/>
            </a:endParaRPr>
          </a:p>
          <a:p>
            <a:pPr algn="ctr"/>
            <a:r>
              <a:rPr lang="ru-RU" altLang="ru-RU" sz="1050" b="1" dirty="0">
                <a:solidFill>
                  <a:schemeClr val="tx2">
                    <a:lumMod val="10000"/>
                  </a:schemeClr>
                </a:solidFill>
                <a:latin typeface=""/>
                <a:cs typeface="Times New Roman" panose="02020603050405020304" pitchFamily="18" charset="0"/>
              </a:rPr>
              <a:t>Санкт-Петербургский колледж телекоммуникаций им. Э.Т. </a:t>
            </a:r>
            <a:r>
              <a:rPr lang="ru-RU" altLang="ru-RU" sz="1050" b="1" dirty="0" err="1">
                <a:solidFill>
                  <a:schemeClr val="tx2">
                    <a:lumMod val="10000"/>
                  </a:schemeClr>
                </a:solidFill>
                <a:latin typeface=""/>
                <a:cs typeface="Times New Roman" panose="02020603050405020304" pitchFamily="18" charset="0"/>
              </a:rPr>
              <a:t>Кренкеля</a:t>
            </a:r>
            <a:endParaRPr lang="ru-RU" altLang="ru-RU" sz="1050" dirty="0">
              <a:solidFill>
                <a:schemeClr val="tx2">
                  <a:lumMod val="10000"/>
                </a:schemeClr>
              </a:solidFill>
              <a:latin typeface=""/>
              <a:cs typeface="Times New Roman" panose="02020603050405020304" pitchFamily="18" charset="0"/>
            </a:endParaRP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6377A82A-3FBE-D22B-0695-64021053B7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8889" y="1719351"/>
            <a:ext cx="669466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dirty="0">
                <a:solidFill>
                  <a:schemeClr val="tx2">
                    <a:lumMod val="10000"/>
                  </a:schemeClr>
                </a:solidFill>
                <a:latin typeface=""/>
                <a:cs typeface="Times New Roman" panose="02020603050405020304" pitchFamily="18" charset="0"/>
              </a:rPr>
              <a:t>Специальность:</a:t>
            </a:r>
            <a:r>
              <a:rPr lang="en-US" altLang="ru-RU" dirty="0">
                <a:solidFill>
                  <a:schemeClr val="tx2">
                    <a:lumMod val="10000"/>
                  </a:schemeClr>
                </a:solidFill>
                <a:latin typeface=""/>
                <a:cs typeface="Times New Roman" panose="02020603050405020304" pitchFamily="18" charset="0"/>
              </a:rPr>
              <a:t> </a:t>
            </a:r>
            <a:r>
              <a:rPr lang="ru-RU" altLang="ru-RU" dirty="0">
                <a:solidFill>
                  <a:schemeClr val="tx2">
                    <a:lumMod val="10000"/>
                  </a:schemeClr>
                </a:solidFill>
                <a:latin typeface=""/>
                <a:cs typeface="Times New Roman" panose="02020603050405020304" pitchFamily="18" charset="0"/>
              </a:rPr>
              <a:t>09.02.03 Программирование в компьютерных системах</a:t>
            </a:r>
            <a:endParaRPr lang="ru-RU" altLang="ru-RU" i="1" dirty="0">
              <a:solidFill>
                <a:schemeClr val="tx2">
                  <a:lumMod val="10000"/>
                </a:schemeClr>
              </a:solidFill>
              <a:latin typeface=""/>
              <a:cs typeface="Times New Roman" panose="02020603050405020304" pitchFamily="18" charset="0"/>
            </a:endParaRP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EC02E5B2-1399-3A42-8F69-56A98076DC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281574"/>
            <a:ext cx="6858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b="1" dirty="0">
                <a:solidFill>
                  <a:schemeClr val="tx2">
                    <a:lumMod val="10000"/>
                  </a:schemeClr>
                </a:solidFill>
                <a:latin typeface=""/>
                <a:cs typeface="Times New Roman" panose="02020603050405020304" pitchFamily="18" charset="0"/>
              </a:rPr>
              <a:t>КУРСОВОЙ ПРОЕКТ</a:t>
            </a:r>
          </a:p>
          <a:p>
            <a:pPr algn="ctr" eaLnBrk="1" hangingPunct="1"/>
            <a:endParaRPr lang="ru-RU" altLang="ru-RU" dirty="0">
              <a:solidFill>
                <a:schemeClr val="tx2">
                  <a:lumMod val="10000"/>
                </a:schemeClr>
              </a:solidFill>
              <a:latin typeface="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A87D2B-4F4E-2C51-F204-70D0CE7F76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923169"/>
            <a:ext cx="700677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000" b="1" dirty="0">
                <a:solidFill>
                  <a:schemeClr val="tx2">
                    <a:lumMod val="10000"/>
                  </a:schemeClr>
                </a:solidFill>
                <a:latin typeface=""/>
                <a:cs typeface="Times New Roman" panose="02020603050405020304" pitchFamily="18" charset="0"/>
              </a:rPr>
              <a:t>«Разработка системы для формирования политик безопасности на предприятии»</a:t>
            </a:r>
          </a:p>
        </p:txBody>
      </p:sp>
      <p:graphicFrame>
        <p:nvGraphicFramePr>
          <p:cNvPr id="10" name="Group 23">
            <a:extLst>
              <a:ext uri="{FF2B5EF4-FFF2-40B4-BE49-F238E27FC236}">
                <a16:creationId xmlns:a16="http://schemas.microsoft.com/office/drawing/2014/main" id="{F851CE23-0E5D-6810-9E31-373A6E560B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1148810"/>
              </p:ext>
            </p:extLst>
          </p:nvPr>
        </p:nvGraphicFramePr>
        <p:xfrm>
          <a:off x="1143000" y="3919319"/>
          <a:ext cx="6761559" cy="502449"/>
        </p:xfrm>
        <a:graphic>
          <a:graphicData uri="http://schemas.openxmlformats.org/drawingml/2006/table">
            <a:tbl>
              <a:tblPr/>
              <a:tblGrid>
                <a:gridCol w="11537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78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1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"/>
                          <a:cs typeface="Times New Roman" pitchFamily="18" charset="0"/>
                        </a:rPr>
                        <a:t>Студент</a:t>
                      </a:r>
                    </a:p>
                  </a:txBody>
                  <a:tcPr marL="68585" marR="68585" marT="34172" marB="34172" horzOverflow="overflow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"/>
                          <a:cs typeface="Times New Roman" pitchFamily="18" charset="0"/>
                        </a:rPr>
                        <a:t>Сосновский Максим Евгеньевич</a:t>
                      </a:r>
                      <a:endParaRPr kumimoji="0" lang="ru-RU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"/>
                        <a:cs typeface="Times New Roman" pitchFamily="18" charset="0"/>
                      </a:endParaRPr>
                    </a:p>
                  </a:txBody>
                  <a:tcPr marL="68585" marR="68585" marT="34172" marB="34172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9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"/>
                          <a:cs typeface="Times New Roman" pitchFamily="18" charset="0"/>
                        </a:rPr>
                        <a:t>Руководитель </a:t>
                      </a:r>
                    </a:p>
                  </a:txBody>
                  <a:tcPr marL="68585" marR="68585" marT="34172" marB="34172" horzOverflow="overflow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"/>
                          <a:cs typeface="Times New Roman" pitchFamily="18" charset="0"/>
                        </a:rPr>
                        <a:t>Кривоносова Наталья Викторовна</a:t>
                      </a:r>
                    </a:p>
                  </a:txBody>
                  <a:tcPr marL="68585" marR="68585" marT="34172" marB="34172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Rectangle 3">
            <a:extLst>
              <a:ext uri="{FF2B5EF4-FFF2-40B4-BE49-F238E27FC236}">
                <a16:creationId xmlns:a16="http://schemas.microsoft.com/office/drawing/2014/main" id="{78B39C05-0658-175E-9DD5-96F330425BEA}"/>
              </a:ext>
            </a:extLst>
          </p:cNvPr>
          <p:cNvSpPr txBox="1">
            <a:spLocks noRot="1" noChangeArrowheads="1"/>
          </p:cNvSpPr>
          <p:nvPr/>
        </p:nvSpPr>
        <p:spPr bwMode="auto">
          <a:xfrm>
            <a:off x="1525555" y="4714279"/>
            <a:ext cx="6858000" cy="215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ru-RU" altLang="ru-RU" sz="1200" b="1" dirty="0">
                <a:solidFill>
                  <a:schemeClr val="tx2">
                    <a:lumMod val="10000"/>
                  </a:schemeClr>
                </a:solidFill>
                <a:latin typeface=""/>
                <a:cs typeface="Times New Roman" panose="02020603050405020304" pitchFamily="18" charset="0"/>
              </a:rPr>
              <a:t>Санкт-Петербург 2023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75201" y="338437"/>
            <a:ext cx="6256200" cy="4407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"/>
                <a:cs typeface="Times New Roman" panose="02020603050405020304" pitchFamily="18" charset="0"/>
              </a:rPr>
              <a:t>Моделирование программного обеспечения</a:t>
            </a:r>
            <a:r>
              <a:rPr lang="en-US" dirty="0">
                <a:latin typeface=""/>
                <a:cs typeface="Times New Roman" panose="02020603050405020304" pitchFamily="18" charset="0"/>
              </a:rPr>
              <a:t>: </a:t>
            </a:r>
            <a:r>
              <a:rPr lang="ru-RU" dirty="0">
                <a:latin typeface=""/>
                <a:cs typeface="Times New Roman" panose="02020603050405020304" pitchFamily="18" charset="0"/>
              </a:rPr>
              <a:t>диаграмма деятельности</a:t>
            </a:r>
            <a:endParaRPr dirty="0">
              <a:latin typeface=""/>
              <a:cs typeface="Times New Roman" panose="02020603050405020304" pitchFamily="18" charset="0"/>
            </a:endParaRPr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704250" y="4816581"/>
            <a:ext cx="206100" cy="1455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</a:pPr>
            <a:fld id="{00000000-1234-1234-1234-123412341234}" type="slidenum">
              <a:rPr lang="ru"/>
              <a:t>10</a:t>
            </a:fld>
            <a:endParaRPr sz="1400">
              <a:solidFill>
                <a:srgbClr val="000000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377C927-73AE-4BAB-A3EF-95DA18863B1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732046" y="972151"/>
            <a:ext cx="5679407" cy="39899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738A87E-1276-497B-861A-36459CF259BF}"/>
              </a:ext>
            </a:extLst>
          </p:cNvPr>
          <p:cNvSpPr txBox="1"/>
          <p:nvPr/>
        </p:nvSpPr>
        <p:spPr>
          <a:xfrm>
            <a:off x="1410892" y="0"/>
            <a:ext cx="5840015" cy="57708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ru-RU" sz="1050" dirty="0">
                <a:latin typeface=""/>
                <a:cs typeface="Times New Roman" pitchFamily="18" charset="0"/>
              </a:rPr>
              <a:t>Сосновский Максим Евгеньевич. Разработка системы для формирования политик безопасности на предприятии</a:t>
            </a:r>
          </a:p>
          <a:p>
            <a:pPr algn="ctr">
              <a:defRPr/>
            </a:pPr>
            <a:endParaRPr lang="ru-RU" sz="1050" dirty="0">
              <a:solidFill>
                <a:schemeClr val="tx2">
                  <a:lumMod val="50000"/>
                </a:schemeClr>
              </a:solidFill>
              <a:latin typeface="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028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67944" y="369231"/>
            <a:ext cx="6256200" cy="4407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"/>
                <a:cs typeface="Times New Roman" panose="02020603050405020304" pitchFamily="18" charset="0"/>
              </a:rPr>
              <a:t>Проектирование базы данных</a:t>
            </a:r>
            <a:endParaRPr dirty="0">
              <a:latin typeface=""/>
              <a:cs typeface="Times New Roman" panose="02020603050405020304" pitchFamily="18" charset="0"/>
            </a:endParaRPr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704250" y="4816581"/>
            <a:ext cx="206100" cy="1455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</a:pPr>
            <a:fld id="{00000000-1234-1234-1234-123412341234}" type="slidenum">
              <a:rPr lang="ru"/>
              <a:t>11</a:t>
            </a:fld>
            <a:endParaRPr sz="1400">
              <a:solidFill>
                <a:srgbClr val="000000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2B672B5-B735-411F-B288-D2155D8EAA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566" y="697549"/>
            <a:ext cx="4714995" cy="444595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6CD5EA7-8FE5-43F5-A2CF-DA88E7797395}"/>
              </a:ext>
            </a:extLst>
          </p:cNvPr>
          <p:cNvSpPr txBox="1"/>
          <p:nvPr/>
        </p:nvSpPr>
        <p:spPr>
          <a:xfrm>
            <a:off x="1410892" y="0"/>
            <a:ext cx="5840015" cy="57708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ru-RU" sz="1050" dirty="0">
                <a:latin typeface=""/>
                <a:cs typeface="Times New Roman" pitchFamily="18" charset="0"/>
              </a:rPr>
              <a:t>Сосновский Максим Евгеньевич. Разработка системы для формирования политик безопасности на предприятии</a:t>
            </a:r>
          </a:p>
          <a:p>
            <a:pPr algn="ctr">
              <a:defRPr/>
            </a:pPr>
            <a:endParaRPr lang="ru-RU" sz="1050" dirty="0">
              <a:solidFill>
                <a:schemeClr val="tx2">
                  <a:lumMod val="50000"/>
                </a:schemeClr>
              </a:solidFill>
              <a:latin typeface="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7729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53430" y="415498"/>
            <a:ext cx="6256200" cy="4407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"/>
                <a:cs typeface="Times New Roman" panose="02020603050405020304" pitchFamily="18" charset="0"/>
              </a:rPr>
              <a:t>Графический интерфейс пользователя </a:t>
            </a:r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704250" y="4816581"/>
            <a:ext cx="206100" cy="1455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</a:pPr>
            <a:fld id="{00000000-1234-1234-1234-123412341234}" type="slidenum">
              <a:rPr lang="ru"/>
              <a:t>12</a:t>
            </a:fld>
            <a:endParaRPr sz="1400">
              <a:solidFill>
                <a:srgbClr val="000000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A2578EC-4BEC-4C60-8CC4-113E1BDED3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58" y="1126156"/>
            <a:ext cx="3250641" cy="1559292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CD08440-9AC4-4A46-879C-56C0E61578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158" y="2809162"/>
            <a:ext cx="4427259" cy="2152919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6DB071C-38A1-4B84-8DEC-D3129DB0F7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2867" y="1126156"/>
            <a:ext cx="4345347" cy="210981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6A399A0-35B9-406D-A276-727AF76368B5}"/>
              </a:ext>
            </a:extLst>
          </p:cNvPr>
          <p:cNvSpPr txBox="1"/>
          <p:nvPr/>
        </p:nvSpPr>
        <p:spPr>
          <a:xfrm>
            <a:off x="1410892" y="0"/>
            <a:ext cx="5840015" cy="57708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ru-RU" sz="1050" dirty="0">
                <a:latin typeface=""/>
                <a:cs typeface="Times New Roman" pitchFamily="18" charset="0"/>
              </a:rPr>
              <a:t>Сосновский Максим Евгеньевич. Разработка системы для формирования политик безопасности на предприятии</a:t>
            </a:r>
          </a:p>
          <a:p>
            <a:pPr algn="ctr">
              <a:defRPr/>
            </a:pPr>
            <a:endParaRPr lang="ru-RU" sz="1050" dirty="0">
              <a:solidFill>
                <a:schemeClr val="tx2">
                  <a:lumMod val="50000"/>
                </a:schemeClr>
              </a:solidFill>
              <a:latin typeface="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213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67944" y="415498"/>
            <a:ext cx="6256200" cy="4407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"/>
                <a:cs typeface="Times New Roman" panose="02020603050405020304" pitchFamily="18" charset="0"/>
              </a:rPr>
              <a:t>Описание процесса разработки </a:t>
            </a:r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704250" y="4816581"/>
            <a:ext cx="206100" cy="1455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</a:pPr>
            <a:fld id="{00000000-1234-1234-1234-123412341234}" type="slidenum">
              <a:rPr lang="ru"/>
              <a:t>13</a:t>
            </a:fld>
            <a:endParaRPr sz="1400">
              <a:solidFill>
                <a:srgbClr val="0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6C1217-DDEC-01A8-08BB-B2B9D5C61FCA}"/>
              </a:ext>
            </a:extLst>
          </p:cNvPr>
          <p:cNvSpPr txBox="1"/>
          <p:nvPr/>
        </p:nvSpPr>
        <p:spPr>
          <a:xfrm>
            <a:off x="392430" y="1194852"/>
            <a:ext cx="6134100" cy="381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1800" dirty="0"/>
              <a:t>Рассмотрение и ознакомление с бизнес-логикой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1800" dirty="0"/>
              <a:t>Сбор требований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1800" dirty="0"/>
              <a:t>Проектирование архитектуры 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1800" dirty="0"/>
              <a:t>Разработка серверного модуля системы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1800" dirty="0"/>
              <a:t>Разработка клиентского модуля системы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1800" dirty="0"/>
              <a:t>Разработка веб-клиента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1800" dirty="0"/>
              <a:t>Интеграция модулей системы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1800" dirty="0"/>
              <a:t>Тестирование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1800" dirty="0"/>
              <a:t>Документация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49CAF9-36B0-4ADC-B413-E5EE51B0E1FA}"/>
              </a:ext>
            </a:extLst>
          </p:cNvPr>
          <p:cNvSpPr txBox="1"/>
          <p:nvPr/>
        </p:nvSpPr>
        <p:spPr>
          <a:xfrm>
            <a:off x="1410892" y="0"/>
            <a:ext cx="5840015" cy="57708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ru-RU" sz="1050" dirty="0">
                <a:latin typeface=""/>
                <a:cs typeface="Times New Roman" pitchFamily="18" charset="0"/>
              </a:rPr>
              <a:t>Сосновский Максим Евгеньевич. Разработка системы для формирования политик безопасности на предприятии</a:t>
            </a:r>
          </a:p>
          <a:p>
            <a:pPr algn="ctr">
              <a:defRPr/>
            </a:pPr>
            <a:endParaRPr lang="ru-RU" sz="1050" dirty="0">
              <a:solidFill>
                <a:schemeClr val="tx2">
                  <a:lumMod val="50000"/>
                </a:schemeClr>
              </a:solidFill>
              <a:latin typeface="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1108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96972" y="424939"/>
            <a:ext cx="6256200" cy="4407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"/>
                <a:cs typeface="Times New Roman" panose="02020603050405020304" pitchFamily="18" charset="0"/>
              </a:rPr>
              <a:t>Тестирование программного обеспечения</a:t>
            </a:r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704250" y="4816581"/>
            <a:ext cx="206100" cy="1455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</a:pPr>
            <a:fld id="{00000000-1234-1234-1234-123412341234}" type="slidenum">
              <a:rPr lang="ru"/>
              <a:t>14</a:t>
            </a:fld>
            <a:endParaRPr sz="1400">
              <a:solidFill>
                <a:srgbClr val="000000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6B41641-F331-40A5-8E93-11B178B0C6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3536" y="1097279"/>
            <a:ext cx="3745955" cy="399328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BBA643C-5825-44C9-97F4-DF035676AF77}"/>
              </a:ext>
            </a:extLst>
          </p:cNvPr>
          <p:cNvSpPr txBox="1"/>
          <p:nvPr/>
        </p:nvSpPr>
        <p:spPr>
          <a:xfrm>
            <a:off x="1410892" y="0"/>
            <a:ext cx="5840015" cy="57708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ru-RU" sz="1050" dirty="0">
                <a:latin typeface=""/>
                <a:cs typeface="Times New Roman" pitchFamily="18" charset="0"/>
              </a:rPr>
              <a:t>Сосновский Максим Евгеньевич. Разработка системы для формирования политик безопасности на предприятии</a:t>
            </a:r>
          </a:p>
          <a:p>
            <a:pPr algn="ctr">
              <a:defRPr/>
            </a:pPr>
            <a:endParaRPr lang="ru-RU" sz="1050" dirty="0">
              <a:solidFill>
                <a:schemeClr val="tx2">
                  <a:lumMod val="50000"/>
                </a:schemeClr>
              </a:solidFill>
              <a:latin typeface="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5612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709450" y="4822031"/>
            <a:ext cx="206100" cy="1455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</a:pPr>
            <a:fld id="{00000000-1234-1234-1234-123412341234}" type="slidenum">
              <a:rPr lang="ru"/>
              <a:t>15</a:t>
            </a:fld>
            <a:endParaRPr sz="1400">
              <a:solidFill>
                <a:srgbClr val="000000"/>
              </a:solidFill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D54E2FC-7B51-7DFB-A07D-476FD60B8D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2359" y="111690"/>
            <a:ext cx="5679281" cy="627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ru-RU" altLang="ru-RU" sz="1050" b="1" dirty="0">
                <a:solidFill>
                  <a:schemeClr val="tx2">
                    <a:lumMod val="10000"/>
                  </a:schemeClr>
                </a:solidFill>
                <a:latin typeface=""/>
                <a:cs typeface="Times New Roman" panose="02020603050405020304" pitchFamily="18" charset="0"/>
              </a:rPr>
              <a:t>МИНИСТЕРСТВО ЦИФРОВОГО РАЗВИТИЯ,</a:t>
            </a:r>
            <a:endParaRPr lang="ru-RU" altLang="ru-RU" sz="1050" dirty="0">
              <a:solidFill>
                <a:schemeClr val="tx2">
                  <a:lumMod val="10000"/>
                </a:schemeClr>
              </a:solidFill>
              <a:latin typeface=""/>
              <a:cs typeface="Times New Roman" panose="02020603050405020304" pitchFamily="18" charset="0"/>
            </a:endParaRPr>
          </a:p>
          <a:p>
            <a:pPr algn="ctr"/>
            <a:r>
              <a:rPr lang="ru-RU" altLang="ru-RU" sz="1050" b="1" dirty="0">
                <a:solidFill>
                  <a:schemeClr val="tx2">
                    <a:lumMod val="10000"/>
                  </a:schemeClr>
                </a:solidFill>
                <a:latin typeface=""/>
                <a:cs typeface="Times New Roman" panose="02020603050405020304" pitchFamily="18" charset="0"/>
              </a:rPr>
              <a:t>СВЯЗИ И МАССОВЫХ КОММУНИКАЦИЙ РОССИЙСКОЙ ФЕДЕРАЦИИ</a:t>
            </a:r>
            <a:endParaRPr lang="ru-RU" altLang="ru-RU" sz="1050" dirty="0">
              <a:solidFill>
                <a:schemeClr val="tx2">
                  <a:lumMod val="10000"/>
                </a:schemeClr>
              </a:solidFill>
              <a:latin typeface=""/>
              <a:cs typeface="Times New Roman" panose="02020603050405020304" pitchFamily="18" charset="0"/>
            </a:endParaRPr>
          </a:p>
          <a:p>
            <a:pPr algn="ctr"/>
            <a:r>
              <a:rPr lang="ru-RU" altLang="ru-RU" sz="1050" b="1" dirty="0">
                <a:solidFill>
                  <a:schemeClr val="tx2">
                    <a:lumMod val="10000"/>
                  </a:schemeClr>
                </a:solidFill>
                <a:latin typeface=""/>
                <a:cs typeface="Times New Roman" panose="02020603050405020304" pitchFamily="18" charset="0"/>
              </a:rPr>
              <a:t> </a:t>
            </a:r>
            <a:endParaRPr lang="ru-RU" altLang="ru-RU" sz="1050" dirty="0">
              <a:solidFill>
                <a:schemeClr val="tx2">
                  <a:lumMod val="10000"/>
                </a:schemeClr>
              </a:solidFill>
              <a:latin typeface=""/>
              <a:cs typeface="Times New Roman" panose="02020603050405020304" pitchFamily="18" charset="0"/>
            </a:endParaRPr>
          </a:p>
          <a:p>
            <a:pPr algn="ctr"/>
            <a:r>
              <a:rPr lang="ru-RU" altLang="ru-RU" sz="1050" b="1" dirty="0">
                <a:solidFill>
                  <a:schemeClr val="tx2">
                    <a:lumMod val="10000"/>
                  </a:schemeClr>
                </a:solidFill>
                <a:latin typeface="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 ВЫСШЕГО ОБРАЗОВАНИЯ</a:t>
            </a:r>
            <a:endParaRPr lang="ru-RU" altLang="ru-RU" sz="1050" dirty="0">
              <a:solidFill>
                <a:schemeClr val="tx2">
                  <a:lumMod val="10000"/>
                </a:schemeClr>
              </a:solidFill>
              <a:latin typeface=""/>
              <a:cs typeface="Times New Roman" panose="02020603050405020304" pitchFamily="18" charset="0"/>
            </a:endParaRPr>
          </a:p>
          <a:p>
            <a:pPr algn="ctr"/>
            <a:r>
              <a:rPr lang="ru-RU" altLang="ru-RU" sz="1050" b="1" dirty="0">
                <a:solidFill>
                  <a:schemeClr val="tx2">
                    <a:lumMod val="10000"/>
                  </a:schemeClr>
                </a:solidFill>
                <a:latin typeface=""/>
                <a:cs typeface="Times New Roman" panose="02020603050405020304" pitchFamily="18" charset="0"/>
              </a:rPr>
              <a:t>«САНКТ-ПЕТЕРБУРГСКИЙ ГОСУДАРСТВЕННЫЙ УНИВЕРСИТЕТ ТЕЛЕКОММУНИКАЦИЙ ИМ. ПРОФ. М.А. БОНЧ-БРУЕВИЧА»</a:t>
            </a:r>
            <a:endParaRPr lang="ru-RU" altLang="ru-RU" sz="1050" dirty="0">
              <a:solidFill>
                <a:schemeClr val="tx2">
                  <a:lumMod val="10000"/>
                </a:schemeClr>
              </a:solidFill>
              <a:latin typeface=""/>
              <a:cs typeface="Times New Roman" panose="02020603050405020304" pitchFamily="18" charset="0"/>
            </a:endParaRPr>
          </a:p>
          <a:p>
            <a:pPr algn="ctr"/>
            <a:r>
              <a:rPr lang="ru-RU" altLang="ru-RU" sz="1050" b="1" dirty="0">
                <a:solidFill>
                  <a:schemeClr val="tx2">
                    <a:lumMod val="10000"/>
                  </a:schemeClr>
                </a:solidFill>
                <a:latin typeface=""/>
                <a:cs typeface="Times New Roman" panose="02020603050405020304" pitchFamily="18" charset="0"/>
              </a:rPr>
              <a:t>(</a:t>
            </a:r>
            <a:r>
              <a:rPr lang="ru-RU" altLang="ru-RU" sz="1050" b="1" dirty="0" err="1">
                <a:solidFill>
                  <a:schemeClr val="tx2">
                    <a:lumMod val="10000"/>
                  </a:schemeClr>
                </a:solidFill>
                <a:latin typeface=""/>
                <a:cs typeface="Times New Roman" panose="02020603050405020304" pitchFamily="18" charset="0"/>
              </a:rPr>
              <a:t>СПбГУТ</a:t>
            </a:r>
            <a:r>
              <a:rPr lang="ru-RU" altLang="ru-RU" sz="1050" b="1" dirty="0">
                <a:solidFill>
                  <a:schemeClr val="tx2">
                    <a:lumMod val="10000"/>
                  </a:schemeClr>
                </a:solidFill>
                <a:latin typeface=""/>
                <a:cs typeface="Times New Roman" panose="02020603050405020304" pitchFamily="18" charset="0"/>
              </a:rPr>
              <a:t>)</a:t>
            </a:r>
            <a:endParaRPr lang="ru-RU" altLang="ru-RU" sz="1050" dirty="0">
              <a:solidFill>
                <a:schemeClr val="tx2">
                  <a:lumMod val="10000"/>
                </a:schemeClr>
              </a:solidFill>
              <a:latin typeface=""/>
              <a:cs typeface="Times New Roman" panose="02020603050405020304" pitchFamily="18" charset="0"/>
            </a:endParaRPr>
          </a:p>
          <a:p>
            <a:pPr algn="ctr"/>
            <a:r>
              <a:rPr lang="ru-RU" altLang="ru-RU" sz="1050" b="1" dirty="0">
                <a:solidFill>
                  <a:schemeClr val="tx2">
                    <a:lumMod val="10000"/>
                  </a:schemeClr>
                </a:solidFill>
                <a:latin typeface=""/>
                <a:cs typeface="Times New Roman" panose="02020603050405020304" pitchFamily="18" charset="0"/>
              </a:rPr>
              <a:t>Санкт-Петербургский колледж телекоммуникаций им. Э.Т. </a:t>
            </a:r>
            <a:r>
              <a:rPr lang="ru-RU" altLang="ru-RU" sz="1050" b="1" dirty="0" err="1">
                <a:solidFill>
                  <a:schemeClr val="tx2">
                    <a:lumMod val="10000"/>
                  </a:schemeClr>
                </a:solidFill>
                <a:latin typeface=""/>
                <a:cs typeface="Times New Roman" panose="02020603050405020304" pitchFamily="18" charset="0"/>
              </a:rPr>
              <a:t>Кренкеля</a:t>
            </a:r>
            <a:endParaRPr lang="ru-RU" altLang="ru-RU" sz="1050" dirty="0">
              <a:solidFill>
                <a:schemeClr val="tx2">
                  <a:lumMod val="10000"/>
                </a:schemeClr>
              </a:solidFill>
              <a:latin typeface=""/>
              <a:cs typeface="Times New Roman" panose="02020603050405020304" pitchFamily="18" charset="0"/>
            </a:endParaRP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6377A82A-3FBE-D22B-0695-64021053B7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8889" y="1719351"/>
            <a:ext cx="669466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dirty="0">
                <a:solidFill>
                  <a:schemeClr val="tx2">
                    <a:lumMod val="10000"/>
                  </a:schemeClr>
                </a:solidFill>
                <a:latin typeface=""/>
                <a:cs typeface="Times New Roman" panose="02020603050405020304" pitchFamily="18" charset="0"/>
              </a:rPr>
              <a:t>Специальность:</a:t>
            </a:r>
            <a:r>
              <a:rPr lang="en-US" altLang="ru-RU" dirty="0">
                <a:solidFill>
                  <a:schemeClr val="tx2">
                    <a:lumMod val="10000"/>
                  </a:schemeClr>
                </a:solidFill>
                <a:latin typeface=""/>
                <a:cs typeface="Times New Roman" panose="02020603050405020304" pitchFamily="18" charset="0"/>
              </a:rPr>
              <a:t> </a:t>
            </a:r>
            <a:r>
              <a:rPr lang="ru-RU" altLang="ru-RU" dirty="0">
                <a:solidFill>
                  <a:schemeClr val="tx2">
                    <a:lumMod val="10000"/>
                  </a:schemeClr>
                </a:solidFill>
                <a:latin typeface=""/>
                <a:cs typeface="Times New Roman" panose="02020603050405020304" pitchFamily="18" charset="0"/>
              </a:rPr>
              <a:t>09.02.03 Программирование в компьютерных системах</a:t>
            </a:r>
            <a:endParaRPr lang="ru-RU" altLang="ru-RU" i="1" dirty="0">
              <a:solidFill>
                <a:schemeClr val="tx2">
                  <a:lumMod val="10000"/>
                </a:schemeClr>
              </a:solidFill>
              <a:latin typeface=""/>
              <a:cs typeface="Times New Roman" panose="02020603050405020304" pitchFamily="18" charset="0"/>
            </a:endParaRP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EC02E5B2-1399-3A42-8F69-56A98076DC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281574"/>
            <a:ext cx="6858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b="1" dirty="0">
                <a:solidFill>
                  <a:schemeClr val="tx2">
                    <a:lumMod val="10000"/>
                  </a:schemeClr>
                </a:solidFill>
                <a:latin typeface=""/>
                <a:cs typeface="Times New Roman" panose="02020603050405020304" pitchFamily="18" charset="0"/>
              </a:rPr>
              <a:t>КУРСОВОЙ ПРОЕКТ</a:t>
            </a:r>
          </a:p>
          <a:p>
            <a:pPr algn="ctr" eaLnBrk="1" hangingPunct="1"/>
            <a:endParaRPr lang="ru-RU" altLang="ru-RU" dirty="0">
              <a:solidFill>
                <a:schemeClr val="tx2">
                  <a:lumMod val="10000"/>
                </a:schemeClr>
              </a:solidFill>
              <a:latin typeface="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A87D2B-4F4E-2C51-F204-70D0CE7F76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3020238"/>
            <a:ext cx="6858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000" b="1" dirty="0">
                <a:solidFill>
                  <a:schemeClr val="tx2">
                    <a:lumMod val="10000"/>
                  </a:schemeClr>
                </a:solidFill>
                <a:latin typeface=""/>
                <a:cs typeface="Times New Roman" panose="02020603050405020304" pitchFamily="18" charset="0"/>
              </a:rPr>
              <a:t>«Разработка системы для формирования политик безопасности на предприятии»</a:t>
            </a:r>
          </a:p>
        </p:txBody>
      </p:sp>
      <p:graphicFrame>
        <p:nvGraphicFramePr>
          <p:cNvPr id="10" name="Group 23">
            <a:extLst>
              <a:ext uri="{FF2B5EF4-FFF2-40B4-BE49-F238E27FC236}">
                <a16:creationId xmlns:a16="http://schemas.microsoft.com/office/drawing/2014/main" id="{F851CE23-0E5D-6810-9E31-373A6E560B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608671"/>
              </p:ext>
            </p:extLst>
          </p:nvPr>
        </p:nvGraphicFramePr>
        <p:xfrm>
          <a:off x="1143000" y="3919319"/>
          <a:ext cx="6761559" cy="502450"/>
        </p:xfrm>
        <a:graphic>
          <a:graphicData uri="http://schemas.openxmlformats.org/drawingml/2006/table">
            <a:tbl>
              <a:tblPr/>
              <a:tblGrid>
                <a:gridCol w="11537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78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1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"/>
                          <a:cs typeface="Times New Roman" pitchFamily="18" charset="0"/>
                        </a:rPr>
                        <a:t>Студент</a:t>
                      </a:r>
                    </a:p>
                  </a:txBody>
                  <a:tcPr marL="68585" marR="68585" marT="34172" marB="34172" horzOverflow="overflow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"/>
                          <a:cs typeface="Times New Roman" pitchFamily="18" charset="0"/>
                        </a:rPr>
                        <a:t>Сосновский Максим Евгеньевич</a:t>
                      </a:r>
                      <a:endParaRPr kumimoji="0" lang="ru-RU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"/>
                        <a:cs typeface="Times New Roman" pitchFamily="18" charset="0"/>
                      </a:endParaRPr>
                    </a:p>
                  </a:txBody>
                  <a:tcPr marL="68585" marR="68585" marT="34172" marB="34172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"/>
                          <a:cs typeface="Times New Roman" pitchFamily="18" charset="0"/>
                        </a:rPr>
                        <a:t>Руководитель </a:t>
                      </a:r>
                    </a:p>
                  </a:txBody>
                  <a:tcPr marL="68585" marR="68585" marT="34172" marB="34172" horzOverflow="overflow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"/>
                          <a:cs typeface="Times New Roman" pitchFamily="18" charset="0"/>
                        </a:rPr>
                        <a:t>Кривоносова Наталья Викторовна</a:t>
                      </a:r>
                    </a:p>
                  </a:txBody>
                  <a:tcPr marL="68585" marR="68585" marT="34172" marB="34172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Rectangle 3">
            <a:extLst>
              <a:ext uri="{FF2B5EF4-FFF2-40B4-BE49-F238E27FC236}">
                <a16:creationId xmlns:a16="http://schemas.microsoft.com/office/drawing/2014/main" id="{78B39C05-0658-175E-9DD5-96F330425BEA}"/>
              </a:ext>
            </a:extLst>
          </p:cNvPr>
          <p:cNvSpPr txBox="1">
            <a:spLocks noRot="1" noChangeArrowheads="1"/>
          </p:cNvSpPr>
          <p:nvPr/>
        </p:nvSpPr>
        <p:spPr bwMode="auto">
          <a:xfrm>
            <a:off x="1525555" y="4714279"/>
            <a:ext cx="6858000" cy="215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ru-RU" altLang="ru-RU" sz="1200" b="1" dirty="0">
                <a:solidFill>
                  <a:schemeClr val="tx2">
                    <a:lumMod val="10000"/>
                  </a:schemeClr>
                </a:solidFill>
                <a:latin typeface=""/>
                <a:cs typeface="Times New Roman" panose="02020603050405020304" pitchFamily="18" charset="0"/>
              </a:rPr>
              <a:t>Санкт-Петербург 2023</a:t>
            </a:r>
          </a:p>
        </p:txBody>
      </p:sp>
    </p:spTree>
    <p:extLst>
      <p:ext uri="{BB962C8B-B14F-4D97-AF65-F5344CB8AC3E}">
        <p14:creationId xmlns:p14="http://schemas.microsoft.com/office/powerpoint/2010/main" val="1974218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r>
              <a:rPr lang="ru" dirty="0">
                <a:latin typeface=""/>
                <a:cs typeface="Times New Roman" panose="02020603050405020304" pitchFamily="18" charset="0"/>
              </a:rPr>
              <a:t>Постановка задач</a:t>
            </a:r>
            <a:endParaRPr dirty="0">
              <a:latin typeface=""/>
              <a:cs typeface="Times New Roman" panose="02020603050405020304" pitchFamily="18" charset="0"/>
            </a:endParaRPr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</a:pPr>
            <a:fld id="{00000000-1234-1234-1234-123412341234}" type="slidenum">
              <a:rPr lang="ru"/>
              <a:t>2</a:t>
            </a:fld>
            <a:endParaRPr sz="1400">
              <a:solidFill>
                <a:srgbClr val="000000"/>
              </a:solidFill>
            </a:endParaRP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19EE663-FF0C-57E8-E7F2-F17D4AC8A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6672" y="778400"/>
            <a:ext cx="8264400" cy="3954397"/>
          </a:xfrm>
        </p:spPr>
        <p:txBody>
          <a:bodyPr/>
          <a:lstStyle/>
          <a:p>
            <a:pPr marL="146050" indent="0">
              <a:buNone/>
            </a:pPr>
            <a:r>
              <a:rPr lang="ru-RU" b="1" dirty="0">
                <a:solidFill>
                  <a:schemeClr val="tx1">
                    <a:lumMod val="50000"/>
                  </a:schemeClr>
                </a:solidFill>
                <a:latin typeface="+mj-lt"/>
                <a:cs typeface="Times New Roman" panose="02020603050405020304" pitchFamily="18" charset="0"/>
              </a:rPr>
              <a:t>Цель:</a:t>
            </a:r>
            <a:br>
              <a:rPr lang="ru-RU" dirty="0">
                <a:latin typeface="+mj-lt"/>
              </a:rPr>
            </a:br>
            <a:r>
              <a:rPr lang="ru-RU" sz="18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разработка системы, </a:t>
            </a:r>
            <a:r>
              <a:rPr lang="ru-RU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предназначенной для мониторинга и обеспечения безопасности данных на клиентских машинах</a:t>
            </a:r>
            <a:endParaRPr lang="ru-RU" sz="1800" dirty="0">
              <a:solidFill>
                <a:srgbClr val="000000"/>
              </a:solidFill>
              <a:effectLst/>
              <a:latin typeface="+mj-lt"/>
              <a:ea typeface="Times New Roman" panose="02020603050405020304" pitchFamily="18" charset="0"/>
            </a:endParaRPr>
          </a:p>
          <a:p>
            <a:pPr marL="146050" indent="0">
              <a:buNone/>
            </a:pPr>
            <a:r>
              <a:rPr lang="ru-RU" b="1" dirty="0">
                <a:solidFill>
                  <a:schemeClr val="tx1">
                    <a:lumMod val="50000"/>
                  </a:schemeClr>
                </a:solidFill>
                <a:latin typeface="+mj-lt"/>
                <a:cs typeface="Times New Roman" panose="02020603050405020304" pitchFamily="18" charset="0"/>
              </a:rPr>
              <a:t>Задачи:</a:t>
            </a:r>
            <a:endParaRPr lang="ru-RU" sz="1800" dirty="0">
              <a:solidFill>
                <a:srgbClr val="000000"/>
              </a:solidFill>
              <a:effectLst/>
              <a:latin typeface="+mj-lt"/>
              <a:ea typeface="Times New Roman" panose="02020603050405020304" pitchFamily="18" charset="0"/>
            </a:endParaRPr>
          </a:p>
          <a:p>
            <a:pPr marL="432000">
              <a:spcBef>
                <a:spcPts val="600"/>
              </a:spcBef>
            </a:pPr>
            <a:r>
              <a:rPr lang="ru-RU" dirty="0">
                <a:solidFill>
                  <a:srgbClr val="000000"/>
                </a:solidFill>
                <a:latin typeface="+mj-lt"/>
              </a:rPr>
              <a:t>Провести анализ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;</a:t>
            </a:r>
            <a:endParaRPr lang="ru-RU" dirty="0">
              <a:solidFill>
                <a:srgbClr val="000000"/>
              </a:solidFill>
              <a:latin typeface="+mj-lt"/>
            </a:endParaRPr>
          </a:p>
          <a:p>
            <a:pPr marL="432000">
              <a:spcBef>
                <a:spcPts val="600"/>
              </a:spcBef>
            </a:pPr>
            <a:r>
              <a:rPr lang="ru-RU" dirty="0">
                <a:solidFill>
                  <a:srgbClr val="000000"/>
                </a:solidFill>
                <a:latin typeface="+mj-lt"/>
              </a:rPr>
              <a:t>Разработать различные требования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;</a:t>
            </a:r>
            <a:endParaRPr lang="ru-RU" dirty="0">
              <a:solidFill>
                <a:srgbClr val="000000"/>
              </a:solidFill>
              <a:latin typeface="+mj-lt"/>
            </a:endParaRPr>
          </a:p>
          <a:p>
            <a:pPr marL="432000">
              <a:spcBef>
                <a:spcPts val="600"/>
              </a:spcBef>
            </a:pPr>
            <a:r>
              <a:rPr lang="ru-RU" dirty="0">
                <a:solidFill>
                  <a:srgbClr val="000000"/>
                </a:solidFill>
                <a:latin typeface="+mj-lt"/>
              </a:rPr>
              <a:t>Определить схему тестирования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;</a:t>
            </a:r>
          </a:p>
          <a:p>
            <a:pPr marL="432000">
              <a:spcBef>
                <a:spcPts val="600"/>
              </a:spcBef>
            </a:pPr>
            <a:r>
              <a:rPr lang="ru-RU" dirty="0">
                <a:solidFill>
                  <a:srgbClr val="000000"/>
                </a:solidFill>
                <a:latin typeface="+mj-lt"/>
              </a:rPr>
              <a:t>Разработать программный продукт.</a:t>
            </a:r>
          </a:p>
          <a:p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426248-ADD2-B45C-8675-073213D9B568}"/>
              </a:ext>
            </a:extLst>
          </p:cNvPr>
          <p:cNvSpPr txBox="1"/>
          <p:nvPr/>
        </p:nvSpPr>
        <p:spPr>
          <a:xfrm>
            <a:off x="1410892" y="0"/>
            <a:ext cx="5840015" cy="57708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ru-RU" sz="1050" dirty="0">
                <a:latin typeface=""/>
                <a:cs typeface="Times New Roman" pitchFamily="18" charset="0"/>
              </a:rPr>
              <a:t>Сосновский Максим Евгеньевич. Разработка системы для формирования политик безопасности на предприятии</a:t>
            </a:r>
          </a:p>
          <a:p>
            <a:pPr algn="ctr">
              <a:defRPr/>
            </a:pPr>
            <a:endParaRPr lang="ru-RU" sz="1050" dirty="0">
              <a:solidFill>
                <a:schemeClr val="tx2">
                  <a:lumMod val="50000"/>
                </a:schemeClr>
              </a:solidFill>
              <a:latin typeface="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42928" y="337700"/>
            <a:ext cx="6256200" cy="4407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latin typeface=""/>
                <a:cs typeface="Times New Roman" panose="02020603050405020304" pitchFamily="18" charset="0"/>
              </a:rPr>
              <a:t>Актуальность</a:t>
            </a:r>
            <a:r>
              <a:rPr lang="ru" sz="3600" dirty="0">
                <a:solidFill>
                  <a:srgbClr val="FFC000"/>
                </a:solidFill>
                <a:latin typeface=""/>
              </a:rPr>
              <a:t> </a:t>
            </a:r>
            <a:r>
              <a:rPr lang="ru" dirty="0">
                <a:latin typeface=""/>
                <a:cs typeface="Times New Roman" panose="02020603050405020304" pitchFamily="18" charset="0"/>
              </a:rPr>
              <a:t>проекта</a:t>
            </a:r>
            <a:endParaRPr dirty="0">
              <a:latin typeface=""/>
              <a:cs typeface="Times New Roman" panose="02020603050405020304" pitchFamily="18" charset="0"/>
            </a:endParaRPr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704250" y="4816581"/>
            <a:ext cx="206100" cy="1455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</a:pPr>
            <a:fld id="{00000000-1234-1234-1234-123412341234}" type="slidenum">
              <a:rPr lang="ru"/>
              <a:t>3</a:t>
            </a:fld>
            <a:endParaRPr sz="1400">
              <a:solidFill>
                <a:srgbClr val="000000"/>
              </a:solidFill>
            </a:endParaRPr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3A46B08A-832E-4BFD-B99E-4B892E2E01B0}"/>
              </a:ext>
            </a:extLst>
          </p:cNvPr>
          <p:cNvGrpSpPr/>
          <p:nvPr/>
        </p:nvGrpSpPr>
        <p:grpSpPr>
          <a:xfrm>
            <a:off x="2498549" y="1174382"/>
            <a:ext cx="1364040" cy="87120"/>
            <a:chOff x="2498549" y="1174382"/>
            <a:chExt cx="1364040" cy="87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" name="Рукописный ввод 3">
                  <a:extLst>
                    <a:ext uri="{FF2B5EF4-FFF2-40B4-BE49-F238E27FC236}">
                      <a16:creationId xmlns:a16="http://schemas.microsoft.com/office/drawing/2014/main" id="{5387D6CB-0268-47CA-B896-C77634B27BA1}"/>
                    </a:ext>
                  </a:extLst>
                </p14:cNvPr>
                <p14:cNvContentPartPr/>
                <p14:nvPr/>
              </p14:nvContentPartPr>
              <p14:xfrm>
                <a:off x="2687549" y="1237022"/>
                <a:ext cx="1175040" cy="24480"/>
              </p14:xfrm>
            </p:contentPart>
          </mc:Choice>
          <mc:Fallback xmlns="">
            <p:pic>
              <p:nvPicPr>
                <p:cNvPr id="4" name="Рукописный ввод 3">
                  <a:extLst>
                    <a:ext uri="{FF2B5EF4-FFF2-40B4-BE49-F238E27FC236}">
                      <a16:creationId xmlns:a16="http://schemas.microsoft.com/office/drawing/2014/main" id="{5387D6CB-0268-47CA-B896-C77634B27BA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624909" y="1174382"/>
                  <a:ext cx="130068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" name="Рукописный ввод 4">
                  <a:extLst>
                    <a:ext uri="{FF2B5EF4-FFF2-40B4-BE49-F238E27FC236}">
                      <a16:creationId xmlns:a16="http://schemas.microsoft.com/office/drawing/2014/main" id="{3F03A87F-D423-4F36-8696-B5C456486643}"/>
                    </a:ext>
                  </a:extLst>
                </p14:cNvPr>
                <p14:cNvContentPartPr/>
                <p14:nvPr/>
              </p14:nvContentPartPr>
              <p14:xfrm>
                <a:off x="2498549" y="1174382"/>
                <a:ext cx="290880" cy="1800"/>
              </p14:xfrm>
            </p:contentPart>
          </mc:Choice>
          <mc:Fallback xmlns="">
            <p:pic>
              <p:nvPicPr>
                <p:cNvPr id="5" name="Рукописный ввод 4">
                  <a:extLst>
                    <a:ext uri="{FF2B5EF4-FFF2-40B4-BE49-F238E27FC236}">
                      <a16:creationId xmlns:a16="http://schemas.microsoft.com/office/drawing/2014/main" id="{3F03A87F-D423-4F36-8696-B5C45648664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435549" y="1111382"/>
                  <a:ext cx="416520" cy="1274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DEBD245-08EF-469A-A96D-3DBF21F58D3B}"/>
              </a:ext>
            </a:extLst>
          </p:cNvPr>
          <p:cNvSpPr txBox="1"/>
          <p:nvPr/>
        </p:nvSpPr>
        <p:spPr>
          <a:xfrm>
            <a:off x="1410892" y="0"/>
            <a:ext cx="5840015" cy="57708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ru-RU" sz="1050" dirty="0">
                <a:latin typeface=""/>
                <a:cs typeface="Times New Roman" pitchFamily="18" charset="0"/>
              </a:rPr>
              <a:t>Сосновский Максим Евгеньевич. Разработка системы для формирования политик безопасности на предприятии</a:t>
            </a:r>
          </a:p>
          <a:p>
            <a:pPr algn="ctr">
              <a:defRPr/>
            </a:pPr>
            <a:endParaRPr lang="ru-RU" sz="1050" dirty="0">
              <a:solidFill>
                <a:schemeClr val="tx2">
                  <a:lumMod val="50000"/>
                </a:schemeClr>
              </a:solidFill>
              <a:latin typeface=""/>
              <a:cs typeface="Times New Roman" pitchFamily="18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B09593D-5FB1-4C0C-91B5-D747DBC7C8C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69444" y="791341"/>
            <a:ext cx="7005111" cy="409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95956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42928" y="337700"/>
            <a:ext cx="6256200" cy="4407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effectLst/>
                <a:latin typeface=""/>
                <a:ea typeface="Calibri" panose="020F0502020204030204" pitchFamily="34" charset="0"/>
                <a:cs typeface="Times New Roman" panose="02020603050405020304" pitchFamily="18" charset="0"/>
              </a:rPr>
              <a:t>Постановка задачи : функциональные требования</a:t>
            </a:r>
            <a:r>
              <a:rPr lang="ru-RU" dirty="0">
                <a:effectLst/>
                <a:latin typeface=""/>
              </a:rPr>
              <a:t> </a:t>
            </a:r>
            <a:endParaRPr dirty="0">
              <a:latin typeface=""/>
            </a:endParaRPr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704250" y="4816581"/>
            <a:ext cx="206100" cy="1455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</a:pPr>
            <a:fld id="{00000000-1234-1234-1234-123412341234}" type="slidenum">
              <a:rPr lang="ru"/>
              <a:t>4</a:t>
            </a:fld>
            <a:endParaRPr sz="1400">
              <a:solidFill>
                <a:srgbClr val="0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D683AC-4DF4-F13F-5175-701FEDCA200D}"/>
              </a:ext>
            </a:extLst>
          </p:cNvPr>
          <p:cNvSpPr txBox="1"/>
          <p:nvPr/>
        </p:nvSpPr>
        <p:spPr>
          <a:xfrm>
            <a:off x="442928" y="1309866"/>
            <a:ext cx="6134724" cy="32008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1800" dirty="0"/>
              <a:t>Авторизация в системе с разделением уровней доступа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1800" dirty="0"/>
              <a:t>Опрос клиентов для сбора истории посещения сайтов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1800" dirty="0"/>
              <a:t>Опрос клиентов для сбора информации об аппаратном обеспечении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1800" dirty="0"/>
              <a:t>Просмотр истории посещения клиентами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1800" dirty="0"/>
              <a:t>Просмотр информации об аппаратном обеспечении клиентов</a:t>
            </a:r>
          </a:p>
        </p:txBody>
      </p: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43E00EB2-E9A2-4873-A25A-CB5D522B573D}"/>
              </a:ext>
            </a:extLst>
          </p:cNvPr>
          <p:cNvCxnSpPr/>
          <p:nvPr/>
        </p:nvCxnSpPr>
        <p:spPr>
          <a:xfrm flipV="1">
            <a:off x="936171" y="740229"/>
            <a:ext cx="0" cy="381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9C661D1-4BF0-4C3F-961B-2FB7E2D6EECD}"/>
              </a:ext>
            </a:extLst>
          </p:cNvPr>
          <p:cNvSpPr txBox="1"/>
          <p:nvPr/>
        </p:nvSpPr>
        <p:spPr>
          <a:xfrm>
            <a:off x="1410892" y="0"/>
            <a:ext cx="5840015" cy="57708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ru-RU" sz="1050" dirty="0">
                <a:latin typeface=""/>
                <a:cs typeface="Times New Roman" pitchFamily="18" charset="0"/>
              </a:rPr>
              <a:t>Сосновский Максим Евгеньевич. Разработка системы для формирования политик безопасности на предприятии</a:t>
            </a:r>
          </a:p>
          <a:p>
            <a:pPr algn="ctr">
              <a:defRPr/>
            </a:pPr>
            <a:endParaRPr lang="ru-RU" sz="1050" dirty="0">
              <a:solidFill>
                <a:schemeClr val="tx2">
                  <a:lumMod val="50000"/>
                </a:schemeClr>
              </a:solidFill>
              <a:latin typeface="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565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42928" y="337700"/>
            <a:ext cx="6256200" cy="4407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effectLst/>
                <a:latin typeface=""/>
                <a:ea typeface="Calibri" panose="020F0502020204030204" pitchFamily="34" charset="0"/>
                <a:cs typeface="Times New Roman" panose="02020603050405020304" pitchFamily="18" charset="0"/>
              </a:rPr>
              <a:t>Постановка задачи : </a:t>
            </a:r>
            <a:r>
              <a:rPr lang="ru-RU" dirty="0">
                <a:latin typeface=""/>
                <a:ea typeface="Calibri" panose="020F0502020204030204" pitchFamily="34" charset="0"/>
                <a:cs typeface="Times New Roman" panose="02020603050405020304" pitchFamily="18" charset="0"/>
              </a:rPr>
              <a:t>не</a:t>
            </a:r>
            <a:r>
              <a:rPr lang="ru-RU" dirty="0">
                <a:effectLst/>
                <a:latin typeface=""/>
                <a:ea typeface="Calibri" panose="020F0502020204030204" pitchFamily="34" charset="0"/>
                <a:cs typeface="Times New Roman" panose="02020603050405020304" pitchFamily="18" charset="0"/>
              </a:rPr>
              <a:t>функциональные требования</a:t>
            </a:r>
            <a:r>
              <a:rPr lang="ru-RU" dirty="0">
                <a:effectLst/>
                <a:latin typeface=""/>
              </a:rPr>
              <a:t> </a:t>
            </a:r>
            <a:endParaRPr dirty="0">
              <a:latin typeface=""/>
            </a:endParaRPr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704250" y="4816581"/>
            <a:ext cx="206100" cy="1455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</a:pPr>
            <a:fld id="{00000000-1234-1234-1234-123412341234}" type="slidenum">
              <a:rPr lang="ru"/>
              <a:t>5</a:t>
            </a:fld>
            <a:endParaRPr sz="1400">
              <a:solidFill>
                <a:srgbClr val="00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FF49C0-512E-E766-F1A3-DC73DCB6C2C3}"/>
              </a:ext>
            </a:extLst>
          </p:cNvPr>
          <p:cNvSpPr txBox="1"/>
          <p:nvPr/>
        </p:nvSpPr>
        <p:spPr>
          <a:xfrm>
            <a:off x="442928" y="1309866"/>
            <a:ext cx="6134724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1800" dirty="0"/>
              <a:t>Корпоративный дизайн – минимализм и простота использования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1800" dirty="0"/>
              <a:t>Автономная работа отдельных модулей системы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1800" dirty="0"/>
              <a:t>Простота освоения системы для администрирующего персонала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3682CF-A7D9-4BCD-9B63-98189D5B5364}"/>
              </a:ext>
            </a:extLst>
          </p:cNvPr>
          <p:cNvSpPr txBox="1"/>
          <p:nvPr/>
        </p:nvSpPr>
        <p:spPr>
          <a:xfrm>
            <a:off x="1410892" y="0"/>
            <a:ext cx="5840015" cy="57708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ru-RU" sz="1050" dirty="0">
                <a:latin typeface=""/>
                <a:cs typeface="Times New Roman" pitchFamily="18" charset="0"/>
              </a:rPr>
              <a:t>Сосновский Максим Евгеньевич. Разработка системы для формирования политик безопасности на предприятии</a:t>
            </a:r>
          </a:p>
          <a:p>
            <a:pPr algn="ctr">
              <a:defRPr/>
            </a:pPr>
            <a:endParaRPr lang="ru-RU" sz="1050" dirty="0">
              <a:solidFill>
                <a:schemeClr val="tx2">
                  <a:lumMod val="50000"/>
                </a:schemeClr>
              </a:solidFill>
              <a:latin typeface="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1683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75201" y="415498"/>
            <a:ext cx="6256200" cy="4407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"/>
                <a:cs typeface="Times New Roman" panose="02020603050405020304" pitchFamily="18" charset="0"/>
              </a:rPr>
              <a:t>Программно-аппаратные средства для разработки  </a:t>
            </a:r>
            <a:endParaRPr dirty="0">
              <a:latin typeface=""/>
              <a:cs typeface="Times New Roman" panose="02020603050405020304" pitchFamily="18" charset="0"/>
            </a:endParaRPr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704250" y="4816581"/>
            <a:ext cx="206100" cy="1455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</a:pPr>
            <a:fld id="{00000000-1234-1234-1234-123412341234}" type="slidenum">
              <a:rPr lang="ru"/>
              <a:t>6</a:t>
            </a:fld>
            <a:endParaRPr sz="1400">
              <a:solidFill>
                <a:srgbClr val="00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BF6A5F-2A3F-C132-128B-82C0AD09C4A3}"/>
              </a:ext>
            </a:extLst>
          </p:cNvPr>
          <p:cNvSpPr txBox="1"/>
          <p:nvPr/>
        </p:nvSpPr>
        <p:spPr>
          <a:xfrm>
            <a:off x="475201" y="1309866"/>
            <a:ext cx="6134724" cy="3385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C#;</a:t>
            </a:r>
            <a:endParaRPr lang="ru-RU" sz="1800" dirty="0"/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ASP NET Core;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800" dirty="0" err="1"/>
              <a:t>SignalR</a:t>
            </a:r>
            <a:endParaRPr lang="ru-RU" sz="1800" dirty="0"/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1800" dirty="0"/>
              <a:t>СУБД </a:t>
            </a:r>
            <a:r>
              <a:rPr lang="en-US" sz="1800" dirty="0"/>
              <a:t>Microsoft SQL Server;</a:t>
            </a:r>
            <a:endParaRPr lang="ru-RU" sz="1800" dirty="0"/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React;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1800" dirty="0"/>
              <a:t>Персональный компьютер</a:t>
            </a:r>
            <a:r>
              <a:rPr lang="en-US" sz="1800" dirty="0"/>
              <a:t>;</a:t>
            </a:r>
            <a:endParaRPr lang="ru-RU" sz="1800" dirty="0"/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1800" dirty="0"/>
              <a:t>Выделенный сервер</a:t>
            </a:r>
            <a:r>
              <a:rPr lang="en-US" sz="1800" dirty="0"/>
              <a:t>;</a:t>
            </a:r>
            <a:endParaRPr lang="ru-RU" sz="1800" dirty="0"/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1800" dirty="0"/>
              <a:t>Ноутбук</a:t>
            </a:r>
            <a:r>
              <a:rPr lang="en-US" sz="1800" dirty="0"/>
              <a:t>;</a:t>
            </a:r>
            <a:endParaRPr lang="ru-RU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DAE649-7F1B-4395-8239-9874C802775B}"/>
              </a:ext>
            </a:extLst>
          </p:cNvPr>
          <p:cNvSpPr txBox="1"/>
          <p:nvPr/>
        </p:nvSpPr>
        <p:spPr>
          <a:xfrm>
            <a:off x="1410892" y="0"/>
            <a:ext cx="5840015" cy="57708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ru-RU" sz="1050" dirty="0">
                <a:latin typeface=""/>
                <a:cs typeface="Times New Roman" pitchFamily="18" charset="0"/>
              </a:rPr>
              <a:t>Сосновский Максим Евгеньевич. Разработка системы для формирования политик безопасности на предприятии</a:t>
            </a:r>
          </a:p>
          <a:p>
            <a:pPr algn="ctr">
              <a:defRPr/>
            </a:pPr>
            <a:endParaRPr lang="ru-RU" sz="1050" dirty="0">
              <a:solidFill>
                <a:schemeClr val="tx2">
                  <a:lumMod val="50000"/>
                </a:schemeClr>
              </a:solidFill>
              <a:latin typeface="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7715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75201" y="482562"/>
            <a:ext cx="6256200" cy="4407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"/>
                <a:cs typeface="Times New Roman" panose="02020603050405020304" pitchFamily="18" charset="0"/>
              </a:rPr>
              <a:t>Архитектура программного обеспечения   </a:t>
            </a:r>
            <a:endParaRPr dirty="0">
              <a:latin typeface=""/>
              <a:cs typeface="Times New Roman" panose="02020603050405020304" pitchFamily="18" charset="0"/>
            </a:endParaRPr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704250" y="4816581"/>
            <a:ext cx="206100" cy="1455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</a:pPr>
            <a:fld id="{00000000-1234-1234-1234-123412341234}" type="slidenum">
              <a:rPr lang="ru"/>
              <a:t>7</a:t>
            </a:fld>
            <a:endParaRPr sz="1400">
              <a:solidFill>
                <a:srgbClr val="000000"/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4809879-BE1E-4DC8-BE7C-327DE13E52E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444315" y="785952"/>
            <a:ext cx="4452185" cy="41761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AABC279-56B5-4A0A-B79D-97B15E902DC0}"/>
              </a:ext>
            </a:extLst>
          </p:cNvPr>
          <p:cNvSpPr txBox="1"/>
          <p:nvPr/>
        </p:nvSpPr>
        <p:spPr>
          <a:xfrm>
            <a:off x="1410892" y="0"/>
            <a:ext cx="5840015" cy="57708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ru-RU" sz="1050" dirty="0">
                <a:latin typeface=""/>
                <a:cs typeface="Times New Roman" pitchFamily="18" charset="0"/>
              </a:rPr>
              <a:t>Сосновский Максим Евгеньевич. Разработка системы для формирования политик безопасности на предприятии</a:t>
            </a:r>
          </a:p>
          <a:p>
            <a:pPr algn="ctr">
              <a:defRPr/>
            </a:pPr>
            <a:endParaRPr lang="ru-RU" sz="1050" dirty="0">
              <a:solidFill>
                <a:schemeClr val="tx2">
                  <a:lumMod val="50000"/>
                </a:schemeClr>
              </a:solidFill>
              <a:latin typeface="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438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75201" y="333301"/>
            <a:ext cx="6256200" cy="637624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"/>
                <a:cs typeface="Times New Roman" panose="02020603050405020304" pitchFamily="18" charset="0"/>
              </a:rPr>
              <a:t>Моделирование программного обеспечения</a:t>
            </a:r>
            <a:r>
              <a:rPr lang="en-US" dirty="0">
                <a:latin typeface=""/>
                <a:cs typeface="Times New Roman" panose="02020603050405020304" pitchFamily="18" charset="0"/>
              </a:rPr>
              <a:t>: use-case</a:t>
            </a:r>
            <a:endParaRPr dirty="0">
              <a:latin typeface=""/>
              <a:cs typeface="Times New Roman" panose="02020603050405020304" pitchFamily="18" charset="0"/>
            </a:endParaRPr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704250" y="4816581"/>
            <a:ext cx="206100" cy="1455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</a:pPr>
            <a:fld id="{00000000-1234-1234-1234-123412341234}" type="slidenum">
              <a:rPr lang="ru"/>
              <a:t>8</a:t>
            </a:fld>
            <a:endParaRPr sz="1400">
              <a:solidFill>
                <a:srgbClr val="000000"/>
              </a:solidFill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84C2594B-A6BF-40AA-A5AA-C849AD36C62E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401503" y="-1499046"/>
            <a:ext cx="375010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64D27C98-26F9-4A69-B24B-9A88D0A65E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2112930"/>
              </p:ext>
            </p:extLst>
          </p:nvPr>
        </p:nvGraphicFramePr>
        <p:xfrm>
          <a:off x="2401503" y="963697"/>
          <a:ext cx="3710539" cy="39983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Visio" r:id="rId4" imgW="6409325" imgH="6461319" progId="Visio.Drawing.15">
                  <p:embed/>
                </p:oleObj>
              </mc:Choice>
              <mc:Fallback>
                <p:oleObj name="Visio" r:id="rId4" imgW="6409325" imgH="6461319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1503" y="963697"/>
                        <a:ext cx="3710539" cy="399838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C122406-C994-4F50-9EB4-F2E6FFF2CFBD}"/>
              </a:ext>
            </a:extLst>
          </p:cNvPr>
          <p:cNvSpPr txBox="1"/>
          <p:nvPr/>
        </p:nvSpPr>
        <p:spPr>
          <a:xfrm>
            <a:off x="1410892" y="0"/>
            <a:ext cx="5840015" cy="57708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ru-RU" sz="1050" dirty="0">
                <a:latin typeface=""/>
                <a:cs typeface="Times New Roman" pitchFamily="18" charset="0"/>
              </a:rPr>
              <a:t>Сосновский Максим Евгеньевич. Разработка системы для формирования политик безопасности на предприятии</a:t>
            </a:r>
          </a:p>
          <a:p>
            <a:pPr algn="ctr">
              <a:defRPr/>
            </a:pPr>
            <a:endParaRPr lang="ru-RU" sz="1050" dirty="0">
              <a:solidFill>
                <a:schemeClr val="tx2">
                  <a:lumMod val="50000"/>
                </a:schemeClr>
              </a:solidFill>
              <a:latin typeface="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911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82458" y="364698"/>
            <a:ext cx="6256200" cy="4407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"/>
                <a:cs typeface="Times New Roman" panose="02020603050405020304" pitchFamily="18" charset="0"/>
              </a:rPr>
              <a:t>Моделирование программного обеспечения</a:t>
            </a:r>
            <a:r>
              <a:rPr lang="en-US" dirty="0">
                <a:latin typeface=""/>
                <a:cs typeface="Times New Roman" panose="02020603050405020304" pitchFamily="18" charset="0"/>
              </a:rPr>
              <a:t>: </a:t>
            </a:r>
            <a:r>
              <a:rPr lang="ru-RU" dirty="0">
                <a:latin typeface=""/>
                <a:cs typeface="Times New Roman" panose="02020603050405020304" pitchFamily="18" charset="0"/>
              </a:rPr>
              <a:t>диаграмма последовательности</a:t>
            </a:r>
            <a:endParaRPr dirty="0">
              <a:latin typeface=""/>
              <a:cs typeface="Times New Roman" panose="02020603050405020304" pitchFamily="18" charset="0"/>
            </a:endParaRPr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704250" y="4816581"/>
            <a:ext cx="206100" cy="1455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</a:pPr>
            <a:fld id="{00000000-1234-1234-1234-123412341234}" type="slidenum">
              <a:rPr lang="ru"/>
              <a:t>9</a:t>
            </a:fld>
            <a:endParaRPr sz="1400">
              <a:solidFill>
                <a:srgbClr val="000000"/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86C80ED-F2D8-4756-877C-F64169337A4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639252" y="1275347"/>
            <a:ext cx="5560445" cy="36867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A3C34E4-8033-416A-B267-42E2BF78F5D1}"/>
              </a:ext>
            </a:extLst>
          </p:cNvPr>
          <p:cNvSpPr txBox="1"/>
          <p:nvPr/>
        </p:nvSpPr>
        <p:spPr>
          <a:xfrm>
            <a:off x="1410892" y="0"/>
            <a:ext cx="5840015" cy="57708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ru-RU" sz="1050" dirty="0">
                <a:latin typeface=""/>
                <a:cs typeface="Times New Roman" pitchFamily="18" charset="0"/>
              </a:rPr>
              <a:t>Сосновский Максим Евгеньевич. Разработка системы для формирования политик безопасности на предприятии</a:t>
            </a:r>
          </a:p>
          <a:p>
            <a:pPr algn="ctr">
              <a:defRPr/>
            </a:pPr>
            <a:endParaRPr lang="ru-RU" sz="1050" dirty="0">
              <a:solidFill>
                <a:schemeClr val="tx2">
                  <a:lumMod val="50000"/>
                </a:schemeClr>
              </a:solidFill>
              <a:latin typeface="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7708588"/>
      </p:ext>
    </p:extLst>
  </p:cSld>
  <p:clrMapOvr>
    <a:masterClrMapping/>
  </p:clrMapOvr>
</p:sld>
</file>

<file path=ppt/theme/theme1.xml><?xml version="1.0" encoding="utf-8"?>
<a:theme xmlns:a="http://schemas.openxmlformats.org/drawingml/2006/main" name="White">
  <a:themeElements>
    <a:clrScheme name="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1072</TotalTime>
  <Words>500</Words>
  <Application>Microsoft Office PowerPoint</Application>
  <PresentationFormat>Экран (16:9)</PresentationFormat>
  <Paragraphs>102</Paragraphs>
  <Slides>15</Slides>
  <Notes>15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Wingdings</vt:lpstr>
      <vt:lpstr>White</vt:lpstr>
      <vt:lpstr>Документ Microsoft Visio</vt:lpstr>
      <vt:lpstr>Презентация PowerPoint</vt:lpstr>
      <vt:lpstr>Постановка задач</vt:lpstr>
      <vt:lpstr>Актуальность проекта</vt:lpstr>
      <vt:lpstr>Постановка задачи : функциональные требования </vt:lpstr>
      <vt:lpstr>Постановка задачи : нефункциональные требования </vt:lpstr>
      <vt:lpstr>Программно-аппаратные средства для разработки  </vt:lpstr>
      <vt:lpstr>Архитектура программного обеспечения   </vt:lpstr>
      <vt:lpstr>Моделирование программного обеспечения: use-case</vt:lpstr>
      <vt:lpstr>Моделирование программного обеспечения: диаграмма последовательности</vt:lpstr>
      <vt:lpstr>Моделирование программного обеспечения: диаграмма деятельности</vt:lpstr>
      <vt:lpstr>Проектирование базы данных</vt:lpstr>
      <vt:lpstr>Графический интерфейс пользователя </vt:lpstr>
      <vt:lpstr>Описание процесса разработки </vt:lpstr>
      <vt:lpstr>Тестирование программного обеспечения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Заголовок </dc:title>
  <cp:lastModifiedBy>А Максим</cp:lastModifiedBy>
  <cp:revision>14</cp:revision>
  <dcterms:modified xsi:type="dcterms:W3CDTF">2023-12-23T14:27:03Z</dcterms:modified>
</cp:coreProperties>
</file>