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</p:sldMasterIdLst>
  <p:notesMasterIdLst>
    <p:notesMasterId r:id="rId22"/>
  </p:notesMasterIdLst>
  <p:handoutMasterIdLst>
    <p:handoutMasterId r:id="rId23"/>
  </p:handoutMasterIdLst>
  <p:sldIdLst>
    <p:sldId id="818" r:id="rId5"/>
    <p:sldId id="809" r:id="rId6"/>
    <p:sldId id="835" r:id="rId7"/>
    <p:sldId id="819" r:id="rId8"/>
    <p:sldId id="813" r:id="rId9"/>
    <p:sldId id="836" r:id="rId10"/>
    <p:sldId id="824" r:id="rId11"/>
    <p:sldId id="825" r:id="rId12"/>
    <p:sldId id="826" r:id="rId13"/>
    <p:sldId id="827" r:id="rId14"/>
    <p:sldId id="828" r:id="rId15"/>
    <p:sldId id="829" r:id="rId16"/>
    <p:sldId id="837" r:id="rId17"/>
    <p:sldId id="830" r:id="rId18"/>
    <p:sldId id="832" r:id="rId19"/>
    <p:sldId id="833" r:id="rId20"/>
    <p:sldId id="820" r:id="rId21"/>
  </p:sldIdLst>
  <p:sldSz cx="18288000" cy="10287000"/>
  <p:notesSz cx="7010400" cy="9296400"/>
  <p:defaultTextStyle>
    <a:defPPr>
      <a:defRPr lang="en-US"/>
    </a:defPPr>
    <a:lvl1pPr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761970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1523939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2285909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3047878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3809848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4571817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5333787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6095756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orient="horz" pos="5083" userDrawn="1">
          <p15:clr>
            <a:srgbClr val="A4A3A4"/>
          </p15:clr>
        </p15:guide>
        <p15:guide id="3" orient="horz" pos="5315" userDrawn="1">
          <p15:clr>
            <a:srgbClr val="A4A3A4"/>
          </p15:clr>
        </p15:guide>
        <p15:guide id="4" pos="9092" userDrawn="1">
          <p15:clr>
            <a:srgbClr val="A4A3A4"/>
          </p15:clr>
        </p15:guide>
        <p15:guide id="5" orient="horz" pos="1625" userDrawn="1">
          <p15:clr>
            <a:srgbClr val="A4A3A4"/>
          </p15:clr>
        </p15:guide>
        <p15:guide id="6" pos="5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369"/>
    <a:srgbClr val="890C58"/>
    <a:srgbClr val="0071C5"/>
    <a:srgbClr val="4F2682"/>
    <a:srgbClr val="008564"/>
    <a:srgbClr val="383838"/>
    <a:srgbClr val="8C8C8C"/>
    <a:srgbClr val="CDCDCD"/>
    <a:srgbClr val="6F6F6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26259-AC1F-6EB9-539F-66FE0095BC4D}" v="30" dt="2024-12-11T21:22:39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1003" autoAdjust="0"/>
  </p:normalViewPr>
  <p:slideViewPr>
    <p:cSldViewPr snapToGrid="0">
      <p:cViewPr varScale="1">
        <p:scale>
          <a:sx n="62" d="100"/>
          <a:sy n="62" d="100"/>
        </p:scale>
        <p:origin x="1248" y="342"/>
      </p:cViewPr>
      <p:guideLst>
        <p:guide orient="horz" pos="2193"/>
        <p:guide orient="horz" pos="5083"/>
        <p:guide orient="horz" pos="5315"/>
        <p:guide pos="9092"/>
        <p:guide orient="horz" pos="1625"/>
        <p:guide pos="5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06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Bungo" userId="68c73667-b054-4751-86c2-2fef667112d9" providerId="ADAL" clId="{86CDCB24-7156-489A-8BF0-8F868542A22A}"/>
    <pc:docChg chg="modSld">
      <pc:chgData name="Joe Bungo" userId="68c73667-b054-4751-86c2-2fef667112d9" providerId="ADAL" clId="{86CDCB24-7156-489A-8BF0-8F868542A22A}" dt="2024-12-11T21:35:09.859" v="54" actId="20577"/>
      <pc:docMkLst>
        <pc:docMk/>
      </pc:docMkLst>
      <pc:sldChg chg="modSp mod">
        <pc:chgData name="Joe Bungo" userId="68c73667-b054-4751-86c2-2fef667112d9" providerId="ADAL" clId="{86CDCB24-7156-489A-8BF0-8F868542A22A}" dt="2024-12-11T21:35:09.859" v="54" actId="20577"/>
        <pc:sldMkLst>
          <pc:docMk/>
          <pc:sldMk cId="3854401025" sldId="832"/>
        </pc:sldMkLst>
        <pc:graphicFrameChg chg="modGraphic">
          <ac:chgData name="Joe Bungo" userId="68c73667-b054-4751-86c2-2fef667112d9" providerId="ADAL" clId="{86CDCB24-7156-489A-8BF0-8F868542A22A}" dt="2024-12-11T21:35:09.859" v="54" actId="20577"/>
          <ac:graphicFrameMkLst>
            <pc:docMk/>
            <pc:sldMk cId="3854401025" sldId="832"/>
            <ac:graphicFrameMk id="35" creationId="{8480FDD6-49B1-45F3-96E1-3874A76132DD}"/>
          </ac:graphicFrameMkLst>
        </pc:graphicFrameChg>
      </pc:sldChg>
    </pc:docChg>
  </pc:docChgLst>
  <pc:docChgLst>
    <pc:chgData name="Joe Bungo" userId="S::jbungo@nvidia.com::68c73667-b054-4751-86c2-2fef667112d9" providerId="AD" clId="Web-{30726259-AC1F-6EB9-539F-66FE0095BC4D}"/>
    <pc:docChg chg="modSld">
      <pc:chgData name="Joe Bungo" userId="S::jbungo@nvidia.com::68c73667-b054-4751-86c2-2fef667112d9" providerId="AD" clId="Web-{30726259-AC1F-6EB9-539F-66FE0095BC4D}" dt="2024-12-11T21:22:39.955" v="25"/>
      <pc:docMkLst>
        <pc:docMk/>
      </pc:docMkLst>
      <pc:sldChg chg="modSp">
        <pc:chgData name="Joe Bungo" userId="S::jbungo@nvidia.com::68c73667-b054-4751-86c2-2fef667112d9" providerId="AD" clId="Web-{30726259-AC1F-6EB9-539F-66FE0095BC4D}" dt="2024-12-11T20:43:25.051" v="3"/>
        <pc:sldMkLst>
          <pc:docMk/>
          <pc:sldMk cId="1132516994" sldId="813"/>
        </pc:sldMkLst>
        <pc:graphicFrameChg chg="mod modGraphic">
          <ac:chgData name="Joe Bungo" userId="S::jbungo@nvidia.com::68c73667-b054-4751-86c2-2fef667112d9" providerId="AD" clId="Web-{30726259-AC1F-6EB9-539F-66FE0095BC4D}" dt="2024-12-11T20:43:25.051" v="3"/>
          <ac:graphicFrameMkLst>
            <pc:docMk/>
            <pc:sldMk cId="1132516994" sldId="813"/>
            <ac:graphicFrameMk id="35" creationId="{8480FDD6-49B1-45F3-96E1-3874A76132DD}"/>
          </ac:graphicFrameMkLst>
        </pc:graphicFrameChg>
      </pc:sldChg>
      <pc:sldChg chg="modSp">
        <pc:chgData name="Joe Bungo" userId="S::jbungo@nvidia.com::68c73667-b054-4751-86c2-2fef667112d9" providerId="AD" clId="Web-{30726259-AC1F-6EB9-539F-66FE0095BC4D}" dt="2024-12-11T21:22:39.955" v="25"/>
        <pc:sldMkLst>
          <pc:docMk/>
          <pc:sldMk cId="3854401025" sldId="832"/>
        </pc:sldMkLst>
        <pc:graphicFrameChg chg="mod modGraphic">
          <ac:chgData name="Joe Bungo" userId="S::jbungo@nvidia.com::68c73667-b054-4751-86c2-2fef667112d9" providerId="AD" clId="Web-{30726259-AC1F-6EB9-539F-66FE0095BC4D}" dt="2024-12-11T21:22:39.955" v="25"/>
          <ac:graphicFrameMkLst>
            <pc:docMk/>
            <pc:sldMk cId="3854401025" sldId="832"/>
            <ac:graphicFrameMk id="35" creationId="{8480FDD6-49B1-45F3-96E1-3874A76132D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Relationship Id="rId4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25FFAEB-A754-4EDE-A063-5F87103CFC27}"/>
              </a:ext>
            </a:extLst>
          </p:cNvPr>
          <p:cNvGrpSpPr/>
          <p:nvPr/>
        </p:nvGrpSpPr>
        <p:grpSpPr>
          <a:xfrm>
            <a:off x="4249882" y="8675204"/>
            <a:ext cx="2267650" cy="298438"/>
            <a:chOff x="10009693" y="1549925"/>
            <a:chExt cx="7721678" cy="10162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7B5E74-8CE9-4070-AE0B-4319A9396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709196-319E-460C-BD9A-61C4F6096565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6B9F5D1-3A4D-4466-A79D-06C828B01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61CA6E49-ACF6-4B13-9CB1-0C7F74EF7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DC410A-BD91-4F54-BFA8-66F070ED6736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Relationship Id="rId4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12/11/2024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B74364-6FC3-4AAB-BCCB-78A57EF73B4D}"/>
              </a:ext>
            </a:extLst>
          </p:cNvPr>
          <p:cNvGrpSpPr/>
          <p:nvPr/>
        </p:nvGrpSpPr>
        <p:grpSpPr>
          <a:xfrm>
            <a:off x="4394824" y="259707"/>
            <a:ext cx="2267650" cy="298438"/>
            <a:chOff x="10009693" y="1549925"/>
            <a:chExt cx="7721678" cy="10162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9CB9EB-7626-44E1-86CD-80D71DFF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F17C3E-2351-45E7-8E11-40FCDACA31F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038CEBE-9523-4464-A83D-24A213DF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2F98C3B4-B517-47AD-BAF6-46881ABB0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05B4D3-6BFB-4CBB-AAC4-B7D357961D06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61970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523939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285909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3047878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3809848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181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378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5756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02034B-E0DD-432D-BED0-94DE68C503D5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 wrap="square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Tx/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1135316" y="6705601"/>
            <a:ext cx="9692640" cy="1638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6000" b="1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FCCD42-41E8-4430-B6CA-E5E37163336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12FC3C-F346-45C5-A2EB-14122560D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D7601B-DE46-423C-B955-7A66CD436A7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936C1C8-404D-40E3-B988-930C448D4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3336A004-E1EA-48BD-969E-3F5237E6E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47EB3-A644-424B-8140-E89309FB54E1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37D2-4A95-428F-86C9-909FE5B58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32E851-9FF9-4796-BF7E-0EBA88C671DC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D678CF-84A9-4BA9-BA2F-CB71E25345B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2662B-989A-432A-8998-0DE213D1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600756-64AC-421F-BD0D-3BBAECD315E3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DE70775-8944-4C24-BD3B-25F0DAFA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88877B3C-A955-4F0B-8795-703F3118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36F10-6A68-4D16-8BA5-C08BC942E108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0077" y="6610379"/>
            <a:ext cx="9235191" cy="1705219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301" y="747664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77" y="3186797"/>
            <a:ext cx="16581120" cy="6198208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33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331" y="1741489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936" y="747428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28" y="3189912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4728" y="1739896"/>
            <a:ext cx="16607858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5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700" y="748506"/>
            <a:ext cx="16626840" cy="984885"/>
          </a:xfrm>
        </p:spPr>
        <p:txBody>
          <a:bodyPr/>
          <a:lstStyle>
            <a:lvl1pPr algn="l">
              <a:defRPr sz="48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40" y="3191235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828" y="1740430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60CD7-0C13-8944-A014-77CEFB207FB0}"/>
              </a:ext>
            </a:extLst>
          </p:cNvPr>
          <p:cNvSpPr/>
          <p:nvPr userDrawn="1"/>
        </p:nvSpPr>
        <p:spPr>
          <a:xfrm>
            <a:off x="13012614" y="9465547"/>
            <a:ext cx="5275385" cy="8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618" y="744037"/>
            <a:ext cx="16620988" cy="990175"/>
          </a:xfrm>
        </p:spPr>
        <p:txBody>
          <a:bodyPr/>
          <a:lstStyle>
            <a:lvl1pPr algn="l">
              <a:defRPr sz="48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3505060"/>
            <a:ext cx="16581120" cy="5950440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accent4"/>
                </a:solidFill>
              </a:defRPr>
            </a:lvl1pPr>
            <a:lvl2pPr marL="952519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accent4"/>
                </a:solidFill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7103" y="1740548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2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869" y="3998551"/>
            <a:ext cx="11900262" cy="2193243"/>
          </a:xfrm>
        </p:spPr>
        <p:txBody>
          <a:bodyPr anchor="t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93AEE-ACAA-4A36-926F-A62FD4F2A9AC}"/>
              </a:ext>
            </a:extLst>
          </p:cNvPr>
          <p:cNvSpPr/>
          <p:nvPr userDrawn="1"/>
        </p:nvSpPr>
        <p:spPr bwMode="white">
          <a:xfrm>
            <a:off x="0" y="9330779"/>
            <a:ext cx="1524000" cy="95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9C0FBA7-E3E6-4B66-B97D-6B8052B9D633}"/>
              </a:ext>
            </a:extLst>
          </p:cNvPr>
          <p:cNvGrpSpPr/>
          <p:nvPr/>
        </p:nvGrpSpPr>
        <p:grpSpPr>
          <a:xfrm>
            <a:off x="13272656" y="9515789"/>
            <a:ext cx="4770933" cy="627887"/>
            <a:chOff x="10009693" y="1549925"/>
            <a:chExt cx="7721678" cy="10162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CDE4B6-F6E5-42F3-97CE-972AB8E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22D202-9B8D-43AB-AC18-CC0E3FF3AB71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A2AE89-8394-48E9-A4C6-B6B73A85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DA775405-05BA-4CEF-BBAB-33A59926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DC6EFE-1984-4D25-B743-8FABEE6FEDF2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5090" y="749096"/>
            <a:ext cx="1662219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4201" y="3185146"/>
            <a:ext cx="16581552" cy="622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58176" y="9762020"/>
            <a:ext cx="53504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1600" kern="1200" smtClean="0">
                <a:solidFill>
                  <a:schemeClr val="accent5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/>
              <a:t>‹#›</a:t>
            </a:fld>
            <a:r>
              <a:rPr lang="en-US" sz="1600" cap="none" baseline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cap="none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5" r:id="rId2"/>
    <p:sldLayoutId id="2147483896" r:id="rId3"/>
    <p:sldLayoutId id="2147483981" r:id="rId4"/>
    <p:sldLayoutId id="2147483991" r:id="rId5"/>
    <p:sldLayoutId id="2147483988" r:id="rId6"/>
    <p:sldLayoutId id="214748395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5pPr>
      <a:lvl6pPr marL="762015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6pPr>
      <a:lvl7pPr marL="1524030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7pPr>
      <a:lvl8pPr marL="2286046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8pPr>
      <a:lvl9pPr marL="3048061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800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52519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4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815078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1833" b="0">
          <a:solidFill>
            <a:schemeClr val="accent4"/>
          </a:solidFill>
          <a:latin typeface="Trebuchet MS" pitchFamily="34" charset="0"/>
        </a:defRPr>
      </a:lvl3pPr>
      <a:lvl4pPr marL="2958101" indent="-381008" algn="l" rtl="0" fontAlgn="base">
        <a:spcBef>
          <a:spcPct val="20000"/>
        </a:spcBef>
        <a:spcAft>
          <a:spcPct val="0"/>
        </a:spcAft>
        <a:buChar char="–"/>
        <a:defRPr sz="3333">
          <a:solidFill>
            <a:schemeClr val="bg1"/>
          </a:solidFill>
          <a:latin typeface="+mn-lt"/>
        </a:defRPr>
      </a:lvl4pPr>
      <a:lvl5pPr marL="3529612" indent="-381008" algn="l" rtl="0" fontAlgn="base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5pPr>
      <a:lvl6pPr marL="4291627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6pPr>
      <a:lvl7pPr marL="505364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7pPr>
      <a:lvl8pPr marL="5815658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8pPr>
      <a:lvl9pPr marL="657767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nvidia.com/courses/course-detail?course_id=course-v1:DLI+S-DS-01+V1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nvidia.com/courses/course-detail?course_id=course-v1:DLI+S-ES-01+V1" TargetMode="External"/><Relationship Id="rId7" Type="http://schemas.openxmlformats.org/officeDocument/2006/relationships/hyperlink" Target="https://courses.nvidia.com/courses/course-v1:DLI+L-FX-24+V1/about" TargetMode="External"/><Relationship Id="rId2" Type="http://schemas.openxmlformats.org/officeDocument/2006/relationships/hyperlink" Target="https://courses.nvidia.com/courses/course-v1:DLI+S-FX-01+V1/abou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urses.nvidia.com/courses/course-v1:DLI+L-FX-04+V2/about" TargetMode="External"/><Relationship Id="rId5" Type="http://schemas.openxmlformats.org/officeDocument/2006/relationships/hyperlink" Target="https://courses.nvidia.com/courses/course-v1:DLI+L-FX-23+V2/about" TargetMode="External"/><Relationship Id="rId4" Type="http://schemas.openxmlformats.org/officeDocument/2006/relationships/hyperlink" Target="https://learn.nvidia.com/courses/course-detail?course_id=course-v1:DLI+T-FX-01+V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nvidia.com/courses/course-detail?course_id=course-v1:DLI+S-FX-05+V1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nvidia.com/courses/course-detail?course_id=course-v1:DLI+S-DS-01+V1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rapid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nvidia.com/courses/course-detail?course_id=course-v1:DLI+T-DS-03+V1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nvidia.com/courses/course-detail?course_id=course-v1:DLI+S-DS-01+V1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nvidia.com/courses/course-detail?course_id=course-v1:DLI+S-DS-02+V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4A6D247A-4576-4796-A8F2-4AC4CA0B2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096EC-7B78-40A1-902B-4FD43798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16" y="6705601"/>
            <a:ext cx="16009684" cy="1638092"/>
          </a:xfrm>
        </p:spPr>
        <p:txBody>
          <a:bodyPr/>
          <a:lstStyle/>
          <a:p>
            <a:r>
              <a:rPr lang="en-US" dirty="0"/>
              <a:t>Lecture 1.1 - Teaching Kit Modules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2F42C-38A8-43F3-8788-F337D2EA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/>
          <a:p>
            <a:r>
              <a:rPr lang="en-US" dirty="0"/>
              <a:t>DLI Accelerated Data Science Teaching Kit</a:t>
            </a:r>
          </a:p>
        </p:txBody>
      </p:sp>
    </p:spTree>
    <p:extLst>
      <p:ext uri="{BB962C8B-B14F-4D97-AF65-F5344CB8AC3E}">
        <p14:creationId xmlns:p14="http://schemas.microsoft.com/office/powerpoint/2010/main" val="7975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Kit Modules Overview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480FDD6-49B1-45F3-96E1-3874A761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94823"/>
              </p:ext>
            </p:extLst>
          </p:nvPr>
        </p:nvGraphicFramePr>
        <p:xfrm>
          <a:off x="990117" y="2585602"/>
          <a:ext cx="16307765" cy="3616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it-IT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​​​​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12: 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Scalable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Computing (</a:t>
                      </a:r>
                      <a:r>
                        <a:rPr lang="en-US" sz="27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Hbase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​​12.1: HBase Overview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12.2: How HBase Scales Up Storage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12.3: How to Use HBase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12.4: Learn More About </a:t>
                      </a:r>
                      <a:r>
                        <a:rPr lang="en-US" sz="2300" b="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Hbase</a:t>
                      </a:r>
                      <a:endParaRPr lang="en-US" sz="23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​​​​​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13: 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Scalable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Computing (</a:t>
                      </a:r>
                      <a:r>
                        <a:rPr lang="en-US" sz="27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Dask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UCX)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​13.1: Using </a:t>
                      </a:r>
                      <a:r>
                        <a:rPr lang="en-US" sz="230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Dask</a:t>
                      </a: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UCX with RAPIDS</a:t>
                      </a:r>
                      <a:endParaRPr lang="en-US" sz="23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13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Kit Modules Overview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480FDD6-49B1-45F3-96E1-3874A761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71305"/>
              </p:ext>
            </p:extLst>
          </p:nvPr>
        </p:nvGraphicFramePr>
        <p:xfrm>
          <a:off x="990117" y="2585602"/>
          <a:ext cx="16307765" cy="583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it-IT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​​​​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14: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Machine Learning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(Classification)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14.1: Overview​​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14.2: Introduction to Supervised Learning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14.3: Linear Model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14.4: RAPIDS Acceleration: Linear Regression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14.5: Overfitting and Cross Validation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14.6: Decision Tree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14.7: Visualizing Classification: ROC, AUC, Confusion Matrix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14.8: Bagging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14.9: Random Forest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14.10: RAPIDS Acceleration: Random Forest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14.11: Boosting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14.12: </a:t>
                      </a:r>
                      <a:r>
                        <a:rPr lang="en-US" sz="2300" b="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RAPIDS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14.13: k-NN with RAPIDS</a:t>
                      </a:r>
                    </a:p>
                    <a:p>
                      <a:pPr marL="0" marR="0" lvl="0" indent="0" algn="l" defTabSz="152403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Lab: </a:t>
                      </a:r>
                      <a:r>
                        <a:rPr lang="en-US" sz="2300" b="1" i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 Classification Clustering</a:t>
                      </a:r>
                      <a:endParaRPr lang="en-US" sz="2300" b="1" i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Lab: Classification (Random Forest)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Lab: Image Classification with RAPIDS-based Random Forest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r>
                        <a:rPr lang="en-US" sz="2300" b="1" i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DLI Online Course Section: </a:t>
                      </a:r>
                      <a:r>
                        <a:rPr lang="en-US" sz="2300" b="1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Accelerating End-to-End Data Science Workflows, Section 2: GPU-accelerated Machine Learning</a:t>
                      </a:r>
                      <a:endParaRPr lang="en-US" sz="2300" b="1" i="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7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Kit Modules Overview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480FDD6-49B1-45F3-96E1-3874A761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0452"/>
              </p:ext>
            </p:extLst>
          </p:nvPr>
        </p:nvGraphicFramePr>
        <p:xfrm>
          <a:off x="990117" y="2585602"/>
          <a:ext cx="1630776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it-IT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​​​​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15: 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 Learning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(Clustering and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Dimensionality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Reduction)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​​15.1: Introduction to Unsupervised Learning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15.2: </a:t>
                      </a:r>
                      <a:r>
                        <a:rPr lang="en-US" sz="2300" b="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KMeans</a:t>
                      </a: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Hierarchical Clustering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15.3: RAPIDS Acceleration: </a:t>
                      </a:r>
                      <a:r>
                        <a:rPr lang="en-US" sz="2300" b="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KMeans</a:t>
                      </a:r>
                      <a:endParaRPr lang="en-US" sz="2300" b="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15.4: DBSCAN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15.5: t-SNE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15.6: UMAP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15.7: Visualizing Clusters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15.8: RAPIDS Acceleration: PCA, UMAP, DBSCAN</a:t>
                      </a:r>
                    </a:p>
                    <a:p>
                      <a:pPr marL="0" marR="0" lvl="0" indent="0" algn="l" defTabSz="152403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Lab: </a:t>
                      </a:r>
                      <a:r>
                        <a:rPr lang="en-US" sz="2300" b="1" i="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KMeans</a:t>
                      </a:r>
                      <a:r>
                        <a:rPr lang="en-US" sz="2300" b="1" i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Clustering</a:t>
                      </a:r>
                      <a:endParaRPr lang="en-US" sz="2300" b="1" i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Lab: Dimensionality Reduction and Visualization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Kit Modules Overview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480FDD6-49B1-45F3-96E1-3874A761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55643"/>
              </p:ext>
            </p:extLst>
          </p:nvPr>
        </p:nvGraphicFramePr>
        <p:xfrm>
          <a:off x="990117" y="2585602"/>
          <a:ext cx="16307765" cy="393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​​​​​​​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16: 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 Neural Networks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16.1: Introduction to Artificial Neural Networks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16.2: Activation Function and Perceptron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16.3: Multilayer Perceptron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16.4: Advanced Neural Networks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Lab: </a:t>
                      </a:r>
                      <a:r>
                        <a:rPr lang="en-US" sz="2300" b="1" i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Classification with Perceptron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i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DLI Online Course: </a:t>
                      </a:r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Getting Started with Deep Learning</a:t>
                      </a:r>
                      <a:endParaRPr lang="en-US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i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DLI Online Course: </a:t>
                      </a:r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Disaster Risk Monitoring Using Satellite Imagery</a:t>
                      </a:r>
                      <a:endParaRPr lang="en-US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i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DLI Online Short Course: </a:t>
                      </a:r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Building A Brain in 10 Minutes</a:t>
                      </a:r>
                      <a:endParaRPr lang="en-US" sz="2300" b="1" i="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i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DLI Online Short Course: </a:t>
                      </a:r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Deep Learning at Scale with </a:t>
                      </a:r>
                      <a:r>
                        <a:rPr lang="en-US" sz="2300" dirty="0" err="1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Horovod</a:t>
                      </a:r>
                      <a:endParaRPr lang="en-US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i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DLI Online Short Course: </a:t>
                      </a:r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Getting Started with Image Segmentation</a:t>
                      </a:r>
                      <a:endParaRPr lang="en-US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i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DLI Online Short Course: </a:t>
                      </a:r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Modeling Time-Series Data with Recurrent Neural Networks in </a:t>
                      </a:r>
                      <a:r>
                        <a:rPr lang="en-US" sz="2300" dirty="0" err="1"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Keras</a:t>
                      </a:r>
                      <a:endParaRPr lang="en-US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Teaching Kit Modules Overview</a:t>
            </a:r>
            <a:endParaRPr lang="en-US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480FDD6-49B1-45F3-96E1-3874A761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94869"/>
              </p:ext>
            </p:extLst>
          </p:nvPr>
        </p:nvGraphicFramePr>
        <p:xfrm>
          <a:off x="990117" y="2585602"/>
          <a:ext cx="16307765" cy="597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it-IT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​​​​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17: 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Analytics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17.1: How to Represent and Store Graphs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17.2: Graph Power Laws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17.3: Centralities: Degree, Betweenness, Clustering Coefficient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17.4: PageRank and Personalized PageRank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17.5: Interactive Graph Exploration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Lab: Graph Analytics with </a:t>
                      </a:r>
                      <a:r>
                        <a:rPr lang="en-US" sz="2300" b="1" dirty="0" err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cuGraph</a:t>
                      </a:r>
                      <a:endParaRPr lang="en-US" sz="2300" b="1" dirty="0">
                        <a:solidFill>
                          <a:srgbClr val="333333"/>
                        </a:solidFill>
                        <a:latin typeface="Arial"/>
                        <a:cs typeface="Arial"/>
                      </a:endParaRP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1" i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DLI Online Course: </a:t>
                      </a:r>
                      <a:r>
                        <a:rPr lang="en-US" sz="2300" b="1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Introduction to Graph Neural Networks</a:t>
                      </a:r>
                      <a:endParaRPr lang="en-US" sz="2300" b="1" i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​​​​​​​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Module 18: 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Streaming Data</a:t>
                      </a:r>
                      <a:endParaRPr lang="en-US" sz="27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buNone/>
                      </a:pPr>
                      <a:r>
                        <a:rPr lang="en-US" sz="23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18.1: Machine Learning for Streaming Data Analysis</a:t>
                      </a:r>
                      <a:endParaRPr lang="en-US" sz="2300" b="1" i="0" u="none" strike="noStrike" noProof="0" dirty="0"/>
                    </a:p>
                    <a:p>
                      <a:pPr marL="0" lvl="0" indent="0" algn="l">
                        <a:lnSpc>
                          <a:spcPct val="90000"/>
                        </a:lnSpc>
                        <a:buNone/>
                      </a:pPr>
                      <a:r>
                        <a:rPr lang="en-US" sz="23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18.2: Data Preprocessing</a:t>
                      </a:r>
                      <a:endParaRPr lang="en-US" sz="2300" b="1" i="0" u="none" strike="noStrike" noProof="0" dirty="0"/>
                    </a:p>
                    <a:p>
                      <a:pPr marL="0" lvl="0" indent="0" algn="l">
                        <a:lnSpc>
                          <a:spcPct val="90000"/>
                        </a:lnSpc>
                        <a:buNone/>
                      </a:pPr>
                      <a:r>
                        <a:rPr lang="en-US" sz="23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18.3: Learning Process</a:t>
                      </a:r>
                      <a:endParaRPr lang="en-US" sz="2300" b="1" i="0" u="none" strike="noStrike" noProof="0" dirty="0"/>
                    </a:p>
                    <a:p>
                      <a:pPr marL="0" lvl="0" indent="0" algn="l">
                        <a:lnSpc>
                          <a:spcPct val="90000"/>
                        </a:lnSpc>
                        <a:buNone/>
                      </a:pPr>
                      <a:r>
                        <a:rPr lang="en-US" sz="23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18.4: Reasoning and Data Resource</a:t>
                      </a:r>
                    </a:p>
                    <a:p>
                      <a:pPr marL="0" lvl="0" indent="0" algn="l">
                        <a:lnSpc>
                          <a:spcPct val="90000"/>
                        </a:lnSpc>
                        <a:buNone/>
                      </a:pPr>
                      <a:r>
                        <a:rPr lang="en-US" sz="2300" b="1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Lab: Sales Forecasting via RAPIDS Linear Regression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​​​​​​​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Module 19: Genomics</a:t>
                      </a:r>
                      <a:endParaRPr lang="en-US" sz="27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buNone/>
                      </a:pPr>
                      <a:r>
                        <a:rPr lang="en-US" sz="23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19.1: Introduction to Genomics</a:t>
                      </a:r>
                      <a:endParaRPr lang="en-US" sz="2300" b="0" i="0" u="none" strike="noStrike" noProof="0" dirty="0"/>
                    </a:p>
                    <a:p>
                      <a:pPr marL="0" lvl="0" indent="0" algn="l">
                        <a:lnSpc>
                          <a:spcPct val="90000"/>
                        </a:lnSpc>
                        <a:buNone/>
                      </a:pPr>
                      <a:r>
                        <a:rPr lang="en-US" sz="23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19.2: Data Preprocessing</a:t>
                      </a:r>
                      <a:endParaRPr lang="en-US" sz="2300" b="0" i="0" u="none" strike="noStrike" noProof="0" dirty="0"/>
                    </a:p>
                    <a:p>
                      <a:pPr marL="0" lvl="0" indent="0" algn="l">
                        <a:lnSpc>
                          <a:spcPct val="90000"/>
                        </a:lnSpc>
                        <a:buNone/>
                      </a:pPr>
                      <a:r>
                        <a:rPr lang="en-US" sz="23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19.3: Clustering and Validation</a:t>
                      </a:r>
                      <a:endParaRPr lang="en-US" sz="2300" b="0" i="0" u="none" strike="noStrike" noProof="0" dirty="0"/>
                    </a:p>
                    <a:p>
                      <a:pPr marL="0" lvl="0" indent="0" algn="l">
                        <a:lnSpc>
                          <a:spcPct val="90000"/>
                        </a:lnSpc>
                        <a:buNone/>
                      </a:pPr>
                      <a:r>
                        <a:rPr lang="en-US" sz="23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19.4: Statistical Analysis</a:t>
                      </a:r>
                      <a:endParaRPr lang="en-US" sz="2300" b="0" i="0" u="none" strike="noStrike" noProof="0" dirty="0"/>
                    </a:p>
                    <a:p>
                      <a:pPr marL="0" lvl="0" indent="0" algn="l">
                        <a:lnSpc>
                          <a:spcPct val="90000"/>
                        </a:lnSpc>
                        <a:buNone/>
                      </a:pPr>
                      <a:r>
                        <a:rPr lang="en-US" sz="2300" b="1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Lab: Cancer Recognition on Genomics Data via Decision Tree Algorithm</a:t>
                      </a:r>
                      <a:endParaRPr lang="en-US" dirty="0"/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046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4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Teaching Kit Modules Overview</a:t>
            </a:r>
            <a:endParaRPr lang="en-US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480FDD6-49B1-45F3-96E1-3874A761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49209"/>
              </p:ext>
            </p:extLst>
          </p:nvPr>
        </p:nvGraphicFramePr>
        <p:xfrm>
          <a:off x="990117" y="2585602"/>
          <a:ext cx="16307765" cy="4484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it-IT" sz="27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​​​​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Module 20: </a:t>
                      </a:r>
                      <a:endParaRPr lang="en-US" sz="27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Analytics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​​20.1: Basics: Preprocessing, Representation, Word Importance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20.2: Latent Semantic Indexing (Singular Value Decomposition)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20.3: SVD: Dimensionality Reduction, and Other Uses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20.4: Text Visualization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Lab: Latent Semantic Indexing for Text via Singular Value Decomposition (</a:t>
                      </a:r>
                      <a:r>
                        <a:rPr lang="en-US" sz="2300" b="1" err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cuML</a:t>
                      </a: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lang="en-US" sz="2300" b="1" i="1" dirty="0">
                        <a:solidFill>
                          <a:srgbClr val="333333"/>
                        </a:solidFill>
                        <a:latin typeface="Arial"/>
                        <a:cs typeface="Arial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​​​​​​​​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Module 21: </a:t>
                      </a:r>
                      <a:endParaRPr lang="en-US" sz="27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vs. GPU-accelerated Data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Science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​21.1: GPU Accelerating </a:t>
                      </a:r>
                      <a:r>
                        <a:rPr lang="en-US" sz="23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Your Workflows</a:t>
                      </a:r>
                      <a:endParaRPr lang="en-US" sz="2300" dirty="0">
                        <a:solidFill>
                          <a:srgbClr val="333333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21.2: Refactoring Workloads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Lab: Accelerating Workloads Using RAPIDS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Lab: Introduction to </a:t>
                      </a:r>
                      <a:r>
                        <a:rPr lang="en-US" sz="2300" b="1" i="0" u="none" strike="noStrike" noProof="0" dirty="0" err="1">
                          <a:solidFill>
                            <a:srgbClr val="333333"/>
                          </a:solidFill>
                          <a:latin typeface="Arial"/>
                        </a:rPr>
                        <a:t>NetworkX</a:t>
                      </a:r>
                      <a:r>
                        <a:rPr lang="en-US" sz="2300" b="1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 Accelerated by NVIDIA </a:t>
                      </a:r>
                      <a:r>
                        <a:rPr lang="en-US" sz="2300" b="1" i="0" u="none" strike="noStrike" noProof="0" dirty="0" err="1">
                          <a:solidFill>
                            <a:srgbClr val="333333"/>
                          </a:solidFill>
                          <a:latin typeface="Arial"/>
                        </a:rPr>
                        <a:t>cuGraph</a:t>
                      </a:r>
                      <a:endParaRPr lang="en-US" b="1" dirty="0"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Lab: Introduction to GPU Accelerated Pandas</a:t>
                      </a:r>
                      <a:endParaRPr lang="en-US" b="1" dirty="0"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Lab: Introduction to the Polars GPU Engine</a:t>
                      </a:r>
                      <a:endParaRPr lang="en-US" b="1" dirty="0"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DLI Online Course Section: </a:t>
                      </a:r>
                      <a:r>
                        <a:rPr lang="en-US" sz="2300" b="1" i="0" u="none" strike="noStrike" noProof="0" dirty="0">
                          <a:latin typeface="Arial"/>
                          <a:hlinkClick r:id="rId2"/>
                        </a:rPr>
                        <a:t>Accelerating End-to-End Data Science Workflows, Section 3: Data Analysis to Save the UK</a:t>
                      </a:r>
                      <a:endParaRPr lang="en-US" dirty="0"/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4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Teaching Kit Modules Overview</a:t>
            </a:r>
            <a:endParaRPr lang="en-US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480FDD6-49B1-45F3-96E1-3874A761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84149"/>
              </p:ext>
            </p:extLst>
          </p:nvPr>
        </p:nvGraphicFramePr>
        <p:xfrm>
          <a:off x="990117" y="2585602"/>
          <a:ext cx="16307765" cy="5424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it-IT" sz="27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​​​​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Module 22: 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Working in Data Science Teams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​​22.1: Forming Great Teams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22.2: Project Idea Checklist: </a:t>
                      </a:r>
                      <a:r>
                        <a:rPr lang="en-US" sz="2300" b="0" dirty="0" err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Heilmeier</a:t>
                      </a: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Questions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22.3: Pay Attention to Software Licenses Early On</a:t>
                      </a:r>
                      <a:endParaRPr lang="en-US" sz="2300" b="1" i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​​​​​​​​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Module 23: 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Code Backup and Version Control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​23.1: Git: Overview and Benefits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23.2: Warning! Keep Your Repository Private Initially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23.3: GitHub and Bitbucket</a:t>
                      </a:r>
                      <a:endParaRPr lang="en-US" sz="2300" b="1" i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Module 24: </a:t>
                      </a:r>
                      <a:endParaRPr lang="en-US" sz="27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Team Project (Fake News Detection)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24.1: Introduction </a:t>
                      </a:r>
                      <a:r>
                        <a:rPr lang="en-US" sz="2300" b="0" i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to Team </a:t>
                      </a:r>
                      <a:r>
                        <a:rPr lang="en-US" sz="2300" b="0" i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Project</a:t>
                      </a:r>
                    </a:p>
                    <a:p>
                      <a:pPr marL="0" marR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300" b="0" i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24.2: Evaluation of Team Project</a:t>
                      </a:r>
                      <a:br>
                        <a:rPr lang="en-US" sz="2300" b="0" i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</a:br>
                      <a:r>
                        <a:rPr lang="en-US" sz="2300" b="1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Team Project: Fake News Detection (</a:t>
                      </a:r>
                      <a:r>
                        <a:rPr lang="en-US" sz="2300" b="1" i="0" u="none" strike="noStrike" noProof="0" dirty="0" err="1">
                          <a:solidFill>
                            <a:srgbClr val="333333"/>
                          </a:solidFill>
                          <a:latin typeface="Arial"/>
                        </a:rPr>
                        <a:t>cuML</a:t>
                      </a:r>
                      <a:r>
                        <a:rPr lang="en-US" sz="2300" b="1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)</a:t>
                      </a:r>
                      <a:endParaRPr lang="en-US" sz="2300" b="1" i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42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4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6D3E35-7FB6-4F84-88E8-ED2635EB18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0077" y="6610379"/>
            <a:ext cx="9235191" cy="170521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76C08-D6AC-41B8-9C4F-83CCA4CE3F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/>
          <a:p>
            <a:r>
              <a:rPr lang="en-US" dirty="0"/>
              <a:t>DLI Accelerated Data Science Teaching 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39E623-7E8F-487F-86AA-742B2790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80" y="3505059"/>
            <a:ext cx="3190241" cy="1104314"/>
          </a:xfrm>
          <a:prstGeom prst="rect">
            <a:avLst/>
          </a:prstGeom>
        </p:spPr>
      </p:pic>
      <p:sp>
        <p:nvSpPr>
          <p:cNvPr id="10" name="Subtitle 11">
            <a:extLst>
              <a:ext uri="{FF2B5EF4-FFF2-40B4-BE49-F238E27FC236}">
                <a16:creationId xmlns:a16="http://schemas.microsoft.com/office/drawing/2014/main" id="{7A19A67C-0C19-4076-8945-3A7EB019B8F8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853440" y="4980568"/>
            <a:ext cx="16581120" cy="56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400" b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ctr" defTabSz="346459" rtl="0" eaLnBrk="1" fontAlgn="base" latinLnBrk="0" hangingPunct="1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Clr>
                <a:srgbClr val="6F6F6F"/>
              </a:buClr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 Accelerated Data Science Teaching Kit is licensed by NVIDIA, Georgia Institute of Technology, and Prairie View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A&amp;M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University under the</a:t>
            </a:r>
          </a:p>
          <a:p>
            <a:pPr marL="0" marR="0" lvl="0" indent="0" algn="ctr" defTabSz="346459" rtl="0" eaLnBrk="1" fontAlgn="base" latinLnBrk="0" hangingPunct="1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Clr>
                <a:srgbClr val="6F6F6F"/>
              </a:buClr>
              <a:buSzPct val="100000"/>
              <a:buFontTx/>
              <a:buNone/>
              <a:tabLst/>
              <a:defRPr/>
            </a:pPr>
            <a:r>
              <a:rPr lang="en-US" sz="1600" u="sng" dirty="0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600" u="sng" dirty="0" err="1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NonCommercial</a:t>
            </a:r>
            <a:r>
              <a:rPr lang="en-US" sz="1600" u="sng" dirty="0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License.</a:t>
            </a:r>
            <a:endParaRPr lang="en-US" sz="1600" dirty="0">
              <a:solidFill>
                <a:srgbClr val="6F6F6F"/>
              </a:solidFill>
              <a:ea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7652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29D8-31BE-4094-991E-3F7F99A3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Teaching Kit Module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0E7A1-E8B0-4EED-B5B4-F4A72495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77" y="2210937"/>
            <a:ext cx="16581120" cy="717406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Teach fundamental and advanced topics in data collection and preprocessing, accelerated data science with </a:t>
            </a:r>
            <a:r>
              <a:rPr lang="en-US" dirty="0">
                <a:latin typeface="Arial"/>
                <a:cs typeface="Arial"/>
                <a:hlinkClick r:id="rId2"/>
              </a:rPr>
              <a:t>RAPIDS</a:t>
            </a:r>
            <a:r>
              <a:rPr lang="en-US" dirty="0">
                <a:latin typeface="Arial"/>
                <a:cs typeface="Arial"/>
              </a:rPr>
              <a:t>, scalable and distributed computing, GPU-accelerated machine learning, data visualization and graph analytics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Content also covers culturally responsive topics such as fairness and data bias, as well as challenges and important individuals from underrepresented groups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This 3</a:t>
            </a:r>
            <a:r>
              <a:rPr lang="en-US" baseline="30000" dirty="0">
                <a:latin typeface="Arial"/>
                <a:cs typeface="Arial"/>
              </a:rPr>
              <a:t>rd</a:t>
            </a:r>
            <a:r>
              <a:rPr lang="en-US" dirty="0">
                <a:latin typeface="Arial"/>
                <a:cs typeface="Arial"/>
              </a:rPr>
              <a:t> release of the Accelerated Data Science Teaching Kit now includes focused modules covering: </a:t>
            </a:r>
          </a:p>
          <a:p>
            <a:pPr marL="1238250" lvl="1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Graph Analytics</a:t>
            </a:r>
          </a:p>
          <a:p>
            <a:pPr marL="1238250" lvl="1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Streaming Data</a:t>
            </a:r>
          </a:p>
          <a:p>
            <a:pPr marL="1238250" lvl="1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Genomics</a:t>
            </a:r>
          </a:p>
          <a:p>
            <a:pPr marL="1238250" lvl="1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Text Analytics</a:t>
            </a:r>
          </a:p>
          <a:p>
            <a:pPr marL="1238250" lvl="1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CPU vs. GPU-accelerated Data Science</a:t>
            </a:r>
          </a:p>
          <a:p>
            <a:pPr marL="1238250" lvl="1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Working in Data Science Teams</a:t>
            </a:r>
          </a:p>
          <a:p>
            <a:pPr marL="1238250" lvl="1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Code Backup and Version Control</a:t>
            </a:r>
          </a:p>
          <a:p>
            <a:pPr marL="1238250" lvl="1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Team Project (Fake News Detection)</a:t>
            </a:r>
          </a:p>
        </p:txBody>
      </p:sp>
    </p:spTree>
    <p:extLst>
      <p:ext uri="{BB962C8B-B14F-4D97-AF65-F5344CB8AC3E}">
        <p14:creationId xmlns:p14="http://schemas.microsoft.com/office/powerpoint/2010/main" val="148542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D6CBCD-7D87-45DF-85A5-1E9BC07D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/>
            </a:br>
            <a:r>
              <a:rPr lang="en-US" sz="4800" dirty="0">
                <a:solidFill>
                  <a:srgbClr val="000000"/>
                </a:solidFill>
                <a:latin typeface="Arial"/>
                <a:cs typeface="Arial"/>
              </a:rPr>
              <a:t>People Involved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in Content Development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DBA3D-CA8E-433F-9EB5-D1C980C4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Polo Chau, </a:t>
            </a:r>
            <a:r>
              <a:rPr lang="en-US" sz="2400" b="1">
                <a:solidFill>
                  <a:srgbClr val="000000"/>
                </a:solidFill>
                <a:latin typeface="Arial"/>
                <a:cs typeface="Arial"/>
              </a:rPr>
              <a:t>Georgia Institute of Technology</a:t>
            </a:r>
            <a:endParaRPr lang="en-US" sz="2400" b="1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Xishuang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Dong, </a:t>
            </a:r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Prairie View A&amp;M University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Joe Bungo, </a:t>
            </a:r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NVIDIA</a:t>
            </a:r>
          </a:p>
          <a:p>
            <a:pPr marL="457200" indent="-457200">
              <a:buClr>
                <a:srgbClr val="CDCDCD"/>
              </a:buClr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Taurean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Dyer, </a:t>
            </a:r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NVIDIA</a:t>
            </a:r>
            <a:endParaRPr lang="en-US" sz="2400" b="1" dirty="0"/>
          </a:p>
          <a:p>
            <a:pPr marL="457200" indent="-457200">
              <a:buClr>
                <a:srgbClr val="CDCDCD"/>
              </a:buClr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Aiswarya Bhagavatula, </a:t>
            </a:r>
            <a:r>
              <a:rPr lang="en-US" sz="2400" b="1" dirty="0">
                <a:latin typeface="Arial"/>
                <a:cs typeface="Arial"/>
              </a:rPr>
              <a:t>Georgia Institute of Technology</a:t>
            </a:r>
            <a:endParaRPr lang="en-US" sz="2400" b="1" dirty="0"/>
          </a:p>
          <a:p>
            <a:pPr marL="457200" indent="-457200">
              <a:buClr>
                <a:srgbClr val="CDCDCD"/>
              </a:buClr>
              <a:buFont typeface="Arial"/>
              <a:buChar char="•"/>
            </a:pPr>
            <a:r>
              <a:rPr lang="en-US" sz="2400" dirty="0" err="1">
                <a:latin typeface="Arial"/>
                <a:cs typeface="Arial"/>
              </a:rPr>
              <a:t>Haekyu</a:t>
            </a:r>
            <a:r>
              <a:rPr lang="en-US" sz="2400" dirty="0">
                <a:latin typeface="Arial"/>
                <a:cs typeface="Arial"/>
              </a:rPr>
              <a:t> Park, </a:t>
            </a:r>
            <a:r>
              <a:rPr lang="en-US" sz="2400" b="1" dirty="0">
                <a:latin typeface="Arial"/>
                <a:cs typeface="Arial"/>
              </a:rPr>
              <a:t>Georgia Institute of Technology</a:t>
            </a:r>
            <a:endParaRPr lang="en-US" sz="2400" b="1" dirty="0"/>
          </a:p>
          <a:p>
            <a:pPr marL="457200" indent="-457200">
              <a:buClr>
                <a:srgbClr val="CDCDCD"/>
              </a:buClr>
              <a:buFont typeface="Arial"/>
              <a:buChar char="•"/>
            </a:pPr>
            <a:r>
              <a:rPr lang="en-US" sz="2400" dirty="0" err="1">
                <a:latin typeface="Arial"/>
                <a:cs typeface="Arial"/>
              </a:rPr>
              <a:t>Zijie</a:t>
            </a:r>
            <a:r>
              <a:rPr lang="en-US" sz="2400" dirty="0">
                <a:latin typeface="Arial"/>
                <a:cs typeface="Arial"/>
              </a:rPr>
              <a:t> (Jay) Wang, </a:t>
            </a:r>
            <a:r>
              <a:rPr lang="en-US" sz="2400" b="1" dirty="0">
                <a:latin typeface="Arial"/>
                <a:cs typeface="Arial"/>
              </a:rPr>
              <a:t>Georgia Institute of Technology</a:t>
            </a:r>
            <a:endParaRPr lang="en-US" sz="2400" b="1" dirty="0"/>
          </a:p>
          <a:p>
            <a:pPr marL="457200" indent="-457200">
              <a:buClr>
                <a:srgbClr val="CDCDCD"/>
              </a:buClr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Scott Freitas, </a:t>
            </a:r>
            <a:r>
              <a:rPr lang="en-US" sz="2400" b="1" dirty="0">
                <a:latin typeface="Arial"/>
                <a:cs typeface="Arial"/>
              </a:rPr>
              <a:t>Georgia Institute of Technology</a:t>
            </a:r>
            <a:endParaRPr lang="en-US" sz="2400" b="1" dirty="0"/>
          </a:p>
          <a:p>
            <a:pPr marL="457200" indent="-457200">
              <a:buClr>
                <a:srgbClr val="CDCDCD"/>
              </a:buClr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Kevin Li, </a:t>
            </a:r>
            <a:r>
              <a:rPr lang="en-US" sz="2400" b="1" dirty="0">
                <a:latin typeface="Arial"/>
                <a:cs typeface="Arial"/>
              </a:rPr>
              <a:t>Georgia Institute of Technology</a:t>
            </a:r>
            <a:endParaRPr lang="en-US" sz="2400" b="1" dirty="0"/>
          </a:p>
          <a:p>
            <a:pPr marL="457200" indent="-457200">
              <a:buClr>
                <a:srgbClr val="CDCDCD"/>
              </a:buClr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Jon Saad-Falcon, </a:t>
            </a:r>
            <a:r>
              <a:rPr lang="en-US" sz="2400" b="1" dirty="0">
                <a:latin typeface="Arial"/>
                <a:cs typeface="Arial"/>
              </a:rPr>
              <a:t>Georgia Institute of Technology</a:t>
            </a:r>
            <a:endParaRPr lang="en-US" sz="2400" b="1" dirty="0"/>
          </a:p>
          <a:p>
            <a:pPr marL="457200" indent="-457200">
              <a:buClr>
                <a:srgbClr val="CDCDCD"/>
              </a:buClr>
              <a:buFont typeface="Arial"/>
              <a:buChar char="•"/>
            </a:pPr>
            <a:r>
              <a:rPr lang="en-US" sz="2400" dirty="0" err="1">
                <a:latin typeface="Arial"/>
                <a:cs typeface="Arial"/>
              </a:rPr>
              <a:t>Zhiyan</a:t>
            </a:r>
            <a:r>
              <a:rPr lang="en-US" sz="2400" dirty="0">
                <a:latin typeface="Arial"/>
                <a:cs typeface="Arial"/>
              </a:rPr>
              <a:t> (Frank) Zhou, </a:t>
            </a:r>
            <a:r>
              <a:rPr lang="en-US" sz="2400" b="1" dirty="0">
                <a:latin typeface="Arial"/>
                <a:cs typeface="Arial"/>
              </a:rPr>
              <a:t>Georgia Institute of Technology</a:t>
            </a:r>
            <a:endParaRPr lang="en-US" sz="2400" b="1" dirty="0"/>
          </a:p>
          <a:p>
            <a:pPr marL="966470" lvl="1" indent="-280670">
              <a:buClr>
                <a:srgbClr val="000000"/>
              </a:buClr>
              <a:buFont typeface="Arial" panose="020B0604020202020204" pitchFamily="34" charset="0"/>
              <a:buChar char="–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B042-796F-492F-AAC2-136052CBF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0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Kit Modules Overview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480FDD6-49B1-45F3-96E1-3874A761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67444"/>
              </p:ext>
            </p:extLst>
          </p:nvPr>
        </p:nvGraphicFramePr>
        <p:xfrm>
          <a:off x="990117" y="2585602"/>
          <a:ext cx="16307765" cy="393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1:</a:t>
                      </a:r>
                      <a:b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Data Science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1.1: Teaching Kit Modules Overview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​​1.2: What is Data Science?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1.3: ​Why is Data Science Important?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1.4: Learning Goals and Expectations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1.5: Analytics Building Blocks 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1.6: Example Data Science Project 1: Apolo Graph Exploration 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1.7: Example Data Science Project 2: </a:t>
                      </a:r>
                      <a:r>
                        <a:rPr lang="en-US" sz="2300" b="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NetProbe</a:t>
                      </a: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Auction Fraud Detection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1.8: Data Science Buzzwords, Hype Cycle, General vs Narrow AI 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1.9: </a:t>
                      </a:r>
                      <a:r>
                        <a:rPr lang="en-US" sz="23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Career Paths and Challenges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1.10: Diversity Gaps in Science and Engineering</a:t>
                      </a:r>
                    </a:p>
                    <a:p>
                      <a:pPr marL="0" lv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1.11: </a:t>
                      </a:r>
                      <a:r>
                        <a:rPr lang="en-US" sz="23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Hidden Figures in Data Science from Underrepresented Groups</a:t>
                      </a:r>
                      <a:endParaRPr lang="en-US" sz="2300" b="0" dirty="0">
                        <a:solidFill>
                          <a:srgbClr val="333333"/>
                        </a:solidFill>
                        <a:latin typeface="Arial"/>
                        <a:cs typeface="Arial"/>
                      </a:endParaRP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​</a:t>
                      </a:r>
                      <a:r>
                        <a:rPr lang="en-US" sz="2300" b="1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DLI Online Course: </a:t>
                      </a:r>
                      <a:r>
                        <a:rPr lang="en-US" sz="2300" dirty="0">
                          <a:latin typeface="Arial"/>
                          <a:cs typeface="Arial"/>
                          <a:hlinkClick r:id="rId2"/>
                        </a:rPr>
                        <a:t>Accelerate Data Science Workflows with Zero Code Changes</a:t>
                      </a:r>
                      <a:endParaRPr lang="en-US" sz="2300" b="1">
                        <a:solidFill>
                          <a:srgbClr val="333333"/>
                        </a:solidFill>
                        <a:latin typeface="Arial"/>
                        <a:cs typeface="Arial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Kit Modules Overview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480FDD6-49B1-45F3-96E1-3874A761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3916"/>
              </p:ext>
            </p:extLst>
          </p:nvPr>
        </p:nvGraphicFramePr>
        <p:xfrm>
          <a:off x="990117" y="2585602"/>
          <a:ext cx="16307765" cy="362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​​​​​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2: 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​ ​ ​ 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​2.1: Collecting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​2.2: Scraping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2.3: Popular Scraping Libraries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2.4: Data Annotation and Data Quality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2.5: SQLite as Simple, Effective Storage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2.6: SQL Refresher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2.7: Beware of Missing Indexes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Lab: Data Collection via API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Lab: Data Annotation in Active Learning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300" b="1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DLI Online Course Section:</a:t>
                      </a:r>
                      <a:r>
                        <a:rPr lang="en-US" sz="2300" b="1" i="0" u="none" strike="noStrike" noProof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="1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Accelerating End-to-End Data Science Workflows, Section 1: GPU-accelerated Data Manipulation</a:t>
                      </a:r>
                      <a:endParaRPr lang="en-US" sz="2300" b="1" i="0" u="none" strike="noStrike" noProof="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7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Kit Modules Overview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480FDD6-49B1-45F3-96E1-3874A761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342613"/>
              </p:ext>
            </p:extLst>
          </p:nvPr>
        </p:nvGraphicFramePr>
        <p:xfrm>
          <a:off x="990117" y="2585602"/>
          <a:ext cx="16307765" cy="660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it-IT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​​​​</a:t>
                      </a:r>
                      <a:r>
                        <a:rPr lang="it-IT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3: </a:t>
                      </a:r>
                    </a:p>
                    <a:p>
                      <a:pPr algn="l"/>
                      <a:r>
                        <a:rPr lang="it-IT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Pre-processing (ETL)</a:t>
                      </a:r>
                      <a:endParaRPr lang="en-US" sz="27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​3.1: Introduction to Data Pre-processing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3.2: Data Cleaning and Statistical Preprocessing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​3.3: Data Cleaners: </a:t>
                      </a:r>
                      <a:r>
                        <a:rPr lang="en-US" sz="2300" b="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OpenRefine</a:t>
                      </a: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Wrangler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​3.4: Feature Selection: Introduction to Filter Methods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3.5: Feature Selection: Introduction to Model-based Methods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3.6: Feature Reduction: PCA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Lab: Data Wrangling with </a:t>
                      </a:r>
                      <a:r>
                        <a:rPr lang="en-US" sz="2300" b="1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OpenRefine</a:t>
                      </a:r>
                      <a:endParaRPr lang="en-US" sz="23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Lab: Outlier Detection with IQR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Lab: Feature Reduction with PCA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​​​​​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4: 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Ethics and Reducing Bias in Data Sets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​4.1: Sources of Bias and Fairness Measures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4.2: Tools for Discovering and Interpreting Bias in Models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4.3: Challenges Faced by Underrepresented Groups Relating to Data Ethics and Bias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Lab: Classifier Audit with </a:t>
                      </a:r>
                      <a:r>
                        <a:rPr lang="en-US" sz="2300" b="1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FairVis</a:t>
                      </a:r>
                      <a:endParaRPr lang="en-US" sz="23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5: 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5.1: Knowledge Graph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5.2: Data De-duplication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7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48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Kit Modules Overview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480FDD6-49B1-45F3-96E1-3874A761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94314"/>
              </p:ext>
            </p:extLst>
          </p:nvPr>
        </p:nvGraphicFramePr>
        <p:xfrm>
          <a:off x="990117" y="2585602"/>
          <a:ext cx="16307765" cy="597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it-IT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​​​​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6: 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Analytics, Concepts and Tasks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​6.1: Break Complex Problems into Simpler Ones: Part 1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6.2: Break Complex Problems into simpler Ones: Part 2</a:t>
                      </a:r>
                      <a:endParaRPr lang="en-US" sz="23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​​​​​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7: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Visualization 101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​7.1: What is Info Vis and Why it is Important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7.2: Human Perception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7.3: Gestalt Psychology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7.4: Chart Basics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7.5: Colors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7.6: Visual Exploratory Data Analytics with </a:t>
                      </a:r>
                      <a:r>
                        <a:rPr lang="en-US" sz="230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cuXFilter</a:t>
                      </a:r>
                      <a:endParaRPr lang="en-US" sz="23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Lab: Creating Visualizations</a:t>
                      </a:r>
                      <a:endParaRPr lang="en-US" sz="23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8: 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Fixing Common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 Issues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8.1: Fixing Bar Charts, Line Charts, Tables and More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8.2: Applying What You’ve Learned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8.3: Crown Jewel, Self-contained Figures and More Tips</a:t>
                      </a:r>
                      <a:endParaRPr lang="en-US" sz="23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7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92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Kit Modules Overview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480FDD6-49B1-45F3-96E1-3874A761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38910"/>
              </p:ext>
            </p:extLst>
          </p:nvPr>
        </p:nvGraphicFramePr>
        <p:xfrm>
          <a:off x="990117" y="2585602"/>
          <a:ext cx="16307765" cy="765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it-IT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​​​​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9: 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Visualization for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(D3)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​​9.1: Why Learn D3?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9.2: Prerequisites: </a:t>
                      </a:r>
                      <a:r>
                        <a:rPr lang="en-US" sz="2300" b="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SVG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9.3: D3 Overview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9.4: Enter-Update-Exit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9.5: Attributes, Styles, Classes and Text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9.6: Scales and Axes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9.7: Dynamic Data and Interaction</a:t>
                      </a: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Lab: Web-based Visualization (D3)</a:t>
                      </a:r>
                      <a:endParaRPr lang="en-US" sz="2300" b="1" i="1" u="none" strike="noStrike" noProof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Lab: Server and Client-side Visualizations (</a:t>
                      </a:r>
                      <a:r>
                        <a:rPr lang="en-US" sz="2300" b="1" dirty="0" err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Datashader</a:t>
                      </a: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2300" b="1" dirty="0" err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Plotly</a:t>
                      </a: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2300" b="1" dirty="0" err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Plotly</a:t>
                      </a: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Dash)</a:t>
                      </a:r>
                      <a:endParaRPr lang="en-US" sz="2300" b="1" i="1" u="none" strike="noStrike" noProof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​​​​​</a:t>
                      </a:r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10: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Scalable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Computing (Hadoop,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Hive)</a:t>
                      </a:r>
                    </a:p>
                    <a:p>
                      <a:pPr algn="l"/>
                      <a:endParaRPr lang="en-US" sz="27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​10.1: Big Data is Common. How to Store It?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10.2: ​Why Hadoop?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10.3: MapReduce Overview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10.4: Example MapReduce Program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10.5: How to Try Hadoop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10.6: Pig and Hive</a:t>
                      </a:r>
                    </a:p>
                    <a:p>
                      <a:pPr marL="0" marR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Lab: Hadoop</a:t>
                      </a:r>
                      <a:endParaRPr lang="en-US" sz="2300" b="1" i="1" u="none" strike="noStrike" noProof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8018">
                <a:tc>
                  <a:txBody>
                    <a:bodyPr/>
                    <a:lstStyle/>
                    <a:p>
                      <a:pPr algn="l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11: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Scalable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Computing (Spark)</a:t>
                      </a:r>
                    </a:p>
                  </a:txBody>
                  <a:tcPr marL="457200" marR="152400" marT="76200" marB="76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11.1: Spark Overview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11.2: Example Spark Programs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11.3: Spark SQL and Other Spark Libraries</a:t>
                      </a:r>
                    </a:p>
                    <a:p>
                      <a:pPr marL="0" marR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300" b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11.4: RAPIDS and Spark</a:t>
                      </a:r>
                      <a:endParaRPr lang="en-US" sz="2300" b="1" i="1" u="none" strike="noStrike" noProof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 marL="0" marR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Lab: Accelerated Spark with RAPIDS on AWS</a:t>
                      </a:r>
                    </a:p>
                    <a:p>
                      <a:pPr marL="0" marR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300" b="1" i="0" u="none" strike="noStrike" noProof="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DLI Online Course: </a:t>
                      </a:r>
                      <a:r>
                        <a:rPr lang="en-US" sz="2300" b="1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RAPIDS Accelerator for Apache Spark</a:t>
                      </a:r>
                      <a:endParaRPr lang="en-US" sz="2300" b="1" i="0" u="none" strike="noStrike" noProof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7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55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0496BAB9B2694B91B4893E399305DA" ma:contentTypeVersion="11" ma:contentTypeDescription="Create a new document." ma:contentTypeScope="" ma:versionID="3fa778124f899bf6626fece3bfa2b21c">
  <xsd:schema xmlns:xsd="http://www.w3.org/2001/XMLSchema" xmlns:xs="http://www.w3.org/2001/XMLSchema" xmlns:p="http://schemas.microsoft.com/office/2006/metadata/properties" xmlns:ns2="004b990d-2640-49eb-9ab7-bdd83b4add5d" xmlns:ns3="917a513a-5fad-4918-8c12-6b1e5bccd487" targetNamespace="http://schemas.microsoft.com/office/2006/metadata/properties" ma:root="true" ma:fieldsID="958938342e4c249e06f1e79532b0b234" ns2:_="" ns3:_="">
    <xsd:import namespace="004b990d-2640-49eb-9ab7-bdd83b4add5d"/>
    <xsd:import namespace="917a513a-5fad-4918-8c12-6b1e5bccd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b990d-2640-49eb-9ab7-bdd83b4add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804b2a00-2846-4002-b30b-85ebaf4c01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a513a-5fad-4918-8c12-6b1e5bccd48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4b0bdc8-31ba-4a2d-9a0e-d141cf795239}" ma:internalName="TaxCatchAll" ma:showField="CatchAllData" ma:web="917a513a-5fad-4918-8c12-6b1e5bccd4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lcf76f155ced4ddcb4097134ff3c332f xmlns="004b990d-2640-49eb-9ab7-bdd83b4add5d">
      <Terms xmlns="http://schemas.microsoft.com/office/infopath/2007/PartnerControls"/>
    </lcf76f155ced4ddcb4097134ff3c332f>
    <TaxCatchAll xmlns="917a513a-5fad-4918-8c12-6b1e5bccd487" xsi:nil="true"/>
  </documentManagement>
</p:properties>
</file>

<file path=customXml/itemProps1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C26DFC-7DF3-42FC-AA0A-3DFAD3CC35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4b990d-2640-49eb-9ab7-bdd83b4add5d"/>
    <ds:schemaRef ds:uri="917a513a-5fad-4918-8c12-6b1e5bccd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b2811cf8-4877-470e-bec4-f5c16c1a5202"/>
    <ds:schemaRef ds:uri="http://schemas.microsoft.com/office/2006/metadata/properties"/>
    <ds:schemaRef ds:uri="http://purl.org/dc/dcmitype/"/>
    <ds:schemaRef ds:uri="http://purl.org/dc/terms/"/>
    <ds:schemaRef ds:uri="004b990d-2640-49eb-9ab7-bdd83b4add5d"/>
    <ds:schemaRef ds:uri="917a513a-5fad-4918-8c12-6b1e5bccd487"/>
  </ds:schemaRefs>
</ds:datastoreItem>
</file>

<file path=docMetadata/LabelInfo.xml><?xml version="1.0" encoding="utf-8"?>
<clbl:labelList xmlns:clbl="http://schemas.microsoft.com/office/2020/mipLabelMetadata">
  <clbl:label id="{6b558183-044c-4105-8d9c-cea02a2a3d86}" enabled="1" method="Standard" siteId="{43083d15-7273-40c1-b7db-39efd9ccc17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92824</TotalTime>
  <Words>1599</Words>
  <Application>Microsoft Office PowerPoint</Application>
  <PresentationFormat>Custom</PresentationFormat>
  <Paragraphs>240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Title &amp; Bullet</vt:lpstr>
      <vt:lpstr>Lecture 1.1 - Teaching Kit Modules Overview</vt:lpstr>
      <vt:lpstr>PowerPoint Presentation</vt:lpstr>
      <vt:lpstr>Teaching Kit Module Goals</vt:lpstr>
      <vt:lpstr> People Involved in Content Development</vt:lpstr>
      <vt:lpstr>Teaching Kit Modules Overview</vt:lpstr>
      <vt:lpstr>Teaching Kit Modules Overview</vt:lpstr>
      <vt:lpstr>Teaching Kit Modules Overview</vt:lpstr>
      <vt:lpstr>Teaching Kit Modules Overview</vt:lpstr>
      <vt:lpstr>Teaching Kit Modules Overview</vt:lpstr>
      <vt:lpstr>Teaching Kit Modules Overview</vt:lpstr>
      <vt:lpstr>Teaching Kit Modules Overview</vt:lpstr>
      <vt:lpstr>Teaching Kit Modules Overview</vt:lpstr>
      <vt:lpstr>Teaching Kit Modules Overview</vt:lpstr>
      <vt:lpstr>Teaching Kit Modules Overview</vt:lpstr>
      <vt:lpstr>Teaching Kit Modules Overview</vt:lpstr>
      <vt:lpstr>Teaching Kit Modules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Joe Bungo</cp:lastModifiedBy>
  <cp:revision>3781</cp:revision>
  <dcterms:created xsi:type="dcterms:W3CDTF">2008-01-24T03:11:41Z</dcterms:created>
  <dcterms:modified xsi:type="dcterms:W3CDTF">2024-12-11T21:35:17Z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0x0101009F0496BAB9B2694B91B4893E399305DA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Ref">
    <vt:lpwstr>https://api.informationprotection.azure.com/api/43083d15-7273-40c1-b7db-39efd9ccc17a</vt:lpwstr>
  </property>
  <property fmtid="{D5CDD505-2E9C-101B-9397-08002B2CF9AE}" pid="6" name="MSIP_Label_6b558183-044c-4105-8d9c-cea02a2a3d86_Owner">
    <vt:lpwstr>lspillman@nvidia.com</vt:lpwstr>
  </property>
  <property fmtid="{D5CDD505-2E9C-101B-9397-08002B2CF9AE}" pid="7" name="MSIP_Label_6b558183-044c-4105-8d9c-cea02a2a3d86_SetDate">
    <vt:lpwstr>2018-05-11T15:28:31.9824217-07:00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Sensitivity">
    <vt:lpwstr>Unrestricted</vt:lpwstr>
  </property>
  <property fmtid="{D5CDD505-2E9C-101B-9397-08002B2CF9AE}" pid="12" name="MediaServiceImageTags">
    <vt:lpwstr/>
  </property>
</Properties>
</file>