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2" r:id="rId5"/>
    <p:sldMasterId id="2147484000" r:id="rId6"/>
  </p:sldMasterIdLst>
  <p:notesMasterIdLst>
    <p:notesMasterId r:id="rId17"/>
  </p:notesMasterIdLst>
  <p:handoutMasterIdLst>
    <p:handoutMasterId r:id="rId18"/>
  </p:handoutMasterIdLst>
  <p:sldIdLst>
    <p:sldId id="818" r:id="rId7"/>
    <p:sldId id="809" r:id="rId8"/>
    <p:sldId id="821" r:id="rId9"/>
    <p:sldId id="822" r:id="rId10"/>
    <p:sldId id="824" r:id="rId11"/>
    <p:sldId id="823" r:id="rId12"/>
    <p:sldId id="378" r:id="rId13"/>
    <p:sldId id="379" r:id="rId14"/>
    <p:sldId id="380" r:id="rId15"/>
    <p:sldId id="820" r:id="rId16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3A369"/>
    <a:srgbClr val="890C58"/>
    <a:srgbClr val="0071C5"/>
    <a:srgbClr val="4F2682"/>
    <a:srgbClr val="008564"/>
    <a:srgbClr val="383838"/>
    <a:srgbClr val="8C8C8C"/>
    <a:srgbClr val="CDCDCD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1AE9F-40B6-0000-A004-0E9FCE39D069}" v="1" dt="2021-02-25T01:55:28.700"/>
    <p1510:client id="{5E91AE9F-9085-0000-A004-0755F6EF24E0}" v="2" dt="2021-02-25T01:59:39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1087" autoAdjust="0"/>
  </p:normalViewPr>
  <p:slideViewPr>
    <p:cSldViewPr snapToGrid="0">
      <p:cViewPr varScale="1">
        <p:scale>
          <a:sx n="38" d="100"/>
          <a:sy n="38" d="100"/>
        </p:scale>
        <p:origin x="876" y="78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bungo" userId="S::jbungo_nvidia.com#ext#@gtvault.onmicrosoft.com::c69b4972-ef89-4265-a3e3-b054213acbae" providerId="AD" clId="Web-{2791AE9F-40B6-0000-A004-0E9FCE39D069}"/>
    <pc:docChg chg="modSld">
      <pc:chgData name="jbungo" userId="S::jbungo_nvidia.com#ext#@gtvault.onmicrosoft.com::c69b4972-ef89-4265-a3e3-b054213acbae" providerId="AD" clId="Web-{2791AE9F-40B6-0000-A004-0E9FCE39D069}" dt="2021-02-25T01:55:28.700" v="0" actId="14100"/>
      <pc:docMkLst>
        <pc:docMk/>
      </pc:docMkLst>
      <pc:sldChg chg="modSp">
        <pc:chgData name="jbungo" userId="S::jbungo_nvidia.com#ext#@gtvault.onmicrosoft.com::c69b4972-ef89-4265-a3e3-b054213acbae" providerId="AD" clId="Web-{2791AE9F-40B6-0000-A004-0E9FCE39D069}" dt="2021-02-25T01:55:28.700" v="0" actId="14100"/>
        <pc:sldMkLst>
          <pc:docMk/>
          <pc:sldMk cId="797556869" sldId="818"/>
        </pc:sldMkLst>
        <pc:spChg chg="mod">
          <ac:chgData name="jbungo" userId="S::jbungo_nvidia.com#ext#@gtvault.onmicrosoft.com::c69b4972-ef89-4265-a3e3-b054213acbae" providerId="AD" clId="Web-{2791AE9F-40B6-0000-A004-0E9FCE39D069}" dt="2021-02-25T01:55:28.700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oe Bungo" userId="68c73667-b054-4751-86c2-2fef667112d9" providerId="ADAL" clId="{FA43E5D1-8111-4FDB-ADB3-0C9276B1C1FC}"/>
    <pc:docChg chg="modSld">
      <pc:chgData name="Joe Bungo" userId="68c73667-b054-4751-86c2-2fef667112d9" providerId="ADAL" clId="{FA43E5D1-8111-4FDB-ADB3-0C9276B1C1FC}" dt="2021-02-25T02:40:06.489" v="0" actId="14100"/>
      <pc:docMkLst>
        <pc:docMk/>
      </pc:docMkLst>
      <pc:sldChg chg="modSp mod">
        <pc:chgData name="Joe Bungo" userId="68c73667-b054-4751-86c2-2fef667112d9" providerId="ADAL" clId="{FA43E5D1-8111-4FDB-ADB3-0C9276B1C1FC}" dt="2021-02-25T02:40:06.489" v="0" actId="14100"/>
        <pc:sldMkLst>
          <pc:docMk/>
          <pc:sldMk cId="797556869" sldId="818"/>
        </pc:sldMkLst>
        <pc:spChg chg="mod">
          <ac:chgData name="Joe Bungo" userId="68c73667-b054-4751-86c2-2fef667112d9" providerId="ADAL" clId="{FA43E5D1-8111-4FDB-ADB3-0C9276B1C1FC}" dt="2021-02-25T02:40:06.489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bungo" userId="S::jbungo_nvidia.com#ext#@gtvault.onmicrosoft.com::c69b4972-ef89-4265-a3e3-b054213acbae" providerId="AD" clId="Web-{5E91AE9F-9085-0000-A004-0755F6EF24E0}"/>
    <pc:docChg chg="modSld">
      <pc:chgData name="jbungo" userId="S::jbungo_nvidia.com#ext#@gtvault.onmicrosoft.com::c69b4972-ef89-4265-a3e3-b054213acbae" providerId="AD" clId="Web-{5E91AE9F-9085-0000-A004-0755F6EF24E0}" dt="2021-02-25T01:59:39.570" v="1"/>
      <pc:docMkLst>
        <pc:docMk/>
      </pc:docMkLst>
      <pc:sldChg chg="addSp delSp modSp mod modClrScheme chgLayout">
        <pc:chgData name="jbungo" userId="S::jbungo_nvidia.com#ext#@gtvault.onmicrosoft.com::c69b4972-ef89-4265-a3e3-b054213acbae" providerId="AD" clId="Web-{5E91AE9F-9085-0000-A004-0755F6EF24E0}" dt="2021-02-25T01:59:39.570" v="1"/>
        <pc:sldMkLst>
          <pc:docMk/>
          <pc:sldMk cId="3991085377" sldId="379"/>
        </pc:sldMkLst>
        <pc:spChg chg="add del mod ord">
          <ac:chgData name="jbungo" userId="S::jbungo_nvidia.com#ext#@gtvault.onmicrosoft.com::c69b4972-ef89-4265-a3e3-b054213acbae" providerId="AD" clId="Web-{5E91AE9F-9085-0000-A004-0755F6EF24E0}" dt="2021-02-25T01:59:39.570" v="1"/>
          <ac:spMkLst>
            <pc:docMk/>
            <pc:sldMk cId="3991085377" sldId="379"/>
            <ac:spMk id="3" creationId="{313E9B42-F96B-4FFE-8173-9C72756C2E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2/24/2021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6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6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2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6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4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rPr>
              <a:pPr marL="0" marR="0" lvl="0" indent="0" algn="r" defTabSz="7619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6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6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5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0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2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5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305" y="549280"/>
            <a:ext cx="17190626" cy="1425696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Vitess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22" y="1592666"/>
            <a:ext cx="17153004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6000" b="1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1" y="4585977"/>
            <a:ext cx="17190630" cy="865338"/>
          </a:xfrm>
          <a:prstGeom prst="rect">
            <a:avLst/>
          </a:prstGeom>
        </p:spPr>
        <p:txBody>
          <a:bodyPr anchor="ctr"/>
          <a:lstStyle>
            <a:lvl1pPr marL="0" indent="0" algn="l" defTabSz="914300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80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2" y="5301953"/>
            <a:ext cx="17209444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4" y="8759371"/>
            <a:ext cx="16287520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4" y="5792233"/>
            <a:ext cx="17190632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63"/>
            <a:ext cx="17124784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1346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504698" y="2536909"/>
            <a:ext cx="16560332" cy="7039834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63"/>
            <a:ext cx="16560332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07417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703" y="2536913"/>
            <a:ext cx="16899006" cy="6572250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4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3600" dirty="0"/>
              <a:t>of the printing and typesetting industry.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5" y="549363"/>
            <a:ext cx="16899006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928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085" y="2220152"/>
            <a:ext cx="7190554" cy="722488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4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7657630" y="2220152"/>
            <a:ext cx="9896592" cy="72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4701" y="549363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658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698" y="2186791"/>
            <a:ext cx="16221664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1" y="549363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0357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698" y="2536906"/>
            <a:ext cx="9410700" cy="7125052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4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Helvetica"/>
                <a:cs typeface="Helvetica"/>
              </a:rPr>
              <a:t>Lorem Ipsum is simply dummy text.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59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8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81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35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BB217F-CC1A-624C-B924-1A80B3E4F55B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D581CE-1F8E-7944-8787-0F81217A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4ECE2-80EF-7640-AA09-21D139EEB546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1C4A61C-E970-8C4F-B0A1-F5D1D2D5B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8D51135B-D84A-264D-91DD-4B0D1F7C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1B6AD-089F-D244-8ACC-59691BC7CF1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01922E-6E2B-F047-9854-4F12BE51C80D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81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</p:sldLayoutIdLst>
  <p:txStyles>
    <p:titleStyle>
      <a:lvl1pPr algn="l" defTabSz="9143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00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38" indent="-571438" algn="l" defTabSz="9143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50" indent="-457150" algn="l" defTabSz="9143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050" indent="-457150" algn="l" defTabSz="9143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352" indent="-457150" algn="l" defTabSz="9143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50" indent="-457150" algn="l" defTabSz="9143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950" indent="-457150" algn="l" defTabSz="9143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250" indent="-457150" algn="l" defTabSz="9143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550" indent="-457150" algn="l" defTabSz="9143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02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00" algn="l" defTabSz="9143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good.is/infographics/the-world-of-data-we-re-creating-on-the-intern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87" y="6664288"/>
            <a:ext cx="15995913" cy="1679405"/>
          </a:xfrm>
        </p:spPr>
        <p:txBody>
          <a:bodyPr/>
          <a:lstStyle/>
          <a:p>
            <a:r>
              <a:rPr lang="en-US" dirty="0"/>
              <a:t>Lecture 1.3 ​- Why is Data Science Important?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1" y="2667000"/>
            <a:ext cx="16626840" cy="4000500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Why is </a:t>
            </a:r>
            <a:r>
              <a:rPr lang="en-US" sz="8800" dirty="0">
                <a:solidFill>
                  <a:srgbClr val="F9BA00"/>
                </a:solidFill>
              </a:rPr>
              <a:t>Data Science</a:t>
            </a:r>
            <a:r>
              <a:rPr lang="en-US" sz="8800" dirty="0">
                <a:solidFill>
                  <a:srgbClr val="FFFFFF"/>
                </a:solidFill>
              </a:rPr>
              <a:t> Important?</a:t>
            </a:r>
          </a:p>
        </p:txBody>
      </p:sp>
    </p:spTree>
    <p:extLst>
      <p:ext uri="{BB962C8B-B14F-4D97-AF65-F5344CB8AC3E}">
        <p14:creationId xmlns:p14="http://schemas.microsoft.com/office/powerpoint/2010/main" val="6915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0" y="780587"/>
            <a:ext cx="17100579" cy="1581613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Why is </a:t>
            </a:r>
            <a:r>
              <a:rPr lang="en-US" sz="8000" dirty="0">
                <a:solidFill>
                  <a:srgbClr val="FFC000"/>
                </a:solidFill>
              </a:rPr>
              <a:t>data science</a:t>
            </a:r>
            <a:r>
              <a:rPr lang="en-US" sz="8000" dirty="0">
                <a:solidFill>
                  <a:srgbClr val="FFFFFF"/>
                </a:solidFill>
              </a:rPr>
              <a:t> important?</a:t>
            </a:r>
            <a:endParaRPr lang="en-US" sz="8000" b="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3009900"/>
            <a:ext cx="16495441" cy="6669359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Data Science </a:t>
            </a:r>
            <a:r>
              <a:rPr lang="en-US" sz="4800" dirty="0">
                <a:solidFill>
                  <a:srgbClr val="FFC000"/>
                </a:solidFill>
              </a:rPr>
              <a:t>unlocks potential 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of data in solving </a:t>
            </a:r>
            <a:r>
              <a:rPr lang="en-US" sz="4800" dirty="0">
                <a:solidFill>
                  <a:srgbClr val="92D050"/>
                </a:solidFill>
              </a:rPr>
              <a:t>societal challenges 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and </a:t>
            </a:r>
            <a:r>
              <a:rPr lang="en-US" sz="4800" dirty="0">
                <a:solidFill>
                  <a:srgbClr val="92D050"/>
                </a:solidFill>
              </a:rPr>
              <a:t>large-scale complex problems across domains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, from business, technology, science, engineering, healthcare, to government, and many more.  </a:t>
            </a:r>
          </a:p>
          <a:p>
            <a:pPr marL="685800" indent="-68580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As data continues to grow in volume, velocity and complexity, there is a </a:t>
            </a:r>
            <a:r>
              <a:rPr lang="en-US" sz="4800" dirty="0">
                <a:solidFill>
                  <a:srgbClr val="92D050"/>
                </a:solidFill>
              </a:rPr>
              <a:t>strong demand 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for data science talents to help design the best solutions.</a:t>
            </a:r>
          </a:p>
        </p:txBody>
      </p:sp>
    </p:spTree>
    <p:extLst>
      <p:ext uri="{BB962C8B-B14F-4D97-AF65-F5344CB8AC3E}">
        <p14:creationId xmlns:p14="http://schemas.microsoft.com/office/powerpoint/2010/main" val="468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0" y="780587"/>
            <a:ext cx="17100579" cy="1581613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Why is </a:t>
            </a:r>
            <a:r>
              <a:rPr lang="en-US" sz="8000" dirty="0">
                <a:solidFill>
                  <a:srgbClr val="FFC000"/>
                </a:solidFill>
              </a:rPr>
              <a:t>data science</a:t>
            </a:r>
            <a:r>
              <a:rPr lang="en-US" sz="8000" dirty="0">
                <a:solidFill>
                  <a:srgbClr val="FFFFFF"/>
                </a:solidFill>
              </a:rPr>
              <a:t> important?</a:t>
            </a:r>
            <a:endParaRPr lang="en-US" sz="8000" b="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609850"/>
            <a:ext cx="16495441" cy="6936059"/>
          </a:xfrm>
        </p:spPr>
        <p:txBody>
          <a:bodyPr/>
          <a:lstStyle/>
          <a:p>
            <a:pPr marL="685800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“Data, and the capability to extract useful knowledge from data, should be regarded as </a:t>
            </a:r>
            <a:r>
              <a:rPr lang="en-US" sz="4800" dirty="0">
                <a:solidFill>
                  <a:srgbClr val="92D050"/>
                </a:solidFill>
              </a:rPr>
              <a:t>key strategic assets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”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i="1" dirty="0">
                <a:solidFill>
                  <a:schemeClr val="tx1">
                    <a:lumMod val="95000"/>
                  </a:schemeClr>
                </a:solidFill>
              </a:rPr>
              <a:t>— Data Science for Business</a:t>
            </a:r>
            <a:endParaRPr lang="en-US" sz="4800" i="1" dirty="0">
              <a:solidFill>
                <a:schemeClr val="tx1">
                  <a:lumMod val="95000"/>
                </a:schemeClr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92D050"/>
                </a:solidFill>
              </a:rPr>
              <a:t>Data-analytic thinking 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helps you</a:t>
            </a:r>
          </a:p>
          <a:p>
            <a:pPr marL="1638319" lvl="1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Assess whether and how data can address a problem </a:t>
            </a:r>
          </a:p>
          <a:p>
            <a:pPr marL="1638319" lvl="1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Envision opportunities for data-driven decision making</a:t>
            </a:r>
          </a:p>
          <a:p>
            <a:pPr marL="1638319" lvl="1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See data-oriented competitive threats</a:t>
            </a:r>
          </a:p>
          <a:p>
            <a:pPr marL="685800" indent="-6858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Important to understand data science </a:t>
            </a:r>
            <a:r>
              <a:rPr lang="en-US" sz="4800" b="1" dirty="0">
                <a:solidFill>
                  <a:srgbClr val="92D050"/>
                </a:solidFill>
              </a:rPr>
              <a:t>even if you never intend to apply it yourself</a:t>
            </a:r>
            <a:r>
              <a:rPr lang="en-US" sz="4800" dirty="0">
                <a:solidFill>
                  <a:srgbClr val="FFFFFF"/>
                </a:solidFill>
              </a:rPr>
              <a:t>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5050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D3FD4-723A-544A-81C7-6C890ED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0" y="780587"/>
            <a:ext cx="17100579" cy="158161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What are the 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</a:rPr>
              <a:t>“</a:t>
            </a:r>
            <a:r>
              <a:rPr lang="en-US" sz="6000" dirty="0">
                <a:solidFill>
                  <a:srgbClr val="FFC000"/>
                </a:solidFill>
              </a:rPr>
              <a:t>ingredients</a:t>
            </a:r>
            <a:r>
              <a:rPr lang="en-US" sz="6000" dirty="0">
                <a:solidFill>
                  <a:srgbClr val="FFFFFF"/>
                </a:solidFill>
              </a:rPr>
              <a:t>” of data science?</a:t>
            </a:r>
            <a:endParaRPr lang="en-US" sz="6000" b="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7A9E-CA74-A942-B274-88BA35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3523785"/>
            <a:ext cx="16495441" cy="61554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Need to consider:</a:t>
            </a:r>
            <a:br>
              <a:rPr lang="en-US" sz="5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5400" dirty="0">
                <a:solidFill>
                  <a:srgbClr val="92D050"/>
                </a:solidFill>
              </a:rPr>
              <a:t>storage, complex system design, scalability of algorithms, statistical tests, visualization techniques, interaction techniques, etc.</a:t>
            </a: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Above issues often become more complex with </a:t>
            </a:r>
            <a:r>
              <a:rPr lang="en-US" sz="4400" b="1" dirty="0">
                <a:solidFill>
                  <a:srgbClr val="FFC000"/>
                </a:solidFill>
              </a:rPr>
              <a:t>big data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3200" dirty="0">
              <a:solidFill>
                <a:srgbClr val="FFFFFF">
                  <a:lumMod val="95000"/>
                </a:srgbClr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F9BA00"/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F9BA00"/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  <a:p>
            <a:pPr marL="685800" indent="-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5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(Einstein might or might not have said this.)">
            <a:extLst>
              <a:ext uri="{FF2B5EF4-FFF2-40B4-BE49-F238E27FC236}">
                <a16:creationId xmlns:a16="http://schemas.microsoft.com/office/drawing/2014/main" id="{55031DBB-A91C-4591-8E10-68FF0A013A6B}"/>
              </a:ext>
            </a:extLst>
          </p:cNvPr>
          <p:cNvSpPr txBox="1"/>
          <p:nvPr/>
        </p:nvSpPr>
        <p:spPr>
          <a:xfrm>
            <a:off x="12776101" y="12282577"/>
            <a:ext cx="4061698" cy="1896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8" tIns="71438" rIns="71438" bIns="71438" anchor="ctr">
            <a:spAutoFit/>
          </a:bodyPr>
          <a:lstStyle>
            <a:lvl1pPr defTabSz="584200">
              <a:spcBef>
                <a:spcPts val="2400"/>
              </a:spcBef>
              <a:defRPr sz="27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defTabSz="1168400" fontAlgn="auto" hangingPunct="0">
              <a:spcBef>
                <a:spcPts val="4800"/>
              </a:spcBef>
              <a:spcAft>
                <a:spcPts val="0"/>
              </a:spcAft>
            </a:pPr>
            <a:r>
              <a:rPr sz="3796" kern="0">
                <a:latin typeface="Calibri"/>
              </a:rPr>
              <a:t>(Einstein might or might not have said this.)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8" y="0"/>
            <a:ext cx="15796356" cy="1005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912" y="9660002"/>
            <a:ext cx="900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82126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prstClr val="black"/>
                </a:solidFill>
                <a:latin typeface="Calibri"/>
                <a:ea typeface="+mn-ea"/>
                <a:sym typeface="Helvetica"/>
              </a:rPr>
              <a:t>RETRIEVED from:  </a:t>
            </a:r>
            <a:r>
              <a:rPr lang="en-US" sz="1400" kern="0" dirty="0">
                <a:solidFill>
                  <a:prstClr val="black"/>
                </a:solidFill>
                <a:latin typeface="Calibri"/>
                <a:ea typeface="+mn-ea"/>
                <a:sym typeface="Helvetica"/>
                <a:hlinkClick r:id="rId4"/>
              </a:rPr>
              <a:t>https://www.good.is/infographics/the-world-of-data-we-re-creating-on-the-internet</a:t>
            </a:r>
            <a:r>
              <a:rPr lang="en-US" sz="1400" kern="0" dirty="0">
                <a:solidFill>
                  <a:prstClr val="black"/>
                </a:solidFill>
                <a:latin typeface="Calibri"/>
                <a:ea typeface="+mn-ea"/>
                <a:sym typeface="Helvetica"/>
              </a:rPr>
              <a:t>.  October 9, 2017</a:t>
            </a:r>
          </a:p>
        </p:txBody>
      </p:sp>
    </p:spTree>
    <p:extLst>
      <p:ext uri="{BB962C8B-B14F-4D97-AF65-F5344CB8AC3E}">
        <p14:creationId xmlns:p14="http://schemas.microsoft.com/office/powerpoint/2010/main" val="17036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55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317AA0AAFE040A4C7C5D23CBE8847" ma:contentTypeVersion="4" ma:contentTypeDescription="Create a new document." ma:contentTypeScope="" ma:versionID="5b1f19b83b10f4e69c2746e9f27fdab9">
  <xsd:schema xmlns:xsd="http://www.w3.org/2001/XMLSchema" xmlns:xs="http://www.w3.org/2001/XMLSchema" xmlns:p="http://schemas.microsoft.com/office/2006/metadata/properties" xmlns:ns2="b2811cf8-4877-470e-bec4-f5c16c1a5202" targetNamespace="http://schemas.microsoft.com/office/2006/metadata/properties" ma:root="true" ma:fieldsID="cd1f39e3641858cffea9d19f9c4007fb" ns2:_="">
    <xsd:import namespace="b2811cf8-4877-470e-bec4-f5c16c1a5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1cf8-4877-470e-bec4-f5c16c1a5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0842B0A-6C89-47B4-8A0B-049BECB0B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11cf8-4877-470e-bec4-f5c16c1a5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91666</TotalTime>
  <Words>281</Words>
  <Application>Microsoft Office PowerPoint</Application>
  <PresentationFormat>Custom</PresentationFormat>
  <Paragraphs>29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</vt:lpstr>
      <vt:lpstr>Trebuchet MS</vt:lpstr>
      <vt:lpstr>Wingdings</vt:lpstr>
      <vt:lpstr>Title &amp; Bullet</vt:lpstr>
      <vt:lpstr>1_Title &amp; Bullet</vt:lpstr>
      <vt:lpstr>1_Full Page Layout</vt:lpstr>
      <vt:lpstr>Lecture 1.3 ​- Why is Data Science Important?</vt:lpstr>
      <vt:lpstr>PowerPoint Presentation</vt:lpstr>
      <vt:lpstr>Why is Data Science Important?</vt:lpstr>
      <vt:lpstr>Why is data science important?</vt:lpstr>
      <vt:lpstr>Why is data science important?</vt:lpstr>
      <vt:lpstr>What are the “ingredients” of data science?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Joe Bungo</cp:lastModifiedBy>
  <cp:revision>3650</cp:revision>
  <dcterms:created xsi:type="dcterms:W3CDTF">2008-01-24T03:11:41Z</dcterms:created>
  <dcterms:modified xsi:type="dcterms:W3CDTF">2021-02-25T02:40:08Z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0x010100903317AA0AAFE040A4C7C5D23CBE8847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