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92" r:id="rId5"/>
  </p:sldMasterIdLst>
  <p:notesMasterIdLst>
    <p:notesMasterId r:id="rId12"/>
  </p:notesMasterIdLst>
  <p:handoutMasterIdLst>
    <p:handoutMasterId r:id="rId13"/>
  </p:handoutMasterIdLst>
  <p:sldIdLst>
    <p:sldId id="818" r:id="rId6"/>
    <p:sldId id="809" r:id="rId7"/>
    <p:sldId id="821" r:id="rId8"/>
    <p:sldId id="822" r:id="rId9"/>
    <p:sldId id="823" r:id="rId10"/>
    <p:sldId id="820" r:id="rId11"/>
  </p:sldIdLst>
  <p:sldSz cx="18288000" cy="10287000"/>
  <p:notesSz cx="7010400" cy="9296400"/>
  <p:defaultTextStyle>
    <a:defPPr>
      <a:defRPr lang="en-US"/>
    </a:defPPr>
    <a:lvl1pPr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761970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152393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228590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3047878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3809848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457181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533378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6095756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orient="horz" pos="5083" userDrawn="1">
          <p15:clr>
            <a:srgbClr val="A4A3A4"/>
          </p15:clr>
        </p15:guide>
        <p15:guide id="3" orient="horz" pos="5315" userDrawn="1">
          <p15:clr>
            <a:srgbClr val="A4A3A4"/>
          </p15:clr>
        </p15:guide>
        <p15:guide id="4" pos="9092" userDrawn="1">
          <p15:clr>
            <a:srgbClr val="A4A3A4"/>
          </p15:clr>
        </p15:guide>
        <p15:guide id="5" orient="horz" pos="1625" userDrawn="1">
          <p15:clr>
            <a:srgbClr val="A4A3A4"/>
          </p15:clr>
        </p15:guide>
        <p15:guide id="6" pos="5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A00"/>
    <a:srgbClr val="FFFFFF"/>
    <a:srgbClr val="50505C"/>
    <a:srgbClr val="B3A369"/>
    <a:srgbClr val="890C58"/>
    <a:srgbClr val="0071C5"/>
    <a:srgbClr val="4F2682"/>
    <a:srgbClr val="008564"/>
    <a:srgbClr val="383838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1AE9F-B07F-0000-A004-04A13F6E74B0}" v="1" dt="2021-02-25T01:55:02.169"/>
    <p1510:client id="{3E91AE9F-701D-0000-A004-0BEAEF66A14F}" v="1" dt="2021-02-25T01:57:07.125"/>
    <p1510:client id="{5991AE9F-B0AD-0000-A004-077D5EB36718}" v="1" dt="2021-02-25T01:58:46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1" autoAdjust="0"/>
    <p:restoredTop sz="90988" autoAdjust="0"/>
  </p:normalViewPr>
  <p:slideViewPr>
    <p:cSldViewPr snapToGrid="0">
      <p:cViewPr varScale="1">
        <p:scale>
          <a:sx n="38" d="100"/>
          <a:sy n="38" d="100"/>
        </p:scale>
        <p:origin x="960" y="72"/>
      </p:cViewPr>
      <p:guideLst>
        <p:guide orient="horz" pos="2193"/>
        <p:guide orient="horz" pos="5083"/>
        <p:guide orient="horz" pos="5315"/>
        <p:guide pos="9092"/>
        <p:guide orient="horz" pos="1625"/>
        <p:guide pos="5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06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Bungo" userId="68c73667-b054-4751-86c2-2fef667112d9" providerId="ADAL" clId="{BEE597FC-0A03-4A4D-857D-1D065F447852}"/>
    <pc:docChg chg="modSld">
      <pc:chgData name="Joe Bungo" userId="68c73667-b054-4751-86c2-2fef667112d9" providerId="ADAL" clId="{BEE597FC-0A03-4A4D-857D-1D065F447852}" dt="2021-02-25T02:39:52.461" v="0" actId="14100"/>
      <pc:docMkLst>
        <pc:docMk/>
      </pc:docMkLst>
      <pc:sldChg chg="modSp mod">
        <pc:chgData name="Joe Bungo" userId="68c73667-b054-4751-86c2-2fef667112d9" providerId="ADAL" clId="{BEE597FC-0A03-4A4D-857D-1D065F447852}" dt="2021-02-25T02:39:52.461" v="0" actId="14100"/>
        <pc:sldMkLst>
          <pc:docMk/>
          <pc:sldMk cId="797556869" sldId="818"/>
        </pc:sldMkLst>
        <pc:spChg chg="mod">
          <ac:chgData name="Joe Bungo" userId="68c73667-b054-4751-86c2-2fef667112d9" providerId="ADAL" clId="{BEE597FC-0A03-4A4D-857D-1D065F447852}" dt="2021-02-25T02:39:52.461" v="0" actId="14100"/>
          <ac:spMkLst>
            <pc:docMk/>
            <pc:sldMk cId="797556869" sldId="818"/>
            <ac:spMk id="2" creationId="{4E9096EC-7B78-40A1-902B-4FD437982655}"/>
          </ac:spMkLst>
        </pc:spChg>
      </pc:sldChg>
    </pc:docChg>
  </pc:docChgLst>
  <pc:docChgLst>
    <pc:chgData name="jbungo" userId="S::jbungo_nvidia.com#ext#@gtvault.onmicrosoft.com::c69b4972-ef89-4265-a3e3-b054213acbae" providerId="AD" clId="Web-{5991AE9F-B0AD-0000-A004-077D5EB36718}"/>
    <pc:docChg chg="modSld">
      <pc:chgData name="jbungo" userId="S::jbungo_nvidia.com#ext#@gtvault.onmicrosoft.com::c69b4972-ef89-4265-a3e3-b054213acbae" providerId="AD" clId="Web-{5991AE9F-B0AD-0000-A004-077D5EB36718}" dt="2021-02-25T01:58:46.926" v="0" actId="14100"/>
      <pc:docMkLst>
        <pc:docMk/>
      </pc:docMkLst>
      <pc:sldChg chg="modSp">
        <pc:chgData name="jbungo" userId="S::jbungo_nvidia.com#ext#@gtvault.onmicrosoft.com::c69b4972-ef89-4265-a3e3-b054213acbae" providerId="AD" clId="Web-{5991AE9F-B0AD-0000-A004-077D5EB36718}" dt="2021-02-25T01:58:46.926" v="0" actId="14100"/>
        <pc:sldMkLst>
          <pc:docMk/>
          <pc:sldMk cId="797556869" sldId="818"/>
        </pc:sldMkLst>
        <pc:spChg chg="mod">
          <ac:chgData name="jbungo" userId="S::jbungo_nvidia.com#ext#@gtvault.onmicrosoft.com::c69b4972-ef89-4265-a3e3-b054213acbae" providerId="AD" clId="Web-{5991AE9F-B0AD-0000-A004-077D5EB36718}" dt="2021-02-25T01:58:46.926" v="0" actId="14100"/>
          <ac:spMkLst>
            <pc:docMk/>
            <pc:sldMk cId="797556869" sldId="818"/>
            <ac:spMk id="2" creationId="{4E9096EC-7B78-40A1-902B-4FD437982655}"/>
          </ac:spMkLst>
        </pc:spChg>
      </pc:sldChg>
    </pc:docChg>
  </pc:docChgLst>
  <pc:docChgLst>
    <pc:chgData name="jbungo" userId="S::jbungo_nvidia.com#ext#@gtvault.onmicrosoft.com::c69b4972-ef89-4265-a3e3-b054213acbae" providerId="AD" clId="Web-{2391AE9F-B07F-0000-A004-04A13F6E74B0}"/>
    <pc:docChg chg="modSld">
      <pc:chgData name="jbungo" userId="S::jbungo_nvidia.com#ext#@gtvault.onmicrosoft.com::c69b4972-ef89-4265-a3e3-b054213acbae" providerId="AD" clId="Web-{2391AE9F-B07F-0000-A004-04A13F6E74B0}" dt="2021-02-25T01:55:02.169" v="0" actId="14100"/>
      <pc:docMkLst>
        <pc:docMk/>
      </pc:docMkLst>
      <pc:sldChg chg="modSp">
        <pc:chgData name="jbungo" userId="S::jbungo_nvidia.com#ext#@gtvault.onmicrosoft.com::c69b4972-ef89-4265-a3e3-b054213acbae" providerId="AD" clId="Web-{2391AE9F-B07F-0000-A004-04A13F6E74B0}" dt="2021-02-25T01:55:02.169" v="0" actId="14100"/>
        <pc:sldMkLst>
          <pc:docMk/>
          <pc:sldMk cId="797556869" sldId="818"/>
        </pc:sldMkLst>
        <pc:spChg chg="mod">
          <ac:chgData name="jbungo" userId="S::jbungo_nvidia.com#ext#@gtvault.onmicrosoft.com::c69b4972-ef89-4265-a3e3-b054213acbae" providerId="AD" clId="Web-{2391AE9F-B07F-0000-A004-04A13F6E74B0}" dt="2021-02-25T01:55:02.169" v="0" actId="14100"/>
          <ac:spMkLst>
            <pc:docMk/>
            <pc:sldMk cId="797556869" sldId="818"/>
            <ac:spMk id="2" creationId="{4E9096EC-7B78-40A1-902B-4FD437982655}"/>
          </ac:spMkLst>
        </pc:spChg>
      </pc:sldChg>
    </pc:docChg>
  </pc:docChgLst>
  <pc:docChgLst>
    <pc:chgData name="jbungo" userId="S::jbungo_nvidia.com#ext#@gtvault.onmicrosoft.com::c69b4972-ef89-4265-a3e3-b054213acbae" providerId="AD" clId="Web-{3E91AE9F-701D-0000-A004-0BEAEF66A14F}"/>
    <pc:docChg chg="modSld">
      <pc:chgData name="jbungo" userId="S::jbungo_nvidia.com#ext#@gtvault.onmicrosoft.com::c69b4972-ef89-4265-a3e3-b054213acbae" providerId="AD" clId="Web-{3E91AE9F-701D-0000-A004-0BEAEF66A14F}" dt="2021-02-25T01:57:07.125" v="0" actId="14100"/>
      <pc:docMkLst>
        <pc:docMk/>
      </pc:docMkLst>
      <pc:sldChg chg="modSp">
        <pc:chgData name="jbungo" userId="S::jbungo_nvidia.com#ext#@gtvault.onmicrosoft.com::c69b4972-ef89-4265-a3e3-b054213acbae" providerId="AD" clId="Web-{3E91AE9F-701D-0000-A004-0BEAEF66A14F}" dt="2021-02-25T01:57:07.125" v="0" actId="14100"/>
        <pc:sldMkLst>
          <pc:docMk/>
          <pc:sldMk cId="797556869" sldId="818"/>
        </pc:sldMkLst>
        <pc:spChg chg="mod">
          <ac:chgData name="jbungo" userId="S::jbungo_nvidia.com#ext#@gtvault.onmicrosoft.com::c69b4972-ef89-4265-a3e3-b054213acbae" providerId="AD" clId="Web-{3E91AE9F-701D-0000-A004-0BEAEF66A14F}" dt="2021-02-25T01:57:07.125" v="0" actId="14100"/>
          <ac:spMkLst>
            <pc:docMk/>
            <pc:sldMk cId="797556869" sldId="818"/>
            <ac:spMk id="2" creationId="{4E9096EC-7B78-40A1-902B-4FD43798265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4.xml"/><Relationship Id="rId4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25FFAEB-A754-4EDE-A063-5F87103CFC27}"/>
              </a:ext>
            </a:extLst>
          </p:cNvPr>
          <p:cNvGrpSpPr/>
          <p:nvPr/>
        </p:nvGrpSpPr>
        <p:grpSpPr>
          <a:xfrm>
            <a:off x="4249882" y="8675204"/>
            <a:ext cx="2267650" cy="298438"/>
            <a:chOff x="10009693" y="1549925"/>
            <a:chExt cx="7721678" cy="10162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7B5E74-8CE9-4070-AE0B-4319A9396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709196-319E-460C-BD9A-61C4F6096565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6B9F5D1-3A4D-4466-A79D-06C828B01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61CA6E49-ACF6-4B13-9CB1-0C7F74EF7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DC410A-BD91-4F54-BFA8-66F070ED673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2/24/2021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B74364-6FC3-4AAB-BCCB-78A57EF73B4D}"/>
              </a:ext>
            </a:extLst>
          </p:cNvPr>
          <p:cNvGrpSpPr/>
          <p:nvPr/>
        </p:nvGrpSpPr>
        <p:grpSpPr>
          <a:xfrm>
            <a:off x="4394824" y="259707"/>
            <a:ext cx="2267650" cy="298438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9CB9EB-7626-44E1-86CD-80D71DFF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F17C3E-2351-45E7-8E11-40FCDACA31F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038CEBE-9523-4464-A83D-24A213D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2F98C3B4-B517-47AD-BAF6-46881ABB0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05B4D3-6BFB-4CBB-AAC4-B7D357961D0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61970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52393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28590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3047878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809848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81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78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756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94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6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rPr>
              <a:pPr marL="0" marR="0" lvl="0" indent="0" algn="r" defTabSz="7619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6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3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8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2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5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8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C0FBA7-E3E6-4B66-B97D-6B8052B9D633}"/>
              </a:ext>
            </a:extLst>
          </p:cNvPr>
          <p:cNvGrpSpPr/>
          <p:nvPr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CDE4B6-F6E5-42F3-97CE-972AB8E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22D202-9B8D-43AB-AC18-CC0E3FF3AB71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A2AE89-8394-48E9-A4C6-B6B73A85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DA775405-05BA-4CEF-BBAB-33A59926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DC6EFE-1984-4D25-B743-8FABEE6FEDF2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kern="1200" smtClean="0">
                <a:solidFill>
                  <a:schemeClr val="accent5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baseline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cap="none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5" r:id="rId2"/>
    <p:sldLayoutId id="2147483896" r:id="rId3"/>
    <p:sldLayoutId id="2147483981" r:id="rId4"/>
    <p:sldLayoutId id="2147483991" r:id="rId5"/>
    <p:sldLayoutId id="2147483988" r:id="rId6"/>
    <p:sldLayoutId id="214748395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49359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ci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A6D247A-4576-4796-A8F2-4AC4CA0B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096EC-7B78-40A1-902B-4FD43798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86" y="6664288"/>
            <a:ext cx="15995913" cy="1679405"/>
          </a:xfrm>
        </p:spPr>
        <p:txBody>
          <a:bodyPr/>
          <a:lstStyle/>
          <a:p>
            <a:r>
              <a:rPr lang="en-US" dirty="0"/>
              <a:t>Lecture ​​1.2 - What is Data Science?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2F42C-38A8-43F3-8788-F337D2EA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</p:txBody>
      </p:sp>
    </p:spTree>
    <p:extLst>
      <p:ext uri="{BB962C8B-B14F-4D97-AF65-F5344CB8AC3E}">
        <p14:creationId xmlns:p14="http://schemas.microsoft.com/office/powerpoint/2010/main" val="7975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39E623-7E8F-487F-86AA-742B279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80" y="3505059"/>
            <a:ext cx="3190241" cy="1104314"/>
          </a:xfrm>
          <a:prstGeom prst="rect">
            <a:avLst/>
          </a:prstGeom>
        </p:spPr>
      </p:pic>
      <p:sp>
        <p:nvSpPr>
          <p:cNvPr id="10" name="Subtitle 11">
            <a:extLst>
              <a:ext uri="{FF2B5EF4-FFF2-40B4-BE49-F238E27FC236}">
                <a16:creationId xmlns:a16="http://schemas.microsoft.com/office/drawing/2014/main" id="{7A19A67C-0C19-4076-8945-3A7EB019B8F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853440" y="4980568"/>
            <a:ext cx="16581120" cy="5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Accelerated Data Science Teaching Kit is licensed by NVIDIA, Georgia Institute of Technology, and Prairie View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A&amp;M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University under the</a:t>
            </a:r>
          </a:p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600" u="sng" dirty="0" err="1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NonCommercial</a:t>
            </a: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License.</a:t>
            </a:r>
            <a:endParaRPr lang="en-US" sz="1600" dirty="0">
              <a:solidFill>
                <a:srgbClr val="6F6F6F"/>
              </a:solidFill>
              <a:ea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7652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50505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D3FD4-723A-544A-81C7-6C890ED5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01" y="747664"/>
            <a:ext cx="16626840" cy="1839419"/>
          </a:xfrm>
        </p:spPr>
        <p:txBody>
          <a:bodyPr/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What is </a:t>
            </a:r>
            <a:r>
              <a:rPr lang="en-US" sz="8800" dirty="0">
                <a:solidFill>
                  <a:srgbClr val="F9BA00"/>
                </a:solidFill>
              </a:rPr>
              <a:t>Data Science</a:t>
            </a:r>
            <a:r>
              <a:rPr lang="en-US" sz="88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47A9E-CA74-A942-B274-88BA358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14" y="4111230"/>
            <a:ext cx="12271248" cy="3255265"/>
          </a:xfrm>
        </p:spPr>
        <p:txBody>
          <a:bodyPr/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“At a high level, data science is a set </a:t>
            </a:r>
            <a:r>
              <a:rPr lang="en-US" sz="5400" dirty="0">
                <a:solidFill>
                  <a:srgbClr val="FFFFFF"/>
                </a:solidFill>
              </a:rPr>
              <a:t>of </a:t>
            </a:r>
            <a:r>
              <a:rPr lang="en-US" sz="5400" dirty="0">
                <a:solidFill>
                  <a:srgbClr val="F9BA00"/>
                </a:solidFill>
              </a:rPr>
              <a:t>fundamental principles</a:t>
            </a:r>
            <a:r>
              <a:rPr lang="en-US" sz="5400" dirty="0">
                <a:solidFill>
                  <a:srgbClr val="FFFFFF"/>
                </a:solidFill>
              </a:rPr>
              <a:t> that guide the extraction of </a:t>
            </a:r>
            <a:r>
              <a:rPr lang="en-US" sz="5400" dirty="0">
                <a:solidFill>
                  <a:srgbClr val="F9BA00"/>
                </a:solidFill>
              </a:rPr>
              <a:t>knowledge from data</a:t>
            </a:r>
            <a:r>
              <a:rPr lang="en-US" sz="5400" dirty="0">
                <a:solidFill>
                  <a:srgbClr val="FFFFFF"/>
                </a:solidFill>
              </a:rPr>
              <a:t>.”</a:t>
            </a:r>
          </a:p>
          <a:p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Data Science for Business Book Cover">
            <a:extLst>
              <a:ext uri="{FF2B5EF4-FFF2-40B4-BE49-F238E27FC236}">
                <a16:creationId xmlns:a16="http://schemas.microsoft.com/office/drawing/2014/main" id="{494789B8-723F-1041-80D1-19CD2DEB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60000">
            <a:off x="669518" y="3312283"/>
            <a:ext cx="4223480" cy="554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90E6BCA-1B83-494D-A6C9-EBEE4BFBDA99}"/>
              </a:ext>
            </a:extLst>
          </p:cNvPr>
          <p:cNvSpPr txBox="1">
            <a:spLocks/>
          </p:cNvSpPr>
          <p:nvPr/>
        </p:nvSpPr>
        <p:spPr bwMode="auto">
          <a:xfrm>
            <a:off x="5625273" y="7587532"/>
            <a:ext cx="12271248" cy="162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52519" indent="0" algn="l" rtl="0" fontAlgn="base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 algn="l" rtl="0" fontAlgn="base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Clr>
                <a:schemeClr val="bg2"/>
              </a:buClr>
              <a:buSzPct val="100000"/>
              <a:buFontTx/>
              <a:buNone/>
              <a:defRPr sz="1833" b="0">
                <a:solidFill>
                  <a:schemeClr val="accent4"/>
                </a:solidFill>
                <a:latin typeface="Trebuchet MS" pitchFamily="34" charset="0"/>
              </a:defRPr>
            </a:lvl3pPr>
            <a:lvl4pPr marL="2958101" indent="-38100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  <a:latin typeface="+mn-lt"/>
              </a:defRPr>
            </a:lvl4pPr>
            <a:lvl5pPr marL="3529612" indent="-38100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3333">
                <a:solidFill>
                  <a:schemeClr val="tx1"/>
                </a:solidFill>
                <a:latin typeface="+mn-lt"/>
              </a:defRPr>
            </a:lvl5pPr>
            <a:lvl6pPr marL="4291627" indent="-38100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333">
                <a:solidFill>
                  <a:schemeClr val="bg1"/>
                </a:solidFill>
                <a:latin typeface="+mn-lt"/>
              </a:defRPr>
            </a:lvl6pPr>
            <a:lvl7pPr marL="5053643" indent="-38100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333">
                <a:solidFill>
                  <a:schemeClr val="bg1"/>
                </a:solidFill>
                <a:latin typeface="+mn-lt"/>
              </a:defRPr>
            </a:lvl7pPr>
            <a:lvl8pPr marL="5815658" indent="-38100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333">
                <a:solidFill>
                  <a:schemeClr val="bg1"/>
                </a:solidFill>
                <a:latin typeface="+mn-lt"/>
              </a:defRPr>
            </a:lvl8pPr>
            <a:lvl9pPr marL="6577673" indent="-38100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333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sz="4400" kern="0" dirty="0">
                <a:solidFill>
                  <a:schemeClr val="tx1">
                    <a:lumMod val="95000"/>
                  </a:schemeClr>
                </a:solidFill>
              </a:rPr>
              <a:t>Principles can be statistical, computational, algorithmic, visual, etc.</a:t>
            </a:r>
            <a:endParaRPr lang="en-US" sz="44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50505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D3FD4-723A-544A-81C7-6C890ED5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61" y="780587"/>
            <a:ext cx="16626840" cy="2453267"/>
          </a:xfrm>
        </p:spPr>
        <p:txBody>
          <a:bodyPr/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What is </a:t>
            </a:r>
            <a:r>
              <a:rPr lang="en-US" sz="8800" dirty="0">
                <a:solidFill>
                  <a:srgbClr val="F9BA00"/>
                </a:solidFill>
              </a:rPr>
              <a:t>Data Science</a:t>
            </a:r>
            <a:r>
              <a:rPr lang="en-US" sz="8800" dirty="0">
                <a:solidFill>
                  <a:srgbClr val="FFFFFF"/>
                </a:solidFill>
              </a:rPr>
              <a:t>? </a:t>
            </a:r>
            <a:br>
              <a:rPr lang="en-US" sz="8800" dirty="0">
                <a:solidFill>
                  <a:srgbClr val="FFFFFF"/>
                </a:solidFill>
              </a:rPr>
            </a:br>
            <a:r>
              <a:rPr lang="en-US" sz="6000" b="0" dirty="0">
                <a:solidFill>
                  <a:srgbClr val="FFFFFF"/>
                </a:solidFill>
              </a:rPr>
              <a:t>In more detail…</a:t>
            </a:r>
            <a:endParaRPr lang="en-US" sz="8800" b="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47A9E-CA74-A942-B274-88BA358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61" y="3523785"/>
            <a:ext cx="17100580" cy="6155474"/>
          </a:xfrm>
        </p:spPr>
        <p:txBody>
          <a:bodyPr/>
          <a:lstStyle/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Relatively young field</a:t>
            </a: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The term often broadly used, due to its </a:t>
            </a:r>
            <a:r>
              <a:rPr lang="en-US" sz="5400" b="1" dirty="0">
                <a:solidFill>
                  <a:srgbClr val="F9BA00"/>
                </a:solidFill>
              </a:rPr>
              <a:t>hype</a:t>
            </a:r>
          </a:p>
          <a:p>
            <a:pPr marL="685800" lvl="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DCDCD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FFFF">
                    <a:lumMod val="95000"/>
                  </a:srgbClr>
                </a:solidFill>
              </a:rPr>
              <a:t>“Definition” (e.g., what it is, what it includes) often hotly debated; a </a:t>
            </a:r>
            <a:r>
              <a:rPr lang="en-US" sz="5400" b="1" dirty="0">
                <a:solidFill>
                  <a:srgbClr val="F9BA00"/>
                </a:solidFill>
              </a:rPr>
              <a:t>controversial</a:t>
            </a:r>
            <a:r>
              <a:rPr lang="en-US" sz="5400" b="1" dirty="0">
                <a:solidFill>
                  <a:srgbClr val="FFFFFF">
                    <a:lumMod val="95000"/>
                  </a:srgbClr>
                </a:solidFill>
              </a:rPr>
              <a:t> </a:t>
            </a:r>
            <a:r>
              <a:rPr lang="en-US" sz="5400" dirty="0">
                <a:solidFill>
                  <a:srgbClr val="FFFFFF">
                    <a:lumMod val="95000"/>
                  </a:srgbClr>
                </a:solidFill>
              </a:rPr>
              <a:t>topic!</a:t>
            </a:r>
            <a:br>
              <a:rPr lang="en-US" sz="5400" dirty="0">
                <a:solidFill>
                  <a:srgbClr val="FFFFFF">
                    <a:lumMod val="95000"/>
                  </a:srgbClr>
                </a:solidFill>
              </a:rPr>
            </a:br>
            <a:r>
              <a:rPr lang="en-US" sz="3200" dirty="0">
                <a:solidFill>
                  <a:srgbClr val="FFFFFF">
                    <a:lumMod val="95000"/>
                  </a:srgbClr>
                </a:solidFill>
              </a:rPr>
              <a:t>(</a:t>
            </a:r>
            <a:r>
              <a:rPr lang="en-US" sz="3200" dirty="0">
                <a:solidFill>
                  <a:srgbClr val="FFFFFF">
                    <a:lumMod val="95000"/>
                  </a:srgbClr>
                </a:solidFill>
                <a:hlinkClick r:id="rId3"/>
              </a:rPr>
              <a:t>https://en.wikipedia.org/wiki/Data_science</a:t>
            </a:r>
            <a:r>
              <a:rPr lang="en-US" sz="3200" dirty="0">
                <a:solidFill>
                  <a:srgbClr val="FFFFFF">
                    <a:lumMod val="95000"/>
                  </a:srgbClr>
                </a:solidFill>
              </a:rPr>
              <a:t>)</a:t>
            </a:r>
          </a:p>
          <a:p>
            <a:pPr marL="1638319" lvl="1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DCDCD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>
                    <a:lumMod val="95000"/>
                  </a:srgbClr>
                </a:solidFill>
              </a:rPr>
              <a:t>Related to statistics, computer science, visualization, data mining, machine learning, human-computer interaction, big data, distributed computing, and more!</a:t>
            </a: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5400" b="1" dirty="0">
              <a:solidFill>
                <a:srgbClr val="F9BA00"/>
              </a:solidFill>
            </a:endParaRP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5400" b="1" dirty="0">
              <a:solidFill>
                <a:srgbClr val="F9BA00"/>
              </a:solidFill>
            </a:endParaRP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50505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D3FD4-723A-544A-81C7-6C890ED5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61" y="780588"/>
            <a:ext cx="16626840" cy="1828797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What is </a:t>
            </a:r>
            <a:r>
              <a:rPr lang="en-US" sz="8000" dirty="0">
                <a:solidFill>
                  <a:srgbClr val="F9BA00"/>
                </a:solidFill>
              </a:rPr>
              <a:t>Data Science</a:t>
            </a:r>
            <a:r>
              <a:rPr lang="en-US" sz="8000" dirty="0">
                <a:solidFill>
                  <a:srgbClr val="FFFFFF"/>
                </a:solidFill>
              </a:rPr>
              <a:t>? 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5400" b="0" dirty="0">
                <a:solidFill>
                  <a:srgbClr val="FFFFFF"/>
                </a:solidFill>
              </a:rPr>
              <a:t>Why so complex?</a:t>
            </a:r>
            <a:endParaRPr lang="en-US" sz="8000" b="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47A9E-CA74-A942-B274-88BA358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60" y="3122341"/>
            <a:ext cx="17435117" cy="6556918"/>
          </a:xfrm>
        </p:spPr>
        <p:txBody>
          <a:bodyPr/>
          <a:lstStyle/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science is </a:t>
            </a:r>
            <a:r>
              <a:rPr lang="en-US" sz="4400" b="1" dirty="0">
                <a:solidFill>
                  <a:srgbClr val="F9BA00"/>
                </a:solidFill>
              </a:rPr>
              <a:t>interdisciplinary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, due to its goal to aid </a:t>
            </a:r>
            <a:r>
              <a:rPr lang="en-US" sz="4400" dirty="0">
                <a:solidFill>
                  <a:srgbClr val="92D050"/>
                </a:solidFill>
              </a:rPr>
              <a:t>discoveries, decision making, etc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1638319" lvl="1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</a:rPr>
              <a:t>Applicable to </a:t>
            </a:r>
            <a:r>
              <a:rPr lang="en-US" sz="4400" dirty="0">
                <a:solidFill>
                  <a:srgbClr val="92D050"/>
                </a:solidFill>
              </a:rPr>
              <a:t>many domains </a:t>
            </a:r>
            <a:r>
              <a:rPr lang="en-US" sz="2800" dirty="0">
                <a:solidFill>
                  <a:srgbClr val="FFFFFF"/>
                </a:solidFill>
              </a:rPr>
              <a:t>(e.g., sciences, finance, healthcare, etc.)</a:t>
            </a:r>
            <a:endParaRPr lang="en-US" sz="4800" dirty="0">
              <a:solidFill>
                <a:srgbClr val="FFFFFF"/>
              </a:solidFill>
            </a:endParaRPr>
          </a:p>
          <a:p>
            <a:pPr marL="1638319" lvl="1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</a:rPr>
              <a:t>Often requires analysis of </a:t>
            </a:r>
            <a:r>
              <a:rPr lang="en-US" sz="4400" dirty="0">
                <a:solidFill>
                  <a:srgbClr val="92D050"/>
                </a:solidFill>
              </a:rPr>
              <a:t>large amount of data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(helpful to use scalable algorithms, distributed computing, etc.)</a:t>
            </a:r>
          </a:p>
          <a:p>
            <a:pPr marL="1638319" lvl="1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92D050"/>
                </a:solidFill>
              </a:rPr>
              <a:t>Statistics</a:t>
            </a:r>
            <a:r>
              <a:rPr lang="en-US" sz="4400" dirty="0">
                <a:solidFill>
                  <a:srgbClr val="FFFFFF"/>
                </a:solidFill>
              </a:rPr>
              <a:t> is a pillar of data science</a:t>
            </a:r>
          </a:p>
          <a:p>
            <a:pPr marL="1638319" lvl="1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92D050"/>
                </a:solidFill>
              </a:rPr>
              <a:t>Users</a:t>
            </a:r>
            <a:r>
              <a:rPr lang="en-US" sz="4400" dirty="0">
                <a:solidFill>
                  <a:srgbClr val="FFFFFF"/>
                </a:solidFill>
              </a:rPr>
              <a:t> may need to explore data, and understand and present analysis results </a:t>
            </a:r>
            <a:r>
              <a:rPr lang="en-US" sz="3200" dirty="0">
                <a:solidFill>
                  <a:srgbClr val="FFFFFF"/>
                </a:solidFill>
              </a:rPr>
              <a:t>(benefits from visualization, good user interface design, etc.)</a:t>
            </a:r>
          </a:p>
          <a:p>
            <a:pPr marL="1638319" lvl="1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And more!</a:t>
            </a: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F9BA00"/>
              </a:solidFill>
            </a:endParaRP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>
                  <a:lumMod val="95000"/>
                </a:schemeClr>
              </a:solidFill>
            </a:endParaRP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6D3E35-7FB6-4F84-88E8-ED2635EB18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077" y="6610379"/>
            <a:ext cx="9235191" cy="17052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76C08-D6AC-41B8-9C4F-83CCA4CE3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317AA0AAFE040A4C7C5D23CBE8847" ma:contentTypeVersion="4" ma:contentTypeDescription="Create a new document." ma:contentTypeScope="" ma:versionID="5b1f19b83b10f4e69c2746e9f27fdab9">
  <xsd:schema xmlns:xsd="http://www.w3.org/2001/XMLSchema" xmlns:xs="http://www.w3.org/2001/XMLSchema" xmlns:p="http://schemas.microsoft.com/office/2006/metadata/properties" xmlns:ns2="b2811cf8-4877-470e-bec4-f5c16c1a5202" targetNamespace="http://schemas.microsoft.com/office/2006/metadata/properties" ma:root="true" ma:fieldsID="cd1f39e3641858cffea9d19f9c4007fb" ns2:_="">
    <xsd:import namespace="b2811cf8-4877-470e-bec4-f5c16c1a52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11cf8-4877-470e-bec4-f5c16c1a5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7B15F-0A72-43F4-9EEF-7384C23E4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811cf8-4877-470e-bec4-f5c16c1a5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91639</TotalTime>
  <Words>290</Words>
  <Application>Microsoft Office PowerPoint</Application>
  <PresentationFormat>Custom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Title &amp; Bullet</vt:lpstr>
      <vt:lpstr>1_Title &amp; Bullet</vt:lpstr>
      <vt:lpstr>Lecture ​​1.2 - What is Data Science?</vt:lpstr>
      <vt:lpstr>PowerPoint Presentation</vt:lpstr>
      <vt:lpstr>What is Data Science?</vt:lpstr>
      <vt:lpstr>What is Data Science?  In more detail…</vt:lpstr>
      <vt:lpstr>What is Data Science?  Why so complex?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Joe Bungo</cp:lastModifiedBy>
  <cp:revision>3649</cp:revision>
  <dcterms:created xsi:type="dcterms:W3CDTF">2008-01-24T03:11:41Z</dcterms:created>
  <dcterms:modified xsi:type="dcterms:W3CDTF">2021-02-25T02:39:56Z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0x010100903317AA0AAFE040A4C7C5D23CBE8847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lspillman@nvidia.com</vt:lpwstr>
  </property>
  <property fmtid="{D5CDD505-2E9C-101B-9397-08002B2CF9AE}" pid="7" name="MSIP_Label_6b558183-044c-4105-8d9c-cea02a2a3d86_SetDate">
    <vt:lpwstr>2018-05-11T15:28:31.9824217-07:00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