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17"/>
  </p:notesMasterIdLst>
  <p:handoutMasterIdLst>
    <p:handoutMasterId r:id="rId18"/>
  </p:handoutMasterIdLst>
  <p:sldIdLst>
    <p:sldId id="325" r:id="rId5"/>
    <p:sldId id="326" r:id="rId6"/>
    <p:sldId id="259" r:id="rId7"/>
    <p:sldId id="257" r:id="rId8"/>
    <p:sldId id="351" r:id="rId9"/>
    <p:sldId id="261" r:id="rId10"/>
    <p:sldId id="341" r:id="rId11"/>
    <p:sldId id="342" r:id="rId12"/>
    <p:sldId id="343" r:id="rId13"/>
    <p:sldId id="348" r:id="rId14"/>
    <p:sldId id="349" r:id="rId15"/>
    <p:sldId id="35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8" autoAdjust="0"/>
    <p:restoredTop sz="94240" autoAdjust="0"/>
  </p:normalViewPr>
  <p:slideViewPr>
    <p:cSldViewPr snapToGrid="0">
      <p:cViewPr>
        <p:scale>
          <a:sx n="50" d="100"/>
          <a:sy n="50" d="100"/>
        </p:scale>
        <p:origin x="1930" y="653"/>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9/12/2024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0243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1408C7-F3F2-41C8-83E8-3EA7BC5D1F7C}"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7203A-6213-46D0-A8C0-8BDD499CE566}" type="slidenum">
              <a:rPr lang="en-IN" smtClean="0"/>
              <a:t>‹#›</a:t>
            </a:fld>
            <a:endParaRPr lang="en-IN"/>
          </a:p>
        </p:txBody>
      </p:sp>
      <p:sp>
        <p:nvSpPr>
          <p:cNvPr id="7" name="Freeform 12">
            <a:extLst>
              <a:ext uri="{FF2B5EF4-FFF2-40B4-BE49-F238E27FC236}">
                <a16:creationId xmlns:a16="http://schemas.microsoft.com/office/drawing/2014/main" id="{3AFCBA28-7ED5-230B-7CBF-F6D4B2BDAAB7}"/>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E6CC2032-6354-A17C-A877-E74806A637F4}"/>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825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408C7-F3F2-41C8-83E8-3EA7BC5D1F7C}"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7169750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408C7-F3F2-41C8-83E8-3EA7BC5D1F7C}"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9815541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713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206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385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523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04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408C7-F3F2-41C8-83E8-3EA7BC5D1F7C}"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4587965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1408C7-F3F2-41C8-83E8-3EA7BC5D1F7C}"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40549321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1408C7-F3F2-41C8-83E8-3EA7BC5D1F7C}"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41277818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1408C7-F3F2-41C8-83E8-3EA7BC5D1F7C}"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9111334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1408C7-F3F2-41C8-83E8-3EA7BC5D1F7C}"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8730158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408C7-F3F2-41C8-83E8-3EA7BC5D1F7C}" type="datetimeFigureOut">
              <a:rPr lang="en-IN" smtClean="0"/>
              <a:t>12-09-2024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055092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1408C7-F3F2-41C8-83E8-3EA7BC5D1F7C}"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0107247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1408C7-F3F2-41C8-83E8-3EA7BC5D1F7C}"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9938428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408C7-F3F2-41C8-83E8-3EA7BC5D1F7C}" type="datetimeFigureOut">
              <a:rPr lang="en-IN" smtClean="0"/>
              <a:t>12-09-2024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30403070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660" r:id="rId17"/>
    <p:sldLayoutId id="2147483664" r:id="rId18"/>
    <p:sldLayoutId id="2147483682" r:id="rId1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latin typeface="Algerian" panose="04020705040A02060702" pitchFamily="82" charset="0"/>
              </a:rPr>
              <a:t>Design thinking and idea lab</a:t>
            </a:r>
          </a:p>
        </p:txBody>
      </p:sp>
      <p:pic>
        <p:nvPicPr>
          <p:cNvPr id="13" name="Picture Placeholder 12">
            <a:extLst>
              <a:ext uri="{FF2B5EF4-FFF2-40B4-BE49-F238E27FC236}">
                <a16:creationId xmlns:a16="http://schemas.microsoft.com/office/drawing/2014/main" id="{CC0984A2-E21D-04D7-AF10-AA5B537E7976}"/>
              </a:ext>
            </a:extLst>
          </p:cNvPr>
          <p:cNvPicPr>
            <a:picLocks noGrp="1" noChangeAspect="1"/>
          </p:cNvPicPr>
          <p:nvPr>
            <p:ph type="pic" sz="quarter" idx="13"/>
          </p:nvPr>
        </p:nvPicPr>
        <p:blipFill>
          <a:blip r:embed="rId2"/>
          <a:srcRect/>
          <a:stretch>
            <a:fillRect/>
          </a:stretch>
        </p:blipFill>
        <p:spPr>
          <a:xfrm>
            <a:off x="4438826" y="234461"/>
            <a:ext cx="3384452" cy="3387969"/>
          </a:xfrm>
        </p:spPr>
      </p:pic>
      <p:sp>
        <p:nvSpPr>
          <p:cNvPr id="7" name="Text Placeholder 6">
            <a:extLst>
              <a:ext uri="{FF2B5EF4-FFF2-40B4-BE49-F238E27FC236}">
                <a16:creationId xmlns:a16="http://schemas.microsoft.com/office/drawing/2014/main" id="{F2AA0A99-E133-708B-B327-5D37AC392F3D}"/>
              </a:ext>
            </a:extLst>
          </p:cNvPr>
          <p:cNvSpPr>
            <a:spLocks noGrp="1"/>
          </p:cNvSpPr>
          <p:nvPr>
            <p:ph type="body" sz="quarter" idx="14"/>
          </p:nvPr>
        </p:nvSpPr>
        <p:spPr/>
        <p:txBody>
          <a:bodyPr>
            <a:normAutofit fontScale="77500" lnSpcReduction="20000"/>
          </a:bodyPr>
          <a:lstStyle/>
          <a:p>
            <a:r>
              <a:rPr lang="en-IN" sz="2800" u="sng" dirty="0">
                <a:solidFill>
                  <a:schemeClr val="accent1">
                    <a:lumMod val="75000"/>
                  </a:schemeClr>
                </a:solidFill>
                <a:latin typeface="Book Antiqua" panose="02040602050305030304" pitchFamily="18" charset="0"/>
              </a:rPr>
              <a:t>MATERNITY CARE SYSTEM</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FB1A-9733-0A51-8945-338C790571A0}"/>
              </a:ext>
            </a:extLst>
          </p:cNvPr>
          <p:cNvSpPr>
            <a:spLocks noGrp="1"/>
          </p:cNvSpPr>
          <p:nvPr>
            <p:ph type="title"/>
          </p:nvPr>
        </p:nvSpPr>
        <p:spPr>
          <a:xfrm>
            <a:off x="1280160" y="1051560"/>
            <a:ext cx="9601200" cy="960120"/>
          </a:xfrm>
        </p:spPr>
        <p:txBody>
          <a:bodyPr/>
          <a:lstStyle/>
          <a:p>
            <a:endParaRPr lang="en-IN" dirty="0"/>
          </a:p>
        </p:txBody>
      </p:sp>
      <p:sp>
        <p:nvSpPr>
          <p:cNvPr id="3" name="Table Placeholder 2">
            <a:extLst>
              <a:ext uri="{FF2B5EF4-FFF2-40B4-BE49-F238E27FC236}">
                <a16:creationId xmlns:a16="http://schemas.microsoft.com/office/drawing/2014/main" id="{A1446B5B-A805-4DF9-719A-7D9F53517808}"/>
              </a:ext>
            </a:extLst>
          </p:cNvPr>
          <p:cNvSpPr>
            <a:spLocks noGrp="1"/>
          </p:cNvSpPr>
          <p:nvPr>
            <p:ph type="tbl" sz="quarter" idx="13"/>
          </p:nvPr>
        </p:nvSpPr>
        <p:spPr>
          <a:xfrm>
            <a:off x="647568" y="2353815"/>
            <a:ext cx="9619488" cy="3429000"/>
          </a:xfrm>
        </p:spPr>
      </p:sp>
      <p:pic>
        <p:nvPicPr>
          <p:cNvPr id="5" name="Picture 4">
            <a:extLst>
              <a:ext uri="{FF2B5EF4-FFF2-40B4-BE49-F238E27FC236}">
                <a16:creationId xmlns:a16="http://schemas.microsoft.com/office/drawing/2014/main" id="{87875811-4903-558F-3925-FF113715CED7}"/>
              </a:ext>
            </a:extLst>
          </p:cNvPr>
          <p:cNvPicPr>
            <a:picLocks noChangeAspect="1"/>
          </p:cNvPicPr>
          <p:nvPr/>
        </p:nvPicPr>
        <p:blipFill>
          <a:blip r:embed="rId2"/>
          <a:stretch>
            <a:fillRect/>
          </a:stretch>
        </p:blipFill>
        <p:spPr>
          <a:xfrm>
            <a:off x="0" y="0"/>
            <a:ext cx="12192000" cy="6963508"/>
          </a:xfrm>
          <a:prstGeom prst="rect">
            <a:avLst/>
          </a:prstGeom>
        </p:spPr>
      </p:pic>
    </p:spTree>
    <p:extLst>
      <p:ext uri="{BB962C8B-B14F-4D97-AF65-F5344CB8AC3E}">
        <p14:creationId xmlns:p14="http://schemas.microsoft.com/office/powerpoint/2010/main" val="32640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433F2E0-B7F0-B508-DA22-6A864B776187}"/>
              </a:ext>
            </a:extLst>
          </p:cNvPr>
          <p:cNvSpPr>
            <a:spLocks noGrp="1" noChangeArrowheads="1"/>
          </p:cNvSpPr>
          <p:nvPr>
            <p:ph type="title"/>
          </p:nvPr>
        </p:nvSpPr>
        <p:spPr bwMode="auto">
          <a:xfrm>
            <a:off x="121920" y="0"/>
            <a:ext cx="99822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dirty="0">
                <a:latin typeface="Calisto MT" panose="02040603050505030304" pitchFamily="18" charset="0"/>
              </a:rPr>
              <a:t>MATRIX ( who, what, where, when, why, how</a:t>
            </a:r>
            <a:r>
              <a:rPr lang="en-IN" dirty="0"/>
              <a:t>)</a:t>
            </a:r>
          </a:p>
        </p:txBody>
      </p:sp>
      <p:graphicFrame>
        <p:nvGraphicFramePr>
          <p:cNvPr id="4" name="Table Placeholder 3">
            <a:extLst>
              <a:ext uri="{FF2B5EF4-FFF2-40B4-BE49-F238E27FC236}">
                <a16:creationId xmlns:a16="http://schemas.microsoft.com/office/drawing/2014/main" id="{70303935-44BA-AF42-6A6A-07BCE21B454A}"/>
              </a:ext>
            </a:extLst>
          </p:cNvPr>
          <p:cNvGraphicFramePr>
            <a:graphicFrameLocks noGrp="1"/>
          </p:cNvGraphicFramePr>
          <p:nvPr>
            <p:ph idx="1"/>
            <p:extLst>
              <p:ext uri="{D42A27DB-BD31-4B8C-83A1-F6EECF244321}">
                <p14:modId xmlns:p14="http://schemas.microsoft.com/office/powerpoint/2010/main" val="3493253925"/>
              </p:ext>
            </p:extLst>
          </p:nvPr>
        </p:nvGraphicFramePr>
        <p:xfrm>
          <a:off x="3260725" y="791845"/>
          <a:ext cx="4114797" cy="5658726"/>
        </p:xfrm>
        <a:graphic>
          <a:graphicData uri="http://schemas.openxmlformats.org/drawingml/2006/table">
            <a:tbl>
              <a:tblPr firstRow="1" firstCol="1" bandRow="1">
                <a:tableStyleId>{BC89EF96-8CEA-46FF-86C4-4CE0E7609802}</a:tableStyleId>
              </a:tblPr>
              <a:tblGrid>
                <a:gridCol w="369506">
                  <a:extLst>
                    <a:ext uri="{9D8B030D-6E8A-4147-A177-3AD203B41FA5}">
                      <a16:colId xmlns:a16="http://schemas.microsoft.com/office/drawing/2014/main" val="256024480"/>
                    </a:ext>
                  </a:extLst>
                </a:gridCol>
                <a:gridCol w="685800">
                  <a:extLst>
                    <a:ext uri="{9D8B030D-6E8A-4147-A177-3AD203B41FA5}">
                      <a16:colId xmlns:a16="http://schemas.microsoft.com/office/drawing/2014/main" val="1725833168"/>
                    </a:ext>
                  </a:extLst>
                </a:gridCol>
                <a:gridCol w="905345">
                  <a:extLst>
                    <a:ext uri="{9D8B030D-6E8A-4147-A177-3AD203B41FA5}">
                      <a16:colId xmlns:a16="http://schemas.microsoft.com/office/drawing/2014/main" val="967265594"/>
                    </a:ext>
                  </a:extLst>
                </a:gridCol>
                <a:gridCol w="563747">
                  <a:extLst>
                    <a:ext uri="{9D8B030D-6E8A-4147-A177-3AD203B41FA5}">
                      <a16:colId xmlns:a16="http://schemas.microsoft.com/office/drawing/2014/main" val="4144138841"/>
                    </a:ext>
                  </a:extLst>
                </a:gridCol>
                <a:gridCol w="570072">
                  <a:extLst>
                    <a:ext uri="{9D8B030D-6E8A-4147-A177-3AD203B41FA5}">
                      <a16:colId xmlns:a16="http://schemas.microsoft.com/office/drawing/2014/main" val="4229479429"/>
                    </a:ext>
                  </a:extLst>
                </a:gridCol>
                <a:gridCol w="1020327">
                  <a:extLst>
                    <a:ext uri="{9D8B030D-6E8A-4147-A177-3AD203B41FA5}">
                      <a16:colId xmlns:a16="http://schemas.microsoft.com/office/drawing/2014/main" val="1743194492"/>
                    </a:ext>
                  </a:extLst>
                </a:gridCol>
              </a:tblGrid>
              <a:tr h="107234">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Mother</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Child</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Hospital</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Problems/Pains</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extLst>
                  <a:ext uri="{0D108BD9-81ED-4DB2-BD59-A6C34878D82A}">
                    <a16:rowId xmlns:a16="http://schemas.microsoft.com/office/drawing/2014/main" val="592100077"/>
                  </a:ext>
                </a:extLst>
              </a:tr>
              <a:tr h="1229383">
                <a:tc>
                  <a:txBody>
                    <a:bodyPr/>
                    <a:lstStyle/>
                    <a:p>
                      <a:pPr>
                        <a:lnSpc>
                          <a:spcPct val="107000"/>
                        </a:lnSpc>
                        <a:spcAft>
                          <a:spcPts val="800"/>
                        </a:spcAft>
                      </a:pPr>
                      <a:r>
                        <a:rPr lang="en-IN" sz="500" kern="100">
                          <a:effectLst/>
                        </a:rPr>
                        <a:t>Who</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Who is taking care of it?</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All the women are so careful of their maternity, time period</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After delivery the body becomes more sensitive so care of them is most require by mom and family</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Hospitals have the responsibility to take care of both Mother and child</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Government and society has to be careful about Maternity.</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extLst>
                  <a:ext uri="{0D108BD9-81ED-4DB2-BD59-A6C34878D82A}">
                    <a16:rowId xmlns:a16="http://schemas.microsoft.com/office/drawing/2014/main" val="940974238"/>
                  </a:ext>
                </a:extLst>
              </a:tr>
              <a:tr h="1144784">
                <a:tc>
                  <a:txBody>
                    <a:bodyPr/>
                    <a:lstStyle/>
                    <a:p>
                      <a:pPr>
                        <a:lnSpc>
                          <a:spcPct val="107000"/>
                        </a:lnSpc>
                        <a:spcAft>
                          <a:spcPts val="800"/>
                        </a:spcAft>
                      </a:pPr>
                      <a:r>
                        <a:rPr lang="en-IN" sz="500" kern="100">
                          <a:effectLst/>
                        </a:rPr>
                        <a:t>Why</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Why they are ignoring problems?</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Due to lack of self time may be they are not focusing and ignoring their problems.</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Due to so called growth Compitetion ,there problems are getting ignored</a:t>
                      </a:r>
                    </a:p>
                    <a:p>
                      <a:pPr>
                        <a:lnSpc>
                          <a:spcPct val="107000"/>
                        </a:lnSpc>
                        <a:spcAft>
                          <a:spcPts val="800"/>
                        </a:spcAft>
                      </a:pPr>
                      <a:r>
                        <a:rPr lang="en-IN" sz="500" kern="100">
                          <a:effectLst/>
                        </a:rPr>
                        <a:t> </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May be due to improper management or coordination of the team , the problems are ignore</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dirty="0">
                          <a:effectLst/>
                        </a:rPr>
                        <a:t>Ignoring ,by thinking its normal to everyone</a:t>
                      </a: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extLst>
                  <a:ext uri="{0D108BD9-81ED-4DB2-BD59-A6C34878D82A}">
                    <a16:rowId xmlns:a16="http://schemas.microsoft.com/office/drawing/2014/main" val="2385274602"/>
                  </a:ext>
                </a:extLst>
              </a:tr>
              <a:tr h="668308">
                <a:tc>
                  <a:txBody>
                    <a:bodyPr/>
                    <a:lstStyle/>
                    <a:p>
                      <a:pPr>
                        <a:lnSpc>
                          <a:spcPct val="107000"/>
                        </a:lnSpc>
                        <a:spcAft>
                          <a:spcPts val="800"/>
                        </a:spcAft>
                      </a:pPr>
                      <a:r>
                        <a:rPr lang="en-IN" sz="500" kern="100">
                          <a:effectLst/>
                        </a:rPr>
                        <a:t>What</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What problems they are facing ?</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Women are ignoring their health ,getting serious problems like Hair fall, High B.P, Diabetes </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Improper feeding and hygiene problems</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Insufficient staff, family pressure, Risk for critical situation </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Insufficient management , </a:t>
                      </a:r>
                    </a:p>
                    <a:p>
                      <a:pPr>
                        <a:lnSpc>
                          <a:spcPct val="107000"/>
                        </a:lnSpc>
                        <a:spcAft>
                          <a:spcPts val="800"/>
                        </a:spcAft>
                      </a:pPr>
                      <a:r>
                        <a:rPr lang="en-IN" sz="500" kern="100">
                          <a:effectLst/>
                        </a:rPr>
                        <a:t>Ignorance and old thoughts .</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extLst>
                  <a:ext uri="{0D108BD9-81ED-4DB2-BD59-A6C34878D82A}">
                    <a16:rowId xmlns:a16="http://schemas.microsoft.com/office/drawing/2014/main" val="4186996545"/>
                  </a:ext>
                </a:extLst>
              </a:tr>
              <a:tr h="668308">
                <a:tc>
                  <a:txBody>
                    <a:bodyPr/>
                    <a:lstStyle/>
                    <a:p>
                      <a:pPr>
                        <a:lnSpc>
                          <a:spcPct val="107000"/>
                        </a:lnSpc>
                        <a:spcAft>
                          <a:spcPts val="800"/>
                        </a:spcAft>
                      </a:pPr>
                      <a:r>
                        <a:rPr lang="en-IN" sz="500" kern="100">
                          <a:effectLst/>
                        </a:rPr>
                        <a:t>When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When the solution will develop? </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The day when they will get the proper time</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The day when they will get the proper time</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The moment when hospital will take the help of Developed technology</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By proper analysis of problems</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extLst>
                  <a:ext uri="{0D108BD9-81ED-4DB2-BD59-A6C34878D82A}">
                    <a16:rowId xmlns:a16="http://schemas.microsoft.com/office/drawing/2014/main" val="1456927108"/>
                  </a:ext>
                </a:extLst>
              </a:tr>
              <a:tr h="1144784">
                <a:tc>
                  <a:txBody>
                    <a:bodyPr/>
                    <a:lstStyle/>
                    <a:p>
                      <a:pPr>
                        <a:lnSpc>
                          <a:spcPct val="107000"/>
                        </a:lnSpc>
                        <a:spcAft>
                          <a:spcPts val="800"/>
                        </a:spcAft>
                      </a:pPr>
                      <a:r>
                        <a:rPr lang="en-IN" sz="500" kern="100">
                          <a:effectLst/>
                        </a:rPr>
                        <a:t>Where</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Where can we update or develop the terms?</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Considering their comfortness</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Focusing on their future</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In the Operation and counselling ,Developed machines can be include</a:t>
                      </a:r>
                    </a:p>
                    <a:p>
                      <a:pPr>
                        <a:lnSpc>
                          <a:spcPct val="107000"/>
                        </a:lnSpc>
                        <a:spcAft>
                          <a:spcPts val="800"/>
                        </a:spcAft>
                      </a:pPr>
                      <a:r>
                        <a:rPr lang="en-IN" sz="500" kern="100">
                          <a:effectLst/>
                        </a:rPr>
                        <a:t> </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To reduce pain of stiches Machines can be made</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extLst>
                  <a:ext uri="{0D108BD9-81ED-4DB2-BD59-A6C34878D82A}">
                    <a16:rowId xmlns:a16="http://schemas.microsoft.com/office/drawing/2014/main" val="233627453"/>
                  </a:ext>
                </a:extLst>
              </a:tr>
              <a:tr h="695925">
                <a:tc>
                  <a:txBody>
                    <a:bodyPr/>
                    <a:lstStyle/>
                    <a:p>
                      <a:pPr>
                        <a:lnSpc>
                          <a:spcPct val="107000"/>
                        </a:lnSpc>
                        <a:spcAft>
                          <a:spcPts val="800"/>
                        </a:spcAft>
                      </a:pPr>
                      <a:r>
                        <a:rPr lang="en-IN" sz="500" kern="100">
                          <a:effectLst/>
                        </a:rPr>
                        <a:t>How</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How can we help them and to resolve their problem?</a:t>
                      </a:r>
                    </a:p>
                    <a:p>
                      <a:pPr>
                        <a:lnSpc>
                          <a:spcPct val="107000"/>
                        </a:lnSpc>
                        <a:spcAft>
                          <a:spcPts val="800"/>
                        </a:spcAft>
                      </a:pPr>
                      <a:r>
                        <a:rPr lang="en-IN" sz="500" kern="100">
                          <a:effectLst/>
                        </a:rPr>
                        <a:t> </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By using our technical knowledge to serve them</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By giving them priority</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a:effectLst/>
                        </a:rPr>
                        <a:t>By updating the technologies related to medical field</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tc>
                  <a:txBody>
                    <a:bodyPr/>
                    <a:lstStyle/>
                    <a:p>
                      <a:pPr>
                        <a:lnSpc>
                          <a:spcPct val="107000"/>
                        </a:lnSpc>
                        <a:spcAft>
                          <a:spcPts val="800"/>
                        </a:spcAft>
                      </a:pPr>
                      <a:r>
                        <a:rPr lang="en-IN" sz="500" kern="100" dirty="0">
                          <a:effectLst/>
                        </a:rPr>
                        <a:t>By enhancing the technology with  the combination of AI and Machine Learning .</a:t>
                      </a: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0213" marR="30213" marT="0" marB="0"/>
                </a:tc>
                <a:extLst>
                  <a:ext uri="{0D108BD9-81ED-4DB2-BD59-A6C34878D82A}">
                    <a16:rowId xmlns:a16="http://schemas.microsoft.com/office/drawing/2014/main" val="4062297306"/>
                  </a:ext>
                </a:extLst>
              </a:tr>
            </a:tbl>
          </a:graphicData>
        </a:graphic>
      </p:graphicFrame>
      <p:sp>
        <p:nvSpPr>
          <p:cNvPr id="2" name="Picture Placeholder 1">
            <a:extLst>
              <a:ext uri="{FF2B5EF4-FFF2-40B4-BE49-F238E27FC236}">
                <a16:creationId xmlns:a16="http://schemas.microsoft.com/office/drawing/2014/main" id="{6CB34856-CAE8-EA33-434D-30F355E0DA6A}"/>
              </a:ext>
            </a:extLst>
          </p:cNvPr>
          <p:cNvSpPr>
            <a:spLocks noGrp="1"/>
          </p:cNvSpPr>
          <p:nvPr>
            <p:ph type="pic" sz="quarter" idx="13"/>
          </p:nvPr>
        </p:nvSpPr>
        <p:spPr>
          <a:xfrm flipH="1">
            <a:off x="13057238" y="1376516"/>
            <a:ext cx="1111045" cy="4036732"/>
          </a:xfrm>
        </p:spPr>
      </p:sp>
    </p:spTree>
    <p:extLst>
      <p:ext uri="{BB962C8B-B14F-4D97-AF65-F5344CB8AC3E}">
        <p14:creationId xmlns:p14="http://schemas.microsoft.com/office/powerpoint/2010/main" val="106881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3C0D-7368-0286-9B41-309E2FA73335}"/>
              </a:ext>
            </a:extLst>
          </p:cNvPr>
          <p:cNvSpPr>
            <a:spLocks noGrp="1"/>
          </p:cNvSpPr>
          <p:nvPr>
            <p:ph type="ctrTitle"/>
          </p:nvPr>
        </p:nvSpPr>
        <p:spPr>
          <a:xfrm>
            <a:off x="1264920" y="1594803"/>
            <a:ext cx="9144000" cy="2387600"/>
          </a:xfrm>
        </p:spPr>
        <p:txBody>
          <a:bodyPr>
            <a:normAutofit/>
          </a:bodyPr>
          <a:lstStyle/>
          <a:p>
            <a:r>
              <a:rPr lang="en-US" sz="7200" dirty="0">
                <a:latin typeface="Algerian" panose="04020705040A02060702" pitchFamily="82" charset="0"/>
              </a:rPr>
              <a:t>THANK YOU</a:t>
            </a:r>
            <a:endParaRPr lang="en-IN" sz="7200" dirty="0">
              <a:latin typeface="Algerian" panose="04020705040A02060702" pitchFamily="82" charset="0"/>
            </a:endParaRPr>
          </a:p>
        </p:txBody>
      </p:sp>
      <p:sp>
        <p:nvSpPr>
          <p:cNvPr id="3" name="Subtitle 2">
            <a:extLst>
              <a:ext uri="{FF2B5EF4-FFF2-40B4-BE49-F238E27FC236}">
                <a16:creationId xmlns:a16="http://schemas.microsoft.com/office/drawing/2014/main" id="{86FC2289-0A9F-55A9-EF21-98CB674ECB80}"/>
              </a:ext>
            </a:extLst>
          </p:cNvPr>
          <p:cNvSpPr>
            <a:spLocks noGrp="1"/>
          </p:cNvSpPr>
          <p:nvPr>
            <p:ph type="subTitle" idx="1"/>
          </p:nvPr>
        </p:nvSpPr>
        <p:spPr>
          <a:xfrm>
            <a:off x="1264920" y="7701598"/>
            <a:ext cx="9144000" cy="1655762"/>
          </a:xfrm>
        </p:spPr>
        <p:txBody>
          <a:bodyPr/>
          <a:lstStyle/>
          <a:p>
            <a:endParaRPr lang="en-IN" dirty="0"/>
          </a:p>
        </p:txBody>
      </p:sp>
    </p:spTree>
    <p:extLst>
      <p:ext uri="{BB962C8B-B14F-4D97-AF65-F5344CB8AC3E}">
        <p14:creationId xmlns:p14="http://schemas.microsoft.com/office/powerpoint/2010/main" val="279673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normAutofit/>
          </a:bodyPr>
          <a:lstStyle/>
          <a:p>
            <a:r>
              <a:rPr lang="en-US" dirty="0">
                <a:latin typeface="Lucida Bright" panose="02040602050505020304" pitchFamily="18" charset="0"/>
              </a:rPr>
              <a:t>Team introduction</a:t>
            </a:r>
            <a:br>
              <a:rPr lang="en-US" dirty="0">
                <a:latin typeface="Lucida Bright" panose="02040602050505020304" pitchFamily="18" charset="0"/>
              </a:rPr>
            </a:br>
            <a:r>
              <a:rPr lang="en-US" sz="2000" dirty="0" err="1">
                <a:solidFill>
                  <a:schemeClr val="accent1">
                    <a:lumMod val="75000"/>
                  </a:schemeClr>
                </a:solidFill>
                <a:latin typeface="Lucida Bright" panose="02040602050505020304" pitchFamily="18" charset="0"/>
              </a:rPr>
              <a:t>Inovate</a:t>
            </a:r>
            <a:r>
              <a:rPr lang="en-US" sz="2000" dirty="0">
                <a:solidFill>
                  <a:schemeClr val="accent1">
                    <a:lumMod val="75000"/>
                  </a:schemeClr>
                </a:solidFill>
                <a:latin typeface="Lucida Bright" panose="02040602050505020304" pitchFamily="18" charset="0"/>
              </a:rPr>
              <a:t> X-creation</a:t>
            </a:r>
            <a:br>
              <a:rPr lang="en-US" dirty="0">
                <a:latin typeface="Lucida Bright" panose="02040602050505020304" pitchFamily="18" charset="0"/>
              </a:rPr>
            </a:br>
            <a:br>
              <a:rPr lang="en-US" dirty="0">
                <a:latin typeface="Lucida Bright" panose="02040602050505020304" pitchFamily="18" charset="0"/>
              </a:rPr>
            </a:br>
            <a:endParaRPr lang="en-US" dirty="0">
              <a:latin typeface="Lucida Bright" panose="02040602050505020304" pitchFamily="18" charset="0"/>
            </a:endParaRPr>
          </a:p>
        </p:txBody>
      </p:sp>
      <p:sp>
        <p:nvSpPr>
          <p:cNvPr id="15" name="Content Placeholder 14">
            <a:extLst>
              <a:ext uri="{FF2B5EF4-FFF2-40B4-BE49-F238E27FC236}">
                <a16:creationId xmlns:a16="http://schemas.microsoft.com/office/drawing/2014/main" id="{144BADE3-2F67-D24A-E1EA-EB3967278312}"/>
              </a:ext>
            </a:extLst>
          </p:cNvPr>
          <p:cNvSpPr>
            <a:spLocks noGrp="1"/>
          </p:cNvSpPr>
          <p:nvPr>
            <p:ph idx="1"/>
          </p:nvPr>
        </p:nvSpPr>
        <p:spPr>
          <a:xfrm>
            <a:off x="1280160" y="2838573"/>
            <a:ext cx="4114800" cy="2651760"/>
          </a:xfrm>
        </p:spPr>
        <p:txBody>
          <a:bodyPr>
            <a:normAutofit fontScale="92500" lnSpcReduction="20000"/>
          </a:bodyPr>
          <a:lstStyle/>
          <a:p>
            <a:pPr>
              <a:buFont typeface="Wingdings" panose="05000000000000000000" pitchFamily="2" charset="2"/>
              <a:buChar char="v"/>
            </a:pPr>
            <a:r>
              <a:rPr lang="en-IN" dirty="0">
                <a:solidFill>
                  <a:srgbClr val="7030A0"/>
                </a:solidFill>
                <a:latin typeface="Bell MT" panose="02020503060305020303" pitchFamily="18" charset="0"/>
              </a:rPr>
              <a:t>SARTHAK SANDHAN</a:t>
            </a:r>
          </a:p>
          <a:p>
            <a:pPr>
              <a:buFont typeface="Wingdings" panose="05000000000000000000" pitchFamily="2" charset="2"/>
              <a:buChar char="v"/>
            </a:pPr>
            <a:r>
              <a:rPr lang="en-IN" dirty="0">
                <a:solidFill>
                  <a:srgbClr val="7030A0"/>
                </a:solidFill>
                <a:latin typeface="Bell MT" panose="02020503060305020303" pitchFamily="18" charset="0"/>
              </a:rPr>
              <a:t>RUSHIKESH PATIL</a:t>
            </a:r>
          </a:p>
          <a:p>
            <a:pPr>
              <a:buFont typeface="Wingdings" panose="05000000000000000000" pitchFamily="2" charset="2"/>
              <a:buChar char="v"/>
            </a:pPr>
            <a:r>
              <a:rPr lang="en-IN" dirty="0">
                <a:solidFill>
                  <a:srgbClr val="7030A0"/>
                </a:solidFill>
                <a:latin typeface="Bell MT" panose="02020503060305020303" pitchFamily="18" charset="0"/>
              </a:rPr>
              <a:t>SHRAVANI UNDE </a:t>
            </a:r>
          </a:p>
          <a:p>
            <a:pPr>
              <a:buFont typeface="Wingdings" panose="05000000000000000000" pitchFamily="2" charset="2"/>
              <a:buChar char="v"/>
            </a:pPr>
            <a:r>
              <a:rPr lang="en-IN" dirty="0">
                <a:solidFill>
                  <a:srgbClr val="7030A0"/>
                </a:solidFill>
                <a:latin typeface="Bell MT" panose="02020503060305020303" pitchFamily="18" charset="0"/>
              </a:rPr>
              <a:t>ABHISHEK AGRE</a:t>
            </a:r>
          </a:p>
          <a:p>
            <a:pPr>
              <a:buFont typeface="Wingdings" panose="05000000000000000000" pitchFamily="2" charset="2"/>
              <a:buChar char="v"/>
            </a:pPr>
            <a:r>
              <a:rPr lang="en-IN" dirty="0">
                <a:solidFill>
                  <a:srgbClr val="7030A0"/>
                </a:solidFill>
                <a:latin typeface="Bell MT" panose="02020503060305020303" pitchFamily="18" charset="0"/>
              </a:rPr>
              <a:t>VEDANT GAWALI</a:t>
            </a:r>
          </a:p>
          <a:p>
            <a:pPr>
              <a:buFont typeface="Wingdings" panose="05000000000000000000" pitchFamily="2" charset="2"/>
              <a:buChar char="v"/>
            </a:pPr>
            <a:r>
              <a:rPr lang="en-IN" dirty="0">
                <a:solidFill>
                  <a:srgbClr val="7030A0"/>
                </a:solidFill>
                <a:latin typeface="Bell MT" panose="02020503060305020303" pitchFamily="18" charset="0"/>
              </a:rPr>
              <a:t>PANKAJ GADE</a:t>
            </a:r>
          </a:p>
        </p:txBody>
      </p:sp>
      <p:pic>
        <p:nvPicPr>
          <p:cNvPr id="12" name="Picture Placeholder 11">
            <a:extLst>
              <a:ext uri="{FF2B5EF4-FFF2-40B4-BE49-F238E27FC236}">
                <a16:creationId xmlns:a16="http://schemas.microsoft.com/office/drawing/2014/main" id="{31521568-B03A-87B3-0700-2EBFDDD0AC84}"/>
              </a:ext>
            </a:extLst>
          </p:cNvPr>
          <p:cNvPicPr>
            <a:picLocks noGrp="1" noChangeAspect="1"/>
          </p:cNvPicPr>
          <p:nvPr>
            <p:ph type="pic" sz="quarter" idx="13"/>
          </p:nvPr>
        </p:nvPicPr>
        <p:blipFill>
          <a:blip r:embed="rId2"/>
          <a:srcRect t="16272" b="16272"/>
          <a:stretch>
            <a:fillRect/>
          </a:stretch>
        </p:blipFill>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886968" y="-166396"/>
            <a:ext cx="10241280" cy="2286000"/>
          </a:xfrm>
          <a:noFill/>
        </p:spPr>
        <p:txBody>
          <a:bodyPr anchor="ctr" anchorCtr="0">
            <a:noAutofit/>
          </a:bodyPr>
          <a:lstStyle/>
          <a:p>
            <a:r>
              <a:rPr lang="en-US" dirty="0">
                <a:latin typeface="Cooper Black" panose="0208090404030B020404" pitchFamily="18" charset="0"/>
              </a:rPr>
              <a:t>Topic selection</a:t>
            </a:r>
          </a:p>
        </p:txBody>
      </p:sp>
      <p:sp>
        <p:nvSpPr>
          <p:cNvPr id="5" name="Subtitle 4">
            <a:extLst>
              <a:ext uri="{FF2B5EF4-FFF2-40B4-BE49-F238E27FC236}">
                <a16:creationId xmlns:a16="http://schemas.microsoft.com/office/drawing/2014/main" id="{03581FBD-F0A1-7538-36B4-A34FCC69AB7F}"/>
              </a:ext>
            </a:extLst>
          </p:cNvPr>
          <p:cNvSpPr>
            <a:spLocks noGrp="1"/>
          </p:cNvSpPr>
          <p:nvPr>
            <p:ph type="subTitle" idx="1"/>
          </p:nvPr>
        </p:nvSpPr>
        <p:spPr>
          <a:xfrm>
            <a:off x="2075688" y="5374640"/>
            <a:ext cx="8046720" cy="3200400"/>
          </a:xfrm>
        </p:spPr>
        <p:txBody>
          <a:bodyPr/>
          <a:lstStyle/>
          <a:p>
            <a:r>
              <a:rPr lang="en-US" dirty="0"/>
              <a:t>.</a:t>
            </a:r>
          </a:p>
          <a:p>
            <a:endParaRPr lang="en-IN" dirty="0"/>
          </a:p>
        </p:txBody>
      </p:sp>
      <p:sp>
        <p:nvSpPr>
          <p:cNvPr id="4" name="TextBox 3">
            <a:extLst>
              <a:ext uri="{FF2B5EF4-FFF2-40B4-BE49-F238E27FC236}">
                <a16:creationId xmlns:a16="http://schemas.microsoft.com/office/drawing/2014/main" id="{4DE42B54-CFFA-0A20-1406-F4FE8B255503}"/>
              </a:ext>
            </a:extLst>
          </p:cNvPr>
          <p:cNvSpPr txBox="1"/>
          <p:nvPr/>
        </p:nvSpPr>
        <p:spPr>
          <a:xfrm>
            <a:off x="1167024" y="1351508"/>
            <a:ext cx="10328197" cy="4154984"/>
          </a:xfrm>
          <a:prstGeom prst="rect">
            <a:avLst/>
          </a:prstGeom>
          <a:noFill/>
        </p:spPr>
        <p:txBody>
          <a:bodyPr wrap="square" rtlCol="0">
            <a:spAutoFit/>
          </a:bodyPr>
          <a:lstStyle/>
          <a:p>
            <a:pPr>
              <a:buClr>
                <a:schemeClr val="tx1">
                  <a:lumMod val="95000"/>
                  <a:lumOff val="5000"/>
                </a:schemeClr>
              </a:buClr>
            </a:pPr>
            <a:r>
              <a:rPr lang="en-US" sz="2400" dirty="0">
                <a:latin typeface="Arial Rounded MT Bold" panose="020F0704030504030204" pitchFamily="34" charset="0"/>
              </a:rPr>
              <a:t>Clear Definition </a:t>
            </a:r>
            <a:r>
              <a:rPr lang="en-US" dirty="0"/>
              <a:t>:-</a:t>
            </a:r>
            <a:r>
              <a:rPr lang="en-US" sz="2400" dirty="0">
                <a:solidFill>
                  <a:schemeClr val="accent3">
                    <a:lumMod val="75000"/>
                  </a:schemeClr>
                </a:solidFill>
                <a:latin typeface="Aptos Narrow" panose="020B0004020202020204" pitchFamily="34" charset="0"/>
              </a:rPr>
              <a:t>State the problem you re trying to solve</a:t>
            </a:r>
          </a:p>
          <a:p>
            <a:pPr marL="285750" indent="-285750">
              <a:buClr>
                <a:schemeClr val="tx1">
                  <a:lumMod val="95000"/>
                  <a:lumOff val="5000"/>
                </a:schemeClr>
              </a:buClr>
              <a:buFont typeface="Wingdings" panose="05000000000000000000" pitchFamily="2" charset="2"/>
              <a:buChar char="§"/>
            </a:pPr>
            <a:r>
              <a:rPr lang="en-US" sz="2400" dirty="0">
                <a:solidFill>
                  <a:schemeClr val="accent3">
                    <a:lumMod val="75000"/>
                  </a:schemeClr>
                </a:solidFill>
                <a:latin typeface="Aptos Narrow" panose="020B0004020202020204" pitchFamily="34" charset="0"/>
              </a:rPr>
              <a:t> We have observed that every women in her Maternity phase goes under lots of pains and problems. </a:t>
            </a:r>
          </a:p>
          <a:p>
            <a:pPr marL="285750" indent="-285750">
              <a:buClr>
                <a:schemeClr val="tx1">
                  <a:lumMod val="95000"/>
                  <a:lumOff val="5000"/>
                </a:schemeClr>
              </a:buClr>
              <a:buFont typeface="Wingdings" panose="05000000000000000000" pitchFamily="2" charset="2"/>
              <a:buChar char="§"/>
            </a:pPr>
            <a:r>
              <a:rPr lang="en-US" sz="2400" dirty="0">
                <a:solidFill>
                  <a:schemeClr val="accent3">
                    <a:lumMod val="75000"/>
                  </a:schemeClr>
                </a:solidFill>
                <a:latin typeface="Aptos Narrow" panose="020B0004020202020204" pitchFamily="34" charset="0"/>
              </a:rPr>
              <a:t>In the long period of 9 months they of gr live in so uncomfortable situation</a:t>
            </a:r>
          </a:p>
          <a:p>
            <a:pPr marL="285750" indent="-285750">
              <a:buClr>
                <a:schemeClr val="tx1">
                  <a:lumMod val="95000"/>
                  <a:lumOff val="5000"/>
                </a:schemeClr>
              </a:buClr>
              <a:buFont typeface="Wingdings" panose="05000000000000000000" pitchFamily="2" charset="2"/>
              <a:buChar char="§"/>
            </a:pPr>
            <a:r>
              <a:rPr lang="en-US" sz="2400" dirty="0">
                <a:solidFill>
                  <a:schemeClr val="accent3">
                    <a:lumMod val="75000"/>
                  </a:schemeClr>
                </a:solidFill>
                <a:latin typeface="Aptos Narrow" panose="020B0004020202020204" pitchFamily="34" charset="0"/>
              </a:rPr>
              <a:t>Those women are not able to do their another work happily &amp; properly </a:t>
            </a:r>
          </a:p>
          <a:p>
            <a:pPr marL="285750" indent="-285750">
              <a:buClr>
                <a:schemeClr val="tx1">
                  <a:lumMod val="95000"/>
                  <a:lumOff val="5000"/>
                </a:schemeClr>
              </a:buClr>
              <a:buFont typeface="Wingdings" panose="05000000000000000000" pitchFamily="2" charset="2"/>
              <a:buChar char="§"/>
            </a:pPr>
            <a:r>
              <a:rPr lang="en-US" sz="2400" dirty="0">
                <a:solidFill>
                  <a:schemeClr val="accent3">
                    <a:lumMod val="75000"/>
                  </a:schemeClr>
                </a:solidFill>
                <a:latin typeface="Aptos Narrow" panose="020B0004020202020204" pitchFamily="34" charset="0"/>
              </a:rPr>
              <a:t>Society ignores this problems by thinking that its common for every women .</a:t>
            </a:r>
          </a:p>
          <a:p>
            <a:pPr marL="285750" indent="-285750">
              <a:buClr>
                <a:schemeClr val="tx1">
                  <a:lumMod val="95000"/>
                  <a:lumOff val="5000"/>
                </a:schemeClr>
              </a:buClr>
              <a:buFont typeface="Wingdings" panose="05000000000000000000" pitchFamily="2" charset="2"/>
              <a:buChar char="§"/>
            </a:pPr>
            <a:r>
              <a:rPr lang="en-US" sz="2400" dirty="0">
                <a:solidFill>
                  <a:schemeClr val="accent3">
                    <a:lumMod val="75000"/>
                  </a:schemeClr>
                </a:solidFill>
                <a:latin typeface="Aptos Narrow" panose="020B0004020202020204" pitchFamily="34" charset="0"/>
              </a:rPr>
              <a:t>The stretching they feel for 9 months and pain after delivery stiches is unimaginable </a:t>
            </a:r>
          </a:p>
          <a:p>
            <a:pPr marL="285750" indent="-285750">
              <a:buClr>
                <a:schemeClr val="tx1">
                  <a:lumMod val="95000"/>
                  <a:lumOff val="5000"/>
                </a:schemeClr>
              </a:buClr>
              <a:buFont typeface="Wingdings" panose="05000000000000000000" pitchFamily="2" charset="2"/>
              <a:buChar char="§"/>
            </a:pPr>
            <a:r>
              <a:rPr lang="en-US" sz="2400" dirty="0">
                <a:solidFill>
                  <a:schemeClr val="accent3">
                    <a:lumMod val="75000"/>
                  </a:schemeClr>
                </a:solidFill>
                <a:latin typeface="Aptos Narrow" panose="020B0004020202020204" pitchFamily="34" charset="0"/>
              </a:rPr>
              <a:t>So, to help such women by our technology we have chosen this topic.</a:t>
            </a:r>
          </a:p>
          <a:p>
            <a:pPr marL="285750" indent="-285750">
              <a:buClr>
                <a:schemeClr val="tx1">
                  <a:lumMod val="95000"/>
                  <a:lumOff val="5000"/>
                </a:schemeClr>
              </a:buClr>
              <a:buFont typeface="Wingdings" panose="05000000000000000000" pitchFamily="2" charset="2"/>
              <a:buChar char="§"/>
            </a:pPr>
            <a:r>
              <a:rPr lang="en-US" sz="2400" dirty="0">
                <a:solidFill>
                  <a:schemeClr val="accent3">
                    <a:lumMod val="75000"/>
                  </a:schemeClr>
                </a:solidFill>
                <a:latin typeface="Aptos Narrow" panose="020B0004020202020204" pitchFamily="34" charset="0"/>
              </a:rPr>
              <a:t>This problem is leading into the sadness of half society. </a:t>
            </a:r>
          </a:p>
          <a:p>
            <a:pPr marL="285750" indent="-285750">
              <a:buClr>
                <a:schemeClr val="tx1">
                  <a:lumMod val="95000"/>
                  <a:lumOff val="5000"/>
                </a:schemeClr>
              </a:buClr>
              <a:buFont typeface="Wingdings" panose="05000000000000000000" pitchFamily="2" charset="2"/>
              <a:buChar char="§"/>
            </a:pPr>
            <a:r>
              <a:rPr lang="en-US" sz="2400" dirty="0">
                <a:solidFill>
                  <a:schemeClr val="accent3">
                    <a:lumMod val="75000"/>
                  </a:schemeClr>
                </a:solidFill>
                <a:latin typeface="Aptos Narrow" panose="020B0004020202020204" pitchFamily="34" charset="0"/>
              </a:rPr>
              <a:t> Women are changing their thought in negative way </a:t>
            </a:r>
          </a:p>
        </p:txBody>
      </p:sp>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978408" y="1143000"/>
            <a:ext cx="10241280" cy="914400"/>
          </a:xfrm>
          <a:noFill/>
        </p:spPr>
        <p:txBody>
          <a:bodyPr anchor="b" anchorCtr="0"/>
          <a:lstStyle/>
          <a:p>
            <a:r>
              <a:rPr lang="en-US" dirty="0">
                <a:latin typeface="Arial Rounded MT Bold" panose="020F0704030504030204" pitchFamily="34" charset="0"/>
              </a:rPr>
              <a:t>In Business Perspective</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2075688" y="2841523"/>
            <a:ext cx="8046720" cy="1876781"/>
          </a:xfrm>
          <a:noFill/>
        </p:spPr>
        <p:txBody>
          <a:bodyPr>
            <a:normAutofit/>
          </a:bodyPr>
          <a:lstStyle/>
          <a:p>
            <a:r>
              <a:rPr lang="en-US" sz="3200" dirty="0">
                <a:solidFill>
                  <a:schemeClr val="accent3">
                    <a:lumMod val="75000"/>
                  </a:schemeClr>
                </a:solidFill>
                <a:latin typeface="Aptos Narrow" panose="020B0004020202020204" pitchFamily="34" charset="0"/>
              </a:rPr>
              <a:t>Maternity products can make a lot of profit. Because the rich party i.e. Hospitals are also one of the end users.</a:t>
            </a:r>
          </a:p>
        </p:txBody>
      </p:sp>
    </p:spTree>
    <p:extLst>
      <p:ext uri="{BB962C8B-B14F-4D97-AF65-F5344CB8AC3E}">
        <p14:creationId xmlns:p14="http://schemas.microsoft.com/office/powerpoint/2010/main" val="43519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630695-9A45-ED8D-AD2B-C7D165787142}"/>
              </a:ext>
            </a:extLst>
          </p:cNvPr>
          <p:cNvPicPr>
            <a:picLocks noChangeAspect="1"/>
          </p:cNvPicPr>
          <p:nvPr/>
        </p:nvPicPr>
        <p:blipFill>
          <a:blip r:embed="rId3"/>
          <a:stretch>
            <a:fillRect/>
          </a:stretch>
        </p:blipFill>
        <p:spPr>
          <a:xfrm rot="16200000">
            <a:off x="2667000" y="-2667002"/>
            <a:ext cx="6858001" cy="12192002"/>
          </a:xfrm>
          <a:prstGeom prst="rect">
            <a:avLst/>
          </a:prstGeom>
        </p:spPr>
        <p:style>
          <a:lnRef idx="2">
            <a:schemeClr val="dk1">
              <a:shade val="15000"/>
            </a:schemeClr>
          </a:lnRef>
          <a:fillRef idx="1">
            <a:schemeClr val="dk1"/>
          </a:fillRef>
          <a:effectRef idx="0">
            <a:schemeClr val="dk1"/>
          </a:effectRef>
          <a:fontRef idx="minor">
            <a:schemeClr val="lt1"/>
          </a:fontRef>
        </p:style>
      </p:pic>
      <p:sp>
        <p:nvSpPr>
          <p:cNvPr id="5" name="TextBox 4">
            <a:extLst>
              <a:ext uri="{FF2B5EF4-FFF2-40B4-BE49-F238E27FC236}">
                <a16:creationId xmlns:a16="http://schemas.microsoft.com/office/drawing/2014/main" id="{30028260-1BC0-DE0F-3754-38BB3EEE8EC7}"/>
              </a:ext>
            </a:extLst>
          </p:cNvPr>
          <p:cNvSpPr txBox="1"/>
          <p:nvPr/>
        </p:nvSpPr>
        <p:spPr>
          <a:xfrm>
            <a:off x="5013960" y="0"/>
            <a:ext cx="5212080" cy="461667"/>
          </a:xfrm>
          <a:prstGeom prst="rect">
            <a:avLst/>
          </a:prstGeom>
          <a:noFill/>
        </p:spPr>
        <p:txBody>
          <a:bodyPr wrap="square" rtlCol="0">
            <a:spAutoFit/>
          </a:bodyPr>
          <a:lstStyle/>
          <a:p>
            <a:r>
              <a:rPr lang="en-US" sz="2400" dirty="0">
                <a:solidFill>
                  <a:schemeClr val="bg2">
                    <a:lumMod val="10000"/>
                  </a:schemeClr>
                </a:solidFill>
                <a:latin typeface="Algerian" panose="04020705040A02060702" pitchFamily="82" charset="0"/>
              </a:rPr>
              <a:t>DIAGRAM</a:t>
            </a:r>
            <a:endParaRPr lang="en-IN" sz="2400" dirty="0">
              <a:solidFill>
                <a:schemeClr val="bg2">
                  <a:lumMod val="10000"/>
                </a:schemeClr>
              </a:solidFill>
              <a:latin typeface="Algerian" panose="04020705040A02060702" pitchFamily="82" charset="0"/>
            </a:endParaRPr>
          </a:p>
        </p:txBody>
      </p:sp>
    </p:spTree>
    <p:extLst>
      <p:ext uri="{BB962C8B-B14F-4D97-AF65-F5344CB8AC3E}">
        <p14:creationId xmlns:p14="http://schemas.microsoft.com/office/powerpoint/2010/main" val="3453073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ctrTitle"/>
          </p:nvPr>
        </p:nvSpPr>
        <p:spPr>
          <a:xfrm>
            <a:off x="-2052578" y="-1483032"/>
            <a:ext cx="9144000" cy="2387600"/>
          </a:xfrm>
          <a:noFill/>
        </p:spPr>
        <p:txBody>
          <a:bodyPr>
            <a:normAutofit/>
          </a:bodyPr>
          <a:lstStyle/>
          <a:p>
            <a:r>
              <a:rPr lang="en-US" sz="3600" dirty="0">
                <a:latin typeface="Calisto MT" panose="02040603050505030304" pitchFamily="18" charset="0"/>
              </a:rPr>
              <a:t>Persona  construction  </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type="subTitle" idx="1"/>
          </p:nvPr>
        </p:nvSpPr>
        <p:spPr>
          <a:xfrm>
            <a:off x="373626" y="1066584"/>
            <a:ext cx="9144000" cy="1655762"/>
          </a:xfrm>
          <a:noFill/>
        </p:spPr>
        <p:txBody>
          <a:bodyPr>
            <a:normAutofit fontScale="25000" lnSpcReduction="20000"/>
          </a:bodyPr>
          <a:lstStyle/>
          <a:p>
            <a:pPr algn="l">
              <a:buClr>
                <a:srgbClr val="000000"/>
              </a:buClr>
            </a:pPr>
            <a:r>
              <a:rPr lang="en-US" sz="9600" dirty="0">
                <a:latin typeface="Bodoni MT Black" panose="02070A03080606020203" pitchFamily="18" charset="0"/>
              </a:rPr>
              <a:t>Background</a:t>
            </a:r>
          </a:p>
          <a:p>
            <a:pPr marL="342900" indent="-342900" algn="l">
              <a:buClr>
                <a:srgbClr val="000000"/>
              </a:buClr>
              <a:buFont typeface="Wingdings" panose="05000000000000000000" pitchFamily="2" charset="2"/>
              <a:buChar char="v"/>
            </a:pPr>
            <a:r>
              <a:rPr lang="en-US" sz="5600" dirty="0">
                <a:solidFill>
                  <a:schemeClr val="accent6">
                    <a:lumMod val="75000"/>
                  </a:schemeClr>
                </a:solidFill>
                <a:latin typeface="Aptos Narrow" panose="020B0004020202020204" pitchFamily="34" charset="0"/>
              </a:rPr>
              <a:t>Obviously from rich background and wealthy Family.</a:t>
            </a:r>
          </a:p>
          <a:p>
            <a:pPr marL="342900" indent="-342900" algn="l">
              <a:buClr>
                <a:srgbClr val="000000"/>
              </a:buClr>
              <a:buFont typeface="Wingdings" panose="05000000000000000000" pitchFamily="2" charset="2"/>
              <a:buChar char="v"/>
            </a:pPr>
            <a:r>
              <a:rPr lang="en-US" sz="5600" dirty="0">
                <a:solidFill>
                  <a:schemeClr val="accent6">
                    <a:lumMod val="75000"/>
                  </a:schemeClr>
                </a:solidFill>
                <a:latin typeface="Aptos Narrow" panose="020B0004020202020204" pitchFamily="34" charset="0"/>
              </a:rPr>
              <a:t> Obviously well educated.</a:t>
            </a:r>
          </a:p>
          <a:p>
            <a:pPr marL="342900" indent="-342900" algn="l">
              <a:buClr>
                <a:srgbClr val="000000"/>
              </a:buClr>
              <a:buFont typeface="Wingdings" panose="05000000000000000000" pitchFamily="2" charset="2"/>
              <a:buChar char="v"/>
            </a:pPr>
            <a:r>
              <a:rPr lang="en-US" sz="5600" dirty="0">
                <a:solidFill>
                  <a:schemeClr val="accent6">
                    <a:lumMod val="75000"/>
                  </a:schemeClr>
                </a:solidFill>
                <a:latin typeface="Aptos Narrow" panose="020B0004020202020204" pitchFamily="34" charset="0"/>
              </a:rPr>
              <a:t>Hard working and wanted to give best facilities to there patients.</a:t>
            </a:r>
          </a:p>
          <a:p>
            <a:pPr marL="342900" indent="-342900" algn="l">
              <a:buClr>
                <a:srgbClr val="000000"/>
              </a:buClr>
              <a:buFont typeface="Wingdings" panose="05000000000000000000" pitchFamily="2" charset="2"/>
              <a:buChar char="v"/>
            </a:pPr>
            <a:r>
              <a:rPr lang="en-US" sz="5600" dirty="0">
                <a:solidFill>
                  <a:schemeClr val="accent6">
                    <a:lumMod val="75000"/>
                  </a:schemeClr>
                </a:solidFill>
                <a:latin typeface="Aptos Narrow" panose="020B0004020202020204" pitchFamily="34" charset="0"/>
              </a:rPr>
              <a:t> May be have own hospital or working in big hospital.</a:t>
            </a:r>
          </a:p>
          <a:p>
            <a:pPr marL="342900" indent="-342900" algn="l">
              <a:buClr>
                <a:srgbClr val="000000"/>
              </a:buClr>
              <a:buFont typeface="Wingdings" panose="05000000000000000000" pitchFamily="2" charset="2"/>
              <a:buChar char="v"/>
            </a:pPr>
            <a:r>
              <a:rPr lang="en-US" sz="5600" dirty="0">
                <a:solidFill>
                  <a:schemeClr val="accent6">
                    <a:lumMod val="75000"/>
                  </a:schemeClr>
                </a:solidFill>
                <a:latin typeface="Aptos Narrow" panose="020B0004020202020204" pitchFamily="34" charset="0"/>
              </a:rPr>
              <a:t>May be have a big family or nuclear family.</a:t>
            </a:r>
          </a:p>
          <a:p>
            <a:pPr marL="0" indent="0" algn="l">
              <a:buNone/>
            </a:pPr>
            <a:r>
              <a:rPr lang="en-US" sz="9600" dirty="0">
                <a:latin typeface="Bodoni MT Black" panose="02070A03080606020203" pitchFamily="18" charset="0"/>
              </a:rPr>
              <a:t>Challenges Faced</a:t>
            </a:r>
          </a:p>
          <a:p>
            <a:pPr marL="342900" indent="-342900" algn="l">
              <a:buClr>
                <a:schemeClr val="accent4">
                  <a:lumMod val="10000"/>
                </a:schemeClr>
              </a:buClr>
              <a:buFont typeface="Wingdings" panose="05000000000000000000" pitchFamily="2" charset="2"/>
              <a:buChar char="v"/>
            </a:pPr>
            <a:r>
              <a:rPr lang="en-US" sz="5600" dirty="0">
                <a:solidFill>
                  <a:schemeClr val="accent6">
                    <a:lumMod val="75000"/>
                  </a:schemeClr>
                </a:solidFill>
                <a:latin typeface="Aptos Narrow" panose="020B0004020202020204" pitchFamily="34" charset="0"/>
              </a:rPr>
              <a:t>To manage family and their very responsible work.</a:t>
            </a:r>
          </a:p>
          <a:p>
            <a:pPr marL="342900" indent="-342900" algn="l">
              <a:buClr>
                <a:schemeClr val="accent4">
                  <a:lumMod val="10000"/>
                </a:schemeClr>
              </a:buClr>
              <a:buFont typeface="Wingdings" panose="05000000000000000000" pitchFamily="2" charset="2"/>
              <a:buChar char="v"/>
            </a:pPr>
            <a:r>
              <a:rPr lang="en-US" sz="5600" dirty="0">
                <a:solidFill>
                  <a:schemeClr val="accent6">
                    <a:lumMod val="75000"/>
                  </a:schemeClr>
                </a:solidFill>
                <a:latin typeface="Aptos Narrow" panose="020B0004020202020204" pitchFamily="34" charset="0"/>
              </a:rPr>
              <a:t>To manage patients safely.</a:t>
            </a:r>
          </a:p>
          <a:p>
            <a:pPr marL="342900" indent="-342900" algn="l">
              <a:buClr>
                <a:schemeClr val="accent4">
                  <a:lumMod val="10000"/>
                </a:schemeClr>
              </a:buClr>
              <a:buFont typeface="Wingdings" panose="05000000000000000000" pitchFamily="2" charset="2"/>
              <a:buChar char="v"/>
            </a:pPr>
            <a:r>
              <a:rPr lang="en-US" sz="5600" dirty="0">
                <a:solidFill>
                  <a:schemeClr val="accent6">
                    <a:lumMod val="75000"/>
                  </a:schemeClr>
                </a:solidFill>
                <a:latin typeface="Aptos Narrow" panose="020B0004020202020204" pitchFamily="34" charset="0"/>
              </a:rPr>
              <a:t>To maintain the stability of mind while handling the patients.</a:t>
            </a:r>
          </a:p>
          <a:p>
            <a:pPr marL="342900" indent="-342900" algn="l">
              <a:buClr>
                <a:schemeClr val="accent4">
                  <a:lumMod val="10000"/>
                </a:schemeClr>
              </a:buClr>
              <a:buFont typeface="Wingdings" panose="05000000000000000000" pitchFamily="2" charset="2"/>
              <a:buChar char="v"/>
            </a:pPr>
            <a:r>
              <a:rPr lang="en-US" sz="5600" dirty="0">
                <a:solidFill>
                  <a:schemeClr val="accent6">
                    <a:lumMod val="75000"/>
                  </a:schemeClr>
                </a:solidFill>
                <a:latin typeface="Aptos Narrow" panose="020B0004020202020204" pitchFamily="34" charset="0"/>
              </a:rPr>
              <a:t>To give best treatment to pregnant women. </a:t>
            </a:r>
          </a:p>
          <a:p>
            <a:pPr marL="342900" indent="-342900" algn="l">
              <a:buClr>
                <a:schemeClr val="accent4">
                  <a:lumMod val="10000"/>
                </a:schemeClr>
              </a:buClr>
              <a:buFont typeface="Wingdings" panose="05000000000000000000" pitchFamily="2" charset="2"/>
              <a:buChar char="v"/>
            </a:pPr>
            <a:r>
              <a:rPr lang="en-US" sz="5600" dirty="0">
                <a:solidFill>
                  <a:schemeClr val="accent6">
                    <a:lumMod val="75000"/>
                  </a:schemeClr>
                </a:solidFill>
                <a:latin typeface="Aptos Narrow" panose="020B0004020202020204" pitchFamily="34" charset="0"/>
              </a:rPr>
              <a:t>Having lot of pressure and trust on him . </a:t>
            </a:r>
            <a:endParaRPr lang="en-US" sz="5600" dirty="0">
              <a:solidFill>
                <a:schemeClr val="accent6">
                  <a:lumMod val="75000"/>
                </a:schemeClr>
              </a:solidFill>
              <a:latin typeface="Bodoni MT Black" panose="02070A03080606020203" pitchFamily="18" charset="0"/>
            </a:endParaRPr>
          </a:p>
        </p:txBody>
      </p:sp>
      <p:sp>
        <p:nvSpPr>
          <p:cNvPr id="17" name="TextBox 16">
            <a:extLst>
              <a:ext uri="{FF2B5EF4-FFF2-40B4-BE49-F238E27FC236}">
                <a16:creationId xmlns:a16="http://schemas.microsoft.com/office/drawing/2014/main" id="{F942CB36-354C-F779-19C2-F79A0EB64F76}"/>
              </a:ext>
            </a:extLst>
          </p:cNvPr>
          <p:cNvSpPr txBox="1"/>
          <p:nvPr/>
        </p:nvSpPr>
        <p:spPr>
          <a:xfrm>
            <a:off x="5761703" y="1036321"/>
            <a:ext cx="6056671" cy="1107996"/>
          </a:xfrm>
          <a:prstGeom prst="rect">
            <a:avLst/>
          </a:prstGeom>
          <a:noFill/>
        </p:spPr>
        <p:txBody>
          <a:bodyPr wrap="square" rtlCol="0">
            <a:spAutoFit/>
          </a:bodyPr>
          <a:lstStyle/>
          <a:p>
            <a:r>
              <a:rPr lang="en-US" sz="2400" dirty="0">
                <a:latin typeface="Bodoni MT Black" panose="02070A03080606020203" pitchFamily="18" charset="0"/>
              </a:rPr>
              <a:t>Motivation</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do safe delivery of Pregnant women. </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Using latest technology to give safest treatment </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During all the work and responsibilities having Family support.</a:t>
            </a:r>
            <a:endParaRPr lang="en-IN" sz="1400" dirty="0">
              <a:solidFill>
                <a:schemeClr val="accent6">
                  <a:lumMod val="75000"/>
                </a:schemeClr>
              </a:solidFill>
              <a:latin typeface="Aptos Narrow" panose="020B0004020202020204" pitchFamily="34" charset="0"/>
            </a:endParaRPr>
          </a:p>
        </p:txBody>
      </p:sp>
      <p:sp>
        <p:nvSpPr>
          <p:cNvPr id="18" name="TextBox 17">
            <a:extLst>
              <a:ext uri="{FF2B5EF4-FFF2-40B4-BE49-F238E27FC236}">
                <a16:creationId xmlns:a16="http://schemas.microsoft.com/office/drawing/2014/main" id="{5BCFFE60-C19D-BE7D-1E53-6FDC1C5957C7}"/>
              </a:ext>
            </a:extLst>
          </p:cNvPr>
          <p:cNvSpPr txBox="1"/>
          <p:nvPr/>
        </p:nvSpPr>
        <p:spPr>
          <a:xfrm>
            <a:off x="5761704" y="2276070"/>
            <a:ext cx="5732206" cy="892552"/>
          </a:xfrm>
          <a:prstGeom prst="rect">
            <a:avLst/>
          </a:prstGeom>
          <a:noFill/>
        </p:spPr>
        <p:txBody>
          <a:bodyPr wrap="square" rtlCol="0">
            <a:spAutoFit/>
          </a:bodyPr>
          <a:lstStyle/>
          <a:p>
            <a:pPr>
              <a:buClr>
                <a:schemeClr val="accent4">
                  <a:lumMod val="10000"/>
                </a:schemeClr>
              </a:buClr>
            </a:pPr>
            <a:r>
              <a:rPr lang="en-US" sz="2400" dirty="0">
                <a:latin typeface="Bodoni MT Black" panose="02070A03080606020203" pitchFamily="18" charset="0"/>
              </a:rPr>
              <a:t>Doubts / Fears</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Can he do his work properly and give the safest treatment. (Doubts)</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maintain the good health of pregnant women during Delivery.</a:t>
            </a:r>
            <a:endParaRPr lang="en-IN" sz="1400" dirty="0">
              <a:solidFill>
                <a:schemeClr val="accent6">
                  <a:lumMod val="75000"/>
                </a:schemeClr>
              </a:solidFill>
              <a:latin typeface="Aptos Narrow" panose="020B0004020202020204" pitchFamily="34" charset="0"/>
            </a:endParaRPr>
          </a:p>
        </p:txBody>
      </p:sp>
      <p:sp>
        <p:nvSpPr>
          <p:cNvPr id="19" name="TextBox 18">
            <a:extLst>
              <a:ext uri="{FF2B5EF4-FFF2-40B4-BE49-F238E27FC236}">
                <a16:creationId xmlns:a16="http://schemas.microsoft.com/office/drawing/2014/main" id="{09B26D29-57B0-C1B4-7B53-AEC094722DAF}"/>
              </a:ext>
            </a:extLst>
          </p:cNvPr>
          <p:cNvSpPr txBox="1"/>
          <p:nvPr/>
        </p:nvSpPr>
        <p:spPr>
          <a:xfrm>
            <a:off x="5761703" y="3106480"/>
            <a:ext cx="6282813" cy="1323439"/>
          </a:xfrm>
          <a:prstGeom prst="rect">
            <a:avLst/>
          </a:prstGeom>
          <a:noFill/>
        </p:spPr>
        <p:txBody>
          <a:bodyPr wrap="square" rtlCol="0">
            <a:spAutoFit/>
          </a:bodyPr>
          <a:lstStyle/>
          <a:p>
            <a:r>
              <a:rPr lang="en-US" sz="2400" dirty="0">
                <a:solidFill>
                  <a:schemeClr val="tx1">
                    <a:lumMod val="95000"/>
                    <a:lumOff val="5000"/>
                  </a:schemeClr>
                </a:solidFill>
                <a:latin typeface="Bodoni MT Black" panose="02070A03080606020203" pitchFamily="18" charset="0"/>
              </a:rPr>
              <a:t>Aspiration</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serve the nation.</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be best doctor.</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have big hospital To do safe delivery. or big Salary</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do safe delivery</a:t>
            </a:r>
            <a:endParaRPr lang="en-IN" sz="1400" dirty="0">
              <a:solidFill>
                <a:schemeClr val="accent6">
                  <a:lumMod val="75000"/>
                </a:schemeClr>
              </a:solidFill>
              <a:latin typeface="Aptos Narrow" panose="020B0004020202020204" pitchFamily="34" charset="0"/>
            </a:endParaRPr>
          </a:p>
        </p:txBody>
      </p:sp>
      <p:sp>
        <p:nvSpPr>
          <p:cNvPr id="21" name="TextBox 20">
            <a:extLst>
              <a:ext uri="{FF2B5EF4-FFF2-40B4-BE49-F238E27FC236}">
                <a16:creationId xmlns:a16="http://schemas.microsoft.com/office/drawing/2014/main" id="{4C9AA7CC-183F-F3F8-ECEB-6C4DB2666AC1}"/>
              </a:ext>
            </a:extLst>
          </p:cNvPr>
          <p:cNvSpPr txBox="1"/>
          <p:nvPr/>
        </p:nvSpPr>
        <p:spPr>
          <a:xfrm>
            <a:off x="270387" y="5679989"/>
            <a:ext cx="11651226" cy="923330"/>
          </a:xfrm>
          <a:prstGeom prst="rect">
            <a:avLst/>
          </a:prstGeom>
          <a:noFill/>
        </p:spPr>
        <p:txBody>
          <a:bodyPr wrap="square" rtlCol="0">
            <a:spAutoFit/>
          </a:bodyPr>
          <a:lstStyle/>
          <a:p>
            <a:r>
              <a:rPr lang="en-US" dirty="0">
                <a:solidFill>
                  <a:schemeClr val="accent6">
                    <a:lumMod val="75000"/>
                  </a:schemeClr>
                </a:solidFill>
                <a:latin typeface="Aptos Narrow" panose="020B0004020202020204" pitchFamily="34" charset="0"/>
              </a:rPr>
              <a:t>The doctors  profession having very responsibilities, and having various types of challenges to handle the pregnant women. He has aspirant to do his work properly. The doctor gives his hundred percent to do the safe delivery of pregnant woman. To be a doctor is not a simple thing.</a:t>
            </a:r>
            <a:endParaRPr lang="en-IN" dirty="0">
              <a:solidFill>
                <a:schemeClr val="accent6">
                  <a:lumMod val="75000"/>
                </a:schemeClr>
              </a:solidFill>
              <a:latin typeface="Aptos Narrow" panose="020B0004020202020204" pitchFamily="34" charset="0"/>
            </a:endParaRPr>
          </a:p>
        </p:txBody>
      </p:sp>
      <p:sp>
        <p:nvSpPr>
          <p:cNvPr id="4" name="TextBox 3">
            <a:extLst>
              <a:ext uri="{FF2B5EF4-FFF2-40B4-BE49-F238E27FC236}">
                <a16:creationId xmlns:a16="http://schemas.microsoft.com/office/drawing/2014/main" id="{864F9333-D368-540E-80E5-D898A7E690EA}"/>
              </a:ext>
            </a:extLst>
          </p:cNvPr>
          <p:cNvSpPr txBox="1"/>
          <p:nvPr/>
        </p:nvSpPr>
        <p:spPr>
          <a:xfrm>
            <a:off x="10348221" y="225781"/>
            <a:ext cx="3097621" cy="369332"/>
          </a:xfrm>
          <a:prstGeom prst="rect">
            <a:avLst/>
          </a:prstGeom>
          <a:noFill/>
        </p:spPr>
        <p:txBody>
          <a:bodyPr wrap="square" rtlCol="0">
            <a:spAutoFit/>
          </a:bodyPr>
          <a:lstStyle/>
          <a:p>
            <a:r>
              <a:rPr lang="en-US" dirty="0">
                <a:latin typeface="Bahnschrift Condensed" panose="020B0502040204020203" pitchFamily="34" charset="0"/>
              </a:rPr>
              <a:t>End user:- Doctor</a:t>
            </a:r>
            <a:endParaRPr lang="en-IN" dirty="0">
              <a:latin typeface="Bahnschrift Condensed" panose="020B0502040204020203" pitchFamily="34" charset="0"/>
            </a:endParaRPr>
          </a:p>
        </p:txBody>
      </p:sp>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821A-E062-2031-CFB4-281F01C4ED4C}"/>
              </a:ext>
            </a:extLst>
          </p:cNvPr>
          <p:cNvSpPr>
            <a:spLocks noGrp="1"/>
          </p:cNvSpPr>
          <p:nvPr>
            <p:ph type="ctrTitle"/>
          </p:nvPr>
        </p:nvSpPr>
        <p:spPr>
          <a:xfrm>
            <a:off x="-2122025" y="-1389430"/>
            <a:ext cx="9144000" cy="2387600"/>
          </a:xfrm>
        </p:spPr>
        <p:txBody>
          <a:bodyPr>
            <a:normAutofit/>
          </a:bodyPr>
          <a:lstStyle/>
          <a:p>
            <a:r>
              <a:rPr lang="en-US" sz="3600" dirty="0">
                <a:latin typeface="Calisto MT" panose="02040603050505030304" pitchFamily="18" charset="0"/>
              </a:rPr>
              <a:t>Persona  construction</a:t>
            </a:r>
            <a:endParaRPr lang="en-IN" sz="3600" dirty="0"/>
          </a:p>
        </p:txBody>
      </p:sp>
      <p:sp>
        <p:nvSpPr>
          <p:cNvPr id="4" name="Subtitle 3">
            <a:extLst>
              <a:ext uri="{FF2B5EF4-FFF2-40B4-BE49-F238E27FC236}">
                <a16:creationId xmlns:a16="http://schemas.microsoft.com/office/drawing/2014/main" id="{39674AD8-35B1-54C6-807B-56F4FEEDFF1E}"/>
              </a:ext>
            </a:extLst>
          </p:cNvPr>
          <p:cNvSpPr>
            <a:spLocks noGrp="1"/>
          </p:cNvSpPr>
          <p:nvPr>
            <p:ph type="subTitle" idx="1"/>
          </p:nvPr>
        </p:nvSpPr>
        <p:spPr>
          <a:xfrm>
            <a:off x="18318480" y="1620351"/>
            <a:ext cx="9144000" cy="1655762"/>
          </a:xfrm>
        </p:spPr>
        <p:txBody>
          <a:bodyPr/>
          <a:lstStyle/>
          <a:p>
            <a:endParaRPr lang="en-IN"/>
          </a:p>
        </p:txBody>
      </p:sp>
      <p:sp>
        <p:nvSpPr>
          <p:cNvPr id="6" name="TextBox 5">
            <a:extLst>
              <a:ext uri="{FF2B5EF4-FFF2-40B4-BE49-F238E27FC236}">
                <a16:creationId xmlns:a16="http://schemas.microsoft.com/office/drawing/2014/main" id="{6426DBD0-E96B-3582-6A03-01CFDBD3004C}"/>
              </a:ext>
            </a:extLst>
          </p:cNvPr>
          <p:cNvSpPr txBox="1"/>
          <p:nvPr/>
        </p:nvSpPr>
        <p:spPr>
          <a:xfrm>
            <a:off x="403122" y="1129428"/>
            <a:ext cx="5024284" cy="3262432"/>
          </a:xfrm>
          <a:prstGeom prst="rect">
            <a:avLst/>
          </a:prstGeom>
          <a:noFill/>
        </p:spPr>
        <p:txBody>
          <a:bodyPr wrap="square" rtlCol="0">
            <a:spAutoFit/>
          </a:bodyPr>
          <a:lstStyle/>
          <a:p>
            <a:r>
              <a:rPr lang="en-US" sz="2400" dirty="0">
                <a:latin typeface="Bodoni MT Black" panose="02070A03080606020203" pitchFamily="18" charset="0"/>
              </a:rPr>
              <a:t>Background</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May be they are middle class or poor or from rich family.</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May be they are well educated or non-educated</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May be they have a good  facilities or having low facilities</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 May be they are working women or housewife</a:t>
            </a:r>
          </a:p>
          <a:p>
            <a:pPr>
              <a:buClr>
                <a:schemeClr val="accent4">
                  <a:lumMod val="10000"/>
                </a:schemeClr>
              </a:buClr>
            </a:pPr>
            <a:r>
              <a:rPr lang="en-US" sz="2400" dirty="0">
                <a:latin typeface="Bodoni MT Black" panose="02070A03080606020203" pitchFamily="18" charset="0"/>
              </a:rPr>
              <a:t>Challenges Faced</a:t>
            </a:r>
            <a:endParaRPr lang="en-US" sz="1400" dirty="0">
              <a:solidFill>
                <a:schemeClr val="accent6">
                  <a:lumMod val="75000"/>
                </a:schemeClr>
              </a:solidFill>
              <a:latin typeface="Aptos Narrow" panose="020B0004020202020204" pitchFamily="34" charset="0"/>
            </a:endParaRP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manage family and their very responsible  work.</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manage patients safely </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maintain the stability of mind while handling the patients.</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give best treatment to pregnant women. </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Having lot of pressure and trust on re and trust on him</a:t>
            </a:r>
            <a:r>
              <a:rPr lang="en-US" sz="1400" dirty="0">
                <a:latin typeface="Aptos Narrow" panose="020B0004020202020204" pitchFamily="34" charset="0"/>
              </a:rPr>
              <a:t>.</a:t>
            </a:r>
          </a:p>
          <a:p>
            <a:pPr marL="285750" indent="-285750">
              <a:buClr>
                <a:schemeClr val="accent4">
                  <a:lumMod val="10000"/>
                </a:schemeClr>
              </a:buClr>
              <a:buFont typeface="Wingdings" panose="05000000000000000000" pitchFamily="2" charset="2"/>
              <a:buChar char="v"/>
            </a:pPr>
            <a:endParaRPr lang="en-US" sz="1400" dirty="0">
              <a:solidFill>
                <a:schemeClr val="accent6">
                  <a:lumMod val="75000"/>
                </a:schemeClr>
              </a:solidFill>
              <a:latin typeface="Aptos Narrow" panose="020B0004020202020204" pitchFamily="34" charset="0"/>
            </a:endParaRPr>
          </a:p>
          <a:p>
            <a:endParaRPr lang="en-IN" dirty="0"/>
          </a:p>
        </p:txBody>
      </p:sp>
      <p:sp>
        <p:nvSpPr>
          <p:cNvPr id="8" name="TextBox 7">
            <a:extLst>
              <a:ext uri="{FF2B5EF4-FFF2-40B4-BE49-F238E27FC236}">
                <a16:creationId xmlns:a16="http://schemas.microsoft.com/office/drawing/2014/main" id="{69287733-54A7-F234-75E0-A5F7D6ECC530}"/>
              </a:ext>
            </a:extLst>
          </p:cNvPr>
          <p:cNvSpPr txBox="1"/>
          <p:nvPr/>
        </p:nvSpPr>
        <p:spPr>
          <a:xfrm>
            <a:off x="6469626" y="1160206"/>
            <a:ext cx="3706761" cy="1600438"/>
          </a:xfrm>
          <a:prstGeom prst="rect">
            <a:avLst/>
          </a:prstGeom>
          <a:noFill/>
        </p:spPr>
        <p:txBody>
          <a:bodyPr wrap="square" rtlCol="0">
            <a:spAutoFit/>
          </a:bodyPr>
          <a:lstStyle/>
          <a:p>
            <a:r>
              <a:rPr lang="en-US" sz="2400" dirty="0">
                <a:latin typeface="Bodoni MT Black" panose="02070A03080606020203" pitchFamily="18" charset="0"/>
              </a:rPr>
              <a:t>Motivation</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have a child. </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The developing technology  to reduce their pain.</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 To have family support.</a:t>
            </a:r>
          </a:p>
          <a:p>
            <a:endParaRPr lang="en-IN" dirty="0"/>
          </a:p>
        </p:txBody>
      </p:sp>
      <p:sp>
        <p:nvSpPr>
          <p:cNvPr id="9" name="TextBox 8">
            <a:extLst>
              <a:ext uri="{FF2B5EF4-FFF2-40B4-BE49-F238E27FC236}">
                <a16:creationId xmlns:a16="http://schemas.microsoft.com/office/drawing/2014/main" id="{7F9EA3BC-3A74-ACE7-55F9-3EBF0EB2C9A8}"/>
              </a:ext>
            </a:extLst>
          </p:cNvPr>
          <p:cNvSpPr txBox="1"/>
          <p:nvPr/>
        </p:nvSpPr>
        <p:spPr>
          <a:xfrm>
            <a:off x="6469626" y="2448232"/>
            <a:ext cx="4237703" cy="1384995"/>
          </a:xfrm>
          <a:prstGeom prst="rect">
            <a:avLst/>
          </a:prstGeom>
          <a:noFill/>
        </p:spPr>
        <p:txBody>
          <a:bodyPr wrap="square" rtlCol="0">
            <a:spAutoFit/>
          </a:bodyPr>
          <a:lstStyle/>
          <a:p>
            <a:r>
              <a:rPr lang="en-US" sz="2400" dirty="0">
                <a:latin typeface="Bodoni MT Black" panose="02070A03080606020203" pitchFamily="18" charset="0"/>
              </a:rPr>
              <a:t>Doubts / Fears</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have a lot of pain. (fear)</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maintain fitness after delivery. (fear)</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 To having a good delivery. (doubt)</a:t>
            </a:r>
          </a:p>
          <a:p>
            <a:endParaRPr lang="en-IN" dirty="0"/>
          </a:p>
        </p:txBody>
      </p:sp>
      <p:sp>
        <p:nvSpPr>
          <p:cNvPr id="10" name="TextBox 9">
            <a:extLst>
              <a:ext uri="{FF2B5EF4-FFF2-40B4-BE49-F238E27FC236}">
                <a16:creationId xmlns:a16="http://schemas.microsoft.com/office/drawing/2014/main" id="{E50C76A4-5E4E-2DE1-2A59-FAF43410BB7F}"/>
              </a:ext>
            </a:extLst>
          </p:cNvPr>
          <p:cNvSpPr txBox="1"/>
          <p:nvPr/>
        </p:nvSpPr>
        <p:spPr>
          <a:xfrm>
            <a:off x="6469626" y="3728025"/>
            <a:ext cx="4411734" cy="1600438"/>
          </a:xfrm>
          <a:prstGeom prst="rect">
            <a:avLst/>
          </a:prstGeom>
          <a:noFill/>
        </p:spPr>
        <p:txBody>
          <a:bodyPr wrap="square" rtlCol="0">
            <a:spAutoFit/>
          </a:bodyPr>
          <a:lstStyle/>
          <a:p>
            <a:r>
              <a:rPr lang="en-US" sz="2400" dirty="0">
                <a:solidFill>
                  <a:schemeClr val="tx1">
                    <a:lumMod val="95000"/>
                    <a:lumOff val="5000"/>
                  </a:schemeClr>
                </a:solidFill>
                <a:latin typeface="Bodoni MT Black" panose="02070A03080606020203" pitchFamily="18" charset="0"/>
              </a:rPr>
              <a:t>Aspiration</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have. a good child.</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be a good Mother.</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have a good job.</a:t>
            </a:r>
          </a:p>
          <a:p>
            <a:pPr marL="285750" indent="-285750">
              <a:buClr>
                <a:schemeClr val="accent4">
                  <a:lumMod val="10000"/>
                </a:schemeClr>
              </a:buClr>
              <a:buFont typeface="Wingdings" panose="05000000000000000000" pitchFamily="2" charset="2"/>
              <a:buChar char="v"/>
            </a:pPr>
            <a:r>
              <a:rPr lang="en-US" sz="1400" dirty="0">
                <a:solidFill>
                  <a:schemeClr val="accent6">
                    <a:lumMod val="75000"/>
                  </a:schemeClr>
                </a:solidFill>
                <a:latin typeface="Aptos Narrow" panose="020B0004020202020204" pitchFamily="34" charset="0"/>
              </a:rPr>
              <a:t>To have a good future.</a:t>
            </a:r>
          </a:p>
          <a:p>
            <a:endParaRPr lang="en-IN" dirty="0"/>
          </a:p>
        </p:txBody>
      </p:sp>
      <p:sp>
        <p:nvSpPr>
          <p:cNvPr id="11" name="TextBox 10">
            <a:extLst>
              <a:ext uri="{FF2B5EF4-FFF2-40B4-BE49-F238E27FC236}">
                <a16:creationId xmlns:a16="http://schemas.microsoft.com/office/drawing/2014/main" id="{2F459124-7C2C-D95F-99DF-04EB2336F224}"/>
              </a:ext>
            </a:extLst>
          </p:cNvPr>
          <p:cNvSpPr txBox="1"/>
          <p:nvPr/>
        </p:nvSpPr>
        <p:spPr>
          <a:xfrm>
            <a:off x="403122" y="5679886"/>
            <a:ext cx="11031794" cy="830997"/>
          </a:xfrm>
          <a:prstGeom prst="rect">
            <a:avLst/>
          </a:prstGeom>
          <a:noFill/>
        </p:spPr>
        <p:txBody>
          <a:bodyPr wrap="square" rtlCol="0">
            <a:spAutoFit/>
          </a:bodyPr>
          <a:lstStyle/>
          <a:p>
            <a:r>
              <a:rPr lang="en-US" sz="1600" dirty="0">
                <a:solidFill>
                  <a:schemeClr val="accent6">
                    <a:lumMod val="75000"/>
                  </a:schemeClr>
                </a:solidFill>
                <a:latin typeface="Aptos Narrow" panose="020B0004020202020204" pitchFamily="34" charset="0"/>
              </a:rPr>
              <a:t>The maternity woman may be is from higher or lower background have same challenges of before pregnancy and after pregnancy. But still they are happy to be a good mother but has a fear of delivery , Body pain and fitness. But still they have aspiration to be good mother and have food job</a:t>
            </a:r>
            <a:endParaRPr lang="en-IN" sz="1600" dirty="0">
              <a:solidFill>
                <a:schemeClr val="accent6">
                  <a:lumMod val="75000"/>
                </a:schemeClr>
              </a:solidFill>
              <a:latin typeface="Aptos Narrow" panose="020B0004020202020204" pitchFamily="34" charset="0"/>
            </a:endParaRPr>
          </a:p>
        </p:txBody>
      </p:sp>
      <p:sp>
        <p:nvSpPr>
          <p:cNvPr id="3" name="TextBox 2">
            <a:extLst>
              <a:ext uri="{FF2B5EF4-FFF2-40B4-BE49-F238E27FC236}">
                <a16:creationId xmlns:a16="http://schemas.microsoft.com/office/drawing/2014/main" id="{05C1F5E2-800A-A05D-94FE-41BD853CE60B}"/>
              </a:ext>
            </a:extLst>
          </p:cNvPr>
          <p:cNvSpPr txBox="1"/>
          <p:nvPr/>
        </p:nvSpPr>
        <p:spPr>
          <a:xfrm>
            <a:off x="9680667" y="175266"/>
            <a:ext cx="2989006" cy="369332"/>
          </a:xfrm>
          <a:prstGeom prst="rect">
            <a:avLst/>
          </a:prstGeom>
          <a:noFill/>
        </p:spPr>
        <p:txBody>
          <a:bodyPr wrap="square" rtlCol="0">
            <a:spAutoFit/>
          </a:bodyPr>
          <a:lstStyle/>
          <a:p>
            <a:r>
              <a:rPr lang="en-US" dirty="0">
                <a:latin typeface="Bahnschrift Condensed" panose="020B0502040204020203" pitchFamily="34" charset="0"/>
              </a:rPr>
              <a:t>End user:- Maternity Women</a:t>
            </a:r>
            <a:endParaRPr lang="en-IN" dirty="0">
              <a:latin typeface="Bahnschrift Condensed" panose="020B0502040204020203" pitchFamily="34" charset="0"/>
            </a:endParaRPr>
          </a:p>
        </p:txBody>
      </p:sp>
    </p:spTree>
    <p:extLst>
      <p:ext uri="{BB962C8B-B14F-4D97-AF65-F5344CB8AC3E}">
        <p14:creationId xmlns:p14="http://schemas.microsoft.com/office/powerpoint/2010/main" val="72857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4F1B-4E19-7946-4467-3E7C14983CB1}"/>
              </a:ext>
            </a:extLst>
          </p:cNvPr>
          <p:cNvSpPr>
            <a:spLocks noGrp="1"/>
          </p:cNvSpPr>
          <p:nvPr>
            <p:ph type="ctrTitle"/>
          </p:nvPr>
        </p:nvSpPr>
        <p:spPr>
          <a:xfrm>
            <a:off x="-2256404" y="-1109670"/>
            <a:ext cx="10241280" cy="2286000"/>
          </a:xfrm>
        </p:spPr>
        <p:txBody>
          <a:bodyPr>
            <a:normAutofit/>
          </a:bodyPr>
          <a:lstStyle/>
          <a:p>
            <a:r>
              <a:rPr lang="en-IN" sz="3200" dirty="0">
                <a:latin typeface="Calisto MT" panose="02040603050505030304" pitchFamily="18" charset="0"/>
              </a:rPr>
              <a:t>AFFINITY MAPPING</a:t>
            </a:r>
          </a:p>
        </p:txBody>
      </p:sp>
      <p:sp>
        <p:nvSpPr>
          <p:cNvPr id="3" name="Subtitle 2">
            <a:extLst>
              <a:ext uri="{FF2B5EF4-FFF2-40B4-BE49-F238E27FC236}">
                <a16:creationId xmlns:a16="http://schemas.microsoft.com/office/drawing/2014/main" id="{290D5B2E-2FDE-8344-7C9E-8069DF187549}"/>
              </a:ext>
            </a:extLst>
          </p:cNvPr>
          <p:cNvSpPr>
            <a:spLocks noGrp="1"/>
          </p:cNvSpPr>
          <p:nvPr>
            <p:ph type="subTitle" idx="1"/>
          </p:nvPr>
        </p:nvSpPr>
        <p:spPr>
          <a:xfrm>
            <a:off x="2072640" y="5406562"/>
            <a:ext cx="8046720" cy="914400"/>
          </a:xfrm>
        </p:spPr>
        <p:txBody>
          <a:bodyPr/>
          <a:lstStyle/>
          <a:p>
            <a:r>
              <a:rPr lang="en-US" dirty="0"/>
              <a:t>.</a:t>
            </a:r>
            <a:endParaRPr lang="en-IN" dirty="0"/>
          </a:p>
        </p:txBody>
      </p:sp>
      <p:sp>
        <p:nvSpPr>
          <p:cNvPr id="4" name="TextBox 3">
            <a:extLst>
              <a:ext uri="{FF2B5EF4-FFF2-40B4-BE49-F238E27FC236}">
                <a16:creationId xmlns:a16="http://schemas.microsoft.com/office/drawing/2014/main" id="{77D59FE8-D459-4252-20DD-92995DA415EF}"/>
              </a:ext>
            </a:extLst>
          </p:cNvPr>
          <p:cNvSpPr txBox="1"/>
          <p:nvPr/>
        </p:nvSpPr>
        <p:spPr>
          <a:xfrm>
            <a:off x="1606289" y="1163155"/>
            <a:ext cx="4073151" cy="5078313"/>
          </a:xfrm>
          <a:prstGeom prst="rect">
            <a:avLst/>
          </a:prstGeom>
          <a:noFill/>
        </p:spPr>
        <p:txBody>
          <a:bodyPr wrap="square" rtlCol="0">
            <a:spAutoFit/>
          </a:bodyPr>
          <a:lstStyle/>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Delivery,</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pregnancy,</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child birth,</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birth planning, </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women's health,</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family planning,</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baby,</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mother,</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nurse,</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doctor, </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hospital,</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care, </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support,</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clinic,</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exercise, </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month of pregnancy,</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slow walking, </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baby wearing</a:t>
            </a:r>
          </a:p>
        </p:txBody>
      </p:sp>
      <p:sp>
        <p:nvSpPr>
          <p:cNvPr id="5" name="TextBox 4">
            <a:extLst>
              <a:ext uri="{FF2B5EF4-FFF2-40B4-BE49-F238E27FC236}">
                <a16:creationId xmlns:a16="http://schemas.microsoft.com/office/drawing/2014/main" id="{AA4CFFAE-FB39-E531-6D35-338FEC3312A1}"/>
              </a:ext>
            </a:extLst>
          </p:cNvPr>
          <p:cNvSpPr txBox="1"/>
          <p:nvPr/>
        </p:nvSpPr>
        <p:spPr>
          <a:xfrm>
            <a:off x="7315907" y="1163155"/>
            <a:ext cx="4073151" cy="5078313"/>
          </a:xfrm>
          <a:prstGeom prst="rect">
            <a:avLst/>
          </a:prstGeom>
          <a:noFill/>
        </p:spPr>
        <p:txBody>
          <a:bodyPr wrap="square" rtlCol="0">
            <a:spAutoFit/>
          </a:bodyPr>
          <a:lstStyle/>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checkup,</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toys,</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parenthood,</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vaccination,</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development,</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child psychology,</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new life,</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boy,</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girl,</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guiding,</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little one,</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mental health,</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baby growth,</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feeding,</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motherhood,</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happiness,</a:t>
            </a:r>
          </a:p>
          <a:p>
            <a:pPr marL="285750" indent="-285750">
              <a:buClr>
                <a:schemeClr val="accent4">
                  <a:lumMod val="10000"/>
                </a:schemeClr>
              </a:buClr>
              <a:buFont typeface="Wingdings" panose="05000000000000000000" pitchFamily="2" charset="2"/>
              <a:buChar char="Ø"/>
            </a:pPr>
            <a:r>
              <a:rPr lang="en-US" dirty="0">
                <a:solidFill>
                  <a:schemeClr val="accent6">
                    <a:lumMod val="75000"/>
                  </a:schemeClr>
                </a:solidFill>
                <a:latin typeface="Aptos Narrow" panose="020B0004020202020204" pitchFamily="34" charset="0"/>
              </a:rPr>
              <a:t> technology</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BP</a:t>
            </a:r>
          </a:p>
        </p:txBody>
      </p:sp>
    </p:spTree>
    <p:extLst>
      <p:ext uri="{BB962C8B-B14F-4D97-AF65-F5344CB8AC3E}">
        <p14:creationId xmlns:p14="http://schemas.microsoft.com/office/powerpoint/2010/main" val="227444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5DA645-70FC-36B4-6E3A-E0253CD11F49}"/>
              </a:ext>
            </a:extLst>
          </p:cNvPr>
          <p:cNvSpPr>
            <a:spLocks noGrp="1"/>
          </p:cNvSpPr>
          <p:nvPr>
            <p:ph type="ctrTitle"/>
          </p:nvPr>
        </p:nvSpPr>
        <p:spPr>
          <a:xfrm>
            <a:off x="7448034" y="6858000"/>
            <a:ext cx="10241280" cy="253181"/>
          </a:xfrm>
        </p:spPr>
        <p:txBody>
          <a:bodyPr>
            <a:normAutofit fontScale="90000"/>
          </a:bodyPr>
          <a:lstStyle/>
          <a:p>
            <a:r>
              <a:rPr lang="en-US" dirty="0"/>
              <a:t>.</a:t>
            </a:r>
            <a:endParaRPr lang="en-IN" dirty="0"/>
          </a:p>
        </p:txBody>
      </p:sp>
      <p:sp>
        <p:nvSpPr>
          <p:cNvPr id="7" name="Subtitle 6">
            <a:extLst>
              <a:ext uri="{FF2B5EF4-FFF2-40B4-BE49-F238E27FC236}">
                <a16:creationId xmlns:a16="http://schemas.microsoft.com/office/drawing/2014/main" id="{50D4BA0C-10CA-E693-2707-74F2F1D6CA83}"/>
              </a:ext>
            </a:extLst>
          </p:cNvPr>
          <p:cNvSpPr>
            <a:spLocks noGrp="1"/>
          </p:cNvSpPr>
          <p:nvPr>
            <p:ph type="subTitle" idx="1"/>
          </p:nvPr>
        </p:nvSpPr>
        <p:spPr>
          <a:xfrm>
            <a:off x="9642594" y="5556874"/>
            <a:ext cx="8046720" cy="914400"/>
          </a:xfrm>
        </p:spPr>
        <p:txBody>
          <a:bodyPr/>
          <a:lstStyle/>
          <a:p>
            <a:r>
              <a:rPr lang="en-US" dirty="0"/>
              <a:t>.</a:t>
            </a:r>
            <a:endParaRPr lang="en-IN" dirty="0"/>
          </a:p>
        </p:txBody>
      </p:sp>
      <p:sp>
        <p:nvSpPr>
          <p:cNvPr id="4" name="TextBox 3">
            <a:extLst>
              <a:ext uri="{FF2B5EF4-FFF2-40B4-BE49-F238E27FC236}">
                <a16:creationId xmlns:a16="http://schemas.microsoft.com/office/drawing/2014/main" id="{0644FDBD-B88F-3D81-840E-A7EDA712903B}"/>
              </a:ext>
            </a:extLst>
          </p:cNvPr>
          <p:cNvSpPr txBox="1"/>
          <p:nvPr/>
        </p:nvSpPr>
        <p:spPr>
          <a:xfrm>
            <a:off x="972312" y="658762"/>
            <a:ext cx="3129280" cy="5355312"/>
          </a:xfrm>
          <a:prstGeom prst="rect">
            <a:avLst/>
          </a:prstGeom>
          <a:noFill/>
        </p:spPr>
        <p:txBody>
          <a:bodyPr wrap="square" rtlCol="0">
            <a:spAutoFit/>
          </a:bodyPr>
          <a:lstStyle/>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Women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,doctor,</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pain /problems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,future problems</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,psychology,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fear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happiness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problem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mom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house,</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management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delivery,</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family,</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society,</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mental health child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care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treatment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operation </a:t>
            </a:r>
          </a:p>
          <a:p>
            <a:pPr>
              <a:buClr>
                <a:schemeClr val="accent4">
                  <a:lumMod val="10000"/>
                </a:schemeClr>
              </a:buClr>
            </a:pPr>
            <a:endParaRPr lang="en-IN" dirty="0">
              <a:solidFill>
                <a:schemeClr val="accent6">
                  <a:lumMod val="75000"/>
                </a:schemeClr>
              </a:solidFill>
              <a:latin typeface="Aptos Narrow" panose="020B0004020202020204" pitchFamily="34" charset="0"/>
            </a:endParaRPr>
          </a:p>
        </p:txBody>
      </p:sp>
      <p:sp>
        <p:nvSpPr>
          <p:cNvPr id="5" name="TextBox 4">
            <a:extLst>
              <a:ext uri="{FF2B5EF4-FFF2-40B4-BE49-F238E27FC236}">
                <a16:creationId xmlns:a16="http://schemas.microsoft.com/office/drawing/2014/main" id="{7011C20E-EDAA-514B-F9FC-7CF87673D775}"/>
              </a:ext>
            </a:extLst>
          </p:cNvPr>
          <p:cNvSpPr txBox="1"/>
          <p:nvPr/>
        </p:nvSpPr>
        <p:spPr>
          <a:xfrm>
            <a:off x="4845765" y="658762"/>
            <a:ext cx="3244645" cy="5355312"/>
          </a:xfrm>
          <a:prstGeom prst="rect">
            <a:avLst/>
          </a:prstGeom>
          <a:noFill/>
        </p:spPr>
        <p:txBody>
          <a:bodyPr wrap="square" rtlCol="0">
            <a:spAutoFit/>
          </a:bodyPr>
          <a:lstStyle/>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rPr>
              <a:t>,</a:t>
            </a:r>
            <a:r>
              <a:rPr lang="en-IN" dirty="0" err="1">
                <a:solidFill>
                  <a:schemeClr val="accent6">
                    <a:lumMod val="75000"/>
                  </a:schemeClr>
                </a:solidFill>
                <a:latin typeface="Aptos Narrow" panose="020B0004020202020204" pitchFamily="34" charset="0"/>
              </a:rPr>
              <a:t>parematinty</a:t>
            </a:r>
            <a:r>
              <a:rPr lang="en-IN" dirty="0">
                <a:solidFill>
                  <a:schemeClr val="accent6">
                    <a:lumMod val="75000"/>
                  </a:schemeClr>
                </a:solidFill>
                <a:latin typeface="Aptos Narrow" panose="020B0004020202020204" pitchFamily="34" charset="0"/>
              </a:rPr>
              <a:t>  post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maternity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,hospital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,medical,</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nurses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technology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,practice,</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leg pain</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,back pain,</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surgery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,hair fall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,sugar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kidney pain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participations,</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contractions,</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postpartum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,restrictions no rise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no spice </a:t>
            </a:r>
          </a:p>
          <a:p>
            <a:pPr>
              <a:buClr>
                <a:schemeClr val="accent4">
                  <a:lumMod val="10000"/>
                </a:schemeClr>
              </a:buClr>
            </a:pPr>
            <a:endParaRPr lang="en-IN" dirty="0">
              <a:solidFill>
                <a:schemeClr val="accent6">
                  <a:lumMod val="75000"/>
                </a:schemeClr>
              </a:solidFill>
              <a:latin typeface="Aptos Narrow" panose="020B0004020202020204" pitchFamily="34" charset="0"/>
            </a:endParaRPr>
          </a:p>
        </p:txBody>
      </p:sp>
      <p:sp>
        <p:nvSpPr>
          <p:cNvPr id="6" name="TextBox 5">
            <a:extLst>
              <a:ext uri="{FF2B5EF4-FFF2-40B4-BE49-F238E27FC236}">
                <a16:creationId xmlns:a16="http://schemas.microsoft.com/office/drawing/2014/main" id="{A08FAC37-36B0-5069-A8E2-4643D3170DAC}"/>
              </a:ext>
            </a:extLst>
          </p:cNvPr>
          <p:cNvSpPr txBox="1"/>
          <p:nvPr/>
        </p:nvSpPr>
        <p:spPr>
          <a:xfrm>
            <a:off x="8328233" y="658762"/>
            <a:ext cx="2821858" cy="3416320"/>
          </a:xfrm>
          <a:prstGeom prst="rect">
            <a:avLst/>
          </a:prstGeom>
          <a:noFill/>
        </p:spPr>
        <p:txBody>
          <a:bodyPr wrap="square" rtlCol="0">
            <a:spAutoFit/>
          </a:bodyPr>
          <a:lstStyle/>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nutrition diet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,healthy food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,allergies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,attacks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knee pain,</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acidity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,improvement </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,personality</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,independencies,</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self time</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,ignorance,</a:t>
            </a:r>
          </a:p>
          <a:p>
            <a:pPr marL="285750" indent="-285750">
              <a:buClr>
                <a:schemeClr val="accent4">
                  <a:lumMod val="10000"/>
                </a:schemeClr>
              </a:buClr>
              <a:buFont typeface="Wingdings" panose="05000000000000000000" pitchFamily="2" charset="2"/>
              <a:buChar char="Ø"/>
            </a:pPr>
            <a:r>
              <a:rPr lang="en-IN" dirty="0">
                <a:solidFill>
                  <a:schemeClr val="accent6">
                    <a:lumMod val="75000"/>
                  </a:schemeClr>
                </a:solidFill>
                <a:latin typeface="Aptos Narrow" panose="020B0004020202020204" pitchFamily="34" charset="0"/>
              </a:rPr>
              <a:t> depression.</a:t>
            </a:r>
          </a:p>
        </p:txBody>
      </p:sp>
    </p:spTree>
    <p:extLst>
      <p:ext uri="{BB962C8B-B14F-4D97-AF65-F5344CB8AC3E}">
        <p14:creationId xmlns:p14="http://schemas.microsoft.com/office/powerpoint/2010/main" val="2327627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32C209F-AC66-462B-95B8-69D617B72DC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395</TotalTime>
  <Words>1207</Words>
  <Application>Microsoft Office PowerPoint</Application>
  <PresentationFormat>Widescreen</PresentationFormat>
  <Paragraphs>213</Paragraphs>
  <Slides>12</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Algerian</vt:lpstr>
      <vt:lpstr>Aptos Narrow</vt:lpstr>
      <vt:lpstr>Arial</vt:lpstr>
      <vt:lpstr>Arial Rounded MT Bold</vt:lpstr>
      <vt:lpstr>Bahnschrift Condensed</vt:lpstr>
      <vt:lpstr>Bell MT</vt:lpstr>
      <vt:lpstr>Bodoni MT Black</vt:lpstr>
      <vt:lpstr>Book Antiqua</vt:lpstr>
      <vt:lpstr>Calibri</vt:lpstr>
      <vt:lpstr>Calibri Light</vt:lpstr>
      <vt:lpstr>Calisto MT</vt:lpstr>
      <vt:lpstr>Cooper Black</vt:lpstr>
      <vt:lpstr>Courier New</vt:lpstr>
      <vt:lpstr>Lucida Bright</vt:lpstr>
      <vt:lpstr>Wingdings</vt:lpstr>
      <vt:lpstr>Office Theme</vt:lpstr>
      <vt:lpstr>Design thinking and idea lab</vt:lpstr>
      <vt:lpstr>Team introduction Inovate X-creation  </vt:lpstr>
      <vt:lpstr>Topic selection</vt:lpstr>
      <vt:lpstr>In Business Perspective</vt:lpstr>
      <vt:lpstr>PowerPoint Presentation</vt:lpstr>
      <vt:lpstr>Persona  construction  </vt:lpstr>
      <vt:lpstr>Persona  construction</vt:lpstr>
      <vt:lpstr>AFFINITY MAPPING</vt:lpstr>
      <vt:lpstr>.</vt:lpstr>
      <vt:lpstr>PowerPoint Presentation</vt:lpstr>
      <vt:lpstr>MATRIX ( who, what, where, when, why, how)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Sarthak Sandhan</dc:creator>
  <cp:lastModifiedBy>Sarthak Sandhan</cp:lastModifiedBy>
  <cp:revision>4</cp:revision>
  <dcterms:created xsi:type="dcterms:W3CDTF">2024-09-11T13:37:47Z</dcterms:created>
  <dcterms:modified xsi:type="dcterms:W3CDTF">2024-09-12T04:41:58Z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