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51" r:id="rId5"/>
    <p:sldId id="304" r:id="rId6"/>
    <p:sldId id="283" r:id="rId7"/>
    <p:sldId id="308" r:id="rId8"/>
    <p:sldId id="310" r:id="rId9"/>
    <p:sldId id="405" r:id="rId10"/>
    <p:sldId id="350" r:id="rId11"/>
    <p:sldId id="349" r:id="rId12"/>
    <p:sldId id="342" r:id="rId13"/>
    <p:sldId id="343" r:id="rId14"/>
    <p:sldId id="306" r:id="rId15"/>
    <p:sldId id="285" r:id="rId16"/>
    <p:sldId id="407" r:id="rId17"/>
    <p:sldId id="260" r:id="rId18"/>
    <p:sldId id="437" r:id="rId19"/>
    <p:sldId id="277" r:id="rId20"/>
    <p:sldId id="261" r:id="rId21"/>
    <p:sldId id="263" r:id="rId22"/>
    <p:sldId id="284" r:id="rId23"/>
    <p:sldId id="262" r:id="rId24"/>
    <p:sldId id="270" r:id="rId25"/>
    <p:sldId id="278" r:id="rId26"/>
    <p:sldId id="265" r:id="rId27"/>
    <p:sldId id="280" r:id="rId28"/>
    <p:sldId id="281" r:id="rId29"/>
    <p:sldId id="273" r:id="rId30"/>
    <p:sldId id="274" r:id="rId31"/>
    <p:sldId id="337" r:id="rId32"/>
    <p:sldId id="339" r:id="rId33"/>
    <p:sldId id="267" r:id="rId34"/>
    <p:sldId id="268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D908C-D8E0-4872-88F1-88CFD762B28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EDCFD4-2FA3-4E4A-A566-4B16777E1774}">
      <dgm:prSet phldrT="[文本]"/>
      <dgm:spPr/>
      <dgm:t>
        <a:bodyPr/>
        <a:lstStyle/>
        <a:p>
          <a:r>
            <a:rPr lang="zh-CN" altLang="en-US" dirty="0" smtClean="0"/>
            <a:t>阅读理解</a:t>
          </a:r>
          <a:endParaRPr lang="zh-CN" altLang="en-US" dirty="0"/>
        </a:p>
      </dgm:t>
    </dgm:pt>
    <dgm:pt modelId="{BAFCF7D4-83C4-4B2A-8CD7-6153D8EA860C}" cxnId="{944383E9-F09E-4E48-8DDC-4F36070F8EBB}" type="parTrans">
      <dgm:prSet/>
      <dgm:spPr/>
      <dgm:t>
        <a:bodyPr/>
        <a:lstStyle/>
        <a:p>
          <a:endParaRPr lang="zh-CN" altLang="en-US"/>
        </a:p>
      </dgm:t>
    </dgm:pt>
    <dgm:pt modelId="{172852A8-6071-4B3F-B340-1F78BEF89FE5}" cxnId="{944383E9-F09E-4E48-8DDC-4F36070F8EBB}" type="sibTrans">
      <dgm:prSet/>
      <dgm:spPr/>
      <dgm:t>
        <a:bodyPr/>
        <a:lstStyle/>
        <a:p>
          <a:endParaRPr lang="zh-CN" altLang="en-US"/>
        </a:p>
      </dgm:t>
    </dgm:pt>
    <dgm:pt modelId="{7D0F4BFB-4737-4298-B906-5BBDE26E51B5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accent1"/>
              </a:solidFill>
            </a:rPr>
            <a:t>选择</a:t>
          </a:r>
          <a:r>
            <a:rPr lang="zh-CN" altLang="en-US" sz="2400" dirty="0" smtClean="0"/>
            <a:t>某一专题，</a:t>
          </a:r>
          <a:r>
            <a:rPr lang="zh-CN" altLang="en-US" sz="2400" b="1" dirty="0" smtClean="0">
              <a:solidFill>
                <a:schemeClr val="accent1"/>
              </a:solidFill>
              <a:effectLst/>
            </a:rPr>
            <a:t>阅读</a:t>
          </a:r>
          <a:r>
            <a:rPr lang="zh-CN" altLang="en-US" sz="2400" dirty="0" smtClean="0"/>
            <a:t>指定的</a:t>
          </a:r>
          <a:r>
            <a:rPr lang="en-US" altLang="zh-CN" sz="2400" dirty="0" smtClean="0"/>
            <a:t>5</a:t>
          </a:r>
          <a:r>
            <a:rPr lang="zh-CN" altLang="en-US" sz="2400" dirty="0" smtClean="0"/>
            <a:t>篇文献，</a:t>
          </a:r>
          <a:r>
            <a:rPr lang="zh-CN" altLang="en-US" sz="2400" b="1" dirty="0" smtClean="0">
              <a:solidFill>
                <a:schemeClr val="accent1"/>
              </a:solidFill>
            </a:rPr>
            <a:t>找出</a:t>
          </a:r>
          <a:r>
            <a:rPr lang="zh-CN" altLang="en-US" sz="2400" dirty="0" smtClean="0"/>
            <a:t>文献关注的具体 “中心议题”。</a:t>
          </a:r>
          <a:endParaRPr lang="zh-CN" altLang="en-US" sz="2400" dirty="0"/>
        </a:p>
      </dgm:t>
    </dgm:pt>
    <dgm:pt modelId="{B9E9E645-C70E-4B7A-A469-28C99F891729}" cxnId="{52B5E7A3-7461-4DF0-A16B-F83FDCD38E7A}" type="parTrans">
      <dgm:prSet/>
      <dgm:spPr/>
      <dgm:t>
        <a:bodyPr/>
        <a:lstStyle/>
        <a:p>
          <a:endParaRPr lang="zh-CN" altLang="en-US"/>
        </a:p>
      </dgm:t>
    </dgm:pt>
    <dgm:pt modelId="{E631364D-8129-455F-BCE4-B43F65EE7299}" cxnId="{52B5E7A3-7461-4DF0-A16B-F83FDCD38E7A}" type="sibTrans">
      <dgm:prSet/>
      <dgm:spPr/>
      <dgm:t>
        <a:bodyPr/>
        <a:lstStyle/>
        <a:p>
          <a:endParaRPr lang="zh-CN" altLang="en-US"/>
        </a:p>
      </dgm:t>
    </dgm:pt>
    <dgm:pt modelId="{E099C4C3-E387-4D6E-B985-DEB7939B7B90}">
      <dgm:prSet phldrT="[文本]"/>
      <dgm:spPr/>
      <dgm:t>
        <a:bodyPr/>
        <a:lstStyle/>
        <a:p>
          <a:r>
            <a:rPr lang="zh-CN" altLang="en-US" dirty="0" smtClean="0"/>
            <a:t>分析归纳</a:t>
          </a:r>
          <a:endParaRPr lang="zh-CN" altLang="en-US" dirty="0"/>
        </a:p>
      </dgm:t>
    </dgm:pt>
    <dgm:pt modelId="{31537817-0D02-4BB3-8167-17FA199BF8EB}" cxnId="{E1F31442-3BEB-415A-87A2-E41543D92F81}" type="parTrans">
      <dgm:prSet/>
      <dgm:spPr/>
      <dgm:t>
        <a:bodyPr/>
        <a:lstStyle/>
        <a:p>
          <a:endParaRPr lang="zh-CN" altLang="en-US"/>
        </a:p>
      </dgm:t>
    </dgm:pt>
    <dgm:pt modelId="{A3A9D16C-C63B-4021-8BDA-04E3C9E55968}" cxnId="{E1F31442-3BEB-415A-87A2-E41543D92F81}" type="sibTrans">
      <dgm:prSet/>
      <dgm:spPr/>
      <dgm:t>
        <a:bodyPr/>
        <a:lstStyle/>
        <a:p>
          <a:endParaRPr lang="zh-CN" altLang="en-US"/>
        </a:p>
      </dgm:t>
    </dgm:pt>
    <dgm:pt modelId="{C18A53AF-84A9-4F91-8C87-90B92716FB58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accent1"/>
              </a:solidFill>
            </a:rPr>
            <a:t>分析</a:t>
          </a:r>
          <a:r>
            <a:rPr lang="zh-CN" altLang="en-US" sz="2400" dirty="0" smtClean="0"/>
            <a:t>文献的写作逻辑、论证资料，</a:t>
          </a:r>
          <a:r>
            <a:rPr lang="zh-CN" altLang="en-US" sz="2400" b="1" dirty="0" smtClean="0">
              <a:solidFill>
                <a:schemeClr val="accent1"/>
              </a:solidFill>
            </a:rPr>
            <a:t>提取</a:t>
          </a:r>
          <a:r>
            <a:rPr lang="zh-CN" altLang="en-US" sz="2400" dirty="0" smtClean="0"/>
            <a:t>论文各自的主要观点。</a:t>
          </a:r>
          <a:endParaRPr lang="zh-CN" altLang="en-US" sz="2400" dirty="0"/>
        </a:p>
      </dgm:t>
    </dgm:pt>
    <dgm:pt modelId="{8435000A-7658-4F7F-A573-0F779BA243CC}" cxnId="{74DFA24F-6880-41A4-9007-4DAB571EF595}" type="parTrans">
      <dgm:prSet/>
      <dgm:spPr/>
      <dgm:t>
        <a:bodyPr/>
        <a:lstStyle/>
        <a:p>
          <a:endParaRPr lang="zh-CN" altLang="en-US"/>
        </a:p>
      </dgm:t>
    </dgm:pt>
    <dgm:pt modelId="{68C4FCCF-9C83-40E6-A1F5-5AB566CA8329}" cxnId="{74DFA24F-6880-41A4-9007-4DAB571EF595}" type="sibTrans">
      <dgm:prSet/>
      <dgm:spPr/>
      <dgm:t>
        <a:bodyPr/>
        <a:lstStyle/>
        <a:p>
          <a:endParaRPr lang="zh-CN" altLang="en-US"/>
        </a:p>
      </dgm:t>
    </dgm:pt>
    <dgm:pt modelId="{3AB297A4-8758-46A7-96E0-ADB84C508666}">
      <dgm:prSet phldrT="[文本]"/>
      <dgm:spPr/>
      <dgm:t>
        <a:bodyPr/>
        <a:lstStyle/>
        <a:p>
          <a:r>
            <a:rPr lang="zh-CN" altLang="en-US" dirty="0" smtClean="0"/>
            <a:t>综合写作</a:t>
          </a:r>
          <a:endParaRPr lang="zh-CN" altLang="en-US" dirty="0"/>
        </a:p>
      </dgm:t>
    </dgm:pt>
    <dgm:pt modelId="{A2B40843-5343-43DB-ADB6-BD964E335E51}" cxnId="{08AEA12F-60A2-4D21-A3A1-AAE0B80AF368}" type="parTrans">
      <dgm:prSet/>
      <dgm:spPr/>
      <dgm:t>
        <a:bodyPr/>
        <a:lstStyle/>
        <a:p>
          <a:endParaRPr lang="zh-CN" altLang="en-US"/>
        </a:p>
      </dgm:t>
    </dgm:pt>
    <dgm:pt modelId="{33D8ECB6-44E8-42B7-AFCF-E7A623097928}" cxnId="{08AEA12F-60A2-4D21-A3A1-AAE0B80AF368}" type="sibTrans">
      <dgm:prSet/>
      <dgm:spPr/>
      <dgm:t>
        <a:bodyPr/>
        <a:lstStyle/>
        <a:p>
          <a:endParaRPr lang="zh-CN" altLang="en-US"/>
        </a:p>
      </dgm:t>
    </dgm:pt>
    <dgm:pt modelId="{C0F6B857-5529-4CF9-B363-A862D5AFAC5D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accent1"/>
              </a:solidFill>
            </a:rPr>
            <a:t>联系</a:t>
          </a:r>
          <a:r>
            <a:rPr lang="en-US" altLang="zh-CN" sz="2400" b="0" dirty="0" smtClean="0">
              <a:solidFill>
                <a:schemeClr val="tx1"/>
              </a:solidFill>
            </a:rPr>
            <a:t>5</a:t>
          </a:r>
          <a:r>
            <a:rPr lang="zh-CN" altLang="en-US" sz="2400" b="0" dirty="0" smtClean="0">
              <a:solidFill>
                <a:schemeClr val="tx1"/>
              </a:solidFill>
            </a:rPr>
            <a:t>篇</a:t>
          </a:r>
          <a:r>
            <a:rPr lang="zh-CN" altLang="en-US" sz="2400" dirty="0" smtClean="0"/>
            <a:t>文献，有机</a:t>
          </a:r>
          <a:r>
            <a:rPr lang="zh-CN" altLang="en-US" sz="2400" b="1" dirty="0" smtClean="0">
              <a:solidFill>
                <a:schemeClr val="accent1"/>
              </a:solidFill>
            </a:rPr>
            <a:t>整合</a:t>
          </a:r>
          <a:r>
            <a:rPr lang="zh-CN" altLang="en-US" sz="2400" b="0" dirty="0" smtClean="0">
              <a:solidFill>
                <a:schemeClr val="tx1"/>
              </a:solidFill>
            </a:rPr>
            <a:t>论文</a:t>
          </a:r>
          <a:r>
            <a:rPr lang="zh-CN" altLang="en-US" sz="2400" dirty="0" smtClean="0"/>
            <a:t>内容，适当</a:t>
          </a:r>
          <a:r>
            <a:rPr lang="zh-CN" altLang="en-US" sz="2400" b="1" dirty="0" smtClean="0">
              <a:solidFill>
                <a:schemeClr val="accent1"/>
              </a:solidFill>
            </a:rPr>
            <a:t>结合</a:t>
          </a:r>
          <a:r>
            <a:rPr lang="zh-CN" altLang="en-US" sz="2400" b="0" dirty="0" smtClean="0">
              <a:solidFill>
                <a:schemeClr val="tx1"/>
              </a:solidFill>
            </a:rPr>
            <a:t>其他文献</a:t>
          </a:r>
          <a:r>
            <a:rPr lang="zh-CN" altLang="en-US" sz="2400" dirty="0" smtClean="0"/>
            <a:t>，</a:t>
          </a:r>
          <a:r>
            <a:rPr lang="zh-CN" altLang="en-US" sz="2400" b="0" dirty="0" smtClean="0">
              <a:solidFill>
                <a:schemeClr val="tx1"/>
              </a:solidFill>
            </a:rPr>
            <a:t>作出</a:t>
          </a:r>
          <a:r>
            <a:rPr lang="zh-CN" altLang="en-US" sz="2400" b="1" dirty="0" smtClean="0">
              <a:solidFill>
                <a:srgbClr val="FF0000"/>
              </a:solidFill>
            </a:rPr>
            <a:t>评述和反思</a:t>
          </a:r>
          <a:r>
            <a:rPr lang="zh-CN" altLang="en-US" sz="2400" dirty="0" smtClean="0"/>
            <a:t>。</a:t>
          </a:r>
          <a:endParaRPr lang="zh-CN" altLang="en-US" sz="2400" dirty="0"/>
        </a:p>
      </dgm:t>
    </dgm:pt>
    <dgm:pt modelId="{47A18D61-28A2-4660-B318-24F5734AAB0E}" cxnId="{DAD247F1-C5AE-4ADD-9F29-D3DABE13E211}" type="parTrans">
      <dgm:prSet/>
      <dgm:spPr/>
      <dgm:t>
        <a:bodyPr/>
        <a:lstStyle/>
        <a:p>
          <a:endParaRPr lang="zh-CN" altLang="en-US"/>
        </a:p>
      </dgm:t>
    </dgm:pt>
    <dgm:pt modelId="{734129BC-A19E-4CCE-8183-C50270D06879}" cxnId="{DAD247F1-C5AE-4ADD-9F29-D3DABE13E211}" type="sibTrans">
      <dgm:prSet/>
      <dgm:spPr/>
      <dgm:t>
        <a:bodyPr/>
        <a:lstStyle/>
        <a:p>
          <a:endParaRPr lang="zh-CN" altLang="en-US"/>
        </a:p>
      </dgm:t>
    </dgm:pt>
    <dgm:pt modelId="{78EEE65F-86D4-496F-B078-255FCD66372E}" type="pres">
      <dgm:prSet presAssocID="{516D908C-D8E0-4872-88F1-88CFD762B2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2A9478-9477-4471-968E-A72309D08499}" type="pres">
      <dgm:prSet presAssocID="{CDEDCFD4-2FA3-4E4A-A566-4B16777E1774}" presName="composite" presStyleCnt="0"/>
      <dgm:spPr/>
    </dgm:pt>
    <dgm:pt modelId="{DAE2BECB-7BE8-4B2D-A940-11E95C0D48F5}" type="pres">
      <dgm:prSet presAssocID="{CDEDCFD4-2FA3-4E4A-A566-4B16777E177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CA5A0-D372-46DE-966D-2491EAB4C3F1}" type="pres">
      <dgm:prSet presAssocID="{CDEDCFD4-2FA3-4E4A-A566-4B16777E177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912EC2-A667-464D-B9D9-3A3CFEB1E353}" type="pres">
      <dgm:prSet presAssocID="{172852A8-6071-4B3F-B340-1F78BEF89FE5}" presName="sp" presStyleCnt="0"/>
      <dgm:spPr/>
    </dgm:pt>
    <dgm:pt modelId="{D2CCCAD8-68FF-49D6-A9A1-65980D668A54}" type="pres">
      <dgm:prSet presAssocID="{E099C4C3-E387-4D6E-B985-DEB7939B7B90}" presName="composite" presStyleCnt="0"/>
      <dgm:spPr/>
    </dgm:pt>
    <dgm:pt modelId="{4F148CCD-F127-4570-8D01-8D6F766E4270}" type="pres">
      <dgm:prSet presAssocID="{E099C4C3-E387-4D6E-B985-DEB7939B7B9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FBF63-150F-4149-BB6E-00E17646AF95}" type="pres">
      <dgm:prSet presAssocID="{E099C4C3-E387-4D6E-B985-DEB7939B7B9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676BD-B314-4B31-ACF7-A9C75A908E6E}" type="pres">
      <dgm:prSet presAssocID="{A3A9D16C-C63B-4021-8BDA-04E3C9E55968}" presName="sp" presStyleCnt="0"/>
      <dgm:spPr/>
    </dgm:pt>
    <dgm:pt modelId="{554DFB24-DB73-4EC3-AC74-3A2000D2F8FF}" type="pres">
      <dgm:prSet presAssocID="{3AB297A4-8758-46A7-96E0-ADB84C508666}" presName="composite" presStyleCnt="0"/>
      <dgm:spPr/>
    </dgm:pt>
    <dgm:pt modelId="{FEA33313-5BC3-4EEC-99F5-57E540D9F69B}" type="pres">
      <dgm:prSet presAssocID="{3AB297A4-8758-46A7-96E0-ADB84C50866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0107E2-7CD6-48FF-8D48-1BD9C6C5DF32}" type="pres">
      <dgm:prSet presAssocID="{3AB297A4-8758-46A7-96E0-ADB84C50866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8FB923-079C-48D7-BED3-67F8EBAA3D77}" type="presOf" srcId="{3AB297A4-8758-46A7-96E0-ADB84C508666}" destId="{FEA33313-5BC3-4EEC-99F5-57E540D9F69B}" srcOrd="0" destOrd="0" presId="urn:microsoft.com/office/officeart/2005/8/layout/chevron2"/>
    <dgm:cxn modelId="{BB410663-8FEB-4E93-8757-B24568E51D74}" type="presOf" srcId="{516D908C-D8E0-4872-88F1-88CFD762B285}" destId="{78EEE65F-86D4-496F-B078-255FCD66372E}" srcOrd="0" destOrd="0" presId="urn:microsoft.com/office/officeart/2005/8/layout/chevron2"/>
    <dgm:cxn modelId="{02FA9AF7-AD38-40C1-93B7-2BE6F3D959AD}" type="presOf" srcId="{E099C4C3-E387-4D6E-B985-DEB7939B7B90}" destId="{4F148CCD-F127-4570-8D01-8D6F766E4270}" srcOrd="0" destOrd="0" presId="urn:microsoft.com/office/officeart/2005/8/layout/chevron2"/>
    <dgm:cxn modelId="{74DFA24F-6880-41A4-9007-4DAB571EF595}" srcId="{E099C4C3-E387-4D6E-B985-DEB7939B7B90}" destId="{C18A53AF-84A9-4F91-8C87-90B92716FB58}" srcOrd="0" destOrd="0" parTransId="{8435000A-7658-4F7F-A573-0F779BA243CC}" sibTransId="{68C4FCCF-9C83-40E6-A1F5-5AB566CA8329}"/>
    <dgm:cxn modelId="{5074039A-6D6B-4C24-AF24-985B41046803}" type="presOf" srcId="{7D0F4BFB-4737-4298-B906-5BBDE26E51B5}" destId="{47CCA5A0-D372-46DE-966D-2491EAB4C3F1}" srcOrd="0" destOrd="0" presId="urn:microsoft.com/office/officeart/2005/8/layout/chevron2"/>
    <dgm:cxn modelId="{658F2C53-0581-4FC5-8D26-63C55249B7B9}" type="presOf" srcId="{C18A53AF-84A9-4F91-8C87-90B92716FB58}" destId="{DADFBF63-150F-4149-BB6E-00E17646AF95}" srcOrd="0" destOrd="0" presId="urn:microsoft.com/office/officeart/2005/8/layout/chevron2"/>
    <dgm:cxn modelId="{78051A28-895E-46B2-804C-255F52377351}" type="presOf" srcId="{C0F6B857-5529-4CF9-B363-A862D5AFAC5D}" destId="{400107E2-7CD6-48FF-8D48-1BD9C6C5DF32}" srcOrd="0" destOrd="0" presId="urn:microsoft.com/office/officeart/2005/8/layout/chevron2"/>
    <dgm:cxn modelId="{E1F31442-3BEB-415A-87A2-E41543D92F81}" srcId="{516D908C-D8E0-4872-88F1-88CFD762B285}" destId="{E099C4C3-E387-4D6E-B985-DEB7939B7B90}" srcOrd="1" destOrd="0" parTransId="{31537817-0D02-4BB3-8167-17FA199BF8EB}" sibTransId="{A3A9D16C-C63B-4021-8BDA-04E3C9E55968}"/>
    <dgm:cxn modelId="{08AEA12F-60A2-4D21-A3A1-AAE0B80AF368}" srcId="{516D908C-D8E0-4872-88F1-88CFD762B285}" destId="{3AB297A4-8758-46A7-96E0-ADB84C508666}" srcOrd="2" destOrd="0" parTransId="{A2B40843-5343-43DB-ADB6-BD964E335E51}" sibTransId="{33D8ECB6-44E8-42B7-AFCF-E7A623097928}"/>
    <dgm:cxn modelId="{56B0CA93-4C2B-430D-997F-CA451F6B88FE}" type="presOf" srcId="{CDEDCFD4-2FA3-4E4A-A566-4B16777E1774}" destId="{DAE2BECB-7BE8-4B2D-A940-11E95C0D48F5}" srcOrd="0" destOrd="0" presId="urn:microsoft.com/office/officeart/2005/8/layout/chevron2"/>
    <dgm:cxn modelId="{52B5E7A3-7461-4DF0-A16B-F83FDCD38E7A}" srcId="{CDEDCFD4-2FA3-4E4A-A566-4B16777E1774}" destId="{7D0F4BFB-4737-4298-B906-5BBDE26E51B5}" srcOrd="0" destOrd="0" parTransId="{B9E9E645-C70E-4B7A-A469-28C99F891729}" sibTransId="{E631364D-8129-455F-BCE4-B43F65EE7299}"/>
    <dgm:cxn modelId="{944383E9-F09E-4E48-8DDC-4F36070F8EBB}" srcId="{516D908C-D8E0-4872-88F1-88CFD762B285}" destId="{CDEDCFD4-2FA3-4E4A-A566-4B16777E1774}" srcOrd="0" destOrd="0" parTransId="{BAFCF7D4-83C4-4B2A-8CD7-6153D8EA860C}" sibTransId="{172852A8-6071-4B3F-B340-1F78BEF89FE5}"/>
    <dgm:cxn modelId="{DAD247F1-C5AE-4ADD-9F29-D3DABE13E211}" srcId="{3AB297A4-8758-46A7-96E0-ADB84C508666}" destId="{C0F6B857-5529-4CF9-B363-A862D5AFAC5D}" srcOrd="0" destOrd="0" parTransId="{47A18D61-28A2-4660-B318-24F5734AAB0E}" sibTransId="{734129BC-A19E-4CCE-8183-C50270D06879}"/>
    <dgm:cxn modelId="{C2A9364A-77A7-4A13-9F02-6317D090DE33}" type="presParOf" srcId="{78EEE65F-86D4-496F-B078-255FCD66372E}" destId="{082A9478-9477-4471-968E-A72309D08499}" srcOrd="0" destOrd="0" presId="urn:microsoft.com/office/officeart/2005/8/layout/chevron2"/>
    <dgm:cxn modelId="{A8985A1B-B832-41F1-B1C7-2B1113869B5A}" type="presParOf" srcId="{082A9478-9477-4471-968E-A72309D08499}" destId="{DAE2BECB-7BE8-4B2D-A940-11E95C0D48F5}" srcOrd="0" destOrd="0" presId="urn:microsoft.com/office/officeart/2005/8/layout/chevron2"/>
    <dgm:cxn modelId="{0E493B5D-F0D1-4060-BF1F-A5C6C604BB10}" type="presParOf" srcId="{082A9478-9477-4471-968E-A72309D08499}" destId="{47CCA5A0-D372-46DE-966D-2491EAB4C3F1}" srcOrd="1" destOrd="0" presId="urn:microsoft.com/office/officeart/2005/8/layout/chevron2"/>
    <dgm:cxn modelId="{A31E8B23-755B-4279-914D-BF885936B2E7}" type="presParOf" srcId="{78EEE65F-86D4-496F-B078-255FCD66372E}" destId="{3A912EC2-A667-464D-B9D9-3A3CFEB1E353}" srcOrd="1" destOrd="0" presId="urn:microsoft.com/office/officeart/2005/8/layout/chevron2"/>
    <dgm:cxn modelId="{D38EA70A-C8DC-4E19-86E6-01073EA3C5EF}" type="presParOf" srcId="{78EEE65F-86D4-496F-B078-255FCD66372E}" destId="{D2CCCAD8-68FF-49D6-A9A1-65980D668A54}" srcOrd="2" destOrd="0" presId="urn:microsoft.com/office/officeart/2005/8/layout/chevron2"/>
    <dgm:cxn modelId="{FA5D7652-9018-4639-985D-4949FCF8F760}" type="presParOf" srcId="{D2CCCAD8-68FF-49D6-A9A1-65980D668A54}" destId="{4F148CCD-F127-4570-8D01-8D6F766E4270}" srcOrd="0" destOrd="0" presId="urn:microsoft.com/office/officeart/2005/8/layout/chevron2"/>
    <dgm:cxn modelId="{CB5E2A0A-3DCE-4A61-8D75-B8F5CF35443A}" type="presParOf" srcId="{D2CCCAD8-68FF-49D6-A9A1-65980D668A54}" destId="{DADFBF63-150F-4149-BB6E-00E17646AF95}" srcOrd="1" destOrd="0" presId="urn:microsoft.com/office/officeart/2005/8/layout/chevron2"/>
    <dgm:cxn modelId="{B12012A6-D1E5-4F4C-B690-64772F47720A}" type="presParOf" srcId="{78EEE65F-86D4-496F-B078-255FCD66372E}" destId="{ED6676BD-B314-4B31-ACF7-A9C75A908E6E}" srcOrd="3" destOrd="0" presId="urn:microsoft.com/office/officeart/2005/8/layout/chevron2"/>
    <dgm:cxn modelId="{62566B22-8F91-4667-97A4-FCB604B836C8}" type="presParOf" srcId="{78EEE65F-86D4-496F-B078-255FCD66372E}" destId="{554DFB24-DB73-4EC3-AC74-3A2000D2F8FF}" srcOrd="4" destOrd="0" presId="urn:microsoft.com/office/officeart/2005/8/layout/chevron2"/>
    <dgm:cxn modelId="{C75B22E3-F334-4384-90E1-6F4372B7952C}" type="presParOf" srcId="{554DFB24-DB73-4EC3-AC74-3A2000D2F8FF}" destId="{FEA33313-5BC3-4EEC-99F5-57E540D9F69B}" srcOrd="0" destOrd="0" presId="urn:microsoft.com/office/officeart/2005/8/layout/chevron2"/>
    <dgm:cxn modelId="{4814043C-6A0B-49FF-A0BD-8C4A4A3A1C44}" type="presParOf" srcId="{554DFB24-DB73-4EC3-AC74-3A2000D2F8FF}" destId="{400107E2-7CD6-48FF-8D48-1BD9C6C5DF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2BECB-7BE8-4B2D-A940-11E95C0D48F5}">
      <dsp:nvSpPr>
        <dsp:cNvPr id="0" name=""/>
        <dsp:cNvSpPr/>
      </dsp:nvSpPr>
      <dsp:spPr>
        <a:xfrm rot="5400000">
          <a:off x="-226518" y="226822"/>
          <a:ext cx="1510121" cy="105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阅读理解</a:t>
          </a:r>
          <a:endParaRPr lang="zh-CN" altLang="en-US" sz="2000" kern="1200" dirty="0"/>
        </a:p>
      </dsp:txBody>
      <dsp:txXfrm rot="-5400000">
        <a:off x="1" y="528847"/>
        <a:ext cx="1057085" cy="453036"/>
      </dsp:txXfrm>
    </dsp:sp>
    <dsp:sp modelId="{47CCA5A0-D372-46DE-966D-2491EAB4C3F1}">
      <dsp:nvSpPr>
        <dsp:cNvPr id="0" name=""/>
        <dsp:cNvSpPr/>
      </dsp:nvSpPr>
      <dsp:spPr>
        <a:xfrm rot="5400000">
          <a:off x="3390553" y="-2333163"/>
          <a:ext cx="981579" cy="5648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solidFill>
                <a:schemeClr val="accent1"/>
              </a:solidFill>
            </a:rPr>
            <a:t>选择</a:t>
          </a:r>
          <a:r>
            <a:rPr lang="zh-CN" altLang="en-US" sz="2400" kern="1200" dirty="0" smtClean="0"/>
            <a:t>某一专题，</a:t>
          </a:r>
          <a:r>
            <a:rPr lang="zh-CN" altLang="en-US" sz="2400" b="1" kern="1200" dirty="0" smtClean="0">
              <a:solidFill>
                <a:schemeClr val="accent1"/>
              </a:solidFill>
              <a:effectLst/>
            </a:rPr>
            <a:t>阅读</a:t>
          </a:r>
          <a:r>
            <a:rPr lang="zh-CN" altLang="en-US" sz="2400" kern="1200" dirty="0" smtClean="0"/>
            <a:t>指定的</a:t>
          </a:r>
          <a:r>
            <a:rPr lang="en-US" altLang="zh-CN" sz="2400" kern="1200" dirty="0" smtClean="0"/>
            <a:t>5</a:t>
          </a:r>
          <a:r>
            <a:rPr lang="zh-CN" altLang="en-US" sz="2400" kern="1200" dirty="0" smtClean="0"/>
            <a:t>篇文献，</a:t>
          </a:r>
          <a:r>
            <a:rPr lang="zh-CN" altLang="en-US" sz="2400" b="1" kern="1200" dirty="0" smtClean="0">
              <a:solidFill>
                <a:schemeClr val="accent1"/>
              </a:solidFill>
            </a:rPr>
            <a:t>找出</a:t>
          </a:r>
          <a:r>
            <a:rPr lang="zh-CN" altLang="en-US" sz="2400" kern="1200" dirty="0" smtClean="0"/>
            <a:t>文献关注的具体 “中心议题”。</a:t>
          </a:r>
          <a:endParaRPr lang="zh-CN" altLang="en-US" sz="2400" kern="1200" dirty="0"/>
        </a:p>
      </dsp:txBody>
      <dsp:txXfrm rot="-5400000">
        <a:off x="1057086" y="48221"/>
        <a:ext cx="5600597" cy="885745"/>
      </dsp:txXfrm>
    </dsp:sp>
    <dsp:sp modelId="{4F148CCD-F127-4570-8D01-8D6F766E4270}">
      <dsp:nvSpPr>
        <dsp:cNvPr id="0" name=""/>
        <dsp:cNvSpPr/>
      </dsp:nvSpPr>
      <dsp:spPr>
        <a:xfrm rot="5400000">
          <a:off x="-226518" y="1541557"/>
          <a:ext cx="1510121" cy="105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分析归纳</a:t>
          </a:r>
          <a:endParaRPr lang="zh-CN" altLang="en-US" sz="2000" kern="1200" dirty="0"/>
        </a:p>
      </dsp:txBody>
      <dsp:txXfrm rot="-5400000">
        <a:off x="1" y="1843582"/>
        <a:ext cx="1057085" cy="453036"/>
      </dsp:txXfrm>
    </dsp:sp>
    <dsp:sp modelId="{DADFBF63-150F-4149-BB6E-00E17646AF95}">
      <dsp:nvSpPr>
        <dsp:cNvPr id="0" name=""/>
        <dsp:cNvSpPr/>
      </dsp:nvSpPr>
      <dsp:spPr>
        <a:xfrm rot="5400000">
          <a:off x="3390553" y="-1018428"/>
          <a:ext cx="981579" cy="5648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solidFill>
                <a:schemeClr val="accent1"/>
              </a:solidFill>
            </a:rPr>
            <a:t>分析</a:t>
          </a:r>
          <a:r>
            <a:rPr lang="zh-CN" altLang="en-US" sz="2400" kern="1200" dirty="0" smtClean="0"/>
            <a:t>文献的写作逻辑、论证资料，</a:t>
          </a:r>
          <a:r>
            <a:rPr lang="zh-CN" altLang="en-US" sz="2400" b="1" kern="1200" dirty="0" smtClean="0">
              <a:solidFill>
                <a:schemeClr val="accent1"/>
              </a:solidFill>
            </a:rPr>
            <a:t>提取</a:t>
          </a:r>
          <a:r>
            <a:rPr lang="zh-CN" altLang="en-US" sz="2400" kern="1200" dirty="0" smtClean="0"/>
            <a:t>论文各自的主要观点。</a:t>
          </a:r>
          <a:endParaRPr lang="zh-CN" altLang="en-US" sz="2400" kern="1200" dirty="0"/>
        </a:p>
      </dsp:txBody>
      <dsp:txXfrm rot="-5400000">
        <a:off x="1057086" y="1362956"/>
        <a:ext cx="5600597" cy="885745"/>
      </dsp:txXfrm>
    </dsp:sp>
    <dsp:sp modelId="{FEA33313-5BC3-4EEC-99F5-57E540D9F69B}">
      <dsp:nvSpPr>
        <dsp:cNvPr id="0" name=""/>
        <dsp:cNvSpPr/>
      </dsp:nvSpPr>
      <dsp:spPr>
        <a:xfrm rot="5400000">
          <a:off x="-226518" y="2856291"/>
          <a:ext cx="1510121" cy="105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综合写作</a:t>
          </a:r>
          <a:endParaRPr lang="zh-CN" altLang="en-US" sz="2000" kern="1200" dirty="0"/>
        </a:p>
      </dsp:txBody>
      <dsp:txXfrm rot="-5400000">
        <a:off x="1" y="3158316"/>
        <a:ext cx="1057085" cy="453036"/>
      </dsp:txXfrm>
    </dsp:sp>
    <dsp:sp modelId="{400107E2-7CD6-48FF-8D48-1BD9C6C5DF32}">
      <dsp:nvSpPr>
        <dsp:cNvPr id="0" name=""/>
        <dsp:cNvSpPr/>
      </dsp:nvSpPr>
      <dsp:spPr>
        <a:xfrm rot="5400000">
          <a:off x="3390553" y="296305"/>
          <a:ext cx="981579" cy="5648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solidFill>
                <a:schemeClr val="accent1"/>
              </a:solidFill>
            </a:rPr>
            <a:t>联系</a:t>
          </a:r>
          <a:r>
            <a:rPr lang="en-US" altLang="zh-CN" sz="2400" b="0" kern="1200" dirty="0" smtClean="0">
              <a:solidFill>
                <a:schemeClr val="tx1"/>
              </a:solidFill>
            </a:rPr>
            <a:t>5</a:t>
          </a:r>
          <a:r>
            <a:rPr lang="zh-CN" altLang="en-US" sz="2400" b="0" kern="1200" dirty="0" smtClean="0">
              <a:solidFill>
                <a:schemeClr val="tx1"/>
              </a:solidFill>
            </a:rPr>
            <a:t>篇</a:t>
          </a:r>
          <a:r>
            <a:rPr lang="zh-CN" altLang="en-US" sz="2400" kern="1200" dirty="0" smtClean="0"/>
            <a:t>文献，有机</a:t>
          </a:r>
          <a:r>
            <a:rPr lang="zh-CN" altLang="en-US" sz="2400" b="1" kern="1200" dirty="0" smtClean="0">
              <a:solidFill>
                <a:schemeClr val="accent1"/>
              </a:solidFill>
            </a:rPr>
            <a:t>整合</a:t>
          </a:r>
          <a:r>
            <a:rPr lang="zh-CN" altLang="en-US" sz="2400" b="0" kern="1200" dirty="0" smtClean="0">
              <a:solidFill>
                <a:schemeClr val="tx1"/>
              </a:solidFill>
            </a:rPr>
            <a:t>论文</a:t>
          </a:r>
          <a:r>
            <a:rPr lang="zh-CN" altLang="en-US" sz="2400" kern="1200" dirty="0" smtClean="0"/>
            <a:t>内容，适当</a:t>
          </a:r>
          <a:r>
            <a:rPr lang="zh-CN" altLang="en-US" sz="2400" b="1" kern="1200" dirty="0" smtClean="0">
              <a:solidFill>
                <a:schemeClr val="accent1"/>
              </a:solidFill>
            </a:rPr>
            <a:t>结合</a:t>
          </a:r>
          <a:r>
            <a:rPr lang="zh-CN" altLang="en-US" sz="2400" b="0" kern="1200" dirty="0" smtClean="0">
              <a:solidFill>
                <a:schemeClr val="tx1"/>
              </a:solidFill>
            </a:rPr>
            <a:t>其他文献</a:t>
          </a:r>
          <a:r>
            <a:rPr lang="zh-CN" altLang="en-US" sz="2400" kern="1200" dirty="0" smtClean="0"/>
            <a:t>，</a:t>
          </a:r>
          <a:r>
            <a:rPr lang="zh-CN" altLang="en-US" sz="2400" b="0" kern="1200" dirty="0" smtClean="0">
              <a:solidFill>
                <a:schemeClr val="tx1"/>
              </a:solidFill>
            </a:rPr>
            <a:t>作出</a:t>
          </a:r>
          <a:r>
            <a:rPr lang="zh-CN" altLang="en-US" sz="2400" b="1" kern="1200" dirty="0" smtClean="0">
              <a:solidFill>
                <a:srgbClr val="FF0000"/>
              </a:solidFill>
            </a:rPr>
            <a:t>评述和反思</a:t>
          </a:r>
          <a:r>
            <a:rPr lang="zh-CN" altLang="en-US" sz="2400" kern="1200" dirty="0" smtClean="0"/>
            <a:t>。</a:t>
          </a:r>
          <a:endParaRPr lang="zh-CN" altLang="en-US" sz="2400" kern="1200" dirty="0"/>
        </a:p>
      </dsp:txBody>
      <dsp:txXfrm rot="-5400000">
        <a:off x="1057086" y="2677690"/>
        <a:ext cx="5600597" cy="885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anose="05000000000000000000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文献综述写作辅导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600" b="1" u="sng" dirty="0" smtClean="0"/>
              <a:t>中国</a:t>
            </a:r>
            <a:r>
              <a:rPr lang="zh-CN" altLang="en-US" sz="2600" b="1" u="sng" dirty="0"/>
              <a:t>社会思潮</a:t>
            </a:r>
            <a:endParaRPr lang="zh-CN" altLang="en-US" sz="2600" b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135" y="2037080"/>
            <a:ext cx="7745730" cy="5740400"/>
          </a:xfrm>
        </p:spPr>
        <p:txBody>
          <a:bodyPr>
            <a:normAutofit lnSpcReduction="20000"/>
          </a:bodyPr>
          <a:p>
            <a:r>
              <a:rPr lang="zh-CN" altLang="en-US" sz="2800" b="1"/>
              <a:t>一書之目錄</a:t>
            </a:r>
            <a:r>
              <a:rPr lang="zh-CN" altLang="en-US" sz="2800"/>
              <a:t>：《史記》末篇《太史公自序》，《漢書》末篇《敘傳》，它們開列篇名，每篇都作提要。另一種雖然開列篇名，但並不給每篇作提要，而是為全書作一篇總的提要。前者多為古書原有，出自作者之手，後者則為校編此書的編者所加沒，並非原書的有機組成部份，如劉向校理群書時附在每書之後的書錄。</a:t>
            </a:r>
            <a:endParaRPr lang="zh-CN" altLang="en-US" sz="2800"/>
          </a:p>
          <a:p>
            <a:r>
              <a:rPr lang="zh-CN" altLang="en-US" sz="2800" b="1"/>
              <a:t>群書之目錄</a:t>
            </a:r>
            <a:r>
              <a:rPr lang="zh-CN" altLang="en-US" sz="2800"/>
              <a:t>：三種基本形態。一分類記錄書名，大小各類有序， 每書有提要，如《四库全書總目》。二分類記錄書名，大小各類有序，但每書無提要，如《漢書·藝文志》。三僅分類記錄書名，類序、提要均闕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0025" y="1978025"/>
            <a:ext cx="8930005" cy="8474075"/>
          </a:xfrm>
        </p:spPr>
        <p:txBody>
          <a:bodyPr>
            <a:normAutofit/>
          </a:bodyPr>
          <a:p>
            <a:r>
              <a:rPr lang="zh-CN" altLang="en-US" sz="2800"/>
              <a:t>經稟聖裁。垂型萬世。</a:t>
            </a:r>
            <a:r>
              <a:rPr lang="zh-CN" altLang="en-US" sz="2800" b="1"/>
              <a:t>刪定</a:t>
            </a:r>
            <a:r>
              <a:rPr lang="zh-CN" altLang="en-US" sz="2800"/>
              <a:t>之旨。如日中天。無所容其</a:t>
            </a:r>
            <a:r>
              <a:rPr lang="zh-CN" altLang="en-US" sz="2800" b="1"/>
              <a:t>贊述</a:t>
            </a:r>
            <a:r>
              <a:rPr lang="zh-CN" altLang="en-US" sz="2800"/>
              <a:t>。所論次者。詁經之說而已。自漢京以後。垂二千年。儒者沿波。學凡六變。</a:t>
            </a:r>
            <a:endParaRPr lang="zh-CN" altLang="en-US" sz="2800"/>
          </a:p>
          <a:p>
            <a:r>
              <a:rPr lang="en-US" altLang="zh-CN" sz="2800"/>
              <a:t>······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洛閩繼起。道學大昌。擺落漢唐。獨研義理。凡經師舊說。倶排斥以爲不足信。其學務別是非。及其弊也悍。（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如</a:t>
            </a:r>
            <a:r>
              <a:rPr lang="zh-CN" altLang="en-US" sz="2800">
                <a:sym typeface="+mn-ea"/>
              </a:rPr>
              <a:t>王柏吴澄，攻駁經文，動輒刪改之類。）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學脈旁分。攀缘日衆。驅除異己。務定一尊。自宋末以逮明初。其學見異不遷。及其弊也黨。（如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……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3570" y="923851"/>
            <a:ext cx="7756263" cy="1054250"/>
          </a:xfrm>
        </p:spPr>
        <p:txBody>
          <a:bodyPr/>
          <a:p>
            <a:r>
              <a:rPr lang="zh-CN" altLang="en-US" sz="3600" b="1">
                <a:solidFill>
                  <a:schemeClr val="tx1"/>
                </a:solidFill>
                <a:sym typeface="+mn-ea"/>
              </a:rPr>
              <a:t>《四库全书总目</a:t>
            </a:r>
            <a:r>
              <a:rPr lang="en-US" altLang="zh-CN" sz="3600" b="1">
                <a:solidFill>
                  <a:schemeClr val="tx1"/>
                </a:solidFill>
                <a:sym typeface="+mn-ea"/>
              </a:rPr>
              <a:t>·</a:t>
            </a:r>
            <a:r>
              <a:rPr lang="zh-CN" altLang="en-US" sz="3600" b="1">
                <a:solidFill>
                  <a:schemeClr val="tx1"/>
                </a:solidFill>
                <a:sym typeface="+mn-ea"/>
              </a:rPr>
              <a:t>经部总叙》</a:t>
            </a:r>
            <a:br>
              <a:rPr lang="zh-CN" altLang="en-US" sz="3600" b="1">
                <a:solidFill>
                  <a:schemeClr val="tx1"/>
                </a:solidFill>
              </a:rPr>
            </a:br>
            <a:endParaRPr lang="zh-CN" alt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8340" y="1315085"/>
            <a:ext cx="7745730" cy="5386705"/>
          </a:xfrm>
        </p:spPr>
        <p:txBody>
          <a:bodyPr>
            <a:normAutofit lnSpcReduction="20000"/>
          </a:bodyPr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 sz="2665"/>
          </a:p>
          <a:p>
            <a:r>
              <a:rPr lang="zh-CN" altLang="en-US" sz="2660">
                <a:sym typeface="+mn-ea"/>
              </a:rPr>
              <a:t>空談臆斷。考證必疎。於是博雅之儒。引古義以抵其隙。國初諸家。其學徴實不誣。及其弊也瑣。（</a:t>
            </a:r>
            <a:r>
              <a:rPr lang="zh-CN" altLang="en-US" sz="2660">
                <a:solidFill>
                  <a:srgbClr val="FF0000"/>
                </a:solidFill>
                <a:sym typeface="+mn-ea"/>
              </a:rPr>
              <a:t>如</a:t>
            </a:r>
            <a:r>
              <a:rPr lang="zh-CN" altLang="en-US" sz="2660">
                <a:sym typeface="+mn-ea"/>
              </a:rPr>
              <a:t>一字音訓。動辨數百言之類。）</a:t>
            </a:r>
            <a:endParaRPr lang="zh-CN" altLang="en-US" sz="2660"/>
          </a:p>
          <a:p>
            <a:r>
              <a:rPr lang="zh-CN" altLang="en-US" sz="2660">
                <a:sym typeface="+mn-ea"/>
              </a:rPr>
              <a:t>要其歸宿。則不過漢學宋學兩家互爲勝負。夫漢學具有根柢。講學者以淺陋輕之。不足服漢儒也。宋學具有精微。讀書者以空疎薄之。亦不足服宋儒也。消融門戸之見。而各取所長。則私心祛而公理出。公理出而經義明矣。蓋經者非他。即天下之</a:t>
            </a:r>
            <a:r>
              <a:rPr lang="zh-CN" altLang="en-US" sz="2660" b="1">
                <a:sym typeface="+mn-ea"/>
              </a:rPr>
              <a:t>公理</a:t>
            </a:r>
            <a:r>
              <a:rPr lang="zh-CN" altLang="en-US" sz="2660">
                <a:sym typeface="+mn-ea"/>
              </a:rPr>
              <a:t>而已。今參稽衆說。務取持平。各明去取之故。分爲十類。</a:t>
            </a:r>
            <a:endParaRPr lang="zh-CN" altLang="en-US" sz="2660">
              <a:sym typeface="+mn-ea"/>
            </a:endParaRPr>
          </a:p>
          <a:p>
            <a:br>
              <a:rPr lang="zh-CN" altLang="en-US" sz="2660">
                <a:sym typeface="+mn-ea"/>
              </a:rPr>
            </a:br>
            <a:r>
              <a:rPr lang="zh-CN" altLang="en-US" sz="2660">
                <a:sym typeface="+mn-ea"/>
              </a:rPr>
              <a:t>古代文献综述的形态</a:t>
            </a:r>
            <a:endParaRPr lang="zh-CN" altLang="en-US" sz="2660"/>
          </a:p>
          <a:p>
            <a:endParaRPr lang="zh-CN" altLang="en-US" sz="2665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360" y="1962785"/>
            <a:ext cx="8433435" cy="5424170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文献综述既指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文献综合评述的行为，也指由此产生的书面成果。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全面</a:t>
            </a:r>
            <a:r>
              <a:rPr lang="zh-CN" altLang="en-US" sz="2800" b="1" dirty="0"/>
              <a:t>收集、阅读</a:t>
            </a:r>
            <a:r>
              <a:rPr lang="zh-CN" altLang="en-US" sz="2800" b="1" dirty="0">
                <a:solidFill>
                  <a:srgbClr val="FF0000"/>
                </a:solidFill>
              </a:rPr>
              <a:t>研究文献</a:t>
            </a:r>
            <a:r>
              <a:rPr lang="zh-CN" altLang="en-US" sz="2800" b="1" dirty="0"/>
              <a:t>，</a:t>
            </a:r>
            <a:r>
              <a:rPr lang="zh-CN" altLang="en-US" sz="2800" b="1" dirty="0" smtClean="0"/>
              <a:t>归纳</a:t>
            </a:r>
            <a:r>
              <a:rPr lang="zh-CN" altLang="en-US" sz="2800" b="1" dirty="0"/>
              <a:t>整理、分析鉴别，对</a:t>
            </a:r>
            <a:r>
              <a:rPr lang="zh-CN" altLang="en-US" sz="2800" b="1" dirty="0">
                <a:sym typeface="+mn-ea"/>
              </a:rPr>
              <a:t>研究对象的前期</a:t>
            </a:r>
            <a:r>
              <a:rPr lang="zh-CN" altLang="en-US" sz="2800" b="1" dirty="0">
                <a:solidFill>
                  <a:schemeClr val="tx1"/>
                </a:solidFill>
              </a:rPr>
              <a:t>成果和不足</a:t>
            </a:r>
            <a:r>
              <a:rPr lang="zh-CN" altLang="en-US" sz="2800" b="1" dirty="0"/>
              <a:t>等进行有系统、有组织的</a:t>
            </a:r>
            <a:r>
              <a:rPr lang="zh-CN" altLang="en-US" sz="2800" b="1" dirty="0">
                <a:solidFill>
                  <a:srgbClr val="FF0000"/>
                </a:solidFill>
              </a:rPr>
              <a:t>叙述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评论</a:t>
            </a:r>
            <a:r>
              <a:rPr lang="zh-CN" altLang="en-US" sz="2800" b="1" dirty="0">
                <a:solidFill>
                  <a:schemeClr val="tx1"/>
                </a:solidFill>
              </a:rPr>
              <a:t>，以期推进研究的进展</a:t>
            </a:r>
            <a:r>
              <a:rPr lang="zh-CN" altLang="en-US" sz="2800" b="1" dirty="0">
                <a:solidFill>
                  <a:schemeClr val="tx1"/>
                </a:solidFill>
              </a:rPr>
              <a:t>。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又叫作研究综述、研究回顾等。</a:t>
            </a:r>
            <a:endParaRPr lang="zh-CN" altLang="en-US" sz="2800" b="1" dirty="0"/>
          </a:p>
          <a:p>
            <a:r>
              <a:rPr lang="zh-CN" altLang="en-US" sz="2800" b="1" dirty="0"/>
              <a:t>纵向（背景、历史）；横向（理论、方法）</a:t>
            </a:r>
            <a:r>
              <a:rPr lang="zh-CN" altLang="en-US" b="1" dirty="0"/>
              <a:t>           </a:t>
            </a:r>
            <a:endParaRPr lang="zh-CN" alt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280" y="654720"/>
            <a:ext cx="7756263" cy="1054250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3.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定义</a:t>
            </a:r>
            <a:endParaRPr lang="zh-CN" altLang="en-US" sz="3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5" y="1891030"/>
            <a:ext cx="8434705" cy="490347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 smtClean="0">
                <a:sym typeface="+mn-ea"/>
              </a:rPr>
              <a:t>论文以阐释个人的原创观点为主，然其中必有研究现状的说明，对前人见解的回应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（学位论文、单篇论文）</a:t>
            </a:r>
            <a:r>
              <a:rPr lang="zh-CN" altLang="en-US" sz="2800" dirty="0" smtClean="0">
                <a:sym typeface="+mn-ea"/>
              </a:rPr>
              <a:t>。</a:t>
            </a:r>
            <a:endParaRPr lang="en-US" altLang="zh-CN" sz="2800" dirty="0" smtClean="0"/>
          </a:p>
          <a:p>
            <a:r>
              <a:rPr lang="zh-CN" altLang="en-US" sz="2800" dirty="0">
                <a:sym typeface="+mn-ea"/>
              </a:rPr>
              <a:t>文献综述</a:t>
            </a:r>
            <a:r>
              <a:rPr lang="zh-CN" altLang="en-US" sz="2800" dirty="0" smtClean="0">
                <a:sym typeface="+mn-ea"/>
              </a:rPr>
              <a:t>以客观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梳理、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总结</a:t>
            </a:r>
            <a:r>
              <a:rPr lang="zh-CN" altLang="en-US" sz="2800" dirty="0" smtClean="0">
                <a:sym typeface="+mn-ea"/>
              </a:rPr>
              <a:t>他人</a:t>
            </a:r>
            <a:r>
              <a:rPr lang="zh-CN" altLang="en-US" sz="2800" dirty="0">
                <a:sym typeface="+mn-ea"/>
              </a:rPr>
              <a:t>的研究成果</a:t>
            </a:r>
            <a:r>
              <a:rPr lang="zh-CN" altLang="en-US" sz="2800" dirty="0" smtClean="0">
                <a:sym typeface="+mn-ea"/>
              </a:rPr>
              <a:t>为主，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不可写成论文，但文献综述与发现问题、提出见解互为表里。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文献综述就其行为而言，可伴随论文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写作、学术研究的全过程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对文献的初步梳理评述又会形成选（开）题报告，选题报告是论文的早期构想；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就其成果而言，是论文的有机组成部分，具有纲领作用。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836712"/>
            <a:ext cx="7756263" cy="1054250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solidFill>
                  <a:schemeClr val="tx1"/>
                </a:solidFill>
              </a:rPr>
              <a:t>#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文献综述与论文、</a:t>
            </a:r>
            <a:r>
              <a:rPr lang="zh-CN" altLang="en-US" sz="3600" b="1" dirty="0" smtClean="0">
                <a:solidFill>
                  <a:schemeClr val="tx1"/>
                </a:solidFill>
                <a:sym typeface="+mn-ea"/>
              </a:rPr>
              <a:t>选题报告</a:t>
            </a:r>
            <a:endParaRPr lang="zh-CN" altLang="en-US" sz="3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085" y="202565"/>
            <a:ext cx="8474710" cy="636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05000"/>
            <a:ext cx="7911353" cy="99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3200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二、前期准备</a:t>
            </a:r>
            <a:endParaRPr lang="zh-CN" altLang="en-US" b="1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295400" y="2286000"/>
          <a:ext cx="67056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05000"/>
            <a:ext cx="7911353" cy="99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zh-CN" altLang="en-US" sz="3200" b="1" dirty="0" smtClean="0"/>
              <a:t>阅读理解</a:t>
            </a:r>
            <a:endParaRPr lang="en-US" altLang="zh-CN" sz="3200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6670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600" u="sng" dirty="0">
                <a:solidFill>
                  <a:srgbClr val="873624"/>
                </a:solidFill>
              </a:rPr>
              <a:t>选专题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：根据自身研究兴趣，选择</a:t>
            </a:r>
            <a:r>
              <a:rPr lang="en-US" altLang="zh-CN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12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个专题中的任一专题，下载该专题指定的</a:t>
            </a:r>
            <a:r>
              <a:rPr lang="en-US" altLang="zh-CN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5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篇文献。</a:t>
            </a:r>
            <a:endParaRPr lang="en-US" altLang="zh-CN" sz="2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886200"/>
            <a:ext cx="7467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600" u="sng" dirty="0" smtClean="0">
                <a:solidFill>
                  <a:srgbClr val="873624"/>
                </a:solidFill>
              </a:rPr>
              <a:t>读文献</a:t>
            </a:r>
            <a:r>
              <a:rPr lang="zh-CN" alt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：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标题，作者</a:t>
            </a:r>
            <a:r>
              <a:rPr lang="zh-CN" alt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，摘要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lang="zh-CN" alt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关键字</a:t>
            </a:r>
            <a:r>
              <a:rPr lang="zh-CN" altLang="en-US" sz="2600" dirty="0" smtClean="0"/>
              <a:t>，</a:t>
            </a:r>
            <a:r>
              <a:rPr lang="zh-CN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hlinkClick r:id="rId1" action="ppaction://hlinksldjump"/>
              </a:rPr>
              <a:t>正文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，发表时间</a:t>
            </a:r>
            <a:r>
              <a:rPr lang="zh-CN" alt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，参考文献。</a:t>
            </a:r>
            <a:endParaRPr lang="zh-CN" altLang="en-US" sz="2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1816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600" u="sng" dirty="0">
                <a:solidFill>
                  <a:srgbClr val="873624"/>
                </a:solidFill>
              </a:rPr>
              <a:t>做笔记</a:t>
            </a:r>
            <a:r>
              <a:rPr lang="zh-CN" altLang="en-US" sz="2600" dirty="0">
                <a:solidFill>
                  <a:srgbClr val="873624"/>
                </a:solidFill>
              </a:rPr>
              <a:t>：</a:t>
            </a:r>
            <a:r>
              <a:rPr lang="zh-CN" altLang="en-US" sz="2600" dirty="0">
                <a:solidFill>
                  <a:prstClr val="black"/>
                </a:solidFill>
              </a:rPr>
              <a:t>每篇论文的中心议题，论证结构，写作逻辑，方法学，引用材料。</a:t>
            </a:r>
            <a:endParaRPr lang="zh-CN" altLang="en-US" sz="26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990" y="2637155"/>
            <a:ext cx="7745730" cy="370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）作者为什么写这篇论文？</a:t>
            </a:r>
            <a:r>
              <a:rPr lang="zh-CN" altLang="en-US" sz="2800" dirty="0" smtClean="0">
                <a:solidFill>
                  <a:srgbClr val="FF0000"/>
                </a:solidFill>
              </a:rPr>
              <a:t>（原因</a:t>
            </a:r>
            <a:r>
              <a:rPr lang="en-US" altLang="zh-CN" sz="2800" dirty="0" smtClean="0">
                <a:solidFill>
                  <a:srgbClr val="FF0000"/>
                </a:solidFill>
              </a:rPr>
              <a:t>or </a:t>
            </a:r>
            <a:r>
              <a:rPr lang="zh-CN" altLang="en-US" sz="2800" dirty="0" smtClean="0">
                <a:solidFill>
                  <a:srgbClr val="FF0000"/>
                </a:solidFill>
              </a:rPr>
              <a:t>背景）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）这篇论文的中心论点与分论点？</a:t>
            </a:r>
            <a:r>
              <a:rPr lang="zh-CN" altLang="en-US" sz="2800" dirty="0">
                <a:solidFill>
                  <a:srgbClr val="FF0000"/>
                </a:solidFill>
              </a:rPr>
              <a:t>（观点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）这篇论文如何论证？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逻辑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）你对这篇论文有什么看法？</a:t>
            </a:r>
            <a:r>
              <a:rPr lang="zh-CN" altLang="en-US" sz="2800" dirty="0" smtClean="0">
                <a:solidFill>
                  <a:srgbClr val="FF0000"/>
                </a:solidFill>
              </a:rPr>
              <a:t>（评点）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陈寅恪：《论韩愈》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黄云眉：《读陈寅恪先生论韩愈》</a:t>
            </a: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866884"/>
            <a:ext cx="734481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根据</a:t>
            </a:r>
            <a:r>
              <a:rPr lang="zh-CN" altLang="en-US" sz="2800" b="1" dirty="0">
                <a:solidFill>
                  <a:schemeClr val="tx1"/>
                </a:solidFill>
              </a:rPr>
              <a:t>论文发表的</a:t>
            </a:r>
            <a:r>
              <a:rPr lang="zh-CN" altLang="en-US" sz="2800" b="1" dirty="0">
                <a:solidFill>
                  <a:srgbClr val="FF0000"/>
                </a:solidFill>
              </a:rPr>
              <a:t>时间</a:t>
            </a:r>
            <a:r>
              <a:rPr lang="zh-CN" altLang="en-US" sz="2800" b="1" dirty="0"/>
              <a:t>顺序，每阅读一篇，做好</a:t>
            </a:r>
            <a:r>
              <a:rPr lang="zh-CN" altLang="en-US" sz="2800" b="1" dirty="0" smtClean="0"/>
              <a:t>笔记：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1"/>
            <a:ext cx="7315200" cy="1676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zh-CN" altLang="en-US" sz="2600" u="sng" dirty="0" smtClean="0">
                <a:solidFill>
                  <a:schemeClr val="accent1"/>
                </a:solidFill>
              </a:rPr>
              <a:t>共同议题</a:t>
            </a:r>
            <a:r>
              <a:rPr lang="zh-CN" altLang="en-US" sz="2600" dirty="0" smtClean="0"/>
              <a:t>：提取</a:t>
            </a:r>
            <a:r>
              <a:rPr lang="en-US" altLang="zh-CN" sz="2600" dirty="0" smtClean="0"/>
              <a:t>5</a:t>
            </a:r>
            <a:r>
              <a:rPr lang="zh-CN" altLang="en-US" sz="2600" dirty="0" smtClean="0"/>
              <a:t>篇文献</a:t>
            </a:r>
            <a:r>
              <a:rPr lang="zh-CN" altLang="en-US" sz="2600" dirty="0" smtClean="0">
                <a:solidFill>
                  <a:schemeClr val="tx1"/>
                </a:solidFill>
              </a:rPr>
              <a:t>共同</a:t>
            </a:r>
            <a:r>
              <a:rPr lang="zh-CN" altLang="en-US" sz="2600" dirty="0" smtClean="0"/>
              <a:t>关注的具体中心议题，及其引人关注的学术背景和原因。</a:t>
            </a:r>
            <a:endParaRPr lang="en-US" altLang="zh-CN" sz="2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1250" y="1196752"/>
            <a:ext cx="678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2</a:t>
            </a:r>
            <a:r>
              <a:rPr lang="zh-CN" altLang="en-US" sz="3200" b="1" dirty="0">
                <a:latin typeface="+mj-ea"/>
                <a:ea typeface="+mj-ea"/>
              </a:rPr>
              <a:t>、分析归纳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352800"/>
            <a:ext cx="731520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12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600" u="sng" dirty="0">
                <a:solidFill>
                  <a:srgbClr val="873624"/>
                </a:solidFill>
              </a:rPr>
              <a:t>区别联系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：明确</a:t>
            </a:r>
            <a:r>
              <a:rPr lang="en-US" altLang="zh-CN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5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篇文献发表的时间顺序，彼此观点、立场的区别和联系（</a:t>
            </a:r>
            <a:r>
              <a:rPr lang="zh-CN" altLang="en-US" sz="2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对立、互补、继承、</a:t>
            </a:r>
            <a:r>
              <a:rPr lang="zh-CN" altLang="en-US" sz="26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延伸，互引</a:t>
            </a:r>
            <a:r>
              <a:rPr lang="zh-CN" alt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等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），并将它们予以辨别、分组。          </a:t>
            </a:r>
            <a:endParaRPr lang="zh-CN" altLang="en-US" sz="2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81200"/>
            <a:ext cx="7530352" cy="3877815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3000" b="1" dirty="0" smtClean="0"/>
              <a:t> 一、简要介绍</a:t>
            </a:r>
            <a:endParaRPr lang="en-US" altLang="zh-CN" sz="3000" b="1" dirty="0" smtClean="0"/>
          </a:p>
          <a:p>
            <a:pPr>
              <a:lnSpc>
                <a:spcPct val="200000"/>
              </a:lnSpc>
            </a:pPr>
            <a:r>
              <a:rPr lang="zh-CN" altLang="en-US" sz="3000" b="1" dirty="0" smtClean="0"/>
              <a:t> 二、前期准备</a:t>
            </a:r>
            <a:endParaRPr lang="en-US" altLang="zh-CN" sz="3000" b="1" dirty="0" smtClean="0"/>
          </a:p>
          <a:p>
            <a:pPr>
              <a:lnSpc>
                <a:spcPct val="200000"/>
              </a:lnSpc>
            </a:pPr>
            <a:r>
              <a:rPr lang="zh-CN" altLang="en-US" sz="3000" b="1" dirty="0" smtClean="0"/>
              <a:t> 三</a:t>
            </a:r>
            <a:r>
              <a:rPr lang="zh-CN" altLang="en-US" sz="3000" b="1" dirty="0"/>
              <a:t>、写作</a:t>
            </a:r>
            <a:r>
              <a:rPr lang="zh-CN" altLang="en-US" sz="3000" b="1" dirty="0" smtClean="0"/>
              <a:t>要点</a:t>
            </a:r>
            <a:endParaRPr lang="en-US" altLang="zh-CN" sz="3000" b="1" dirty="0" smtClean="0"/>
          </a:p>
          <a:p>
            <a:pPr>
              <a:lnSpc>
                <a:spcPct val="200000"/>
              </a:lnSpc>
            </a:pPr>
            <a:r>
              <a:rPr lang="zh-CN" altLang="en-US" sz="3000" b="1" dirty="0" smtClean="0"/>
              <a:t> 四</a:t>
            </a:r>
            <a:r>
              <a:rPr lang="zh-CN" altLang="en-US" sz="3000" b="1" dirty="0"/>
              <a:t>、作业要求</a:t>
            </a:r>
            <a:endParaRPr lang="en-US" altLang="zh-CN" sz="3000" b="1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4400" y="1143001"/>
            <a:ext cx="7315200" cy="762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、拓展思考</a:t>
            </a:r>
            <a:endParaRPr lang="en-US" altLang="zh-CN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14400" y="2133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18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600" u="sng" dirty="0">
                <a:solidFill>
                  <a:srgbClr val="873624"/>
                </a:solidFill>
              </a:rPr>
              <a:t>评述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：对文献的论证逻辑、论证方法、引用材料等方面进行判断和评述。</a:t>
            </a:r>
            <a:endParaRPr lang="en-US" altLang="zh-CN" sz="2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73152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12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600" u="sng" dirty="0">
                <a:solidFill>
                  <a:srgbClr val="873624"/>
                </a:solidFill>
              </a:rPr>
              <a:t>拓展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：搜集其他文献材料（经典文献），深入挖掘，用以支撑自己的观点和评述。</a:t>
            </a:r>
            <a:endParaRPr lang="en-US" altLang="zh-CN" sz="2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800600"/>
            <a:ext cx="7315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12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600" u="sng" dirty="0">
                <a:solidFill>
                  <a:srgbClr val="873624"/>
                </a:solidFill>
              </a:rPr>
              <a:t>反思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：就文献讨论的中心议题进行总结和反思。</a:t>
            </a:r>
            <a:endParaRPr lang="zh-CN" altLang="en-US" sz="2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135" y="1962785"/>
            <a:ext cx="7745730" cy="4808220"/>
          </a:xfrm>
        </p:spPr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chemeClr val="tx1"/>
                </a:solidFill>
              </a:rPr>
              <a:t>原始文献、研究</a:t>
            </a:r>
            <a:r>
              <a:rPr lang="zh-CN" altLang="en-US" sz="3000" dirty="0" smtClean="0">
                <a:sym typeface="+mn-ea"/>
              </a:rPr>
              <a:t>论著</a:t>
            </a:r>
            <a:endParaRPr lang="zh-CN" altLang="en-US" sz="3000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z="3000" dirty="0" smtClean="0"/>
              <a:t>一手文献、二手文献</a:t>
            </a:r>
            <a:endParaRPr lang="en-US" altLang="zh-CN" sz="3000" dirty="0" smtClean="0"/>
          </a:p>
          <a:p>
            <a:endParaRPr lang="en-US" altLang="zh-CN" sz="3000" dirty="0"/>
          </a:p>
          <a:p>
            <a:r>
              <a:rPr lang="zh-CN" altLang="en-US" sz="3000" dirty="0">
                <a:sym typeface="+mn-ea"/>
              </a:rPr>
              <a:t>集注本，如《论语集</a:t>
            </a:r>
            <a:r>
              <a:rPr lang="zh-CN" altLang="en-US" sz="3000" dirty="0">
                <a:sym typeface="+mn-ea"/>
              </a:rPr>
              <a:t>释</a:t>
            </a:r>
            <a:r>
              <a:rPr lang="zh-CN" altLang="en-US" sz="3000" dirty="0">
                <a:sym typeface="+mn-ea"/>
              </a:rPr>
              <a:t>》之类</a:t>
            </a:r>
            <a:endParaRPr lang="zh-CN" altLang="en-US" sz="3000" dirty="0">
              <a:sym typeface="+mn-ea"/>
            </a:endParaRPr>
          </a:p>
          <a:p>
            <a:r>
              <a:rPr lang="zh-CN" altLang="en-US" sz="3000" dirty="0">
                <a:sym typeface="+mn-ea"/>
              </a:rPr>
              <a:t>目录，如</a:t>
            </a:r>
            <a:r>
              <a:rPr lang="zh-CN" altLang="en-US" sz="3000" dirty="0">
                <a:sym typeface="+mn-ea"/>
              </a:rPr>
              <a:t>《十三经论著目录》等</a:t>
            </a:r>
            <a:endParaRPr lang="zh-CN" altLang="en-US" sz="3000" dirty="0">
              <a:sym typeface="+mn-ea"/>
            </a:endParaRPr>
          </a:p>
          <a:p>
            <a:r>
              <a:rPr lang="zh-CN" altLang="en-US" sz="3000" dirty="0"/>
              <a:t>索引</a:t>
            </a:r>
            <a:endParaRPr lang="zh-CN" altLang="en-US" sz="3000" dirty="0"/>
          </a:p>
          <a:p>
            <a:endParaRPr lang="zh-CN" alt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908720"/>
            <a:ext cx="7756263" cy="1054250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如何查找相关文献？</a:t>
            </a:r>
            <a:endParaRPr lang="zh-CN" altLang="en-US" sz="3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66800" y="1981200"/>
            <a:ext cx="7391400" cy="464819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smtClean="0"/>
              <a:t>1</a:t>
            </a:r>
            <a:r>
              <a:rPr lang="zh-CN" altLang="en-US" sz="3000" b="1" dirty="0" smtClean="0"/>
              <a:t>、标题</a:t>
            </a:r>
            <a:endParaRPr lang="en-US" altLang="zh-CN" sz="3000" b="1" dirty="0" smtClean="0"/>
          </a:p>
          <a:p>
            <a:pPr>
              <a:lnSpc>
                <a:spcPct val="150000"/>
              </a:lnSpc>
            </a:pPr>
            <a:r>
              <a:rPr lang="zh-CN" altLang="en-US" sz="3000" u="sng" dirty="0" smtClean="0">
                <a:solidFill>
                  <a:schemeClr val="accent1"/>
                </a:solidFill>
              </a:rPr>
              <a:t>原则</a:t>
            </a:r>
            <a:r>
              <a:rPr lang="zh-CN" altLang="en-US" sz="3000" dirty="0" smtClean="0"/>
              <a:t>：清晰明了，凸显议题。</a:t>
            </a:r>
            <a:endParaRPr lang="en-US" altLang="zh-CN" sz="3000" dirty="0" smtClean="0"/>
          </a:p>
          <a:p>
            <a:pPr>
              <a:lnSpc>
                <a:spcPct val="150000"/>
              </a:lnSpc>
            </a:pPr>
            <a:r>
              <a:rPr lang="zh-CN" altLang="en-US" sz="3000" u="sng" dirty="0" smtClean="0">
                <a:solidFill>
                  <a:schemeClr val="accent1"/>
                </a:solidFill>
              </a:rPr>
              <a:t>类型</a:t>
            </a:r>
            <a:r>
              <a:rPr lang="zh-CN" altLang="en-US" sz="3000" dirty="0" smtClean="0"/>
              <a:t>：可主副标题搭配使用。</a:t>
            </a:r>
            <a:endParaRPr lang="en-US" altLang="zh-CN" sz="3000" dirty="0" smtClean="0"/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观点式：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孟子政治思想中的义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利之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辨及其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评析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AutoNum type="alphaUcPeriod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疑问式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先秦是否有道家：从西方汉学反思先秦思想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研究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综述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综合式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以义斥利还是以义制利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孟子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思想中的义利之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辨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综述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AutoNum type="alphaUcPeriod"/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三、写作要点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371600"/>
            <a:ext cx="8458199" cy="510539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你认为，以下哪个题目，比较符合文献综述的题目要求？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花开五朵，各表一枝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（传统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与中国的现代化）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有关韩非学说的几个问题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（韩非子）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墨学精髓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兼爱”思想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（墨子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庄子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自然美学的研究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（庄子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马尔库塞及其“爱欲解放论”初探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（马克思主义的中国化）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荀子“礼”的起源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（荀子）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以德报怨与以直报怨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（孔子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637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、勿呈现修饰性的话语。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、勿变成报纸报告的标题。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、勿使用“初探”“浅论”等词。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、勿太过概括。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56263" cy="1054250"/>
          </a:xfrm>
        </p:spPr>
        <p:txBody>
          <a:bodyPr/>
          <a:lstStyle/>
          <a:p>
            <a:pPr algn="l"/>
            <a:r>
              <a:rPr lang="zh-CN" altLang="en-US" sz="4400" dirty="0" smtClean="0">
                <a:solidFill>
                  <a:srgbClr val="FF0000"/>
                </a:solidFill>
              </a:rPr>
              <a:t>标题</a:t>
            </a:r>
            <a:r>
              <a:rPr lang="zh-CN" altLang="en-US" sz="4400" dirty="0" smtClean="0"/>
              <a:t>  注意事项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572000"/>
            <a:ext cx="7848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应 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1</a:t>
            </a:r>
            <a:r>
              <a:rPr lang="zh-CN" altLang="en-US" sz="2800" dirty="0"/>
              <a:t>、题目</a:t>
            </a:r>
            <a:r>
              <a:rPr lang="zh-CN" altLang="en-US" sz="2800" dirty="0" smtClean="0"/>
              <a:t>要清晰具体。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、切合中心议题，角度要细分、明确。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、可以主副标题同时使用。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90600" y="1143000"/>
            <a:ext cx="7010400" cy="762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、正文          </a:t>
            </a:r>
            <a:endParaRPr lang="zh-CN" altLang="en-US" sz="2800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057400"/>
            <a:ext cx="70104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18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800" b="1" u="sng" dirty="0">
                <a:solidFill>
                  <a:srgbClr val="873624"/>
                </a:solidFill>
              </a:rPr>
              <a:t>导言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：引出话题，统领全文，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400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字左右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2567" y="3933056"/>
            <a:ext cx="69227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（</a:t>
            </a:r>
            <a:r>
              <a:rPr lang="en-US" altLang="zh-CN" sz="2800" dirty="0" smtClean="0">
                <a:solidFill>
                  <a:srgbClr val="0070C0"/>
                </a:solidFill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</a:rPr>
              <a:t>）</a:t>
            </a:r>
            <a:r>
              <a:rPr lang="en-US" altLang="zh-CN" sz="2800" dirty="0" smtClean="0">
                <a:solidFill>
                  <a:srgbClr val="0070C0"/>
                </a:solidFill>
              </a:rPr>
              <a:t>5</a:t>
            </a:r>
            <a:r>
              <a:rPr lang="zh-CN" altLang="en-US" sz="2800" dirty="0">
                <a:solidFill>
                  <a:srgbClr val="0070C0"/>
                </a:solidFill>
              </a:rPr>
              <a:t>篇论文都写了</a:t>
            </a:r>
            <a:r>
              <a:rPr lang="zh-CN" altLang="en-US" sz="2800" dirty="0" smtClean="0">
                <a:solidFill>
                  <a:srgbClr val="0070C0"/>
                </a:solidFill>
              </a:rPr>
              <a:t>什么？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（</a:t>
            </a:r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）对</a:t>
            </a:r>
            <a:r>
              <a:rPr lang="en-US" altLang="zh-CN" sz="2800" dirty="0">
                <a:solidFill>
                  <a:srgbClr val="0070C0"/>
                </a:solidFill>
              </a:rPr>
              <a:t>5</a:t>
            </a:r>
            <a:r>
              <a:rPr lang="zh-CN" altLang="en-US" sz="2800" dirty="0">
                <a:solidFill>
                  <a:srgbClr val="0070C0"/>
                </a:solidFill>
              </a:rPr>
              <a:t>篇论文进行分组，它们论述相同、相似观点还是持不同意见？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83568" y="1988840"/>
            <a:ext cx="774550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12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800" b="1" u="sng" dirty="0">
                <a:solidFill>
                  <a:srgbClr val="873624"/>
                </a:solidFill>
                <a:latin typeface="宋体" panose="02010600030101010101" pitchFamily="2" charset="-122"/>
              </a:rPr>
              <a:t>主体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忠实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概括文献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中讨论的主要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观点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/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问题，不可断章取义；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就文献讨论的</a:t>
            </a:r>
            <a:r>
              <a:rPr lang="zh-CN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具体问题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3-4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个为宜）进行详细分析（如具体观点、论证逻辑、材料引用等），每部分结尾可作小结，</a:t>
            </a:r>
            <a:r>
              <a:rPr lang="en-US" altLang="zh-CN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2000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字左右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。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4" y="5311760"/>
            <a:ext cx="756084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</a:rPr>
              <a:t>）分析</a:t>
            </a:r>
            <a:r>
              <a:rPr lang="zh-CN" altLang="en-US" sz="2400" dirty="0">
                <a:solidFill>
                  <a:srgbClr val="0070C0"/>
                </a:solidFill>
              </a:rPr>
              <a:t>其论证的逻辑过程，即作者是如何论证他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zh-CN" altLang="en-US" sz="2400" dirty="0">
                <a:solidFill>
                  <a:srgbClr val="0070C0"/>
                </a:solidFill>
              </a:rPr>
              <a:t>她提出的观点的？论文之间的关系是？（互补？相左？</a:t>
            </a:r>
            <a:r>
              <a:rPr lang="zh-CN" altLang="en-US" sz="2400" dirty="0" smtClean="0">
                <a:solidFill>
                  <a:srgbClr val="0070C0"/>
                </a:solidFill>
              </a:rPr>
              <a:t>）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</a:rPr>
              <a:t>）可以</a:t>
            </a:r>
            <a:r>
              <a:rPr lang="zh-CN" altLang="en-US" sz="2400" dirty="0">
                <a:solidFill>
                  <a:srgbClr val="0070C0"/>
                </a:solidFill>
              </a:rPr>
              <a:t>每陈述一个观点后发表自己的议论，也可以论述完</a:t>
            </a:r>
            <a:r>
              <a:rPr lang="en-US" altLang="zh-CN" sz="2400" dirty="0">
                <a:solidFill>
                  <a:srgbClr val="0070C0"/>
                </a:solidFill>
              </a:rPr>
              <a:t>5</a:t>
            </a:r>
            <a:r>
              <a:rPr lang="zh-CN" altLang="en-US" sz="2400" dirty="0">
                <a:solidFill>
                  <a:srgbClr val="0070C0"/>
                </a:solidFill>
              </a:rPr>
              <a:t>篇论文后，写出总评论。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83568" y="1844824"/>
            <a:ext cx="7745505" cy="247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12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800" b="1" u="sng" dirty="0">
                <a:solidFill>
                  <a:srgbClr val="873624"/>
                </a:solidFill>
                <a:latin typeface="宋体" panose="02010600030101010101" pitchFamily="2" charset="-122"/>
              </a:rPr>
              <a:t>总结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：总结全文，反思评价文献对该话题的讨论（提出不足和空白），</a:t>
            </a:r>
            <a:r>
              <a:rPr lang="en-US" altLang="zh-CN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600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字左右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（综上所述；由上可知；总体而言）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4293096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</a:rPr>
              <a:t>）反思</a:t>
            </a:r>
            <a:r>
              <a:rPr lang="zh-CN" altLang="en-US" sz="2400" dirty="0">
                <a:solidFill>
                  <a:srgbClr val="0070C0"/>
                </a:solidFill>
              </a:rPr>
              <a:t>：你看到的问题。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</a:rPr>
              <a:t>）不足</a:t>
            </a:r>
            <a:r>
              <a:rPr lang="zh-CN" altLang="en-US" sz="2400" dirty="0">
                <a:solidFill>
                  <a:srgbClr val="0070C0"/>
                </a:solidFill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</a:rPr>
              <a:t>5</a:t>
            </a:r>
            <a:r>
              <a:rPr lang="zh-CN" altLang="en-US" sz="2400" dirty="0">
                <a:solidFill>
                  <a:srgbClr val="0070C0"/>
                </a:solidFill>
              </a:rPr>
              <a:t>篇论文谈论相同或相似观点时考虑的方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    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        </a:t>
            </a:r>
            <a:r>
              <a:rPr lang="zh-CN" altLang="en-US" sz="2400" dirty="0">
                <a:solidFill>
                  <a:srgbClr val="0070C0"/>
                </a:solidFill>
              </a:rPr>
              <a:t>面或者引用的资料有待补充之处。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</a:rPr>
              <a:t>）空白</a:t>
            </a:r>
            <a:r>
              <a:rPr lang="zh-CN" altLang="en-US" sz="2400" dirty="0">
                <a:solidFill>
                  <a:srgbClr val="0070C0"/>
                </a:solidFill>
              </a:rPr>
              <a:t>：针对</a:t>
            </a:r>
            <a:r>
              <a:rPr lang="en-US" altLang="zh-CN" sz="2400" dirty="0">
                <a:solidFill>
                  <a:srgbClr val="0070C0"/>
                </a:solidFill>
              </a:rPr>
              <a:t>5</a:t>
            </a:r>
            <a:r>
              <a:rPr lang="zh-CN" altLang="en-US" sz="2400" dirty="0">
                <a:solidFill>
                  <a:srgbClr val="0070C0"/>
                </a:solidFill>
              </a:rPr>
              <a:t>篇论文提到的问题，还有哪些具体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      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      方面</a:t>
            </a:r>
            <a:r>
              <a:rPr lang="zh-CN" altLang="en-US" sz="2400" dirty="0">
                <a:solidFill>
                  <a:srgbClr val="0070C0"/>
                </a:solidFill>
              </a:rPr>
              <a:t>尚属学界研究空白。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5725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以</a:t>
            </a:r>
            <a:r>
              <a:rPr lang="en-US" altLang="zh-CN" sz="2800" dirty="0"/>
              <a:t>《21</a:t>
            </a:r>
            <a:r>
              <a:rPr lang="zh-CN" altLang="en-US" sz="2800" dirty="0"/>
              <a:t>世纪荀子“礼论”研究综述</a:t>
            </a:r>
            <a:r>
              <a:rPr lang="en-US" altLang="zh-CN" sz="2800" dirty="0"/>
              <a:t>》</a:t>
            </a:r>
            <a:r>
              <a:rPr lang="zh-CN" altLang="en-US" sz="2800" dirty="0"/>
              <a:t>为例，其写作思路如下：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① </a:t>
            </a:r>
            <a:r>
              <a:rPr lang="en-US" altLang="zh-CN" dirty="0"/>
              <a:t>21</a:t>
            </a:r>
            <a:r>
              <a:rPr lang="zh-CN" altLang="en-US" dirty="0"/>
              <a:t>世纪荀子“礼论”研究概貌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（界定时间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范围，统计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篇数，看各类型论文对荀子“礼论”研究的关注点和侧重点。即：他们的文章都写了荀子“礼论”的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哪些内容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。）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导言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/>
              <a:t>② 荀礼与先秦礼学的关系研究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（通过分析已有的专著和论文，得出两个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分类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：荀礼与孔孟之礼的关系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荀礼与先秦各家礼学的关系。）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例文分析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133600"/>
            <a:ext cx="7745505" cy="4495799"/>
          </a:xfrm>
        </p:spPr>
        <p:txBody>
          <a:bodyPr>
            <a:normAutofit/>
          </a:bodyPr>
          <a:lstStyle/>
          <a:p>
            <a:r>
              <a:rPr lang="zh-CN" altLang="en-US" dirty="0"/>
              <a:t>③ 荀子礼学本体论研究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（除了研究荀礼和先秦礼学的关系，研究者们对荀礼的关注点还在荀子礼学“礼的产生”和“礼的功能与价值”两个方面。）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/>
              <a:t>④ 礼法关系</a:t>
            </a:r>
            <a:r>
              <a:rPr lang="zh-CN" altLang="en-US" dirty="0" smtClean="0"/>
              <a:t>研究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②③④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正文主体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/>
              <a:t>⑤ </a:t>
            </a:r>
            <a:r>
              <a:rPr lang="en-US" altLang="zh-CN" dirty="0"/>
              <a:t>21</a:t>
            </a:r>
            <a:r>
              <a:rPr lang="zh-CN" altLang="en-US" dirty="0"/>
              <a:t>世纪荀子“礼论”研究的现状评析与前瞻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（通过以上的分析、列举、归类，看到问题，找出研究空白，得出作者本人的评论。）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72345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altLang="zh-CN" sz="2800" b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一、简要介绍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8340" y="3176905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个专题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：孔子；孟子；荀子；老子；庄子；墨子；韩非子；佛教；传统与中国的现代化；三民主义；马克思主义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中国化）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340" y="1957070"/>
            <a:ext cx="7696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</a:pP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论文：</a:t>
            </a:r>
            <a:r>
              <a:rPr lang="en-US" altLang="zh-CN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11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个专题 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 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篇相关论文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72345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  从</a:t>
            </a:r>
            <a:r>
              <a:rPr lang="zh-CN" altLang="en-US" sz="2800" b="1" u="sng" dirty="0" smtClean="0"/>
              <a:t>论文</a:t>
            </a:r>
            <a:r>
              <a:rPr lang="zh-CN" altLang="en-US" sz="2800" b="1" dirty="0" smtClean="0"/>
              <a:t>到</a:t>
            </a:r>
            <a:r>
              <a:rPr lang="zh-CN" altLang="en-US" sz="2800" b="1" u="sng" dirty="0" smtClean="0"/>
              <a:t>文献综述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四、作业要求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7338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个专题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：孔子；孟子；荀子；老子；庄子；墨子；韩非子；佛教；传统与中国的现代化；三民主义；马克思主义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中国化）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</a:pP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1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、论文：</a:t>
            </a:r>
            <a:r>
              <a:rPr lang="en-US" altLang="zh-CN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11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个专题 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 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篇相关论文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052736"/>
            <a:ext cx="7745505" cy="4906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 smtClean="0">
                <a:solidFill>
                  <a:schemeClr val="accent1"/>
                </a:solidFill>
              </a:rPr>
              <a:t>   </a:t>
            </a:r>
            <a:r>
              <a:rPr lang="zh-CN" altLang="en-US" sz="3600" b="1" dirty="0" smtClean="0">
                <a:solidFill>
                  <a:schemeClr val="accent1"/>
                </a:solidFill>
              </a:rPr>
              <a:t>作业要求</a:t>
            </a:r>
            <a:endParaRPr lang="en-US" altLang="zh-CN" sz="3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spcBef>
                <a:spcPts val="2200"/>
              </a:spcBef>
            </a:pPr>
            <a:r>
              <a:rPr lang="zh-CN" altLang="en-US" sz="2600" u="sng" dirty="0" smtClean="0">
                <a:solidFill>
                  <a:schemeClr val="accent1"/>
                </a:solidFill>
              </a:rPr>
              <a:t>字数</a:t>
            </a:r>
            <a:r>
              <a:rPr lang="zh-CN" altLang="en-US" sz="2600" dirty="0" smtClean="0"/>
              <a:t>：</a:t>
            </a:r>
            <a:r>
              <a:rPr lang="en-US" altLang="zh-CN" sz="2600" dirty="0" smtClean="0">
                <a:solidFill>
                  <a:srgbClr val="FF0000"/>
                </a:solidFill>
              </a:rPr>
              <a:t>2500-3500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>
              <a:lnSpc>
                <a:spcPct val="150000"/>
              </a:lnSpc>
              <a:spcBef>
                <a:spcPts val="2200"/>
              </a:spcBef>
            </a:pPr>
            <a:r>
              <a:rPr lang="zh-CN" altLang="en-US" sz="2600" u="sng" dirty="0" smtClean="0">
                <a:solidFill>
                  <a:schemeClr val="accent1"/>
                </a:solidFill>
              </a:rPr>
              <a:t>方式</a:t>
            </a:r>
            <a:r>
              <a:rPr lang="zh-CN" altLang="en-US" sz="2600" dirty="0" smtClean="0"/>
              <a:t>：电子版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打印版；</a:t>
            </a:r>
            <a:endParaRPr lang="en-US" altLang="zh-CN" sz="2600" dirty="0" smtClean="0"/>
          </a:p>
          <a:p>
            <a:pPr>
              <a:lnSpc>
                <a:spcPct val="150000"/>
              </a:lnSpc>
              <a:spcBef>
                <a:spcPts val="2200"/>
              </a:spcBef>
            </a:pPr>
            <a:r>
              <a:rPr lang="zh-CN" altLang="en-US" sz="2600" u="sng" dirty="0">
                <a:solidFill>
                  <a:schemeClr val="accent1"/>
                </a:solidFill>
              </a:rPr>
              <a:t>格式</a:t>
            </a:r>
            <a:r>
              <a:rPr lang="zh-CN" altLang="en-US" sz="2600" dirty="0"/>
              <a:t>：小四、宋体、</a:t>
            </a:r>
            <a:r>
              <a:rPr lang="en-US" altLang="zh-CN" sz="2600" dirty="0"/>
              <a:t>1.5</a:t>
            </a:r>
            <a:r>
              <a:rPr lang="zh-CN" altLang="en-US" sz="2600" dirty="0"/>
              <a:t>倍行距、封面（参考模板）；</a:t>
            </a:r>
            <a:endParaRPr lang="en-US" altLang="zh-CN" sz="2600" dirty="0"/>
          </a:p>
          <a:p>
            <a:pPr>
              <a:lnSpc>
                <a:spcPct val="150000"/>
              </a:lnSpc>
              <a:spcBef>
                <a:spcPts val="2200"/>
              </a:spcBef>
            </a:pPr>
            <a:r>
              <a:rPr lang="zh-CN" altLang="en-US" sz="2600" u="sng" dirty="0" smtClean="0">
                <a:solidFill>
                  <a:schemeClr val="accent1"/>
                </a:solidFill>
              </a:rPr>
              <a:t>时间</a:t>
            </a:r>
            <a:endParaRPr lang="zh-CN" altLang="en-US" sz="2600" u="sng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905000"/>
            <a:ext cx="7696200" cy="6857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chemeClr val="accent1"/>
                </a:solidFill>
              </a:rPr>
              <a:t>注释</a:t>
            </a:r>
            <a:r>
              <a:rPr lang="zh-CN" altLang="en-US" dirty="0" smtClean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尾</a:t>
            </a:r>
            <a:r>
              <a:rPr lang="zh-CN" altLang="en-US" b="1" dirty="0" smtClean="0">
                <a:solidFill>
                  <a:srgbClr val="FF0000"/>
                </a:solidFill>
              </a:rPr>
              <a:t>注 </a:t>
            </a:r>
            <a:r>
              <a:rPr lang="en-US" altLang="zh-CN" b="1" dirty="0" smtClean="0">
                <a:solidFill>
                  <a:srgbClr val="FF0000"/>
                </a:solidFill>
              </a:rPr>
              <a:t>insert endnote</a:t>
            </a:r>
            <a:r>
              <a:rPr lang="zh-CN" altLang="en-US" dirty="0" smtClean="0"/>
              <a:t>（≥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个，含指定文献）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14600"/>
            <a:ext cx="7162800" cy="219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200" u="sng" dirty="0">
                <a:solidFill>
                  <a:srgbClr val="87362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著作类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：作者：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书名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，出版地：出版社，出版时间，第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页。</a:t>
            </a:r>
            <a:endParaRPr lang="zh-CN" altLang="en-US" sz="2200" dirty="0">
              <a:solidFill>
                <a:prstClr val="black">
                  <a:lumMod val="85000"/>
                  <a:lumOff val="1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5760" lvl="0" indent="-365760" algn="just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杨伯峻：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论语译注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，北京：中华书局，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1958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年版，第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186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r>
              <a:rPr lang="zh-CN" altLang="en-US" sz="2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2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239000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200" u="sng" dirty="0">
                <a:solidFill>
                  <a:srgbClr val="87362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期刊类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：作者：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标题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期刊名称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，发行时间，第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期，第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页。</a:t>
            </a:r>
            <a:endParaRPr lang="zh-CN" altLang="en-US" sz="2200" dirty="0">
              <a:solidFill>
                <a:prstClr val="black">
                  <a:lumMod val="85000"/>
                  <a:lumOff val="1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5760" lvl="0" indent="-365760" algn="just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梁启超：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近代学风之地理的分布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清华学报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》1924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年，第一卷第一期，第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页。</a:t>
            </a:r>
            <a:endParaRPr lang="zh-CN" altLang="en-US" sz="22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93695" y="1143001"/>
            <a:ext cx="7745505" cy="8381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chemeClr val="accent1"/>
                </a:solidFill>
              </a:rPr>
              <a:t>2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、参考</a:t>
            </a:r>
            <a:r>
              <a:rPr lang="zh-CN" altLang="en-US" sz="2800" b="1" dirty="0">
                <a:solidFill>
                  <a:schemeClr val="accent1"/>
                </a:solidFill>
              </a:rPr>
              <a:t>文献</a:t>
            </a:r>
            <a:r>
              <a:rPr lang="zh-CN" altLang="en-US" sz="2800" dirty="0"/>
              <a:t>（</a:t>
            </a:r>
            <a:r>
              <a:rPr lang="zh-CN" altLang="en-US" sz="2800" dirty="0" smtClean="0"/>
              <a:t>≥ </a:t>
            </a:r>
            <a:r>
              <a:rPr lang="en-US" altLang="zh-CN" sz="2800" dirty="0" smtClean="0">
                <a:solidFill>
                  <a:srgbClr val="FF0000"/>
                </a:solidFill>
              </a:rPr>
              <a:t>5</a:t>
            </a:r>
            <a:r>
              <a:rPr lang="zh-CN" altLang="en-US" sz="2800" dirty="0" smtClean="0"/>
              <a:t>篇，含指定文献）</a:t>
            </a:r>
            <a:endParaRPr lang="en-US" altLang="zh-CN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90600" y="2209800"/>
            <a:ext cx="7696200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22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400" u="sng" dirty="0">
                <a:solidFill>
                  <a:srgbClr val="873624"/>
                </a:solidFill>
              </a:rPr>
              <a:t>期刊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梅华：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宋代题名记的继承与发展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西北大学学报（哲学社会科学版）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2013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06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</a:t>
            </a: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429000"/>
            <a:ext cx="7696200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22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400" u="sng" dirty="0">
                <a:solidFill>
                  <a:srgbClr val="873624"/>
                </a:solidFill>
              </a:rPr>
              <a:t>学位论文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付瑶：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楼钥题跋研究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（硕士学位论文），暨南大学，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2013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7244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22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400" u="sng" dirty="0">
                <a:solidFill>
                  <a:srgbClr val="873624"/>
                </a:solidFill>
              </a:rPr>
              <a:t>专著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刘德清：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欧阳修论稿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，北京：北京师范大学出版社，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1991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年版。</a:t>
            </a:r>
            <a:endParaRPr lang="zh-CN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80248" y="1219199"/>
            <a:ext cx="7606552" cy="7620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 smtClean="0"/>
              <a:t>3</a:t>
            </a:r>
            <a:r>
              <a:rPr lang="zh-CN" altLang="en-US" sz="2800" b="1" dirty="0" smtClean="0"/>
              <a:t>、注意事项</a:t>
            </a:r>
            <a:endParaRPr lang="en-US" altLang="zh-CN" sz="2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8496" y="2060848"/>
            <a:ext cx="762000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>
              <a:lnSpc>
                <a:spcPct val="150000"/>
              </a:lnSpc>
              <a:spcBef>
                <a:spcPts val="18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切入角度太大。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孟子思想研究综述</a:t>
            </a: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5217" y="3356011"/>
            <a:ext cx="7620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 algn="just">
              <a:lnSpc>
                <a:spcPct val="150000"/>
              </a:lnSpc>
              <a:spcBef>
                <a:spcPts val="18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叙述</a:t>
            </a: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混乱（</a:t>
            </a:r>
            <a:r>
              <a:rPr lang="zh-CN" altLang="en-US" sz="2400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逻辑、线索</a:t>
            </a: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）；</a:t>
            </a:r>
            <a:r>
              <a:rPr lang="zh-CN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罗列观点，随意拼凑</a:t>
            </a: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（</a:t>
            </a:r>
            <a:r>
              <a:rPr lang="zh-CN" altLang="en-US" sz="2400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分类、</a:t>
            </a:r>
            <a:r>
              <a:rPr lang="zh-CN" altLang="en-US" sz="2400" u="sng" dirty="0">
                <a:solidFill>
                  <a:prstClr val="black">
                    <a:lumMod val="85000"/>
                    <a:lumOff val="15000"/>
                  </a:prstClr>
                </a:solidFill>
              </a:rPr>
              <a:t>顺序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）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3520" y="4517267"/>
            <a:ext cx="7620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>
              <a:lnSpc>
                <a:spcPct val="150000"/>
              </a:lnSpc>
              <a:spcBef>
                <a:spcPts val="18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凭空议论，自我发挥太多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810" y="520873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>
              <a:lnSpc>
                <a:spcPct val="150000"/>
              </a:lnSpc>
              <a:spcBef>
                <a:spcPts val="18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语言口语化</a:t>
            </a: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或散文化，不符合学术规范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17" y="270892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>
              <a:lnSpc>
                <a:spcPct val="150000"/>
              </a:lnSpc>
              <a:spcBef>
                <a:spcPts val="18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不</a:t>
            </a: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需要写摘要、关键词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012" y="5851005"/>
            <a:ext cx="7620000" cy="59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365760">
              <a:lnSpc>
                <a:spcPct val="150000"/>
              </a:lnSpc>
              <a:spcBef>
                <a:spcPts val="1800"/>
              </a:spcBef>
              <a:buClr>
                <a:srgbClr val="873624"/>
              </a:buClr>
              <a:buFont typeface="Wingdings" panose="05000000000000000000" pitchFamily="2" charset="2"/>
              <a:buChar char=""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不符合文献综述的文体要求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482" y="1853377"/>
            <a:ext cx="7745505" cy="7234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 smtClean="0">
                <a:sym typeface="+mn-ea"/>
              </a:rPr>
              <a:t>1.</a:t>
            </a:r>
            <a:r>
              <a:rPr lang="zh-CN" altLang="en-US" sz="3600" b="1" dirty="0" smtClean="0">
                <a:sym typeface="+mn-ea"/>
              </a:rPr>
              <a:t>为什么写文献综述？</a:t>
            </a:r>
            <a:endParaRPr lang="zh-CN" altLang="en-US" sz="36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3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一、简要介绍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733800"/>
            <a:ext cx="7696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</a:pP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35" y="3048000"/>
            <a:ext cx="7696200" cy="247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学术规范，不掠人美；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研究现状，后出转精；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873624"/>
              </a:buClr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</a:rPr>
              <a:t>一般训练，条理精密。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276872"/>
            <a:ext cx="8136904" cy="4276997"/>
          </a:xfrm>
        </p:spPr>
        <p:txBody>
          <a:bodyPr>
            <a:normAutofit lnSpcReduction="10000"/>
          </a:bodyPr>
          <a:lstStyle/>
          <a:p>
            <a:endParaRPr lang="zh-CN" altLang="en-US" sz="2800" b="1" dirty="0"/>
          </a:p>
          <a:p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子曰：</a:t>
            </a:r>
            <a:r>
              <a:rPr lang="en-US" altLang="zh-CN" sz="2800" b="1" dirty="0"/>
              <a:t>“</a:t>
            </a:r>
            <a:r>
              <a:rPr lang="zh-CN" altLang="en-US" sz="2800" b="1" u="sng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夏</a:t>
            </a:r>
            <a:r>
              <a:rPr lang="zh-CN" altLang="en-US" sz="2800" b="1" dirty="0"/>
              <a:t>礼吾能言之，</a:t>
            </a:r>
            <a:r>
              <a:rPr lang="zh-CN" altLang="en-US" sz="2800" b="1" u="sng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杞</a:t>
            </a:r>
            <a:r>
              <a:rPr lang="zh-CN" altLang="en-US" sz="2800" b="1" dirty="0"/>
              <a:t>不足征也；</a:t>
            </a:r>
            <a:r>
              <a:rPr lang="zh-CN" altLang="en-US" sz="2800" b="1" u="sng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殷</a:t>
            </a:r>
            <a:r>
              <a:rPr lang="zh-CN" altLang="en-US" sz="2800" b="1" dirty="0"/>
              <a:t>礼吾能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言之，</a:t>
            </a:r>
            <a:r>
              <a:rPr lang="zh-CN" altLang="en-US" sz="2800" b="1" u="sng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宋</a:t>
            </a:r>
            <a:r>
              <a:rPr lang="zh-CN" altLang="en-US" sz="2800" b="1" dirty="0"/>
              <a:t>不足征也。文献不足故也，足则吾能征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之。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（《论语</a:t>
            </a:r>
            <a:r>
              <a:rPr lang="en-US" altLang="zh-CN" sz="2800" b="1" dirty="0"/>
              <a:t>·</a:t>
            </a:r>
            <a:r>
              <a:rPr lang="zh-CN" altLang="en-US" sz="2800" b="1" dirty="0"/>
              <a:t>八佾》）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朱注：文，典籍也。献，贤也。</a:t>
            </a:r>
            <a:endParaRPr lang="zh-CN" altLang="en-US" sz="2800" b="1" dirty="0"/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908720"/>
            <a:ext cx="7756263" cy="1054250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  <a:uFillTx/>
              </a:rPr>
              <a:t>2.</a:t>
            </a:r>
            <a:r>
              <a:rPr lang="zh-CN" altLang="en-US" sz="3600" b="1" u="sng" dirty="0" smtClean="0">
                <a:solidFill>
                  <a:schemeClr val="tx1"/>
                </a:solidFill>
                <a:uFillTx/>
              </a:rPr>
              <a:t>溯源</a:t>
            </a:r>
            <a:endParaRPr lang="zh-CN" altLang="en-US" sz="3600" b="1" u="sng" dirty="0" smtClean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276872"/>
            <a:ext cx="8136904" cy="4276997"/>
          </a:xfrm>
        </p:spPr>
        <p:txBody>
          <a:bodyPr>
            <a:normAutofit lnSpcReduction="10000"/>
          </a:bodyPr>
          <a:lstStyle/>
          <a:p>
            <a:endParaRPr lang="zh-CN" altLang="en-US" sz="2800" b="1" dirty="0"/>
          </a:p>
          <a:p>
            <a:r>
              <a:rPr lang="zh-CN" altLang="en-US" sz="2800" b="1" dirty="0"/>
              <a:t>子曰：</a:t>
            </a:r>
            <a:r>
              <a:rPr lang="en-US" altLang="zh-CN" sz="2800" b="1" dirty="0"/>
              <a:t>“</a:t>
            </a:r>
            <a:r>
              <a:rPr lang="zh-CN" altLang="en-US" sz="2800" b="1" dirty="0"/>
              <a:t>述而不作，信而好古，窃比于</a:t>
            </a:r>
            <a:r>
              <a:rPr lang="zh-CN" altLang="en-US" sz="2800" b="1" dirty="0">
                <a:sym typeface="+mn-ea"/>
              </a:rPr>
              <a:t>我</a:t>
            </a:r>
            <a:r>
              <a:rPr lang="zh-CN" altLang="en-US" sz="2800" b="1" u="sng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老彭</a:t>
            </a:r>
            <a:r>
              <a:rPr lang="zh-CN" altLang="en-US" sz="2800" b="1" dirty="0"/>
              <a:t>。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（《论语</a:t>
            </a:r>
            <a:r>
              <a:rPr lang="en-US" altLang="zh-CN" sz="2800" b="1" dirty="0"/>
              <a:t>·</a:t>
            </a:r>
            <a:r>
              <a:rPr lang="zh-CN" altLang="en-US" sz="2800" b="1" dirty="0"/>
              <a:t>述而》）</a:t>
            </a:r>
            <a:endParaRPr lang="zh-CN" altLang="en-US" sz="2800" b="1" dirty="0"/>
          </a:p>
          <a:p>
            <a:r>
              <a:rPr lang="zh-CN" altLang="en-US" sz="2800" b="1" dirty="0"/>
              <a:t> 朱注：述，传旧而已。作，则创始也。故作非圣人不能，而述则贤者可及。孔子删《诗》《书》，定礼乐，赞《周易》，修《春秋》。</a:t>
            </a:r>
            <a:endParaRPr lang="zh-CN" altLang="en-US" sz="2800" b="1" dirty="0"/>
          </a:p>
          <a:p>
            <a:r>
              <a:rPr lang="zh-CN" altLang="en-US" sz="2800" b="1" dirty="0"/>
              <a:t>著者之谓圣，述者之谓明。（《礼记</a:t>
            </a:r>
            <a:r>
              <a:rPr lang="en-US" altLang="zh-CN" sz="2800" b="1" dirty="0"/>
              <a:t>·</a:t>
            </a:r>
            <a:r>
              <a:rPr lang="zh-CN" altLang="en-US" sz="2800" b="1" dirty="0"/>
              <a:t>乐记》）</a:t>
            </a:r>
            <a:endParaRPr lang="zh-CN" altLang="en-US" sz="2800" b="1" dirty="0"/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908720"/>
            <a:ext cx="7756263" cy="1054250"/>
          </a:xfrm>
        </p:spPr>
        <p:txBody>
          <a:bodyPr/>
          <a:lstStyle/>
          <a:p>
            <a:pPr algn="l"/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276872"/>
            <a:ext cx="8136904" cy="4276997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于是</a:t>
            </a:r>
            <a:r>
              <a:rPr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论次</a:t>
            </a:r>
            <a:r>
              <a:rPr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文。七年而太史公遭李陵之祸，幽于缧绁。乃喟然而叹曰：“是余之罪也夫。是余之罪也夫！身毁不用矣！”退而深惟曰：“夫《诗》《书》隐约者，欲遂其志之思也。昔西伯拘羑里，演《周易》；孔子厄陈、蔡，作《春秋》；屈原放逐，著《离骚》；左丘失明，厥有《国语》；孙子膑脚，而论兵法；不韦迁蜀，世传《吕览》；韩非囚秦，《说难》《孤愤》；《诗》三百篇，大抵贤圣发愤之所为</a:t>
            </a:r>
            <a:r>
              <a:rPr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</a:t>
            </a:r>
            <a:r>
              <a:rPr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也。此人皆意有所郁结，不得通其道也，故</a:t>
            </a:r>
            <a:r>
              <a:rPr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述往</a:t>
            </a:r>
            <a:r>
              <a:rPr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事，</a:t>
            </a:r>
            <a:r>
              <a:rPr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思来</a:t>
            </a:r>
            <a:r>
              <a:rPr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者。”于是卒</a:t>
            </a:r>
            <a:r>
              <a:rPr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述</a:t>
            </a:r>
            <a:r>
              <a:rPr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陶唐以来，至于麟止，自黄帝始。</a:t>
            </a:r>
            <a:endParaRPr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908720"/>
            <a:ext cx="7756263" cy="1054250"/>
          </a:xfrm>
        </p:spPr>
        <p:txBody>
          <a:bodyPr/>
          <a:lstStyle/>
          <a:p>
            <a:pPr algn="ctr"/>
            <a:r>
              <a:rPr lang="zh-CN" altLang="en-US" sz="3600" b="1" dirty="0"/>
              <a:t>太史公自叙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135" y="2597785"/>
            <a:ext cx="7745730" cy="5249545"/>
          </a:xfrm>
        </p:spPr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大雅久不作，吾衰竟谁陈？王风委蔓草，战国多荆榛。龙虎相啖食，兵戈逮狂秦。正声何微茫，哀怨起骚人。扬马激颓波，开流荡无垠。废兴虽万变，宪章亦已沦。自从建安来，绮丽不足珍。圣代复元古，垂衣贵清真。群才属休明，乘运共跃鳞。文质相炳焕，众星罗秋旻。我志在</a:t>
            </a:r>
            <a:r>
              <a:rPr lang="zh-CN" altLang="en-US" b="1"/>
              <a:t>删述</a:t>
            </a:r>
            <a:r>
              <a:rPr lang="zh-CN" altLang="en-US"/>
              <a:t>，垂辉映千春。希圣如有立，绝笔于获麟。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李白《古风》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1985010"/>
            <a:ext cx="7745730" cy="5853430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zh-CN" altLang="en-US" dirty="0"/>
              <a:t>以数量来说，中国十三经的字数要数倍与同性质和同时代产生的《旧约》圣经。至于中国书籍的产量，直到15世纪末，比世界上各国书籍的总数还要丰富。而中国的丛书、类书、方志、家谱卷帙之繁，亦少有其他文字的著作可以相比。</a:t>
            </a:r>
            <a:endParaRPr lang="zh-CN" altLang="en-US" dirty="0"/>
          </a:p>
          <a:p>
            <a:pPr marL="109855" indent="0">
              <a:buNone/>
            </a:pPr>
            <a:endParaRPr lang="zh-CN" altLang="en-US" dirty="0"/>
          </a:p>
          <a:p>
            <a:pPr marL="109855" indent="0">
              <a:buNone/>
            </a:pPr>
            <a:r>
              <a:rPr lang="zh-CN" altLang="en-US" dirty="0"/>
              <a:t>中国书籍分类制度：七大类（公元前1世纪）——四部分类法（3世纪）——经、史、子、集定型（5世纪）</a:t>
            </a:r>
            <a:endParaRPr lang="zh-CN" altLang="en-US" dirty="0"/>
          </a:p>
          <a:p>
            <a:pPr marL="109855" indent="0">
              <a:buNone/>
            </a:pPr>
            <a:r>
              <a:rPr lang="zh-CN" altLang="en-US" dirty="0"/>
              <a:t>弗兰西斯•培根：人类知识可归纳为历史、诗歌、哲理（神道、自然、人文）     </a:t>
            </a:r>
            <a:endParaRPr lang="zh-CN" altLang="en-US" dirty="0"/>
          </a:p>
          <a:p>
            <a:pPr marL="109855" indent="0">
              <a:buNone/>
            </a:pPr>
            <a:r>
              <a:rPr lang="zh-CN" altLang="en-US" dirty="0"/>
              <a:t>经部，天、地、人</a:t>
            </a:r>
            <a:endParaRPr lang="zh-CN" altLang="en-US" dirty="0"/>
          </a:p>
          <a:p>
            <a:pPr marL="109855" indent="0">
              <a:buNone/>
            </a:pPr>
            <a:r>
              <a:rPr lang="en-US" altLang="zh-CN" dirty="0"/>
              <a:t>                                                   ——</a:t>
            </a:r>
            <a:r>
              <a:rPr lang="zh-CN" altLang="en-US" dirty="0"/>
              <a:t>钱存训《书于竹帛》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0</TotalTime>
  <Words>4211</Words>
  <Application>WPS 演示</Application>
  <PresentationFormat>全屏显示(4:3)</PresentationFormat>
  <Paragraphs>274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华文新魏</vt:lpstr>
      <vt:lpstr>Book Antiqua</vt:lpstr>
      <vt:lpstr>微软雅黑</vt:lpstr>
      <vt:lpstr>Arial Unicode MS</vt:lpstr>
      <vt:lpstr>Calibri</vt:lpstr>
      <vt:lpstr>楷体</vt:lpstr>
      <vt:lpstr>华文楷体</vt:lpstr>
      <vt:lpstr>精装书</vt:lpstr>
      <vt:lpstr>文献综述写作辅导</vt:lpstr>
      <vt:lpstr>目录</vt:lpstr>
      <vt:lpstr>一、简要介绍</vt:lpstr>
      <vt:lpstr>一、简要介绍</vt:lpstr>
      <vt:lpstr>2.溯源</vt:lpstr>
      <vt:lpstr>PowerPoint 演示文稿</vt:lpstr>
      <vt:lpstr>太史公自叙</vt:lpstr>
      <vt:lpstr>李白《古风》</vt:lpstr>
      <vt:lpstr>PowerPoint 演示文稿</vt:lpstr>
      <vt:lpstr>PowerPoint 演示文稿</vt:lpstr>
      <vt:lpstr>《四库全书总目·经部总叙》 </vt:lpstr>
      <vt:lpstr>PowerPoint 演示文稿</vt:lpstr>
      <vt:lpstr>3.定义</vt:lpstr>
      <vt:lpstr>#文献综述与论文、选题报告</vt:lpstr>
      <vt:lpstr>PowerPoint 演示文稿</vt:lpstr>
      <vt:lpstr>二、前期准备</vt:lpstr>
      <vt:lpstr>PowerPoint 演示文稿</vt:lpstr>
      <vt:lpstr>PowerPoint 演示文稿</vt:lpstr>
      <vt:lpstr>PowerPoint 演示文稿</vt:lpstr>
      <vt:lpstr>PowerPoint 演示文稿</vt:lpstr>
      <vt:lpstr>如何查找相关文献？</vt:lpstr>
      <vt:lpstr>三、写作要点</vt:lpstr>
      <vt:lpstr>PowerPoint 演示文稿</vt:lpstr>
      <vt:lpstr>标题  注意事项</vt:lpstr>
      <vt:lpstr>PowerPoint 演示文稿</vt:lpstr>
      <vt:lpstr>PowerPoint 演示文稿</vt:lpstr>
      <vt:lpstr>PowerPoint 演示文稿</vt:lpstr>
      <vt:lpstr>例文分析</vt:lpstr>
      <vt:lpstr>PowerPoint 演示文稿</vt:lpstr>
      <vt:lpstr>四、作业要求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文献综述辅导</dc:title>
  <dc:creator>UIC</dc:creator>
  <cp:lastModifiedBy>Administrator</cp:lastModifiedBy>
  <cp:revision>208</cp:revision>
  <dcterms:created xsi:type="dcterms:W3CDTF">2006-08-16T00:00:00Z</dcterms:created>
  <dcterms:modified xsi:type="dcterms:W3CDTF">2020-03-19T08:30:32Z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