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2" r:id="rId5"/>
    <p:sldId id="261" r:id="rId6"/>
    <p:sldId id="263" r:id="rId7"/>
    <p:sldId id="258" r:id="rId8"/>
    <p:sldId id="260" r:id="rId9"/>
    <p:sldId id="259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</p14:sldIdLst>
        </p14:section>
        <p14:section name="Recent" id="{A3E6F98D-0166-4CE0-A915-CA19B6D4B32E}">
          <p14:sldIdLst>
            <p14:sldId id="266"/>
            <p14:sldId id="262"/>
            <p14:sldId id="261"/>
            <p14:sldId id="263"/>
            <p14:sldId id="258"/>
            <p14:sldId id="260"/>
            <p14:sldId id="259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24/08/2019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480650/role-of-bias-in-neural-networks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arxiv.org/pdf/1412.6980.pdf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2.cs.huji.ac.il/nu15/pluginfile.php/316969/mod_resource/content/1/adam_pres.pdf" TargetMode="External"/><Relationship Id="rId5" Type="http://schemas.openxmlformats.org/officeDocument/2006/relationships/hyperlink" Target="https://www.bpesquet.fr/slides/ia/reseaux-convolutifs/" TargetMode="External"/><Relationship Id="rId10" Type="http://schemas.openxmlformats.org/officeDocument/2006/relationships/hyperlink" Target="https://www.jeremyjordan.me/batch-normalization/" TargetMode="External"/><Relationship Id="rId4" Type="http://schemas.openxmlformats.org/officeDocument/2006/relationships/hyperlink" Target="http://scs.ryerson.ca/~aharley/vis/conv/flat.html" TargetMode="External"/><Relationship Id="rId9" Type="http://schemas.openxmlformats.org/officeDocument/2006/relationships/hyperlink" Target="https://cnl.salk.edu/~schraudo/pubs/Schraudolph9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</a:t>
            </a:r>
            <a:r>
              <a:rPr lang="fr-FR"/>
              <a:t>v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l</a:t>
            </a:r>
            <a:r>
              <a:rPr lang="fr-FR"/>
              <a:t>l</a:t>
            </a:r>
            <a:r>
              <a:rPr lang="en-001"/>
              <a:t>e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de categorie</a:t>
            </a:r>
            <a:r>
              <a:rPr lang="fr-FR"/>
              <a:t>s</a:t>
            </a:r>
            <a:endParaRPr lang="en-001"/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81676-A876-4BC4-92BE-34125DAF11EA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BD5E8E-79DE-4ACB-9739-DD873F8F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" y="1518407"/>
            <a:ext cx="3191523" cy="30102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28C803-6F99-4D4A-A919-689D2F66D450}"/>
              </a:ext>
            </a:extLst>
          </p:cNvPr>
          <p:cNvSpPr txBox="1"/>
          <p:nvPr/>
        </p:nvSpPr>
        <p:spPr>
          <a:xfrm>
            <a:off x="4295163" y="1308683"/>
            <a:ext cx="801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x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née com</a:t>
            </a:r>
            <a:r>
              <a:rPr lang="fr-FR"/>
              <a:t>m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x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l</a:t>
            </a:r>
            <a:r>
              <a:rPr lang="fr-FR"/>
              <a:t>e</a:t>
            </a:r>
            <a:r>
              <a:rPr lang="en-001"/>
              <a:t>.</a:t>
            </a:r>
          </a:p>
          <a:p>
            <a:r>
              <a:rPr lang="en-001"/>
              <a:t>Au debut, on appliquer un Min-Max scaling (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)</a:t>
            </a:r>
          </a:p>
          <a:p>
            <a:r>
              <a:rPr lang="en-001"/>
              <a:t>sur la liste pour met</a:t>
            </a:r>
            <a:r>
              <a:rPr lang="fr-FR"/>
              <a:t>t</a:t>
            </a:r>
            <a:r>
              <a:rPr lang="en-001"/>
              <a:t>re les donné</a:t>
            </a:r>
            <a:r>
              <a:rPr lang="fr-FR"/>
              <a:t>e</a:t>
            </a:r>
            <a:r>
              <a:rPr lang="en-001"/>
              <a:t>s entre 0 et 1 donc</a:t>
            </a:r>
          </a:p>
          <a:p>
            <a:r>
              <a:rPr lang="en-001"/>
              <a:t>pour chaque x, on le remplace par son x_norm[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[</a:t>
            </a:r>
            <a:r>
              <a:rPr lang="fr-FR"/>
              <a:t>i</a:t>
            </a:r>
            <a:r>
              <a:rPr lang="en-001"/>
              <a:t>] – min(x)) / (max(x) – min(x))</a:t>
            </a:r>
          </a:p>
          <a:p>
            <a:endParaRPr lang="en-001"/>
          </a:p>
          <a:p>
            <a:r>
              <a:rPr lang="en-001"/>
              <a:t>On se retrouve avec une nouvelle liste x_norm</a:t>
            </a:r>
          </a:p>
          <a:p>
            <a:r>
              <a:rPr lang="en-001"/>
              <a:t>Pour obtenir la liste x_stdr on remp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e le x_norm[i] par</a:t>
            </a:r>
          </a:p>
          <a:p>
            <a:r>
              <a:rPr lang="en-001"/>
              <a:t>x_st</a:t>
            </a:r>
            <a:r>
              <a:rPr lang="fr-FR"/>
              <a:t>d</a:t>
            </a:r>
            <a:r>
              <a:rPr lang="en-001"/>
              <a:t>r[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m[</a:t>
            </a:r>
            <a:r>
              <a:rPr lang="fr-FR"/>
              <a:t>i</a:t>
            </a:r>
            <a:r>
              <a:rPr lang="en-001"/>
              <a:t>] – </a:t>
            </a:r>
            <a:r>
              <a:rPr lang="fr-FR"/>
              <a:t>M</a:t>
            </a:r>
            <a:r>
              <a:rPr lang="en-001"/>
              <a:t>o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m)) /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t_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v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A1AF7-4655-4190-B7BF-8C9F3A95BAA1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689E96-760C-4940-A422-4C6277A23284}"/>
              </a:ext>
            </a:extLst>
          </p:cNvPr>
          <p:cNvSpPr txBox="1"/>
          <p:nvPr/>
        </p:nvSpPr>
        <p:spPr>
          <a:xfrm>
            <a:off x="612396" y="1367406"/>
            <a:ext cx="933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001"/>
              <a:t>Creer une libra</a:t>
            </a:r>
            <a:r>
              <a:rPr lang="fr-FR"/>
              <a:t>i</a:t>
            </a:r>
            <a:r>
              <a:rPr lang="en-001"/>
              <a:t>r</a:t>
            </a:r>
            <a:r>
              <a:rPr lang="fr-FR"/>
              <a:t>i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on des donn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v</a:t>
            </a:r>
            <a:r>
              <a:rPr lang="fr-FR"/>
              <a:t>e</a:t>
            </a:r>
            <a:r>
              <a:rPr lang="en-001"/>
              <a:t>c </a:t>
            </a:r>
            <a:r>
              <a:rPr lang="fr-FR"/>
              <a:t>e</a:t>
            </a:r>
            <a:r>
              <a:rPr lang="en-001"/>
              <a:t>c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</a:t>
            </a:r>
            <a:r>
              <a:rPr lang="fr-FR"/>
              <a:t>e</a:t>
            </a:r>
            <a:r>
              <a:rPr lang="en-001"/>
              <a:t>t</a:t>
            </a:r>
            <a:r>
              <a:rPr lang="fr-FR"/>
              <a:t>c</a:t>
            </a:r>
            <a:r>
              <a:rPr lang="en-001"/>
              <a:t>... </a:t>
            </a:r>
            <a:r>
              <a:rPr lang="fr-FR"/>
              <a:t>e</a:t>
            </a:r>
            <a:r>
              <a:rPr lang="en-001"/>
              <a:t>t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s</a:t>
            </a:r>
            <a:r>
              <a:rPr lang="en-001"/>
              <a:t>t </a:t>
            </a:r>
            <a:r>
              <a:rPr lang="fr-FR"/>
              <a:t>a</a:t>
            </a:r>
            <a:r>
              <a:rPr lang="en-001"/>
              <a:t>j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endParaRPr lang="en-001"/>
          </a:p>
          <a:p>
            <a:pPr marL="285750" indent="-285750">
              <a:buFontTx/>
              <a:buChar char="-"/>
            </a:pPr>
            <a:r>
              <a:rPr lang="en-001"/>
              <a:t>Coder la version 1 de l’ANN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le fonctionnement d</a:t>
            </a:r>
            <a:r>
              <a:rPr lang="fr-FR"/>
              <a:t>u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t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o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 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m (Voir slide liens p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s)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l’adaptation des CNN (Convolution,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</a:p>
          <a:p>
            <a:pPr marL="285750" indent="-285750">
              <a:buFontTx/>
              <a:buChar char="-"/>
            </a:pPr>
            <a:r>
              <a:rPr lang="en-001"/>
              <a:t>Co</a:t>
            </a:r>
            <a:r>
              <a:rPr lang="fr-FR"/>
              <a:t>m</a:t>
            </a:r>
            <a:r>
              <a:rPr lang="en-001"/>
              <a:t>p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d</a:t>
            </a:r>
            <a:r>
              <a:rPr lang="fr-FR"/>
              <a:t>r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’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p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R</a:t>
            </a:r>
            <a:r>
              <a:rPr lang="en-001"/>
              <a:t>N</a:t>
            </a:r>
            <a:r>
              <a:rPr lang="fr-FR"/>
              <a:t>N</a:t>
            </a:r>
            <a:r>
              <a:rPr lang="en-001"/>
              <a:t> (</a:t>
            </a:r>
            <a:r>
              <a:rPr lang="fr-FR"/>
              <a:t>L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M)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98621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en-001">
                <a:hlinkClick r:id="rId6"/>
              </a:rPr>
              <a:t>Descente de gradi</a:t>
            </a:r>
            <a:r>
              <a:rPr lang="fr-FR">
                <a:hlinkClick r:id="rId6"/>
              </a:rPr>
              <a:t>e</a:t>
            </a:r>
            <a:r>
              <a:rPr lang="en-001">
                <a:hlinkClick r:id="rId6"/>
              </a:rPr>
              <a:t>n</a:t>
            </a:r>
            <a:r>
              <a:rPr lang="fr-FR">
                <a:hlinkClick r:id="rId6"/>
              </a:rPr>
              <a:t>t</a:t>
            </a:r>
            <a:r>
              <a:rPr lang="en-001">
                <a:hlinkClick r:id="rId6"/>
              </a:rPr>
              <a:t> 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o</a:t>
            </a:r>
            <a:r>
              <a:rPr lang="en-001">
                <a:hlinkClick r:id="rId6"/>
              </a:rPr>
              <a:t>c</a:t>
            </a:r>
            <a:r>
              <a:rPr lang="fr-FR">
                <a:hlinkClick r:id="rId6"/>
              </a:rPr>
              <a:t>h</a:t>
            </a:r>
            <a:r>
              <a:rPr lang="en-001">
                <a:hlinkClick r:id="rId6"/>
              </a:rPr>
              <a:t>a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i</a:t>
            </a:r>
            <a:r>
              <a:rPr lang="en-001">
                <a:hlinkClick r:id="rId6"/>
              </a:rPr>
              <a:t>q</a:t>
            </a:r>
            <a:r>
              <a:rPr lang="fr-FR">
                <a:hlinkClick r:id="rId6"/>
              </a:rPr>
              <a:t>u</a:t>
            </a:r>
            <a:r>
              <a:rPr lang="en-001">
                <a:hlinkClick r:id="rId6"/>
              </a:rPr>
              <a:t>e Adam</a:t>
            </a:r>
            <a:r>
              <a:rPr lang="en-001"/>
              <a:t> + </a:t>
            </a:r>
            <a:r>
              <a:rPr lang="en-001">
                <a:hlinkClick r:id="rId7"/>
              </a:rPr>
              <a:t>do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u</a:t>
            </a:r>
            <a:r>
              <a:rPr lang="fr-FR">
                <a:hlinkClick r:id="rId7"/>
              </a:rPr>
              <a:t>m</a:t>
            </a:r>
            <a:r>
              <a:rPr lang="en-001">
                <a:hlinkClick r:id="rId7"/>
              </a:rPr>
              <a:t>e</a:t>
            </a:r>
            <a:r>
              <a:rPr lang="fr-FR">
                <a:hlinkClick r:id="rId7"/>
              </a:rPr>
              <a:t>n</a:t>
            </a:r>
            <a:r>
              <a:rPr lang="en-001">
                <a:hlinkClick r:id="rId7"/>
              </a:rPr>
              <a:t>t </a:t>
            </a:r>
            <a:r>
              <a:rPr lang="fr-FR">
                <a:hlinkClick r:id="rId7"/>
              </a:rPr>
              <a:t>o</a:t>
            </a:r>
            <a:r>
              <a:rPr lang="en-001">
                <a:hlinkClick r:id="rId7"/>
              </a:rPr>
              <a:t>f</a:t>
            </a:r>
            <a:r>
              <a:rPr lang="fr-FR">
                <a:hlinkClick r:id="rId7"/>
              </a:rPr>
              <a:t>f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a</a:t>
            </a:r>
            <a:r>
              <a:rPr lang="en-001">
                <a:hlinkClick r:id="rId7"/>
              </a:rPr>
              <a:t>l</a:t>
            </a:r>
            <a:endParaRPr lang="en-001"/>
          </a:p>
          <a:p>
            <a:r>
              <a:rPr lang="en-001">
                <a:hlinkClick r:id="rId8"/>
              </a:rPr>
              <a:t>Implementation bias</a:t>
            </a:r>
            <a:endParaRPr lang="en-001"/>
          </a:p>
          <a:p>
            <a:r>
              <a:rPr lang="en-001">
                <a:hlinkClick r:id="rId9"/>
              </a:rPr>
              <a:t>Fonction exponentielle super rapide</a:t>
            </a:r>
            <a:endParaRPr lang="en-001"/>
          </a:p>
          <a:p>
            <a:r>
              <a:rPr lang="en-001">
                <a:hlinkClick r:id="rId10"/>
              </a:rPr>
              <a:t>Normalize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2571</Words>
  <Application>Microsoft Office PowerPoint</Application>
  <PresentationFormat>Grand écran</PresentationFormat>
  <Paragraphs>192</Paragraphs>
  <Slides>12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121</cp:revision>
  <dcterms:created xsi:type="dcterms:W3CDTF">2019-08-22T18:04:57Z</dcterms:created>
  <dcterms:modified xsi:type="dcterms:W3CDTF">2019-08-24T12:20:34Z</dcterms:modified>
</cp:coreProperties>
</file>