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6" r:id="rId4"/>
    <p:sldId id="262" r:id="rId5"/>
    <p:sldId id="261" r:id="rId6"/>
    <p:sldId id="263" r:id="rId7"/>
    <p:sldId id="258" r:id="rId8"/>
    <p:sldId id="260" r:id="rId9"/>
    <p:sldId id="259" r:id="rId10"/>
    <p:sldId id="264" r:id="rId11"/>
    <p:sldId id="265" r:id="rId12"/>
    <p:sldId id="269" r:id="rId13"/>
    <p:sldId id="268" r:id="rId14"/>
    <p:sldId id="267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ld" id="{F1140981-7AB4-4781-9C6B-8279683BD9CD}">
          <p14:sldIdLst>
            <p14:sldId id="257"/>
            <p14:sldId id="256"/>
          </p14:sldIdLst>
        </p14:section>
        <p14:section name="Recent" id="{A3E6F98D-0166-4CE0-A915-CA19B6D4B32E}">
          <p14:sldIdLst>
            <p14:sldId id="266"/>
            <p14:sldId id="262"/>
            <p14:sldId id="261"/>
            <p14:sldId id="263"/>
            <p14:sldId id="258"/>
            <p14:sldId id="260"/>
            <p14:sldId id="259"/>
            <p14:sldId id="264"/>
            <p14:sldId id="265"/>
          </p14:sldIdLst>
        </p14:section>
        <p14:section name="Encodage de la dataset" id="{184BE4F6-35B4-4FAF-AB9C-4B5EAD8AD16F}">
          <p14:sldIdLst>
            <p14:sldId id="269"/>
            <p14:sldId id="268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E4FA"/>
    <a:srgbClr val="F196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673CC9-AA7C-4349-B3D5-CA4C9B3B7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C7D3749-DBB8-4776-BB23-671B77E04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C38C1F-B70B-4B54-AD4B-B7A1421D5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26/08/2019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E0046E-23EC-4272-B9B9-3C71C1C51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B07700-0809-440D-B742-8E67D99BC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697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46313D-FEC3-4C89-A04B-B16B4800D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9DBB95A-931C-4202-AE75-206323581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EE6FDE-1EFE-4AC9-84FE-7560AD122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26/08/2019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957CBA-9898-47F6-9A59-57B174596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496D6B-814C-4326-B2C7-95B209A6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49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10261B1-A764-4121-911C-61C812C276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9677717-7020-406C-837C-CB39486C9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375C02-12B1-4E66-BF2E-655E58539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26/08/2019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174209-22A0-4ACE-A6DA-206B61999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4D1EFB-1709-459C-BF00-1739B2416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660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41A9F2-8916-4F84-AF1B-918F703F5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B76969-A6B4-4313-B6A9-72973FB0C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17625B-9097-48F2-8446-F7648EDAF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26/08/2019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83DE8C-CC95-48C6-BF48-001672AC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DB4ADC-C378-4B3B-A04E-CD07E4734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526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FD07F4-8EC8-4260-A38C-F770D74B3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D419F3-0EC6-46DD-A4FE-F48E96E5D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F7868E-2514-4059-9DC8-EE31AEBFE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26/08/2019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91313E-A265-425F-8886-C5C76C742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961C5D-58C4-4410-B397-85D6AB9C2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1954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CEAAE6-6A69-4007-8972-DE0342158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5FD2EA-3B80-4994-ADE2-558973AF5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68B2D95-A2ED-4412-98D5-FB66A9EBB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359767-EB13-4E2F-8586-1D5E1DF33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26/08/2019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6284B9-7873-44F7-8E49-EB18E9F09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D9098-4AC6-466C-B10B-B9015EB9E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1542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E2C953-B595-483D-A052-25EA6CEC3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E2CEC4-6153-47FD-B185-2465AAF77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408A70F-8F3B-4842-B77E-BC0EF8573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216F03-7229-4970-BB4D-62DA47B57A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E4DA81-CBB8-4DC4-ACDB-A280E8E5CD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A2256A3-5A54-4BE2-A0AD-2FA9E85A8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26/08/2019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7F97DD6-317B-4CF6-B77F-A37586BAF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F00733E-479F-441B-85AD-801EC8334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4694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026588-2466-441F-B356-F909B79BB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F215E11-A842-41A7-A376-CB51661FF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26/08/2019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D521972-0F9B-438F-B30A-50DDFC333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5EDE74B-497F-4BE3-9DF5-AA7D2FC23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3141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95047BD-19AF-486F-A777-DCAB7FC8F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26/08/2019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8DE8B5C-87C0-417C-8695-360E03686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837E0F-AA8C-4C74-900E-5B19693C8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63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0F04FF-B526-4EDF-8EEA-3057BE79B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FEB6E2-6838-4A41-A115-8D252C519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6EC9791-413A-4A37-B9F2-EE12A3114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427F6B-7E56-4A7E-8934-5D5642020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26/08/2019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EC66BD-ED31-4450-A32F-EBCBEED2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829446-4DF0-4E30-8F63-24FBECA6F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7004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87C422-9571-4CF2-99AA-1A6424456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7C0699C-167B-42CC-8699-221644547C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15FF782-9D4C-44CF-97EB-F80DF3578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9A427B-806B-4E73-AD7C-E3926B506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26/08/2019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2217EC-43C3-48D3-8851-5130DB30D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CB71B37-6D12-45B1-A48A-A426A8FC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96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209CFC8-B8EE-465A-8AF8-3A5F874F9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752364-D2D1-4ABA-959B-06ACA0298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BD0538-071F-4CBE-B9DA-9A750EE49D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52E34-5808-411D-82B1-F5678CCA79B1}" type="datetimeFigureOut">
              <a:rPr lang="fr-FR" smtClean="0"/>
              <a:t>26/08/2019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EF14EB-8B61-4DA9-A281-D133F60A6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454DA3-859E-4D5D-8A01-CD62AC295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025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l-cheatsheet.readthedocs.io/en/latest/loss_functions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gwvhX0xBs0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moodle2.cs.huji.ac.il/nu15/pluginfile.php/316969/mod_resource/content/1/adam_pres.pdf" TargetMode="External"/><Relationship Id="rId3" Type="http://schemas.openxmlformats.org/officeDocument/2006/relationships/hyperlink" Target="https://www.jefkine.com/general/2016/09/05/backpropagation-in-convolutional-neural-networks/?fbclid=IwAR37x94RxJDoDxkWw4l3C8s0SCvf4yBLazlDl95cOWR4Z68GeMsZHEJIsr8" TargetMode="External"/><Relationship Id="rId7" Type="http://schemas.openxmlformats.org/officeDocument/2006/relationships/hyperlink" Target="https://github.com/llSourcell/LSTM_Networks/blob/master/LSTM%20Demo.ipynb" TargetMode="External"/><Relationship Id="rId12" Type="http://schemas.openxmlformats.org/officeDocument/2006/relationships/hyperlink" Target="https://www.jeremyjordan.me/batch-normalization/" TargetMode="External"/><Relationship Id="rId2" Type="http://schemas.openxmlformats.org/officeDocument/2006/relationships/hyperlink" Target="https://becominghuman.ai/back-propagation-in-convolutional-neural-networks-intuition-and-code-714ef1c3819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9zhrxE5PQgY" TargetMode="External"/><Relationship Id="rId11" Type="http://schemas.openxmlformats.org/officeDocument/2006/relationships/hyperlink" Target="https://cnl.salk.edu/~schraudo/pubs/Schraudolph99.pdf" TargetMode="External"/><Relationship Id="rId5" Type="http://schemas.openxmlformats.org/officeDocument/2006/relationships/hyperlink" Target="https://www.bpesquet.fr/slides/ia/reseaux-convolutifs/" TargetMode="External"/><Relationship Id="rId10" Type="http://schemas.openxmlformats.org/officeDocument/2006/relationships/hyperlink" Target="https://stackoverflow.com/questions/2480650/role-of-bias-in-neural-networks" TargetMode="External"/><Relationship Id="rId4" Type="http://schemas.openxmlformats.org/officeDocument/2006/relationships/hyperlink" Target="http://scs.ryerson.ca/~aharley/vis/conv/flat.html" TargetMode="External"/><Relationship Id="rId9" Type="http://schemas.openxmlformats.org/officeDocument/2006/relationships/hyperlink" Target="https://arxiv.org/pdf/1412.6980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0BCCB2-C1B7-400B-A18A-D05F4944AE6D}"/>
              </a:ext>
            </a:extLst>
          </p:cNvPr>
          <p:cNvSpPr/>
          <p:nvPr/>
        </p:nvSpPr>
        <p:spPr>
          <a:xfrm>
            <a:off x="755009" y="1199668"/>
            <a:ext cx="872456" cy="830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C</a:t>
            </a:r>
            <a:r>
              <a:rPr lang="fr-FR"/>
              <a:t>o</a:t>
            </a:r>
            <a:r>
              <a:rPr lang="en-001"/>
              <a:t>n</a:t>
            </a:r>
            <a:r>
              <a:rPr lang="fr-FR"/>
              <a:t>v</a:t>
            </a:r>
            <a:r>
              <a:rPr lang="en-001"/>
              <a:t>o</a:t>
            </a:r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2E63A4-60BD-46B9-8267-F35D5446B222}"/>
              </a:ext>
            </a:extLst>
          </p:cNvPr>
          <p:cNvSpPr/>
          <p:nvPr/>
        </p:nvSpPr>
        <p:spPr>
          <a:xfrm>
            <a:off x="4464341" y="1167510"/>
            <a:ext cx="872456" cy="8304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P</a:t>
            </a:r>
            <a:r>
              <a:rPr lang="fr-FR"/>
              <a:t>o</a:t>
            </a:r>
            <a:r>
              <a:rPr lang="en-001"/>
              <a:t>o</a:t>
            </a:r>
            <a:r>
              <a:rPr lang="fr-FR"/>
              <a:t>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2B2732-256A-4AE9-BD00-D7A952B9A074}"/>
              </a:ext>
            </a:extLst>
          </p:cNvPr>
          <p:cNvSpPr/>
          <p:nvPr/>
        </p:nvSpPr>
        <p:spPr>
          <a:xfrm>
            <a:off x="789963" y="4363715"/>
            <a:ext cx="872456" cy="830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C</a:t>
            </a:r>
            <a:r>
              <a:rPr lang="fr-FR"/>
              <a:t>o</a:t>
            </a:r>
            <a:r>
              <a:rPr lang="en-001"/>
              <a:t>n</a:t>
            </a:r>
            <a:r>
              <a:rPr lang="fr-FR"/>
              <a:t>v</a:t>
            </a:r>
            <a:r>
              <a:rPr lang="en-001"/>
              <a:t>o</a:t>
            </a:r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57D6E4-0B4B-4B7C-A282-1C1FB81AF7B7}"/>
              </a:ext>
            </a:extLst>
          </p:cNvPr>
          <p:cNvSpPr/>
          <p:nvPr/>
        </p:nvSpPr>
        <p:spPr>
          <a:xfrm>
            <a:off x="4060272" y="4647500"/>
            <a:ext cx="1937857" cy="2516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F</a:t>
            </a:r>
            <a:r>
              <a:rPr lang="fr-FR"/>
              <a:t>l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en</a:t>
            </a:r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8432295-7E17-4DD9-9F5C-9EF6AC5782D3}"/>
              </a:ext>
            </a:extLst>
          </p:cNvPr>
          <p:cNvSpPr/>
          <p:nvPr/>
        </p:nvSpPr>
        <p:spPr>
          <a:xfrm>
            <a:off x="8439324" y="4202885"/>
            <a:ext cx="1082180" cy="10821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D</a:t>
            </a:r>
            <a:r>
              <a:rPr lang="en-001"/>
              <a:t>e</a:t>
            </a:r>
            <a:r>
              <a:rPr lang="fr-FR"/>
              <a:t>n</a:t>
            </a:r>
            <a:r>
              <a:rPr lang="en-001"/>
              <a:t>s</a:t>
            </a:r>
            <a:r>
              <a:rPr lang="fr-FR"/>
              <a:t>e</a:t>
            </a:r>
          </a:p>
        </p:txBody>
      </p:sp>
      <p:sp>
        <p:nvSpPr>
          <p:cNvPr id="13" name="Organigramme : Délai 12">
            <a:extLst>
              <a:ext uri="{FF2B5EF4-FFF2-40B4-BE49-F238E27FC236}">
                <a16:creationId xmlns:a16="http://schemas.microsoft.com/office/drawing/2014/main" id="{EBCF5DB7-21EE-4F2B-8338-DB4E7AA3D2FD}"/>
              </a:ext>
            </a:extLst>
          </p:cNvPr>
          <p:cNvSpPr/>
          <p:nvPr/>
        </p:nvSpPr>
        <p:spPr>
          <a:xfrm>
            <a:off x="1963024" y="1208015"/>
            <a:ext cx="838899" cy="813732"/>
          </a:xfrm>
          <a:prstGeom prst="flowChartDelay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f_</a:t>
            </a:r>
            <a:r>
              <a:rPr lang="fr-FR"/>
              <a:t>t</a:t>
            </a:r>
            <a:r>
              <a:rPr lang="en-001"/>
              <a:t>o_</a:t>
            </a:r>
            <a:r>
              <a:rPr lang="fr-FR"/>
              <a:t>p</a:t>
            </a:r>
            <a:r>
              <a:rPr lang="en-001"/>
              <a:t>o</a:t>
            </a:r>
            <a:r>
              <a:rPr lang="fr-FR"/>
              <a:t>o</a:t>
            </a:r>
            <a:r>
              <a:rPr lang="en-001"/>
              <a:t>l</a:t>
            </a:r>
            <a:endParaRPr lang="fr-FR"/>
          </a:p>
        </p:txBody>
      </p:sp>
      <p:sp>
        <p:nvSpPr>
          <p:cNvPr id="14" name="Organigramme : Délai 13">
            <a:extLst>
              <a:ext uri="{FF2B5EF4-FFF2-40B4-BE49-F238E27FC236}">
                <a16:creationId xmlns:a16="http://schemas.microsoft.com/office/drawing/2014/main" id="{7306C52E-BF94-4AA8-9F3B-542BE6E090D9}"/>
              </a:ext>
            </a:extLst>
          </p:cNvPr>
          <p:cNvSpPr/>
          <p:nvPr/>
        </p:nvSpPr>
        <p:spPr>
          <a:xfrm rot="5400000">
            <a:off x="4480167" y="2141543"/>
            <a:ext cx="902321" cy="875251"/>
          </a:xfrm>
          <a:prstGeom prst="flowChartDelay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f_</a:t>
            </a:r>
            <a:r>
              <a:rPr lang="fr-FR"/>
              <a:t>t</a:t>
            </a:r>
            <a:r>
              <a:rPr lang="en-001"/>
              <a:t>o_</a:t>
            </a:r>
            <a:r>
              <a:rPr lang="fr-FR"/>
              <a:t>C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vo</a:t>
            </a:r>
            <a:endParaRPr lang="fr-FR"/>
          </a:p>
        </p:txBody>
      </p:sp>
      <p:sp>
        <p:nvSpPr>
          <p:cNvPr id="15" name="Organigramme : Délai 14">
            <a:extLst>
              <a:ext uri="{FF2B5EF4-FFF2-40B4-BE49-F238E27FC236}">
                <a16:creationId xmlns:a16="http://schemas.microsoft.com/office/drawing/2014/main" id="{A9A6EEFA-9B1C-4D91-B83D-13447C6E44F8}"/>
              </a:ext>
            </a:extLst>
          </p:cNvPr>
          <p:cNvSpPr/>
          <p:nvPr/>
        </p:nvSpPr>
        <p:spPr>
          <a:xfrm>
            <a:off x="1914534" y="4366023"/>
            <a:ext cx="902321" cy="875251"/>
          </a:xfrm>
          <a:prstGeom prst="flowChartDelay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f_</a:t>
            </a:r>
            <a:r>
              <a:rPr lang="fr-FR"/>
              <a:t>t</a:t>
            </a:r>
            <a:r>
              <a:rPr lang="en-001"/>
              <a:t>o_</a:t>
            </a:r>
            <a:r>
              <a:rPr lang="fr-FR"/>
              <a:t>F</a:t>
            </a:r>
            <a:r>
              <a:rPr lang="en-001"/>
              <a:t>l</a:t>
            </a:r>
            <a:r>
              <a:rPr lang="fr-FR"/>
              <a:t>a</a:t>
            </a:r>
            <a:r>
              <a:rPr lang="en-001"/>
              <a:t>t</a:t>
            </a:r>
            <a:endParaRPr lang="fr-FR"/>
          </a:p>
        </p:txBody>
      </p:sp>
      <p:sp>
        <p:nvSpPr>
          <p:cNvPr id="16" name="Organigramme : Délai 15">
            <a:extLst>
              <a:ext uri="{FF2B5EF4-FFF2-40B4-BE49-F238E27FC236}">
                <a16:creationId xmlns:a16="http://schemas.microsoft.com/office/drawing/2014/main" id="{5D7E8F39-98A6-4987-9C25-55C144150503}"/>
              </a:ext>
            </a:extLst>
          </p:cNvPr>
          <p:cNvSpPr/>
          <p:nvPr/>
        </p:nvSpPr>
        <p:spPr>
          <a:xfrm>
            <a:off x="6211095" y="4359032"/>
            <a:ext cx="902321" cy="875251"/>
          </a:xfrm>
          <a:prstGeom prst="flowChartDelay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f_</a:t>
            </a:r>
            <a:r>
              <a:rPr lang="fr-FR"/>
              <a:t>t</a:t>
            </a:r>
            <a:r>
              <a:rPr lang="en-001"/>
              <a:t>o_</a:t>
            </a:r>
            <a:r>
              <a:rPr lang="fr-FR"/>
              <a:t>D</a:t>
            </a:r>
            <a:r>
              <a:rPr lang="en-001"/>
              <a:t>e</a:t>
            </a:r>
            <a:r>
              <a:rPr lang="fr-FR"/>
              <a:t>n</a:t>
            </a:r>
            <a:r>
              <a:rPr lang="en-001"/>
              <a:t>s</a:t>
            </a:r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65012A-3196-466B-BF06-FEB63355B152}"/>
              </a:ext>
            </a:extLst>
          </p:cNvPr>
          <p:cNvSpPr/>
          <p:nvPr/>
        </p:nvSpPr>
        <p:spPr>
          <a:xfrm>
            <a:off x="478172" y="880844"/>
            <a:ext cx="2457975" cy="1409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455608-9F46-4479-B8D7-898833752F36}"/>
              </a:ext>
            </a:extLst>
          </p:cNvPr>
          <p:cNvSpPr/>
          <p:nvPr/>
        </p:nvSpPr>
        <p:spPr>
          <a:xfrm rot="5400000">
            <a:off x="3709331" y="1343637"/>
            <a:ext cx="2457975" cy="1409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CE004C-A0BB-4722-A6BA-DEFA4A30D8C2}"/>
              </a:ext>
            </a:extLst>
          </p:cNvPr>
          <p:cNvSpPr/>
          <p:nvPr/>
        </p:nvSpPr>
        <p:spPr>
          <a:xfrm>
            <a:off x="529904" y="4103614"/>
            <a:ext cx="2457975" cy="1409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FFC2B4-585F-4898-A737-B264802F5E56}"/>
              </a:ext>
            </a:extLst>
          </p:cNvPr>
          <p:cNvSpPr/>
          <p:nvPr/>
        </p:nvSpPr>
        <p:spPr>
          <a:xfrm>
            <a:off x="3951216" y="4113401"/>
            <a:ext cx="3274502" cy="1409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A090EE96-EF9F-4CDE-8E55-20D6003EB9CF}"/>
              </a:ext>
            </a:extLst>
          </p:cNvPr>
          <p:cNvSpPr/>
          <p:nvPr/>
        </p:nvSpPr>
        <p:spPr>
          <a:xfrm>
            <a:off x="3162650" y="1593908"/>
            <a:ext cx="822121" cy="243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51A73044-F410-40DB-B10A-0F97984B5761}"/>
              </a:ext>
            </a:extLst>
          </p:cNvPr>
          <p:cNvSpPr/>
          <p:nvPr/>
        </p:nvSpPr>
        <p:spPr>
          <a:xfrm rot="9587630">
            <a:off x="2144932" y="3412323"/>
            <a:ext cx="1818224" cy="243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3A649129-FD00-496D-8D40-C7524AC80D86}"/>
              </a:ext>
            </a:extLst>
          </p:cNvPr>
          <p:cNvSpPr/>
          <p:nvPr/>
        </p:nvSpPr>
        <p:spPr>
          <a:xfrm>
            <a:off x="3054991" y="4648899"/>
            <a:ext cx="822121" cy="243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DB33FDBB-2E13-486A-AD4E-9558ABE00991}"/>
              </a:ext>
            </a:extLst>
          </p:cNvPr>
          <p:cNvSpPr/>
          <p:nvPr/>
        </p:nvSpPr>
        <p:spPr>
          <a:xfrm>
            <a:off x="7400488" y="4716011"/>
            <a:ext cx="822121" cy="243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2439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88D3086-F348-4662-8A01-18444BB8FDA7}"/>
              </a:ext>
            </a:extLst>
          </p:cNvPr>
          <p:cNvSpPr txBox="1"/>
          <p:nvPr/>
        </p:nvSpPr>
        <p:spPr>
          <a:xfrm>
            <a:off x="268447" y="612396"/>
            <a:ext cx="600741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hlinkClick r:id="rId2"/>
              </a:rPr>
              <a:t>s</a:t>
            </a:r>
            <a:r>
              <a:rPr lang="en-001">
                <a:hlinkClick r:id="rId2"/>
              </a:rPr>
              <a:t>o</a:t>
            </a:r>
            <a:r>
              <a:rPr lang="fr-FR">
                <a:hlinkClick r:id="rId2"/>
              </a:rPr>
              <a:t>u</a:t>
            </a:r>
            <a:r>
              <a:rPr lang="en-001">
                <a:hlinkClick r:id="rId2"/>
              </a:rPr>
              <a:t>r</a:t>
            </a:r>
            <a:r>
              <a:rPr lang="fr-FR">
                <a:hlinkClick r:id="rId2"/>
              </a:rPr>
              <a:t>c</a:t>
            </a:r>
            <a:r>
              <a:rPr lang="en-001">
                <a:hlinkClick r:id="rId2"/>
              </a:rPr>
              <a:t>e</a:t>
            </a:r>
            <a:endParaRPr lang="en-001"/>
          </a:p>
          <a:p>
            <a:r>
              <a:rPr lang="fr-FR"/>
              <a:t>p</a:t>
            </a:r>
            <a:r>
              <a:rPr lang="en-001"/>
              <a:t> = </a:t>
            </a:r>
            <a:r>
              <a:rPr lang="fr-FR"/>
              <a:t>v</a:t>
            </a:r>
            <a:r>
              <a:rPr lang="en-001"/>
              <a:t>a</a:t>
            </a:r>
            <a:r>
              <a:rPr lang="fr-FR"/>
              <a:t>l</a:t>
            </a:r>
            <a:r>
              <a:rPr lang="en-001"/>
              <a:t>e</a:t>
            </a:r>
            <a:r>
              <a:rPr lang="fr-FR"/>
              <a:t>u</a:t>
            </a:r>
            <a:r>
              <a:rPr lang="en-001"/>
              <a:t>r</a:t>
            </a:r>
            <a:r>
              <a:rPr lang="fr-FR"/>
              <a:t>s</a:t>
            </a:r>
            <a:r>
              <a:rPr lang="en-001"/>
              <a:t> </a:t>
            </a:r>
            <a:r>
              <a:rPr lang="fr-FR"/>
              <a:t>p</a:t>
            </a:r>
            <a:r>
              <a:rPr lang="en-001"/>
              <a:t>r</a:t>
            </a:r>
            <a:r>
              <a:rPr lang="fr-FR"/>
              <a:t>e</a:t>
            </a:r>
            <a:r>
              <a:rPr lang="en-001"/>
              <a:t>d</a:t>
            </a:r>
            <a:r>
              <a:rPr lang="fr-FR"/>
              <a:t>i</a:t>
            </a:r>
            <a:r>
              <a:rPr lang="en-001"/>
              <a:t>t</a:t>
            </a:r>
            <a:r>
              <a:rPr lang="fr-FR"/>
              <a:t>e</a:t>
            </a:r>
            <a:endParaRPr lang="en-001"/>
          </a:p>
          <a:p>
            <a:r>
              <a:rPr lang="en-001"/>
              <a:t>y = vrai </a:t>
            </a:r>
            <a:r>
              <a:rPr lang="fr-FR"/>
              <a:t>v</a:t>
            </a:r>
            <a:r>
              <a:rPr lang="en-001"/>
              <a:t>a</a:t>
            </a:r>
            <a:r>
              <a:rPr lang="fr-FR"/>
              <a:t>l</a:t>
            </a:r>
            <a:r>
              <a:rPr lang="en-001"/>
              <a:t>e</a:t>
            </a:r>
            <a:r>
              <a:rPr lang="fr-FR"/>
              <a:t>u</a:t>
            </a:r>
            <a:r>
              <a:rPr lang="en-001"/>
              <a:t>r a</a:t>
            </a:r>
            <a:r>
              <a:rPr lang="fr-FR"/>
              <a:t>v</a:t>
            </a:r>
            <a:r>
              <a:rPr lang="en-001"/>
              <a:t>e</a:t>
            </a:r>
            <a:r>
              <a:rPr lang="fr-FR"/>
              <a:t>c</a:t>
            </a:r>
            <a:r>
              <a:rPr lang="en-001"/>
              <a:t> </a:t>
            </a:r>
            <a:r>
              <a:rPr lang="fr-FR"/>
              <a:t>l</a:t>
            </a:r>
            <a:r>
              <a:rPr lang="en-001"/>
              <a:t>a</a:t>
            </a:r>
            <a:r>
              <a:rPr lang="fr-FR"/>
              <a:t>q</a:t>
            </a:r>
            <a:r>
              <a:rPr lang="en-001"/>
              <a:t>u</a:t>
            </a:r>
            <a:r>
              <a:rPr lang="fr-FR"/>
              <a:t>e</a:t>
            </a:r>
            <a:r>
              <a:rPr lang="en-001"/>
              <a:t>l</a:t>
            </a:r>
            <a:r>
              <a:rPr lang="fr-FR"/>
              <a:t>l</a:t>
            </a:r>
            <a:r>
              <a:rPr lang="en-001"/>
              <a:t>e on compa</a:t>
            </a:r>
            <a:r>
              <a:rPr lang="fr-FR"/>
              <a:t>r</a:t>
            </a:r>
            <a:r>
              <a:rPr lang="en-001"/>
              <a:t>e</a:t>
            </a:r>
          </a:p>
          <a:p>
            <a:r>
              <a:rPr lang="fr-FR"/>
              <a:t>M</a:t>
            </a:r>
            <a:r>
              <a:rPr lang="en-001"/>
              <a:t> = </a:t>
            </a:r>
            <a:r>
              <a:rPr lang="fr-FR"/>
              <a:t>n</a:t>
            </a:r>
            <a:r>
              <a:rPr lang="en-001"/>
              <a:t>b</a:t>
            </a:r>
            <a:r>
              <a:rPr lang="fr-FR"/>
              <a:t>r</a:t>
            </a:r>
            <a:r>
              <a:rPr lang="en-001"/>
              <a:t> de categorie</a:t>
            </a:r>
            <a:r>
              <a:rPr lang="fr-FR"/>
              <a:t>s</a:t>
            </a:r>
            <a:endParaRPr lang="en-001"/>
          </a:p>
          <a:p>
            <a:endParaRPr lang="en-001"/>
          </a:p>
          <a:p>
            <a:r>
              <a:rPr lang="en-001"/>
              <a:t>Si M == 2</a:t>
            </a:r>
          </a:p>
          <a:p>
            <a:r>
              <a:rPr lang="fr-FR" u="sng"/>
              <a:t>b</a:t>
            </a:r>
            <a:r>
              <a:rPr lang="en-001" u="sng"/>
              <a:t>i</a:t>
            </a:r>
            <a:r>
              <a:rPr lang="fr-FR" u="sng"/>
              <a:t>n</a:t>
            </a:r>
            <a:r>
              <a:rPr lang="en-001" u="sng"/>
              <a:t>a</a:t>
            </a:r>
            <a:r>
              <a:rPr lang="fr-FR" u="sng"/>
              <a:t>r</a:t>
            </a:r>
            <a:r>
              <a:rPr lang="en-001" u="sng"/>
              <a:t>y_</a:t>
            </a:r>
            <a:r>
              <a:rPr lang="fr-FR" u="sng"/>
              <a:t>c</a:t>
            </a:r>
            <a:r>
              <a:rPr lang="en-001" u="sng"/>
              <a:t>r</a:t>
            </a:r>
            <a:r>
              <a:rPr lang="fr-FR" u="sng"/>
              <a:t>o</a:t>
            </a:r>
            <a:r>
              <a:rPr lang="en-001" u="sng"/>
              <a:t>s</a:t>
            </a:r>
            <a:r>
              <a:rPr lang="fr-FR" u="sng"/>
              <a:t>s</a:t>
            </a:r>
            <a:r>
              <a:rPr lang="en-001" u="sng"/>
              <a:t>e</a:t>
            </a:r>
            <a:r>
              <a:rPr lang="fr-FR" u="sng"/>
              <a:t>n</a:t>
            </a:r>
            <a:r>
              <a:rPr lang="en-001" u="sng"/>
              <a:t>t</a:t>
            </a:r>
            <a:r>
              <a:rPr lang="fr-FR" u="sng"/>
              <a:t>r</a:t>
            </a:r>
            <a:r>
              <a:rPr lang="en-001" u="sng"/>
              <a:t>o</a:t>
            </a:r>
            <a:r>
              <a:rPr lang="fr-FR" u="sng"/>
              <a:t>p</a:t>
            </a:r>
            <a:r>
              <a:rPr lang="en-001" u="sng"/>
              <a:t>y (</a:t>
            </a:r>
            <a:r>
              <a:rPr lang="fr-FR" u="sng"/>
              <a:t>S</a:t>
            </a:r>
            <a:r>
              <a:rPr lang="en-001" u="sng"/>
              <a:t>e</a:t>
            </a:r>
            <a:r>
              <a:rPr lang="fr-FR" u="sng"/>
              <a:t>u</a:t>
            </a:r>
            <a:r>
              <a:rPr lang="en-001" u="sng"/>
              <a:t>l</a:t>
            </a:r>
            <a:r>
              <a:rPr lang="fr-FR" u="sng"/>
              <a:t>e</a:t>
            </a:r>
            <a:r>
              <a:rPr lang="en-001" u="sng"/>
              <a:t>m</a:t>
            </a:r>
            <a:r>
              <a:rPr lang="fr-FR" u="sng"/>
              <a:t>e</a:t>
            </a:r>
            <a:r>
              <a:rPr lang="en-001" u="sng"/>
              <a:t>n</a:t>
            </a:r>
            <a:r>
              <a:rPr lang="fr-FR" u="sng"/>
              <a:t>t</a:t>
            </a:r>
            <a:r>
              <a:rPr lang="en-001" u="sng"/>
              <a:t> </a:t>
            </a:r>
            <a:r>
              <a:rPr lang="fr-FR" u="sng"/>
              <a:t>d</a:t>
            </a:r>
            <a:r>
              <a:rPr lang="en-001" u="sng"/>
              <a:t>e</a:t>
            </a:r>
            <a:r>
              <a:rPr lang="fr-FR" u="sng"/>
              <a:t>u</a:t>
            </a:r>
            <a:r>
              <a:rPr lang="en-001" u="sng"/>
              <a:t>x categories de sortie)</a:t>
            </a:r>
          </a:p>
          <a:p>
            <a:r>
              <a:rPr lang="en-001"/>
              <a:t>-(</a:t>
            </a:r>
            <a:r>
              <a:rPr lang="fr-FR"/>
              <a:t>y</a:t>
            </a:r>
            <a:r>
              <a:rPr lang="en-001"/>
              <a:t> * </a:t>
            </a:r>
            <a:r>
              <a:rPr lang="fr-FR"/>
              <a:t>l</a:t>
            </a:r>
            <a:r>
              <a:rPr lang="en-001"/>
              <a:t>o</a:t>
            </a:r>
            <a:r>
              <a:rPr lang="fr-FR"/>
              <a:t>g</a:t>
            </a:r>
            <a:r>
              <a:rPr lang="en-001"/>
              <a:t>(</a:t>
            </a:r>
            <a:r>
              <a:rPr lang="fr-FR"/>
              <a:t>p</a:t>
            </a:r>
            <a:r>
              <a:rPr lang="en-001"/>
              <a:t>) + (1 - </a:t>
            </a:r>
            <a:r>
              <a:rPr lang="fr-FR"/>
              <a:t>y</a:t>
            </a:r>
            <a:r>
              <a:rPr lang="en-001"/>
              <a:t>) * </a:t>
            </a:r>
            <a:r>
              <a:rPr lang="fr-FR"/>
              <a:t>l</a:t>
            </a:r>
            <a:r>
              <a:rPr lang="en-001"/>
              <a:t>o</a:t>
            </a:r>
            <a:r>
              <a:rPr lang="fr-FR"/>
              <a:t>g</a:t>
            </a:r>
            <a:r>
              <a:rPr lang="en-001"/>
              <a:t>(1 - </a:t>
            </a:r>
            <a:r>
              <a:rPr lang="fr-FR"/>
              <a:t>p</a:t>
            </a:r>
            <a:r>
              <a:rPr lang="en-001"/>
              <a:t>))</a:t>
            </a:r>
          </a:p>
          <a:p>
            <a:endParaRPr lang="en-001"/>
          </a:p>
          <a:p>
            <a:endParaRPr lang="en-001"/>
          </a:p>
          <a:p>
            <a:endParaRPr lang="en-001"/>
          </a:p>
          <a:p>
            <a:endParaRPr lang="en-001"/>
          </a:p>
          <a:p>
            <a:endParaRPr lang="en-001"/>
          </a:p>
          <a:p>
            <a:endParaRPr lang="en-001"/>
          </a:p>
          <a:p>
            <a:r>
              <a:rPr lang="en-001"/>
              <a:t>Sinon Si </a:t>
            </a:r>
            <a:r>
              <a:rPr lang="fr-FR"/>
              <a:t>M</a:t>
            </a:r>
            <a:r>
              <a:rPr lang="en-001"/>
              <a:t> &gt; 2</a:t>
            </a:r>
          </a:p>
          <a:p>
            <a:r>
              <a:rPr lang="en-001" u="sng"/>
              <a:t>ca</a:t>
            </a:r>
            <a:r>
              <a:rPr lang="fr-FR" u="sng"/>
              <a:t>t</a:t>
            </a:r>
            <a:r>
              <a:rPr lang="en-001" u="sng"/>
              <a:t>e</a:t>
            </a:r>
            <a:r>
              <a:rPr lang="fr-FR" u="sng"/>
              <a:t>g</a:t>
            </a:r>
            <a:r>
              <a:rPr lang="en-001" u="sng"/>
              <a:t>o</a:t>
            </a:r>
            <a:r>
              <a:rPr lang="fr-FR" u="sng"/>
              <a:t>r</a:t>
            </a:r>
            <a:r>
              <a:rPr lang="en-001" u="sng"/>
              <a:t>i</a:t>
            </a:r>
            <a:r>
              <a:rPr lang="fr-FR" u="sng"/>
              <a:t>c</a:t>
            </a:r>
            <a:r>
              <a:rPr lang="en-001" u="sng"/>
              <a:t>a</a:t>
            </a:r>
            <a:r>
              <a:rPr lang="fr-FR" u="sng"/>
              <a:t>l</a:t>
            </a:r>
            <a:r>
              <a:rPr lang="en-001" u="sng"/>
              <a:t>_</a:t>
            </a:r>
            <a:r>
              <a:rPr lang="fr-FR" u="sng"/>
              <a:t>c</a:t>
            </a:r>
            <a:r>
              <a:rPr lang="en-001" u="sng"/>
              <a:t>r</a:t>
            </a:r>
            <a:r>
              <a:rPr lang="fr-FR" u="sng"/>
              <a:t>o</a:t>
            </a:r>
            <a:r>
              <a:rPr lang="en-001" u="sng"/>
              <a:t>s</a:t>
            </a:r>
            <a:r>
              <a:rPr lang="fr-FR" u="sng"/>
              <a:t>s</a:t>
            </a:r>
            <a:r>
              <a:rPr lang="en-001" u="sng"/>
              <a:t>entropy  (</a:t>
            </a:r>
            <a:r>
              <a:rPr lang="fr-FR" u="sng"/>
              <a:t>A</a:t>
            </a:r>
            <a:r>
              <a:rPr lang="en-001" u="sng"/>
              <a:t>v</a:t>
            </a:r>
            <a:r>
              <a:rPr lang="fr-FR" u="sng"/>
              <a:t>e</a:t>
            </a:r>
            <a:r>
              <a:rPr lang="en-001" u="sng"/>
              <a:t>c </a:t>
            </a:r>
            <a:r>
              <a:rPr lang="fr-FR" u="sng"/>
              <a:t>p</a:t>
            </a:r>
            <a:r>
              <a:rPr lang="en-001" u="sng"/>
              <a:t>l</a:t>
            </a:r>
            <a:r>
              <a:rPr lang="fr-FR" u="sng"/>
              <a:t>u</a:t>
            </a:r>
            <a:r>
              <a:rPr lang="en-001" u="sng"/>
              <a:t>s</a:t>
            </a:r>
            <a:r>
              <a:rPr lang="fr-FR" u="sng"/>
              <a:t>i</a:t>
            </a:r>
            <a:r>
              <a:rPr lang="en-001" u="sng"/>
              <a:t>e</a:t>
            </a:r>
            <a:r>
              <a:rPr lang="fr-FR" u="sng"/>
              <a:t>u</a:t>
            </a:r>
            <a:r>
              <a:rPr lang="en-001" u="sng"/>
              <a:t>r</a:t>
            </a:r>
            <a:r>
              <a:rPr lang="fr-FR" u="sng"/>
              <a:t>s</a:t>
            </a:r>
            <a:r>
              <a:rPr lang="en-001" u="sng"/>
              <a:t> </a:t>
            </a:r>
            <a:r>
              <a:rPr lang="fr-FR" u="sng"/>
              <a:t>c</a:t>
            </a:r>
            <a:r>
              <a:rPr lang="en-001" u="sng"/>
              <a:t>a</a:t>
            </a:r>
            <a:r>
              <a:rPr lang="fr-FR" u="sng"/>
              <a:t>t</a:t>
            </a:r>
            <a:r>
              <a:rPr lang="en-001" u="sng"/>
              <a:t>e</a:t>
            </a:r>
            <a:r>
              <a:rPr lang="fr-FR" u="sng"/>
              <a:t>g</a:t>
            </a:r>
            <a:r>
              <a:rPr lang="en-001" u="sng"/>
              <a:t>o</a:t>
            </a:r>
            <a:r>
              <a:rPr lang="fr-FR" u="sng"/>
              <a:t>r</a:t>
            </a:r>
            <a:r>
              <a:rPr lang="en-001" u="sng"/>
              <a:t>i</a:t>
            </a:r>
            <a:r>
              <a:rPr lang="fr-FR" u="sng"/>
              <a:t>e</a:t>
            </a:r>
            <a:r>
              <a:rPr lang="en-001" u="sng"/>
              <a:t>s </a:t>
            </a:r>
            <a:r>
              <a:rPr lang="fr-FR" u="sng"/>
              <a:t>d</a:t>
            </a:r>
            <a:r>
              <a:rPr lang="en-001" u="sng"/>
              <a:t>e </a:t>
            </a:r>
            <a:r>
              <a:rPr lang="fr-FR" u="sng"/>
              <a:t>s</a:t>
            </a:r>
            <a:r>
              <a:rPr lang="en-001" u="sng"/>
              <a:t>o</a:t>
            </a:r>
            <a:r>
              <a:rPr lang="fr-FR" u="sng"/>
              <a:t>r</a:t>
            </a:r>
            <a:r>
              <a:rPr lang="en-001" u="sng"/>
              <a:t>t</a:t>
            </a:r>
            <a:r>
              <a:rPr lang="fr-FR" u="sng"/>
              <a:t>i</a:t>
            </a:r>
            <a:r>
              <a:rPr lang="en-001" u="sng"/>
              <a:t>e)</a:t>
            </a:r>
          </a:p>
          <a:p>
            <a:r>
              <a:rPr lang="en-001"/>
              <a:t>-(</a:t>
            </a:r>
            <a:r>
              <a:rPr lang="fr-FR"/>
              <a:t>y</a:t>
            </a:r>
            <a:r>
              <a:rPr lang="en-001"/>
              <a:t>[0] * </a:t>
            </a:r>
            <a:r>
              <a:rPr lang="fr-FR"/>
              <a:t>l</a:t>
            </a:r>
            <a:r>
              <a:rPr lang="en-001"/>
              <a:t>og(p[0]) + y[1] * log(</a:t>
            </a:r>
            <a:r>
              <a:rPr lang="fr-FR"/>
              <a:t>p</a:t>
            </a:r>
            <a:r>
              <a:rPr lang="en-001"/>
              <a:t>[1]) + ... </a:t>
            </a:r>
            <a:r>
              <a:rPr lang="fr-FR"/>
              <a:t>y</a:t>
            </a:r>
            <a:r>
              <a:rPr lang="en-001"/>
              <a:t>[</a:t>
            </a:r>
            <a:r>
              <a:rPr lang="fr-FR"/>
              <a:t>M</a:t>
            </a:r>
            <a:r>
              <a:rPr lang="en-001"/>
              <a:t>] * </a:t>
            </a:r>
            <a:r>
              <a:rPr lang="fr-FR"/>
              <a:t>l</a:t>
            </a:r>
            <a:r>
              <a:rPr lang="en-001"/>
              <a:t>o</a:t>
            </a:r>
            <a:r>
              <a:rPr lang="fr-FR"/>
              <a:t>g</a:t>
            </a:r>
            <a:r>
              <a:rPr lang="en-001"/>
              <a:t>(</a:t>
            </a:r>
            <a:r>
              <a:rPr lang="fr-FR"/>
              <a:t>p</a:t>
            </a:r>
            <a:r>
              <a:rPr lang="en-001"/>
              <a:t>[M]))</a:t>
            </a:r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58F67F-3A9D-4924-953B-28C2038614C8}"/>
              </a:ext>
            </a:extLst>
          </p:cNvPr>
          <p:cNvSpPr/>
          <p:nvPr/>
        </p:nvSpPr>
        <p:spPr>
          <a:xfrm>
            <a:off x="8145710" y="5209563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c</a:t>
            </a:r>
            <a:r>
              <a:rPr lang="fr-FR"/>
              <a:t>a</a:t>
            </a:r>
            <a:r>
              <a:rPr lang="en-001"/>
              <a:t>t</a:t>
            </a:r>
            <a:r>
              <a:rPr lang="fr-FR"/>
              <a:t>s</a:t>
            </a:r>
            <a:r>
              <a:rPr lang="en-001"/>
              <a:t> 0,6</a:t>
            </a:r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B3015E-27CA-4A4F-9E04-E7683448C90A}"/>
              </a:ext>
            </a:extLst>
          </p:cNvPr>
          <p:cNvSpPr/>
          <p:nvPr/>
        </p:nvSpPr>
        <p:spPr>
          <a:xfrm>
            <a:off x="8155497" y="5781413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f</a:t>
            </a:r>
            <a:r>
              <a:rPr lang="en-001"/>
              <a:t>i</a:t>
            </a:r>
            <a:r>
              <a:rPr lang="fr-FR"/>
              <a:t>s</a:t>
            </a:r>
            <a:r>
              <a:rPr lang="en-001"/>
              <a:t>h 0,1</a:t>
            </a:r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AF3BDD-F7A0-4178-866F-9AE352497722}"/>
              </a:ext>
            </a:extLst>
          </p:cNvPr>
          <p:cNvSpPr/>
          <p:nvPr/>
        </p:nvSpPr>
        <p:spPr>
          <a:xfrm>
            <a:off x="8173673" y="6353262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d</a:t>
            </a:r>
            <a:r>
              <a:rPr lang="en-001"/>
              <a:t>o</a:t>
            </a:r>
            <a:r>
              <a:rPr lang="fr-FR"/>
              <a:t>g</a:t>
            </a:r>
            <a:r>
              <a:rPr lang="en-001"/>
              <a:t>s 0,3</a:t>
            </a:r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8F6CE4-1213-4C3C-9A02-CFD65F3267D1}"/>
              </a:ext>
            </a:extLst>
          </p:cNvPr>
          <p:cNvSpPr/>
          <p:nvPr/>
        </p:nvSpPr>
        <p:spPr>
          <a:xfrm>
            <a:off x="7894040" y="4370664"/>
            <a:ext cx="1535185" cy="5452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n</a:t>
            </a:r>
            <a:r>
              <a:rPr lang="fr-FR"/>
              <a:t>e</a:t>
            </a:r>
            <a:r>
              <a:rPr lang="en-001"/>
              <a:t>u</a:t>
            </a:r>
            <a:r>
              <a:rPr lang="fr-FR"/>
              <a:t>r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e</a:t>
            </a:r>
            <a:r>
              <a:rPr lang="fr-FR"/>
              <a:t>s</a:t>
            </a:r>
            <a:r>
              <a:rPr lang="en-001"/>
              <a:t> </a:t>
            </a:r>
            <a:r>
              <a:rPr lang="fr-FR"/>
              <a:t>d</a:t>
            </a:r>
            <a:r>
              <a:rPr lang="en-001"/>
              <a:t>e sorties </a:t>
            </a:r>
            <a:r>
              <a:rPr lang="fr-FR"/>
              <a:t>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1EDA2F-467B-4EBE-85A2-908C1DF0F0CB}"/>
              </a:ext>
            </a:extLst>
          </p:cNvPr>
          <p:cNvSpPr/>
          <p:nvPr/>
        </p:nvSpPr>
        <p:spPr>
          <a:xfrm>
            <a:off x="9992686" y="4363673"/>
            <a:ext cx="1535185" cy="5452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2B82D9-CF9F-44A2-BEBE-DD96C825A755}"/>
              </a:ext>
            </a:extLst>
          </p:cNvPr>
          <p:cNvSpPr/>
          <p:nvPr/>
        </p:nvSpPr>
        <p:spPr>
          <a:xfrm>
            <a:off x="10227578" y="5185795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0</a:t>
            </a:r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91A539-15BD-4215-BD09-CE4B34E6D0A4}"/>
              </a:ext>
            </a:extLst>
          </p:cNvPr>
          <p:cNvSpPr/>
          <p:nvPr/>
        </p:nvSpPr>
        <p:spPr>
          <a:xfrm>
            <a:off x="10228976" y="5807979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0</a:t>
            </a:r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0E3DCF-9C9B-4DCA-A384-659575F2AA63}"/>
              </a:ext>
            </a:extLst>
          </p:cNvPr>
          <p:cNvSpPr/>
          <p:nvPr/>
        </p:nvSpPr>
        <p:spPr>
          <a:xfrm>
            <a:off x="10238763" y="6371439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1</a:t>
            </a:r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778F461-EB64-4C08-8603-69DB37C4D198}"/>
              </a:ext>
            </a:extLst>
          </p:cNvPr>
          <p:cNvSpPr/>
          <p:nvPr/>
        </p:nvSpPr>
        <p:spPr>
          <a:xfrm>
            <a:off x="8038051" y="2249648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c</a:t>
            </a:r>
            <a:r>
              <a:rPr lang="fr-FR"/>
              <a:t>a</a:t>
            </a:r>
            <a:r>
              <a:rPr lang="en-001"/>
              <a:t>t</a:t>
            </a:r>
            <a:r>
              <a:rPr lang="fr-FR"/>
              <a:t>s</a:t>
            </a:r>
            <a:r>
              <a:rPr lang="en-001"/>
              <a:t> 0,6</a:t>
            </a:r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D387D2-E877-47BE-84A4-D6458C7782C6}"/>
              </a:ext>
            </a:extLst>
          </p:cNvPr>
          <p:cNvSpPr/>
          <p:nvPr/>
        </p:nvSpPr>
        <p:spPr>
          <a:xfrm>
            <a:off x="8047838" y="2821498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d</a:t>
            </a:r>
            <a:r>
              <a:rPr lang="en-001"/>
              <a:t>o</a:t>
            </a:r>
            <a:r>
              <a:rPr lang="fr-FR"/>
              <a:t>g</a:t>
            </a:r>
            <a:r>
              <a:rPr lang="en-001"/>
              <a:t>s 0,4</a:t>
            </a:r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44A521-BBD4-47CF-9842-F3BF5A748727}"/>
              </a:ext>
            </a:extLst>
          </p:cNvPr>
          <p:cNvSpPr/>
          <p:nvPr/>
        </p:nvSpPr>
        <p:spPr>
          <a:xfrm>
            <a:off x="7786381" y="1410749"/>
            <a:ext cx="1535185" cy="5452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n</a:t>
            </a:r>
            <a:r>
              <a:rPr lang="fr-FR"/>
              <a:t>e</a:t>
            </a:r>
            <a:r>
              <a:rPr lang="en-001"/>
              <a:t>u</a:t>
            </a:r>
            <a:r>
              <a:rPr lang="fr-FR"/>
              <a:t>r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e</a:t>
            </a:r>
            <a:r>
              <a:rPr lang="fr-FR"/>
              <a:t>s</a:t>
            </a:r>
            <a:r>
              <a:rPr lang="en-001"/>
              <a:t> </a:t>
            </a:r>
            <a:r>
              <a:rPr lang="fr-FR"/>
              <a:t>d</a:t>
            </a:r>
            <a:r>
              <a:rPr lang="en-001"/>
              <a:t>e sorties </a:t>
            </a:r>
            <a:r>
              <a:rPr lang="fr-FR"/>
              <a:t>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4D47FB-32A1-4DCA-9D0F-7F1D22596305}"/>
              </a:ext>
            </a:extLst>
          </p:cNvPr>
          <p:cNvSpPr/>
          <p:nvPr/>
        </p:nvSpPr>
        <p:spPr>
          <a:xfrm>
            <a:off x="9885027" y="1403758"/>
            <a:ext cx="1535185" cy="5452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3AB2734-C591-4C9F-976B-B5E96F7CCBB9}"/>
              </a:ext>
            </a:extLst>
          </p:cNvPr>
          <p:cNvSpPr/>
          <p:nvPr/>
        </p:nvSpPr>
        <p:spPr>
          <a:xfrm>
            <a:off x="10119919" y="2225880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1</a:t>
            </a:r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AD44A99-30FD-44ED-8556-73E2F3EA9333}"/>
              </a:ext>
            </a:extLst>
          </p:cNvPr>
          <p:cNvSpPr/>
          <p:nvPr/>
        </p:nvSpPr>
        <p:spPr>
          <a:xfrm>
            <a:off x="10121317" y="2848064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0</a:t>
            </a:r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B627259-9264-4637-8617-85945955ED56}"/>
              </a:ext>
            </a:extLst>
          </p:cNvPr>
          <p:cNvSpPr txBox="1"/>
          <p:nvPr/>
        </p:nvSpPr>
        <p:spPr>
          <a:xfrm>
            <a:off x="9034943" y="973122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B</a:t>
            </a:r>
            <a:r>
              <a:rPr lang="fr-FR"/>
              <a:t>i</a:t>
            </a:r>
            <a:r>
              <a:rPr lang="en-001"/>
              <a:t>e</a:t>
            </a:r>
            <a:r>
              <a:rPr lang="fr-FR"/>
              <a:t>n</a:t>
            </a:r>
            <a:r>
              <a:rPr lang="en-001"/>
              <a:t> </a:t>
            </a:r>
            <a:r>
              <a:rPr lang="fr-FR"/>
              <a:t>j</a:t>
            </a:r>
            <a:r>
              <a:rPr lang="en-001"/>
              <a:t>o</a:t>
            </a:r>
            <a:r>
              <a:rPr lang="fr-FR"/>
              <a:t>u</a:t>
            </a:r>
            <a:r>
              <a:rPr lang="en-001"/>
              <a:t>é</a:t>
            </a:r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D22B13F-00BB-443D-A20F-DD618AF022FC}"/>
              </a:ext>
            </a:extLst>
          </p:cNvPr>
          <p:cNvSpPr txBox="1"/>
          <p:nvPr/>
        </p:nvSpPr>
        <p:spPr>
          <a:xfrm>
            <a:off x="9346733" y="3868722"/>
            <a:ext cx="608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R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é</a:t>
            </a:r>
            <a:endParaRPr lang="fr-FR"/>
          </a:p>
        </p:txBody>
      </p:sp>
      <p:sp>
        <p:nvSpPr>
          <p:cNvPr id="30" name="Flèche : droite 29">
            <a:extLst>
              <a:ext uri="{FF2B5EF4-FFF2-40B4-BE49-F238E27FC236}">
                <a16:creationId xmlns:a16="http://schemas.microsoft.com/office/drawing/2014/main" id="{DDB4617B-FDE7-4A41-B3AC-73C474D8B604}"/>
              </a:ext>
            </a:extLst>
          </p:cNvPr>
          <p:cNvSpPr/>
          <p:nvPr/>
        </p:nvSpPr>
        <p:spPr>
          <a:xfrm>
            <a:off x="6115575" y="2869034"/>
            <a:ext cx="1006679" cy="276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1E6DCBF5-939D-4114-AAC0-526EDF849C34}"/>
              </a:ext>
            </a:extLst>
          </p:cNvPr>
          <p:cNvSpPr/>
          <p:nvPr/>
        </p:nvSpPr>
        <p:spPr>
          <a:xfrm>
            <a:off x="6192475" y="5420685"/>
            <a:ext cx="1006679" cy="276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98580DA-920D-4D96-8837-6C56E698F236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F</a:t>
            </a:r>
            <a:r>
              <a:rPr lang="fr-FR"/>
              <a:t>o</a:t>
            </a:r>
            <a:r>
              <a:rPr lang="en-001"/>
              <a:t>n</a:t>
            </a:r>
            <a:r>
              <a:rPr lang="fr-FR"/>
              <a:t>c</a:t>
            </a:r>
            <a:r>
              <a:rPr lang="en-001"/>
              <a:t>t</a:t>
            </a:r>
            <a:r>
              <a:rPr lang="fr-FR"/>
              <a:t>i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 </a:t>
            </a:r>
            <a:r>
              <a:rPr lang="fr-FR"/>
              <a:t>d</a:t>
            </a:r>
            <a:r>
              <a:rPr lang="en-001"/>
              <a:t>e </a:t>
            </a:r>
            <a:r>
              <a:rPr lang="fr-FR"/>
              <a:t>c</a:t>
            </a:r>
            <a:r>
              <a:rPr lang="en-001"/>
              <a:t>oût – cross entropy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5903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B53C305-95E7-4697-8FAD-C755938B4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22" y="828326"/>
            <a:ext cx="4619625" cy="253365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8E74B1B-6C91-4178-BD97-04A0AB9C289B}"/>
              </a:ext>
            </a:extLst>
          </p:cNvPr>
          <p:cNvSpPr txBox="1"/>
          <p:nvPr/>
        </p:nvSpPr>
        <p:spPr>
          <a:xfrm>
            <a:off x="5075339" y="1031846"/>
            <a:ext cx="71613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L</a:t>
            </a:r>
            <a:r>
              <a:rPr lang="fr-FR"/>
              <a:t>e</a:t>
            </a:r>
            <a:r>
              <a:rPr lang="en-001"/>
              <a:t> </a:t>
            </a:r>
            <a:r>
              <a:rPr lang="fr-FR"/>
              <a:t>b</a:t>
            </a:r>
            <a:r>
              <a:rPr lang="en-001"/>
              <a:t>i</a:t>
            </a:r>
            <a:r>
              <a:rPr lang="fr-FR"/>
              <a:t>a</a:t>
            </a:r>
            <a:r>
              <a:rPr lang="en-001"/>
              <a:t>s </a:t>
            </a:r>
            <a:r>
              <a:rPr lang="fr-FR"/>
              <a:t>e</a:t>
            </a:r>
            <a:r>
              <a:rPr lang="en-001"/>
              <a:t>s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u</a:t>
            </a:r>
            <a:r>
              <a:rPr lang="en-001"/>
              <a:t>n neurone ajouter a chaque couche (</a:t>
            </a:r>
            <a:r>
              <a:rPr lang="fr-FR"/>
              <a:t>s</a:t>
            </a:r>
            <a:r>
              <a:rPr lang="en-001"/>
              <a:t>a</a:t>
            </a:r>
            <a:r>
              <a:rPr lang="fr-FR"/>
              <a:t>u</a:t>
            </a:r>
            <a:r>
              <a:rPr lang="en-001"/>
              <a:t>f </a:t>
            </a:r>
            <a:r>
              <a:rPr lang="fr-FR"/>
              <a:t>s</a:t>
            </a:r>
            <a:r>
              <a:rPr lang="en-001"/>
              <a:t>o</a:t>
            </a:r>
            <a:r>
              <a:rPr lang="fr-FR"/>
              <a:t>r</a:t>
            </a:r>
            <a:r>
              <a:rPr lang="en-001"/>
              <a:t>t</a:t>
            </a:r>
            <a:r>
              <a:rPr lang="fr-FR"/>
              <a:t>i</a:t>
            </a:r>
            <a:r>
              <a:rPr lang="en-001"/>
              <a:t>e)</a:t>
            </a:r>
          </a:p>
          <a:p>
            <a:r>
              <a:rPr lang="en-001"/>
              <a:t>qui aura une valeur constan</a:t>
            </a:r>
            <a:r>
              <a:rPr lang="fr-FR"/>
              <a:t>t</a:t>
            </a:r>
            <a:r>
              <a:rPr lang="en-001"/>
              <a:t>e </a:t>
            </a:r>
            <a:r>
              <a:rPr lang="fr-FR"/>
              <a:t>d</a:t>
            </a:r>
            <a:r>
              <a:rPr lang="en-001"/>
              <a:t>e 1. </a:t>
            </a:r>
            <a:r>
              <a:rPr lang="fr-FR"/>
              <a:t>S</a:t>
            </a:r>
            <a:r>
              <a:rPr lang="en-001"/>
              <a:t>e</a:t>
            </a:r>
            <a:r>
              <a:rPr lang="fr-FR"/>
              <a:t>u</a:t>
            </a:r>
            <a:r>
              <a:rPr lang="en-001"/>
              <a:t>l </a:t>
            </a:r>
            <a:r>
              <a:rPr lang="fr-FR"/>
              <a:t>s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 </a:t>
            </a:r>
            <a:r>
              <a:rPr lang="fr-FR"/>
              <a:t>p</a:t>
            </a:r>
            <a:r>
              <a:rPr lang="en-001"/>
              <a:t>o</a:t>
            </a:r>
            <a:r>
              <a:rPr lang="fr-FR"/>
              <a:t>i</a:t>
            </a:r>
            <a:r>
              <a:rPr lang="en-001"/>
              <a:t>d </a:t>
            </a:r>
            <a:r>
              <a:rPr lang="fr-FR"/>
              <a:t>c</a:t>
            </a:r>
            <a:r>
              <a:rPr lang="en-001"/>
              <a:t>h</a:t>
            </a:r>
            <a:r>
              <a:rPr lang="fr-FR"/>
              <a:t>a</a:t>
            </a:r>
            <a:r>
              <a:rPr lang="en-001"/>
              <a:t>nge.</a:t>
            </a:r>
          </a:p>
          <a:p>
            <a:r>
              <a:rPr lang="en-001"/>
              <a:t>Cela permet de regler le probleme de biais-variance.</a:t>
            </a:r>
          </a:p>
          <a:p>
            <a:endParaRPr lang="en-001"/>
          </a:p>
          <a:p>
            <a:r>
              <a:rPr lang="en-001"/>
              <a:t>Cela permet d’avoir un poid modifi</a:t>
            </a:r>
            <a:r>
              <a:rPr lang="fr-FR"/>
              <a:t>a</a:t>
            </a:r>
            <a:r>
              <a:rPr lang="en-001"/>
              <a:t>b</a:t>
            </a:r>
            <a:r>
              <a:rPr lang="fr-FR"/>
              <a:t>l</a:t>
            </a:r>
            <a:r>
              <a:rPr lang="en-001"/>
              <a:t>e </a:t>
            </a:r>
            <a:r>
              <a:rPr lang="fr-FR"/>
              <a:t>q</a:t>
            </a:r>
            <a:r>
              <a:rPr lang="en-001"/>
              <a:t>u</a:t>
            </a:r>
            <a:r>
              <a:rPr lang="fr-FR"/>
              <a:t>i</a:t>
            </a:r>
            <a:r>
              <a:rPr lang="en-001"/>
              <a:t> </a:t>
            </a:r>
            <a:r>
              <a:rPr lang="fr-FR"/>
              <a:t>g</a:t>
            </a:r>
            <a:r>
              <a:rPr lang="en-001"/>
              <a:t>a</a:t>
            </a:r>
            <a:r>
              <a:rPr lang="fr-FR"/>
              <a:t>r</a:t>
            </a:r>
            <a:r>
              <a:rPr lang="en-001"/>
              <a:t>d</a:t>
            </a:r>
            <a:r>
              <a:rPr lang="fr-FR"/>
              <a:t>e</a:t>
            </a:r>
            <a:r>
              <a:rPr lang="en-001"/>
              <a:t> </a:t>
            </a:r>
            <a:r>
              <a:rPr lang="fr-FR"/>
              <a:t>s</a:t>
            </a:r>
            <a:r>
              <a:rPr lang="en-001"/>
              <a:t>a </a:t>
            </a:r>
            <a:r>
              <a:rPr lang="fr-FR"/>
              <a:t>v</a:t>
            </a:r>
            <a:r>
              <a:rPr lang="en-001"/>
              <a:t>a</a:t>
            </a:r>
            <a:r>
              <a:rPr lang="fr-FR"/>
              <a:t>l</a:t>
            </a:r>
            <a:r>
              <a:rPr lang="en-001"/>
              <a:t>e</a:t>
            </a:r>
            <a:r>
              <a:rPr lang="fr-FR"/>
              <a:t>u</a:t>
            </a:r>
            <a:r>
              <a:rPr lang="en-001"/>
              <a:t>r </a:t>
            </a:r>
            <a:r>
              <a:rPr lang="fr-FR"/>
              <a:t>p</a:t>
            </a:r>
            <a:r>
              <a:rPr lang="en-001"/>
              <a:t>o</a:t>
            </a:r>
            <a:r>
              <a:rPr lang="fr-FR"/>
              <a:t>u</a:t>
            </a:r>
            <a:r>
              <a:rPr lang="en-001"/>
              <a:t>r </a:t>
            </a:r>
            <a:r>
              <a:rPr lang="fr-FR"/>
              <a:t>e</a:t>
            </a:r>
            <a:r>
              <a:rPr lang="en-001"/>
              <a:t>m</a:t>
            </a:r>
            <a:r>
              <a:rPr lang="fr-FR"/>
              <a:t>p</a:t>
            </a:r>
            <a:r>
              <a:rPr lang="en-001"/>
              <a:t>e</a:t>
            </a:r>
            <a:r>
              <a:rPr lang="fr-FR"/>
              <a:t>c</a:t>
            </a:r>
            <a:r>
              <a:rPr lang="en-001"/>
              <a:t>h</a:t>
            </a:r>
            <a:r>
              <a:rPr lang="fr-FR"/>
              <a:t>e</a:t>
            </a:r>
            <a:r>
              <a:rPr lang="en-001"/>
              <a:t>r</a:t>
            </a:r>
          </a:p>
          <a:p>
            <a:r>
              <a:rPr lang="en-001"/>
              <a:t>la courbure de la sigmoid mais plutot favoriser son déplacements.</a:t>
            </a:r>
          </a:p>
          <a:p>
            <a:r>
              <a:rPr lang="en-001"/>
              <a:t>En gros, comme le b dans ax+b d’une fonction affine</a:t>
            </a:r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5C39CD-1BBC-4E68-BC17-C2A29D9A19BD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B</a:t>
            </a:r>
            <a:r>
              <a:rPr lang="en-001"/>
              <a:t>i</a:t>
            </a:r>
            <a:r>
              <a:rPr lang="fr-FR"/>
              <a:t>a</a:t>
            </a:r>
            <a:r>
              <a:rPr lang="en-001"/>
              <a:t>s</a:t>
            </a:r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D8682B9-C419-47FF-8D7F-D45AD3106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94" y="4121760"/>
            <a:ext cx="3380239" cy="248269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BA04E84-BA3D-4F51-B380-DEC8B3C29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076" y="4213370"/>
            <a:ext cx="3336023" cy="2502017"/>
          </a:xfrm>
          <a:prstGeom prst="rect">
            <a:avLst/>
          </a:prstGeom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6AB34A9E-7A0B-4164-9012-B8085A5A7CF0}"/>
              </a:ext>
            </a:extLst>
          </p:cNvPr>
          <p:cNvSpPr/>
          <p:nvPr/>
        </p:nvSpPr>
        <p:spPr>
          <a:xfrm>
            <a:off x="3951215" y="5142451"/>
            <a:ext cx="503339" cy="243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1162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C477B1-8B6E-45F8-A583-E1DE01124E23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E</a:t>
            </a:r>
            <a:r>
              <a:rPr lang="en-001"/>
              <a:t>ncod</a:t>
            </a:r>
            <a:r>
              <a:rPr lang="fr-FR"/>
              <a:t>a</a:t>
            </a:r>
            <a:r>
              <a:rPr lang="en-001"/>
              <a:t>g</a:t>
            </a:r>
            <a:r>
              <a:rPr lang="fr-FR"/>
              <a:t>e</a:t>
            </a:r>
            <a:r>
              <a:rPr lang="en-001"/>
              <a:t> </a:t>
            </a:r>
            <a:r>
              <a:rPr lang="fr-FR"/>
              <a:t>d</a:t>
            </a:r>
            <a:r>
              <a:rPr lang="en-001"/>
              <a:t>e </a:t>
            </a:r>
            <a:r>
              <a:rPr lang="fr-FR"/>
              <a:t>l</a:t>
            </a:r>
            <a:r>
              <a:rPr lang="en-001"/>
              <a:t>a </a:t>
            </a:r>
            <a:r>
              <a:rPr lang="fr-FR"/>
              <a:t>d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a</a:t>
            </a:r>
            <a:r>
              <a:rPr lang="fr-FR"/>
              <a:t>s</a:t>
            </a:r>
            <a:r>
              <a:rPr lang="en-001"/>
              <a:t>e</a:t>
            </a:r>
            <a:r>
              <a:rPr lang="fr-FR"/>
              <a:t>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665EF1-4B3B-477B-A9C5-F27EC7C8EFFE}"/>
              </a:ext>
            </a:extLst>
          </p:cNvPr>
          <p:cNvSpPr/>
          <p:nvPr/>
        </p:nvSpPr>
        <p:spPr>
          <a:xfrm>
            <a:off x="206816" y="969956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>
                <a:solidFill>
                  <a:schemeClr val="tx1"/>
                </a:solidFill>
              </a:rPr>
              <a:t>t</a:t>
            </a:r>
            <a:r>
              <a:rPr lang="en-001">
                <a:solidFill>
                  <a:schemeClr val="tx1"/>
                </a:solidFill>
              </a:rPr>
              <a:t>_</a:t>
            </a:r>
            <a:r>
              <a:rPr lang="fr-FR">
                <a:solidFill>
                  <a:schemeClr val="tx1"/>
                </a:solidFill>
              </a:rPr>
              <a:t>c</a:t>
            </a:r>
            <a:r>
              <a:rPr lang="en-001">
                <a:solidFill>
                  <a:schemeClr val="tx1"/>
                </a:solidFill>
              </a:rPr>
              <a:t>s</a:t>
            </a:r>
            <a:r>
              <a:rPr lang="fr-FR">
                <a:solidFill>
                  <a:schemeClr val="tx1"/>
                </a:solidFill>
              </a:rPr>
              <a:t>v</a:t>
            </a:r>
            <a:r>
              <a:rPr lang="en-001">
                <a:solidFill>
                  <a:schemeClr val="tx1"/>
                </a:solidFill>
              </a:rPr>
              <a:t>_</a:t>
            </a:r>
            <a:r>
              <a:rPr lang="fr-FR">
                <a:solidFill>
                  <a:schemeClr val="tx1"/>
                </a:solidFill>
              </a:rPr>
              <a:t>c</a:t>
            </a:r>
            <a:r>
              <a:rPr lang="en-001">
                <a:solidFill>
                  <a:schemeClr val="tx1"/>
                </a:solidFill>
              </a:rPr>
              <a:t>o</a:t>
            </a:r>
            <a:r>
              <a:rPr lang="fr-FR">
                <a:solidFill>
                  <a:schemeClr val="tx1"/>
                </a:solidFill>
              </a:rPr>
              <a:t>l</a:t>
            </a:r>
            <a:endParaRPr lang="en-001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void *</a:t>
            </a:r>
            <a:r>
              <a:rPr lang="fr-FR" sz="1400">
                <a:solidFill>
                  <a:schemeClr val="tx1"/>
                </a:solidFill>
              </a:rPr>
              <a:t>c</a:t>
            </a:r>
            <a:r>
              <a:rPr lang="en-001" sz="1400">
                <a:solidFill>
                  <a:schemeClr val="tx1"/>
                </a:solidFill>
              </a:rPr>
              <a:t>o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umns</a:t>
            </a:r>
          </a:p>
          <a:p>
            <a:r>
              <a:rPr lang="en-001" sz="1400">
                <a:solidFill>
                  <a:schemeClr val="tx1"/>
                </a:solidFill>
              </a:rPr>
              <a:t>char *name</a:t>
            </a:r>
          </a:p>
          <a:p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_</a:t>
            </a:r>
            <a:r>
              <a:rPr lang="fr-FR" sz="1400">
                <a:solidFill>
                  <a:schemeClr val="tx1"/>
                </a:solidFill>
              </a:rPr>
              <a:t>c</a:t>
            </a:r>
            <a:r>
              <a:rPr lang="en-001" sz="1400">
                <a:solidFill>
                  <a:schemeClr val="tx1"/>
                </a:solidFill>
              </a:rPr>
              <a:t>s</a:t>
            </a:r>
            <a:r>
              <a:rPr lang="fr-FR" sz="1400">
                <a:solidFill>
                  <a:schemeClr val="tx1"/>
                </a:solidFill>
              </a:rPr>
              <a:t>v</a:t>
            </a:r>
            <a:r>
              <a:rPr lang="en-001" sz="1400">
                <a:solidFill>
                  <a:schemeClr val="tx1"/>
                </a:solidFill>
              </a:rPr>
              <a:t>_</a:t>
            </a:r>
            <a:r>
              <a:rPr lang="fr-FR" sz="1400">
                <a:solidFill>
                  <a:schemeClr val="tx1"/>
                </a:solidFill>
              </a:rPr>
              <a:t>c</a:t>
            </a:r>
            <a:r>
              <a:rPr lang="en-001" sz="1400">
                <a:solidFill>
                  <a:schemeClr val="tx1"/>
                </a:solidFill>
              </a:rPr>
              <a:t>o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 *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x</a:t>
            </a:r>
            <a:r>
              <a:rPr lang="en-001" sz="140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26E86B-358B-4E00-A1A5-C5CFEFC204D2}"/>
              </a:ext>
            </a:extLst>
          </p:cNvPr>
          <p:cNvSpPr/>
          <p:nvPr/>
        </p:nvSpPr>
        <p:spPr>
          <a:xfrm>
            <a:off x="3261807" y="988132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>
                <a:solidFill>
                  <a:schemeClr val="tx1"/>
                </a:solidFill>
              </a:rPr>
              <a:t>c</a:t>
            </a:r>
            <a:r>
              <a:rPr lang="en-001">
                <a:solidFill>
                  <a:schemeClr val="tx1"/>
                </a:solidFill>
              </a:rPr>
              <a:t>s</a:t>
            </a:r>
            <a:r>
              <a:rPr lang="fr-FR">
                <a:solidFill>
                  <a:schemeClr val="tx1"/>
                </a:solidFill>
              </a:rPr>
              <a:t>v</a:t>
            </a:r>
            <a:r>
              <a:rPr lang="en-001">
                <a:solidFill>
                  <a:schemeClr val="tx1"/>
                </a:solidFill>
              </a:rPr>
              <a:t>_char_col</a:t>
            </a:r>
          </a:p>
          <a:p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_</a:t>
            </a:r>
            <a:r>
              <a:rPr lang="fr-FR" sz="1400">
                <a:solidFill>
                  <a:schemeClr val="tx1"/>
                </a:solidFill>
              </a:rPr>
              <a:t>c</a:t>
            </a:r>
            <a:r>
              <a:rPr lang="en-001" sz="1400">
                <a:solidFill>
                  <a:schemeClr val="tx1"/>
                </a:solidFill>
              </a:rPr>
              <a:t>a</a:t>
            </a:r>
            <a:r>
              <a:rPr lang="fr-FR" sz="1400">
                <a:solidFill>
                  <a:schemeClr val="tx1"/>
                </a:solidFill>
              </a:rPr>
              <a:t>r</a:t>
            </a:r>
            <a:r>
              <a:rPr lang="en-001" sz="1400">
                <a:solidFill>
                  <a:schemeClr val="tx1"/>
                </a:solidFill>
              </a:rPr>
              <a:t>r </a:t>
            </a:r>
            <a:r>
              <a:rPr lang="fr-FR" sz="1400">
                <a:solidFill>
                  <a:schemeClr val="tx1"/>
                </a:solidFill>
              </a:rPr>
              <a:t>a</a:t>
            </a:r>
            <a:r>
              <a:rPr lang="en-001" sz="1400">
                <a:solidFill>
                  <a:schemeClr val="tx1"/>
                </a:solidFill>
              </a:rPr>
              <a:t>r</a:t>
            </a:r>
            <a:r>
              <a:rPr lang="fr-FR" sz="1400">
                <a:solidFill>
                  <a:schemeClr val="tx1"/>
                </a:solidFill>
              </a:rPr>
              <a:t>r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int type CSV_CHAR</a:t>
            </a:r>
          </a:p>
        </p:txBody>
      </p:sp>
    </p:spTree>
    <p:extLst>
      <p:ext uri="{BB962C8B-B14F-4D97-AF65-F5344CB8AC3E}">
        <p14:creationId xmlns:p14="http://schemas.microsoft.com/office/powerpoint/2010/main" val="3027490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6D026D-D603-4A88-B387-110BD9D178B0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E</a:t>
            </a:r>
            <a:r>
              <a:rPr lang="en-001"/>
              <a:t>ncod</a:t>
            </a:r>
            <a:r>
              <a:rPr lang="fr-FR"/>
              <a:t>a</a:t>
            </a:r>
            <a:r>
              <a:rPr lang="en-001"/>
              <a:t>g</a:t>
            </a:r>
            <a:r>
              <a:rPr lang="fr-FR"/>
              <a:t>e</a:t>
            </a:r>
            <a:r>
              <a:rPr lang="en-001"/>
              <a:t> </a:t>
            </a:r>
            <a:r>
              <a:rPr lang="fr-FR"/>
              <a:t>d</a:t>
            </a:r>
            <a:r>
              <a:rPr lang="en-001"/>
              <a:t>e </a:t>
            </a:r>
            <a:r>
              <a:rPr lang="fr-FR"/>
              <a:t>l</a:t>
            </a:r>
            <a:r>
              <a:rPr lang="en-001"/>
              <a:t>a </a:t>
            </a:r>
            <a:r>
              <a:rPr lang="fr-FR"/>
              <a:t>d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a</a:t>
            </a:r>
            <a:r>
              <a:rPr lang="fr-FR"/>
              <a:t>s</a:t>
            </a:r>
            <a:r>
              <a:rPr lang="en-001"/>
              <a:t>e</a:t>
            </a:r>
            <a:r>
              <a:rPr lang="fr-FR"/>
              <a:t>t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14B5D34B-4C18-4DFE-8D48-25F98A661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664308"/>
              </p:ext>
            </p:extLst>
          </p:nvPr>
        </p:nvGraphicFramePr>
        <p:xfrm>
          <a:off x="5962650" y="988906"/>
          <a:ext cx="419734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116">
                  <a:extLst>
                    <a:ext uri="{9D8B030D-6E8A-4147-A177-3AD203B41FA5}">
                      <a16:colId xmlns:a16="http://schemas.microsoft.com/office/drawing/2014/main" val="1546896552"/>
                    </a:ext>
                  </a:extLst>
                </a:gridCol>
                <a:gridCol w="1399116">
                  <a:extLst>
                    <a:ext uri="{9D8B030D-6E8A-4147-A177-3AD203B41FA5}">
                      <a16:colId xmlns:a16="http://schemas.microsoft.com/office/drawing/2014/main" val="4199953745"/>
                    </a:ext>
                  </a:extLst>
                </a:gridCol>
                <a:gridCol w="1399116">
                  <a:extLst>
                    <a:ext uri="{9D8B030D-6E8A-4147-A177-3AD203B41FA5}">
                      <a16:colId xmlns:a16="http://schemas.microsoft.com/office/drawing/2014/main" val="14323447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001"/>
                        <a:t>U</a:t>
                      </a:r>
                      <a:r>
                        <a:rPr lang="fr-FR"/>
                        <a:t>s</a:t>
                      </a:r>
                      <a:r>
                        <a:rPr lang="en-001"/>
                        <a:t>e</a:t>
                      </a:r>
                      <a:r>
                        <a:rPr lang="fr-FR"/>
                        <a:t>r</a:t>
                      </a:r>
                      <a:r>
                        <a:rPr lang="en-001"/>
                        <a:t> </a:t>
                      </a:r>
                      <a:r>
                        <a:rPr lang="fr-FR"/>
                        <a:t>i</a:t>
                      </a:r>
                      <a:r>
                        <a:rPr lang="en-001"/>
                        <a:t>d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001"/>
                        <a:t>P</a:t>
                      </a:r>
                      <a:r>
                        <a:rPr lang="fr-FR"/>
                        <a:t>a</a:t>
                      </a:r>
                      <a:r>
                        <a:rPr lang="en-001"/>
                        <a:t>y</a:t>
                      </a:r>
                      <a:r>
                        <a:rPr lang="fr-FR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001"/>
                        <a:t>S</a:t>
                      </a:r>
                      <a:r>
                        <a:rPr lang="fr-FR"/>
                        <a:t>o</a:t>
                      </a:r>
                      <a:r>
                        <a:rPr lang="en-001"/>
                        <a:t>l</a:t>
                      </a:r>
                      <a:r>
                        <a:rPr lang="fr-FR"/>
                        <a:t>d</a:t>
                      </a:r>
                      <a:r>
                        <a:rPr lang="en-001"/>
                        <a:t>e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12244"/>
                  </a:ext>
                </a:extLst>
              </a:tr>
              <a:tr h="284057">
                <a:tc>
                  <a:txBody>
                    <a:bodyPr/>
                    <a:lstStyle/>
                    <a:p>
                      <a:r>
                        <a:rPr lang="en-001"/>
                        <a:t>215151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001"/>
                        <a:t>F</a:t>
                      </a:r>
                      <a:r>
                        <a:rPr lang="fr-FR"/>
                        <a:t>r</a:t>
                      </a:r>
                      <a:r>
                        <a:rPr lang="en-001"/>
                        <a:t>a</a:t>
                      </a:r>
                      <a:r>
                        <a:rPr lang="fr-FR"/>
                        <a:t>n</a:t>
                      </a:r>
                      <a:r>
                        <a:rPr lang="en-001"/>
                        <a:t>c</a:t>
                      </a:r>
                      <a:r>
                        <a:rPr lang="fr-FR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001"/>
                        <a:t>100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222315"/>
                  </a:ext>
                </a:extLst>
              </a:tr>
              <a:tr h="284057">
                <a:tc>
                  <a:txBody>
                    <a:bodyPr/>
                    <a:lstStyle/>
                    <a:p>
                      <a:r>
                        <a:rPr lang="en-001"/>
                        <a:t>584655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001"/>
                        <a:t>A</a:t>
                      </a:r>
                      <a:r>
                        <a:rPr lang="fr-FR"/>
                        <a:t>l</a:t>
                      </a:r>
                      <a:r>
                        <a:rPr lang="en-001"/>
                        <a:t>l</a:t>
                      </a:r>
                      <a:r>
                        <a:rPr lang="fr-FR"/>
                        <a:t>e</a:t>
                      </a:r>
                      <a:r>
                        <a:rPr lang="en-001"/>
                        <a:t>m</a:t>
                      </a:r>
                      <a:r>
                        <a:rPr lang="fr-FR"/>
                        <a:t>a</a:t>
                      </a:r>
                      <a:r>
                        <a:rPr lang="en-001"/>
                        <a:t>g</a:t>
                      </a:r>
                      <a:r>
                        <a:rPr lang="fr-FR"/>
                        <a:t>n</a:t>
                      </a:r>
                      <a:r>
                        <a:rPr lang="en-001"/>
                        <a:t>e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001"/>
                        <a:t>-500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345362"/>
                  </a:ext>
                </a:extLst>
              </a:tr>
              <a:tr h="284057">
                <a:tc>
                  <a:txBody>
                    <a:bodyPr/>
                    <a:lstStyle/>
                    <a:p>
                      <a:r>
                        <a:rPr lang="en-001"/>
                        <a:t>666777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E</a:t>
                      </a:r>
                      <a:r>
                        <a:rPr lang="en-001"/>
                        <a:t>s</a:t>
                      </a:r>
                      <a:r>
                        <a:rPr lang="fr-FR"/>
                        <a:t>p</a:t>
                      </a:r>
                      <a:r>
                        <a:rPr lang="en-001"/>
                        <a:t>a</a:t>
                      </a:r>
                      <a:r>
                        <a:rPr lang="fr-FR"/>
                        <a:t>g</a:t>
                      </a:r>
                      <a:r>
                        <a:rPr lang="en-001"/>
                        <a:t>n</a:t>
                      </a:r>
                      <a:r>
                        <a:rPr lang="fr-FR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001"/>
                        <a:t>1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282509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659976B4-93A7-49D5-96E1-1261963EDB6C}"/>
              </a:ext>
            </a:extLst>
          </p:cNvPr>
          <p:cNvSpPr txBox="1"/>
          <p:nvPr/>
        </p:nvSpPr>
        <p:spPr>
          <a:xfrm>
            <a:off x="923925" y="1352550"/>
            <a:ext cx="610026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1 </a:t>
            </a:r>
            <a:r>
              <a:rPr lang="fr-FR"/>
              <a:t>R</a:t>
            </a:r>
            <a:r>
              <a:rPr lang="en-001"/>
              <a:t>e</a:t>
            </a:r>
            <a:r>
              <a:rPr lang="fr-FR"/>
              <a:t>a</a:t>
            </a:r>
            <a:r>
              <a:rPr lang="en-001"/>
              <a:t>d_</a:t>
            </a:r>
            <a:r>
              <a:rPr lang="fr-FR"/>
              <a:t>c</a:t>
            </a:r>
            <a:r>
              <a:rPr lang="en-001"/>
              <a:t>s</a:t>
            </a:r>
            <a:r>
              <a:rPr lang="fr-FR"/>
              <a:t>v</a:t>
            </a:r>
            <a:r>
              <a:rPr lang="en-001"/>
              <a:t> </a:t>
            </a:r>
            <a:r>
              <a:rPr lang="fr-FR"/>
              <a:t>e</a:t>
            </a:r>
            <a:r>
              <a:rPr lang="en-001"/>
              <a:t>n </a:t>
            </a:r>
            <a:r>
              <a:rPr lang="fr-FR"/>
              <a:t>g</a:t>
            </a:r>
            <a:r>
              <a:rPr lang="en-001"/>
              <a:t>ardant tout en string</a:t>
            </a:r>
          </a:p>
          <a:p>
            <a:endParaRPr lang="en-001"/>
          </a:p>
          <a:p>
            <a:r>
              <a:rPr lang="en-001"/>
              <a:t>2 Optio</a:t>
            </a:r>
            <a:r>
              <a:rPr lang="fr-FR"/>
              <a:t>n</a:t>
            </a:r>
            <a:r>
              <a:rPr lang="en-001"/>
              <a:t>e</a:t>
            </a:r>
            <a:r>
              <a:rPr lang="fr-FR"/>
              <a:t>l</a:t>
            </a:r>
            <a:r>
              <a:rPr lang="en-001"/>
              <a:t> </a:t>
            </a:r>
            <a:r>
              <a:rPr lang="fr-FR"/>
              <a:t>o</a:t>
            </a:r>
            <a:r>
              <a:rPr lang="en-001"/>
              <a:t>n </a:t>
            </a:r>
            <a:r>
              <a:rPr lang="fr-FR"/>
              <a:t>p</a:t>
            </a:r>
            <a:r>
              <a:rPr lang="en-001"/>
              <a:t>a</a:t>
            </a:r>
            <a:r>
              <a:rPr lang="fr-FR"/>
              <a:t>s</a:t>
            </a:r>
            <a:r>
              <a:rPr lang="en-001"/>
              <a:t>s</a:t>
            </a:r>
            <a:r>
              <a:rPr lang="fr-FR"/>
              <a:t>e</a:t>
            </a:r>
            <a:r>
              <a:rPr lang="en-001"/>
              <a:t> </a:t>
            </a:r>
            <a:r>
              <a:rPr lang="fr-FR"/>
              <a:t>d</a:t>
            </a:r>
            <a:r>
              <a:rPr lang="en-001"/>
              <a:t>e</a:t>
            </a:r>
            <a:r>
              <a:rPr lang="fr-FR"/>
              <a:t>s</a:t>
            </a:r>
            <a:r>
              <a:rPr lang="en-001"/>
              <a:t> </a:t>
            </a:r>
            <a:r>
              <a:rPr lang="fr-FR"/>
              <a:t>c</a:t>
            </a:r>
            <a:r>
              <a:rPr lang="en-001"/>
              <a:t>o</a:t>
            </a:r>
            <a:r>
              <a:rPr lang="fr-FR"/>
              <a:t>l</a:t>
            </a:r>
            <a:r>
              <a:rPr lang="en-001"/>
              <a:t>l</a:t>
            </a:r>
            <a:r>
              <a:rPr lang="fr-FR"/>
              <a:t>o</a:t>
            </a:r>
            <a:r>
              <a:rPr lang="en-001"/>
              <a:t>n</a:t>
            </a:r>
            <a:r>
              <a:rPr lang="fr-FR"/>
              <a:t>e</a:t>
            </a:r>
            <a:r>
              <a:rPr lang="en-001"/>
              <a:t>s </a:t>
            </a:r>
            <a:r>
              <a:rPr lang="fr-FR"/>
              <a:t>d</a:t>
            </a:r>
            <a:r>
              <a:rPr lang="en-001"/>
              <a:t>a</a:t>
            </a:r>
            <a:r>
              <a:rPr lang="fr-FR"/>
              <a:t>n</a:t>
            </a:r>
            <a:r>
              <a:rPr lang="en-001"/>
              <a:t>s </a:t>
            </a:r>
            <a:r>
              <a:rPr lang="fr-FR"/>
              <a:t>l</a:t>
            </a:r>
            <a:r>
              <a:rPr lang="en-001"/>
              <a:t>e</a:t>
            </a:r>
          </a:p>
          <a:p>
            <a:r>
              <a:rPr lang="en-001"/>
              <a:t>one_hot_encoder qui va les transformer en</a:t>
            </a:r>
          </a:p>
          <a:p>
            <a:r>
              <a:rPr lang="en-001"/>
              <a:t>type binaire</a:t>
            </a:r>
          </a:p>
          <a:p>
            <a:endParaRPr lang="en-001"/>
          </a:p>
          <a:p>
            <a:r>
              <a:rPr lang="en-001"/>
              <a:t>3 On definit les types des collones sauf celles  one_hot_encod</a:t>
            </a:r>
            <a:r>
              <a:rPr lang="fr-FR"/>
              <a:t>e</a:t>
            </a:r>
            <a:endParaRPr lang="en-001"/>
          </a:p>
          <a:p>
            <a:endParaRPr lang="en-001"/>
          </a:p>
          <a:p>
            <a:r>
              <a:rPr lang="en-001"/>
              <a:t>4 On standardise les données des collones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8713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B81676-A876-4BC4-92BE-34125DAF11EA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S</a:t>
            </a:r>
            <a:r>
              <a:rPr lang="en-001"/>
              <a:t>t</a:t>
            </a:r>
            <a:r>
              <a:rPr lang="fr-FR"/>
              <a:t>a</a:t>
            </a:r>
            <a:r>
              <a:rPr lang="en-001"/>
              <a:t>n</a:t>
            </a:r>
            <a:r>
              <a:rPr lang="fr-FR"/>
              <a:t>d</a:t>
            </a:r>
            <a:r>
              <a:rPr lang="en-001"/>
              <a:t>a</a:t>
            </a:r>
            <a:r>
              <a:rPr lang="fr-FR"/>
              <a:t>r</a:t>
            </a:r>
            <a:r>
              <a:rPr lang="en-001"/>
              <a:t>d</a:t>
            </a:r>
            <a:r>
              <a:rPr lang="fr-FR"/>
              <a:t>i</a:t>
            </a:r>
            <a:r>
              <a:rPr lang="en-001"/>
              <a:t>s</a:t>
            </a:r>
            <a:r>
              <a:rPr lang="fr-FR"/>
              <a:t>a</a:t>
            </a:r>
            <a:r>
              <a:rPr lang="en-001"/>
              <a:t>t</a:t>
            </a:r>
            <a:r>
              <a:rPr lang="fr-FR"/>
              <a:t>i</a:t>
            </a:r>
            <a:r>
              <a:rPr lang="en-001"/>
              <a:t>o</a:t>
            </a:r>
            <a:r>
              <a:rPr lang="fr-FR"/>
              <a:t>n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7BD5E8E-79DE-4ACB-9739-DD873F8FF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79" y="1518407"/>
            <a:ext cx="3191523" cy="3010219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D728C803-6F99-4D4A-A919-689D2F66D450}"/>
              </a:ext>
            </a:extLst>
          </p:cNvPr>
          <p:cNvSpPr txBox="1"/>
          <p:nvPr/>
        </p:nvSpPr>
        <p:spPr>
          <a:xfrm>
            <a:off x="4295163" y="1308683"/>
            <a:ext cx="801661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x </a:t>
            </a:r>
            <a:r>
              <a:rPr lang="fr-FR"/>
              <a:t>e</a:t>
            </a:r>
            <a:r>
              <a:rPr lang="en-001"/>
              <a:t>s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u</a:t>
            </a:r>
            <a:r>
              <a:rPr lang="en-001"/>
              <a:t>n</a:t>
            </a:r>
            <a:r>
              <a:rPr lang="fr-FR"/>
              <a:t>e</a:t>
            </a:r>
            <a:r>
              <a:rPr lang="en-001"/>
              <a:t> </a:t>
            </a:r>
            <a:r>
              <a:rPr lang="fr-FR"/>
              <a:t>l</a:t>
            </a:r>
            <a:r>
              <a:rPr lang="en-001"/>
              <a:t>i</a:t>
            </a:r>
            <a:r>
              <a:rPr lang="fr-FR"/>
              <a:t>s</a:t>
            </a:r>
            <a:r>
              <a:rPr lang="en-001"/>
              <a:t>t</a:t>
            </a:r>
            <a:r>
              <a:rPr lang="fr-FR"/>
              <a:t>e</a:t>
            </a:r>
            <a:r>
              <a:rPr lang="en-001"/>
              <a:t> </a:t>
            </a:r>
            <a:r>
              <a:rPr lang="fr-FR"/>
              <a:t>d</a:t>
            </a:r>
            <a:r>
              <a:rPr lang="en-001"/>
              <a:t>e </a:t>
            </a:r>
            <a:r>
              <a:rPr lang="fr-FR"/>
              <a:t>d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née com</a:t>
            </a:r>
            <a:r>
              <a:rPr lang="fr-FR"/>
              <a:t>m</a:t>
            </a:r>
            <a:r>
              <a:rPr lang="en-001"/>
              <a:t>e </a:t>
            </a:r>
            <a:r>
              <a:rPr lang="fr-FR"/>
              <a:t>d</a:t>
            </a:r>
            <a:r>
              <a:rPr lang="en-001"/>
              <a:t>e</a:t>
            </a:r>
            <a:r>
              <a:rPr lang="fr-FR"/>
              <a:t>s</a:t>
            </a:r>
            <a:r>
              <a:rPr lang="en-001"/>
              <a:t> </a:t>
            </a:r>
            <a:r>
              <a:rPr lang="fr-FR"/>
              <a:t>a</a:t>
            </a:r>
            <a:r>
              <a:rPr lang="en-001"/>
              <a:t>g</a:t>
            </a:r>
            <a:r>
              <a:rPr lang="fr-FR"/>
              <a:t>e</a:t>
            </a:r>
            <a:r>
              <a:rPr lang="en-001"/>
              <a:t>s </a:t>
            </a:r>
            <a:r>
              <a:rPr lang="fr-FR"/>
              <a:t>p</a:t>
            </a:r>
            <a:r>
              <a:rPr lang="en-001"/>
              <a:t>a</a:t>
            </a:r>
            <a:r>
              <a:rPr lang="fr-FR"/>
              <a:t>r</a:t>
            </a:r>
            <a:r>
              <a:rPr lang="en-001"/>
              <a:t> </a:t>
            </a:r>
            <a:r>
              <a:rPr lang="fr-FR"/>
              <a:t>e</a:t>
            </a:r>
            <a:r>
              <a:rPr lang="en-001"/>
              <a:t>x</a:t>
            </a:r>
            <a:r>
              <a:rPr lang="fr-FR"/>
              <a:t>e</a:t>
            </a:r>
            <a:r>
              <a:rPr lang="en-001"/>
              <a:t>m</a:t>
            </a:r>
            <a:r>
              <a:rPr lang="fr-FR"/>
              <a:t>p</a:t>
            </a:r>
            <a:r>
              <a:rPr lang="en-001"/>
              <a:t>l</a:t>
            </a:r>
            <a:r>
              <a:rPr lang="fr-FR"/>
              <a:t>e</a:t>
            </a:r>
            <a:r>
              <a:rPr lang="en-001"/>
              <a:t>.</a:t>
            </a:r>
          </a:p>
          <a:p>
            <a:r>
              <a:rPr lang="en-001"/>
              <a:t>Au debut, on appliquer un Min-Max scaling (</a:t>
            </a:r>
            <a:r>
              <a:rPr lang="fr-FR"/>
              <a:t>n</a:t>
            </a:r>
            <a:r>
              <a:rPr lang="en-001"/>
              <a:t>o</a:t>
            </a:r>
            <a:r>
              <a:rPr lang="fr-FR"/>
              <a:t>r</a:t>
            </a:r>
            <a:r>
              <a:rPr lang="en-001"/>
              <a:t>m</a:t>
            </a:r>
            <a:r>
              <a:rPr lang="fr-FR"/>
              <a:t>a</a:t>
            </a:r>
            <a:r>
              <a:rPr lang="en-001"/>
              <a:t>l</a:t>
            </a:r>
            <a:r>
              <a:rPr lang="fr-FR"/>
              <a:t>i</a:t>
            </a:r>
            <a:r>
              <a:rPr lang="en-001"/>
              <a:t>s</a:t>
            </a:r>
            <a:r>
              <a:rPr lang="fr-FR"/>
              <a:t>a</a:t>
            </a:r>
            <a:r>
              <a:rPr lang="en-001"/>
              <a:t>t</a:t>
            </a:r>
            <a:r>
              <a:rPr lang="fr-FR"/>
              <a:t>i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)</a:t>
            </a:r>
          </a:p>
          <a:p>
            <a:r>
              <a:rPr lang="en-001"/>
              <a:t>sur la liste pour met</a:t>
            </a:r>
            <a:r>
              <a:rPr lang="fr-FR"/>
              <a:t>t</a:t>
            </a:r>
            <a:r>
              <a:rPr lang="en-001"/>
              <a:t>re les donné</a:t>
            </a:r>
            <a:r>
              <a:rPr lang="fr-FR"/>
              <a:t>e</a:t>
            </a:r>
            <a:r>
              <a:rPr lang="en-001"/>
              <a:t>s entre 0 et 1 donc</a:t>
            </a:r>
          </a:p>
          <a:p>
            <a:r>
              <a:rPr lang="en-001"/>
              <a:t>pour chaque x, on le remplace par son x_norm[</a:t>
            </a:r>
            <a:r>
              <a:rPr lang="fr-FR"/>
              <a:t>i</a:t>
            </a:r>
            <a:r>
              <a:rPr lang="en-001"/>
              <a:t>] = (</a:t>
            </a:r>
            <a:r>
              <a:rPr lang="fr-FR"/>
              <a:t>x</a:t>
            </a:r>
            <a:r>
              <a:rPr lang="en-001"/>
              <a:t>[</a:t>
            </a:r>
            <a:r>
              <a:rPr lang="fr-FR"/>
              <a:t>i</a:t>
            </a:r>
            <a:r>
              <a:rPr lang="en-001"/>
              <a:t>] – min(x)) / (max(x) – min(x))</a:t>
            </a:r>
          </a:p>
          <a:p>
            <a:endParaRPr lang="en-001"/>
          </a:p>
          <a:p>
            <a:r>
              <a:rPr lang="en-001"/>
              <a:t>On se retrouve avec une nouvelle liste x_norm</a:t>
            </a:r>
          </a:p>
          <a:p>
            <a:r>
              <a:rPr lang="en-001"/>
              <a:t>Pour obtenir la liste x_stdr on remp</a:t>
            </a:r>
            <a:r>
              <a:rPr lang="fr-FR"/>
              <a:t>l</a:t>
            </a:r>
            <a:r>
              <a:rPr lang="en-001"/>
              <a:t>a</a:t>
            </a:r>
            <a:r>
              <a:rPr lang="fr-FR"/>
              <a:t>c</a:t>
            </a:r>
            <a:r>
              <a:rPr lang="en-001"/>
              <a:t>e le x_norm[i] par</a:t>
            </a:r>
          </a:p>
          <a:p>
            <a:r>
              <a:rPr lang="en-001"/>
              <a:t>x_st</a:t>
            </a:r>
            <a:r>
              <a:rPr lang="fr-FR"/>
              <a:t>d</a:t>
            </a:r>
            <a:r>
              <a:rPr lang="en-001"/>
              <a:t>r[</a:t>
            </a:r>
            <a:r>
              <a:rPr lang="fr-FR"/>
              <a:t>i</a:t>
            </a:r>
            <a:r>
              <a:rPr lang="en-001"/>
              <a:t>] = (</a:t>
            </a:r>
            <a:r>
              <a:rPr lang="fr-FR"/>
              <a:t>x</a:t>
            </a:r>
            <a:r>
              <a:rPr lang="en-001"/>
              <a:t>_</a:t>
            </a:r>
            <a:r>
              <a:rPr lang="fr-FR"/>
              <a:t>n</a:t>
            </a:r>
            <a:r>
              <a:rPr lang="en-001"/>
              <a:t>o</a:t>
            </a:r>
            <a:r>
              <a:rPr lang="fr-FR"/>
              <a:t>r</a:t>
            </a:r>
            <a:r>
              <a:rPr lang="en-001"/>
              <a:t>m[</a:t>
            </a:r>
            <a:r>
              <a:rPr lang="fr-FR"/>
              <a:t>i</a:t>
            </a:r>
            <a:r>
              <a:rPr lang="en-001"/>
              <a:t>] – </a:t>
            </a:r>
            <a:r>
              <a:rPr lang="fr-FR"/>
              <a:t>M</a:t>
            </a:r>
            <a:r>
              <a:rPr lang="en-001"/>
              <a:t>o</a:t>
            </a:r>
            <a:r>
              <a:rPr lang="fr-FR"/>
              <a:t>y</a:t>
            </a:r>
            <a:r>
              <a:rPr lang="en-001"/>
              <a:t>e</a:t>
            </a:r>
            <a:r>
              <a:rPr lang="fr-FR"/>
              <a:t>n</a:t>
            </a:r>
            <a:r>
              <a:rPr lang="en-001"/>
              <a:t>n</a:t>
            </a:r>
            <a:r>
              <a:rPr lang="fr-FR"/>
              <a:t>e</a:t>
            </a:r>
            <a:r>
              <a:rPr lang="en-001"/>
              <a:t>(</a:t>
            </a:r>
            <a:r>
              <a:rPr lang="fr-FR"/>
              <a:t>x</a:t>
            </a:r>
            <a:r>
              <a:rPr lang="en-001"/>
              <a:t>_</a:t>
            </a:r>
            <a:r>
              <a:rPr lang="fr-FR"/>
              <a:t>n</a:t>
            </a:r>
            <a:r>
              <a:rPr lang="en-001"/>
              <a:t>o</a:t>
            </a:r>
            <a:r>
              <a:rPr lang="fr-FR"/>
              <a:t>r</a:t>
            </a:r>
            <a:r>
              <a:rPr lang="en-001"/>
              <a:t>m)) / </a:t>
            </a:r>
            <a:r>
              <a:rPr lang="fr-FR"/>
              <a:t>s</a:t>
            </a:r>
            <a:r>
              <a:rPr lang="en-001"/>
              <a:t>t</a:t>
            </a:r>
            <a:r>
              <a:rPr lang="fr-FR"/>
              <a:t>a</a:t>
            </a:r>
            <a:r>
              <a:rPr lang="en-001"/>
              <a:t>n</a:t>
            </a:r>
            <a:r>
              <a:rPr lang="fr-FR"/>
              <a:t>d</a:t>
            </a:r>
            <a:r>
              <a:rPr lang="en-001"/>
              <a:t>a</a:t>
            </a:r>
            <a:r>
              <a:rPr lang="fr-FR"/>
              <a:t>r</a:t>
            </a:r>
            <a:r>
              <a:rPr lang="en-001"/>
              <a:t>t_</a:t>
            </a:r>
            <a:r>
              <a:rPr lang="fr-FR"/>
              <a:t>d</a:t>
            </a:r>
            <a:r>
              <a:rPr lang="en-001"/>
              <a:t>e</a:t>
            </a:r>
            <a:r>
              <a:rPr lang="fr-FR"/>
              <a:t>v</a:t>
            </a:r>
            <a:r>
              <a:rPr lang="en-001"/>
              <a:t>i</a:t>
            </a:r>
            <a:r>
              <a:rPr lang="fr-FR"/>
              <a:t>a</a:t>
            </a:r>
            <a:r>
              <a:rPr lang="en-001"/>
              <a:t>t</a:t>
            </a:r>
            <a:r>
              <a:rPr lang="fr-FR"/>
              <a:t>i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(</a:t>
            </a:r>
            <a:r>
              <a:rPr lang="fr-FR"/>
              <a:t>x</a:t>
            </a:r>
            <a:r>
              <a:rPr lang="en-001"/>
              <a:t>_</a:t>
            </a:r>
            <a:r>
              <a:rPr lang="fr-FR"/>
              <a:t>n</a:t>
            </a:r>
            <a:r>
              <a:rPr lang="en-001"/>
              <a:t>o</a:t>
            </a:r>
            <a:r>
              <a:rPr lang="fr-FR"/>
              <a:t>r</a:t>
            </a:r>
            <a:r>
              <a:rPr lang="en-001"/>
              <a:t>m)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63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B23583E4-FD4E-4755-A8C4-969E48849513}"/>
              </a:ext>
            </a:extLst>
          </p:cNvPr>
          <p:cNvSpPr/>
          <p:nvPr/>
        </p:nvSpPr>
        <p:spPr>
          <a:xfrm>
            <a:off x="6896263" y="4628413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BA1DA1F-A47B-445F-9027-9D60106D241B}"/>
              </a:ext>
            </a:extLst>
          </p:cNvPr>
          <p:cNvSpPr/>
          <p:nvPr/>
        </p:nvSpPr>
        <p:spPr>
          <a:xfrm>
            <a:off x="6889272" y="5527433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FAE2933-9AB1-41EF-9DDC-B2B1F71E0939}"/>
              </a:ext>
            </a:extLst>
          </p:cNvPr>
          <p:cNvSpPr/>
          <p:nvPr/>
        </p:nvSpPr>
        <p:spPr>
          <a:xfrm>
            <a:off x="9162689" y="4218751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215181D-2E1B-4FE8-BC52-D73E01E39ED0}"/>
              </a:ext>
            </a:extLst>
          </p:cNvPr>
          <p:cNvSpPr/>
          <p:nvPr/>
        </p:nvSpPr>
        <p:spPr>
          <a:xfrm>
            <a:off x="9162689" y="5015705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2244B23-AEC1-4857-9FDB-5FAA6EB75445}"/>
              </a:ext>
            </a:extLst>
          </p:cNvPr>
          <p:cNvSpPr/>
          <p:nvPr/>
        </p:nvSpPr>
        <p:spPr>
          <a:xfrm>
            <a:off x="9129133" y="5871382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BA40B0D-CDA5-482A-80CE-A81EF6F7E562}"/>
              </a:ext>
            </a:extLst>
          </p:cNvPr>
          <p:cNvSpPr/>
          <p:nvPr/>
        </p:nvSpPr>
        <p:spPr>
          <a:xfrm>
            <a:off x="11217992" y="5519044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9710FF9-9B7B-474E-B64F-94FF7CF59E84}"/>
              </a:ext>
            </a:extLst>
          </p:cNvPr>
          <p:cNvSpPr/>
          <p:nvPr/>
        </p:nvSpPr>
        <p:spPr>
          <a:xfrm>
            <a:off x="11226381" y="4638200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AACE104-59B9-4258-B9CE-924E974318E2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7344132" y="4442686"/>
            <a:ext cx="1818557" cy="409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09D2F886-E43D-4013-BC72-229E91AAF0AC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7337141" y="4442686"/>
            <a:ext cx="1825548" cy="130868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455F9E41-9B18-4795-AA08-22368F28B798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7337141" y="5239640"/>
            <a:ext cx="1825548" cy="51172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1FBC2FDD-1A30-438C-9217-14C3EC88DB70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7344132" y="4852348"/>
            <a:ext cx="1818557" cy="387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E1E0668-A66A-4344-9761-CB19CC405491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7337141" y="5751368"/>
            <a:ext cx="1791992" cy="34394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7A979F52-09F4-4795-B6BC-46D680353786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7344132" y="4852348"/>
            <a:ext cx="1785001" cy="1242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E56AC1D-7B6C-442D-9FE5-52BB23019F2C}"/>
              </a:ext>
            </a:extLst>
          </p:cNvPr>
          <p:cNvSpPr/>
          <p:nvPr/>
        </p:nvSpPr>
        <p:spPr>
          <a:xfrm>
            <a:off x="318783" y="419450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>
                <a:solidFill>
                  <a:schemeClr val="tx1"/>
                </a:solidFill>
              </a:rPr>
              <a:t>t</a:t>
            </a:r>
            <a:r>
              <a:rPr lang="en-001">
                <a:solidFill>
                  <a:schemeClr val="tx1"/>
                </a:solidFill>
              </a:rPr>
              <a:t>_network</a:t>
            </a:r>
          </a:p>
          <a:p>
            <a:r>
              <a:rPr lang="en-001" sz="1400">
                <a:solidFill>
                  <a:schemeClr val="tx1"/>
                </a:solidFill>
              </a:rPr>
              <a:t>t_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a</a:t>
            </a:r>
            <a:r>
              <a:rPr lang="fr-FR" sz="1400">
                <a:solidFill>
                  <a:schemeClr val="tx1"/>
                </a:solidFill>
              </a:rPr>
              <a:t>y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r</a:t>
            </a:r>
            <a:r>
              <a:rPr lang="en-001" sz="1400">
                <a:solidFill>
                  <a:schemeClr val="tx1"/>
                </a:solidFill>
              </a:rPr>
              <a:t> *</a:t>
            </a:r>
            <a:r>
              <a:rPr lang="fr-FR" sz="1400">
                <a:solidFill>
                  <a:schemeClr val="tx1"/>
                </a:solidFill>
              </a:rPr>
              <a:t>b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g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a</a:t>
            </a:r>
            <a:r>
              <a:rPr lang="fr-FR" sz="1400">
                <a:solidFill>
                  <a:schemeClr val="tx1"/>
                </a:solidFill>
              </a:rPr>
              <a:t>y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r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fr-FR" sz="1400">
                <a:solidFill>
                  <a:srgbClr val="00B0F0"/>
                </a:solidFill>
              </a:rPr>
              <a:t>i</a:t>
            </a:r>
            <a:r>
              <a:rPr lang="en-001" sz="1400">
                <a:solidFill>
                  <a:srgbClr val="00B0F0"/>
                </a:solidFill>
              </a:rPr>
              <a:t>n</a:t>
            </a:r>
            <a:r>
              <a:rPr lang="fr-FR" sz="1400">
                <a:solidFill>
                  <a:srgbClr val="00B0F0"/>
                </a:solidFill>
              </a:rPr>
              <a:t>t</a:t>
            </a:r>
            <a:r>
              <a:rPr lang="en-001" sz="1400">
                <a:solidFill>
                  <a:srgbClr val="00B0F0"/>
                </a:solidFill>
              </a:rPr>
              <a:t> optimizer</a:t>
            </a:r>
          </a:p>
          <a:p>
            <a:r>
              <a:rPr lang="en-001" sz="1400">
                <a:solidFill>
                  <a:srgbClr val="00B0F0"/>
                </a:solidFill>
              </a:rPr>
              <a:t>int loss</a:t>
            </a:r>
          </a:p>
          <a:p>
            <a:r>
              <a:rPr lang="en-001" sz="1400">
                <a:solidFill>
                  <a:srgbClr val="00B0F0"/>
                </a:solidFill>
              </a:rPr>
              <a:t>int metrics</a:t>
            </a:r>
          </a:p>
          <a:p>
            <a:r>
              <a:rPr lang="en-001" sz="1400">
                <a:solidFill>
                  <a:schemeClr val="tx1"/>
                </a:solidFill>
              </a:rPr>
              <a:t>un</a:t>
            </a:r>
            <a:r>
              <a:rPr lang="fr-FR" sz="1400">
                <a:solidFill>
                  <a:schemeClr val="tx1"/>
                </a:solidFill>
              </a:rPr>
              <a:t>s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g</a:t>
            </a:r>
            <a:r>
              <a:rPr lang="en-001" sz="1400">
                <a:solidFill>
                  <a:schemeClr val="tx1"/>
                </a:solidFill>
              </a:rPr>
              <a:t>n</a:t>
            </a:r>
            <a:r>
              <a:rPr lang="fr-FR" sz="1400">
                <a:solidFill>
                  <a:schemeClr val="tx1"/>
                </a:solidFill>
              </a:rPr>
              <a:t>e</a:t>
            </a:r>
            <a:r>
              <a:rPr lang="en-001" sz="1400">
                <a:solidFill>
                  <a:schemeClr val="tx1"/>
                </a:solidFill>
              </a:rPr>
              <a:t>d </a:t>
            </a:r>
            <a:r>
              <a:rPr lang="fr-FR" sz="1400">
                <a:solidFill>
                  <a:schemeClr val="tx1"/>
                </a:solidFill>
              </a:rPr>
              <a:t>i</a:t>
            </a:r>
            <a:r>
              <a:rPr lang="en-001" sz="1400">
                <a:solidFill>
                  <a:schemeClr val="tx1"/>
                </a:solidFill>
              </a:rPr>
              <a:t>n</a:t>
            </a:r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 </a:t>
            </a:r>
            <a:r>
              <a:rPr lang="fr-FR" sz="1400">
                <a:solidFill>
                  <a:schemeClr val="tx1"/>
                </a:solidFill>
              </a:rPr>
              <a:t>e</a:t>
            </a:r>
            <a:r>
              <a:rPr lang="en-001" sz="1400">
                <a:solidFill>
                  <a:schemeClr val="tx1"/>
                </a:solidFill>
              </a:rPr>
              <a:t>p</a:t>
            </a:r>
            <a:r>
              <a:rPr lang="fr-FR" sz="1400">
                <a:solidFill>
                  <a:schemeClr val="tx1"/>
                </a:solidFill>
              </a:rPr>
              <a:t>o</a:t>
            </a:r>
            <a:r>
              <a:rPr lang="en-001" sz="1400">
                <a:solidFill>
                  <a:schemeClr val="tx1"/>
                </a:solidFill>
              </a:rPr>
              <a:t>c</a:t>
            </a:r>
            <a:r>
              <a:rPr lang="fr-FR" sz="1400">
                <a:solidFill>
                  <a:schemeClr val="tx1"/>
                </a:solidFill>
              </a:rPr>
              <a:t>h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unsigned int batch_</a:t>
            </a:r>
            <a:r>
              <a:rPr lang="fr-FR" sz="1400">
                <a:solidFill>
                  <a:schemeClr val="tx1"/>
                </a:solidFill>
              </a:rPr>
              <a:t>s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z</a:t>
            </a:r>
            <a:r>
              <a:rPr lang="en-001" sz="1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C3D273-FF0B-4486-8C6A-1885B4336366}"/>
              </a:ext>
            </a:extLst>
          </p:cNvPr>
          <p:cNvSpPr/>
          <p:nvPr/>
        </p:nvSpPr>
        <p:spPr>
          <a:xfrm>
            <a:off x="3013047" y="404070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001">
                <a:solidFill>
                  <a:schemeClr val="tx1"/>
                </a:solidFill>
              </a:rPr>
              <a:t>t_</a:t>
            </a:r>
            <a:r>
              <a:rPr lang="fr-FR">
                <a:solidFill>
                  <a:schemeClr val="tx1"/>
                </a:solidFill>
              </a:rPr>
              <a:t>l</a:t>
            </a:r>
            <a:r>
              <a:rPr lang="en-001">
                <a:solidFill>
                  <a:schemeClr val="tx1"/>
                </a:solidFill>
              </a:rPr>
              <a:t>a</a:t>
            </a:r>
            <a:r>
              <a:rPr lang="fr-FR">
                <a:solidFill>
                  <a:schemeClr val="tx1"/>
                </a:solidFill>
              </a:rPr>
              <a:t>y</a:t>
            </a:r>
            <a:r>
              <a:rPr lang="en-001">
                <a:solidFill>
                  <a:schemeClr val="tx1"/>
                </a:solidFill>
              </a:rPr>
              <a:t>e</a:t>
            </a:r>
            <a:r>
              <a:rPr lang="fr-FR">
                <a:solidFill>
                  <a:schemeClr val="tx1"/>
                </a:solidFill>
              </a:rPr>
              <a:t>r</a:t>
            </a:r>
            <a:endParaRPr lang="en-001">
              <a:solidFill>
                <a:schemeClr val="tx1"/>
              </a:solidFill>
            </a:endParaRPr>
          </a:p>
          <a:p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t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_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l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a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y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e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r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 *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n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e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x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t</a:t>
            </a:r>
          </a:p>
          <a:p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t_layer *before</a:t>
            </a:r>
          </a:p>
          <a:p>
            <a:r>
              <a:rPr lang="fr-FR" sz="1400">
                <a:solidFill>
                  <a:schemeClr val="tx1"/>
                </a:solidFill>
              </a:rPr>
              <a:t>v</a:t>
            </a:r>
            <a:r>
              <a:rPr lang="en-001" sz="1400">
                <a:solidFill>
                  <a:schemeClr val="tx1"/>
                </a:solidFill>
              </a:rPr>
              <a:t>oid *</a:t>
            </a:r>
            <a:r>
              <a:rPr lang="fr-FR" sz="1400">
                <a:solidFill>
                  <a:schemeClr val="tx1"/>
                </a:solidFill>
              </a:rPr>
              <a:t>s</a:t>
            </a:r>
            <a:r>
              <a:rPr lang="en-001" sz="1400">
                <a:solidFill>
                  <a:schemeClr val="tx1"/>
                </a:solidFill>
              </a:rPr>
              <a:t>p</a:t>
            </a:r>
            <a:r>
              <a:rPr lang="fr-FR" sz="1400">
                <a:solidFill>
                  <a:schemeClr val="tx1"/>
                </a:solidFill>
              </a:rPr>
              <a:t>e</a:t>
            </a:r>
            <a:r>
              <a:rPr lang="en-001" sz="1400">
                <a:solidFill>
                  <a:schemeClr val="tx1"/>
                </a:solidFill>
              </a:rPr>
              <a:t>c_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a</a:t>
            </a:r>
            <a:r>
              <a:rPr lang="fr-FR" sz="1400">
                <a:solidFill>
                  <a:schemeClr val="tx1"/>
                </a:solidFill>
              </a:rPr>
              <a:t>y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r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int spec_layer_id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59CDEA6-FB55-485E-A6A0-72267B10E94B}"/>
              </a:ext>
            </a:extLst>
          </p:cNvPr>
          <p:cNvSpPr/>
          <p:nvPr/>
        </p:nvSpPr>
        <p:spPr>
          <a:xfrm>
            <a:off x="8635069" y="346746"/>
            <a:ext cx="243001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001">
                <a:solidFill>
                  <a:schemeClr val="tx1"/>
                </a:solidFill>
              </a:rPr>
              <a:t>t_</a:t>
            </a:r>
            <a:r>
              <a:rPr lang="fr-FR">
                <a:solidFill>
                  <a:schemeClr val="tx1"/>
                </a:solidFill>
              </a:rPr>
              <a:t>d</a:t>
            </a:r>
            <a:r>
              <a:rPr lang="en-001">
                <a:solidFill>
                  <a:schemeClr val="tx1"/>
                </a:solidFill>
              </a:rPr>
              <a:t>_</a:t>
            </a:r>
            <a:r>
              <a:rPr lang="fr-FR">
                <a:solidFill>
                  <a:schemeClr val="tx1"/>
                </a:solidFill>
              </a:rPr>
              <a:t>n</a:t>
            </a:r>
            <a:r>
              <a:rPr lang="en-001">
                <a:solidFill>
                  <a:schemeClr val="tx1"/>
                </a:solidFill>
              </a:rPr>
              <a:t>o</a:t>
            </a:r>
            <a:r>
              <a:rPr lang="fr-FR">
                <a:solidFill>
                  <a:schemeClr val="tx1"/>
                </a:solidFill>
              </a:rPr>
              <a:t>d</a:t>
            </a:r>
            <a:r>
              <a:rPr lang="en-001">
                <a:solidFill>
                  <a:schemeClr val="tx1"/>
                </a:solidFill>
              </a:rPr>
              <a:t>e</a:t>
            </a:r>
          </a:p>
          <a:p>
            <a:r>
              <a:rPr lang="en-001" sz="1400">
                <a:solidFill>
                  <a:schemeClr val="accent6"/>
                </a:solidFill>
              </a:rPr>
              <a:t>t_</a:t>
            </a:r>
            <a:r>
              <a:rPr lang="fr-FR" sz="1400">
                <a:solidFill>
                  <a:schemeClr val="accent6"/>
                </a:solidFill>
              </a:rPr>
              <a:t>d</a:t>
            </a:r>
            <a:r>
              <a:rPr lang="en-001" sz="1400">
                <a:solidFill>
                  <a:schemeClr val="accent6"/>
                </a:solidFill>
              </a:rPr>
              <a:t>_node *</a:t>
            </a:r>
            <a:r>
              <a:rPr lang="fr-FR" sz="1400">
                <a:solidFill>
                  <a:schemeClr val="accent6"/>
                </a:solidFill>
              </a:rPr>
              <a:t>n</a:t>
            </a:r>
            <a:r>
              <a:rPr lang="en-001" sz="1400">
                <a:solidFill>
                  <a:schemeClr val="accent6"/>
                </a:solidFill>
              </a:rPr>
              <a:t>e</a:t>
            </a:r>
            <a:r>
              <a:rPr lang="fr-FR" sz="1400">
                <a:solidFill>
                  <a:schemeClr val="accent6"/>
                </a:solidFill>
              </a:rPr>
              <a:t>x</a:t>
            </a:r>
            <a:r>
              <a:rPr lang="en-001" sz="1400">
                <a:solidFill>
                  <a:schemeClr val="accent6"/>
                </a:solidFill>
              </a:rPr>
              <a:t>t</a:t>
            </a:r>
          </a:p>
          <a:p>
            <a:r>
              <a:rPr lang="en-001" sz="1400">
                <a:solidFill>
                  <a:schemeClr val="tx1"/>
                </a:solidFill>
              </a:rPr>
              <a:t>t_link_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s</a:t>
            </a:r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 *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x</a:t>
            </a:r>
            <a:r>
              <a:rPr lang="en-001" sz="1400">
                <a:solidFill>
                  <a:schemeClr val="tx1"/>
                </a:solidFill>
              </a:rPr>
              <a:t>t_</a:t>
            </a:r>
            <a:r>
              <a:rPr lang="fr-FR" sz="1400">
                <a:solidFill>
                  <a:schemeClr val="tx1"/>
                </a:solidFill>
              </a:rPr>
              <a:t>b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g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k</a:t>
            </a:r>
          </a:p>
          <a:p>
            <a:r>
              <a:rPr lang="en-001" sz="1400">
                <a:solidFill>
                  <a:schemeClr val="tx1"/>
                </a:solidFill>
              </a:rPr>
              <a:t>t_link_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s</a:t>
            </a:r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 *</a:t>
            </a:r>
            <a:r>
              <a:rPr lang="fr-FR" sz="1400">
                <a:solidFill>
                  <a:schemeClr val="tx1"/>
                </a:solidFill>
              </a:rPr>
              <a:t>b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f</a:t>
            </a:r>
            <a:r>
              <a:rPr lang="en-001" sz="1400">
                <a:solidFill>
                  <a:schemeClr val="tx1"/>
                </a:solidFill>
              </a:rPr>
              <a:t>o</a:t>
            </a:r>
            <a:r>
              <a:rPr lang="fr-FR" sz="1400">
                <a:solidFill>
                  <a:schemeClr val="tx1"/>
                </a:solidFill>
              </a:rPr>
              <a:t>r</a:t>
            </a:r>
            <a:r>
              <a:rPr lang="en-001" sz="1400">
                <a:solidFill>
                  <a:schemeClr val="tx1"/>
                </a:solidFill>
              </a:rPr>
              <a:t>e_</a:t>
            </a:r>
            <a:r>
              <a:rPr lang="fr-FR" sz="1400">
                <a:solidFill>
                  <a:schemeClr val="tx1"/>
                </a:solidFill>
              </a:rPr>
              <a:t>b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g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_li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k</a:t>
            </a:r>
          </a:p>
          <a:p>
            <a:r>
              <a:rPr lang="en-001" sz="1400">
                <a:solidFill>
                  <a:schemeClr val="tx1"/>
                </a:solidFill>
              </a:rPr>
              <a:t>t_vec </a:t>
            </a:r>
            <a:r>
              <a:rPr lang="fr-FR" sz="1400">
                <a:solidFill>
                  <a:schemeClr val="tx1"/>
                </a:solidFill>
              </a:rPr>
              <a:t>v</a:t>
            </a:r>
            <a:r>
              <a:rPr lang="en-001" sz="1400">
                <a:solidFill>
                  <a:schemeClr val="tx1"/>
                </a:solidFill>
              </a:rPr>
              <a:t>a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u</a:t>
            </a:r>
            <a:r>
              <a:rPr lang="fr-FR" sz="1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297BAF7-0C09-4867-B9B9-2C0194319A0B}"/>
              </a:ext>
            </a:extLst>
          </p:cNvPr>
          <p:cNvSpPr/>
          <p:nvPr/>
        </p:nvSpPr>
        <p:spPr>
          <a:xfrm>
            <a:off x="2990677" y="4089634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001">
                <a:solidFill>
                  <a:schemeClr val="tx1"/>
                </a:solidFill>
              </a:rPr>
              <a:t>t_</a:t>
            </a:r>
            <a:r>
              <a:rPr lang="fr-FR">
                <a:solidFill>
                  <a:schemeClr val="tx1"/>
                </a:solidFill>
              </a:rPr>
              <a:t>l</a:t>
            </a:r>
            <a:r>
              <a:rPr lang="en-001">
                <a:solidFill>
                  <a:schemeClr val="tx1"/>
                </a:solidFill>
              </a:rPr>
              <a:t>i</a:t>
            </a:r>
            <a:r>
              <a:rPr lang="fr-FR">
                <a:solidFill>
                  <a:schemeClr val="tx1"/>
                </a:solidFill>
              </a:rPr>
              <a:t>n</a:t>
            </a:r>
            <a:r>
              <a:rPr lang="en-001">
                <a:solidFill>
                  <a:schemeClr val="tx1"/>
                </a:solidFill>
              </a:rPr>
              <a:t>k</a:t>
            </a:r>
          </a:p>
          <a:p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t_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l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i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n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k *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n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e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x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t</a:t>
            </a:r>
          </a:p>
          <a:p>
            <a:r>
              <a:rPr lang="en-001" sz="1400">
                <a:solidFill>
                  <a:schemeClr val="tx1"/>
                </a:solidFill>
              </a:rPr>
              <a:t>t_</a:t>
            </a:r>
            <a:r>
              <a:rPr lang="fr-FR" sz="1400">
                <a:solidFill>
                  <a:schemeClr val="tx1"/>
                </a:solidFill>
              </a:rPr>
              <a:t>d</a:t>
            </a:r>
            <a:r>
              <a:rPr lang="en-001" sz="1400">
                <a:solidFill>
                  <a:schemeClr val="tx1"/>
                </a:solidFill>
              </a:rPr>
              <a:t>_node *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ext_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o</a:t>
            </a:r>
            <a:r>
              <a:rPr lang="fr-FR" sz="1400">
                <a:solidFill>
                  <a:schemeClr val="tx1"/>
                </a:solidFill>
              </a:rPr>
              <a:t>d</a:t>
            </a:r>
            <a:r>
              <a:rPr lang="en-001" sz="1400">
                <a:solidFill>
                  <a:schemeClr val="tx1"/>
                </a:solidFill>
              </a:rPr>
              <a:t>e</a:t>
            </a:r>
          </a:p>
          <a:p>
            <a:r>
              <a:rPr lang="en-001" sz="1400">
                <a:solidFill>
                  <a:schemeClr val="tx1"/>
                </a:solidFill>
              </a:rPr>
              <a:t>t_</a:t>
            </a:r>
            <a:r>
              <a:rPr lang="fr-FR" sz="1400">
                <a:solidFill>
                  <a:schemeClr val="tx1"/>
                </a:solidFill>
              </a:rPr>
              <a:t>d</a:t>
            </a:r>
            <a:r>
              <a:rPr lang="en-001" sz="1400">
                <a:solidFill>
                  <a:schemeClr val="tx1"/>
                </a:solidFill>
              </a:rPr>
              <a:t>_node *before_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o</a:t>
            </a:r>
            <a:r>
              <a:rPr lang="fr-FR" sz="1400">
                <a:solidFill>
                  <a:schemeClr val="tx1"/>
                </a:solidFill>
              </a:rPr>
              <a:t>d</a:t>
            </a:r>
            <a:r>
              <a:rPr lang="en-001" sz="1400">
                <a:solidFill>
                  <a:schemeClr val="tx1"/>
                </a:solidFill>
              </a:rPr>
              <a:t>e</a:t>
            </a:r>
          </a:p>
          <a:p>
            <a:r>
              <a:rPr lang="en-001" sz="1400">
                <a:solidFill>
                  <a:schemeClr val="tx1"/>
                </a:solidFill>
              </a:rPr>
              <a:t>t_vec </a:t>
            </a:r>
            <a:r>
              <a:rPr lang="fr-FR" sz="1400">
                <a:solidFill>
                  <a:schemeClr val="tx1"/>
                </a:solidFill>
              </a:rPr>
              <a:t>w</a:t>
            </a:r>
            <a:r>
              <a:rPr lang="en-001" sz="1400">
                <a:solidFill>
                  <a:schemeClr val="tx1"/>
                </a:solidFill>
              </a:rPr>
              <a:t>eig</a:t>
            </a:r>
            <a:r>
              <a:rPr lang="fr-FR" sz="1400">
                <a:solidFill>
                  <a:schemeClr val="tx1"/>
                </a:solidFill>
              </a:rPr>
              <a:t>h</a:t>
            </a:r>
            <a:r>
              <a:rPr lang="en-001" sz="1400">
                <a:solidFill>
                  <a:schemeClr val="tx1"/>
                </a:solidFill>
              </a:rPr>
              <a:t>t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5CCE211-C82F-4E8D-BD2D-78C4D12FA52D}"/>
              </a:ext>
            </a:extLst>
          </p:cNvPr>
          <p:cNvSpPr txBox="1"/>
          <p:nvPr/>
        </p:nvSpPr>
        <p:spPr>
          <a:xfrm>
            <a:off x="218115" y="2936147"/>
            <a:ext cx="4312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>
                <a:solidFill>
                  <a:srgbClr val="00B0F0"/>
                </a:solidFill>
              </a:rPr>
              <a:t>I</a:t>
            </a:r>
            <a:r>
              <a:rPr lang="fr-FR">
                <a:solidFill>
                  <a:srgbClr val="00B0F0"/>
                </a:solidFill>
              </a:rPr>
              <a:t>n</a:t>
            </a:r>
            <a:r>
              <a:rPr lang="en-001">
                <a:solidFill>
                  <a:srgbClr val="00B0F0"/>
                </a:solidFill>
              </a:rPr>
              <a:t>d</a:t>
            </a:r>
            <a:r>
              <a:rPr lang="fr-FR">
                <a:solidFill>
                  <a:srgbClr val="00B0F0"/>
                </a:solidFill>
              </a:rPr>
              <a:t>i</a:t>
            </a:r>
            <a:r>
              <a:rPr lang="en-001">
                <a:solidFill>
                  <a:srgbClr val="00B0F0"/>
                </a:solidFill>
              </a:rPr>
              <a:t>c</a:t>
            </a:r>
            <a:r>
              <a:rPr lang="fr-FR">
                <a:solidFill>
                  <a:srgbClr val="00B0F0"/>
                </a:solidFill>
              </a:rPr>
              <a:t>e</a:t>
            </a:r>
            <a:r>
              <a:rPr lang="en-001">
                <a:solidFill>
                  <a:srgbClr val="00B0F0"/>
                </a:solidFill>
              </a:rPr>
              <a:t> </a:t>
            </a:r>
            <a:r>
              <a:rPr lang="fr-FR">
                <a:solidFill>
                  <a:srgbClr val="00B0F0"/>
                </a:solidFill>
              </a:rPr>
              <a:t>d</a:t>
            </a:r>
            <a:r>
              <a:rPr lang="en-001">
                <a:solidFill>
                  <a:srgbClr val="00B0F0"/>
                </a:solidFill>
              </a:rPr>
              <a:t>’</a:t>
            </a:r>
            <a:r>
              <a:rPr lang="fr-FR">
                <a:solidFill>
                  <a:srgbClr val="00B0F0"/>
                </a:solidFill>
              </a:rPr>
              <a:t>u</a:t>
            </a:r>
            <a:r>
              <a:rPr lang="en-001">
                <a:solidFill>
                  <a:srgbClr val="00B0F0"/>
                </a:solidFill>
              </a:rPr>
              <a:t>n tableau de pointeur sur fonction</a:t>
            </a:r>
          </a:p>
          <a:p>
            <a:r>
              <a:rPr lang="en-001">
                <a:solidFill>
                  <a:srgbClr val="00B0F0"/>
                </a:solidFill>
              </a:rPr>
              <a:t>pour choisir la bonne fonction</a:t>
            </a:r>
            <a:endParaRPr lang="fr-FR">
              <a:solidFill>
                <a:srgbClr val="00B0F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7A4143B5-9649-4A73-8008-543BDEDC118B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9386624" y="4666620"/>
            <a:ext cx="0" cy="349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17894A37-0B8B-420A-847F-1C78D3C8CC67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9362856" y="5463574"/>
            <a:ext cx="23768" cy="400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07539C4A-0153-4FB5-A6E9-C48665FB5E02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9610558" y="4442686"/>
            <a:ext cx="1615823" cy="419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39787490-2085-4115-8C64-139FF018A5B0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9610558" y="4862135"/>
            <a:ext cx="1615823" cy="377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79E9124-B77C-4459-AA0C-58DAA6D34206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9577002" y="5742979"/>
            <a:ext cx="164099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6D2BD272-37FB-4204-85F2-A9E89A63423C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9610558" y="5239640"/>
            <a:ext cx="1607434" cy="503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2516320E-8A13-4B32-A7C7-60222412B023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9610558" y="4442686"/>
            <a:ext cx="1607434" cy="1300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103F3CB5-55B5-4930-9616-315F9AC0FD1F}"/>
              </a:ext>
            </a:extLst>
          </p:cNvPr>
          <p:cNvCxnSpPr>
            <a:cxnSpLocks/>
            <a:stCxn id="10" idx="2"/>
            <a:endCxn id="8" idx="6"/>
          </p:cNvCxnSpPr>
          <p:nvPr/>
        </p:nvCxnSpPr>
        <p:spPr>
          <a:xfrm flipH="1">
            <a:off x="9577002" y="4862135"/>
            <a:ext cx="1649379" cy="1233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4C9AC4F7-811E-4BA1-9258-684DA3E80330}"/>
              </a:ext>
            </a:extLst>
          </p:cNvPr>
          <p:cNvSpPr/>
          <p:nvPr/>
        </p:nvSpPr>
        <p:spPr>
          <a:xfrm>
            <a:off x="399877" y="4065865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001">
                <a:solidFill>
                  <a:schemeClr val="tx1"/>
                </a:solidFill>
              </a:rPr>
              <a:t>t_</a:t>
            </a:r>
            <a:r>
              <a:rPr lang="fr-FR">
                <a:solidFill>
                  <a:schemeClr val="tx1"/>
                </a:solidFill>
              </a:rPr>
              <a:t>l</a:t>
            </a:r>
            <a:r>
              <a:rPr lang="en-001">
                <a:solidFill>
                  <a:schemeClr val="tx1"/>
                </a:solidFill>
              </a:rPr>
              <a:t>i</a:t>
            </a:r>
            <a:r>
              <a:rPr lang="fr-FR">
                <a:solidFill>
                  <a:schemeClr val="tx1"/>
                </a:solidFill>
              </a:rPr>
              <a:t>n</a:t>
            </a:r>
            <a:r>
              <a:rPr lang="en-001">
                <a:solidFill>
                  <a:schemeClr val="tx1"/>
                </a:solidFill>
              </a:rPr>
              <a:t>k_</a:t>
            </a:r>
            <a:r>
              <a:rPr lang="fr-FR">
                <a:solidFill>
                  <a:schemeClr val="tx1"/>
                </a:solidFill>
              </a:rPr>
              <a:t>l</a:t>
            </a:r>
            <a:r>
              <a:rPr lang="en-001">
                <a:solidFill>
                  <a:schemeClr val="tx1"/>
                </a:solidFill>
              </a:rPr>
              <a:t>s</a:t>
            </a:r>
            <a:r>
              <a:rPr lang="fr-FR">
                <a:solidFill>
                  <a:schemeClr val="tx1"/>
                </a:solidFill>
              </a:rPr>
              <a:t>t</a:t>
            </a:r>
            <a:endParaRPr lang="en-001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t_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l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i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n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k_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l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s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t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 *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n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e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x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t</a:t>
            </a:r>
          </a:p>
          <a:p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k *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k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284EFBF-7D4B-4BCD-AE0A-0C5B0A3713AF}"/>
              </a:ext>
            </a:extLst>
          </p:cNvPr>
          <p:cNvSpPr/>
          <p:nvPr/>
        </p:nvSpPr>
        <p:spPr>
          <a:xfrm>
            <a:off x="5809378" y="373312"/>
            <a:ext cx="243001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001">
                <a:solidFill>
                  <a:schemeClr val="tx1"/>
                </a:solidFill>
              </a:rPr>
              <a:t>t_</a:t>
            </a:r>
            <a:r>
              <a:rPr lang="fr-FR">
                <a:solidFill>
                  <a:schemeClr val="tx1"/>
                </a:solidFill>
              </a:rPr>
              <a:t>d</a:t>
            </a:r>
            <a:r>
              <a:rPr lang="en-001">
                <a:solidFill>
                  <a:schemeClr val="tx1"/>
                </a:solidFill>
              </a:rPr>
              <a:t>_</a:t>
            </a:r>
            <a:r>
              <a:rPr lang="fr-FR">
                <a:solidFill>
                  <a:schemeClr val="tx1"/>
                </a:solidFill>
              </a:rPr>
              <a:t>l</a:t>
            </a:r>
            <a:r>
              <a:rPr lang="en-001">
                <a:solidFill>
                  <a:schemeClr val="tx1"/>
                </a:solidFill>
              </a:rPr>
              <a:t>a</a:t>
            </a:r>
            <a:r>
              <a:rPr lang="fr-FR">
                <a:solidFill>
                  <a:schemeClr val="tx1"/>
                </a:solidFill>
              </a:rPr>
              <a:t>y</a:t>
            </a:r>
            <a:r>
              <a:rPr lang="en-001">
                <a:solidFill>
                  <a:schemeClr val="tx1"/>
                </a:solidFill>
              </a:rPr>
              <a:t>e</a:t>
            </a:r>
            <a:r>
              <a:rPr lang="fr-FR">
                <a:solidFill>
                  <a:schemeClr val="tx1"/>
                </a:solidFill>
              </a:rPr>
              <a:t>r</a:t>
            </a:r>
            <a:endParaRPr lang="en-001">
              <a:solidFill>
                <a:schemeClr val="tx1"/>
              </a:solidFill>
            </a:endParaRPr>
          </a:p>
          <a:p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_</a:t>
            </a:r>
            <a:r>
              <a:rPr lang="fr-FR" sz="1400">
                <a:solidFill>
                  <a:schemeClr val="tx1"/>
                </a:solidFill>
              </a:rPr>
              <a:t>d</a:t>
            </a:r>
            <a:r>
              <a:rPr lang="en-001" sz="1400">
                <a:solidFill>
                  <a:schemeClr val="tx1"/>
                </a:solidFill>
              </a:rPr>
              <a:t>_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o</a:t>
            </a:r>
            <a:r>
              <a:rPr lang="fr-FR" sz="1400">
                <a:solidFill>
                  <a:schemeClr val="tx1"/>
                </a:solidFill>
              </a:rPr>
              <a:t>d</a:t>
            </a:r>
            <a:r>
              <a:rPr lang="en-001" sz="1400">
                <a:solidFill>
                  <a:schemeClr val="tx1"/>
                </a:solidFill>
              </a:rPr>
              <a:t>e *begin_node</a:t>
            </a:r>
          </a:p>
          <a:p>
            <a:r>
              <a:rPr lang="fr-FR" sz="1400">
                <a:solidFill>
                  <a:srgbClr val="00B0F0"/>
                </a:solidFill>
              </a:rPr>
              <a:t>i</a:t>
            </a:r>
            <a:r>
              <a:rPr lang="en-001" sz="1400">
                <a:solidFill>
                  <a:srgbClr val="00B0F0"/>
                </a:solidFill>
              </a:rPr>
              <a:t>n</a:t>
            </a:r>
            <a:r>
              <a:rPr lang="fr-FR" sz="1400">
                <a:solidFill>
                  <a:srgbClr val="00B0F0"/>
                </a:solidFill>
              </a:rPr>
              <a:t>t</a:t>
            </a:r>
            <a:r>
              <a:rPr lang="en-001" sz="1400">
                <a:solidFill>
                  <a:srgbClr val="00B0F0"/>
                </a:solidFill>
              </a:rPr>
              <a:t> preactivat</a:t>
            </a:r>
            <a:r>
              <a:rPr lang="fr-FR" sz="1400">
                <a:solidFill>
                  <a:srgbClr val="00B0F0"/>
                </a:solidFill>
              </a:rPr>
              <a:t>i</a:t>
            </a:r>
            <a:r>
              <a:rPr lang="en-001" sz="1400">
                <a:solidFill>
                  <a:srgbClr val="00B0F0"/>
                </a:solidFill>
              </a:rPr>
              <a:t>o</a:t>
            </a:r>
            <a:r>
              <a:rPr lang="fr-FR" sz="1400">
                <a:solidFill>
                  <a:srgbClr val="00B0F0"/>
                </a:solidFill>
              </a:rPr>
              <a:t>n</a:t>
            </a:r>
            <a:endParaRPr lang="fr-FR" sz="1400">
              <a:solidFill>
                <a:schemeClr val="tx1"/>
              </a:solidFill>
            </a:endParaRP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81426C8D-C173-4D05-8D12-140522E34A8D}"/>
              </a:ext>
            </a:extLst>
          </p:cNvPr>
          <p:cNvCxnSpPr/>
          <p:nvPr/>
        </p:nvCxnSpPr>
        <p:spPr>
          <a:xfrm>
            <a:off x="7382312" y="3749879"/>
            <a:ext cx="15939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D853F535-FF8D-4907-B1AE-E2432A4A4846}"/>
              </a:ext>
            </a:extLst>
          </p:cNvPr>
          <p:cNvCxnSpPr/>
          <p:nvPr/>
        </p:nvCxnSpPr>
        <p:spPr>
          <a:xfrm>
            <a:off x="9564848" y="3692554"/>
            <a:ext cx="15939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625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FA1AF7-4655-4190-B7BF-8C9F3A95BAA1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T</a:t>
            </a:r>
            <a:r>
              <a:rPr lang="en-001"/>
              <a:t>a</a:t>
            </a:r>
            <a:r>
              <a:rPr lang="fr-FR"/>
              <a:t>c</a:t>
            </a:r>
            <a:r>
              <a:rPr lang="en-001"/>
              <a:t>h</a:t>
            </a:r>
            <a:r>
              <a:rPr lang="fr-FR"/>
              <a:t>e</a:t>
            </a:r>
            <a:r>
              <a:rPr lang="en-001"/>
              <a:t>s</a:t>
            </a:r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2689E96-760C-4940-A422-4C6277A23284}"/>
              </a:ext>
            </a:extLst>
          </p:cNvPr>
          <p:cNvSpPr txBox="1"/>
          <p:nvPr/>
        </p:nvSpPr>
        <p:spPr>
          <a:xfrm>
            <a:off x="612396" y="1367406"/>
            <a:ext cx="93393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001"/>
              <a:t>Creer une libra</a:t>
            </a:r>
            <a:r>
              <a:rPr lang="fr-FR"/>
              <a:t>i</a:t>
            </a:r>
            <a:r>
              <a:rPr lang="en-001"/>
              <a:t>r</a:t>
            </a:r>
            <a:r>
              <a:rPr lang="fr-FR"/>
              <a:t>i</a:t>
            </a:r>
            <a:r>
              <a:rPr lang="en-001"/>
              <a:t>e </a:t>
            </a:r>
            <a:r>
              <a:rPr lang="fr-FR"/>
              <a:t>d</a:t>
            </a:r>
            <a:r>
              <a:rPr lang="en-001"/>
              <a:t>e </a:t>
            </a:r>
            <a:r>
              <a:rPr lang="fr-FR"/>
              <a:t>n</a:t>
            </a:r>
            <a:r>
              <a:rPr lang="en-001"/>
              <a:t>o</a:t>
            </a:r>
            <a:r>
              <a:rPr lang="fr-FR"/>
              <a:t>r</a:t>
            </a:r>
            <a:r>
              <a:rPr lang="en-001"/>
              <a:t>m</a:t>
            </a:r>
            <a:r>
              <a:rPr lang="fr-FR"/>
              <a:t>a</a:t>
            </a:r>
            <a:r>
              <a:rPr lang="en-001"/>
              <a:t>l</a:t>
            </a:r>
            <a:r>
              <a:rPr lang="fr-FR"/>
              <a:t>i</a:t>
            </a:r>
            <a:r>
              <a:rPr lang="en-001"/>
              <a:t>s</a:t>
            </a:r>
            <a:r>
              <a:rPr lang="fr-FR"/>
              <a:t>a</a:t>
            </a:r>
            <a:r>
              <a:rPr lang="en-001"/>
              <a:t>t</a:t>
            </a:r>
            <a:r>
              <a:rPr lang="fr-FR"/>
              <a:t>i</a:t>
            </a:r>
            <a:r>
              <a:rPr lang="en-001"/>
              <a:t>on des donn</a:t>
            </a:r>
            <a:r>
              <a:rPr lang="fr-FR"/>
              <a:t>é</a:t>
            </a:r>
            <a:r>
              <a:rPr lang="en-001"/>
              <a:t>e</a:t>
            </a:r>
            <a:r>
              <a:rPr lang="fr-FR"/>
              <a:t>s</a:t>
            </a:r>
            <a:r>
              <a:rPr lang="en-001"/>
              <a:t> </a:t>
            </a:r>
            <a:r>
              <a:rPr lang="fr-FR"/>
              <a:t>a</a:t>
            </a:r>
            <a:r>
              <a:rPr lang="en-001"/>
              <a:t>v</a:t>
            </a:r>
            <a:r>
              <a:rPr lang="fr-FR"/>
              <a:t>e</a:t>
            </a:r>
            <a:r>
              <a:rPr lang="en-001"/>
              <a:t>c </a:t>
            </a:r>
            <a:r>
              <a:rPr lang="fr-FR"/>
              <a:t>e</a:t>
            </a:r>
            <a:r>
              <a:rPr lang="en-001"/>
              <a:t>c</a:t>
            </a:r>
            <a:r>
              <a:rPr lang="fr-FR"/>
              <a:t>a</a:t>
            </a:r>
            <a:r>
              <a:rPr lang="en-001"/>
              <a:t>r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t</a:t>
            </a:r>
            <a:r>
              <a:rPr lang="en-001"/>
              <a:t>y</a:t>
            </a:r>
            <a:r>
              <a:rPr lang="fr-FR"/>
              <a:t>p</a:t>
            </a:r>
            <a:r>
              <a:rPr lang="en-001"/>
              <a:t>e </a:t>
            </a:r>
            <a:r>
              <a:rPr lang="fr-FR"/>
              <a:t>e</a:t>
            </a:r>
            <a:r>
              <a:rPr lang="en-001"/>
              <a:t>t</a:t>
            </a:r>
            <a:r>
              <a:rPr lang="fr-FR"/>
              <a:t>c</a:t>
            </a:r>
            <a:r>
              <a:rPr lang="en-001"/>
              <a:t>... </a:t>
            </a:r>
            <a:r>
              <a:rPr lang="fr-FR"/>
              <a:t>e</a:t>
            </a:r>
            <a:r>
              <a:rPr lang="en-001"/>
              <a:t>t </a:t>
            </a:r>
            <a:r>
              <a:rPr lang="fr-FR"/>
              <a:t>p</a:t>
            </a:r>
            <a:r>
              <a:rPr lang="en-001"/>
              <a:t>o</a:t>
            </a:r>
            <a:r>
              <a:rPr lang="fr-FR"/>
              <a:t>s</a:t>
            </a:r>
            <a:r>
              <a:rPr lang="en-001"/>
              <a:t>t </a:t>
            </a:r>
            <a:r>
              <a:rPr lang="fr-FR"/>
              <a:t>a</a:t>
            </a:r>
            <a:r>
              <a:rPr lang="en-001"/>
              <a:t>j</a:t>
            </a:r>
            <a:r>
              <a:rPr lang="fr-FR"/>
              <a:t>o</a:t>
            </a:r>
            <a:r>
              <a:rPr lang="en-001"/>
              <a:t>u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d</a:t>
            </a:r>
            <a:r>
              <a:rPr lang="en-001"/>
              <a:t>e </a:t>
            </a:r>
            <a:r>
              <a:rPr lang="fr-FR"/>
              <a:t>d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n</a:t>
            </a:r>
            <a:r>
              <a:rPr lang="fr-FR"/>
              <a:t>é</a:t>
            </a:r>
            <a:r>
              <a:rPr lang="en-001"/>
              <a:t>e</a:t>
            </a:r>
            <a:r>
              <a:rPr lang="fr-FR"/>
              <a:t>s</a:t>
            </a:r>
            <a:endParaRPr lang="en-001"/>
          </a:p>
          <a:p>
            <a:pPr marL="285750" indent="-285750">
              <a:buFontTx/>
              <a:buChar char="-"/>
            </a:pPr>
            <a:r>
              <a:rPr lang="en-001"/>
              <a:t>Coder la version 1 de l’ANN</a:t>
            </a:r>
          </a:p>
          <a:p>
            <a:pPr marL="285750" indent="-285750">
              <a:buFontTx/>
              <a:buChar char="-"/>
            </a:pPr>
            <a:r>
              <a:rPr lang="en-001"/>
              <a:t>Comprendre le fonctionnement d</a:t>
            </a:r>
            <a:r>
              <a:rPr lang="fr-FR"/>
              <a:t>u</a:t>
            </a:r>
            <a:r>
              <a:rPr lang="en-001"/>
              <a:t> </a:t>
            </a:r>
            <a:r>
              <a:rPr lang="fr-FR"/>
              <a:t>g</a:t>
            </a:r>
            <a:r>
              <a:rPr lang="en-001"/>
              <a:t>r</a:t>
            </a:r>
            <a:r>
              <a:rPr lang="fr-FR"/>
              <a:t>a</a:t>
            </a:r>
            <a:r>
              <a:rPr lang="en-001"/>
              <a:t>d</a:t>
            </a:r>
            <a:r>
              <a:rPr lang="fr-FR"/>
              <a:t>i</a:t>
            </a:r>
            <a:r>
              <a:rPr lang="en-001"/>
              <a:t>a</a:t>
            </a:r>
            <a:r>
              <a:rPr lang="fr-FR"/>
              <a:t>n</a:t>
            </a:r>
            <a:r>
              <a:rPr lang="en-001"/>
              <a:t>t </a:t>
            </a:r>
            <a:r>
              <a:rPr lang="fr-FR"/>
              <a:t>s</a:t>
            </a:r>
            <a:r>
              <a:rPr lang="en-001"/>
              <a:t>t</a:t>
            </a:r>
            <a:r>
              <a:rPr lang="fr-FR"/>
              <a:t>o</a:t>
            </a:r>
            <a:r>
              <a:rPr lang="en-001"/>
              <a:t>c</a:t>
            </a:r>
            <a:r>
              <a:rPr lang="fr-FR"/>
              <a:t>h</a:t>
            </a:r>
            <a:r>
              <a:rPr lang="en-001"/>
              <a:t>a</a:t>
            </a:r>
            <a:r>
              <a:rPr lang="fr-FR"/>
              <a:t>s</a:t>
            </a:r>
            <a:r>
              <a:rPr lang="en-001"/>
              <a:t>t</a:t>
            </a:r>
            <a:r>
              <a:rPr lang="fr-FR"/>
              <a:t>i</a:t>
            </a:r>
            <a:r>
              <a:rPr lang="en-001"/>
              <a:t>q</a:t>
            </a:r>
            <a:r>
              <a:rPr lang="fr-FR"/>
              <a:t>u</a:t>
            </a:r>
            <a:r>
              <a:rPr lang="en-001"/>
              <a:t>e </a:t>
            </a:r>
            <a:r>
              <a:rPr lang="fr-FR"/>
              <a:t>A</a:t>
            </a:r>
            <a:r>
              <a:rPr lang="en-001"/>
              <a:t>d</a:t>
            </a:r>
            <a:r>
              <a:rPr lang="fr-FR"/>
              <a:t>a</a:t>
            </a:r>
            <a:r>
              <a:rPr lang="en-001"/>
              <a:t>m (Voir slide liens p</a:t>
            </a:r>
            <a:r>
              <a:rPr lang="fr-FR"/>
              <a:t>r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i</a:t>
            </a:r>
            <a:r>
              <a:rPr lang="fr-FR"/>
              <a:t>q</a:t>
            </a:r>
            <a:r>
              <a:rPr lang="en-001"/>
              <a:t>u</a:t>
            </a:r>
            <a:r>
              <a:rPr lang="fr-FR"/>
              <a:t>e</a:t>
            </a:r>
            <a:r>
              <a:rPr lang="en-001"/>
              <a:t>s)</a:t>
            </a:r>
          </a:p>
          <a:p>
            <a:pPr marL="285750" indent="-285750">
              <a:buFontTx/>
              <a:buChar char="-"/>
            </a:pPr>
            <a:r>
              <a:rPr lang="en-001"/>
              <a:t>Comprendre l’adaptation des CNN (Convolution, </a:t>
            </a:r>
            <a:r>
              <a:rPr lang="fr-FR"/>
              <a:t>P</a:t>
            </a:r>
            <a:r>
              <a:rPr lang="en-001"/>
              <a:t>o</a:t>
            </a:r>
            <a:r>
              <a:rPr lang="fr-FR"/>
              <a:t>o</a:t>
            </a:r>
            <a:r>
              <a:rPr lang="en-001"/>
              <a:t>l</a:t>
            </a:r>
            <a:r>
              <a:rPr lang="fr-FR"/>
              <a:t>i</a:t>
            </a:r>
            <a:r>
              <a:rPr lang="en-001"/>
              <a:t>n</a:t>
            </a:r>
            <a:r>
              <a:rPr lang="fr-FR"/>
              <a:t>g</a:t>
            </a:r>
            <a:r>
              <a:rPr lang="en-001"/>
              <a:t>, </a:t>
            </a:r>
            <a:r>
              <a:rPr lang="fr-FR"/>
              <a:t>F</a:t>
            </a:r>
            <a:r>
              <a:rPr lang="en-001"/>
              <a:t>l</a:t>
            </a:r>
            <a:r>
              <a:rPr lang="fr-FR"/>
              <a:t>a</a:t>
            </a:r>
            <a:r>
              <a:rPr lang="en-001"/>
              <a:t>t</a:t>
            </a:r>
            <a:r>
              <a:rPr lang="fr-FR"/>
              <a:t>e</a:t>
            </a:r>
            <a:r>
              <a:rPr lang="en-001"/>
              <a:t>n</a:t>
            </a:r>
            <a:r>
              <a:rPr lang="fr-FR"/>
              <a:t>i</a:t>
            </a:r>
            <a:r>
              <a:rPr lang="en-001"/>
              <a:t>n</a:t>
            </a:r>
            <a:r>
              <a:rPr lang="fr-FR"/>
              <a:t>g</a:t>
            </a:r>
            <a:r>
              <a:rPr lang="en-001"/>
              <a:t>) </a:t>
            </a:r>
            <a:r>
              <a:rPr lang="fr-FR"/>
              <a:t>a</a:t>
            </a:r>
            <a:r>
              <a:rPr lang="en-001"/>
              <a:t>u </a:t>
            </a:r>
            <a:r>
              <a:rPr lang="fr-FR"/>
              <a:t>r</a:t>
            </a:r>
            <a:r>
              <a:rPr lang="en-001"/>
              <a:t>e</a:t>
            </a:r>
            <a:r>
              <a:rPr lang="fr-FR"/>
              <a:t>s</a:t>
            </a:r>
            <a:r>
              <a:rPr lang="en-001"/>
              <a:t>e</a:t>
            </a:r>
            <a:r>
              <a:rPr lang="fr-FR"/>
              <a:t>a</a:t>
            </a:r>
            <a:r>
              <a:rPr lang="en-001"/>
              <a:t>u</a:t>
            </a:r>
          </a:p>
          <a:p>
            <a:pPr marL="285750" indent="-285750">
              <a:buFontTx/>
              <a:buChar char="-"/>
            </a:pPr>
            <a:r>
              <a:rPr lang="en-001"/>
              <a:t>Co</a:t>
            </a:r>
            <a:r>
              <a:rPr lang="fr-FR"/>
              <a:t>m</a:t>
            </a:r>
            <a:r>
              <a:rPr lang="en-001"/>
              <a:t>p</a:t>
            </a:r>
            <a:r>
              <a:rPr lang="fr-FR"/>
              <a:t>r</a:t>
            </a:r>
            <a:r>
              <a:rPr lang="en-001"/>
              <a:t>e</a:t>
            </a:r>
            <a:r>
              <a:rPr lang="fr-FR"/>
              <a:t>n</a:t>
            </a:r>
            <a:r>
              <a:rPr lang="en-001"/>
              <a:t>d</a:t>
            </a:r>
            <a:r>
              <a:rPr lang="fr-FR"/>
              <a:t>r</a:t>
            </a:r>
            <a:r>
              <a:rPr lang="en-001"/>
              <a:t>e </a:t>
            </a:r>
            <a:r>
              <a:rPr lang="fr-FR"/>
              <a:t>l</a:t>
            </a:r>
            <a:r>
              <a:rPr lang="en-001"/>
              <a:t>’</a:t>
            </a:r>
            <a:r>
              <a:rPr lang="fr-FR"/>
              <a:t>a</a:t>
            </a:r>
            <a:r>
              <a:rPr lang="en-001"/>
              <a:t>d</a:t>
            </a:r>
            <a:r>
              <a:rPr lang="fr-FR"/>
              <a:t>a</a:t>
            </a:r>
            <a:r>
              <a:rPr lang="en-001"/>
              <a:t>p</a:t>
            </a:r>
            <a:r>
              <a:rPr lang="fr-FR"/>
              <a:t>t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i</a:t>
            </a:r>
            <a:r>
              <a:rPr lang="fr-FR"/>
              <a:t>o</a:t>
            </a:r>
            <a:r>
              <a:rPr lang="en-001"/>
              <a:t>n </a:t>
            </a:r>
            <a:r>
              <a:rPr lang="fr-FR"/>
              <a:t>d</a:t>
            </a:r>
            <a:r>
              <a:rPr lang="en-001"/>
              <a:t>e</a:t>
            </a:r>
            <a:r>
              <a:rPr lang="fr-FR"/>
              <a:t>s</a:t>
            </a:r>
            <a:r>
              <a:rPr lang="en-001"/>
              <a:t> </a:t>
            </a:r>
            <a:r>
              <a:rPr lang="fr-FR"/>
              <a:t>R</a:t>
            </a:r>
            <a:r>
              <a:rPr lang="en-001"/>
              <a:t>N</a:t>
            </a:r>
            <a:r>
              <a:rPr lang="fr-FR"/>
              <a:t>N</a:t>
            </a:r>
            <a:r>
              <a:rPr lang="en-001"/>
              <a:t> (</a:t>
            </a:r>
            <a:r>
              <a:rPr lang="fr-FR"/>
              <a:t>L</a:t>
            </a:r>
            <a:r>
              <a:rPr lang="en-001"/>
              <a:t>S</a:t>
            </a:r>
            <a:r>
              <a:rPr lang="fr-FR"/>
              <a:t>T</a:t>
            </a:r>
            <a:r>
              <a:rPr lang="en-001"/>
              <a:t>M) </a:t>
            </a:r>
            <a:r>
              <a:rPr lang="fr-FR"/>
              <a:t>a</a:t>
            </a:r>
            <a:r>
              <a:rPr lang="en-001"/>
              <a:t>u </a:t>
            </a:r>
            <a:r>
              <a:rPr lang="fr-FR"/>
              <a:t>r</a:t>
            </a:r>
            <a:r>
              <a:rPr lang="en-001"/>
              <a:t>e</a:t>
            </a:r>
            <a:r>
              <a:rPr lang="fr-FR"/>
              <a:t>s</a:t>
            </a:r>
            <a:r>
              <a:rPr lang="en-001"/>
              <a:t>e</a:t>
            </a:r>
            <a:r>
              <a:rPr lang="fr-FR"/>
              <a:t>a</a:t>
            </a:r>
            <a:r>
              <a:rPr lang="en-001"/>
              <a:t>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870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B23583E4-FD4E-4755-A8C4-969E48849513}"/>
              </a:ext>
            </a:extLst>
          </p:cNvPr>
          <p:cNvSpPr/>
          <p:nvPr/>
        </p:nvSpPr>
        <p:spPr>
          <a:xfrm>
            <a:off x="6896263" y="4628413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BA1DA1F-A47B-445F-9027-9D60106D241B}"/>
              </a:ext>
            </a:extLst>
          </p:cNvPr>
          <p:cNvSpPr/>
          <p:nvPr/>
        </p:nvSpPr>
        <p:spPr>
          <a:xfrm>
            <a:off x="6889272" y="5527433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FAE2933-9AB1-41EF-9DDC-B2B1F71E0939}"/>
              </a:ext>
            </a:extLst>
          </p:cNvPr>
          <p:cNvSpPr/>
          <p:nvPr/>
        </p:nvSpPr>
        <p:spPr>
          <a:xfrm>
            <a:off x="9162689" y="4218751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215181D-2E1B-4FE8-BC52-D73E01E39ED0}"/>
              </a:ext>
            </a:extLst>
          </p:cNvPr>
          <p:cNvSpPr/>
          <p:nvPr/>
        </p:nvSpPr>
        <p:spPr>
          <a:xfrm>
            <a:off x="9162689" y="5015705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2244B23-AEC1-4857-9FDB-5FAA6EB75445}"/>
              </a:ext>
            </a:extLst>
          </p:cNvPr>
          <p:cNvSpPr/>
          <p:nvPr/>
        </p:nvSpPr>
        <p:spPr>
          <a:xfrm>
            <a:off x="9129133" y="5871382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BA40B0D-CDA5-482A-80CE-A81EF6F7E562}"/>
              </a:ext>
            </a:extLst>
          </p:cNvPr>
          <p:cNvSpPr/>
          <p:nvPr/>
        </p:nvSpPr>
        <p:spPr>
          <a:xfrm>
            <a:off x="11217992" y="5519044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9710FF9-9B7B-474E-B64F-94FF7CF59E84}"/>
              </a:ext>
            </a:extLst>
          </p:cNvPr>
          <p:cNvSpPr/>
          <p:nvPr/>
        </p:nvSpPr>
        <p:spPr>
          <a:xfrm>
            <a:off x="11226381" y="4638200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AACE104-59B9-4258-B9CE-924E974318E2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7344132" y="4442686"/>
            <a:ext cx="1818557" cy="409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09D2F886-E43D-4013-BC72-229E91AAF0AC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7337141" y="4442686"/>
            <a:ext cx="1825548" cy="130868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455F9E41-9B18-4795-AA08-22368F28B798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7337141" y="5239640"/>
            <a:ext cx="1825548" cy="51172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1FBC2FDD-1A30-438C-9217-14C3EC88DB70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7344132" y="4852348"/>
            <a:ext cx="1818557" cy="387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E1E0668-A66A-4344-9761-CB19CC405491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7337141" y="5751368"/>
            <a:ext cx="1791992" cy="34394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7A979F52-09F4-4795-B6BC-46D680353786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7344132" y="4852348"/>
            <a:ext cx="1785001" cy="1242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E56AC1D-7B6C-442D-9FE5-52BB23019F2C}"/>
              </a:ext>
            </a:extLst>
          </p:cNvPr>
          <p:cNvSpPr/>
          <p:nvPr/>
        </p:nvSpPr>
        <p:spPr>
          <a:xfrm>
            <a:off x="206816" y="969956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>
                <a:solidFill>
                  <a:schemeClr val="tx1"/>
                </a:solidFill>
              </a:rPr>
              <a:t>t</a:t>
            </a:r>
            <a:r>
              <a:rPr lang="en-001">
                <a:solidFill>
                  <a:schemeClr val="tx1"/>
                </a:solidFill>
              </a:rPr>
              <a:t>_network</a:t>
            </a:r>
          </a:p>
          <a:p>
            <a:r>
              <a:rPr lang="en-001" sz="1400">
                <a:solidFill>
                  <a:schemeClr val="tx1"/>
                </a:solidFill>
              </a:rPr>
              <a:t>t_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a</a:t>
            </a:r>
            <a:r>
              <a:rPr lang="fr-FR" sz="1400">
                <a:solidFill>
                  <a:schemeClr val="tx1"/>
                </a:solidFill>
              </a:rPr>
              <a:t>y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r</a:t>
            </a:r>
            <a:r>
              <a:rPr lang="en-001" sz="1400">
                <a:solidFill>
                  <a:schemeClr val="tx1"/>
                </a:solidFill>
              </a:rPr>
              <a:t> *</a:t>
            </a:r>
            <a:r>
              <a:rPr lang="fr-FR" sz="1400">
                <a:solidFill>
                  <a:schemeClr val="tx1"/>
                </a:solidFill>
              </a:rPr>
              <a:t>b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g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a</a:t>
            </a:r>
            <a:r>
              <a:rPr lang="fr-FR" sz="1400">
                <a:solidFill>
                  <a:schemeClr val="tx1"/>
                </a:solidFill>
              </a:rPr>
              <a:t>y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r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fr-FR" sz="1400">
                <a:solidFill>
                  <a:srgbClr val="00B0F0"/>
                </a:solidFill>
              </a:rPr>
              <a:t>i</a:t>
            </a:r>
            <a:r>
              <a:rPr lang="en-001" sz="1400">
                <a:solidFill>
                  <a:srgbClr val="00B0F0"/>
                </a:solidFill>
              </a:rPr>
              <a:t>n</a:t>
            </a:r>
            <a:r>
              <a:rPr lang="fr-FR" sz="1400">
                <a:solidFill>
                  <a:srgbClr val="00B0F0"/>
                </a:solidFill>
              </a:rPr>
              <a:t>t</a:t>
            </a:r>
            <a:r>
              <a:rPr lang="en-001" sz="1400">
                <a:solidFill>
                  <a:srgbClr val="00B0F0"/>
                </a:solidFill>
              </a:rPr>
              <a:t> optimizer</a:t>
            </a:r>
          </a:p>
          <a:p>
            <a:r>
              <a:rPr lang="en-001" sz="1400">
                <a:solidFill>
                  <a:srgbClr val="00B0F0"/>
                </a:solidFill>
              </a:rPr>
              <a:t>int loss</a:t>
            </a:r>
          </a:p>
          <a:p>
            <a:r>
              <a:rPr lang="en-001" sz="1400">
                <a:solidFill>
                  <a:srgbClr val="00B0F0"/>
                </a:solidFill>
              </a:rPr>
              <a:t>int metrics</a:t>
            </a:r>
          </a:p>
          <a:p>
            <a:r>
              <a:rPr lang="en-001" sz="1400">
                <a:solidFill>
                  <a:schemeClr val="tx1"/>
                </a:solidFill>
              </a:rPr>
              <a:t>un</a:t>
            </a:r>
            <a:r>
              <a:rPr lang="fr-FR" sz="1400">
                <a:solidFill>
                  <a:schemeClr val="tx1"/>
                </a:solidFill>
              </a:rPr>
              <a:t>s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g</a:t>
            </a:r>
            <a:r>
              <a:rPr lang="en-001" sz="1400">
                <a:solidFill>
                  <a:schemeClr val="tx1"/>
                </a:solidFill>
              </a:rPr>
              <a:t>n</a:t>
            </a:r>
            <a:r>
              <a:rPr lang="fr-FR" sz="1400">
                <a:solidFill>
                  <a:schemeClr val="tx1"/>
                </a:solidFill>
              </a:rPr>
              <a:t>e</a:t>
            </a:r>
            <a:r>
              <a:rPr lang="en-001" sz="1400">
                <a:solidFill>
                  <a:schemeClr val="tx1"/>
                </a:solidFill>
              </a:rPr>
              <a:t>d </a:t>
            </a:r>
            <a:r>
              <a:rPr lang="fr-FR" sz="1400">
                <a:solidFill>
                  <a:schemeClr val="tx1"/>
                </a:solidFill>
              </a:rPr>
              <a:t>i</a:t>
            </a:r>
            <a:r>
              <a:rPr lang="en-001" sz="1400">
                <a:solidFill>
                  <a:schemeClr val="tx1"/>
                </a:solidFill>
              </a:rPr>
              <a:t>n</a:t>
            </a:r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 </a:t>
            </a:r>
            <a:r>
              <a:rPr lang="fr-FR" sz="1400">
                <a:solidFill>
                  <a:schemeClr val="tx1"/>
                </a:solidFill>
              </a:rPr>
              <a:t>e</a:t>
            </a:r>
            <a:r>
              <a:rPr lang="en-001" sz="1400">
                <a:solidFill>
                  <a:schemeClr val="tx1"/>
                </a:solidFill>
              </a:rPr>
              <a:t>p</a:t>
            </a:r>
            <a:r>
              <a:rPr lang="fr-FR" sz="1400">
                <a:solidFill>
                  <a:schemeClr val="tx1"/>
                </a:solidFill>
              </a:rPr>
              <a:t>o</a:t>
            </a:r>
            <a:r>
              <a:rPr lang="en-001" sz="1400">
                <a:solidFill>
                  <a:schemeClr val="tx1"/>
                </a:solidFill>
              </a:rPr>
              <a:t>c</a:t>
            </a:r>
            <a:r>
              <a:rPr lang="fr-FR" sz="1400">
                <a:solidFill>
                  <a:schemeClr val="tx1"/>
                </a:solidFill>
              </a:rPr>
              <a:t>h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unsigned int batch_</a:t>
            </a:r>
            <a:r>
              <a:rPr lang="fr-FR" sz="1400">
                <a:solidFill>
                  <a:schemeClr val="tx1"/>
                </a:solidFill>
              </a:rPr>
              <a:t>s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z</a:t>
            </a:r>
            <a:r>
              <a:rPr lang="en-001" sz="1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C3D273-FF0B-4486-8C6A-1885B4336366}"/>
              </a:ext>
            </a:extLst>
          </p:cNvPr>
          <p:cNvSpPr/>
          <p:nvPr/>
        </p:nvSpPr>
        <p:spPr>
          <a:xfrm>
            <a:off x="2901080" y="954576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001">
                <a:solidFill>
                  <a:schemeClr val="tx1"/>
                </a:solidFill>
              </a:rPr>
              <a:t>t_</a:t>
            </a:r>
            <a:r>
              <a:rPr lang="fr-FR">
                <a:solidFill>
                  <a:schemeClr val="tx1"/>
                </a:solidFill>
              </a:rPr>
              <a:t>l</a:t>
            </a:r>
            <a:r>
              <a:rPr lang="en-001">
                <a:solidFill>
                  <a:schemeClr val="tx1"/>
                </a:solidFill>
              </a:rPr>
              <a:t>a</a:t>
            </a:r>
            <a:r>
              <a:rPr lang="fr-FR">
                <a:solidFill>
                  <a:schemeClr val="tx1"/>
                </a:solidFill>
              </a:rPr>
              <a:t>y</a:t>
            </a:r>
            <a:r>
              <a:rPr lang="en-001">
                <a:solidFill>
                  <a:schemeClr val="tx1"/>
                </a:solidFill>
              </a:rPr>
              <a:t>e</a:t>
            </a:r>
            <a:r>
              <a:rPr lang="fr-FR">
                <a:solidFill>
                  <a:schemeClr val="tx1"/>
                </a:solidFill>
              </a:rPr>
              <a:t>r</a:t>
            </a:r>
            <a:endParaRPr lang="en-001">
              <a:solidFill>
                <a:schemeClr val="tx1"/>
              </a:solidFill>
            </a:endParaRPr>
          </a:p>
          <a:p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t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_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l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a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y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e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r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 *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n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e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x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t</a:t>
            </a:r>
          </a:p>
          <a:p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t_layer *before</a:t>
            </a:r>
          </a:p>
          <a:p>
            <a:r>
              <a:rPr lang="fr-FR" sz="1400">
                <a:solidFill>
                  <a:srgbClr val="7030A0"/>
                </a:solidFill>
              </a:rPr>
              <a:t>v</a:t>
            </a:r>
            <a:r>
              <a:rPr lang="en-001" sz="1400">
                <a:solidFill>
                  <a:srgbClr val="7030A0"/>
                </a:solidFill>
              </a:rPr>
              <a:t>oid </a:t>
            </a:r>
            <a:r>
              <a:rPr lang="en-001" sz="1400">
                <a:solidFill>
                  <a:schemeClr val="tx1"/>
                </a:solidFill>
              </a:rPr>
              <a:t>*</a:t>
            </a:r>
            <a:r>
              <a:rPr lang="fr-FR" sz="1400">
                <a:solidFill>
                  <a:schemeClr val="tx1"/>
                </a:solidFill>
              </a:rPr>
              <a:t>s</a:t>
            </a:r>
            <a:r>
              <a:rPr lang="en-001" sz="1400">
                <a:solidFill>
                  <a:schemeClr val="tx1"/>
                </a:solidFill>
              </a:rPr>
              <a:t>p</a:t>
            </a:r>
            <a:r>
              <a:rPr lang="fr-FR" sz="1400">
                <a:solidFill>
                  <a:schemeClr val="tx1"/>
                </a:solidFill>
              </a:rPr>
              <a:t>e</a:t>
            </a:r>
            <a:r>
              <a:rPr lang="en-001" sz="1400">
                <a:solidFill>
                  <a:schemeClr val="tx1"/>
                </a:solidFill>
              </a:rPr>
              <a:t>c_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a</a:t>
            </a:r>
            <a:r>
              <a:rPr lang="fr-FR" sz="1400">
                <a:solidFill>
                  <a:schemeClr val="tx1"/>
                </a:solidFill>
              </a:rPr>
              <a:t>y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r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int spec_layer_id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59CDEA6-FB55-485E-A6A0-72267B10E94B}"/>
              </a:ext>
            </a:extLst>
          </p:cNvPr>
          <p:cNvSpPr/>
          <p:nvPr/>
        </p:nvSpPr>
        <p:spPr>
          <a:xfrm>
            <a:off x="8523102" y="897252"/>
            <a:ext cx="243001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001">
                <a:solidFill>
                  <a:schemeClr val="tx1"/>
                </a:solidFill>
              </a:rPr>
              <a:t>t_</a:t>
            </a:r>
            <a:r>
              <a:rPr lang="fr-FR">
                <a:solidFill>
                  <a:schemeClr val="tx1"/>
                </a:solidFill>
              </a:rPr>
              <a:t>d</a:t>
            </a:r>
            <a:r>
              <a:rPr lang="en-001">
                <a:solidFill>
                  <a:schemeClr val="tx1"/>
                </a:solidFill>
              </a:rPr>
              <a:t>_</a:t>
            </a:r>
            <a:r>
              <a:rPr lang="fr-FR">
                <a:solidFill>
                  <a:schemeClr val="tx1"/>
                </a:solidFill>
              </a:rPr>
              <a:t>n</a:t>
            </a:r>
            <a:r>
              <a:rPr lang="en-001">
                <a:solidFill>
                  <a:schemeClr val="tx1"/>
                </a:solidFill>
              </a:rPr>
              <a:t>o</a:t>
            </a:r>
            <a:r>
              <a:rPr lang="fr-FR">
                <a:solidFill>
                  <a:schemeClr val="tx1"/>
                </a:solidFill>
              </a:rPr>
              <a:t>d</a:t>
            </a:r>
            <a:r>
              <a:rPr lang="en-001">
                <a:solidFill>
                  <a:schemeClr val="tx1"/>
                </a:solidFill>
              </a:rPr>
              <a:t>e</a:t>
            </a:r>
          </a:p>
          <a:p>
            <a:r>
              <a:rPr lang="fr-FR" sz="1400">
                <a:solidFill>
                  <a:srgbClr val="F19658"/>
                </a:solidFill>
              </a:rPr>
              <a:t>t</a:t>
            </a:r>
            <a:r>
              <a:rPr lang="en-001" sz="1400">
                <a:solidFill>
                  <a:srgbClr val="F19658"/>
                </a:solidFill>
              </a:rPr>
              <a:t>_</a:t>
            </a:r>
            <a:r>
              <a:rPr lang="fr-FR" sz="1400">
                <a:solidFill>
                  <a:srgbClr val="F19658"/>
                </a:solidFill>
              </a:rPr>
              <a:t>f</a:t>
            </a:r>
            <a:r>
              <a:rPr lang="en-001" sz="1400">
                <a:solidFill>
                  <a:srgbClr val="F19658"/>
                </a:solidFill>
              </a:rPr>
              <a:t>_array weigth_lst</a:t>
            </a:r>
          </a:p>
          <a:p>
            <a:r>
              <a:rPr lang="fr-FR" sz="1400">
                <a:solidFill>
                  <a:schemeClr val="tx1"/>
                </a:solidFill>
              </a:rPr>
              <a:t>f</a:t>
            </a:r>
            <a:r>
              <a:rPr lang="en-001" sz="1400">
                <a:solidFill>
                  <a:schemeClr val="tx1"/>
                </a:solidFill>
              </a:rPr>
              <a:t>l</a:t>
            </a:r>
            <a:r>
              <a:rPr lang="fr-FR" sz="1400">
                <a:solidFill>
                  <a:schemeClr val="tx1"/>
                </a:solidFill>
              </a:rPr>
              <a:t>o</a:t>
            </a:r>
            <a:r>
              <a:rPr lang="en-001" sz="1400">
                <a:solidFill>
                  <a:schemeClr val="tx1"/>
                </a:solidFill>
              </a:rPr>
              <a:t>at </a:t>
            </a:r>
            <a:r>
              <a:rPr lang="fr-FR" sz="1400">
                <a:solidFill>
                  <a:schemeClr val="tx1"/>
                </a:solidFill>
              </a:rPr>
              <a:t>v</a:t>
            </a:r>
            <a:r>
              <a:rPr lang="en-001" sz="1400">
                <a:solidFill>
                  <a:schemeClr val="tx1"/>
                </a:solidFill>
              </a:rPr>
              <a:t>a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u</a:t>
            </a:r>
            <a:r>
              <a:rPr lang="fr-FR" sz="1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5CCE211-C82F-4E8D-BD2D-78C4D12FA52D}"/>
              </a:ext>
            </a:extLst>
          </p:cNvPr>
          <p:cNvSpPr txBox="1"/>
          <p:nvPr/>
        </p:nvSpPr>
        <p:spPr>
          <a:xfrm>
            <a:off x="68825" y="3412008"/>
            <a:ext cx="4312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>
                <a:solidFill>
                  <a:srgbClr val="00B0F0"/>
                </a:solidFill>
              </a:rPr>
              <a:t>I</a:t>
            </a:r>
            <a:r>
              <a:rPr lang="fr-FR">
                <a:solidFill>
                  <a:srgbClr val="00B0F0"/>
                </a:solidFill>
              </a:rPr>
              <a:t>n</a:t>
            </a:r>
            <a:r>
              <a:rPr lang="en-001">
                <a:solidFill>
                  <a:srgbClr val="00B0F0"/>
                </a:solidFill>
              </a:rPr>
              <a:t>d</a:t>
            </a:r>
            <a:r>
              <a:rPr lang="fr-FR">
                <a:solidFill>
                  <a:srgbClr val="00B0F0"/>
                </a:solidFill>
              </a:rPr>
              <a:t>i</a:t>
            </a:r>
            <a:r>
              <a:rPr lang="en-001">
                <a:solidFill>
                  <a:srgbClr val="00B0F0"/>
                </a:solidFill>
              </a:rPr>
              <a:t>c</a:t>
            </a:r>
            <a:r>
              <a:rPr lang="fr-FR">
                <a:solidFill>
                  <a:srgbClr val="00B0F0"/>
                </a:solidFill>
              </a:rPr>
              <a:t>e</a:t>
            </a:r>
            <a:r>
              <a:rPr lang="en-001">
                <a:solidFill>
                  <a:srgbClr val="00B0F0"/>
                </a:solidFill>
              </a:rPr>
              <a:t> </a:t>
            </a:r>
            <a:r>
              <a:rPr lang="fr-FR">
                <a:solidFill>
                  <a:srgbClr val="00B0F0"/>
                </a:solidFill>
              </a:rPr>
              <a:t>d</a:t>
            </a:r>
            <a:r>
              <a:rPr lang="en-001">
                <a:solidFill>
                  <a:srgbClr val="00B0F0"/>
                </a:solidFill>
              </a:rPr>
              <a:t>’</a:t>
            </a:r>
            <a:r>
              <a:rPr lang="fr-FR">
                <a:solidFill>
                  <a:srgbClr val="00B0F0"/>
                </a:solidFill>
              </a:rPr>
              <a:t>u</a:t>
            </a:r>
            <a:r>
              <a:rPr lang="en-001">
                <a:solidFill>
                  <a:srgbClr val="00B0F0"/>
                </a:solidFill>
              </a:rPr>
              <a:t>n tableau de pointeur sur fonction</a:t>
            </a:r>
          </a:p>
          <a:p>
            <a:r>
              <a:rPr lang="en-001">
                <a:solidFill>
                  <a:srgbClr val="00B0F0"/>
                </a:solidFill>
              </a:rPr>
              <a:t>pour choisir la bonne fonction</a:t>
            </a:r>
            <a:endParaRPr lang="fr-FR">
              <a:solidFill>
                <a:srgbClr val="00B0F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7A4143B5-9649-4A73-8008-543BDEDC118B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9386624" y="4666620"/>
            <a:ext cx="0" cy="349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17894A37-0B8B-420A-847F-1C78D3C8CC67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9362856" y="5463574"/>
            <a:ext cx="23768" cy="400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07539C4A-0153-4FB5-A6E9-C48665FB5E02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9610558" y="4442686"/>
            <a:ext cx="1615823" cy="419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39787490-2085-4115-8C64-139FF018A5B0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9610558" y="4862135"/>
            <a:ext cx="1615823" cy="377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79E9124-B77C-4459-AA0C-58DAA6D34206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9577002" y="5742979"/>
            <a:ext cx="164099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6D2BD272-37FB-4204-85F2-A9E89A63423C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9610558" y="5239640"/>
            <a:ext cx="1607434" cy="503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2516320E-8A13-4B32-A7C7-60222412B023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9610558" y="4442686"/>
            <a:ext cx="1607434" cy="1300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103F3CB5-55B5-4930-9616-315F9AC0FD1F}"/>
              </a:ext>
            </a:extLst>
          </p:cNvPr>
          <p:cNvCxnSpPr>
            <a:cxnSpLocks/>
            <a:stCxn id="10" idx="2"/>
            <a:endCxn id="8" idx="6"/>
          </p:cNvCxnSpPr>
          <p:nvPr/>
        </p:nvCxnSpPr>
        <p:spPr>
          <a:xfrm flipH="1">
            <a:off x="9577002" y="4862135"/>
            <a:ext cx="1649379" cy="1233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9284EFBF-7D4B-4BCD-AE0A-0C5B0A3713AF}"/>
              </a:ext>
            </a:extLst>
          </p:cNvPr>
          <p:cNvSpPr/>
          <p:nvPr/>
        </p:nvSpPr>
        <p:spPr>
          <a:xfrm>
            <a:off x="5697411" y="923818"/>
            <a:ext cx="243001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001">
                <a:solidFill>
                  <a:schemeClr val="tx1"/>
                </a:solidFill>
              </a:rPr>
              <a:t>t_</a:t>
            </a:r>
            <a:r>
              <a:rPr lang="fr-FR">
                <a:solidFill>
                  <a:schemeClr val="tx1"/>
                </a:solidFill>
              </a:rPr>
              <a:t>d</a:t>
            </a:r>
            <a:r>
              <a:rPr lang="en-001">
                <a:solidFill>
                  <a:schemeClr val="tx1"/>
                </a:solidFill>
              </a:rPr>
              <a:t>_</a:t>
            </a:r>
            <a:r>
              <a:rPr lang="fr-FR">
                <a:solidFill>
                  <a:schemeClr val="tx1"/>
                </a:solidFill>
              </a:rPr>
              <a:t>l</a:t>
            </a:r>
            <a:r>
              <a:rPr lang="en-001">
                <a:solidFill>
                  <a:schemeClr val="tx1"/>
                </a:solidFill>
              </a:rPr>
              <a:t>a</a:t>
            </a:r>
            <a:r>
              <a:rPr lang="fr-FR">
                <a:solidFill>
                  <a:schemeClr val="tx1"/>
                </a:solidFill>
              </a:rPr>
              <a:t>y</a:t>
            </a:r>
            <a:r>
              <a:rPr lang="en-001">
                <a:solidFill>
                  <a:schemeClr val="tx1"/>
                </a:solidFill>
              </a:rPr>
              <a:t>e</a:t>
            </a:r>
            <a:r>
              <a:rPr lang="fr-FR">
                <a:solidFill>
                  <a:schemeClr val="tx1"/>
                </a:solidFill>
              </a:rPr>
              <a:t>r</a:t>
            </a:r>
            <a:endParaRPr lang="en-001">
              <a:solidFill>
                <a:schemeClr val="tx1"/>
              </a:solidFill>
            </a:endParaRPr>
          </a:p>
          <a:p>
            <a:r>
              <a:rPr lang="fr-FR" sz="1400">
                <a:solidFill>
                  <a:srgbClr val="92D050"/>
                </a:solidFill>
              </a:rPr>
              <a:t>t</a:t>
            </a:r>
            <a:r>
              <a:rPr lang="en-001" sz="1400">
                <a:solidFill>
                  <a:srgbClr val="92D050"/>
                </a:solidFill>
              </a:rPr>
              <a:t>_</a:t>
            </a:r>
            <a:r>
              <a:rPr lang="fr-FR" sz="1400">
                <a:solidFill>
                  <a:srgbClr val="92D050"/>
                </a:solidFill>
              </a:rPr>
              <a:t>n</a:t>
            </a:r>
            <a:r>
              <a:rPr lang="en-001" sz="1400">
                <a:solidFill>
                  <a:srgbClr val="92D050"/>
                </a:solidFill>
              </a:rPr>
              <a:t>_</a:t>
            </a:r>
            <a:r>
              <a:rPr lang="fr-FR" sz="1400">
                <a:solidFill>
                  <a:srgbClr val="92D050"/>
                </a:solidFill>
              </a:rPr>
              <a:t>a</a:t>
            </a:r>
            <a:r>
              <a:rPr lang="en-001" sz="1400">
                <a:solidFill>
                  <a:srgbClr val="92D050"/>
                </a:solidFill>
              </a:rPr>
              <a:t>r</a:t>
            </a:r>
            <a:r>
              <a:rPr lang="fr-FR" sz="1400">
                <a:solidFill>
                  <a:srgbClr val="92D050"/>
                </a:solidFill>
              </a:rPr>
              <a:t>r</a:t>
            </a:r>
            <a:r>
              <a:rPr lang="en-001" sz="1400">
                <a:solidFill>
                  <a:srgbClr val="92D050"/>
                </a:solidFill>
              </a:rPr>
              <a:t>ay *node_lst</a:t>
            </a:r>
          </a:p>
          <a:p>
            <a:r>
              <a:rPr lang="fr-FR" sz="1400">
                <a:solidFill>
                  <a:srgbClr val="00B0F0"/>
                </a:solidFill>
              </a:rPr>
              <a:t>i</a:t>
            </a:r>
            <a:r>
              <a:rPr lang="en-001" sz="1400">
                <a:solidFill>
                  <a:srgbClr val="00B0F0"/>
                </a:solidFill>
              </a:rPr>
              <a:t>n</a:t>
            </a:r>
            <a:r>
              <a:rPr lang="fr-FR" sz="1400">
                <a:solidFill>
                  <a:srgbClr val="00B0F0"/>
                </a:solidFill>
              </a:rPr>
              <a:t>t</a:t>
            </a:r>
            <a:r>
              <a:rPr lang="en-001" sz="1400">
                <a:solidFill>
                  <a:srgbClr val="00B0F0"/>
                </a:solidFill>
              </a:rPr>
              <a:t> preactivat</a:t>
            </a:r>
            <a:r>
              <a:rPr lang="fr-FR" sz="1400">
                <a:solidFill>
                  <a:srgbClr val="00B0F0"/>
                </a:solidFill>
              </a:rPr>
              <a:t>i</a:t>
            </a:r>
            <a:r>
              <a:rPr lang="en-001" sz="1400">
                <a:solidFill>
                  <a:srgbClr val="00B0F0"/>
                </a:solidFill>
              </a:rPr>
              <a:t>o</a:t>
            </a:r>
            <a:r>
              <a:rPr lang="fr-FR" sz="1400">
                <a:solidFill>
                  <a:srgbClr val="00B0F0"/>
                </a:solidFill>
              </a:rPr>
              <a:t>n</a:t>
            </a:r>
            <a:endParaRPr lang="fr-FR" sz="1400">
              <a:solidFill>
                <a:schemeClr val="tx1"/>
              </a:solidFill>
            </a:endParaRP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81426C8D-C173-4D05-8D12-140522E34A8D}"/>
              </a:ext>
            </a:extLst>
          </p:cNvPr>
          <p:cNvCxnSpPr/>
          <p:nvPr/>
        </p:nvCxnSpPr>
        <p:spPr>
          <a:xfrm>
            <a:off x="7382312" y="3749879"/>
            <a:ext cx="15939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D853F535-FF8D-4907-B1AE-E2432A4A4846}"/>
              </a:ext>
            </a:extLst>
          </p:cNvPr>
          <p:cNvCxnSpPr/>
          <p:nvPr/>
        </p:nvCxnSpPr>
        <p:spPr>
          <a:xfrm>
            <a:off x="9564848" y="3692554"/>
            <a:ext cx="15939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7D8DB282-20D3-4750-B2A4-7420DAE8B06D}"/>
              </a:ext>
            </a:extLst>
          </p:cNvPr>
          <p:cNvSpPr/>
          <p:nvPr/>
        </p:nvSpPr>
        <p:spPr>
          <a:xfrm>
            <a:off x="4629326" y="4100820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>
                <a:solidFill>
                  <a:schemeClr val="tx1"/>
                </a:solidFill>
              </a:rPr>
              <a:t>t</a:t>
            </a:r>
            <a:r>
              <a:rPr lang="en-001">
                <a:solidFill>
                  <a:schemeClr val="tx1"/>
                </a:solidFill>
              </a:rPr>
              <a:t>_n_</a:t>
            </a:r>
            <a:r>
              <a:rPr lang="fr-FR">
                <a:solidFill>
                  <a:schemeClr val="tx1"/>
                </a:solidFill>
              </a:rPr>
              <a:t>a</a:t>
            </a:r>
            <a:r>
              <a:rPr lang="en-001">
                <a:solidFill>
                  <a:schemeClr val="tx1"/>
                </a:solidFill>
              </a:rPr>
              <a:t>r</a:t>
            </a:r>
            <a:r>
              <a:rPr lang="fr-FR">
                <a:solidFill>
                  <a:schemeClr val="tx1"/>
                </a:solidFill>
              </a:rPr>
              <a:t>r</a:t>
            </a:r>
            <a:r>
              <a:rPr lang="en-001">
                <a:solidFill>
                  <a:schemeClr val="tx1"/>
                </a:solidFill>
              </a:rPr>
              <a:t>a</a:t>
            </a:r>
            <a:r>
              <a:rPr lang="fr-FR">
                <a:solidFill>
                  <a:schemeClr val="tx1"/>
                </a:solidFill>
              </a:rPr>
              <a:t>y</a:t>
            </a:r>
            <a:endParaRPr lang="en-001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t_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ode *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s</a:t>
            </a:r>
            <a:r>
              <a:rPr lang="fr-FR" sz="1400">
                <a:solidFill>
                  <a:schemeClr val="tx1"/>
                </a:solidFill>
              </a:rPr>
              <a:t>t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size_</a:t>
            </a:r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 len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0233B85-A5EB-4F02-A90F-E8EC79E585DD}"/>
              </a:ext>
            </a:extLst>
          </p:cNvPr>
          <p:cNvSpPr/>
          <p:nvPr/>
        </p:nvSpPr>
        <p:spPr>
          <a:xfrm>
            <a:off x="0" y="4082643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>
                <a:solidFill>
                  <a:schemeClr val="tx1"/>
                </a:solidFill>
              </a:rPr>
              <a:t>t</a:t>
            </a:r>
            <a:r>
              <a:rPr lang="en-001">
                <a:solidFill>
                  <a:schemeClr val="tx1"/>
                </a:solidFill>
              </a:rPr>
              <a:t>_i_</a:t>
            </a:r>
            <a:r>
              <a:rPr lang="fr-FR">
                <a:solidFill>
                  <a:schemeClr val="tx1"/>
                </a:solidFill>
              </a:rPr>
              <a:t>a</a:t>
            </a:r>
            <a:r>
              <a:rPr lang="en-001">
                <a:solidFill>
                  <a:schemeClr val="tx1"/>
                </a:solidFill>
              </a:rPr>
              <a:t>r</a:t>
            </a:r>
            <a:r>
              <a:rPr lang="fr-FR">
                <a:solidFill>
                  <a:schemeClr val="tx1"/>
                </a:solidFill>
              </a:rPr>
              <a:t>r</a:t>
            </a:r>
            <a:r>
              <a:rPr lang="en-001">
                <a:solidFill>
                  <a:schemeClr val="tx1"/>
                </a:solidFill>
              </a:rPr>
              <a:t>a</a:t>
            </a:r>
            <a:r>
              <a:rPr lang="fr-FR">
                <a:solidFill>
                  <a:schemeClr val="tx1"/>
                </a:solidFill>
              </a:rPr>
              <a:t>y</a:t>
            </a:r>
            <a:endParaRPr lang="en-001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int *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s</a:t>
            </a:r>
            <a:r>
              <a:rPr lang="fr-FR" sz="1400">
                <a:solidFill>
                  <a:schemeClr val="tx1"/>
                </a:solidFill>
              </a:rPr>
              <a:t>t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size_</a:t>
            </a:r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 len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596AD1B-A668-4552-A412-0FDBC75A0B34}"/>
              </a:ext>
            </a:extLst>
          </p:cNvPr>
          <p:cNvSpPr/>
          <p:nvPr/>
        </p:nvSpPr>
        <p:spPr>
          <a:xfrm>
            <a:off x="2306974" y="4102219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>
                <a:solidFill>
                  <a:schemeClr val="tx1"/>
                </a:solidFill>
              </a:rPr>
              <a:t>t</a:t>
            </a:r>
            <a:r>
              <a:rPr lang="en-001">
                <a:solidFill>
                  <a:schemeClr val="tx1"/>
                </a:solidFill>
              </a:rPr>
              <a:t>_f_</a:t>
            </a:r>
            <a:r>
              <a:rPr lang="fr-FR">
                <a:solidFill>
                  <a:schemeClr val="tx1"/>
                </a:solidFill>
              </a:rPr>
              <a:t>a</a:t>
            </a:r>
            <a:r>
              <a:rPr lang="en-001">
                <a:solidFill>
                  <a:schemeClr val="tx1"/>
                </a:solidFill>
              </a:rPr>
              <a:t>r</a:t>
            </a:r>
            <a:r>
              <a:rPr lang="fr-FR">
                <a:solidFill>
                  <a:schemeClr val="tx1"/>
                </a:solidFill>
              </a:rPr>
              <a:t>r</a:t>
            </a:r>
            <a:r>
              <a:rPr lang="en-001">
                <a:solidFill>
                  <a:schemeClr val="tx1"/>
                </a:solidFill>
              </a:rPr>
              <a:t>a</a:t>
            </a:r>
            <a:r>
              <a:rPr lang="fr-FR">
                <a:solidFill>
                  <a:schemeClr val="tx1"/>
                </a:solidFill>
              </a:rPr>
              <a:t>y</a:t>
            </a:r>
            <a:endParaRPr lang="en-001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float *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s</a:t>
            </a:r>
            <a:r>
              <a:rPr lang="fr-FR" sz="1400">
                <a:solidFill>
                  <a:schemeClr val="tx1"/>
                </a:solidFill>
              </a:rPr>
              <a:t>t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size_</a:t>
            </a:r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 len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DA07EF2-F89D-4ACB-AF7B-57116332389E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S</a:t>
            </a:r>
            <a:r>
              <a:rPr lang="en-001"/>
              <a:t>t</a:t>
            </a:r>
            <a:r>
              <a:rPr lang="fr-FR"/>
              <a:t>r</a:t>
            </a:r>
            <a:r>
              <a:rPr lang="en-001"/>
              <a:t>u</a:t>
            </a:r>
            <a:r>
              <a:rPr lang="fr-FR"/>
              <a:t>c</a:t>
            </a:r>
            <a:r>
              <a:rPr lang="en-001"/>
              <a:t>t</a:t>
            </a:r>
            <a:r>
              <a:rPr lang="fr-FR"/>
              <a:t>u</a:t>
            </a:r>
            <a:r>
              <a:rPr lang="en-001"/>
              <a:t>r</a:t>
            </a:r>
            <a:r>
              <a:rPr lang="fr-FR"/>
              <a:t>e</a:t>
            </a:r>
            <a:r>
              <a:rPr lang="en-001"/>
              <a:t>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2861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E17A0A3-F505-44B6-971C-3C4CE07F7356}"/>
              </a:ext>
            </a:extLst>
          </p:cNvPr>
          <p:cNvSpPr txBox="1"/>
          <p:nvPr/>
        </p:nvSpPr>
        <p:spPr>
          <a:xfrm>
            <a:off x="135080" y="717345"/>
            <a:ext cx="9862187" cy="4308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t_</a:t>
            </a:r>
            <a:r>
              <a:rPr lang="fr-FR"/>
              <a:t>n</a:t>
            </a:r>
            <a:r>
              <a:rPr lang="en-001"/>
              <a:t>e</a:t>
            </a:r>
            <a:r>
              <a:rPr lang="fr-FR"/>
              <a:t>t</a:t>
            </a:r>
            <a:r>
              <a:rPr lang="en-001"/>
              <a:t>w</a:t>
            </a:r>
            <a:r>
              <a:rPr lang="fr-FR"/>
              <a:t>o</a:t>
            </a:r>
            <a:r>
              <a:rPr lang="en-001"/>
              <a:t>r</a:t>
            </a:r>
            <a:r>
              <a:rPr lang="fr-FR"/>
              <a:t>k</a:t>
            </a:r>
            <a:r>
              <a:rPr lang="en-001"/>
              <a:t> *p</a:t>
            </a:r>
            <a:r>
              <a:rPr lang="fr-FR"/>
              <a:t>d</a:t>
            </a:r>
            <a:r>
              <a:rPr lang="en-001"/>
              <a:t>_</a:t>
            </a:r>
            <a:r>
              <a:rPr lang="fr-FR"/>
              <a:t>i</a:t>
            </a:r>
            <a:r>
              <a:rPr lang="en-001"/>
              <a:t>n</a:t>
            </a:r>
            <a:r>
              <a:rPr lang="fr-FR"/>
              <a:t>i</a:t>
            </a:r>
            <a:r>
              <a:rPr lang="en-001"/>
              <a:t>t(</a:t>
            </a:r>
            <a:r>
              <a:rPr lang="fr-FR"/>
              <a:t>t</a:t>
            </a:r>
            <a:r>
              <a:rPr lang="en-001"/>
              <a:t>_</a:t>
            </a:r>
            <a:r>
              <a:rPr lang="fr-FR"/>
              <a:t>a</a:t>
            </a:r>
            <a:r>
              <a:rPr lang="en-001"/>
              <a:t>r</a:t>
            </a:r>
            <a:r>
              <a:rPr lang="fr-FR"/>
              <a:t>r</a:t>
            </a:r>
            <a:r>
              <a:rPr lang="en-001"/>
              <a:t>a</a:t>
            </a:r>
            <a:r>
              <a:rPr lang="fr-FR"/>
              <a:t>y</a:t>
            </a:r>
            <a:r>
              <a:rPr lang="en-001"/>
              <a:t> input_shape, </a:t>
            </a:r>
            <a:r>
              <a:rPr lang="fr-FR"/>
              <a:t>c</a:t>
            </a:r>
            <a:r>
              <a:rPr lang="en-001"/>
              <a:t>h</a:t>
            </a:r>
            <a:r>
              <a:rPr lang="fr-FR"/>
              <a:t>a</a:t>
            </a:r>
            <a:r>
              <a:rPr lang="en-001"/>
              <a:t>r *</a:t>
            </a:r>
            <a:r>
              <a:rPr lang="fr-FR"/>
              <a:t>o</a:t>
            </a:r>
            <a:r>
              <a:rPr lang="en-001"/>
              <a:t>ptimizer, char *loss, char *metri</a:t>
            </a:r>
            <a:r>
              <a:rPr lang="fr-FR"/>
              <a:t>c</a:t>
            </a:r>
            <a:r>
              <a:rPr lang="en-001"/>
              <a:t>s, </a:t>
            </a:r>
            <a:r>
              <a:rPr lang="fr-FR"/>
              <a:t>f</a:t>
            </a:r>
            <a:r>
              <a:rPr lang="en-001"/>
              <a:t>loa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l</a:t>
            </a:r>
            <a:r>
              <a:rPr lang="en-001"/>
              <a:t>e</a:t>
            </a:r>
            <a:r>
              <a:rPr lang="fr-FR"/>
              <a:t>a</a:t>
            </a:r>
            <a:r>
              <a:rPr lang="en-001"/>
              <a:t>r</a:t>
            </a:r>
            <a:r>
              <a:rPr lang="fr-FR"/>
              <a:t>n</a:t>
            </a:r>
            <a:r>
              <a:rPr lang="en-001"/>
              <a:t>i</a:t>
            </a:r>
            <a:r>
              <a:rPr lang="fr-FR"/>
              <a:t>n</a:t>
            </a:r>
            <a:r>
              <a:rPr lang="en-001"/>
              <a:t>g_</a:t>
            </a:r>
            <a:r>
              <a:rPr lang="fr-FR"/>
              <a:t>r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e)</a:t>
            </a:r>
          </a:p>
          <a:p>
            <a:r>
              <a:rPr lang="fr-FR" sz="1600"/>
              <a:t>n</a:t>
            </a:r>
            <a:r>
              <a:rPr lang="en-001" sz="1600"/>
              <a:t>e</a:t>
            </a:r>
            <a:r>
              <a:rPr lang="fr-FR" sz="1600"/>
              <a:t>t</a:t>
            </a:r>
            <a:r>
              <a:rPr lang="en-001" sz="1600"/>
              <a:t>w</a:t>
            </a:r>
            <a:r>
              <a:rPr lang="fr-FR" sz="1600"/>
              <a:t>o</a:t>
            </a:r>
            <a:r>
              <a:rPr lang="en-001" sz="1600"/>
              <a:t>r</a:t>
            </a:r>
            <a:r>
              <a:rPr lang="fr-FR" sz="1600"/>
              <a:t>k</a:t>
            </a:r>
            <a:r>
              <a:rPr lang="en-001" sz="1600"/>
              <a:t> = p</a:t>
            </a:r>
            <a:r>
              <a:rPr lang="fr-FR" sz="1600"/>
              <a:t>d</a:t>
            </a:r>
            <a:r>
              <a:rPr lang="en-001" sz="1600"/>
              <a:t>_init([128, 128, 3] , “</a:t>
            </a:r>
            <a:r>
              <a:rPr lang="fr-FR" sz="1600"/>
              <a:t>a</a:t>
            </a:r>
            <a:r>
              <a:rPr lang="en-001" sz="1600"/>
              <a:t>d</a:t>
            </a:r>
            <a:r>
              <a:rPr lang="fr-FR" sz="1600"/>
              <a:t>a</a:t>
            </a:r>
            <a:r>
              <a:rPr lang="en-001" sz="1600"/>
              <a:t>m”, “</a:t>
            </a:r>
            <a:r>
              <a:rPr lang="fr-FR" sz="1600"/>
              <a:t>b</a:t>
            </a:r>
            <a:r>
              <a:rPr lang="en-001" sz="1600"/>
              <a:t>i</a:t>
            </a:r>
            <a:r>
              <a:rPr lang="fr-FR" sz="1600"/>
              <a:t>n</a:t>
            </a:r>
            <a:r>
              <a:rPr lang="en-001" sz="1600"/>
              <a:t>a</a:t>
            </a:r>
            <a:r>
              <a:rPr lang="fr-FR" sz="1600"/>
              <a:t>r</a:t>
            </a:r>
            <a:r>
              <a:rPr lang="en-001" sz="1600"/>
              <a:t>y_cr</a:t>
            </a:r>
            <a:r>
              <a:rPr lang="fr-FR" sz="1600"/>
              <a:t>o</a:t>
            </a:r>
            <a:r>
              <a:rPr lang="en-001" sz="1600"/>
              <a:t>s</a:t>
            </a:r>
            <a:r>
              <a:rPr lang="fr-FR" sz="1600"/>
              <a:t>s</a:t>
            </a:r>
            <a:r>
              <a:rPr lang="en-001" sz="1600"/>
              <a:t>e</a:t>
            </a:r>
            <a:r>
              <a:rPr lang="fr-FR" sz="1600"/>
              <a:t>n</a:t>
            </a:r>
            <a:r>
              <a:rPr lang="en-001" sz="1600"/>
              <a:t>t</a:t>
            </a:r>
            <a:r>
              <a:rPr lang="fr-FR" sz="1600"/>
              <a:t>r</a:t>
            </a:r>
            <a:r>
              <a:rPr lang="en-001" sz="1600"/>
              <a:t>opy”, “</a:t>
            </a:r>
            <a:r>
              <a:rPr lang="fr-FR" sz="1600"/>
              <a:t>a</a:t>
            </a:r>
            <a:r>
              <a:rPr lang="en-001" sz="1600"/>
              <a:t>c</a:t>
            </a:r>
            <a:r>
              <a:rPr lang="fr-FR" sz="1600"/>
              <a:t>c</a:t>
            </a:r>
            <a:r>
              <a:rPr lang="en-001" sz="1600"/>
              <a:t>u</a:t>
            </a:r>
            <a:r>
              <a:rPr lang="fr-FR" sz="1600"/>
              <a:t>r</a:t>
            </a:r>
            <a:r>
              <a:rPr lang="en-001" sz="1600"/>
              <a:t>a</a:t>
            </a:r>
            <a:r>
              <a:rPr lang="fr-FR" sz="1600"/>
              <a:t>c</a:t>
            </a:r>
            <a:r>
              <a:rPr lang="en-001" sz="1600"/>
              <a:t>y”, 0,001)</a:t>
            </a:r>
          </a:p>
          <a:p>
            <a:r>
              <a:rPr lang="en-001" sz="1400"/>
              <a:t>1 – </a:t>
            </a:r>
            <a:r>
              <a:rPr lang="fr-FR" sz="1400"/>
              <a:t>F</a:t>
            </a:r>
            <a:r>
              <a:rPr lang="en-001" sz="1400"/>
              <a:t>o</a:t>
            </a:r>
            <a:r>
              <a:rPr lang="fr-FR" sz="1400"/>
              <a:t>r</a:t>
            </a:r>
            <a:r>
              <a:rPr lang="en-001" sz="1400"/>
              <a:t>m</a:t>
            </a:r>
            <a:r>
              <a:rPr lang="fr-FR" sz="1400"/>
              <a:t>e</a:t>
            </a:r>
            <a:r>
              <a:rPr lang="en-001" sz="1400"/>
              <a:t> des inputs (Nbr dimensions et tailles) </a:t>
            </a:r>
            <a:r>
              <a:rPr lang="fr-FR" sz="1400"/>
              <a:t>e</a:t>
            </a:r>
            <a:r>
              <a:rPr lang="en-001" sz="1400"/>
              <a:t>x</a:t>
            </a:r>
            <a:r>
              <a:rPr lang="fr-FR" sz="1400"/>
              <a:t>e</a:t>
            </a:r>
            <a:r>
              <a:rPr lang="en-001" sz="1400"/>
              <a:t>m</a:t>
            </a:r>
            <a:r>
              <a:rPr lang="fr-FR" sz="1400"/>
              <a:t>p</a:t>
            </a:r>
            <a:r>
              <a:rPr lang="en-001" sz="1400"/>
              <a:t>l</a:t>
            </a:r>
            <a:r>
              <a:rPr lang="fr-FR" sz="1400"/>
              <a:t>e</a:t>
            </a:r>
            <a:r>
              <a:rPr lang="en-001" sz="1400"/>
              <a:t> :[128, 128, 3] -&gt; </a:t>
            </a:r>
            <a:r>
              <a:rPr lang="fr-FR" sz="1400"/>
              <a:t>t</a:t>
            </a:r>
            <a:r>
              <a:rPr lang="en-001" sz="1400"/>
              <a:t>a</a:t>
            </a:r>
            <a:r>
              <a:rPr lang="fr-FR" sz="1400"/>
              <a:t>b</a:t>
            </a:r>
            <a:r>
              <a:rPr lang="en-001" sz="1400"/>
              <a:t>l</a:t>
            </a:r>
            <a:r>
              <a:rPr lang="fr-FR" sz="1400"/>
              <a:t>e</a:t>
            </a:r>
            <a:r>
              <a:rPr lang="en-001" sz="1400"/>
              <a:t>a</a:t>
            </a:r>
            <a:r>
              <a:rPr lang="fr-FR" sz="1400"/>
              <a:t>u</a:t>
            </a:r>
            <a:r>
              <a:rPr lang="en-001" sz="1400"/>
              <a:t> 3</a:t>
            </a:r>
            <a:r>
              <a:rPr lang="fr-FR" sz="1400"/>
              <a:t>D</a:t>
            </a:r>
            <a:r>
              <a:rPr lang="en-001" sz="1400"/>
              <a:t> </a:t>
            </a:r>
            <a:r>
              <a:rPr lang="fr-FR" sz="1400"/>
              <a:t>a</a:t>
            </a:r>
            <a:r>
              <a:rPr lang="en-001" sz="1400"/>
              <a:t>v</a:t>
            </a:r>
            <a:r>
              <a:rPr lang="fr-FR" sz="1400"/>
              <a:t>e</a:t>
            </a:r>
            <a:r>
              <a:rPr lang="en-001" sz="1400"/>
              <a:t>c les tail</a:t>
            </a:r>
            <a:r>
              <a:rPr lang="fr-FR" sz="1400"/>
              <a:t>l</a:t>
            </a:r>
            <a:r>
              <a:rPr lang="en-001" sz="1400"/>
              <a:t>e</a:t>
            </a:r>
            <a:r>
              <a:rPr lang="fr-FR" sz="1400"/>
              <a:t>s</a:t>
            </a:r>
            <a:r>
              <a:rPr lang="en-001" sz="1400"/>
              <a:t> x, y, </a:t>
            </a:r>
            <a:r>
              <a:rPr lang="fr-FR" sz="1400"/>
              <a:t>z</a:t>
            </a:r>
            <a:r>
              <a:rPr lang="en-001" sz="1400"/>
              <a:t> </a:t>
            </a:r>
            <a:endParaRPr lang="fr-FR" sz="1400"/>
          </a:p>
          <a:p>
            <a:r>
              <a:rPr lang="en-001" sz="1400"/>
              <a:t>2 – </a:t>
            </a:r>
            <a:r>
              <a:rPr lang="fr-FR" sz="1400"/>
              <a:t>o</a:t>
            </a:r>
            <a:r>
              <a:rPr lang="en-001" sz="1400"/>
              <a:t>p</a:t>
            </a:r>
            <a:r>
              <a:rPr lang="fr-FR" sz="1400"/>
              <a:t>t</a:t>
            </a:r>
            <a:r>
              <a:rPr lang="en-001" sz="1400"/>
              <a:t>i</a:t>
            </a:r>
            <a:r>
              <a:rPr lang="fr-FR" sz="1400"/>
              <a:t>m</a:t>
            </a:r>
            <a:r>
              <a:rPr lang="en-001" sz="1400"/>
              <a:t>i</a:t>
            </a:r>
            <a:r>
              <a:rPr lang="fr-FR" sz="1400"/>
              <a:t>z</a:t>
            </a:r>
            <a:r>
              <a:rPr lang="en-001" sz="1400"/>
              <a:t>e</a:t>
            </a:r>
            <a:r>
              <a:rPr lang="fr-FR" sz="1400"/>
              <a:t>r</a:t>
            </a:r>
            <a:r>
              <a:rPr lang="en-001" sz="1400"/>
              <a:t> (</a:t>
            </a:r>
            <a:r>
              <a:rPr lang="fr-FR" sz="1400"/>
              <a:t>P</a:t>
            </a:r>
            <a:r>
              <a:rPr lang="en-001" sz="1400"/>
              <a:t>a</a:t>
            </a:r>
            <a:r>
              <a:rPr lang="fr-FR" sz="1400"/>
              <a:t>r</a:t>
            </a:r>
            <a:r>
              <a:rPr lang="en-001" sz="1400"/>
              <a:t> </a:t>
            </a:r>
            <a:r>
              <a:rPr lang="fr-FR" sz="1400"/>
              <a:t>e</a:t>
            </a:r>
            <a:r>
              <a:rPr lang="en-001" sz="1400"/>
              <a:t>x</a:t>
            </a:r>
            <a:r>
              <a:rPr lang="fr-FR" sz="1400"/>
              <a:t>e</a:t>
            </a:r>
            <a:r>
              <a:rPr lang="en-001" sz="1400"/>
              <a:t>m</a:t>
            </a:r>
            <a:r>
              <a:rPr lang="fr-FR" sz="1400"/>
              <a:t>p</a:t>
            </a:r>
            <a:r>
              <a:rPr lang="en-001" sz="1400"/>
              <a:t>l</a:t>
            </a:r>
            <a:r>
              <a:rPr lang="fr-FR" sz="1400"/>
              <a:t>e</a:t>
            </a:r>
            <a:r>
              <a:rPr lang="en-001" sz="1400"/>
              <a:t> </a:t>
            </a:r>
            <a:r>
              <a:rPr lang="fr-FR" sz="1400"/>
              <a:t>g</a:t>
            </a:r>
            <a:r>
              <a:rPr lang="en-001" sz="1400"/>
              <a:t>r</a:t>
            </a:r>
            <a:r>
              <a:rPr lang="fr-FR" sz="1400"/>
              <a:t>a</a:t>
            </a:r>
            <a:r>
              <a:rPr lang="en-001" sz="1400"/>
              <a:t>d</a:t>
            </a:r>
            <a:r>
              <a:rPr lang="fr-FR" sz="1400"/>
              <a:t>i</a:t>
            </a:r>
            <a:r>
              <a:rPr lang="en-001" sz="1400"/>
              <a:t>e</a:t>
            </a:r>
            <a:r>
              <a:rPr lang="fr-FR" sz="1400"/>
              <a:t>n</a:t>
            </a:r>
            <a:r>
              <a:rPr lang="en-001" sz="1400"/>
              <a:t>t </a:t>
            </a:r>
            <a:r>
              <a:rPr lang="fr-FR" sz="1400"/>
              <a:t>s</a:t>
            </a:r>
            <a:r>
              <a:rPr lang="en-001" sz="1400"/>
              <a:t>t</a:t>
            </a:r>
            <a:r>
              <a:rPr lang="fr-FR" sz="1400"/>
              <a:t>o</a:t>
            </a:r>
            <a:r>
              <a:rPr lang="en-001" sz="1400"/>
              <a:t>c</a:t>
            </a:r>
            <a:r>
              <a:rPr lang="fr-FR" sz="1400"/>
              <a:t>h</a:t>
            </a:r>
            <a:r>
              <a:rPr lang="en-001" sz="1400"/>
              <a:t>a</a:t>
            </a:r>
            <a:r>
              <a:rPr lang="fr-FR" sz="1400"/>
              <a:t>s</a:t>
            </a:r>
            <a:r>
              <a:rPr lang="en-001" sz="1400"/>
              <a:t>t</a:t>
            </a:r>
            <a:r>
              <a:rPr lang="fr-FR" sz="1400"/>
              <a:t>i</a:t>
            </a:r>
            <a:r>
              <a:rPr lang="en-001" sz="1400"/>
              <a:t>q</a:t>
            </a:r>
            <a:r>
              <a:rPr lang="fr-FR" sz="1400"/>
              <a:t>u</a:t>
            </a:r>
            <a:r>
              <a:rPr lang="en-001" sz="1400"/>
              <a:t>e)</a:t>
            </a:r>
          </a:p>
          <a:p>
            <a:r>
              <a:rPr lang="en-001" sz="1400"/>
              <a:t>3 – fonction de co</a:t>
            </a:r>
            <a:r>
              <a:rPr lang="fr-FR" sz="1400"/>
              <a:t>û</a:t>
            </a:r>
            <a:r>
              <a:rPr lang="en-001" sz="1400"/>
              <a:t>t</a:t>
            </a:r>
          </a:p>
          <a:p>
            <a:r>
              <a:rPr lang="en-001" sz="1400"/>
              <a:t>4 – metrics (Ce qu’on cherche à ame</a:t>
            </a:r>
            <a:r>
              <a:rPr lang="fr-FR" sz="1400"/>
              <a:t>l</a:t>
            </a:r>
            <a:r>
              <a:rPr lang="en-001" sz="1400"/>
              <a:t>i</a:t>
            </a:r>
            <a:r>
              <a:rPr lang="fr-FR" sz="1400"/>
              <a:t>o</a:t>
            </a:r>
            <a:r>
              <a:rPr lang="en-001" sz="1400"/>
              <a:t>r</a:t>
            </a:r>
            <a:r>
              <a:rPr lang="fr-FR" sz="1400"/>
              <a:t>e</a:t>
            </a:r>
            <a:r>
              <a:rPr lang="en-001" sz="1400"/>
              <a:t>r)</a:t>
            </a:r>
          </a:p>
          <a:p>
            <a:endParaRPr lang="en-001"/>
          </a:p>
          <a:p>
            <a:r>
              <a:rPr lang="fr-FR"/>
              <a:t>v</a:t>
            </a:r>
            <a:r>
              <a:rPr lang="en-001"/>
              <a:t>o</a:t>
            </a:r>
            <a:r>
              <a:rPr lang="fr-FR"/>
              <a:t>i</a:t>
            </a:r>
            <a:r>
              <a:rPr lang="en-001"/>
              <a:t>d p</a:t>
            </a:r>
            <a:r>
              <a:rPr lang="fr-FR"/>
              <a:t>d</a:t>
            </a:r>
            <a:r>
              <a:rPr lang="en-001"/>
              <a:t>_</a:t>
            </a:r>
            <a:r>
              <a:rPr lang="fr-FR"/>
              <a:t>a</a:t>
            </a:r>
            <a:r>
              <a:rPr lang="en-001"/>
              <a:t>d</a:t>
            </a:r>
            <a:r>
              <a:rPr lang="fr-FR"/>
              <a:t>d</a:t>
            </a:r>
            <a:r>
              <a:rPr lang="en-001"/>
              <a:t>(</a:t>
            </a:r>
            <a:r>
              <a:rPr lang="fr-FR"/>
              <a:t>t</a:t>
            </a:r>
            <a:r>
              <a:rPr lang="en-001"/>
              <a:t>_network *network, </a:t>
            </a:r>
            <a:r>
              <a:rPr lang="fr-FR"/>
              <a:t>v</a:t>
            </a:r>
            <a:r>
              <a:rPr lang="en-001"/>
              <a:t>o</a:t>
            </a:r>
            <a:r>
              <a:rPr lang="fr-FR"/>
              <a:t>i</a:t>
            </a:r>
            <a:r>
              <a:rPr lang="en-001"/>
              <a:t>d *</a:t>
            </a:r>
            <a:r>
              <a:rPr lang="fr-FR"/>
              <a:t>t</a:t>
            </a:r>
            <a:r>
              <a:rPr lang="en-001"/>
              <a:t>_</a:t>
            </a:r>
            <a:r>
              <a:rPr lang="fr-FR"/>
              <a:t>s</a:t>
            </a:r>
            <a:r>
              <a:rPr lang="en-001"/>
              <a:t>p</a:t>
            </a:r>
            <a:r>
              <a:rPr lang="fr-FR"/>
              <a:t>e</a:t>
            </a:r>
            <a:r>
              <a:rPr lang="en-001"/>
              <a:t>c_</a:t>
            </a:r>
            <a:r>
              <a:rPr lang="fr-FR"/>
              <a:t>l</a:t>
            </a:r>
            <a:r>
              <a:rPr lang="en-001"/>
              <a:t>a</a:t>
            </a:r>
            <a:r>
              <a:rPr lang="fr-FR"/>
              <a:t>y</a:t>
            </a:r>
            <a:r>
              <a:rPr lang="en-001"/>
              <a:t>e</a:t>
            </a:r>
            <a:r>
              <a:rPr lang="fr-FR"/>
              <a:t>r</a:t>
            </a:r>
            <a:r>
              <a:rPr lang="en-001"/>
              <a:t>)</a:t>
            </a:r>
          </a:p>
          <a:p>
            <a:r>
              <a:rPr lang="en-001" sz="1600"/>
              <a:t>p</a:t>
            </a:r>
            <a:r>
              <a:rPr lang="fr-FR" sz="1600"/>
              <a:t>d</a:t>
            </a:r>
            <a:r>
              <a:rPr lang="en-001" sz="1600"/>
              <a:t>_</a:t>
            </a:r>
            <a:r>
              <a:rPr lang="fr-FR" sz="1600"/>
              <a:t>a</a:t>
            </a:r>
            <a:r>
              <a:rPr lang="en-001" sz="1600"/>
              <a:t>d</a:t>
            </a:r>
            <a:r>
              <a:rPr lang="fr-FR" sz="1600"/>
              <a:t>d</a:t>
            </a:r>
            <a:r>
              <a:rPr lang="en-001" sz="1600"/>
              <a:t>(</a:t>
            </a:r>
            <a:r>
              <a:rPr lang="fr-FR" sz="1600"/>
              <a:t>n</a:t>
            </a:r>
            <a:r>
              <a:rPr lang="en-001" sz="1600"/>
              <a:t>e</a:t>
            </a:r>
            <a:r>
              <a:rPr lang="fr-FR" sz="1600"/>
              <a:t>t</a:t>
            </a:r>
            <a:r>
              <a:rPr lang="en-001" sz="1600"/>
              <a:t>w</a:t>
            </a:r>
            <a:r>
              <a:rPr lang="fr-FR" sz="1600"/>
              <a:t>o</a:t>
            </a:r>
            <a:r>
              <a:rPr lang="en-001" sz="1600"/>
              <a:t>r</a:t>
            </a:r>
            <a:r>
              <a:rPr lang="fr-FR" sz="1600"/>
              <a:t>k</a:t>
            </a:r>
            <a:r>
              <a:rPr lang="en-001" sz="1600"/>
              <a:t>, </a:t>
            </a:r>
            <a:r>
              <a:rPr lang="fr-FR" sz="1600"/>
              <a:t>C</a:t>
            </a:r>
            <a:r>
              <a:rPr lang="en-001" sz="1600"/>
              <a:t>o</a:t>
            </a:r>
            <a:r>
              <a:rPr lang="fr-FR" sz="1600"/>
              <a:t>n</a:t>
            </a:r>
            <a:r>
              <a:rPr lang="en-001" sz="1600"/>
              <a:t>v</a:t>
            </a:r>
            <a:r>
              <a:rPr lang="fr-FR" sz="1600"/>
              <a:t>o</a:t>
            </a:r>
            <a:r>
              <a:rPr lang="en-001" sz="1600"/>
              <a:t>l</a:t>
            </a:r>
            <a:r>
              <a:rPr lang="fr-FR" sz="1600"/>
              <a:t>u</a:t>
            </a:r>
            <a:r>
              <a:rPr lang="en-001" sz="1600"/>
              <a:t>t</a:t>
            </a:r>
            <a:r>
              <a:rPr lang="fr-FR" sz="1600"/>
              <a:t>i</a:t>
            </a:r>
            <a:r>
              <a:rPr lang="en-001" sz="1600"/>
              <a:t>o</a:t>
            </a:r>
            <a:r>
              <a:rPr lang="fr-FR" sz="1600"/>
              <a:t>n</a:t>
            </a:r>
            <a:r>
              <a:rPr lang="en-001" sz="1600"/>
              <a:t>2</a:t>
            </a:r>
            <a:r>
              <a:rPr lang="fr-FR" sz="1600"/>
              <a:t>D</a:t>
            </a:r>
            <a:r>
              <a:rPr lang="en-001" sz="1600"/>
              <a:t>(32, 3, 1, “</a:t>
            </a:r>
            <a:r>
              <a:rPr lang="fr-FR" sz="1600"/>
              <a:t>r</a:t>
            </a:r>
            <a:r>
              <a:rPr lang="en-001" sz="1600"/>
              <a:t>e</a:t>
            </a:r>
            <a:r>
              <a:rPr lang="fr-FR" sz="1600"/>
              <a:t>l</a:t>
            </a:r>
            <a:r>
              <a:rPr lang="en-001" sz="1600"/>
              <a:t>u”))</a:t>
            </a:r>
          </a:p>
          <a:p>
            <a:endParaRPr lang="en-001" sz="1600"/>
          </a:p>
          <a:p>
            <a:r>
              <a:rPr lang="fr-FR"/>
              <a:t>v</a:t>
            </a:r>
            <a:r>
              <a:rPr lang="en-001"/>
              <a:t>o</a:t>
            </a:r>
            <a:r>
              <a:rPr lang="fr-FR"/>
              <a:t>i</a:t>
            </a:r>
            <a:r>
              <a:rPr lang="en-001"/>
              <a:t>d </a:t>
            </a:r>
            <a:r>
              <a:rPr lang="fr-FR"/>
              <a:t>p</a:t>
            </a:r>
            <a:r>
              <a:rPr lang="en-001"/>
              <a:t>d_</a:t>
            </a:r>
            <a:r>
              <a:rPr lang="fr-FR"/>
              <a:t>t</a:t>
            </a:r>
            <a:r>
              <a:rPr lang="en-001"/>
              <a:t>r</a:t>
            </a:r>
            <a:r>
              <a:rPr lang="fr-FR"/>
              <a:t>a</a:t>
            </a:r>
            <a:r>
              <a:rPr lang="en-001"/>
              <a:t>i</a:t>
            </a:r>
            <a:r>
              <a:rPr lang="fr-FR"/>
              <a:t>n</a:t>
            </a:r>
            <a:r>
              <a:rPr lang="en-001"/>
              <a:t>(</a:t>
            </a:r>
            <a:r>
              <a:rPr lang="fr-FR"/>
              <a:t>t</a:t>
            </a:r>
            <a:r>
              <a:rPr lang="en-001"/>
              <a:t>_network *network, </a:t>
            </a:r>
            <a:r>
              <a:rPr lang="fr-FR"/>
              <a:t>v</a:t>
            </a:r>
            <a:r>
              <a:rPr lang="en-001"/>
              <a:t>o</a:t>
            </a:r>
            <a:r>
              <a:rPr lang="fr-FR"/>
              <a:t>i</a:t>
            </a:r>
            <a:r>
              <a:rPr lang="en-001"/>
              <a:t>d *</a:t>
            </a:r>
            <a:r>
              <a:rPr lang="fr-FR"/>
              <a:t>x</a:t>
            </a:r>
            <a:r>
              <a:rPr lang="en-001"/>
              <a:t>, </a:t>
            </a:r>
            <a:r>
              <a:rPr lang="fr-FR"/>
              <a:t>v</a:t>
            </a:r>
            <a:r>
              <a:rPr lang="en-001"/>
              <a:t>o</a:t>
            </a:r>
            <a:r>
              <a:rPr lang="fr-FR"/>
              <a:t>i</a:t>
            </a:r>
            <a:r>
              <a:rPr lang="en-001"/>
              <a:t>d *</a:t>
            </a:r>
            <a:r>
              <a:rPr lang="fr-FR"/>
              <a:t>y</a:t>
            </a:r>
            <a:r>
              <a:rPr lang="en-001"/>
              <a:t>, </a:t>
            </a:r>
            <a:r>
              <a:rPr lang="fr-FR"/>
              <a:t>i</a:t>
            </a:r>
            <a:r>
              <a:rPr lang="en-001"/>
              <a:t>nt epoch, </a:t>
            </a:r>
            <a:r>
              <a:rPr lang="fr-FR"/>
              <a:t>i</a:t>
            </a:r>
            <a:r>
              <a:rPr lang="en-001"/>
              <a:t>n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b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c</a:t>
            </a:r>
            <a:r>
              <a:rPr lang="fr-FR"/>
              <a:t>h</a:t>
            </a:r>
            <a:r>
              <a:rPr lang="en-001"/>
              <a:t>_</a:t>
            </a:r>
            <a:r>
              <a:rPr lang="fr-FR"/>
              <a:t>s</a:t>
            </a:r>
            <a:r>
              <a:rPr lang="en-001"/>
              <a:t>i</a:t>
            </a:r>
            <a:r>
              <a:rPr lang="fr-FR"/>
              <a:t>z</a:t>
            </a:r>
            <a:r>
              <a:rPr lang="en-001"/>
              <a:t>e)</a:t>
            </a:r>
          </a:p>
          <a:p>
            <a:r>
              <a:rPr lang="en-001" sz="1600"/>
              <a:t>pd_train(</a:t>
            </a:r>
            <a:r>
              <a:rPr lang="fr-FR" sz="1600"/>
              <a:t>n</a:t>
            </a:r>
            <a:r>
              <a:rPr lang="en-001" sz="1600"/>
              <a:t>e</a:t>
            </a:r>
            <a:r>
              <a:rPr lang="fr-FR" sz="1600"/>
              <a:t>t</a:t>
            </a:r>
            <a:r>
              <a:rPr lang="en-001" sz="1600"/>
              <a:t>work, x_</a:t>
            </a:r>
            <a:r>
              <a:rPr lang="fr-FR" sz="1600"/>
              <a:t>d</a:t>
            </a:r>
            <a:r>
              <a:rPr lang="en-001" sz="1600"/>
              <a:t>a</a:t>
            </a:r>
            <a:r>
              <a:rPr lang="fr-FR" sz="1600"/>
              <a:t>t</a:t>
            </a:r>
            <a:r>
              <a:rPr lang="en-001" sz="1600"/>
              <a:t>a</a:t>
            </a:r>
            <a:r>
              <a:rPr lang="fr-FR" sz="1600"/>
              <a:t>s</a:t>
            </a:r>
            <a:r>
              <a:rPr lang="en-001" sz="1600"/>
              <a:t>e</a:t>
            </a:r>
            <a:r>
              <a:rPr lang="fr-FR" sz="1600"/>
              <a:t>t</a:t>
            </a:r>
            <a:r>
              <a:rPr lang="en-001" sz="1600"/>
              <a:t>, y_dataset, 100, 10)</a:t>
            </a:r>
          </a:p>
          <a:p>
            <a:endParaRPr lang="en-001" sz="1600"/>
          </a:p>
          <a:p>
            <a:r>
              <a:rPr lang="en-001"/>
              <a:t>void *pd_predi</a:t>
            </a:r>
            <a:r>
              <a:rPr lang="fr-FR"/>
              <a:t>c</a:t>
            </a:r>
            <a:r>
              <a:rPr lang="en-001"/>
              <a:t>t(</a:t>
            </a:r>
            <a:r>
              <a:rPr lang="fr-FR"/>
              <a:t>t</a:t>
            </a:r>
            <a:r>
              <a:rPr lang="en-001"/>
              <a:t>_</a:t>
            </a:r>
            <a:r>
              <a:rPr lang="fr-FR"/>
              <a:t>n</a:t>
            </a:r>
            <a:r>
              <a:rPr lang="en-001"/>
              <a:t>e</a:t>
            </a:r>
            <a:r>
              <a:rPr lang="fr-FR"/>
              <a:t>t</a:t>
            </a:r>
            <a:r>
              <a:rPr lang="en-001"/>
              <a:t>w</a:t>
            </a:r>
            <a:r>
              <a:rPr lang="fr-FR"/>
              <a:t>o</a:t>
            </a:r>
            <a:r>
              <a:rPr lang="en-001"/>
              <a:t>r</a:t>
            </a:r>
            <a:r>
              <a:rPr lang="fr-FR"/>
              <a:t>k</a:t>
            </a:r>
            <a:r>
              <a:rPr lang="en-001"/>
              <a:t> *network, </a:t>
            </a:r>
            <a:r>
              <a:rPr lang="fr-FR"/>
              <a:t>v</a:t>
            </a:r>
            <a:r>
              <a:rPr lang="en-001"/>
              <a:t>o</a:t>
            </a:r>
            <a:r>
              <a:rPr lang="fr-FR"/>
              <a:t>i</a:t>
            </a:r>
            <a:r>
              <a:rPr lang="en-001"/>
              <a:t>d *</a:t>
            </a:r>
            <a:r>
              <a:rPr lang="fr-FR"/>
              <a:t>i</a:t>
            </a:r>
            <a:r>
              <a:rPr lang="en-001"/>
              <a:t>n</a:t>
            </a:r>
            <a:r>
              <a:rPr lang="fr-FR"/>
              <a:t>p</a:t>
            </a:r>
            <a:r>
              <a:rPr lang="en-001"/>
              <a:t>u</a:t>
            </a:r>
            <a:r>
              <a:rPr lang="fr-FR"/>
              <a:t>t</a:t>
            </a:r>
            <a:r>
              <a:rPr lang="en-001"/>
              <a:t>)</a:t>
            </a:r>
          </a:p>
          <a:p>
            <a:r>
              <a:rPr lang="en-001" sz="1600"/>
              <a:t>result = pd_predict(network, </a:t>
            </a:r>
            <a:r>
              <a:rPr lang="fr-FR" sz="1600"/>
              <a:t>d</a:t>
            </a:r>
            <a:r>
              <a:rPr lang="en-001" sz="1600"/>
              <a:t>ataset[6])</a:t>
            </a:r>
          </a:p>
          <a:p>
            <a:endParaRPr lang="en-001" sz="1600"/>
          </a:p>
          <a:p>
            <a:endParaRPr lang="en-001" sz="16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35283F-26EA-4695-8D79-295902B5CE45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L</a:t>
            </a:r>
            <a:r>
              <a:rPr lang="en-001"/>
              <a:t>i</a:t>
            </a:r>
            <a:r>
              <a:rPr lang="fr-FR"/>
              <a:t>b</a:t>
            </a:r>
            <a:r>
              <a:rPr lang="en-001"/>
              <a:t> </a:t>
            </a:r>
            <a:r>
              <a:rPr lang="fr-FR"/>
              <a:t>P</a:t>
            </a:r>
            <a:r>
              <a:rPr lang="en-001"/>
              <a:t>r</a:t>
            </a:r>
            <a:r>
              <a:rPr lang="fr-FR"/>
              <a:t>o</a:t>
            </a:r>
            <a:r>
              <a:rPr lang="en-001"/>
              <a:t>toDeep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4050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DAF2585-2D1A-45F5-9385-F00DA02539AA}"/>
              </a:ext>
            </a:extLst>
          </p:cNvPr>
          <p:cNvSpPr txBox="1"/>
          <p:nvPr/>
        </p:nvSpPr>
        <p:spPr>
          <a:xfrm>
            <a:off x="1493240" y="738231"/>
            <a:ext cx="31168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f</a:t>
            </a:r>
            <a:r>
              <a:rPr lang="en-001"/>
              <a:t>l</a:t>
            </a:r>
            <a:r>
              <a:rPr lang="fr-FR"/>
              <a:t>o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m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h_</a:t>
            </a:r>
            <a:r>
              <a:rPr lang="fr-FR"/>
              <a:t>p</a:t>
            </a:r>
            <a:r>
              <a:rPr lang="en-001"/>
              <a:t>o</a:t>
            </a:r>
            <a:r>
              <a:rPr lang="fr-FR"/>
              <a:t>w</a:t>
            </a:r>
            <a:r>
              <a:rPr lang="en-001"/>
              <a:t>(</a:t>
            </a:r>
            <a:r>
              <a:rPr lang="fr-FR"/>
              <a:t>f</a:t>
            </a:r>
            <a:r>
              <a:rPr lang="en-001"/>
              <a:t>l</a:t>
            </a:r>
            <a:r>
              <a:rPr lang="fr-FR"/>
              <a:t>o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x</a:t>
            </a:r>
            <a:r>
              <a:rPr lang="en-001"/>
              <a:t>, float e)</a:t>
            </a:r>
          </a:p>
          <a:p>
            <a:r>
              <a:rPr lang="fr-FR"/>
              <a:t>f</a:t>
            </a:r>
            <a:r>
              <a:rPr lang="en-001"/>
              <a:t>loat m</a:t>
            </a:r>
            <a:r>
              <a:rPr lang="fr-FR"/>
              <a:t>a</a:t>
            </a:r>
            <a:r>
              <a:rPr lang="en-001"/>
              <a:t>t</a:t>
            </a:r>
            <a:r>
              <a:rPr lang="fr-FR"/>
              <a:t>h</a:t>
            </a:r>
            <a:r>
              <a:rPr lang="en-001"/>
              <a:t>_</a:t>
            </a:r>
            <a:r>
              <a:rPr lang="fr-FR"/>
              <a:t>s</a:t>
            </a:r>
            <a:r>
              <a:rPr lang="en-001"/>
              <a:t>q</a:t>
            </a:r>
            <a:r>
              <a:rPr lang="fr-FR"/>
              <a:t>r</a:t>
            </a:r>
            <a:r>
              <a:rPr lang="en-001"/>
              <a:t>t(</a:t>
            </a:r>
            <a:r>
              <a:rPr lang="fr-FR"/>
              <a:t>f</a:t>
            </a:r>
            <a:r>
              <a:rPr lang="en-001"/>
              <a:t>l</a:t>
            </a:r>
            <a:r>
              <a:rPr lang="fr-FR"/>
              <a:t>o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x</a:t>
            </a:r>
            <a:r>
              <a:rPr lang="en-001"/>
              <a:t>)</a:t>
            </a:r>
          </a:p>
          <a:p>
            <a:r>
              <a:rPr lang="fr-FR"/>
              <a:t>f</a:t>
            </a:r>
            <a:r>
              <a:rPr lang="en-001"/>
              <a:t>l</a:t>
            </a:r>
            <a:r>
              <a:rPr lang="fr-FR"/>
              <a:t>o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 math_log(float x)</a:t>
            </a:r>
          </a:p>
          <a:p>
            <a:endParaRPr lang="en-001"/>
          </a:p>
          <a:p>
            <a:r>
              <a:rPr lang="en-001"/>
              <a:t>float math_sigmoid(</a:t>
            </a:r>
            <a:r>
              <a:rPr lang="fr-FR"/>
              <a:t>f</a:t>
            </a:r>
            <a:r>
              <a:rPr lang="en-001"/>
              <a:t>l</a:t>
            </a:r>
            <a:r>
              <a:rPr lang="fr-FR"/>
              <a:t>o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x</a:t>
            </a:r>
            <a:r>
              <a:rPr lang="en-001"/>
              <a:t>)</a:t>
            </a:r>
          </a:p>
          <a:p>
            <a:r>
              <a:rPr lang="en-001"/>
              <a:t>float math_relu(</a:t>
            </a:r>
            <a:r>
              <a:rPr lang="fr-FR"/>
              <a:t>f</a:t>
            </a:r>
            <a:r>
              <a:rPr lang="en-001"/>
              <a:t>l</a:t>
            </a:r>
            <a:r>
              <a:rPr lang="fr-FR"/>
              <a:t>o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x</a:t>
            </a:r>
            <a:r>
              <a:rPr lang="en-001"/>
              <a:t>)</a:t>
            </a:r>
          </a:p>
          <a:p>
            <a:r>
              <a:rPr lang="fr-FR"/>
              <a:t>f</a:t>
            </a:r>
            <a:r>
              <a:rPr lang="en-001"/>
              <a:t>l</a:t>
            </a:r>
            <a:r>
              <a:rPr lang="fr-FR"/>
              <a:t>o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m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h_</a:t>
            </a:r>
            <a:r>
              <a:rPr lang="fr-FR"/>
              <a:t>s</a:t>
            </a:r>
            <a:r>
              <a:rPr lang="en-001"/>
              <a:t>o</a:t>
            </a:r>
            <a:r>
              <a:rPr lang="fr-FR"/>
              <a:t>f</a:t>
            </a:r>
            <a:r>
              <a:rPr lang="en-001"/>
              <a:t>t</a:t>
            </a:r>
            <a:r>
              <a:rPr lang="fr-FR"/>
              <a:t>m</a:t>
            </a:r>
            <a:r>
              <a:rPr lang="en-001"/>
              <a:t>a</a:t>
            </a:r>
            <a:r>
              <a:rPr lang="fr-FR"/>
              <a:t>x</a:t>
            </a:r>
            <a:r>
              <a:rPr lang="en-001"/>
              <a:t>(</a:t>
            </a:r>
            <a:r>
              <a:rPr lang="fr-FR"/>
              <a:t>f</a:t>
            </a:r>
            <a:r>
              <a:rPr lang="en-001"/>
              <a:t>loat x)</a:t>
            </a:r>
          </a:p>
          <a:p>
            <a:r>
              <a:rPr lang="en-001"/>
              <a:t>float math_tanh(float x)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87BE52-17AF-440E-883D-D56C50EF90BD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Lib ProtoDe</a:t>
            </a:r>
            <a:r>
              <a:rPr lang="fr-FR"/>
              <a:t>e</a:t>
            </a:r>
            <a:r>
              <a:rPr lang="en-001"/>
              <a:t>p_Math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0859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E15489D-63F8-4138-88E5-4009C403E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198" y="1509889"/>
            <a:ext cx="488975" cy="4826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F8E1AC2-9922-4891-BC07-127A06393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545" y="1503165"/>
            <a:ext cx="1530429" cy="148597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86B8DE3-E71B-4E16-993A-784A2A9CE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79" y="1505203"/>
            <a:ext cx="1524078" cy="149867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214B5AC-9D5B-4C6D-A005-BB5ED424D7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68" y="4258952"/>
            <a:ext cx="3709654" cy="2484659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9C21FE5C-978A-4D9C-BE2E-4D8A30582874}"/>
              </a:ext>
            </a:extLst>
          </p:cNvPr>
          <p:cNvSpPr txBox="1"/>
          <p:nvPr/>
        </p:nvSpPr>
        <p:spPr>
          <a:xfrm>
            <a:off x="4295164" y="5310231"/>
            <a:ext cx="2211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C</a:t>
            </a:r>
            <a:r>
              <a:rPr lang="fr-FR"/>
              <a:t>o</a:t>
            </a:r>
            <a:r>
              <a:rPr lang="en-001"/>
              <a:t>u</a:t>
            </a:r>
            <a:r>
              <a:rPr lang="fr-FR"/>
              <a:t>c</a:t>
            </a:r>
            <a:r>
              <a:rPr lang="en-001"/>
              <a:t>h</a:t>
            </a:r>
            <a:r>
              <a:rPr lang="fr-FR"/>
              <a:t>e</a:t>
            </a:r>
            <a:r>
              <a:rPr lang="en-001"/>
              <a:t> </a:t>
            </a:r>
            <a:r>
              <a:rPr lang="fr-FR"/>
              <a:t>c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v </a:t>
            </a:r>
            <a:r>
              <a:rPr lang="fr-FR"/>
              <a:t>a</a:t>
            </a:r>
            <a:r>
              <a:rPr lang="en-001"/>
              <a:t> 3 </a:t>
            </a:r>
            <a:r>
              <a:rPr lang="fr-FR"/>
              <a:t>f</a:t>
            </a:r>
            <a:r>
              <a:rPr lang="en-001"/>
              <a:t>i</a:t>
            </a:r>
            <a:r>
              <a:rPr lang="fr-FR"/>
              <a:t>l</a:t>
            </a:r>
            <a:r>
              <a:rPr lang="en-001"/>
              <a:t>t</a:t>
            </a:r>
            <a:r>
              <a:rPr lang="fr-FR"/>
              <a:t>r</a:t>
            </a:r>
            <a:r>
              <a:rPr lang="en-001"/>
              <a:t>e</a:t>
            </a:r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C12FC52-7B1F-45FA-B205-2E436D3A67A9}"/>
              </a:ext>
            </a:extLst>
          </p:cNvPr>
          <p:cNvSpPr txBox="1"/>
          <p:nvPr/>
        </p:nvSpPr>
        <p:spPr>
          <a:xfrm>
            <a:off x="922790" y="306198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9</a:t>
            </a:r>
            <a:r>
              <a:rPr lang="fr-FR"/>
              <a:t>x</a:t>
            </a:r>
            <a:r>
              <a:rPr lang="en-001"/>
              <a:t>9</a:t>
            </a:r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38BE308-B293-468F-9F10-6D5A08A0C8C8}"/>
              </a:ext>
            </a:extLst>
          </p:cNvPr>
          <p:cNvSpPr txBox="1"/>
          <p:nvPr/>
        </p:nvSpPr>
        <p:spPr>
          <a:xfrm>
            <a:off x="4455953" y="3071769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7</a:t>
            </a:r>
            <a:r>
              <a:rPr lang="fr-FR"/>
              <a:t>x</a:t>
            </a:r>
            <a:r>
              <a:rPr lang="en-001"/>
              <a:t>7</a:t>
            </a:r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1715D1-9DB3-47B4-A36E-03BCD1D9D30C}"/>
              </a:ext>
            </a:extLst>
          </p:cNvPr>
          <p:cNvSpPr/>
          <p:nvPr/>
        </p:nvSpPr>
        <p:spPr>
          <a:xfrm>
            <a:off x="461395" y="1510019"/>
            <a:ext cx="486561" cy="494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54A0CF5C-11BB-4A3A-902C-74B979C33A67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654341" y="1702965"/>
            <a:ext cx="2235857" cy="482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F880BBDB-B213-4F3F-B411-8668D6B550B5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3379173" y="1627466"/>
            <a:ext cx="555264" cy="1237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CD7F313-730E-444C-B252-57913B45D2B5}"/>
              </a:ext>
            </a:extLst>
          </p:cNvPr>
          <p:cNvSpPr/>
          <p:nvPr/>
        </p:nvSpPr>
        <p:spPr>
          <a:xfrm>
            <a:off x="612396" y="1677798"/>
            <a:ext cx="1191237" cy="114090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B555A9F-B276-4812-A22B-82A15DEABAD3}"/>
              </a:ext>
            </a:extLst>
          </p:cNvPr>
          <p:cNvCxnSpPr>
            <a:endCxn id="12" idx="1"/>
          </p:cNvCxnSpPr>
          <p:nvPr/>
        </p:nvCxnSpPr>
        <p:spPr>
          <a:xfrm>
            <a:off x="1786855" y="2801923"/>
            <a:ext cx="2669098" cy="45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B2777A3-2A77-4D4F-A965-521DC40A9C78}"/>
              </a:ext>
            </a:extLst>
          </p:cNvPr>
          <p:cNvSpPr/>
          <p:nvPr/>
        </p:nvSpPr>
        <p:spPr>
          <a:xfrm>
            <a:off x="2978093" y="3431098"/>
            <a:ext cx="2407640" cy="369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C</a:t>
            </a:r>
            <a:r>
              <a:rPr lang="fr-FR"/>
              <a:t>O</a:t>
            </a:r>
            <a:r>
              <a:rPr lang="en-001"/>
              <a:t>N</a:t>
            </a:r>
            <a:r>
              <a:rPr lang="fr-FR"/>
              <a:t>V</a:t>
            </a:r>
            <a:r>
              <a:rPr lang="en-001"/>
              <a:t>O</a:t>
            </a:r>
            <a:r>
              <a:rPr lang="fr-FR"/>
              <a:t>L</a:t>
            </a:r>
            <a:r>
              <a:rPr lang="en-001"/>
              <a:t>U</a:t>
            </a:r>
            <a:r>
              <a:rPr lang="fr-FR"/>
              <a:t>T</a:t>
            </a:r>
            <a:r>
              <a:rPr lang="en-001"/>
              <a:t>I</a:t>
            </a:r>
            <a:r>
              <a:rPr lang="fr-FR"/>
              <a:t>O</a:t>
            </a:r>
            <a:r>
              <a:rPr lang="en-001"/>
              <a:t>N</a:t>
            </a:r>
            <a:endParaRPr lang="fr-FR"/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97214E25-F113-402B-8C1B-717D8F97D6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089" y="1821548"/>
            <a:ext cx="1111307" cy="111765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79E763A-6A08-49C3-AA63-16C554460F94}"/>
              </a:ext>
            </a:extLst>
          </p:cNvPr>
          <p:cNvSpPr/>
          <p:nvPr/>
        </p:nvSpPr>
        <p:spPr>
          <a:xfrm>
            <a:off x="3835167" y="1503028"/>
            <a:ext cx="434829" cy="41805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80877071-1F95-48DF-AFB9-AAA2F8A33506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269996" y="1712054"/>
            <a:ext cx="2902591" cy="225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85BF4EBF-A4D6-4537-B768-C4CC869ED859}"/>
              </a:ext>
            </a:extLst>
          </p:cNvPr>
          <p:cNvSpPr txBox="1"/>
          <p:nvPr/>
        </p:nvSpPr>
        <p:spPr>
          <a:xfrm>
            <a:off x="5528775" y="1912690"/>
            <a:ext cx="1587294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001" sz="1400">
                <a:solidFill>
                  <a:schemeClr val="accent6">
                    <a:lumMod val="60000"/>
                    <a:lumOff val="40000"/>
                  </a:schemeClr>
                </a:solidFill>
              </a:rPr>
              <a:t>m</a:t>
            </a:r>
            <a:r>
              <a:rPr lang="fr-FR" sz="140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  <a:r>
              <a:rPr lang="en-001" sz="1400">
                <a:solidFill>
                  <a:schemeClr val="accent6">
                    <a:lumMod val="60000"/>
                    <a:lumOff val="40000"/>
                  </a:schemeClr>
                </a:solidFill>
              </a:rPr>
              <a:t>x</a:t>
            </a:r>
          </a:p>
          <a:p>
            <a:pPr algn="ctr"/>
            <a:r>
              <a:rPr lang="fr-FR" sz="1400">
                <a:solidFill>
                  <a:srgbClr val="92D050"/>
                </a:solidFill>
              </a:rPr>
              <a:t>t</a:t>
            </a:r>
            <a:r>
              <a:rPr lang="en-001" sz="1400">
                <a:solidFill>
                  <a:srgbClr val="92D050"/>
                </a:solidFill>
              </a:rPr>
              <a:t>a</a:t>
            </a:r>
            <a:r>
              <a:rPr lang="fr-FR" sz="1400">
                <a:solidFill>
                  <a:srgbClr val="92D050"/>
                </a:solidFill>
              </a:rPr>
              <a:t>i</a:t>
            </a:r>
            <a:r>
              <a:rPr lang="en-001" sz="1400">
                <a:solidFill>
                  <a:srgbClr val="92D050"/>
                </a:solidFill>
              </a:rPr>
              <a:t>l</a:t>
            </a:r>
            <a:r>
              <a:rPr lang="fr-FR" sz="1400">
                <a:solidFill>
                  <a:srgbClr val="92D050"/>
                </a:solidFill>
              </a:rPr>
              <a:t>l</a:t>
            </a:r>
            <a:r>
              <a:rPr lang="en-001" sz="1400">
                <a:solidFill>
                  <a:srgbClr val="92D050"/>
                </a:solidFill>
              </a:rPr>
              <a:t>e=2</a:t>
            </a:r>
          </a:p>
          <a:p>
            <a:pPr algn="ctr"/>
            <a:r>
              <a:rPr lang="en-001" sz="1400">
                <a:solidFill>
                  <a:srgbClr val="92D050"/>
                </a:solidFill>
              </a:rPr>
              <a:t>pas=2</a:t>
            </a:r>
          </a:p>
          <a:p>
            <a:pPr algn="ctr"/>
            <a:r>
              <a:rPr lang="en-001" sz="1050"/>
              <a:t>(</a:t>
            </a:r>
            <a:r>
              <a:rPr lang="fr-FR" sz="1050"/>
              <a:t>O</a:t>
            </a:r>
            <a:r>
              <a:rPr lang="en-001" sz="1050"/>
              <a:t>n </a:t>
            </a:r>
            <a:r>
              <a:rPr lang="fr-FR" sz="1050"/>
              <a:t>p</a:t>
            </a:r>
            <a:r>
              <a:rPr lang="en-001" sz="1050"/>
              <a:t>e</a:t>
            </a:r>
            <a:r>
              <a:rPr lang="fr-FR" sz="1050"/>
              <a:t>u</a:t>
            </a:r>
            <a:r>
              <a:rPr lang="en-001" sz="1050"/>
              <a:t>t </a:t>
            </a:r>
            <a:r>
              <a:rPr lang="fr-FR" sz="1050"/>
              <a:t>a</a:t>
            </a:r>
            <a:r>
              <a:rPr lang="en-001" sz="1050"/>
              <a:t>u</a:t>
            </a:r>
            <a:r>
              <a:rPr lang="fr-FR" sz="1050"/>
              <a:t>s</a:t>
            </a:r>
            <a:r>
              <a:rPr lang="en-001" sz="1050"/>
              <a:t>s</a:t>
            </a:r>
            <a:r>
              <a:rPr lang="fr-FR" sz="1050"/>
              <a:t>i</a:t>
            </a:r>
            <a:endParaRPr lang="en-001" sz="1050"/>
          </a:p>
          <a:p>
            <a:pPr algn="ctr"/>
            <a:r>
              <a:rPr lang="en-001" sz="1050"/>
              <a:t>prendre la </a:t>
            </a:r>
            <a:r>
              <a:rPr lang="fr-FR" sz="1050"/>
              <a:t>M</a:t>
            </a:r>
            <a:r>
              <a:rPr lang="en-001" sz="1050"/>
              <a:t>oyenne mais</a:t>
            </a:r>
          </a:p>
          <a:p>
            <a:pPr algn="ctr"/>
            <a:r>
              <a:rPr lang="en-001" sz="1050"/>
              <a:t> c’est moins performant)</a:t>
            </a:r>
            <a:endParaRPr lang="fr-FR" sz="105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ED1DF01-9BCE-4292-8AA3-7F0108BCECAD}"/>
              </a:ext>
            </a:extLst>
          </p:cNvPr>
          <p:cNvSpPr txBox="1"/>
          <p:nvPr/>
        </p:nvSpPr>
        <p:spPr>
          <a:xfrm>
            <a:off x="7603222" y="3022833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4</a:t>
            </a:r>
            <a:r>
              <a:rPr lang="fr-FR"/>
              <a:t>x</a:t>
            </a:r>
            <a:r>
              <a:rPr lang="en-001"/>
              <a:t>4</a:t>
            </a:r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E52F3DD-EB85-4E1D-B2FA-03A502879C37}"/>
              </a:ext>
            </a:extLst>
          </p:cNvPr>
          <p:cNvSpPr/>
          <p:nvPr/>
        </p:nvSpPr>
        <p:spPr>
          <a:xfrm>
            <a:off x="4272793" y="1504426"/>
            <a:ext cx="434829" cy="41805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5D297EC-2380-4927-B4FB-634ED41B7387}"/>
              </a:ext>
            </a:extLst>
          </p:cNvPr>
          <p:cNvSpPr/>
          <p:nvPr/>
        </p:nvSpPr>
        <p:spPr>
          <a:xfrm>
            <a:off x="4702030" y="1505824"/>
            <a:ext cx="434829" cy="41805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AB84A8A-0CD0-4A99-9E6F-CC36FDA05250}"/>
              </a:ext>
            </a:extLst>
          </p:cNvPr>
          <p:cNvSpPr/>
          <p:nvPr/>
        </p:nvSpPr>
        <p:spPr>
          <a:xfrm>
            <a:off x="5138258" y="1514213"/>
            <a:ext cx="434829" cy="41805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F8B510D6-7B71-43DC-AD11-0738A4E375A3}"/>
              </a:ext>
            </a:extLst>
          </p:cNvPr>
          <p:cNvSpPr txBox="1"/>
          <p:nvPr/>
        </p:nvSpPr>
        <p:spPr>
          <a:xfrm>
            <a:off x="2835480" y="1963024"/>
            <a:ext cx="646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 sz="1200"/>
              <a:t>f</a:t>
            </a:r>
            <a:r>
              <a:rPr lang="fr-FR" sz="1200"/>
              <a:t>i</a:t>
            </a:r>
            <a:r>
              <a:rPr lang="en-001" sz="1200"/>
              <a:t>l</a:t>
            </a:r>
            <a:r>
              <a:rPr lang="fr-FR" sz="1200"/>
              <a:t>t</a:t>
            </a:r>
            <a:r>
              <a:rPr lang="en-001" sz="1200"/>
              <a:t>r</a:t>
            </a:r>
            <a:r>
              <a:rPr lang="fr-FR" sz="1200"/>
              <a:t>e</a:t>
            </a:r>
            <a:endParaRPr lang="en-001" sz="1200"/>
          </a:p>
          <a:p>
            <a:r>
              <a:rPr lang="en-001" sz="1200"/>
              <a:t>taille=3</a:t>
            </a:r>
          </a:p>
          <a:p>
            <a:r>
              <a:rPr lang="en-001" sz="1200"/>
              <a:t>pas=1</a:t>
            </a:r>
            <a:endParaRPr lang="fr-FR" sz="12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3494C9F-230A-40B2-A61F-6A93FA06E5FA}"/>
              </a:ext>
            </a:extLst>
          </p:cNvPr>
          <p:cNvSpPr/>
          <p:nvPr/>
        </p:nvSpPr>
        <p:spPr>
          <a:xfrm>
            <a:off x="6544813" y="3398940"/>
            <a:ext cx="2407640" cy="369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M</a:t>
            </a:r>
            <a:r>
              <a:rPr lang="en-001"/>
              <a:t>a</a:t>
            </a:r>
            <a:r>
              <a:rPr lang="fr-FR"/>
              <a:t>x</a:t>
            </a:r>
            <a:r>
              <a:rPr lang="en-001"/>
              <a:t> </a:t>
            </a:r>
            <a:r>
              <a:rPr lang="fr-FR"/>
              <a:t>P</a:t>
            </a:r>
            <a:r>
              <a:rPr lang="en-001"/>
              <a:t>o</a:t>
            </a:r>
            <a:r>
              <a:rPr lang="fr-FR"/>
              <a:t>o</a:t>
            </a:r>
            <a:r>
              <a:rPr lang="en-001"/>
              <a:t>l</a:t>
            </a:r>
            <a:r>
              <a:rPr lang="fr-FR"/>
              <a:t>i</a:t>
            </a:r>
            <a:r>
              <a:rPr lang="en-001"/>
              <a:t>n</a:t>
            </a:r>
            <a:r>
              <a:rPr lang="fr-FR"/>
              <a:t>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3FAD70-79D4-4EC8-B29C-9BB3533C8384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</a:t>
            </a:r>
            <a:r>
              <a:rPr lang="en-001"/>
              <a:t>o</a:t>
            </a:r>
            <a:r>
              <a:rPr lang="fr-FR"/>
              <a:t>u</a:t>
            </a:r>
            <a:r>
              <a:rPr lang="en-001"/>
              <a:t>c</a:t>
            </a:r>
            <a:r>
              <a:rPr lang="fr-FR"/>
              <a:t>h</a:t>
            </a:r>
            <a:r>
              <a:rPr lang="en-001"/>
              <a:t>e</a:t>
            </a:r>
            <a:r>
              <a:rPr lang="fr-FR"/>
              <a:t>s</a:t>
            </a:r>
            <a:r>
              <a:rPr lang="en-001"/>
              <a:t> </a:t>
            </a:r>
            <a:r>
              <a:rPr lang="fr-FR"/>
              <a:t>c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v</a:t>
            </a:r>
            <a:r>
              <a:rPr lang="fr-FR"/>
              <a:t>o</a:t>
            </a:r>
            <a:r>
              <a:rPr lang="en-001"/>
              <a:t>l</a:t>
            </a:r>
            <a:r>
              <a:rPr lang="fr-FR"/>
              <a:t>u</a:t>
            </a:r>
            <a:r>
              <a:rPr lang="en-001"/>
              <a:t>t</a:t>
            </a:r>
            <a:r>
              <a:rPr lang="fr-FR"/>
              <a:t>i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s </a:t>
            </a:r>
            <a:r>
              <a:rPr lang="fr-FR"/>
              <a:t>e</a:t>
            </a:r>
            <a:r>
              <a:rPr lang="en-001"/>
              <a:t>t couches Max Pooling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1792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C48EE71-D6D4-4626-87A8-E5B8AE287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02" y="1106822"/>
            <a:ext cx="8305800" cy="56007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26E7498-6412-4C09-B9B0-C3A083E13108}"/>
              </a:ext>
            </a:extLst>
          </p:cNvPr>
          <p:cNvSpPr/>
          <p:nvPr/>
        </p:nvSpPr>
        <p:spPr>
          <a:xfrm>
            <a:off x="5956184" y="3800213"/>
            <a:ext cx="2508309" cy="8305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E58B60-E257-4AC0-8AD9-1DEF856E487E}"/>
              </a:ext>
            </a:extLst>
          </p:cNvPr>
          <p:cNvSpPr/>
          <p:nvPr/>
        </p:nvSpPr>
        <p:spPr>
          <a:xfrm>
            <a:off x="864067" y="3070370"/>
            <a:ext cx="2642532" cy="4530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9261A8-B273-46DA-B930-18371EFA11E0}"/>
              </a:ext>
            </a:extLst>
          </p:cNvPr>
          <p:cNvSpPr/>
          <p:nvPr/>
        </p:nvSpPr>
        <p:spPr>
          <a:xfrm>
            <a:off x="865465" y="3558328"/>
            <a:ext cx="2642532" cy="812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9A0D93-3C89-4361-9317-90A8E3D7DD80}"/>
              </a:ext>
            </a:extLst>
          </p:cNvPr>
          <p:cNvSpPr/>
          <p:nvPr/>
        </p:nvSpPr>
        <p:spPr>
          <a:xfrm>
            <a:off x="858476" y="4597167"/>
            <a:ext cx="3075962" cy="4194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53BD98-B2D0-4344-8F42-177C2ACD8813}"/>
              </a:ext>
            </a:extLst>
          </p:cNvPr>
          <p:cNvSpPr/>
          <p:nvPr/>
        </p:nvSpPr>
        <p:spPr>
          <a:xfrm>
            <a:off x="843095" y="5018013"/>
            <a:ext cx="3510791" cy="62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BA8FC1-CA03-404A-97B0-45CF6D5C9218}"/>
              </a:ext>
            </a:extLst>
          </p:cNvPr>
          <p:cNvSpPr/>
          <p:nvPr/>
        </p:nvSpPr>
        <p:spPr>
          <a:xfrm>
            <a:off x="852883" y="5830348"/>
            <a:ext cx="3510791" cy="437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A0E148D-6A1D-49C4-A46A-7E77AF344E0B}"/>
              </a:ext>
            </a:extLst>
          </p:cNvPr>
          <p:cNvSpPr txBox="1"/>
          <p:nvPr/>
        </p:nvSpPr>
        <p:spPr>
          <a:xfrm>
            <a:off x="4303553" y="3229761"/>
            <a:ext cx="2644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 sz="1400"/>
              <a:t>Pour chaque node input on active</a:t>
            </a:r>
            <a:endParaRPr lang="fr-FR" sz="140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BE93EEA-3DB4-458B-8E38-496C02764833}"/>
              </a:ext>
            </a:extLst>
          </p:cNvPr>
          <p:cNvSpPr txBox="1"/>
          <p:nvPr/>
        </p:nvSpPr>
        <p:spPr>
          <a:xfrm>
            <a:off x="4338507" y="3549941"/>
            <a:ext cx="5766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/>
              <a:t>P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r </a:t>
            </a:r>
            <a:r>
              <a:rPr lang="fr-FR" sz="1400"/>
              <a:t>c</a:t>
            </a:r>
            <a:r>
              <a:rPr lang="en-001" sz="1400"/>
              <a:t>h</a:t>
            </a:r>
            <a:r>
              <a:rPr lang="fr-FR" sz="1400"/>
              <a:t>a</a:t>
            </a:r>
            <a:r>
              <a:rPr lang="en-001" sz="1400"/>
              <a:t>q</a:t>
            </a:r>
            <a:r>
              <a:rPr lang="fr-FR" sz="1400"/>
              <a:t>u</a:t>
            </a:r>
            <a:r>
              <a:rPr lang="en-001" sz="1400"/>
              <a:t>e </a:t>
            </a:r>
            <a:r>
              <a:rPr lang="fr-FR" sz="1400"/>
              <a:t>c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c</a:t>
            </a:r>
            <a:r>
              <a:rPr lang="fr-FR" sz="1400"/>
              <a:t>h</a:t>
            </a:r>
            <a:r>
              <a:rPr lang="en-001" sz="1400"/>
              <a:t>e </a:t>
            </a:r>
            <a:r>
              <a:rPr lang="fr-FR" sz="1400"/>
              <a:t>e</a:t>
            </a:r>
            <a:r>
              <a:rPr lang="en-001" sz="1400"/>
              <a:t>n partant de la premiere couche cach</a:t>
            </a:r>
            <a:r>
              <a:rPr lang="fr-FR" sz="1400"/>
              <a:t>e</a:t>
            </a:r>
            <a:r>
              <a:rPr lang="en-001" sz="1400"/>
              <a:t> </a:t>
            </a:r>
            <a:r>
              <a:rPr lang="fr-FR" sz="1400"/>
              <a:t>v</a:t>
            </a:r>
            <a:r>
              <a:rPr lang="en-001" sz="1400"/>
              <a:t>e</a:t>
            </a:r>
            <a:r>
              <a:rPr lang="fr-FR" sz="1400"/>
              <a:t>r</a:t>
            </a:r>
            <a:r>
              <a:rPr lang="en-001" sz="1400"/>
              <a:t>s </a:t>
            </a:r>
            <a:r>
              <a:rPr lang="fr-FR" sz="1400"/>
              <a:t>l</a:t>
            </a:r>
            <a:r>
              <a:rPr lang="en-001" sz="1400"/>
              <a:t>a </a:t>
            </a:r>
            <a:r>
              <a:rPr lang="fr-FR" sz="1400"/>
              <a:t>d</a:t>
            </a:r>
            <a:r>
              <a:rPr lang="en-001" sz="1400"/>
              <a:t>e</a:t>
            </a:r>
            <a:r>
              <a:rPr lang="fr-FR" sz="1400"/>
              <a:t>r</a:t>
            </a:r>
            <a:r>
              <a:rPr lang="en-001" sz="1400"/>
              <a:t>n</a:t>
            </a:r>
            <a:r>
              <a:rPr lang="fr-FR" sz="1400"/>
              <a:t>i</a:t>
            </a:r>
            <a:r>
              <a:rPr lang="en-001" sz="1400"/>
              <a:t>e</a:t>
            </a:r>
            <a:r>
              <a:rPr lang="fr-FR" sz="1400"/>
              <a:t>r</a:t>
            </a:r>
            <a:r>
              <a:rPr lang="en-001" sz="1400"/>
              <a:t>e</a:t>
            </a:r>
            <a:endParaRPr lang="fr-FR" sz="140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743E114-4A74-4E88-B6A7-1E32217DDF48}"/>
              </a:ext>
            </a:extLst>
          </p:cNvPr>
          <p:cNvSpPr txBox="1"/>
          <p:nvPr/>
        </p:nvSpPr>
        <p:spPr>
          <a:xfrm>
            <a:off x="4583187" y="3786231"/>
            <a:ext cx="5319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/>
              <a:t>P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r chaque node de la couche somme pondere des activation et poid</a:t>
            </a:r>
            <a:endParaRPr lang="fr-FR" sz="140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7D006AC-D53E-4315-B490-4CD26D41B359}"/>
              </a:ext>
            </a:extLst>
          </p:cNvPr>
          <p:cNvSpPr txBox="1"/>
          <p:nvPr/>
        </p:nvSpPr>
        <p:spPr>
          <a:xfrm>
            <a:off x="4358082" y="4525861"/>
            <a:ext cx="3574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/>
              <a:t>P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r chaque node de </a:t>
            </a:r>
            <a:r>
              <a:rPr lang="fr-FR" sz="1400"/>
              <a:t>s</a:t>
            </a:r>
            <a:r>
              <a:rPr lang="en-001" sz="1400"/>
              <a:t>o</a:t>
            </a:r>
            <a:r>
              <a:rPr lang="fr-FR" sz="1400"/>
              <a:t>r</a:t>
            </a:r>
            <a:r>
              <a:rPr lang="en-001" sz="1400"/>
              <a:t>t</a:t>
            </a:r>
            <a:r>
              <a:rPr lang="fr-FR" sz="1400"/>
              <a:t>i</a:t>
            </a:r>
            <a:r>
              <a:rPr lang="en-001" sz="1400"/>
              <a:t>e </a:t>
            </a:r>
            <a:r>
              <a:rPr lang="fr-FR" sz="1400"/>
              <a:t>o</a:t>
            </a:r>
            <a:r>
              <a:rPr lang="en-001" sz="1400"/>
              <a:t>n </a:t>
            </a:r>
            <a:r>
              <a:rPr lang="fr-FR" sz="1400"/>
              <a:t>c</a:t>
            </a:r>
            <a:r>
              <a:rPr lang="en-001" sz="1400"/>
              <a:t>alcule delta[j]</a:t>
            </a:r>
            <a:endParaRPr lang="fr-FR" sz="140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B6BECE8-AFA3-42DB-9867-3EC81DAAF3C3}"/>
              </a:ext>
            </a:extLst>
          </p:cNvPr>
          <p:cNvSpPr txBox="1"/>
          <p:nvPr/>
        </p:nvSpPr>
        <p:spPr>
          <a:xfrm>
            <a:off x="4367868" y="4988653"/>
            <a:ext cx="5595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/>
              <a:t>P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r </a:t>
            </a:r>
            <a:r>
              <a:rPr lang="fr-FR" sz="1400"/>
              <a:t>c</a:t>
            </a:r>
            <a:r>
              <a:rPr lang="en-001" sz="1400"/>
              <a:t>h</a:t>
            </a:r>
            <a:r>
              <a:rPr lang="fr-FR" sz="1400"/>
              <a:t>a</a:t>
            </a:r>
            <a:r>
              <a:rPr lang="en-001" sz="1400"/>
              <a:t>q</a:t>
            </a:r>
            <a:r>
              <a:rPr lang="fr-FR" sz="1400"/>
              <a:t>u</a:t>
            </a:r>
            <a:r>
              <a:rPr lang="en-001" sz="1400"/>
              <a:t>e </a:t>
            </a:r>
            <a:r>
              <a:rPr lang="fr-FR" sz="1400"/>
              <a:t>c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c</a:t>
            </a:r>
            <a:r>
              <a:rPr lang="fr-FR" sz="1400"/>
              <a:t>h</a:t>
            </a:r>
            <a:r>
              <a:rPr lang="en-001" sz="1400"/>
              <a:t>e </a:t>
            </a:r>
            <a:r>
              <a:rPr lang="fr-FR" sz="1400"/>
              <a:t>e</a:t>
            </a:r>
            <a:r>
              <a:rPr lang="en-001" sz="1400"/>
              <a:t>n </a:t>
            </a:r>
            <a:r>
              <a:rPr lang="fr-FR" sz="1400"/>
              <a:t>p</a:t>
            </a:r>
            <a:r>
              <a:rPr lang="en-001" sz="1400"/>
              <a:t>a</a:t>
            </a:r>
            <a:r>
              <a:rPr lang="fr-FR" sz="1400"/>
              <a:t>r</a:t>
            </a:r>
            <a:r>
              <a:rPr lang="en-001" sz="1400"/>
              <a:t>t</a:t>
            </a:r>
            <a:r>
              <a:rPr lang="fr-FR" sz="1400"/>
              <a:t>a</a:t>
            </a:r>
            <a:r>
              <a:rPr lang="en-001" sz="1400"/>
              <a:t>n</a:t>
            </a:r>
            <a:r>
              <a:rPr lang="fr-FR" sz="1400"/>
              <a:t>t</a:t>
            </a:r>
            <a:r>
              <a:rPr lang="en-001" sz="1400"/>
              <a:t> </a:t>
            </a:r>
            <a:r>
              <a:rPr lang="fr-FR" sz="1400"/>
              <a:t>d</a:t>
            </a:r>
            <a:r>
              <a:rPr lang="en-001" sz="1400"/>
              <a:t>e </a:t>
            </a:r>
            <a:r>
              <a:rPr lang="fr-FR" sz="1400"/>
              <a:t>l</a:t>
            </a:r>
            <a:r>
              <a:rPr lang="en-001" sz="1400"/>
              <a:t>a </a:t>
            </a:r>
            <a:r>
              <a:rPr lang="fr-FR" sz="1400"/>
              <a:t>f</a:t>
            </a:r>
            <a:r>
              <a:rPr lang="en-001" sz="1400"/>
              <a:t>i</a:t>
            </a:r>
            <a:r>
              <a:rPr lang="fr-FR" sz="1400"/>
              <a:t>n</a:t>
            </a:r>
            <a:r>
              <a:rPr lang="en-001" sz="1400"/>
              <a:t> – 1 </a:t>
            </a:r>
            <a:r>
              <a:rPr lang="fr-FR" sz="1400"/>
              <a:t>v</a:t>
            </a:r>
            <a:r>
              <a:rPr lang="en-001" sz="1400"/>
              <a:t>e</a:t>
            </a:r>
            <a:r>
              <a:rPr lang="fr-FR" sz="1400"/>
              <a:t>r</a:t>
            </a:r>
            <a:r>
              <a:rPr lang="en-001" sz="1400"/>
              <a:t>s </a:t>
            </a:r>
            <a:r>
              <a:rPr lang="fr-FR" sz="1400"/>
              <a:t>l</a:t>
            </a:r>
            <a:r>
              <a:rPr lang="en-001" sz="1400"/>
              <a:t>a premiere couche cache</a:t>
            </a:r>
            <a:endParaRPr lang="fr-FR" sz="140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9605277-9E5A-446E-A7BC-9363200AF352}"/>
              </a:ext>
            </a:extLst>
          </p:cNvPr>
          <p:cNvSpPr txBox="1"/>
          <p:nvPr/>
        </p:nvSpPr>
        <p:spPr>
          <a:xfrm>
            <a:off x="4604158" y="5224943"/>
            <a:ext cx="6220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/>
              <a:t>P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r </a:t>
            </a:r>
            <a:r>
              <a:rPr lang="fr-FR" sz="1400"/>
              <a:t>c</a:t>
            </a:r>
            <a:r>
              <a:rPr lang="en-001" sz="1400"/>
              <a:t>h</a:t>
            </a:r>
            <a:r>
              <a:rPr lang="fr-FR" sz="1400"/>
              <a:t>a</a:t>
            </a:r>
            <a:r>
              <a:rPr lang="en-001" sz="1400"/>
              <a:t>q</a:t>
            </a:r>
            <a:r>
              <a:rPr lang="fr-FR" sz="1400"/>
              <a:t>u</a:t>
            </a:r>
            <a:r>
              <a:rPr lang="en-001" sz="1400"/>
              <a:t>e </a:t>
            </a:r>
            <a:r>
              <a:rPr lang="fr-FR" sz="1400"/>
              <a:t>n</a:t>
            </a:r>
            <a:r>
              <a:rPr lang="en-001" sz="1400"/>
              <a:t>o</a:t>
            </a:r>
            <a:r>
              <a:rPr lang="fr-FR" sz="1400"/>
              <a:t>d</a:t>
            </a:r>
            <a:r>
              <a:rPr lang="en-001" sz="1400"/>
              <a:t>e </a:t>
            </a:r>
            <a:r>
              <a:rPr lang="fr-FR" sz="1400"/>
              <a:t>o</a:t>
            </a:r>
            <a:r>
              <a:rPr lang="en-001" sz="1400"/>
              <a:t>n </a:t>
            </a:r>
            <a:r>
              <a:rPr lang="fr-FR" sz="1400"/>
              <a:t>c</a:t>
            </a:r>
            <a:r>
              <a:rPr lang="en-001" sz="1400"/>
              <a:t>a</a:t>
            </a:r>
            <a:r>
              <a:rPr lang="fr-FR" sz="1400"/>
              <a:t>l</a:t>
            </a:r>
            <a:r>
              <a:rPr lang="en-001" sz="1400"/>
              <a:t>c</a:t>
            </a:r>
            <a:r>
              <a:rPr lang="fr-FR" sz="1400"/>
              <a:t>u</a:t>
            </a:r>
            <a:r>
              <a:rPr lang="en-001" sz="1400"/>
              <a:t>l le delta[</a:t>
            </a:r>
            <a:r>
              <a:rPr lang="fr-FR" sz="1400"/>
              <a:t>j</a:t>
            </a:r>
            <a:r>
              <a:rPr lang="en-001" sz="1400"/>
              <a:t>] </a:t>
            </a:r>
            <a:r>
              <a:rPr lang="fr-FR" sz="1400"/>
              <a:t>q</a:t>
            </a:r>
            <a:r>
              <a:rPr lang="en-001" sz="1400"/>
              <a:t>u</a:t>
            </a:r>
            <a:r>
              <a:rPr lang="fr-FR" sz="1400"/>
              <a:t>i</a:t>
            </a:r>
            <a:r>
              <a:rPr lang="en-001" sz="1400"/>
              <a:t> </a:t>
            </a:r>
            <a:r>
              <a:rPr lang="fr-FR" sz="1400"/>
              <a:t>d</a:t>
            </a:r>
            <a:r>
              <a:rPr lang="en-001" sz="1400"/>
              <a:t>e</a:t>
            </a:r>
            <a:r>
              <a:rPr lang="fr-FR" sz="1400"/>
              <a:t>p</a:t>
            </a:r>
            <a:r>
              <a:rPr lang="en-001" sz="1400"/>
              <a:t>e</a:t>
            </a:r>
            <a:r>
              <a:rPr lang="fr-FR" sz="1400"/>
              <a:t>n</a:t>
            </a:r>
            <a:r>
              <a:rPr lang="en-001" sz="1400"/>
              <a:t>d </a:t>
            </a:r>
            <a:r>
              <a:rPr lang="fr-FR" sz="1400"/>
              <a:t>d</a:t>
            </a:r>
            <a:r>
              <a:rPr lang="en-001" sz="1400"/>
              <a:t>u </a:t>
            </a:r>
            <a:r>
              <a:rPr lang="fr-FR" sz="1400"/>
              <a:t>d</a:t>
            </a:r>
            <a:r>
              <a:rPr lang="en-001" sz="1400"/>
              <a:t>e</a:t>
            </a:r>
            <a:r>
              <a:rPr lang="fr-FR" sz="1400"/>
              <a:t>l</a:t>
            </a:r>
            <a:r>
              <a:rPr lang="en-001" sz="1400"/>
              <a:t>t</a:t>
            </a:r>
            <a:r>
              <a:rPr lang="fr-FR" sz="1400"/>
              <a:t>a</a:t>
            </a:r>
            <a:r>
              <a:rPr lang="en-001" sz="1400"/>
              <a:t>[</a:t>
            </a:r>
            <a:r>
              <a:rPr lang="fr-FR" sz="1400"/>
              <a:t>j</a:t>
            </a:r>
            <a:r>
              <a:rPr lang="en-001" sz="1400"/>
              <a:t>] </a:t>
            </a:r>
            <a:r>
              <a:rPr lang="fr-FR" sz="1400"/>
              <a:t>d</a:t>
            </a:r>
            <a:r>
              <a:rPr lang="en-001" sz="1400"/>
              <a:t>e </a:t>
            </a:r>
            <a:r>
              <a:rPr lang="fr-FR" sz="1400"/>
              <a:t>s</a:t>
            </a:r>
            <a:r>
              <a:rPr lang="en-001" sz="1400"/>
              <a:t>e</a:t>
            </a:r>
            <a:r>
              <a:rPr lang="fr-FR" sz="1400"/>
              <a:t>s</a:t>
            </a:r>
            <a:r>
              <a:rPr lang="en-001" sz="1400"/>
              <a:t> </a:t>
            </a:r>
            <a:r>
              <a:rPr lang="fr-FR" sz="1400"/>
              <a:t>c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c</a:t>
            </a:r>
            <a:r>
              <a:rPr lang="fr-FR" sz="1400"/>
              <a:t>h</a:t>
            </a:r>
            <a:r>
              <a:rPr lang="en-001" sz="1400"/>
              <a:t>e </a:t>
            </a:r>
            <a:r>
              <a:rPr lang="fr-FR" sz="1400"/>
              <a:t>d</a:t>
            </a:r>
            <a:r>
              <a:rPr lang="en-001" sz="1400"/>
              <a:t>’</a:t>
            </a:r>
            <a:r>
              <a:rPr lang="fr-FR" sz="1400"/>
              <a:t>a</a:t>
            </a:r>
            <a:r>
              <a:rPr lang="en-001" sz="1400"/>
              <a:t>p</a:t>
            </a:r>
            <a:r>
              <a:rPr lang="fr-FR" sz="1400"/>
              <a:t>r</a:t>
            </a:r>
            <a:r>
              <a:rPr lang="en-001" sz="1400"/>
              <a:t>e</a:t>
            </a:r>
            <a:r>
              <a:rPr lang="fr-FR" sz="1400"/>
              <a:t>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3B47392-239D-4428-B096-744173B0A7BF}"/>
              </a:ext>
            </a:extLst>
          </p:cNvPr>
          <p:cNvSpPr txBox="1"/>
          <p:nvPr/>
        </p:nvSpPr>
        <p:spPr>
          <a:xfrm>
            <a:off x="4427990" y="5761838"/>
            <a:ext cx="5093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/>
              <a:t>P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r </a:t>
            </a:r>
            <a:r>
              <a:rPr lang="fr-FR" sz="1400"/>
              <a:t>c</a:t>
            </a:r>
            <a:r>
              <a:rPr lang="en-001" sz="1400"/>
              <a:t>h</a:t>
            </a:r>
            <a:r>
              <a:rPr lang="fr-FR" sz="1400"/>
              <a:t>a</a:t>
            </a:r>
            <a:r>
              <a:rPr lang="en-001" sz="1400"/>
              <a:t>q</a:t>
            </a:r>
            <a:r>
              <a:rPr lang="fr-FR" sz="1400"/>
              <a:t>u</a:t>
            </a:r>
            <a:r>
              <a:rPr lang="en-001" sz="1400"/>
              <a:t>e </a:t>
            </a:r>
            <a:r>
              <a:rPr lang="fr-FR" sz="1400"/>
              <a:t>p</a:t>
            </a:r>
            <a:r>
              <a:rPr lang="en-001" sz="1400"/>
              <a:t>o</a:t>
            </a:r>
            <a:r>
              <a:rPr lang="fr-FR" sz="1400"/>
              <a:t>i</a:t>
            </a:r>
            <a:r>
              <a:rPr lang="en-001" sz="1400"/>
              <a:t>d</a:t>
            </a:r>
            <a:r>
              <a:rPr lang="fr-FR" sz="1400"/>
              <a:t>s</a:t>
            </a:r>
            <a:r>
              <a:rPr lang="en-001" sz="1400"/>
              <a:t> </a:t>
            </a:r>
            <a:r>
              <a:rPr lang="fr-FR" sz="1400"/>
              <a:t>d</a:t>
            </a:r>
            <a:r>
              <a:rPr lang="en-001" sz="1400"/>
              <a:t>u </a:t>
            </a:r>
            <a:r>
              <a:rPr lang="fr-FR" sz="1400"/>
              <a:t>r</a:t>
            </a:r>
            <a:r>
              <a:rPr lang="en-001" sz="1400"/>
              <a:t>e</a:t>
            </a:r>
            <a:r>
              <a:rPr lang="fr-FR" sz="1400"/>
              <a:t>s</a:t>
            </a:r>
            <a:r>
              <a:rPr lang="en-001" sz="1400"/>
              <a:t>e</a:t>
            </a:r>
            <a:r>
              <a:rPr lang="fr-FR" sz="1400"/>
              <a:t>a</a:t>
            </a:r>
            <a:r>
              <a:rPr lang="en-001" sz="1400"/>
              <a:t>u, </a:t>
            </a:r>
            <a:r>
              <a:rPr lang="fr-FR" sz="1400"/>
              <a:t>o</a:t>
            </a:r>
            <a:r>
              <a:rPr lang="en-001" sz="1400"/>
              <a:t>n </a:t>
            </a:r>
            <a:r>
              <a:rPr lang="fr-FR" sz="1400"/>
              <a:t>l</a:t>
            </a:r>
            <a:r>
              <a:rPr lang="en-001" sz="1400"/>
              <a:t>e corrige avec son delta[j] associé</a:t>
            </a:r>
            <a:endParaRPr lang="fr-FR" sz="140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C1D74E6-F708-4ABD-949C-E8169E0F7ADF}"/>
              </a:ext>
            </a:extLst>
          </p:cNvPr>
          <p:cNvSpPr txBox="1"/>
          <p:nvPr/>
        </p:nvSpPr>
        <p:spPr>
          <a:xfrm>
            <a:off x="6665877" y="1198214"/>
            <a:ext cx="379918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>
                <a:hlinkClick r:id="rId3"/>
              </a:rPr>
              <a:t>L</a:t>
            </a:r>
            <a:r>
              <a:rPr lang="fr-FR">
                <a:hlinkClick r:id="rId3"/>
              </a:rPr>
              <a:t>i</a:t>
            </a:r>
            <a:r>
              <a:rPr lang="en-001">
                <a:hlinkClick r:id="rId3"/>
              </a:rPr>
              <a:t>e</a:t>
            </a:r>
            <a:r>
              <a:rPr lang="fr-FR">
                <a:hlinkClick r:id="rId3"/>
              </a:rPr>
              <a:t>n</a:t>
            </a:r>
            <a:r>
              <a:rPr lang="en-001">
                <a:hlinkClick r:id="rId3"/>
              </a:rPr>
              <a:t> </a:t>
            </a:r>
            <a:r>
              <a:rPr lang="fr-FR">
                <a:hlinkClick r:id="rId3"/>
              </a:rPr>
              <a:t>d</a:t>
            </a:r>
            <a:r>
              <a:rPr lang="en-001">
                <a:hlinkClick r:id="rId3"/>
              </a:rPr>
              <a:t>e la video</a:t>
            </a:r>
            <a:endParaRPr lang="en-001"/>
          </a:p>
          <a:p>
            <a:endParaRPr lang="en-001"/>
          </a:p>
          <a:p>
            <a:r>
              <a:rPr lang="fr-FR" sz="1200"/>
              <a:t>S</a:t>
            </a:r>
            <a:r>
              <a:rPr lang="en-001" sz="1200"/>
              <a:t>i </a:t>
            </a:r>
            <a:r>
              <a:rPr lang="fr-FR" sz="1200"/>
              <a:t>Loss = - y_j log(logistic(in_j)) - (1-y_j) log(1-logistic(in_j))</a:t>
            </a:r>
            <a:endParaRPr lang="en-001" sz="1200"/>
          </a:p>
          <a:p>
            <a:r>
              <a:rPr lang="en-001" sz="1200"/>
              <a:t>gradient = </a:t>
            </a:r>
            <a:r>
              <a:rPr lang="fr-FR" sz="1200"/>
              <a:t>(y_j - in_j)</a:t>
            </a:r>
            <a:endParaRPr lang="en-001" sz="1200"/>
          </a:p>
          <a:p>
            <a:endParaRPr lang="en-001" sz="1200"/>
          </a:p>
          <a:p>
            <a:endParaRPr lang="en-001" sz="1200"/>
          </a:p>
          <a:p>
            <a:r>
              <a:rPr lang="en-001" sz="1200"/>
              <a:t>Si loss = </a:t>
            </a:r>
            <a:r>
              <a:rPr lang="nl-NL" sz="1200"/>
              <a:t>0.5 (y_j - in_j)^2</a:t>
            </a:r>
            <a:endParaRPr lang="en-001" sz="1200"/>
          </a:p>
          <a:p>
            <a:r>
              <a:rPr lang="en-001" sz="1200"/>
              <a:t>gradient = </a:t>
            </a:r>
            <a:r>
              <a:rPr lang="fr-FR" sz="1200"/>
              <a:t>(yj - aj) * logistic(aj) * (1 - logistic(aj))</a:t>
            </a:r>
          </a:p>
          <a:p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5A44D9-2C28-4B89-A1FE-3D945C510C76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Propagation et retro-</a:t>
            </a:r>
            <a:r>
              <a:rPr lang="fr-FR"/>
              <a:t>p</a:t>
            </a:r>
            <a:r>
              <a:rPr lang="en-001"/>
              <a:t>r</a:t>
            </a:r>
            <a:r>
              <a:rPr lang="fr-FR"/>
              <a:t>o</a:t>
            </a:r>
            <a:r>
              <a:rPr lang="en-001"/>
              <a:t>p</a:t>
            </a:r>
            <a:r>
              <a:rPr lang="fr-FR"/>
              <a:t>a</a:t>
            </a:r>
            <a:r>
              <a:rPr lang="en-001"/>
              <a:t>g</a:t>
            </a:r>
            <a:r>
              <a:rPr lang="fr-FR"/>
              <a:t>a</a:t>
            </a:r>
            <a:r>
              <a:rPr lang="en-001"/>
              <a:t>t</a:t>
            </a:r>
            <a:r>
              <a:rPr lang="fr-FR"/>
              <a:t>i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 </a:t>
            </a:r>
            <a:r>
              <a:rPr lang="fr-FR"/>
              <a:t>p</a:t>
            </a:r>
            <a:r>
              <a:rPr lang="en-001"/>
              <a:t>s</a:t>
            </a:r>
            <a:r>
              <a:rPr lang="fr-FR"/>
              <a:t>e</a:t>
            </a:r>
            <a:r>
              <a:rPr lang="en-001"/>
              <a:t>u</a:t>
            </a:r>
            <a:r>
              <a:rPr lang="fr-FR"/>
              <a:t>d</a:t>
            </a:r>
            <a:r>
              <a:rPr lang="en-001"/>
              <a:t>o_</a:t>
            </a:r>
            <a:r>
              <a:rPr lang="fr-FR"/>
              <a:t>c</a:t>
            </a:r>
            <a:r>
              <a:rPr lang="en-001"/>
              <a:t>o</a:t>
            </a:r>
            <a:r>
              <a:rPr lang="fr-FR"/>
              <a:t>d</a:t>
            </a:r>
            <a:r>
              <a:rPr lang="en-001"/>
              <a:t>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2434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E9BE472-23E3-40F5-8BEC-DBCB60AF95B8}"/>
              </a:ext>
            </a:extLst>
          </p:cNvPr>
          <p:cNvSpPr txBox="1"/>
          <p:nvPr/>
        </p:nvSpPr>
        <p:spPr>
          <a:xfrm>
            <a:off x="243281" y="1342239"/>
            <a:ext cx="599850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>
                <a:hlinkClick r:id="rId2"/>
              </a:rPr>
              <a:t>Retropro</a:t>
            </a:r>
            <a:r>
              <a:rPr lang="fr-FR">
                <a:hlinkClick r:id="rId2"/>
              </a:rPr>
              <a:t>p</a:t>
            </a:r>
            <a:r>
              <a:rPr lang="en-001">
                <a:hlinkClick r:id="rId2"/>
              </a:rPr>
              <a:t>a</a:t>
            </a:r>
            <a:r>
              <a:rPr lang="fr-FR">
                <a:hlinkClick r:id="rId2"/>
              </a:rPr>
              <a:t>g</a:t>
            </a:r>
            <a:r>
              <a:rPr lang="en-001">
                <a:hlinkClick r:id="rId2"/>
              </a:rPr>
              <a:t>a</a:t>
            </a:r>
            <a:r>
              <a:rPr lang="fr-FR">
                <a:hlinkClick r:id="rId2"/>
              </a:rPr>
              <a:t>t</a:t>
            </a:r>
            <a:r>
              <a:rPr lang="en-001">
                <a:hlinkClick r:id="rId2"/>
              </a:rPr>
              <a:t>i</a:t>
            </a:r>
            <a:r>
              <a:rPr lang="fr-FR">
                <a:hlinkClick r:id="rId2"/>
              </a:rPr>
              <a:t>o</a:t>
            </a:r>
            <a:r>
              <a:rPr lang="en-001">
                <a:hlinkClick r:id="rId2"/>
              </a:rPr>
              <a:t>n </a:t>
            </a:r>
            <a:r>
              <a:rPr lang="fr-FR">
                <a:hlinkClick r:id="rId2"/>
              </a:rPr>
              <a:t>d</a:t>
            </a:r>
            <a:r>
              <a:rPr lang="en-001">
                <a:hlinkClick r:id="rId2"/>
              </a:rPr>
              <a:t>a</a:t>
            </a:r>
            <a:r>
              <a:rPr lang="fr-FR">
                <a:hlinkClick r:id="rId2"/>
              </a:rPr>
              <a:t>n</a:t>
            </a:r>
            <a:r>
              <a:rPr lang="en-001">
                <a:hlinkClick r:id="rId2"/>
              </a:rPr>
              <a:t>s </a:t>
            </a:r>
            <a:r>
              <a:rPr lang="fr-FR">
                <a:hlinkClick r:id="rId2"/>
              </a:rPr>
              <a:t>c</a:t>
            </a:r>
            <a:r>
              <a:rPr lang="en-001">
                <a:hlinkClick r:id="rId2"/>
              </a:rPr>
              <a:t>o</a:t>
            </a:r>
            <a:r>
              <a:rPr lang="fr-FR">
                <a:hlinkClick r:id="rId2"/>
              </a:rPr>
              <a:t>u</a:t>
            </a:r>
            <a:r>
              <a:rPr lang="en-001">
                <a:hlinkClick r:id="rId2"/>
              </a:rPr>
              <a:t>c</a:t>
            </a:r>
            <a:r>
              <a:rPr lang="fr-FR">
                <a:hlinkClick r:id="rId2"/>
              </a:rPr>
              <a:t>h</a:t>
            </a:r>
            <a:r>
              <a:rPr lang="en-001">
                <a:hlinkClick r:id="rId2"/>
              </a:rPr>
              <a:t>e </a:t>
            </a:r>
            <a:r>
              <a:rPr lang="fr-FR">
                <a:hlinkClick r:id="rId2"/>
              </a:rPr>
              <a:t>d</a:t>
            </a:r>
            <a:r>
              <a:rPr lang="en-001">
                <a:hlinkClick r:id="rId2"/>
              </a:rPr>
              <a:t>e convolution</a:t>
            </a:r>
            <a:endParaRPr lang="en-001"/>
          </a:p>
          <a:p>
            <a:r>
              <a:rPr lang="en-001">
                <a:hlinkClick r:id="rId3"/>
              </a:rPr>
              <a:t>Retro</a:t>
            </a:r>
            <a:r>
              <a:rPr lang="fr-FR">
                <a:hlinkClick r:id="rId3"/>
              </a:rPr>
              <a:t>p</a:t>
            </a:r>
            <a:r>
              <a:rPr lang="en-001">
                <a:hlinkClick r:id="rId3"/>
              </a:rPr>
              <a:t>r</a:t>
            </a:r>
            <a:r>
              <a:rPr lang="fr-FR">
                <a:hlinkClick r:id="rId3"/>
              </a:rPr>
              <a:t>o</a:t>
            </a:r>
            <a:r>
              <a:rPr lang="en-001">
                <a:hlinkClick r:id="rId3"/>
              </a:rPr>
              <a:t>p</a:t>
            </a:r>
            <a:r>
              <a:rPr lang="fr-FR">
                <a:hlinkClick r:id="rId3"/>
              </a:rPr>
              <a:t>a</a:t>
            </a:r>
            <a:r>
              <a:rPr lang="en-001">
                <a:hlinkClick r:id="rId3"/>
              </a:rPr>
              <a:t>g</a:t>
            </a:r>
            <a:r>
              <a:rPr lang="fr-FR">
                <a:hlinkClick r:id="rId3"/>
              </a:rPr>
              <a:t>a</a:t>
            </a:r>
            <a:r>
              <a:rPr lang="en-001">
                <a:hlinkClick r:id="rId3"/>
              </a:rPr>
              <a:t>tion dans couche de convolution avec des maths</a:t>
            </a:r>
            <a:endParaRPr lang="en-001"/>
          </a:p>
          <a:p>
            <a:r>
              <a:rPr lang="fr-FR">
                <a:hlinkClick r:id="rId4"/>
              </a:rPr>
              <a:t>V</a:t>
            </a:r>
            <a:r>
              <a:rPr lang="en-001">
                <a:hlinkClick r:id="rId4"/>
              </a:rPr>
              <a:t>i</a:t>
            </a:r>
            <a:r>
              <a:rPr lang="fr-FR">
                <a:hlinkClick r:id="rId4"/>
              </a:rPr>
              <a:t>s</a:t>
            </a:r>
            <a:r>
              <a:rPr lang="en-001">
                <a:hlinkClick r:id="rId4"/>
              </a:rPr>
              <a:t>u</a:t>
            </a:r>
            <a:r>
              <a:rPr lang="fr-FR">
                <a:hlinkClick r:id="rId4"/>
              </a:rPr>
              <a:t>a</a:t>
            </a:r>
            <a:r>
              <a:rPr lang="en-001">
                <a:hlinkClick r:id="rId4"/>
              </a:rPr>
              <a:t>l</a:t>
            </a:r>
            <a:r>
              <a:rPr lang="fr-FR">
                <a:hlinkClick r:id="rId4"/>
              </a:rPr>
              <a:t>i</a:t>
            </a:r>
            <a:r>
              <a:rPr lang="en-001">
                <a:hlinkClick r:id="rId4"/>
              </a:rPr>
              <a:t>s</a:t>
            </a:r>
            <a:r>
              <a:rPr lang="fr-FR">
                <a:hlinkClick r:id="rId4"/>
              </a:rPr>
              <a:t>e</a:t>
            </a:r>
            <a:r>
              <a:rPr lang="en-001">
                <a:hlinkClick r:id="rId4"/>
              </a:rPr>
              <a:t>u</a:t>
            </a:r>
            <a:r>
              <a:rPr lang="fr-FR">
                <a:hlinkClick r:id="rId4"/>
              </a:rPr>
              <a:t>r</a:t>
            </a:r>
            <a:r>
              <a:rPr lang="en-001">
                <a:hlinkClick r:id="rId4"/>
              </a:rPr>
              <a:t> CNN classifieur chif</a:t>
            </a:r>
            <a:r>
              <a:rPr lang="fr-FR">
                <a:hlinkClick r:id="rId4"/>
              </a:rPr>
              <a:t>f</a:t>
            </a:r>
            <a:r>
              <a:rPr lang="en-001">
                <a:hlinkClick r:id="rId4"/>
              </a:rPr>
              <a:t>r</a:t>
            </a:r>
            <a:r>
              <a:rPr lang="fr-FR">
                <a:hlinkClick r:id="rId4"/>
              </a:rPr>
              <a:t>e</a:t>
            </a:r>
            <a:r>
              <a:rPr lang="en-001">
                <a:hlinkClick r:id="rId4"/>
              </a:rPr>
              <a:t>s</a:t>
            </a:r>
            <a:endParaRPr lang="en-001"/>
          </a:p>
          <a:p>
            <a:r>
              <a:rPr lang="en-001">
                <a:hlinkClick r:id="rId5"/>
              </a:rPr>
              <a:t>Cours pas mal sur le CNN</a:t>
            </a:r>
            <a:endParaRPr lang="en-001"/>
          </a:p>
          <a:p>
            <a:r>
              <a:rPr lang="fr-FR">
                <a:hlinkClick r:id="rId6"/>
              </a:rPr>
              <a:t>V</a:t>
            </a:r>
            <a:r>
              <a:rPr lang="en-001">
                <a:hlinkClick r:id="rId6"/>
              </a:rPr>
              <a:t>i</a:t>
            </a:r>
            <a:r>
              <a:rPr lang="fr-FR">
                <a:hlinkClick r:id="rId6"/>
              </a:rPr>
              <a:t>d</a:t>
            </a:r>
            <a:r>
              <a:rPr lang="en-001">
                <a:hlinkClick r:id="rId6"/>
              </a:rPr>
              <a:t>e</a:t>
            </a:r>
            <a:r>
              <a:rPr lang="fr-FR">
                <a:hlinkClick r:id="rId6"/>
              </a:rPr>
              <a:t>o</a:t>
            </a:r>
            <a:r>
              <a:rPr lang="en-001"/>
              <a:t> </a:t>
            </a:r>
            <a:r>
              <a:rPr lang="fr-FR"/>
              <a:t>e</a:t>
            </a:r>
            <a:r>
              <a:rPr lang="en-001"/>
              <a:t>t </a:t>
            </a:r>
            <a:r>
              <a:rPr lang="en-001">
                <a:hlinkClick r:id="rId7"/>
              </a:rPr>
              <a:t>Cours</a:t>
            </a:r>
            <a:r>
              <a:rPr lang="en-001"/>
              <a:t> pas mal sur le RNN LSTM</a:t>
            </a:r>
          </a:p>
          <a:p>
            <a:r>
              <a:rPr lang="en-001">
                <a:hlinkClick r:id="rId8"/>
              </a:rPr>
              <a:t>Descente de gradi</a:t>
            </a:r>
            <a:r>
              <a:rPr lang="fr-FR">
                <a:hlinkClick r:id="rId8"/>
              </a:rPr>
              <a:t>e</a:t>
            </a:r>
            <a:r>
              <a:rPr lang="en-001">
                <a:hlinkClick r:id="rId8"/>
              </a:rPr>
              <a:t>n</a:t>
            </a:r>
            <a:r>
              <a:rPr lang="fr-FR">
                <a:hlinkClick r:id="rId8"/>
              </a:rPr>
              <a:t>t</a:t>
            </a:r>
            <a:r>
              <a:rPr lang="en-001">
                <a:hlinkClick r:id="rId8"/>
              </a:rPr>
              <a:t> </a:t>
            </a:r>
            <a:r>
              <a:rPr lang="fr-FR">
                <a:hlinkClick r:id="rId8"/>
              </a:rPr>
              <a:t>s</a:t>
            </a:r>
            <a:r>
              <a:rPr lang="en-001">
                <a:hlinkClick r:id="rId8"/>
              </a:rPr>
              <a:t>t</a:t>
            </a:r>
            <a:r>
              <a:rPr lang="fr-FR">
                <a:hlinkClick r:id="rId8"/>
              </a:rPr>
              <a:t>o</a:t>
            </a:r>
            <a:r>
              <a:rPr lang="en-001">
                <a:hlinkClick r:id="rId8"/>
              </a:rPr>
              <a:t>c</a:t>
            </a:r>
            <a:r>
              <a:rPr lang="fr-FR">
                <a:hlinkClick r:id="rId8"/>
              </a:rPr>
              <a:t>h</a:t>
            </a:r>
            <a:r>
              <a:rPr lang="en-001">
                <a:hlinkClick r:id="rId8"/>
              </a:rPr>
              <a:t>a</a:t>
            </a:r>
            <a:r>
              <a:rPr lang="fr-FR">
                <a:hlinkClick r:id="rId8"/>
              </a:rPr>
              <a:t>s</a:t>
            </a:r>
            <a:r>
              <a:rPr lang="en-001">
                <a:hlinkClick r:id="rId8"/>
              </a:rPr>
              <a:t>t</a:t>
            </a:r>
            <a:r>
              <a:rPr lang="fr-FR">
                <a:hlinkClick r:id="rId8"/>
              </a:rPr>
              <a:t>i</a:t>
            </a:r>
            <a:r>
              <a:rPr lang="en-001">
                <a:hlinkClick r:id="rId8"/>
              </a:rPr>
              <a:t>q</a:t>
            </a:r>
            <a:r>
              <a:rPr lang="fr-FR">
                <a:hlinkClick r:id="rId8"/>
              </a:rPr>
              <a:t>u</a:t>
            </a:r>
            <a:r>
              <a:rPr lang="en-001">
                <a:hlinkClick r:id="rId8"/>
              </a:rPr>
              <a:t>e Adam</a:t>
            </a:r>
            <a:r>
              <a:rPr lang="en-001"/>
              <a:t> + </a:t>
            </a:r>
            <a:r>
              <a:rPr lang="en-001">
                <a:hlinkClick r:id="rId9"/>
              </a:rPr>
              <a:t>do</a:t>
            </a:r>
            <a:r>
              <a:rPr lang="fr-FR">
                <a:hlinkClick r:id="rId9"/>
              </a:rPr>
              <a:t>c</a:t>
            </a:r>
            <a:r>
              <a:rPr lang="en-001">
                <a:hlinkClick r:id="rId9"/>
              </a:rPr>
              <a:t>u</a:t>
            </a:r>
            <a:r>
              <a:rPr lang="fr-FR">
                <a:hlinkClick r:id="rId9"/>
              </a:rPr>
              <a:t>m</a:t>
            </a:r>
            <a:r>
              <a:rPr lang="en-001">
                <a:hlinkClick r:id="rId9"/>
              </a:rPr>
              <a:t>e</a:t>
            </a:r>
            <a:r>
              <a:rPr lang="fr-FR">
                <a:hlinkClick r:id="rId9"/>
              </a:rPr>
              <a:t>n</a:t>
            </a:r>
            <a:r>
              <a:rPr lang="en-001">
                <a:hlinkClick r:id="rId9"/>
              </a:rPr>
              <a:t>t </a:t>
            </a:r>
            <a:r>
              <a:rPr lang="fr-FR">
                <a:hlinkClick r:id="rId9"/>
              </a:rPr>
              <a:t>o</a:t>
            </a:r>
            <a:r>
              <a:rPr lang="en-001">
                <a:hlinkClick r:id="rId9"/>
              </a:rPr>
              <a:t>f</a:t>
            </a:r>
            <a:r>
              <a:rPr lang="fr-FR">
                <a:hlinkClick r:id="rId9"/>
              </a:rPr>
              <a:t>f</a:t>
            </a:r>
            <a:r>
              <a:rPr lang="en-001">
                <a:hlinkClick r:id="rId9"/>
              </a:rPr>
              <a:t>i</a:t>
            </a:r>
            <a:r>
              <a:rPr lang="fr-FR">
                <a:hlinkClick r:id="rId9"/>
              </a:rPr>
              <a:t>c</a:t>
            </a:r>
            <a:r>
              <a:rPr lang="en-001">
                <a:hlinkClick r:id="rId9"/>
              </a:rPr>
              <a:t>i</a:t>
            </a:r>
            <a:r>
              <a:rPr lang="fr-FR">
                <a:hlinkClick r:id="rId9"/>
              </a:rPr>
              <a:t>a</a:t>
            </a:r>
            <a:r>
              <a:rPr lang="en-001">
                <a:hlinkClick r:id="rId9"/>
              </a:rPr>
              <a:t>l</a:t>
            </a:r>
            <a:endParaRPr lang="en-001"/>
          </a:p>
          <a:p>
            <a:r>
              <a:rPr lang="en-001">
                <a:hlinkClick r:id="rId10"/>
              </a:rPr>
              <a:t>Implementation bias</a:t>
            </a:r>
            <a:endParaRPr lang="en-001"/>
          </a:p>
          <a:p>
            <a:r>
              <a:rPr lang="en-001">
                <a:hlinkClick r:id="rId11"/>
              </a:rPr>
              <a:t>Fonction exponentielle super rapide</a:t>
            </a:r>
            <a:endParaRPr lang="en-001"/>
          </a:p>
          <a:p>
            <a:r>
              <a:rPr lang="en-001">
                <a:hlinkClick r:id="rId12"/>
              </a:rPr>
              <a:t>Normalize data</a:t>
            </a:r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6B1D7A-8503-4A21-AC06-4B6130542C6F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L</a:t>
            </a:r>
            <a:r>
              <a:rPr lang="en-001"/>
              <a:t>i</a:t>
            </a:r>
            <a:r>
              <a:rPr lang="fr-FR"/>
              <a:t>e</a:t>
            </a:r>
            <a:r>
              <a:rPr lang="en-001"/>
              <a:t>n</a:t>
            </a:r>
            <a:r>
              <a:rPr lang="fr-FR"/>
              <a:t>s</a:t>
            </a:r>
            <a:r>
              <a:rPr lang="en-001"/>
              <a:t> </a:t>
            </a:r>
            <a:r>
              <a:rPr lang="fr-FR"/>
              <a:t>p</a:t>
            </a:r>
            <a:r>
              <a:rPr lang="en-001"/>
              <a:t>r</a:t>
            </a:r>
            <a:r>
              <a:rPr lang="fr-FR"/>
              <a:t>a</a:t>
            </a:r>
            <a:r>
              <a:rPr lang="en-001"/>
              <a:t>t</a:t>
            </a:r>
            <a:r>
              <a:rPr lang="fr-FR"/>
              <a:t>i</a:t>
            </a:r>
            <a:r>
              <a:rPr lang="en-001"/>
              <a:t>q</a:t>
            </a:r>
            <a:r>
              <a:rPr lang="fr-FR"/>
              <a:t>u</a:t>
            </a:r>
            <a:r>
              <a:rPr lang="en-001"/>
              <a:t>e</a:t>
            </a:r>
            <a:r>
              <a:rPr lang="fr-FR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7661882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</TotalTime>
  <Words>2793</Words>
  <Application>Microsoft Office PowerPoint</Application>
  <PresentationFormat>Grand écran</PresentationFormat>
  <Paragraphs>223</Paragraphs>
  <Slides>14</Slides>
  <Notes>0</Notes>
  <HiddenSlides>2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Karrix Torvalds</dc:creator>
  <cp:lastModifiedBy>Karrix Torvalds</cp:lastModifiedBy>
  <cp:revision>144</cp:revision>
  <dcterms:created xsi:type="dcterms:W3CDTF">2019-08-22T18:04:57Z</dcterms:created>
  <dcterms:modified xsi:type="dcterms:W3CDTF">2019-08-26T16:42:02Z</dcterms:modified>
</cp:coreProperties>
</file>