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6" r:id="rId5"/>
    <p:sldId id="262" r:id="rId6"/>
    <p:sldId id="271" r:id="rId7"/>
    <p:sldId id="263" r:id="rId8"/>
    <p:sldId id="258" r:id="rId9"/>
    <p:sldId id="260" r:id="rId10"/>
    <p:sldId id="259" r:id="rId11"/>
    <p:sldId id="264" r:id="rId12"/>
    <p:sldId id="265" r:id="rId13"/>
    <p:sldId id="269" r:id="rId14"/>
    <p:sldId id="270" r:id="rId15"/>
    <p:sldId id="268" r:id="rId16"/>
    <p:sldId id="267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ld" id="{F1140981-7AB4-4781-9C6B-8279683BD9CD}">
          <p14:sldIdLst>
            <p14:sldId id="257"/>
            <p14:sldId id="256"/>
            <p14:sldId id="261"/>
          </p14:sldIdLst>
        </p14:section>
        <p14:section name="Recent" id="{A3E6F98D-0166-4CE0-A915-CA19B6D4B32E}">
          <p14:sldIdLst>
            <p14:sldId id="266"/>
            <p14:sldId id="262"/>
            <p14:sldId id="271"/>
            <p14:sldId id="263"/>
            <p14:sldId id="258"/>
            <p14:sldId id="260"/>
            <p14:sldId id="259"/>
            <p14:sldId id="264"/>
            <p14:sldId id="265"/>
          </p14:sldIdLst>
        </p14:section>
        <p14:section name="Encodage de la dataset" id="{184BE4F6-35B4-4FAF-AB9C-4B5EAD8AD16F}">
          <p14:sldIdLst>
            <p14:sldId id="269"/>
            <p14:sldId id="270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E4FA"/>
    <a:srgbClr val="F196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73CC9-AA7C-4349-B3D5-CA4C9B3B7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7D3749-DBB8-4776-BB23-671B77E0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38C1F-B70B-4B54-AD4B-B7A1421D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01/09/2019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E0046E-23EC-4272-B9B9-3C71C1C5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B07700-0809-440D-B742-8E67D99BC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69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46313D-FEC3-4C89-A04B-B16B4800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DBB95A-931C-4202-AE75-206323581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EE6FDE-1EFE-4AC9-84FE-7560AD12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01/09/2019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957CBA-9898-47F6-9A59-57B17459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496D6B-814C-4326-B2C7-95B209A6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49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10261B1-A764-4121-911C-61C812C27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677717-7020-406C-837C-CB39486C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375C02-12B1-4E66-BF2E-655E5853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01/09/2019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174209-22A0-4ACE-A6DA-206B6199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4D1EFB-1709-459C-BF00-1739B241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60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1A9F2-8916-4F84-AF1B-918F703F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B76969-A6B4-4313-B6A9-72973FB0C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17625B-9097-48F2-8446-F7648EDA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01/09/2019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83DE8C-CC95-48C6-BF48-001672AC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DB4ADC-C378-4B3B-A04E-CD07E473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52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FD07F4-8EC8-4260-A38C-F770D74B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D419F3-0EC6-46DD-A4FE-F48E96E5D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F7868E-2514-4059-9DC8-EE31AEBF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01/09/2019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91313E-A265-425F-8886-C5C76C74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961C5D-58C4-4410-B397-85D6AB9C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95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CEAAE6-6A69-4007-8972-DE034215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5FD2EA-3B80-4994-ADE2-558973AF5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8B2D95-A2ED-4412-98D5-FB66A9EBB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359767-EB13-4E2F-8586-1D5E1DF3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01/09/2019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6284B9-7873-44F7-8E49-EB18E9F0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D9098-4AC6-466C-B10B-B9015EB9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54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E2C953-B595-483D-A052-25EA6CEC3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E2CEC4-6153-47FD-B185-2465AAF7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08A70F-8F3B-4842-B77E-BC0EF8573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216F03-7229-4970-BB4D-62DA47B57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E4DA81-CBB8-4DC4-ACDB-A280E8E5C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A2256A3-5A54-4BE2-A0AD-2FA9E85A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01/09/2019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F97DD6-317B-4CF6-B77F-A37586BA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00733E-479F-441B-85AD-801EC833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69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026588-2466-441F-B356-F909B79B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215E11-A842-41A7-A376-CB51661FF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01/09/2019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521972-0F9B-438F-B30A-50DDFC33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EDE74B-497F-4BE3-9DF5-AA7D2FC2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14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5047BD-19AF-486F-A777-DCAB7FC8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01/09/2019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8DE8B5C-87C0-417C-8695-360E0368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837E0F-AA8C-4C74-900E-5B19693C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63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0F04FF-B526-4EDF-8EEA-3057BE79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FEB6E2-6838-4A41-A115-8D252C519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EC9791-413A-4A37-B9F2-EE12A3114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427F6B-7E56-4A7E-8934-5D564202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01/09/2019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EC66BD-ED31-4450-A32F-EBCBEED2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829446-4DF0-4E30-8F63-24FBECA6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00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87C422-9571-4CF2-99AA-1A642445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7C0699C-167B-42CC-8699-221644547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5FF782-9D4C-44CF-97EB-F80DF3578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9A427B-806B-4E73-AD7C-E3926B50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01/09/2019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2217EC-43C3-48D3-8851-5130DB30D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B71B37-6D12-45B1-A48A-A426A8FC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9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209CFC8-B8EE-465A-8AF8-3A5F874F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752364-D2D1-4ABA-959B-06ACA0298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BD0538-071F-4CBE-B9DA-9A750EE49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2E34-5808-411D-82B1-F5678CCA79B1}" type="datetimeFigureOut">
              <a:rPr lang="fr-FR" smtClean="0"/>
              <a:t>01/09/2019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EF14EB-8B61-4DA9-A281-D133F60A6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454DA3-859E-4D5D-8A01-CD62AC295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25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moodle2.cs.huji.ac.il/nu15/pluginfile.php/316969/mod_resource/content/1/adam_pres.pdf" TargetMode="External"/><Relationship Id="rId3" Type="http://schemas.openxmlformats.org/officeDocument/2006/relationships/hyperlink" Target="https://www.jefkine.com/general/2016/09/05/backpropagation-in-convolutional-neural-networks/?fbclid=IwAR37x94RxJDoDxkWw4l3C8s0SCvf4yBLazlDl95cOWR4Z68GeMsZHEJIsr8" TargetMode="External"/><Relationship Id="rId7" Type="http://schemas.openxmlformats.org/officeDocument/2006/relationships/hyperlink" Target="https://github.com/llSourcell/LSTM_Networks/blob/master/LSTM%20Demo.ipynb" TargetMode="External"/><Relationship Id="rId12" Type="http://schemas.openxmlformats.org/officeDocument/2006/relationships/hyperlink" Target="https://www.jeremyjordan.me/batch-normalization/" TargetMode="External"/><Relationship Id="rId2" Type="http://schemas.openxmlformats.org/officeDocument/2006/relationships/hyperlink" Target="https://becominghuman.ai/back-propagation-in-convolutional-neural-networks-intuition-and-code-714ef1c3819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9zhrxE5PQgY" TargetMode="External"/><Relationship Id="rId11" Type="http://schemas.openxmlformats.org/officeDocument/2006/relationships/hyperlink" Target="https://cnl.salk.edu/~schraudo/pubs/Schraudolph99.pdf" TargetMode="External"/><Relationship Id="rId5" Type="http://schemas.openxmlformats.org/officeDocument/2006/relationships/hyperlink" Target="https://www.bpesquet.fr/slides/ia/reseaux-convolutifs/" TargetMode="External"/><Relationship Id="rId10" Type="http://schemas.openxmlformats.org/officeDocument/2006/relationships/hyperlink" Target="https://stackoverflow.com/questions/2480650/role-of-bias-in-neural-networks" TargetMode="External"/><Relationship Id="rId4" Type="http://schemas.openxmlformats.org/officeDocument/2006/relationships/hyperlink" Target="http://scs.ryerson.ca/~aharley/vis/conv/flat.html" TargetMode="External"/><Relationship Id="rId9" Type="http://schemas.openxmlformats.org/officeDocument/2006/relationships/hyperlink" Target="https://arxiv.org/pdf/1412.6980.pdf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l-cheatsheet.readthedocs.io/en/latest/loss_function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gwvhX0xBs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0BCCB2-C1B7-400B-A18A-D05F4944AE6D}"/>
              </a:ext>
            </a:extLst>
          </p:cNvPr>
          <p:cNvSpPr/>
          <p:nvPr/>
        </p:nvSpPr>
        <p:spPr>
          <a:xfrm>
            <a:off x="755009" y="1199668"/>
            <a:ext cx="872456" cy="830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v</a:t>
            </a:r>
            <a:r>
              <a:rPr lang="en-001"/>
              <a:t>o</a:t>
            </a: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2E63A4-60BD-46B9-8267-F35D5446B222}"/>
              </a:ext>
            </a:extLst>
          </p:cNvPr>
          <p:cNvSpPr/>
          <p:nvPr/>
        </p:nvSpPr>
        <p:spPr>
          <a:xfrm>
            <a:off x="4464341" y="1167510"/>
            <a:ext cx="872456" cy="830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P</a:t>
            </a:r>
            <a:r>
              <a:rPr lang="fr-FR"/>
              <a:t>o</a:t>
            </a:r>
            <a:r>
              <a:rPr lang="en-001"/>
              <a:t>o</a:t>
            </a:r>
            <a:r>
              <a:rPr lang="fr-FR"/>
              <a:t>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2B2732-256A-4AE9-BD00-D7A952B9A074}"/>
              </a:ext>
            </a:extLst>
          </p:cNvPr>
          <p:cNvSpPr/>
          <p:nvPr/>
        </p:nvSpPr>
        <p:spPr>
          <a:xfrm>
            <a:off x="789963" y="4363715"/>
            <a:ext cx="872456" cy="830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v</a:t>
            </a:r>
            <a:r>
              <a:rPr lang="en-001"/>
              <a:t>o</a:t>
            </a:r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57D6E4-0B4B-4B7C-A282-1C1FB81AF7B7}"/>
              </a:ext>
            </a:extLst>
          </p:cNvPr>
          <p:cNvSpPr/>
          <p:nvPr/>
        </p:nvSpPr>
        <p:spPr>
          <a:xfrm>
            <a:off x="4060272" y="4647500"/>
            <a:ext cx="1937857" cy="2516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</a:t>
            </a:r>
            <a:r>
              <a:rPr lang="fr-FR"/>
              <a:t>l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en</a:t>
            </a:r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8432295-7E17-4DD9-9F5C-9EF6AC5782D3}"/>
              </a:ext>
            </a:extLst>
          </p:cNvPr>
          <p:cNvSpPr/>
          <p:nvPr/>
        </p:nvSpPr>
        <p:spPr>
          <a:xfrm>
            <a:off x="8439324" y="4202885"/>
            <a:ext cx="1082180" cy="1082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s</a:t>
            </a:r>
            <a:r>
              <a:rPr lang="fr-FR"/>
              <a:t>e</a:t>
            </a:r>
          </a:p>
        </p:txBody>
      </p:sp>
      <p:sp>
        <p:nvSpPr>
          <p:cNvPr id="13" name="Organigramme : Délai 12">
            <a:extLst>
              <a:ext uri="{FF2B5EF4-FFF2-40B4-BE49-F238E27FC236}">
                <a16:creationId xmlns:a16="http://schemas.microsoft.com/office/drawing/2014/main" id="{EBCF5DB7-21EE-4F2B-8338-DB4E7AA3D2FD}"/>
              </a:ext>
            </a:extLst>
          </p:cNvPr>
          <p:cNvSpPr/>
          <p:nvPr/>
        </p:nvSpPr>
        <p:spPr>
          <a:xfrm>
            <a:off x="1963024" y="1208015"/>
            <a:ext cx="838899" cy="813732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f_</a:t>
            </a:r>
            <a:r>
              <a:rPr lang="fr-FR"/>
              <a:t>t</a:t>
            </a:r>
            <a:r>
              <a:rPr lang="en-001"/>
              <a:t>o_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o</a:t>
            </a:r>
            <a:r>
              <a:rPr lang="en-001"/>
              <a:t>l</a:t>
            </a:r>
            <a:endParaRPr lang="fr-FR"/>
          </a:p>
        </p:txBody>
      </p:sp>
      <p:sp>
        <p:nvSpPr>
          <p:cNvPr id="14" name="Organigramme : Délai 13">
            <a:extLst>
              <a:ext uri="{FF2B5EF4-FFF2-40B4-BE49-F238E27FC236}">
                <a16:creationId xmlns:a16="http://schemas.microsoft.com/office/drawing/2014/main" id="{7306C52E-BF94-4AA8-9F3B-542BE6E090D9}"/>
              </a:ext>
            </a:extLst>
          </p:cNvPr>
          <p:cNvSpPr/>
          <p:nvPr/>
        </p:nvSpPr>
        <p:spPr>
          <a:xfrm rot="5400000">
            <a:off x="4480167" y="2141543"/>
            <a:ext cx="902321" cy="875251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f_</a:t>
            </a:r>
            <a:r>
              <a:rPr lang="fr-FR"/>
              <a:t>t</a:t>
            </a:r>
            <a:r>
              <a:rPr lang="en-001"/>
              <a:t>o_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vo</a:t>
            </a:r>
            <a:endParaRPr lang="fr-FR"/>
          </a:p>
        </p:txBody>
      </p:sp>
      <p:sp>
        <p:nvSpPr>
          <p:cNvPr id="15" name="Organigramme : Délai 14">
            <a:extLst>
              <a:ext uri="{FF2B5EF4-FFF2-40B4-BE49-F238E27FC236}">
                <a16:creationId xmlns:a16="http://schemas.microsoft.com/office/drawing/2014/main" id="{A9A6EEFA-9B1C-4D91-B83D-13447C6E44F8}"/>
              </a:ext>
            </a:extLst>
          </p:cNvPr>
          <p:cNvSpPr/>
          <p:nvPr/>
        </p:nvSpPr>
        <p:spPr>
          <a:xfrm>
            <a:off x="1914534" y="4366023"/>
            <a:ext cx="902321" cy="875251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f_</a:t>
            </a:r>
            <a:r>
              <a:rPr lang="fr-FR"/>
              <a:t>t</a:t>
            </a:r>
            <a:r>
              <a:rPr lang="en-001"/>
              <a:t>o_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a</a:t>
            </a:r>
            <a:r>
              <a:rPr lang="en-001"/>
              <a:t>t</a:t>
            </a:r>
            <a:endParaRPr lang="fr-FR"/>
          </a:p>
        </p:txBody>
      </p:sp>
      <p:sp>
        <p:nvSpPr>
          <p:cNvPr id="16" name="Organigramme : Délai 15">
            <a:extLst>
              <a:ext uri="{FF2B5EF4-FFF2-40B4-BE49-F238E27FC236}">
                <a16:creationId xmlns:a16="http://schemas.microsoft.com/office/drawing/2014/main" id="{5D7E8F39-98A6-4987-9C25-55C144150503}"/>
              </a:ext>
            </a:extLst>
          </p:cNvPr>
          <p:cNvSpPr/>
          <p:nvPr/>
        </p:nvSpPr>
        <p:spPr>
          <a:xfrm>
            <a:off x="6211095" y="4359032"/>
            <a:ext cx="902321" cy="875251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f_</a:t>
            </a:r>
            <a:r>
              <a:rPr lang="fr-FR"/>
              <a:t>t</a:t>
            </a:r>
            <a:r>
              <a:rPr lang="en-001"/>
              <a:t>o_</a:t>
            </a:r>
            <a:r>
              <a:rPr lang="fr-FR"/>
              <a:t>D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s</a:t>
            </a:r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65012A-3196-466B-BF06-FEB63355B152}"/>
              </a:ext>
            </a:extLst>
          </p:cNvPr>
          <p:cNvSpPr/>
          <p:nvPr/>
        </p:nvSpPr>
        <p:spPr>
          <a:xfrm>
            <a:off x="478172" y="880844"/>
            <a:ext cx="2457975" cy="14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455608-9F46-4479-B8D7-898833752F36}"/>
              </a:ext>
            </a:extLst>
          </p:cNvPr>
          <p:cNvSpPr/>
          <p:nvPr/>
        </p:nvSpPr>
        <p:spPr>
          <a:xfrm rot="5400000">
            <a:off x="3709331" y="1343637"/>
            <a:ext cx="2457975" cy="14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CE004C-A0BB-4722-A6BA-DEFA4A30D8C2}"/>
              </a:ext>
            </a:extLst>
          </p:cNvPr>
          <p:cNvSpPr/>
          <p:nvPr/>
        </p:nvSpPr>
        <p:spPr>
          <a:xfrm>
            <a:off x="529904" y="4103614"/>
            <a:ext cx="2457975" cy="14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FFC2B4-585F-4898-A737-B264802F5E56}"/>
              </a:ext>
            </a:extLst>
          </p:cNvPr>
          <p:cNvSpPr/>
          <p:nvPr/>
        </p:nvSpPr>
        <p:spPr>
          <a:xfrm>
            <a:off x="3951216" y="4113401"/>
            <a:ext cx="3274502" cy="14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A090EE96-EF9F-4CDE-8E55-20D6003EB9CF}"/>
              </a:ext>
            </a:extLst>
          </p:cNvPr>
          <p:cNvSpPr/>
          <p:nvPr/>
        </p:nvSpPr>
        <p:spPr>
          <a:xfrm>
            <a:off x="3162650" y="1593908"/>
            <a:ext cx="822121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51A73044-F410-40DB-B10A-0F97984B5761}"/>
              </a:ext>
            </a:extLst>
          </p:cNvPr>
          <p:cNvSpPr/>
          <p:nvPr/>
        </p:nvSpPr>
        <p:spPr>
          <a:xfrm rot="9587630">
            <a:off x="2144932" y="3412323"/>
            <a:ext cx="1818224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3A649129-FD00-496D-8D40-C7524AC80D86}"/>
              </a:ext>
            </a:extLst>
          </p:cNvPr>
          <p:cNvSpPr/>
          <p:nvPr/>
        </p:nvSpPr>
        <p:spPr>
          <a:xfrm>
            <a:off x="3054991" y="4648899"/>
            <a:ext cx="822121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DB33FDBB-2E13-486A-AD4E-9558ABE00991}"/>
              </a:ext>
            </a:extLst>
          </p:cNvPr>
          <p:cNvSpPr/>
          <p:nvPr/>
        </p:nvSpPr>
        <p:spPr>
          <a:xfrm>
            <a:off x="7400488" y="4716011"/>
            <a:ext cx="822121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439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E9BE472-23E3-40F5-8BEC-DBCB60AF95B8}"/>
              </a:ext>
            </a:extLst>
          </p:cNvPr>
          <p:cNvSpPr txBox="1"/>
          <p:nvPr/>
        </p:nvSpPr>
        <p:spPr>
          <a:xfrm>
            <a:off x="243281" y="1342239"/>
            <a:ext cx="59985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>
                <a:hlinkClick r:id="rId2"/>
              </a:rPr>
              <a:t>Retropro</a:t>
            </a:r>
            <a:r>
              <a:rPr lang="fr-FR">
                <a:hlinkClick r:id="rId2"/>
              </a:rPr>
              <a:t>p</a:t>
            </a:r>
            <a:r>
              <a:rPr lang="en-001">
                <a:hlinkClick r:id="rId2"/>
              </a:rPr>
              <a:t>a</a:t>
            </a:r>
            <a:r>
              <a:rPr lang="fr-FR">
                <a:hlinkClick r:id="rId2"/>
              </a:rPr>
              <a:t>g</a:t>
            </a:r>
            <a:r>
              <a:rPr lang="en-001">
                <a:hlinkClick r:id="rId2"/>
              </a:rPr>
              <a:t>a</a:t>
            </a:r>
            <a:r>
              <a:rPr lang="fr-FR">
                <a:hlinkClick r:id="rId2"/>
              </a:rPr>
              <a:t>t</a:t>
            </a:r>
            <a:r>
              <a:rPr lang="en-001">
                <a:hlinkClick r:id="rId2"/>
              </a:rPr>
              <a:t>i</a:t>
            </a:r>
            <a:r>
              <a:rPr lang="fr-FR">
                <a:hlinkClick r:id="rId2"/>
              </a:rPr>
              <a:t>o</a:t>
            </a:r>
            <a:r>
              <a:rPr lang="en-001">
                <a:hlinkClick r:id="rId2"/>
              </a:rPr>
              <a:t>n </a:t>
            </a:r>
            <a:r>
              <a:rPr lang="fr-FR">
                <a:hlinkClick r:id="rId2"/>
              </a:rPr>
              <a:t>d</a:t>
            </a:r>
            <a:r>
              <a:rPr lang="en-001">
                <a:hlinkClick r:id="rId2"/>
              </a:rPr>
              <a:t>a</a:t>
            </a:r>
            <a:r>
              <a:rPr lang="fr-FR">
                <a:hlinkClick r:id="rId2"/>
              </a:rPr>
              <a:t>n</a:t>
            </a:r>
            <a:r>
              <a:rPr lang="en-001">
                <a:hlinkClick r:id="rId2"/>
              </a:rPr>
              <a:t>s </a:t>
            </a:r>
            <a:r>
              <a:rPr lang="fr-FR">
                <a:hlinkClick r:id="rId2"/>
              </a:rPr>
              <a:t>c</a:t>
            </a:r>
            <a:r>
              <a:rPr lang="en-001">
                <a:hlinkClick r:id="rId2"/>
              </a:rPr>
              <a:t>o</a:t>
            </a:r>
            <a:r>
              <a:rPr lang="fr-FR">
                <a:hlinkClick r:id="rId2"/>
              </a:rPr>
              <a:t>u</a:t>
            </a:r>
            <a:r>
              <a:rPr lang="en-001">
                <a:hlinkClick r:id="rId2"/>
              </a:rPr>
              <a:t>c</a:t>
            </a:r>
            <a:r>
              <a:rPr lang="fr-FR">
                <a:hlinkClick r:id="rId2"/>
              </a:rPr>
              <a:t>h</a:t>
            </a:r>
            <a:r>
              <a:rPr lang="en-001">
                <a:hlinkClick r:id="rId2"/>
              </a:rPr>
              <a:t>e </a:t>
            </a:r>
            <a:r>
              <a:rPr lang="fr-FR">
                <a:hlinkClick r:id="rId2"/>
              </a:rPr>
              <a:t>d</a:t>
            </a:r>
            <a:r>
              <a:rPr lang="en-001">
                <a:hlinkClick r:id="rId2"/>
              </a:rPr>
              <a:t>e convolution</a:t>
            </a:r>
            <a:endParaRPr lang="en-001"/>
          </a:p>
          <a:p>
            <a:r>
              <a:rPr lang="en-001">
                <a:hlinkClick r:id="rId3"/>
              </a:rPr>
              <a:t>Retro</a:t>
            </a:r>
            <a:r>
              <a:rPr lang="fr-FR">
                <a:hlinkClick r:id="rId3"/>
              </a:rPr>
              <a:t>p</a:t>
            </a:r>
            <a:r>
              <a:rPr lang="en-001">
                <a:hlinkClick r:id="rId3"/>
              </a:rPr>
              <a:t>r</a:t>
            </a:r>
            <a:r>
              <a:rPr lang="fr-FR">
                <a:hlinkClick r:id="rId3"/>
              </a:rPr>
              <a:t>o</a:t>
            </a:r>
            <a:r>
              <a:rPr lang="en-001">
                <a:hlinkClick r:id="rId3"/>
              </a:rPr>
              <a:t>p</a:t>
            </a:r>
            <a:r>
              <a:rPr lang="fr-FR">
                <a:hlinkClick r:id="rId3"/>
              </a:rPr>
              <a:t>a</a:t>
            </a:r>
            <a:r>
              <a:rPr lang="en-001">
                <a:hlinkClick r:id="rId3"/>
              </a:rPr>
              <a:t>g</a:t>
            </a:r>
            <a:r>
              <a:rPr lang="fr-FR">
                <a:hlinkClick r:id="rId3"/>
              </a:rPr>
              <a:t>a</a:t>
            </a:r>
            <a:r>
              <a:rPr lang="en-001">
                <a:hlinkClick r:id="rId3"/>
              </a:rPr>
              <a:t>tion dans couche de convolution avec des maths</a:t>
            </a:r>
            <a:endParaRPr lang="en-001"/>
          </a:p>
          <a:p>
            <a:r>
              <a:rPr lang="fr-FR">
                <a:hlinkClick r:id="rId4"/>
              </a:rPr>
              <a:t>V</a:t>
            </a:r>
            <a:r>
              <a:rPr lang="en-001">
                <a:hlinkClick r:id="rId4"/>
              </a:rPr>
              <a:t>i</a:t>
            </a:r>
            <a:r>
              <a:rPr lang="fr-FR">
                <a:hlinkClick r:id="rId4"/>
              </a:rPr>
              <a:t>s</a:t>
            </a:r>
            <a:r>
              <a:rPr lang="en-001">
                <a:hlinkClick r:id="rId4"/>
              </a:rPr>
              <a:t>u</a:t>
            </a:r>
            <a:r>
              <a:rPr lang="fr-FR">
                <a:hlinkClick r:id="rId4"/>
              </a:rPr>
              <a:t>a</a:t>
            </a:r>
            <a:r>
              <a:rPr lang="en-001">
                <a:hlinkClick r:id="rId4"/>
              </a:rPr>
              <a:t>l</a:t>
            </a:r>
            <a:r>
              <a:rPr lang="fr-FR">
                <a:hlinkClick r:id="rId4"/>
              </a:rPr>
              <a:t>i</a:t>
            </a:r>
            <a:r>
              <a:rPr lang="en-001">
                <a:hlinkClick r:id="rId4"/>
              </a:rPr>
              <a:t>s</a:t>
            </a:r>
            <a:r>
              <a:rPr lang="fr-FR">
                <a:hlinkClick r:id="rId4"/>
              </a:rPr>
              <a:t>e</a:t>
            </a:r>
            <a:r>
              <a:rPr lang="en-001">
                <a:hlinkClick r:id="rId4"/>
              </a:rPr>
              <a:t>u</a:t>
            </a:r>
            <a:r>
              <a:rPr lang="fr-FR">
                <a:hlinkClick r:id="rId4"/>
              </a:rPr>
              <a:t>r</a:t>
            </a:r>
            <a:r>
              <a:rPr lang="en-001">
                <a:hlinkClick r:id="rId4"/>
              </a:rPr>
              <a:t> CNN classifieur chif</a:t>
            </a:r>
            <a:r>
              <a:rPr lang="fr-FR">
                <a:hlinkClick r:id="rId4"/>
              </a:rPr>
              <a:t>f</a:t>
            </a:r>
            <a:r>
              <a:rPr lang="en-001">
                <a:hlinkClick r:id="rId4"/>
              </a:rPr>
              <a:t>r</a:t>
            </a:r>
            <a:r>
              <a:rPr lang="fr-FR">
                <a:hlinkClick r:id="rId4"/>
              </a:rPr>
              <a:t>e</a:t>
            </a:r>
            <a:r>
              <a:rPr lang="en-001">
                <a:hlinkClick r:id="rId4"/>
              </a:rPr>
              <a:t>s</a:t>
            </a:r>
            <a:endParaRPr lang="en-001"/>
          </a:p>
          <a:p>
            <a:r>
              <a:rPr lang="en-001">
                <a:hlinkClick r:id="rId5"/>
              </a:rPr>
              <a:t>Cours pas mal sur le CNN</a:t>
            </a:r>
            <a:endParaRPr lang="en-001"/>
          </a:p>
          <a:p>
            <a:r>
              <a:rPr lang="fr-FR">
                <a:hlinkClick r:id="rId6"/>
              </a:rPr>
              <a:t>V</a:t>
            </a:r>
            <a:r>
              <a:rPr lang="en-001">
                <a:hlinkClick r:id="rId6"/>
              </a:rPr>
              <a:t>i</a:t>
            </a:r>
            <a:r>
              <a:rPr lang="fr-FR">
                <a:hlinkClick r:id="rId6"/>
              </a:rPr>
              <a:t>d</a:t>
            </a:r>
            <a:r>
              <a:rPr lang="en-001">
                <a:hlinkClick r:id="rId6"/>
              </a:rPr>
              <a:t>e</a:t>
            </a:r>
            <a:r>
              <a:rPr lang="fr-FR">
                <a:hlinkClick r:id="rId6"/>
              </a:rPr>
              <a:t>o</a:t>
            </a:r>
            <a:r>
              <a:rPr lang="en-001"/>
              <a:t> </a:t>
            </a:r>
            <a:r>
              <a:rPr lang="fr-FR"/>
              <a:t>e</a:t>
            </a:r>
            <a:r>
              <a:rPr lang="en-001"/>
              <a:t>t </a:t>
            </a:r>
            <a:r>
              <a:rPr lang="en-001">
                <a:hlinkClick r:id="rId7"/>
              </a:rPr>
              <a:t>Cours</a:t>
            </a:r>
            <a:r>
              <a:rPr lang="en-001"/>
              <a:t> pas mal sur le RNN LSTM</a:t>
            </a:r>
          </a:p>
          <a:p>
            <a:r>
              <a:rPr lang="en-001">
                <a:hlinkClick r:id="rId8"/>
              </a:rPr>
              <a:t>Descente de gradi</a:t>
            </a:r>
            <a:r>
              <a:rPr lang="fr-FR">
                <a:hlinkClick r:id="rId8"/>
              </a:rPr>
              <a:t>e</a:t>
            </a:r>
            <a:r>
              <a:rPr lang="en-001">
                <a:hlinkClick r:id="rId8"/>
              </a:rPr>
              <a:t>n</a:t>
            </a:r>
            <a:r>
              <a:rPr lang="fr-FR">
                <a:hlinkClick r:id="rId8"/>
              </a:rPr>
              <a:t>t</a:t>
            </a:r>
            <a:r>
              <a:rPr lang="en-001">
                <a:hlinkClick r:id="rId8"/>
              </a:rPr>
              <a:t> </a:t>
            </a:r>
            <a:r>
              <a:rPr lang="fr-FR">
                <a:hlinkClick r:id="rId8"/>
              </a:rPr>
              <a:t>s</a:t>
            </a:r>
            <a:r>
              <a:rPr lang="en-001">
                <a:hlinkClick r:id="rId8"/>
              </a:rPr>
              <a:t>t</a:t>
            </a:r>
            <a:r>
              <a:rPr lang="fr-FR">
                <a:hlinkClick r:id="rId8"/>
              </a:rPr>
              <a:t>o</a:t>
            </a:r>
            <a:r>
              <a:rPr lang="en-001">
                <a:hlinkClick r:id="rId8"/>
              </a:rPr>
              <a:t>c</a:t>
            </a:r>
            <a:r>
              <a:rPr lang="fr-FR">
                <a:hlinkClick r:id="rId8"/>
              </a:rPr>
              <a:t>h</a:t>
            </a:r>
            <a:r>
              <a:rPr lang="en-001">
                <a:hlinkClick r:id="rId8"/>
              </a:rPr>
              <a:t>a</a:t>
            </a:r>
            <a:r>
              <a:rPr lang="fr-FR">
                <a:hlinkClick r:id="rId8"/>
              </a:rPr>
              <a:t>s</a:t>
            </a:r>
            <a:r>
              <a:rPr lang="en-001">
                <a:hlinkClick r:id="rId8"/>
              </a:rPr>
              <a:t>t</a:t>
            </a:r>
            <a:r>
              <a:rPr lang="fr-FR">
                <a:hlinkClick r:id="rId8"/>
              </a:rPr>
              <a:t>i</a:t>
            </a:r>
            <a:r>
              <a:rPr lang="en-001">
                <a:hlinkClick r:id="rId8"/>
              </a:rPr>
              <a:t>q</a:t>
            </a:r>
            <a:r>
              <a:rPr lang="fr-FR">
                <a:hlinkClick r:id="rId8"/>
              </a:rPr>
              <a:t>u</a:t>
            </a:r>
            <a:r>
              <a:rPr lang="en-001">
                <a:hlinkClick r:id="rId8"/>
              </a:rPr>
              <a:t>e Adam</a:t>
            </a:r>
            <a:r>
              <a:rPr lang="en-001"/>
              <a:t> + </a:t>
            </a:r>
            <a:r>
              <a:rPr lang="en-001">
                <a:hlinkClick r:id="rId9"/>
              </a:rPr>
              <a:t>do</a:t>
            </a:r>
            <a:r>
              <a:rPr lang="fr-FR">
                <a:hlinkClick r:id="rId9"/>
              </a:rPr>
              <a:t>c</a:t>
            </a:r>
            <a:r>
              <a:rPr lang="en-001">
                <a:hlinkClick r:id="rId9"/>
              </a:rPr>
              <a:t>u</a:t>
            </a:r>
            <a:r>
              <a:rPr lang="fr-FR">
                <a:hlinkClick r:id="rId9"/>
              </a:rPr>
              <a:t>m</a:t>
            </a:r>
            <a:r>
              <a:rPr lang="en-001">
                <a:hlinkClick r:id="rId9"/>
              </a:rPr>
              <a:t>e</a:t>
            </a:r>
            <a:r>
              <a:rPr lang="fr-FR">
                <a:hlinkClick r:id="rId9"/>
              </a:rPr>
              <a:t>n</a:t>
            </a:r>
            <a:r>
              <a:rPr lang="en-001">
                <a:hlinkClick r:id="rId9"/>
              </a:rPr>
              <a:t>t </a:t>
            </a:r>
            <a:r>
              <a:rPr lang="fr-FR">
                <a:hlinkClick r:id="rId9"/>
              </a:rPr>
              <a:t>o</a:t>
            </a:r>
            <a:r>
              <a:rPr lang="en-001">
                <a:hlinkClick r:id="rId9"/>
              </a:rPr>
              <a:t>f</a:t>
            </a:r>
            <a:r>
              <a:rPr lang="fr-FR">
                <a:hlinkClick r:id="rId9"/>
              </a:rPr>
              <a:t>f</a:t>
            </a:r>
            <a:r>
              <a:rPr lang="en-001">
                <a:hlinkClick r:id="rId9"/>
              </a:rPr>
              <a:t>i</a:t>
            </a:r>
            <a:r>
              <a:rPr lang="fr-FR">
                <a:hlinkClick r:id="rId9"/>
              </a:rPr>
              <a:t>c</a:t>
            </a:r>
            <a:r>
              <a:rPr lang="en-001">
                <a:hlinkClick r:id="rId9"/>
              </a:rPr>
              <a:t>i</a:t>
            </a:r>
            <a:r>
              <a:rPr lang="fr-FR">
                <a:hlinkClick r:id="rId9"/>
              </a:rPr>
              <a:t>a</a:t>
            </a:r>
            <a:r>
              <a:rPr lang="en-001">
                <a:hlinkClick r:id="rId9"/>
              </a:rPr>
              <a:t>l</a:t>
            </a:r>
            <a:endParaRPr lang="en-001"/>
          </a:p>
          <a:p>
            <a:r>
              <a:rPr lang="en-001">
                <a:hlinkClick r:id="rId10"/>
              </a:rPr>
              <a:t>Implementation bias</a:t>
            </a:r>
            <a:endParaRPr lang="en-001"/>
          </a:p>
          <a:p>
            <a:r>
              <a:rPr lang="en-001">
                <a:hlinkClick r:id="rId11"/>
              </a:rPr>
              <a:t>Fonction exponentielle super rapide</a:t>
            </a:r>
            <a:endParaRPr lang="en-001"/>
          </a:p>
          <a:p>
            <a:r>
              <a:rPr lang="en-001">
                <a:hlinkClick r:id="rId12"/>
              </a:rPr>
              <a:t>Normalize data</a:t>
            </a:r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6B1D7A-8503-4A21-AC06-4B6130542C6F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L</a:t>
            </a:r>
            <a:r>
              <a:rPr lang="en-001"/>
              <a:t>i</a:t>
            </a:r>
            <a:r>
              <a:rPr lang="fr-FR"/>
              <a:t>e</a:t>
            </a:r>
            <a:r>
              <a:rPr lang="en-001"/>
              <a:t>n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r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q</a:t>
            </a:r>
            <a:r>
              <a:rPr lang="fr-FR"/>
              <a:t>u</a:t>
            </a:r>
            <a:r>
              <a:rPr lang="en-001"/>
              <a:t>e</a:t>
            </a:r>
            <a:r>
              <a:rPr lang="fr-FR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766188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88D3086-F348-4662-8A01-18444BB8FDA7}"/>
              </a:ext>
            </a:extLst>
          </p:cNvPr>
          <p:cNvSpPr txBox="1"/>
          <p:nvPr/>
        </p:nvSpPr>
        <p:spPr>
          <a:xfrm>
            <a:off x="268447" y="612396"/>
            <a:ext cx="600741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hlinkClick r:id="rId2"/>
              </a:rPr>
              <a:t>s</a:t>
            </a:r>
            <a:r>
              <a:rPr lang="en-001">
                <a:hlinkClick r:id="rId2"/>
              </a:rPr>
              <a:t>o</a:t>
            </a:r>
            <a:r>
              <a:rPr lang="fr-FR">
                <a:hlinkClick r:id="rId2"/>
              </a:rPr>
              <a:t>u</a:t>
            </a:r>
            <a:r>
              <a:rPr lang="en-001">
                <a:hlinkClick r:id="rId2"/>
              </a:rPr>
              <a:t>r</a:t>
            </a:r>
            <a:r>
              <a:rPr lang="fr-FR">
                <a:hlinkClick r:id="rId2"/>
              </a:rPr>
              <a:t>c</a:t>
            </a:r>
            <a:r>
              <a:rPr lang="en-001">
                <a:hlinkClick r:id="rId2"/>
              </a:rPr>
              <a:t>e</a:t>
            </a:r>
            <a:endParaRPr lang="en-001"/>
          </a:p>
          <a:p>
            <a:r>
              <a:rPr lang="fr-FR"/>
              <a:t>p</a:t>
            </a:r>
            <a:r>
              <a:rPr lang="en-001"/>
              <a:t> = </a:t>
            </a:r>
            <a:r>
              <a:rPr lang="fr-FR"/>
              <a:t>v</a:t>
            </a:r>
            <a:r>
              <a:rPr lang="en-001"/>
              <a:t>a</a:t>
            </a:r>
            <a:r>
              <a:rPr lang="fr-FR"/>
              <a:t>l</a:t>
            </a:r>
            <a:r>
              <a:rPr lang="en-001"/>
              <a:t>e</a:t>
            </a:r>
            <a:r>
              <a:rPr lang="fr-FR"/>
              <a:t>u</a:t>
            </a:r>
            <a:r>
              <a:rPr lang="en-001"/>
              <a:t>r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r</a:t>
            </a:r>
            <a:r>
              <a:rPr lang="fr-FR"/>
              <a:t>e</a:t>
            </a:r>
            <a:r>
              <a:rPr lang="en-001"/>
              <a:t>d</a:t>
            </a:r>
            <a:r>
              <a:rPr lang="fr-FR"/>
              <a:t>i</a:t>
            </a:r>
            <a:r>
              <a:rPr lang="en-001"/>
              <a:t>t</a:t>
            </a:r>
            <a:r>
              <a:rPr lang="fr-FR"/>
              <a:t>e</a:t>
            </a:r>
            <a:endParaRPr lang="en-001"/>
          </a:p>
          <a:p>
            <a:r>
              <a:rPr lang="en-001"/>
              <a:t>y = vrai </a:t>
            </a:r>
            <a:r>
              <a:rPr lang="fr-FR"/>
              <a:t>v</a:t>
            </a:r>
            <a:r>
              <a:rPr lang="en-001"/>
              <a:t>a</a:t>
            </a:r>
            <a:r>
              <a:rPr lang="fr-FR"/>
              <a:t>l</a:t>
            </a:r>
            <a:r>
              <a:rPr lang="en-001"/>
              <a:t>e</a:t>
            </a:r>
            <a:r>
              <a:rPr lang="fr-FR"/>
              <a:t>u</a:t>
            </a:r>
            <a:r>
              <a:rPr lang="en-001"/>
              <a:t>r a</a:t>
            </a:r>
            <a:r>
              <a:rPr lang="fr-FR"/>
              <a:t>v</a:t>
            </a:r>
            <a:r>
              <a:rPr lang="en-001"/>
              <a:t>e</a:t>
            </a:r>
            <a:r>
              <a:rPr lang="fr-FR"/>
              <a:t>c</a:t>
            </a:r>
            <a:r>
              <a:rPr lang="en-001"/>
              <a:t> </a:t>
            </a:r>
            <a:r>
              <a:rPr lang="fr-FR"/>
              <a:t>l</a:t>
            </a:r>
            <a:r>
              <a:rPr lang="en-001"/>
              <a:t>a</a:t>
            </a:r>
            <a:r>
              <a:rPr lang="fr-FR"/>
              <a:t>q</a:t>
            </a:r>
            <a:r>
              <a:rPr lang="en-001"/>
              <a:t>u</a:t>
            </a:r>
            <a:r>
              <a:rPr lang="fr-FR"/>
              <a:t>e</a:t>
            </a:r>
            <a:r>
              <a:rPr lang="en-001"/>
              <a:t>l</a:t>
            </a:r>
            <a:r>
              <a:rPr lang="fr-FR"/>
              <a:t>l</a:t>
            </a:r>
            <a:r>
              <a:rPr lang="en-001"/>
              <a:t>e on compa</a:t>
            </a:r>
            <a:r>
              <a:rPr lang="fr-FR"/>
              <a:t>r</a:t>
            </a:r>
            <a:r>
              <a:rPr lang="en-001"/>
              <a:t>e</a:t>
            </a:r>
          </a:p>
          <a:p>
            <a:r>
              <a:rPr lang="fr-FR"/>
              <a:t>M</a:t>
            </a:r>
            <a:r>
              <a:rPr lang="en-001"/>
              <a:t> = </a:t>
            </a:r>
            <a:r>
              <a:rPr lang="fr-FR"/>
              <a:t>n</a:t>
            </a:r>
            <a:r>
              <a:rPr lang="en-001"/>
              <a:t>b</a:t>
            </a:r>
            <a:r>
              <a:rPr lang="fr-FR"/>
              <a:t>r</a:t>
            </a:r>
            <a:r>
              <a:rPr lang="en-001"/>
              <a:t> de categorie</a:t>
            </a:r>
            <a:r>
              <a:rPr lang="fr-FR"/>
              <a:t>s</a:t>
            </a:r>
            <a:endParaRPr lang="en-001"/>
          </a:p>
          <a:p>
            <a:endParaRPr lang="en-001"/>
          </a:p>
          <a:p>
            <a:r>
              <a:rPr lang="en-001"/>
              <a:t>Si M == 2</a:t>
            </a:r>
          </a:p>
          <a:p>
            <a:r>
              <a:rPr lang="fr-FR" u="sng"/>
              <a:t>b</a:t>
            </a:r>
            <a:r>
              <a:rPr lang="en-001" u="sng"/>
              <a:t>i</a:t>
            </a:r>
            <a:r>
              <a:rPr lang="fr-FR" u="sng"/>
              <a:t>n</a:t>
            </a:r>
            <a:r>
              <a:rPr lang="en-001" u="sng"/>
              <a:t>a</a:t>
            </a:r>
            <a:r>
              <a:rPr lang="fr-FR" u="sng"/>
              <a:t>r</a:t>
            </a:r>
            <a:r>
              <a:rPr lang="en-001" u="sng"/>
              <a:t>y_</a:t>
            </a:r>
            <a:r>
              <a:rPr lang="fr-FR" u="sng"/>
              <a:t>c</a:t>
            </a:r>
            <a:r>
              <a:rPr lang="en-001" u="sng"/>
              <a:t>r</a:t>
            </a:r>
            <a:r>
              <a:rPr lang="fr-FR" u="sng"/>
              <a:t>o</a:t>
            </a:r>
            <a:r>
              <a:rPr lang="en-001" u="sng"/>
              <a:t>s</a:t>
            </a:r>
            <a:r>
              <a:rPr lang="fr-FR" u="sng"/>
              <a:t>s</a:t>
            </a:r>
            <a:r>
              <a:rPr lang="en-001" u="sng"/>
              <a:t>e</a:t>
            </a:r>
            <a:r>
              <a:rPr lang="fr-FR" u="sng"/>
              <a:t>n</a:t>
            </a:r>
            <a:r>
              <a:rPr lang="en-001" u="sng"/>
              <a:t>t</a:t>
            </a:r>
            <a:r>
              <a:rPr lang="fr-FR" u="sng"/>
              <a:t>r</a:t>
            </a:r>
            <a:r>
              <a:rPr lang="en-001" u="sng"/>
              <a:t>o</a:t>
            </a:r>
            <a:r>
              <a:rPr lang="fr-FR" u="sng"/>
              <a:t>p</a:t>
            </a:r>
            <a:r>
              <a:rPr lang="en-001" u="sng"/>
              <a:t>y (</a:t>
            </a:r>
            <a:r>
              <a:rPr lang="fr-FR" u="sng"/>
              <a:t>S</a:t>
            </a:r>
            <a:r>
              <a:rPr lang="en-001" u="sng"/>
              <a:t>e</a:t>
            </a:r>
            <a:r>
              <a:rPr lang="fr-FR" u="sng"/>
              <a:t>u</a:t>
            </a:r>
            <a:r>
              <a:rPr lang="en-001" u="sng"/>
              <a:t>l</a:t>
            </a:r>
            <a:r>
              <a:rPr lang="fr-FR" u="sng"/>
              <a:t>e</a:t>
            </a:r>
            <a:r>
              <a:rPr lang="en-001" u="sng"/>
              <a:t>m</a:t>
            </a:r>
            <a:r>
              <a:rPr lang="fr-FR" u="sng"/>
              <a:t>e</a:t>
            </a:r>
            <a:r>
              <a:rPr lang="en-001" u="sng"/>
              <a:t>n</a:t>
            </a:r>
            <a:r>
              <a:rPr lang="fr-FR" u="sng"/>
              <a:t>t</a:t>
            </a:r>
            <a:r>
              <a:rPr lang="en-001" u="sng"/>
              <a:t> </a:t>
            </a:r>
            <a:r>
              <a:rPr lang="fr-FR" u="sng"/>
              <a:t>d</a:t>
            </a:r>
            <a:r>
              <a:rPr lang="en-001" u="sng"/>
              <a:t>e</a:t>
            </a:r>
            <a:r>
              <a:rPr lang="fr-FR" u="sng"/>
              <a:t>u</a:t>
            </a:r>
            <a:r>
              <a:rPr lang="en-001" u="sng"/>
              <a:t>x categories de sortie)</a:t>
            </a:r>
          </a:p>
          <a:p>
            <a:r>
              <a:rPr lang="en-001"/>
              <a:t>-(</a:t>
            </a:r>
            <a:r>
              <a:rPr lang="fr-FR"/>
              <a:t>y</a:t>
            </a:r>
            <a:r>
              <a:rPr lang="en-001"/>
              <a:t> * </a:t>
            </a:r>
            <a:r>
              <a:rPr lang="fr-FR"/>
              <a:t>l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(</a:t>
            </a:r>
            <a:r>
              <a:rPr lang="fr-FR"/>
              <a:t>p</a:t>
            </a:r>
            <a:r>
              <a:rPr lang="en-001"/>
              <a:t>) + (1 - </a:t>
            </a:r>
            <a:r>
              <a:rPr lang="fr-FR"/>
              <a:t>y</a:t>
            </a:r>
            <a:r>
              <a:rPr lang="en-001"/>
              <a:t>) * </a:t>
            </a:r>
            <a:r>
              <a:rPr lang="fr-FR"/>
              <a:t>l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(1 - </a:t>
            </a:r>
            <a:r>
              <a:rPr lang="fr-FR"/>
              <a:t>p</a:t>
            </a:r>
            <a:r>
              <a:rPr lang="en-001"/>
              <a:t>))</a:t>
            </a:r>
          </a:p>
          <a:p>
            <a:endParaRPr lang="en-001"/>
          </a:p>
          <a:p>
            <a:endParaRPr lang="en-001"/>
          </a:p>
          <a:p>
            <a:endParaRPr lang="en-001"/>
          </a:p>
          <a:p>
            <a:endParaRPr lang="en-001"/>
          </a:p>
          <a:p>
            <a:endParaRPr lang="en-001"/>
          </a:p>
          <a:p>
            <a:endParaRPr lang="en-001"/>
          </a:p>
          <a:p>
            <a:r>
              <a:rPr lang="en-001"/>
              <a:t>Sinon Si </a:t>
            </a:r>
            <a:r>
              <a:rPr lang="fr-FR"/>
              <a:t>M</a:t>
            </a:r>
            <a:r>
              <a:rPr lang="en-001"/>
              <a:t> &gt; 2</a:t>
            </a:r>
          </a:p>
          <a:p>
            <a:r>
              <a:rPr lang="en-001" u="sng"/>
              <a:t>ca</a:t>
            </a:r>
            <a:r>
              <a:rPr lang="fr-FR" u="sng"/>
              <a:t>t</a:t>
            </a:r>
            <a:r>
              <a:rPr lang="en-001" u="sng"/>
              <a:t>e</a:t>
            </a:r>
            <a:r>
              <a:rPr lang="fr-FR" u="sng"/>
              <a:t>g</a:t>
            </a:r>
            <a:r>
              <a:rPr lang="en-001" u="sng"/>
              <a:t>o</a:t>
            </a:r>
            <a:r>
              <a:rPr lang="fr-FR" u="sng"/>
              <a:t>r</a:t>
            </a:r>
            <a:r>
              <a:rPr lang="en-001" u="sng"/>
              <a:t>i</a:t>
            </a:r>
            <a:r>
              <a:rPr lang="fr-FR" u="sng"/>
              <a:t>c</a:t>
            </a:r>
            <a:r>
              <a:rPr lang="en-001" u="sng"/>
              <a:t>a</a:t>
            </a:r>
            <a:r>
              <a:rPr lang="fr-FR" u="sng"/>
              <a:t>l</a:t>
            </a:r>
            <a:r>
              <a:rPr lang="en-001" u="sng"/>
              <a:t>_</a:t>
            </a:r>
            <a:r>
              <a:rPr lang="fr-FR" u="sng"/>
              <a:t>c</a:t>
            </a:r>
            <a:r>
              <a:rPr lang="en-001" u="sng"/>
              <a:t>r</a:t>
            </a:r>
            <a:r>
              <a:rPr lang="fr-FR" u="sng"/>
              <a:t>o</a:t>
            </a:r>
            <a:r>
              <a:rPr lang="en-001" u="sng"/>
              <a:t>s</a:t>
            </a:r>
            <a:r>
              <a:rPr lang="fr-FR" u="sng"/>
              <a:t>s</a:t>
            </a:r>
            <a:r>
              <a:rPr lang="en-001" u="sng"/>
              <a:t>entropy  (</a:t>
            </a:r>
            <a:r>
              <a:rPr lang="fr-FR" u="sng"/>
              <a:t>A</a:t>
            </a:r>
            <a:r>
              <a:rPr lang="en-001" u="sng"/>
              <a:t>v</a:t>
            </a:r>
            <a:r>
              <a:rPr lang="fr-FR" u="sng"/>
              <a:t>e</a:t>
            </a:r>
            <a:r>
              <a:rPr lang="en-001" u="sng"/>
              <a:t>c </a:t>
            </a:r>
            <a:r>
              <a:rPr lang="fr-FR" u="sng"/>
              <a:t>p</a:t>
            </a:r>
            <a:r>
              <a:rPr lang="en-001" u="sng"/>
              <a:t>l</a:t>
            </a:r>
            <a:r>
              <a:rPr lang="fr-FR" u="sng"/>
              <a:t>u</a:t>
            </a:r>
            <a:r>
              <a:rPr lang="en-001" u="sng"/>
              <a:t>s</a:t>
            </a:r>
            <a:r>
              <a:rPr lang="fr-FR" u="sng"/>
              <a:t>i</a:t>
            </a:r>
            <a:r>
              <a:rPr lang="en-001" u="sng"/>
              <a:t>e</a:t>
            </a:r>
            <a:r>
              <a:rPr lang="fr-FR" u="sng"/>
              <a:t>u</a:t>
            </a:r>
            <a:r>
              <a:rPr lang="en-001" u="sng"/>
              <a:t>r</a:t>
            </a:r>
            <a:r>
              <a:rPr lang="fr-FR" u="sng"/>
              <a:t>s</a:t>
            </a:r>
            <a:r>
              <a:rPr lang="en-001" u="sng"/>
              <a:t> </a:t>
            </a:r>
            <a:r>
              <a:rPr lang="fr-FR" u="sng"/>
              <a:t>c</a:t>
            </a:r>
            <a:r>
              <a:rPr lang="en-001" u="sng"/>
              <a:t>a</a:t>
            </a:r>
            <a:r>
              <a:rPr lang="fr-FR" u="sng"/>
              <a:t>t</a:t>
            </a:r>
            <a:r>
              <a:rPr lang="en-001" u="sng"/>
              <a:t>e</a:t>
            </a:r>
            <a:r>
              <a:rPr lang="fr-FR" u="sng"/>
              <a:t>g</a:t>
            </a:r>
            <a:r>
              <a:rPr lang="en-001" u="sng"/>
              <a:t>o</a:t>
            </a:r>
            <a:r>
              <a:rPr lang="fr-FR" u="sng"/>
              <a:t>r</a:t>
            </a:r>
            <a:r>
              <a:rPr lang="en-001" u="sng"/>
              <a:t>i</a:t>
            </a:r>
            <a:r>
              <a:rPr lang="fr-FR" u="sng"/>
              <a:t>e</a:t>
            </a:r>
            <a:r>
              <a:rPr lang="en-001" u="sng"/>
              <a:t>s </a:t>
            </a:r>
            <a:r>
              <a:rPr lang="fr-FR" u="sng"/>
              <a:t>d</a:t>
            </a:r>
            <a:r>
              <a:rPr lang="en-001" u="sng"/>
              <a:t>e </a:t>
            </a:r>
            <a:r>
              <a:rPr lang="fr-FR" u="sng"/>
              <a:t>s</a:t>
            </a:r>
            <a:r>
              <a:rPr lang="en-001" u="sng"/>
              <a:t>o</a:t>
            </a:r>
            <a:r>
              <a:rPr lang="fr-FR" u="sng"/>
              <a:t>r</a:t>
            </a:r>
            <a:r>
              <a:rPr lang="en-001" u="sng"/>
              <a:t>t</a:t>
            </a:r>
            <a:r>
              <a:rPr lang="fr-FR" u="sng"/>
              <a:t>i</a:t>
            </a:r>
            <a:r>
              <a:rPr lang="en-001" u="sng"/>
              <a:t>e)</a:t>
            </a:r>
          </a:p>
          <a:p>
            <a:r>
              <a:rPr lang="en-001"/>
              <a:t>-(</a:t>
            </a:r>
            <a:r>
              <a:rPr lang="fr-FR"/>
              <a:t>y</a:t>
            </a:r>
            <a:r>
              <a:rPr lang="en-001"/>
              <a:t>[0] * </a:t>
            </a:r>
            <a:r>
              <a:rPr lang="fr-FR"/>
              <a:t>l</a:t>
            </a:r>
            <a:r>
              <a:rPr lang="en-001"/>
              <a:t>og(p[0]) + y[1] * log(</a:t>
            </a:r>
            <a:r>
              <a:rPr lang="fr-FR"/>
              <a:t>p</a:t>
            </a:r>
            <a:r>
              <a:rPr lang="en-001"/>
              <a:t>[1]) + ... </a:t>
            </a:r>
            <a:r>
              <a:rPr lang="fr-FR"/>
              <a:t>y</a:t>
            </a:r>
            <a:r>
              <a:rPr lang="en-001"/>
              <a:t>[</a:t>
            </a:r>
            <a:r>
              <a:rPr lang="fr-FR"/>
              <a:t>M</a:t>
            </a:r>
            <a:r>
              <a:rPr lang="en-001"/>
              <a:t>] * </a:t>
            </a:r>
            <a:r>
              <a:rPr lang="fr-FR"/>
              <a:t>l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(</a:t>
            </a:r>
            <a:r>
              <a:rPr lang="fr-FR"/>
              <a:t>p</a:t>
            </a:r>
            <a:r>
              <a:rPr lang="en-001"/>
              <a:t>[M]))</a:t>
            </a:r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58F67F-3A9D-4924-953B-28C2038614C8}"/>
              </a:ext>
            </a:extLst>
          </p:cNvPr>
          <p:cNvSpPr/>
          <p:nvPr/>
        </p:nvSpPr>
        <p:spPr>
          <a:xfrm>
            <a:off x="8145710" y="5209563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s</a:t>
            </a:r>
            <a:r>
              <a:rPr lang="en-001"/>
              <a:t> 0,6</a:t>
            </a:r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B3015E-27CA-4A4F-9E04-E7683448C90A}"/>
              </a:ext>
            </a:extLst>
          </p:cNvPr>
          <p:cNvSpPr/>
          <p:nvPr/>
        </p:nvSpPr>
        <p:spPr>
          <a:xfrm>
            <a:off x="8155497" y="5781413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f</a:t>
            </a:r>
            <a:r>
              <a:rPr lang="en-001"/>
              <a:t>i</a:t>
            </a:r>
            <a:r>
              <a:rPr lang="fr-FR"/>
              <a:t>s</a:t>
            </a:r>
            <a:r>
              <a:rPr lang="en-001"/>
              <a:t>h 0,1</a:t>
            </a:r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AF3BDD-F7A0-4178-866F-9AE352497722}"/>
              </a:ext>
            </a:extLst>
          </p:cNvPr>
          <p:cNvSpPr/>
          <p:nvPr/>
        </p:nvSpPr>
        <p:spPr>
          <a:xfrm>
            <a:off x="8173673" y="6353262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s 0,3</a:t>
            </a:r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8F6CE4-1213-4C3C-9A02-CFD65F3267D1}"/>
              </a:ext>
            </a:extLst>
          </p:cNvPr>
          <p:cNvSpPr/>
          <p:nvPr/>
        </p:nvSpPr>
        <p:spPr>
          <a:xfrm>
            <a:off x="7894040" y="4370664"/>
            <a:ext cx="1535185" cy="54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n</a:t>
            </a:r>
            <a:r>
              <a:rPr lang="fr-FR"/>
              <a:t>e</a:t>
            </a:r>
            <a:r>
              <a:rPr lang="en-001"/>
              <a:t>u</a:t>
            </a:r>
            <a:r>
              <a:rPr lang="fr-FR"/>
              <a:t>r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sorties </a:t>
            </a:r>
            <a:r>
              <a:rPr lang="fr-FR"/>
              <a:t>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1EDA2F-467B-4EBE-85A2-908C1DF0F0CB}"/>
              </a:ext>
            </a:extLst>
          </p:cNvPr>
          <p:cNvSpPr/>
          <p:nvPr/>
        </p:nvSpPr>
        <p:spPr>
          <a:xfrm>
            <a:off x="9992686" y="4363673"/>
            <a:ext cx="1535185" cy="54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2B82D9-CF9F-44A2-BEBE-DD96C825A755}"/>
              </a:ext>
            </a:extLst>
          </p:cNvPr>
          <p:cNvSpPr/>
          <p:nvPr/>
        </p:nvSpPr>
        <p:spPr>
          <a:xfrm>
            <a:off x="10227578" y="5185795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0</a:t>
            </a:r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91A539-15BD-4215-BD09-CE4B34E6D0A4}"/>
              </a:ext>
            </a:extLst>
          </p:cNvPr>
          <p:cNvSpPr/>
          <p:nvPr/>
        </p:nvSpPr>
        <p:spPr>
          <a:xfrm>
            <a:off x="10228976" y="5807979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0</a:t>
            </a:r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0E3DCF-9C9B-4DCA-A384-659575F2AA63}"/>
              </a:ext>
            </a:extLst>
          </p:cNvPr>
          <p:cNvSpPr/>
          <p:nvPr/>
        </p:nvSpPr>
        <p:spPr>
          <a:xfrm>
            <a:off x="10238763" y="6371439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1</a:t>
            </a:r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8F461-EB64-4C08-8603-69DB37C4D198}"/>
              </a:ext>
            </a:extLst>
          </p:cNvPr>
          <p:cNvSpPr/>
          <p:nvPr/>
        </p:nvSpPr>
        <p:spPr>
          <a:xfrm>
            <a:off x="8038051" y="2249648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s</a:t>
            </a:r>
            <a:r>
              <a:rPr lang="en-001"/>
              <a:t> 0,6</a:t>
            </a:r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D387D2-E877-47BE-84A4-D6458C7782C6}"/>
              </a:ext>
            </a:extLst>
          </p:cNvPr>
          <p:cNvSpPr/>
          <p:nvPr/>
        </p:nvSpPr>
        <p:spPr>
          <a:xfrm>
            <a:off x="8047838" y="2821498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s 0,4</a:t>
            </a:r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44A521-BBD4-47CF-9842-F3BF5A748727}"/>
              </a:ext>
            </a:extLst>
          </p:cNvPr>
          <p:cNvSpPr/>
          <p:nvPr/>
        </p:nvSpPr>
        <p:spPr>
          <a:xfrm>
            <a:off x="7786381" y="1410749"/>
            <a:ext cx="1535185" cy="54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n</a:t>
            </a:r>
            <a:r>
              <a:rPr lang="fr-FR"/>
              <a:t>e</a:t>
            </a:r>
            <a:r>
              <a:rPr lang="en-001"/>
              <a:t>u</a:t>
            </a:r>
            <a:r>
              <a:rPr lang="fr-FR"/>
              <a:t>r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sorties </a:t>
            </a:r>
            <a:r>
              <a:rPr lang="fr-FR"/>
              <a:t>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4D47FB-32A1-4DCA-9D0F-7F1D22596305}"/>
              </a:ext>
            </a:extLst>
          </p:cNvPr>
          <p:cNvSpPr/>
          <p:nvPr/>
        </p:nvSpPr>
        <p:spPr>
          <a:xfrm>
            <a:off x="9885027" y="1403758"/>
            <a:ext cx="1535185" cy="54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AB2734-C591-4C9F-976B-B5E96F7CCBB9}"/>
              </a:ext>
            </a:extLst>
          </p:cNvPr>
          <p:cNvSpPr/>
          <p:nvPr/>
        </p:nvSpPr>
        <p:spPr>
          <a:xfrm>
            <a:off x="10119919" y="2225880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1</a:t>
            </a:r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D44A99-30FD-44ED-8556-73E2F3EA9333}"/>
              </a:ext>
            </a:extLst>
          </p:cNvPr>
          <p:cNvSpPr/>
          <p:nvPr/>
        </p:nvSpPr>
        <p:spPr>
          <a:xfrm>
            <a:off x="10121317" y="2848064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0</a:t>
            </a:r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B627259-9264-4637-8617-85945955ED56}"/>
              </a:ext>
            </a:extLst>
          </p:cNvPr>
          <p:cNvSpPr txBox="1"/>
          <p:nvPr/>
        </p:nvSpPr>
        <p:spPr>
          <a:xfrm>
            <a:off x="9034943" y="973122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B</a:t>
            </a:r>
            <a:r>
              <a:rPr lang="fr-FR"/>
              <a:t>i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 </a:t>
            </a:r>
            <a:r>
              <a:rPr lang="fr-FR"/>
              <a:t>j</a:t>
            </a:r>
            <a:r>
              <a:rPr lang="en-001"/>
              <a:t>o</a:t>
            </a:r>
            <a:r>
              <a:rPr lang="fr-FR"/>
              <a:t>u</a:t>
            </a:r>
            <a:r>
              <a:rPr lang="en-001"/>
              <a:t>é</a:t>
            </a:r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D22B13F-00BB-443D-A20F-DD618AF022FC}"/>
              </a:ext>
            </a:extLst>
          </p:cNvPr>
          <p:cNvSpPr txBox="1"/>
          <p:nvPr/>
        </p:nvSpPr>
        <p:spPr>
          <a:xfrm>
            <a:off x="9346733" y="3868722"/>
            <a:ext cx="60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R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é</a:t>
            </a:r>
            <a:endParaRPr lang="fr-FR"/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DDB4617B-FDE7-4A41-B3AC-73C474D8B604}"/>
              </a:ext>
            </a:extLst>
          </p:cNvPr>
          <p:cNvSpPr/>
          <p:nvPr/>
        </p:nvSpPr>
        <p:spPr>
          <a:xfrm>
            <a:off x="6115575" y="2869034"/>
            <a:ext cx="1006679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1E6DCBF5-939D-4114-AAC0-526EDF849C34}"/>
              </a:ext>
            </a:extLst>
          </p:cNvPr>
          <p:cNvSpPr/>
          <p:nvPr/>
        </p:nvSpPr>
        <p:spPr>
          <a:xfrm>
            <a:off x="6192475" y="5420685"/>
            <a:ext cx="1006679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98580DA-920D-4D96-8837-6C56E698F236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c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</a:t>
            </a:r>
            <a:r>
              <a:rPr lang="fr-FR"/>
              <a:t>c</a:t>
            </a:r>
            <a:r>
              <a:rPr lang="en-001"/>
              <a:t>oût – cross entropy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903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B53C305-95E7-4697-8FAD-C755938B4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22" y="828326"/>
            <a:ext cx="4619625" cy="2533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8E74B1B-6C91-4178-BD97-04A0AB9C289B}"/>
              </a:ext>
            </a:extLst>
          </p:cNvPr>
          <p:cNvSpPr txBox="1"/>
          <p:nvPr/>
        </p:nvSpPr>
        <p:spPr>
          <a:xfrm>
            <a:off x="5075339" y="1031846"/>
            <a:ext cx="71613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L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b</a:t>
            </a:r>
            <a:r>
              <a:rPr lang="en-001"/>
              <a:t>i</a:t>
            </a:r>
            <a:r>
              <a:rPr lang="fr-FR"/>
              <a:t>a</a:t>
            </a:r>
            <a:r>
              <a:rPr lang="en-001"/>
              <a:t>s </a:t>
            </a:r>
            <a:r>
              <a:rPr lang="fr-FR"/>
              <a:t>e</a:t>
            </a:r>
            <a:r>
              <a:rPr lang="en-001"/>
              <a:t>s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u</a:t>
            </a:r>
            <a:r>
              <a:rPr lang="en-001"/>
              <a:t>n neurone ajouter a chaque couche (</a:t>
            </a:r>
            <a:r>
              <a:rPr lang="fr-FR"/>
              <a:t>s</a:t>
            </a:r>
            <a:r>
              <a:rPr lang="en-001"/>
              <a:t>a</a:t>
            </a:r>
            <a:r>
              <a:rPr lang="fr-FR"/>
              <a:t>u</a:t>
            </a:r>
            <a:r>
              <a:rPr lang="en-001"/>
              <a:t>f </a:t>
            </a:r>
            <a:r>
              <a:rPr lang="fr-FR"/>
              <a:t>s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e)</a:t>
            </a:r>
          </a:p>
          <a:p>
            <a:r>
              <a:rPr lang="en-001"/>
              <a:t>qui aura une valeur constan</a:t>
            </a:r>
            <a:r>
              <a:rPr lang="fr-FR"/>
              <a:t>t</a:t>
            </a:r>
            <a:r>
              <a:rPr lang="en-001"/>
              <a:t>e </a:t>
            </a:r>
            <a:r>
              <a:rPr lang="fr-FR"/>
              <a:t>d</a:t>
            </a:r>
            <a:r>
              <a:rPr lang="en-001"/>
              <a:t>e 1. </a:t>
            </a:r>
            <a:r>
              <a:rPr lang="fr-FR"/>
              <a:t>S</a:t>
            </a:r>
            <a:r>
              <a:rPr lang="en-001"/>
              <a:t>e</a:t>
            </a:r>
            <a:r>
              <a:rPr lang="fr-FR"/>
              <a:t>u</a:t>
            </a:r>
            <a:r>
              <a:rPr lang="en-001"/>
              <a:t>l </a:t>
            </a:r>
            <a:r>
              <a:rPr lang="fr-FR"/>
              <a:t>s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a</a:t>
            </a:r>
            <a:r>
              <a:rPr lang="en-001"/>
              <a:t>nge.</a:t>
            </a:r>
          </a:p>
          <a:p>
            <a:r>
              <a:rPr lang="en-001"/>
              <a:t>Cela permet de regler le probleme de biais-variance.</a:t>
            </a:r>
          </a:p>
          <a:p>
            <a:endParaRPr lang="en-001"/>
          </a:p>
          <a:p>
            <a:r>
              <a:rPr lang="en-001"/>
              <a:t>Cela permet d’avoir un poid modifi</a:t>
            </a:r>
            <a:r>
              <a:rPr lang="fr-FR"/>
              <a:t>a</a:t>
            </a:r>
            <a:r>
              <a:rPr lang="en-001"/>
              <a:t>b</a:t>
            </a:r>
            <a:r>
              <a:rPr lang="fr-FR"/>
              <a:t>l</a:t>
            </a:r>
            <a:r>
              <a:rPr lang="en-001"/>
              <a:t>e </a:t>
            </a:r>
            <a:r>
              <a:rPr lang="fr-FR"/>
              <a:t>q</a:t>
            </a:r>
            <a:r>
              <a:rPr lang="en-001"/>
              <a:t>u</a:t>
            </a:r>
            <a:r>
              <a:rPr lang="fr-FR"/>
              <a:t>i</a:t>
            </a:r>
            <a:r>
              <a:rPr lang="en-001"/>
              <a:t> </a:t>
            </a:r>
            <a:r>
              <a:rPr lang="fr-FR"/>
              <a:t>g</a:t>
            </a:r>
            <a:r>
              <a:rPr lang="en-001"/>
              <a:t>a</a:t>
            </a:r>
            <a:r>
              <a:rPr lang="fr-FR"/>
              <a:t>r</a:t>
            </a:r>
            <a:r>
              <a:rPr lang="en-001"/>
              <a:t>d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s</a:t>
            </a:r>
            <a:r>
              <a:rPr lang="en-001"/>
              <a:t>a </a:t>
            </a:r>
            <a:r>
              <a:rPr lang="fr-FR"/>
              <a:t>v</a:t>
            </a:r>
            <a:r>
              <a:rPr lang="en-001"/>
              <a:t>a</a:t>
            </a:r>
            <a:r>
              <a:rPr lang="fr-FR"/>
              <a:t>l</a:t>
            </a:r>
            <a:r>
              <a:rPr lang="en-001"/>
              <a:t>e</a:t>
            </a:r>
            <a:r>
              <a:rPr lang="fr-FR"/>
              <a:t>u</a:t>
            </a:r>
            <a:r>
              <a:rPr lang="en-001"/>
              <a:t>r 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u</a:t>
            </a:r>
            <a:r>
              <a:rPr lang="en-001"/>
              <a:t>r </a:t>
            </a:r>
            <a:r>
              <a:rPr lang="fr-FR"/>
              <a:t>e</a:t>
            </a:r>
            <a:r>
              <a:rPr lang="en-001"/>
              <a:t>m</a:t>
            </a:r>
            <a:r>
              <a:rPr lang="fr-FR"/>
              <a:t>p</a:t>
            </a:r>
            <a:r>
              <a:rPr lang="en-001"/>
              <a:t>e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e</a:t>
            </a:r>
            <a:r>
              <a:rPr lang="en-001"/>
              <a:t>r</a:t>
            </a:r>
          </a:p>
          <a:p>
            <a:r>
              <a:rPr lang="en-001"/>
              <a:t>la courbure de la sigmoid mais plutot favoriser son déplacements.</a:t>
            </a:r>
          </a:p>
          <a:p>
            <a:r>
              <a:rPr lang="en-001"/>
              <a:t>En gros, comme le b dans ax+b d’une fonction affine</a:t>
            </a:r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C39CD-1BBC-4E68-BC17-C2A29D9A19BD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B</a:t>
            </a:r>
            <a:r>
              <a:rPr lang="en-001"/>
              <a:t>i</a:t>
            </a:r>
            <a:r>
              <a:rPr lang="fr-FR"/>
              <a:t>a</a:t>
            </a:r>
            <a:r>
              <a:rPr lang="en-001"/>
              <a:t>s</a:t>
            </a:r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D8682B9-C419-47FF-8D7F-D45AD3106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94" y="4121760"/>
            <a:ext cx="3380239" cy="248269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BA04E84-BA3D-4F51-B380-DEC8B3C29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076" y="4213370"/>
            <a:ext cx="3336023" cy="2502017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6AB34A9E-7A0B-4164-9012-B8085A5A7CF0}"/>
              </a:ext>
            </a:extLst>
          </p:cNvPr>
          <p:cNvSpPr/>
          <p:nvPr/>
        </p:nvSpPr>
        <p:spPr>
          <a:xfrm>
            <a:off x="3951215" y="5142451"/>
            <a:ext cx="503339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162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C477B1-8B6E-45F8-A583-E1DE01124E23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</a:t>
            </a:r>
            <a:r>
              <a:rPr lang="en-001"/>
              <a:t>ncod</a:t>
            </a:r>
            <a:r>
              <a:rPr lang="fr-FR"/>
              <a:t>a</a:t>
            </a:r>
            <a:r>
              <a:rPr lang="en-001"/>
              <a:t>g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</a:t>
            </a:r>
            <a:r>
              <a:rPr lang="fr-FR"/>
              <a:t>l</a:t>
            </a:r>
            <a:r>
              <a:rPr lang="en-001"/>
              <a:t>a </a:t>
            </a:r>
            <a:r>
              <a:rPr lang="fr-FR"/>
              <a:t>d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a</a:t>
            </a:r>
            <a:r>
              <a:rPr lang="fr-FR"/>
              <a:t>s</a:t>
            </a:r>
            <a:r>
              <a:rPr lang="en-001"/>
              <a:t>e</a:t>
            </a:r>
            <a:r>
              <a:rPr lang="fr-FR"/>
              <a:t>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665EF1-4B3B-477B-A9C5-F27EC7C8EFFE}"/>
              </a:ext>
            </a:extLst>
          </p:cNvPr>
          <p:cNvSpPr/>
          <p:nvPr/>
        </p:nvSpPr>
        <p:spPr>
          <a:xfrm>
            <a:off x="206816" y="969956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c</a:t>
            </a:r>
            <a:r>
              <a:rPr lang="en-001">
                <a:solidFill>
                  <a:schemeClr val="tx1"/>
                </a:solidFill>
              </a:rPr>
              <a:t>s</a:t>
            </a:r>
            <a:r>
              <a:rPr lang="fr-FR">
                <a:solidFill>
                  <a:schemeClr val="tx1"/>
                </a:solidFill>
              </a:rPr>
              <a:t>v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c</a:t>
            </a:r>
            <a:r>
              <a:rPr lang="en-001">
                <a:solidFill>
                  <a:schemeClr val="tx1"/>
                </a:solidFill>
              </a:rPr>
              <a:t>o</a:t>
            </a:r>
            <a:r>
              <a:rPr lang="fr-FR">
                <a:solidFill>
                  <a:schemeClr val="tx1"/>
                </a:solidFill>
              </a:rPr>
              <a:t>l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void *</a:t>
            </a:r>
            <a:r>
              <a:rPr lang="fr-FR" sz="1400">
                <a:solidFill>
                  <a:schemeClr val="tx1"/>
                </a:solidFill>
              </a:rPr>
              <a:t>c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umns</a:t>
            </a:r>
          </a:p>
          <a:p>
            <a:r>
              <a:rPr lang="en-001" sz="1400">
                <a:solidFill>
                  <a:schemeClr val="tx1"/>
                </a:solidFill>
              </a:rPr>
              <a:t>char *name</a:t>
            </a:r>
          </a:p>
          <a:p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c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v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c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x</a:t>
            </a:r>
            <a:r>
              <a:rPr lang="en-001" sz="140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26E86B-358B-4E00-A1A5-C5CFEFC204D2}"/>
              </a:ext>
            </a:extLst>
          </p:cNvPr>
          <p:cNvSpPr/>
          <p:nvPr/>
        </p:nvSpPr>
        <p:spPr>
          <a:xfrm>
            <a:off x="3261807" y="988132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c</a:t>
            </a:r>
            <a:r>
              <a:rPr lang="en-001">
                <a:solidFill>
                  <a:schemeClr val="tx1"/>
                </a:solidFill>
              </a:rPr>
              <a:t>s</a:t>
            </a:r>
            <a:r>
              <a:rPr lang="fr-FR">
                <a:solidFill>
                  <a:schemeClr val="tx1"/>
                </a:solidFill>
              </a:rPr>
              <a:t>v</a:t>
            </a:r>
            <a:r>
              <a:rPr lang="en-001">
                <a:solidFill>
                  <a:schemeClr val="tx1"/>
                </a:solidFill>
              </a:rPr>
              <a:t>_char_col</a:t>
            </a:r>
          </a:p>
          <a:p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c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r</a:t>
            </a:r>
            <a:r>
              <a:rPr lang="en-001" sz="1400">
                <a:solidFill>
                  <a:schemeClr val="tx1"/>
                </a:solidFill>
              </a:rPr>
              <a:t>r </a:t>
            </a:r>
            <a:r>
              <a:rPr lang="fr-FR" sz="1400">
                <a:solidFill>
                  <a:schemeClr val="tx1"/>
                </a:solidFill>
              </a:rPr>
              <a:t>a</a:t>
            </a:r>
            <a:r>
              <a:rPr lang="en-001" sz="1400">
                <a:solidFill>
                  <a:schemeClr val="tx1"/>
                </a:solidFill>
              </a:rPr>
              <a:t>r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int type CSV_CHAR</a:t>
            </a:r>
          </a:p>
        </p:txBody>
      </p:sp>
    </p:spTree>
    <p:extLst>
      <p:ext uri="{BB962C8B-B14F-4D97-AF65-F5344CB8AC3E}">
        <p14:creationId xmlns:p14="http://schemas.microsoft.com/office/powerpoint/2010/main" val="3027490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C477B1-8B6E-45F8-A583-E1DE01124E23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N</a:t>
            </a:r>
            <a:r>
              <a:rPr lang="fr-FR"/>
              <a:t>e</a:t>
            </a:r>
            <a:r>
              <a:rPr lang="en-001"/>
              <a:t>w </a:t>
            </a:r>
            <a:r>
              <a:rPr lang="fr-FR"/>
              <a:t>E</a:t>
            </a:r>
            <a:r>
              <a:rPr lang="en-001"/>
              <a:t>ncod</a:t>
            </a:r>
            <a:r>
              <a:rPr lang="fr-FR"/>
              <a:t>a</a:t>
            </a:r>
            <a:r>
              <a:rPr lang="en-001"/>
              <a:t>g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</a:t>
            </a:r>
            <a:r>
              <a:rPr lang="fr-FR"/>
              <a:t>l</a:t>
            </a:r>
            <a:r>
              <a:rPr lang="en-001"/>
              <a:t>a </a:t>
            </a:r>
            <a:r>
              <a:rPr lang="fr-FR"/>
              <a:t>d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a</a:t>
            </a:r>
            <a:r>
              <a:rPr lang="fr-FR"/>
              <a:t>s</a:t>
            </a:r>
            <a:r>
              <a:rPr lang="en-001"/>
              <a:t>e</a:t>
            </a:r>
            <a:r>
              <a:rPr lang="fr-FR"/>
              <a:t>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665EF1-4B3B-477B-A9C5-F27EC7C8EFFE}"/>
              </a:ext>
            </a:extLst>
          </p:cNvPr>
          <p:cNvSpPr/>
          <p:nvPr/>
        </p:nvSpPr>
        <p:spPr>
          <a:xfrm>
            <a:off x="206816" y="969956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c</a:t>
            </a:r>
            <a:r>
              <a:rPr lang="en-001">
                <a:solidFill>
                  <a:schemeClr val="tx1"/>
                </a:solidFill>
              </a:rPr>
              <a:t>s</a:t>
            </a:r>
            <a:r>
              <a:rPr lang="fr-FR">
                <a:solidFill>
                  <a:schemeClr val="tx1"/>
                </a:solidFill>
              </a:rPr>
              <a:t>v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c</a:t>
            </a:r>
            <a:r>
              <a:rPr lang="en-001">
                <a:solidFill>
                  <a:schemeClr val="tx1"/>
                </a:solidFill>
              </a:rPr>
              <a:t>o</a:t>
            </a:r>
            <a:r>
              <a:rPr lang="fr-FR">
                <a:solidFill>
                  <a:schemeClr val="tx1"/>
                </a:solidFill>
              </a:rPr>
              <a:t>l</a:t>
            </a:r>
            <a:endParaRPr lang="en-001">
              <a:solidFill>
                <a:schemeClr val="tx1"/>
              </a:solidFill>
            </a:endParaRPr>
          </a:p>
          <a:p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a</a:t>
            </a:r>
            <a:r>
              <a:rPr lang="en-001" sz="1400">
                <a:solidFill>
                  <a:schemeClr val="tx1"/>
                </a:solidFill>
              </a:rPr>
              <a:t>r</a:t>
            </a:r>
            <a:r>
              <a:rPr lang="fr-FR" sz="1400">
                <a:solidFill>
                  <a:schemeClr val="tx1"/>
                </a:solidFill>
              </a:rPr>
              <a:t>r</a:t>
            </a:r>
            <a:r>
              <a:rPr lang="en-001" sz="1400">
                <a:solidFill>
                  <a:schemeClr val="tx1"/>
                </a:solidFill>
              </a:rPr>
              <a:t> </a:t>
            </a:r>
            <a:r>
              <a:rPr lang="fr-FR" sz="1400">
                <a:solidFill>
                  <a:schemeClr val="tx1"/>
                </a:solidFill>
              </a:rPr>
              <a:t>c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umns</a:t>
            </a:r>
          </a:p>
          <a:p>
            <a:r>
              <a:rPr lang="en-001" sz="1400">
                <a:solidFill>
                  <a:schemeClr val="tx1"/>
                </a:solidFill>
              </a:rPr>
              <a:t>char *name</a:t>
            </a:r>
          </a:p>
          <a:p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c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v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c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x</a:t>
            </a:r>
            <a:r>
              <a:rPr lang="en-001" sz="140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26E86B-358B-4E00-A1A5-C5CFEFC204D2}"/>
              </a:ext>
            </a:extLst>
          </p:cNvPr>
          <p:cNvSpPr/>
          <p:nvPr/>
        </p:nvSpPr>
        <p:spPr>
          <a:xfrm>
            <a:off x="2859135" y="979743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a</a:t>
            </a:r>
            <a:r>
              <a:rPr lang="en-001">
                <a:solidFill>
                  <a:schemeClr val="tx1"/>
                </a:solidFill>
              </a:rPr>
              <a:t>r</a:t>
            </a:r>
            <a:r>
              <a:rPr lang="fr-FR">
                <a:solidFill>
                  <a:schemeClr val="tx1"/>
                </a:solidFill>
              </a:rPr>
              <a:t>r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type 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y</a:t>
            </a:r>
            <a:r>
              <a:rPr lang="fr-FR" sz="1400">
                <a:solidFill>
                  <a:schemeClr val="tx1"/>
                </a:solidFill>
              </a:rPr>
              <a:t>p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  <a:p>
            <a:r>
              <a:rPr lang="en-001" sz="1400">
                <a:solidFill>
                  <a:schemeClr val="tx1"/>
                </a:solidFill>
              </a:rPr>
              <a:t>size_t len</a:t>
            </a:r>
          </a:p>
          <a:p>
            <a:r>
              <a:rPr lang="en-001" sz="1400">
                <a:solidFill>
                  <a:schemeClr val="tx1"/>
                </a:solidFill>
              </a:rPr>
              <a:t>void *arr</a:t>
            </a:r>
          </a:p>
          <a:p>
            <a:endParaRPr lang="en-001" sz="1400">
              <a:solidFill>
                <a:schemeClr val="tx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2F6EDB-5B8B-489C-BE12-A137B5D99BC7}"/>
              </a:ext>
            </a:extLst>
          </p:cNvPr>
          <p:cNvSpPr txBox="1"/>
          <p:nvPr/>
        </p:nvSpPr>
        <p:spPr>
          <a:xfrm>
            <a:off x="159392" y="3473042"/>
            <a:ext cx="6267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t</a:t>
            </a:r>
            <a:r>
              <a:rPr lang="fr-FR"/>
              <a:t>e</a:t>
            </a:r>
            <a:r>
              <a:rPr lang="en-001"/>
              <a:t>s</a:t>
            </a:r>
            <a:r>
              <a:rPr lang="fr-FR"/>
              <a:t>t</a:t>
            </a:r>
            <a:r>
              <a:rPr lang="en-001"/>
              <a:t>-&gt;</a:t>
            </a:r>
            <a:r>
              <a:rPr lang="fr-FR"/>
              <a:t>c</a:t>
            </a:r>
            <a:r>
              <a:rPr lang="en-001"/>
              <a:t>olumns = d</a:t>
            </a:r>
            <a:r>
              <a:rPr lang="fr-FR"/>
              <a:t>a</a:t>
            </a:r>
            <a:r>
              <a:rPr lang="en-001"/>
              <a:t>s</a:t>
            </a:r>
            <a:r>
              <a:rPr lang="fr-FR"/>
              <a:t>t</a:t>
            </a:r>
            <a:r>
              <a:rPr lang="en-001"/>
              <a:t>_init_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r</a:t>
            </a:r>
            <a:r>
              <a:rPr lang="en-001"/>
              <a:t>(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AT, 60)</a:t>
            </a:r>
          </a:p>
          <a:p>
            <a:r>
              <a:rPr lang="en-001"/>
              <a:t>test-&gt;columns = </a:t>
            </a:r>
            <a:r>
              <a:rPr lang="fr-FR"/>
              <a:t>d</a:t>
            </a:r>
            <a:r>
              <a:rPr lang="en-001"/>
              <a:t>a</a:t>
            </a:r>
            <a:r>
              <a:rPr lang="fr-FR"/>
              <a:t>s</a:t>
            </a:r>
            <a:r>
              <a:rPr lang="en-001"/>
              <a:t>t_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w</a:t>
            </a:r>
            <a:r>
              <a:rPr lang="en-001"/>
              <a:t>_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r</a:t>
            </a:r>
            <a:r>
              <a:rPr lang="en-001"/>
              <a:t>(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F</a:t>
            </a:r>
            <a:r>
              <a:rPr lang="en-001"/>
              <a:t>LO</a:t>
            </a:r>
            <a:r>
              <a:rPr lang="fr-FR"/>
              <a:t>A</a:t>
            </a:r>
            <a:r>
              <a:rPr lang="en-001"/>
              <a:t>T, 60, 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r</a:t>
            </a:r>
            <a:r>
              <a:rPr lang="en-001"/>
              <a:t>a</a:t>
            </a:r>
            <a:r>
              <a:rPr lang="fr-FR"/>
              <a:t>y</a:t>
            </a:r>
            <a:r>
              <a:rPr lang="en-001"/>
              <a:t>)</a:t>
            </a:r>
          </a:p>
          <a:p>
            <a:r>
              <a:rPr lang="en-001"/>
              <a:t>test-&gt;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l</a:t>
            </a:r>
            <a:r>
              <a:rPr lang="en-001"/>
              <a:t>u</a:t>
            </a:r>
            <a:r>
              <a:rPr lang="fr-FR"/>
              <a:t>m</a:t>
            </a:r>
            <a:r>
              <a:rPr lang="en-001"/>
              <a:t>n</a:t>
            </a:r>
            <a:r>
              <a:rPr lang="fr-FR"/>
              <a:t>s</a:t>
            </a:r>
            <a:r>
              <a:rPr lang="en-001"/>
              <a:t> = </a:t>
            </a:r>
            <a:r>
              <a:rPr lang="fr-FR"/>
              <a:t>d</a:t>
            </a:r>
            <a:r>
              <a:rPr lang="en-001"/>
              <a:t>a</a:t>
            </a:r>
            <a:r>
              <a:rPr lang="fr-FR"/>
              <a:t>s</a:t>
            </a:r>
            <a:r>
              <a:rPr lang="en-001"/>
              <a:t>t_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w</a:t>
            </a:r>
            <a:r>
              <a:rPr lang="en-001"/>
              <a:t>_</a:t>
            </a:r>
            <a:r>
              <a:rPr lang="fr-FR"/>
              <a:t>s</a:t>
            </a:r>
            <a:r>
              <a:rPr lang="en-001"/>
              <a:t>_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r</a:t>
            </a:r>
            <a:r>
              <a:rPr lang="en-001"/>
              <a:t>(T_FL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, 60, float_static_array)</a:t>
            </a:r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2EA5DF-CE91-485D-933C-352180DD3B3A}"/>
              </a:ext>
            </a:extLst>
          </p:cNvPr>
          <p:cNvSpPr txBox="1"/>
          <p:nvPr/>
        </p:nvSpPr>
        <p:spPr>
          <a:xfrm>
            <a:off x="6694415" y="1107347"/>
            <a:ext cx="41499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f</a:t>
            </a:r>
            <a:r>
              <a:rPr lang="fr-FR"/>
              <a:t>l</a:t>
            </a:r>
            <a:r>
              <a:rPr lang="en-001"/>
              <a:t>o</a:t>
            </a:r>
            <a:r>
              <a:rPr lang="fr-FR"/>
              <a:t>a</a:t>
            </a:r>
            <a:r>
              <a:rPr lang="en-001"/>
              <a:t>t </a:t>
            </a:r>
            <a:r>
              <a:rPr lang="fr-FR"/>
              <a:t>m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h_</a:t>
            </a:r>
            <a:r>
              <a:rPr lang="fr-FR"/>
              <a:t>s</a:t>
            </a:r>
            <a:r>
              <a:rPr lang="en-001"/>
              <a:t>u</a:t>
            </a:r>
            <a:r>
              <a:rPr lang="fr-FR"/>
              <a:t>m</a:t>
            </a:r>
            <a:r>
              <a:rPr lang="en-001"/>
              <a:t>(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r</a:t>
            </a:r>
            <a:r>
              <a:rPr lang="en-001"/>
              <a:t> 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r</a:t>
            </a:r>
            <a:r>
              <a:rPr lang="en-001"/>
              <a:t>a</a:t>
            </a:r>
            <a:r>
              <a:rPr lang="fr-FR"/>
              <a:t>y</a:t>
            </a:r>
            <a:r>
              <a:rPr lang="en-001"/>
              <a:t>)</a:t>
            </a:r>
          </a:p>
          <a:p>
            <a:r>
              <a:rPr lang="en-001"/>
              <a:t>{</a:t>
            </a:r>
          </a:p>
          <a:p>
            <a:r>
              <a:rPr lang="en-001"/>
              <a:t>	</a:t>
            </a:r>
            <a:r>
              <a:rPr lang="fr-FR"/>
              <a:t>i</a:t>
            </a:r>
            <a:r>
              <a:rPr lang="en-001"/>
              <a:t>f (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r</a:t>
            </a:r>
            <a:r>
              <a:rPr lang="en-001"/>
              <a:t>a</a:t>
            </a:r>
            <a:r>
              <a:rPr lang="fr-FR"/>
              <a:t>y</a:t>
            </a:r>
            <a:r>
              <a:rPr lang="en-001"/>
              <a:t>.</a:t>
            </a:r>
            <a:r>
              <a:rPr lang="fr-FR"/>
              <a:t>t</a:t>
            </a:r>
            <a:r>
              <a:rPr lang="en-001"/>
              <a:t>y</a:t>
            </a:r>
            <a:r>
              <a:rPr lang="fr-FR"/>
              <a:t>p</a:t>
            </a:r>
            <a:r>
              <a:rPr lang="en-001"/>
              <a:t>e != 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)</a:t>
            </a:r>
          </a:p>
          <a:p>
            <a:r>
              <a:rPr lang="en-001"/>
              <a:t>		return (</a:t>
            </a:r>
            <a:r>
              <a:rPr lang="fr-FR"/>
              <a:t>e</a:t>
            </a:r>
            <a:r>
              <a:rPr lang="en-001"/>
              <a:t>r</a:t>
            </a:r>
            <a:r>
              <a:rPr lang="fr-FR"/>
              <a:t>r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)</a:t>
            </a:r>
          </a:p>
          <a:p>
            <a:r>
              <a:rPr lang="en-001"/>
              <a:t>	float *carray = (float*)array.arr</a:t>
            </a:r>
          </a:p>
          <a:p>
            <a:r>
              <a:rPr lang="en-001"/>
              <a:t>	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s</a:t>
            </a:r>
            <a:r>
              <a:rPr lang="en-001"/>
              <a:t>u</a:t>
            </a:r>
            <a:r>
              <a:rPr lang="fr-FR"/>
              <a:t>m</a:t>
            </a:r>
            <a:r>
              <a:rPr lang="en-001"/>
              <a:t> = 0;	</a:t>
            </a:r>
          </a:p>
          <a:p>
            <a:r>
              <a:rPr lang="en-001"/>
              <a:t>	for (</a:t>
            </a:r>
            <a:r>
              <a:rPr lang="fr-FR"/>
              <a:t>s</a:t>
            </a:r>
            <a:r>
              <a:rPr lang="en-001"/>
              <a:t>i</a:t>
            </a:r>
            <a:r>
              <a:rPr lang="fr-FR"/>
              <a:t>z</a:t>
            </a:r>
            <a:r>
              <a:rPr lang="en-001"/>
              <a:t>e_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i</a:t>
            </a:r>
            <a:r>
              <a:rPr lang="en-001"/>
              <a:t> = 0; </a:t>
            </a:r>
            <a:r>
              <a:rPr lang="fr-FR"/>
              <a:t>i</a:t>
            </a:r>
            <a:r>
              <a:rPr lang="en-001"/>
              <a:t> &lt; 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r</a:t>
            </a:r>
            <a:r>
              <a:rPr lang="en-001"/>
              <a:t>a</a:t>
            </a:r>
            <a:r>
              <a:rPr lang="fr-FR"/>
              <a:t>y</a:t>
            </a:r>
            <a:r>
              <a:rPr lang="en-001"/>
              <a:t>.</a:t>
            </a:r>
            <a:r>
              <a:rPr lang="fr-FR"/>
              <a:t>l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; </a:t>
            </a:r>
            <a:r>
              <a:rPr lang="fr-FR"/>
              <a:t>i</a:t>
            </a:r>
            <a:r>
              <a:rPr lang="en-001"/>
              <a:t>++)</a:t>
            </a:r>
          </a:p>
          <a:p>
            <a:r>
              <a:rPr lang="en-001"/>
              <a:t>		</a:t>
            </a:r>
            <a:r>
              <a:rPr lang="fr-FR"/>
              <a:t>s</a:t>
            </a:r>
            <a:r>
              <a:rPr lang="en-001"/>
              <a:t>u</a:t>
            </a:r>
            <a:r>
              <a:rPr lang="fr-FR"/>
              <a:t>m</a:t>
            </a:r>
            <a:r>
              <a:rPr lang="en-001"/>
              <a:t> += </a:t>
            </a:r>
            <a:r>
              <a:rPr lang="fr-FR"/>
              <a:t>c</a:t>
            </a:r>
            <a:r>
              <a:rPr lang="en-001"/>
              <a:t>a</a:t>
            </a:r>
            <a:r>
              <a:rPr lang="fr-FR"/>
              <a:t>r</a:t>
            </a:r>
            <a:r>
              <a:rPr lang="en-001"/>
              <a:t>r</a:t>
            </a:r>
            <a:r>
              <a:rPr lang="fr-FR"/>
              <a:t>a</a:t>
            </a:r>
            <a:r>
              <a:rPr lang="en-001"/>
              <a:t>y[</a:t>
            </a:r>
            <a:r>
              <a:rPr lang="fr-FR"/>
              <a:t>i</a:t>
            </a:r>
            <a:r>
              <a:rPr lang="en-001"/>
              <a:t>];</a:t>
            </a:r>
          </a:p>
          <a:p>
            <a:r>
              <a:rPr lang="en-001"/>
              <a:t>	return (sum)</a:t>
            </a:r>
          </a:p>
          <a:p>
            <a:r>
              <a:rPr lang="en-001"/>
              <a:t>}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250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D026D-D603-4A88-B387-110BD9D178B0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</a:t>
            </a:r>
            <a:r>
              <a:rPr lang="en-001"/>
              <a:t>ncod</a:t>
            </a:r>
            <a:r>
              <a:rPr lang="fr-FR"/>
              <a:t>a</a:t>
            </a:r>
            <a:r>
              <a:rPr lang="en-001"/>
              <a:t>g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</a:t>
            </a:r>
            <a:r>
              <a:rPr lang="fr-FR"/>
              <a:t>l</a:t>
            </a:r>
            <a:r>
              <a:rPr lang="en-001"/>
              <a:t>a </a:t>
            </a:r>
            <a:r>
              <a:rPr lang="fr-FR"/>
              <a:t>d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a</a:t>
            </a:r>
            <a:r>
              <a:rPr lang="fr-FR"/>
              <a:t>s</a:t>
            </a:r>
            <a:r>
              <a:rPr lang="en-001"/>
              <a:t>e</a:t>
            </a:r>
            <a:r>
              <a:rPr lang="fr-FR"/>
              <a:t>t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4B5D34B-4C18-4DFE-8D48-25F98A661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664308"/>
              </p:ext>
            </p:extLst>
          </p:nvPr>
        </p:nvGraphicFramePr>
        <p:xfrm>
          <a:off x="5962650" y="988906"/>
          <a:ext cx="419734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116">
                  <a:extLst>
                    <a:ext uri="{9D8B030D-6E8A-4147-A177-3AD203B41FA5}">
                      <a16:colId xmlns:a16="http://schemas.microsoft.com/office/drawing/2014/main" val="1546896552"/>
                    </a:ext>
                  </a:extLst>
                </a:gridCol>
                <a:gridCol w="1399116">
                  <a:extLst>
                    <a:ext uri="{9D8B030D-6E8A-4147-A177-3AD203B41FA5}">
                      <a16:colId xmlns:a16="http://schemas.microsoft.com/office/drawing/2014/main" val="4199953745"/>
                    </a:ext>
                  </a:extLst>
                </a:gridCol>
                <a:gridCol w="1399116">
                  <a:extLst>
                    <a:ext uri="{9D8B030D-6E8A-4147-A177-3AD203B41FA5}">
                      <a16:colId xmlns:a16="http://schemas.microsoft.com/office/drawing/2014/main" val="14323447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001"/>
                        <a:t>U</a:t>
                      </a:r>
                      <a:r>
                        <a:rPr lang="fr-FR"/>
                        <a:t>s</a:t>
                      </a:r>
                      <a:r>
                        <a:rPr lang="en-001"/>
                        <a:t>e</a:t>
                      </a:r>
                      <a:r>
                        <a:rPr lang="fr-FR"/>
                        <a:t>r</a:t>
                      </a:r>
                      <a:r>
                        <a:rPr lang="en-001"/>
                        <a:t> </a:t>
                      </a:r>
                      <a:r>
                        <a:rPr lang="fr-FR"/>
                        <a:t>i</a:t>
                      </a:r>
                      <a:r>
                        <a:rPr lang="en-001"/>
                        <a:t>d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/>
                        <a:t>P</a:t>
                      </a:r>
                      <a:r>
                        <a:rPr lang="fr-FR"/>
                        <a:t>a</a:t>
                      </a:r>
                      <a:r>
                        <a:rPr lang="en-001"/>
                        <a:t>y</a:t>
                      </a:r>
                      <a:r>
                        <a:rPr lang="fr-FR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/>
                        <a:t>S</a:t>
                      </a:r>
                      <a:r>
                        <a:rPr lang="fr-FR"/>
                        <a:t>o</a:t>
                      </a:r>
                      <a:r>
                        <a:rPr lang="en-001"/>
                        <a:t>l</a:t>
                      </a:r>
                      <a:r>
                        <a:rPr lang="fr-FR"/>
                        <a:t>d</a:t>
                      </a:r>
                      <a:r>
                        <a:rPr lang="en-001"/>
                        <a:t>e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12244"/>
                  </a:ext>
                </a:extLst>
              </a:tr>
              <a:tr h="284057">
                <a:tc>
                  <a:txBody>
                    <a:bodyPr/>
                    <a:lstStyle/>
                    <a:p>
                      <a:r>
                        <a:rPr lang="en-001"/>
                        <a:t>215151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/>
                        <a:t>F</a:t>
                      </a:r>
                      <a:r>
                        <a:rPr lang="fr-FR"/>
                        <a:t>r</a:t>
                      </a:r>
                      <a:r>
                        <a:rPr lang="en-001"/>
                        <a:t>a</a:t>
                      </a:r>
                      <a:r>
                        <a:rPr lang="fr-FR"/>
                        <a:t>n</a:t>
                      </a:r>
                      <a:r>
                        <a:rPr lang="en-001"/>
                        <a:t>c</a:t>
                      </a:r>
                      <a:r>
                        <a:rPr lang="fr-FR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/>
                        <a:t>100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222315"/>
                  </a:ext>
                </a:extLst>
              </a:tr>
              <a:tr h="284057">
                <a:tc>
                  <a:txBody>
                    <a:bodyPr/>
                    <a:lstStyle/>
                    <a:p>
                      <a:r>
                        <a:rPr lang="en-001"/>
                        <a:t>584655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/>
                        <a:t>A</a:t>
                      </a:r>
                      <a:r>
                        <a:rPr lang="fr-FR"/>
                        <a:t>l</a:t>
                      </a:r>
                      <a:r>
                        <a:rPr lang="en-001"/>
                        <a:t>l</a:t>
                      </a:r>
                      <a:r>
                        <a:rPr lang="fr-FR"/>
                        <a:t>e</a:t>
                      </a:r>
                      <a:r>
                        <a:rPr lang="en-001"/>
                        <a:t>m</a:t>
                      </a:r>
                      <a:r>
                        <a:rPr lang="fr-FR"/>
                        <a:t>a</a:t>
                      </a:r>
                      <a:r>
                        <a:rPr lang="en-001"/>
                        <a:t>g</a:t>
                      </a:r>
                      <a:r>
                        <a:rPr lang="fr-FR"/>
                        <a:t>n</a:t>
                      </a:r>
                      <a:r>
                        <a:rPr lang="en-001"/>
                        <a:t>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/>
                        <a:t>-500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45362"/>
                  </a:ext>
                </a:extLst>
              </a:tr>
              <a:tr h="284057">
                <a:tc>
                  <a:txBody>
                    <a:bodyPr/>
                    <a:lstStyle/>
                    <a:p>
                      <a:r>
                        <a:rPr lang="en-001"/>
                        <a:t>666777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E</a:t>
                      </a:r>
                      <a:r>
                        <a:rPr lang="en-001"/>
                        <a:t>s</a:t>
                      </a:r>
                      <a:r>
                        <a:rPr lang="fr-FR"/>
                        <a:t>p</a:t>
                      </a:r>
                      <a:r>
                        <a:rPr lang="en-001"/>
                        <a:t>a</a:t>
                      </a:r>
                      <a:r>
                        <a:rPr lang="fr-FR"/>
                        <a:t>g</a:t>
                      </a:r>
                      <a:r>
                        <a:rPr lang="en-001"/>
                        <a:t>n</a:t>
                      </a:r>
                      <a:r>
                        <a:rPr lang="fr-FR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/>
                        <a:t>1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282509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659976B4-93A7-49D5-96E1-1261963EDB6C}"/>
              </a:ext>
            </a:extLst>
          </p:cNvPr>
          <p:cNvSpPr txBox="1"/>
          <p:nvPr/>
        </p:nvSpPr>
        <p:spPr>
          <a:xfrm>
            <a:off x="923925" y="1352550"/>
            <a:ext cx="61002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1 </a:t>
            </a:r>
            <a:r>
              <a:rPr lang="fr-FR"/>
              <a:t>R</a:t>
            </a:r>
            <a:r>
              <a:rPr lang="en-001"/>
              <a:t>e</a:t>
            </a:r>
            <a:r>
              <a:rPr lang="fr-FR"/>
              <a:t>a</a:t>
            </a:r>
            <a:r>
              <a:rPr lang="en-001"/>
              <a:t>d_</a:t>
            </a:r>
            <a:r>
              <a:rPr lang="fr-FR"/>
              <a:t>c</a:t>
            </a:r>
            <a:r>
              <a:rPr lang="en-001"/>
              <a:t>s</a:t>
            </a:r>
            <a:r>
              <a:rPr lang="fr-FR"/>
              <a:t>v</a:t>
            </a:r>
            <a:r>
              <a:rPr lang="en-001"/>
              <a:t> </a:t>
            </a:r>
            <a:r>
              <a:rPr lang="fr-FR"/>
              <a:t>e</a:t>
            </a:r>
            <a:r>
              <a:rPr lang="en-001"/>
              <a:t>n </a:t>
            </a:r>
            <a:r>
              <a:rPr lang="fr-FR"/>
              <a:t>g</a:t>
            </a:r>
            <a:r>
              <a:rPr lang="en-001"/>
              <a:t>ardant tout en string</a:t>
            </a:r>
          </a:p>
          <a:p>
            <a:endParaRPr lang="en-001"/>
          </a:p>
          <a:p>
            <a:r>
              <a:rPr lang="en-001"/>
              <a:t>2 Optio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l</a:t>
            </a:r>
            <a:r>
              <a:rPr lang="en-001"/>
              <a:t> </a:t>
            </a:r>
            <a:r>
              <a:rPr lang="fr-FR"/>
              <a:t>o</a:t>
            </a:r>
            <a:r>
              <a:rPr lang="en-001"/>
              <a:t>n </a:t>
            </a:r>
            <a:r>
              <a:rPr lang="fr-FR"/>
              <a:t>p</a:t>
            </a:r>
            <a:r>
              <a:rPr lang="en-001"/>
              <a:t>a</a:t>
            </a:r>
            <a:r>
              <a:rPr lang="fr-FR"/>
              <a:t>s</a:t>
            </a:r>
            <a:r>
              <a:rPr lang="en-001"/>
              <a:t>s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l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e</a:t>
            </a:r>
            <a:r>
              <a:rPr lang="en-001"/>
              <a:t>s </a:t>
            </a:r>
            <a:r>
              <a:rPr lang="fr-FR"/>
              <a:t>d</a:t>
            </a:r>
            <a:r>
              <a:rPr lang="en-001"/>
              <a:t>a</a:t>
            </a:r>
            <a:r>
              <a:rPr lang="fr-FR"/>
              <a:t>n</a:t>
            </a:r>
            <a:r>
              <a:rPr lang="en-001"/>
              <a:t>s </a:t>
            </a:r>
            <a:r>
              <a:rPr lang="fr-FR"/>
              <a:t>l</a:t>
            </a:r>
            <a:r>
              <a:rPr lang="en-001"/>
              <a:t>e</a:t>
            </a:r>
          </a:p>
          <a:p>
            <a:r>
              <a:rPr lang="en-001"/>
              <a:t>one_hot_encoder qui va les transformer en</a:t>
            </a:r>
          </a:p>
          <a:p>
            <a:r>
              <a:rPr lang="en-001"/>
              <a:t>type binaire</a:t>
            </a:r>
          </a:p>
          <a:p>
            <a:endParaRPr lang="en-001"/>
          </a:p>
          <a:p>
            <a:r>
              <a:rPr lang="en-001"/>
              <a:t>3 On definit les types des collones sauf celles  one_hot_encod</a:t>
            </a:r>
            <a:r>
              <a:rPr lang="fr-FR"/>
              <a:t>e</a:t>
            </a:r>
            <a:endParaRPr lang="en-001"/>
          </a:p>
          <a:p>
            <a:endParaRPr lang="en-001"/>
          </a:p>
          <a:p>
            <a:r>
              <a:rPr lang="en-001"/>
              <a:t>4 On standardise les données des collones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713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B81676-A876-4BC4-92BE-34125DAF11EA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S</a:t>
            </a:r>
            <a:r>
              <a:rPr lang="en-001"/>
              <a:t>t</a:t>
            </a:r>
            <a:r>
              <a:rPr lang="fr-FR"/>
              <a:t>a</a:t>
            </a:r>
            <a:r>
              <a:rPr lang="en-001"/>
              <a:t>n</a:t>
            </a:r>
            <a:r>
              <a:rPr lang="fr-FR"/>
              <a:t>d</a:t>
            </a:r>
            <a:r>
              <a:rPr lang="en-001"/>
              <a:t>a</a:t>
            </a:r>
            <a:r>
              <a:rPr lang="fr-FR"/>
              <a:t>r</a:t>
            </a:r>
            <a:r>
              <a:rPr lang="en-001"/>
              <a:t>d</a:t>
            </a:r>
            <a:r>
              <a:rPr lang="fr-FR"/>
              <a:t>i</a:t>
            </a:r>
            <a:r>
              <a:rPr lang="en-001"/>
              <a:t>s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7BD5E8E-79DE-4ACB-9739-DD873F8FF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79" y="1518407"/>
            <a:ext cx="3191523" cy="301021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728C803-6F99-4D4A-A919-689D2F66D450}"/>
              </a:ext>
            </a:extLst>
          </p:cNvPr>
          <p:cNvSpPr txBox="1"/>
          <p:nvPr/>
        </p:nvSpPr>
        <p:spPr>
          <a:xfrm>
            <a:off x="4295163" y="1308683"/>
            <a:ext cx="80166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x </a:t>
            </a:r>
            <a:r>
              <a:rPr lang="fr-FR"/>
              <a:t>e</a:t>
            </a:r>
            <a:r>
              <a:rPr lang="en-001"/>
              <a:t>s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u</a:t>
            </a:r>
            <a:r>
              <a:rPr lang="en-001"/>
              <a:t>n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l</a:t>
            </a:r>
            <a:r>
              <a:rPr lang="en-001"/>
              <a:t>i</a:t>
            </a:r>
            <a:r>
              <a:rPr lang="fr-FR"/>
              <a:t>s</a:t>
            </a:r>
            <a:r>
              <a:rPr lang="en-001"/>
              <a:t>t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</a:t>
            </a:r>
            <a:r>
              <a:rPr lang="fr-FR"/>
              <a:t>d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née com</a:t>
            </a:r>
            <a:r>
              <a:rPr lang="fr-FR"/>
              <a:t>m</a:t>
            </a:r>
            <a:r>
              <a:rPr lang="en-001"/>
              <a:t>e </a:t>
            </a:r>
            <a:r>
              <a:rPr lang="fr-FR"/>
              <a:t>d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a</a:t>
            </a:r>
            <a:r>
              <a:rPr lang="en-001"/>
              <a:t>g</a:t>
            </a:r>
            <a:r>
              <a:rPr lang="fr-FR"/>
              <a:t>e</a:t>
            </a:r>
            <a:r>
              <a:rPr lang="en-001"/>
              <a:t>s </a:t>
            </a:r>
            <a:r>
              <a:rPr lang="fr-FR"/>
              <a:t>p</a:t>
            </a:r>
            <a:r>
              <a:rPr lang="en-001"/>
              <a:t>a</a:t>
            </a:r>
            <a:r>
              <a:rPr lang="fr-FR"/>
              <a:t>r</a:t>
            </a:r>
            <a:r>
              <a:rPr lang="en-001"/>
              <a:t> </a:t>
            </a:r>
            <a:r>
              <a:rPr lang="fr-FR"/>
              <a:t>e</a:t>
            </a:r>
            <a:r>
              <a:rPr lang="en-001"/>
              <a:t>x</a:t>
            </a:r>
            <a:r>
              <a:rPr lang="fr-FR"/>
              <a:t>e</a:t>
            </a:r>
            <a:r>
              <a:rPr lang="en-001"/>
              <a:t>m</a:t>
            </a:r>
            <a:r>
              <a:rPr lang="fr-FR"/>
              <a:t>p</a:t>
            </a:r>
            <a:r>
              <a:rPr lang="en-001"/>
              <a:t>l</a:t>
            </a:r>
            <a:r>
              <a:rPr lang="fr-FR"/>
              <a:t>e</a:t>
            </a:r>
            <a:r>
              <a:rPr lang="en-001"/>
              <a:t>.</a:t>
            </a:r>
          </a:p>
          <a:p>
            <a:r>
              <a:rPr lang="en-001"/>
              <a:t>Au debut, on appliquer un Min-Max scaling (</a:t>
            </a:r>
            <a:r>
              <a:rPr lang="fr-FR"/>
              <a:t>n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m</a:t>
            </a:r>
            <a:r>
              <a:rPr lang="fr-FR"/>
              <a:t>a</a:t>
            </a:r>
            <a:r>
              <a:rPr lang="en-001"/>
              <a:t>l</a:t>
            </a:r>
            <a:r>
              <a:rPr lang="fr-FR"/>
              <a:t>i</a:t>
            </a:r>
            <a:r>
              <a:rPr lang="en-001"/>
              <a:t>s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)</a:t>
            </a:r>
          </a:p>
          <a:p>
            <a:r>
              <a:rPr lang="en-001"/>
              <a:t>sur la liste pour met</a:t>
            </a:r>
            <a:r>
              <a:rPr lang="fr-FR"/>
              <a:t>t</a:t>
            </a:r>
            <a:r>
              <a:rPr lang="en-001"/>
              <a:t>re les donné</a:t>
            </a:r>
            <a:r>
              <a:rPr lang="fr-FR"/>
              <a:t>e</a:t>
            </a:r>
            <a:r>
              <a:rPr lang="en-001"/>
              <a:t>s entre 0 et 1 donc</a:t>
            </a:r>
          </a:p>
          <a:p>
            <a:r>
              <a:rPr lang="en-001"/>
              <a:t>pour chaque x, on le remplace par son x_norm[</a:t>
            </a:r>
            <a:r>
              <a:rPr lang="fr-FR"/>
              <a:t>i</a:t>
            </a:r>
            <a:r>
              <a:rPr lang="en-001"/>
              <a:t>] = (</a:t>
            </a:r>
            <a:r>
              <a:rPr lang="fr-FR"/>
              <a:t>x</a:t>
            </a:r>
            <a:r>
              <a:rPr lang="en-001"/>
              <a:t>[</a:t>
            </a:r>
            <a:r>
              <a:rPr lang="fr-FR"/>
              <a:t>i</a:t>
            </a:r>
            <a:r>
              <a:rPr lang="en-001"/>
              <a:t>] – min(x)) / (max(x) – min(x))</a:t>
            </a:r>
          </a:p>
          <a:p>
            <a:endParaRPr lang="en-001"/>
          </a:p>
          <a:p>
            <a:r>
              <a:rPr lang="en-001"/>
              <a:t>On se retrouve avec une nouvelle liste x_norm</a:t>
            </a:r>
          </a:p>
          <a:p>
            <a:r>
              <a:rPr lang="en-001"/>
              <a:t>Pour obtenir la liste x_stdr on remp</a:t>
            </a:r>
            <a:r>
              <a:rPr lang="fr-FR"/>
              <a:t>l</a:t>
            </a:r>
            <a:r>
              <a:rPr lang="en-001"/>
              <a:t>a</a:t>
            </a:r>
            <a:r>
              <a:rPr lang="fr-FR"/>
              <a:t>c</a:t>
            </a:r>
            <a:r>
              <a:rPr lang="en-001"/>
              <a:t>e le x_norm[i] par</a:t>
            </a:r>
          </a:p>
          <a:p>
            <a:r>
              <a:rPr lang="en-001"/>
              <a:t>x_st</a:t>
            </a:r>
            <a:r>
              <a:rPr lang="fr-FR"/>
              <a:t>d</a:t>
            </a:r>
            <a:r>
              <a:rPr lang="en-001"/>
              <a:t>r[</a:t>
            </a:r>
            <a:r>
              <a:rPr lang="fr-FR"/>
              <a:t>i</a:t>
            </a:r>
            <a:r>
              <a:rPr lang="en-001"/>
              <a:t>] = (</a:t>
            </a:r>
            <a:r>
              <a:rPr lang="fr-FR"/>
              <a:t>x</a:t>
            </a:r>
            <a:r>
              <a:rPr lang="en-001"/>
              <a:t>_</a:t>
            </a:r>
            <a:r>
              <a:rPr lang="fr-FR"/>
              <a:t>n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m[</a:t>
            </a:r>
            <a:r>
              <a:rPr lang="fr-FR"/>
              <a:t>i</a:t>
            </a:r>
            <a:r>
              <a:rPr lang="en-001"/>
              <a:t>] – </a:t>
            </a:r>
            <a:r>
              <a:rPr lang="fr-FR"/>
              <a:t>M</a:t>
            </a:r>
            <a:r>
              <a:rPr lang="en-001"/>
              <a:t>o</a:t>
            </a:r>
            <a:r>
              <a:rPr lang="fr-FR"/>
              <a:t>y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n</a:t>
            </a:r>
            <a:r>
              <a:rPr lang="fr-FR"/>
              <a:t>e</a:t>
            </a:r>
            <a:r>
              <a:rPr lang="en-001"/>
              <a:t>(</a:t>
            </a:r>
            <a:r>
              <a:rPr lang="fr-FR"/>
              <a:t>x</a:t>
            </a:r>
            <a:r>
              <a:rPr lang="en-001"/>
              <a:t>_</a:t>
            </a:r>
            <a:r>
              <a:rPr lang="fr-FR"/>
              <a:t>n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m)) / </a:t>
            </a:r>
            <a:r>
              <a:rPr lang="fr-FR"/>
              <a:t>s</a:t>
            </a:r>
            <a:r>
              <a:rPr lang="en-001"/>
              <a:t>t</a:t>
            </a:r>
            <a:r>
              <a:rPr lang="fr-FR"/>
              <a:t>a</a:t>
            </a:r>
            <a:r>
              <a:rPr lang="en-001"/>
              <a:t>n</a:t>
            </a:r>
            <a:r>
              <a:rPr lang="fr-FR"/>
              <a:t>d</a:t>
            </a:r>
            <a:r>
              <a:rPr lang="en-001"/>
              <a:t>a</a:t>
            </a:r>
            <a:r>
              <a:rPr lang="fr-FR"/>
              <a:t>r</a:t>
            </a:r>
            <a:r>
              <a:rPr lang="en-001"/>
              <a:t>t_</a:t>
            </a:r>
            <a:r>
              <a:rPr lang="fr-FR"/>
              <a:t>d</a:t>
            </a:r>
            <a:r>
              <a:rPr lang="en-001"/>
              <a:t>e</a:t>
            </a:r>
            <a:r>
              <a:rPr lang="fr-FR"/>
              <a:t>v</a:t>
            </a:r>
            <a:r>
              <a:rPr lang="en-001"/>
              <a:t>i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(</a:t>
            </a:r>
            <a:r>
              <a:rPr lang="fr-FR"/>
              <a:t>x</a:t>
            </a:r>
            <a:r>
              <a:rPr lang="en-001"/>
              <a:t>_</a:t>
            </a:r>
            <a:r>
              <a:rPr lang="fr-FR"/>
              <a:t>n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m)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6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B23583E4-FD4E-4755-A8C4-969E48849513}"/>
              </a:ext>
            </a:extLst>
          </p:cNvPr>
          <p:cNvSpPr/>
          <p:nvPr/>
        </p:nvSpPr>
        <p:spPr>
          <a:xfrm>
            <a:off x="6896263" y="4628413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BA1DA1F-A47B-445F-9027-9D60106D241B}"/>
              </a:ext>
            </a:extLst>
          </p:cNvPr>
          <p:cNvSpPr/>
          <p:nvPr/>
        </p:nvSpPr>
        <p:spPr>
          <a:xfrm>
            <a:off x="6889272" y="5527433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FAE2933-9AB1-41EF-9DDC-B2B1F71E0939}"/>
              </a:ext>
            </a:extLst>
          </p:cNvPr>
          <p:cNvSpPr/>
          <p:nvPr/>
        </p:nvSpPr>
        <p:spPr>
          <a:xfrm>
            <a:off x="9162689" y="4218751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215181D-2E1B-4FE8-BC52-D73E01E39ED0}"/>
              </a:ext>
            </a:extLst>
          </p:cNvPr>
          <p:cNvSpPr/>
          <p:nvPr/>
        </p:nvSpPr>
        <p:spPr>
          <a:xfrm>
            <a:off x="9162689" y="5015705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2244B23-AEC1-4857-9FDB-5FAA6EB75445}"/>
              </a:ext>
            </a:extLst>
          </p:cNvPr>
          <p:cNvSpPr/>
          <p:nvPr/>
        </p:nvSpPr>
        <p:spPr>
          <a:xfrm>
            <a:off x="9129133" y="5871382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BA40B0D-CDA5-482A-80CE-A81EF6F7E562}"/>
              </a:ext>
            </a:extLst>
          </p:cNvPr>
          <p:cNvSpPr/>
          <p:nvPr/>
        </p:nvSpPr>
        <p:spPr>
          <a:xfrm>
            <a:off x="11217992" y="5519044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9710FF9-9B7B-474E-B64F-94FF7CF59E84}"/>
              </a:ext>
            </a:extLst>
          </p:cNvPr>
          <p:cNvSpPr/>
          <p:nvPr/>
        </p:nvSpPr>
        <p:spPr>
          <a:xfrm>
            <a:off x="11226381" y="4638200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AACE104-59B9-4258-B9CE-924E974318E2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7344132" y="4442686"/>
            <a:ext cx="1818557" cy="40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9D2F886-E43D-4013-BC72-229E91AAF0A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7337141" y="4442686"/>
            <a:ext cx="1825548" cy="13086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55F9E41-9B18-4795-AA08-22368F28B79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7337141" y="5239640"/>
            <a:ext cx="1825548" cy="5117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FBC2FDD-1A30-438C-9217-14C3EC88DB7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7344132" y="4852348"/>
            <a:ext cx="1818557" cy="387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E1E0668-A66A-4344-9761-CB19CC405491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7337141" y="5751368"/>
            <a:ext cx="1791992" cy="3439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A979F52-09F4-4795-B6BC-46D68035378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7344132" y="4852348"/>
            <a:ext cx="1785001" cy="1242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E56AC1D-7B6C-442D-9FE5-52BB23019F2C}"/>
              </a:ext>
            </a:extLst>
          </p:cNvPr>
          <p:cNvSpPr/>
          <p:nvPr/>
        </p:nvSpPr>
        <p:spPr>
          <a:xfrm>
            <a:off x="318783" y="419450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_network</a:t>
            </a: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n</a:t>
            </a:r>
            <a:r>
              <a:rPr lang="fr-FR" sz="1400">
                <a:solidFill>
                  <a:srgbClr val="00B0F0"/>
                </a:solidFill>
              </a:rPr>
              <a:t>t</a:t>
            </a:r>
            <a:r>
              <a:rPr lang="en-001" sz="1400">
                <a:solidFill>
                  <a:srgbClr val="00B0F0"/>
                </a:solidFill>
              </a:rPr>
              <a:t> optimizer</a:t>
            </a:r>
          </a:p>
          <a:p>
            <a:r>
              <a:rPr lang="en-001" sz="1400">
                <a:solidFill>
                  <a:srgbClr val="00B0F0"/>
                </a:solidFill>
              </a:rPr>
              <a:t>int loss</a:t>
            </a:r>
          </a:p>
          <a:p>
            <a:r>
              <a:rPr lang="en-001" sz="1400">
                <a:solidFill>
                  <a:srgbClr val="00B0F0"/>
                </a:solidFill>
              </a:rPr>
              <a:t>int metrics</a:t>
            </a:r>
          </a:p>
          <a:p>
            <a:r>
              <a:rPr lang="en-001" sz="1400">
                <a:solidFill>
                  <a:schemeClr val="tx1"/>
                </a:solidFill>
              </a:rPr>
              <a:t>un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n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d </a:t>
            </a:r>
            <a:r>
              <a:rPr lang="fr-FR" sz="1400">
                <a:solidFill>
                  <a:schemeClr val="tx1"/>
                </a:solidFill>
              </a:rPr>
              <a:t>i</a:t>
            </a:r>
            <a:r>
              <a:rPr lang="en-001" sz="1400">
                <a:solidFill>
                  <a:schemeClr val="tx1"/>
                </a:solidFill>
              </a:rPr>
              <a:t>n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p</a:t>
            </a:r>
            <a:r>
              <a:rPr lang="fr-FR" sz="1400">
                <a:solidFill>
                  <a:schemeClr val="tx1"/>
                </a:solidFill>
              </a:rPr>
              <a:t>o</a:t>
            </a:r>
            <a:r>
              <a:rPr lang="en-001" sz="1400">
                <a:solidFill>
                  <a:schemeClr val="tx1"/>
                </a:solidFill>
              </a:rPr>
              <a:t>c</a:t>
            </a:r>
            <a:r>
              <a:rPr lang="fr-FR" sz="1400">
                <a:solidFill>
                  <a:schemeClr val="tx1"/>
                </a:solidFill>
              </a:rPr>
              <a:t>h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unsigned int batch_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z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C3D273-FF0B-4486-8C6A-1885B4336366}"/>
              </a:ext>
            </a:extLst>
          </p:cNvPr>
          <p:cNvSpPr/>
          <p:nvPr/>
        </p:nvSpPr>
        <p:spPr>
          <a:xfrm>
            <a:off x="3013047" y="404070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r>
              <a:rPr lang="en-001">
                <a:solidFill>
                  <a:schemeClr val="tx1"/>
                </a:solidFill>
              </a:rPr>
              <a:t>e</a:t>
            </a:r>
            <a:r>
              <a:rPr lang="fr-FR">
                <a:solidFill>
                  <a:schemeClr val="tx1"/>
                </a:solidFill>
              </a:rPr>
              <a:t>r</a:t>
            </a:r>
            <a:endParaRPr lang="en-001">
              <a:solidFill>
                <a:schemeClr val="tx1"/>
              </a:solidFill>
            </a:endParaRPr>
          </a:p>
          <a:p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_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y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r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 *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x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</a:p>
          <a:p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t_layer *before</a:t>
            </a:r>
          </a:p>
          <a:p>
            <a:r>
              <a:rPr lang="fr-FR" sz="1400">
                <a:solidFill>
                  <a:schemeClr val="tx1"/>
                </a:solidFill>
              </a:rPr>
              <a:t>v</a:t>
            </a:r>
            <a:r>
              <a:rPr lang="en-001" sz="1400">
                <a:solidFill>
                  <a:schemeClr val="tx1"/>
                </a:solidFill>
              </a:rPr>
              <a:t>oid *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p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c_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int spec_layer_id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9CDEA6-FB55-485E-A6A0-72267B10E94B}"/>
              </a:ext>
            </a:extLst>
          </p:cNvPr>
          <p:cNvSpPr/>
          <p:nvPr/>
        </p:nvSpPr>
        <p:spPr>
          <a:xfrm>
            <a:off x="8635069" y="346746"/>
            <a:ext cx="243001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n</a:t>
            </a:r>
            <a:r>
              <a:rPr lang="en-001">
                <a:solidFill>
                  <a:schemeClr val="tx1"/>
                </a:solidFill>
              </a:rPr>
              <a:t>o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e</a:t>
            </a:r>
          </a:p>
          <a:p>
            <a:r>
              <a:rPr lang="en-001" sz="1400">
                <a:solidFill>
                  <a:schemeClr val="accent6"/>
                </a:solidFill>
              </a:rPr>
              <a:t>t_</a:t>
            </a:r>
            <a:r>
              <a:rPr lang="fr-FR" sz="1400">
                <a:solidFill>
                  <a:schemeClr val="accent6"/>
                </a:solidFill>
              </a:rPr>
              <a:t>d</a:t>
            </a:r>
            <a:r>
              <a:rPr lang="en-001" sz="1400">
                <a:solidFill>
                  <a:schemeClr val="accent6"/>
                </a:solidFill>
              </a:rPr>
              <a:t>_node *</a:t>
            </a:r>
            <a:r>
              <a:rPr lang="fr-FR" sz="1400">
                <a:solidFill>
                  <a:schemeClr val="accent6"/>
                </a:solidFill>
              </a:rPr>
              <a:t>n</a:t>
            </a:r>
            <a:r>
              <a:rPr lang="en-001" sz="1400">
                <a:solidFill>
                  <a:schemeClr val="accent6"/>
                </a:solidFill>
              </a:rPr>
              <a:t>e</a:t>
            </a:r>
            <a:r>
              <a:rPr lang="fr-FR" sz="1400">
                <a:solidFill>
                  <a:schemeClr val="accent6"/>
                </a:solidFill>
              </a:rPr>
              <a:t>x</a:t>
            </a:r>
            <a:r>
              <a:rPr lang="en-001" sz="1400">
                <a:solidFill>
                  <a:schemeClr val="accent6"/>
                </a:solidFill>
              </a:rPr>
              <a:t>t</a:t>
            </a:r>
          </a:p>
          <a:p>
            <a:r>
              <a:rPr lang="en-001" sz="1400">
                <a:solidFill>
                  <a:schemeClr val="tx1"/>
                </a:solidFill>
              </a:rPr>
              <a:t>t_link_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x</a:t>
            </a:r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k</a:t>
            </a:r>
          </a:p>
          <a:p>
            <a:r>
              <a:rPr lang="en-001" sz="1400">
                <a:solidFill>
                  <a:schemeClr val="tx1"/>
                </a:solidFill>
              </a:rPr>
              <a:t>t_link_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f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r</a:t>
            </a:r>
            <a:r>
              <a:rPr lang="en-001" sz="1400">
                <a:solidFill>
                  <a:schemeClr val="tx1"/>
                </a:solidFill>
              </a:rPr>
              <a:t>e_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_li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k</a:t>
            </a:r>
          </a:p>
          <a:p>
            <a:r>
              <a:rPr lang="en-001" sz="1400">
                <a:solidFill>
                  <a:schemeClr val="tx1"/>
                </a:solidFill>
              </a:rPr>
              <a:t>t_vec </a:t>
            </a:r>
            <a:r>
              <a:rPr lang="fr-FR" sz="1400">
                <a:solidFill>
                  <a:schemeClr val="tx1"/>
                </a:solidFill>
              </a:rPr>
              <a:t>v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u</a:t>
            </a:r>
            <a:r>
              <a:rPr lang="fr-FR" sz="1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97BAF7-0C09-4867-B9B9-2C0194319A0B}"/>
              </a:ext>
            </a:extLst>
          </p:cNvPr>
          <p:cNvSpPr/>
          <p:nvPr/>
        </p:nvSpPr>
        <p:spPr>
          <a:xfrm>
            <a:off x="2990677" y="4089634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i</a:t>
            </a:r>
            <a:r>
              <a:rPr lang="fr-FR">
                <a:solidFill>
                  <a:schemeClr val="tx1"/>
                </a:solidFill>
              </a:rPr>
              <a:t>n</a:t>
            </a:r>
            <a:r>
              <a:rPr lang="en-001">
                <a:solidFill>
                  <a:schemeClr val="tx1"/>
                </a:solidFill>
              </a:rPr>
              <a:t>k</a:t>
            </a:r>
          </a:p>
          <a:p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t_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k *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x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_node *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ext_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_node *before_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  <a:p>
            <a:r>
              <a:rPr lang="en-001" sz="1400">
                <a:solidFill>
                  <a:schemeClr val="tx1"/>
                </a:solidFill>
              </a:rPr>
              <a:t>t_vec </a:t>
            </a:r>
            <a:r>
              <a:rPr lang="fr-FR" sz="1400">
                <a:solidFill>
                  <a:schemeClr val="tx1"/>
                </a:solidFill>
              </a:rPr>
              <a:t>w</a:t>
            </a:r>
            <a:r>
              <a:rPr lang="en-001" sz="1400">
                <a:solidFill>
                  <a:schemeClr val="tx1"/>
                </a:solidFill>
              </a:rPr>
              <a:t>eig</a:t>
            </a:r>
            <a:r>
              <a:rPr lang="fr-FR" sz="1400">
                <a:solidFill>
                  <a:schemeClr val="tx1"/>
                </a:solidFill>
              </a:rPr>
              <a:t>h</a:t>
            </a:r>
            <a:r>
              <a:rPr lang="en-001" sz="1400">
                <a:solidFill>
                  <a:schemeClr val="tx1"/>
                </a:solidFill>
              </a:rPr>
              <a:t>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CCE211-C82F-4E8D-BD2D-78C4D12FA52D}"/>
              </a:ext>
            </a:extLst>
          </p:cNvPr>
          <p:cNvSpPr txBox="1"/>
          <p:nvPr/>
        </p:nvSpPr>
        <p:spPr>
          <a:xfrm>
            <a:off x="218115" y="2936147"/>
            <a:ext cx="431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>
                <a:solidFill>
                  <a:srgbClr val="00B0F0"/>
                </a:solidFill>
              </a:rPr>
              <a:t>I</a:t>
            </a:r>
            <a:r>
              <a:rPr lang="fr-FR">
                <a:solidFill>
                  <a:srgbClr val="00B0F0"/>
                </a:solidFill>
              </a:rPr>
              <a:t>n</a:t>
            </a:r>
            <a:r>
              <a:rPr lang="en-001">
                <a:solidFill>
                  <a:srgbClr val="00B0F0"/>
                </a:solidFill>
              </a:rPr>
              <a:t>d</a:t>
            </a:r>
            <a:r>
              <a:rPr lang="fr-FR">
                <a:solidFill>
                  <a:srgbClr val="00B0F0"/>
                </a:solidFill>
              </a:rPr>
              <a:t>i</a:t>
            </a:r>
            <a:r>
              <a:rPr lang="en-001">
                <a:solidFill>
                  <a:srgbClr val="00B0F0"/>
                </a:solidFill>
              </a:rPr>
              <a:t>c</a:t>
            </a:r>
            <a:r>
              <a:rPr lang="fr-FR">
                <a:solidFill>
                  <a:srgbClr val="00B0F0"/>
                </a:solidFill>
              </a:rPr>
              <a:t>e</a:t>
            </a:r>
            <a:r>
              <a:rPr lang="en-001">
                <a:solidFill>
                  <a:srgbClr val="00B0F0"/>
                </a:solidFill>
              </a:rPr>
              <a:t> </a:t>
            </a:r>
            <a:r>
              <a:rPr lang="fr-FR">
                <a:solidFill>
                  <a:srgbClr val="00B0F0"/>
                </a:solidFill>
              </a:rPr>
              <a:t>d</a:t>
            </a:r>
            <a:r>
              <a:rPr lang="en-001">
                <a:solidFill>
                  <a:srgbClr val="00B0F0"/>
                </a:solidFill>
              </a:rPr>
              <a:t>’</a:t>
            </a:r>
            <a:r>
              <a:rPr lang="fr-FR">
                <a:solidFill>
                  <a:srgbClr val="00B0F0"/>
                </a:solidFill>
              </a:rPr>
              <a:t>u</a:t>
            </a:r>
            <a:r>
              <a:rPr lang="en-001">
                <a:solidFill>
                  <a:srgbClr val="00B0F0"/>
                </a:solidFill>
              </a:rPr>
              <a:t>n tableau de pointeur sur fonction</a:t>
            </a:r>
          </a:p>
          <a:p>
            <a:r>
              <a:rPr lang="en-001">
                <a:solidFill>
                  <a:srgbClr val="00B0F0"/>
                </a:solidFill>
              </a:rPr>
              <a:t>pour choisir la bonne fonction</a:t>
            </a:r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A4143B5-9649-4A73-8008-543BDEDC118B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9386624" y="4666620"/>
            <a:ext cx="0" cy="34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7894A37-0B8B-420A-847F-1C78D3C8CC67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9362856" y="5463574"/>
            <a:ext cx="23768" cy="40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07539C4A-0153-4FB5-A6E9-C48665FB5E02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9610558" y="4442686"/>
            <a:ext cx="1615823" cy="419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9787490-2085-4115-8C64-139FF018A5B0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9610558" y="4862135"/>
            <a:ext cx="1615823" cy="377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79E9124-B77C-4459-AA0C-58DAA6D34206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9577002" y="5742979"/>
            <a:ext cx="164099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6D2BD272-37FB-4204-85F2-A9E89A63423C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9610558" y="5239640"/>
            <a:ext cx="1607434" cy="503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516320E-8A13-4B32-A7C7-60222412B023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9610558" y="4442686"/>
            <a:ext cx="1607434" cy="1300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103F3CB5-55B5-4930-9616-315F9AC0FD1F}"/>
              </a:ext>
            </a:extLst>
          </p:cNvPr>
          <p:cNvCxnSpPr>
            <a:cxnSpLocks/>
            <a:stCxn id="10" idx="2"/>
            <a:endCxn id="8" idx="6"/>
          </p:cNvCxnSpPr>
          <p:nvPr/>
        </p:nvCxnSpPr>
        <p:spPr>
          <a:xfrm flipH="1">
            <a:off x="9577002" y="4862135"/>
            <a:ext cx="1649379" cy="123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4C9AC4F7-811E-4BA1-9258-684DA3E80330}"/>
              </a:ext>
            </a:extLst>
          </p:cNvPr>
          <p:cNvSpPr/>
          <p:nvPr/>
        </p:nvSpPr>
        <p:spPr>
          <a:xfrm>
            <a:off x="399877" y="4065865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i</a:t>
            </a:r>
            <a:r>
              <a:rPr lang="fr-FR">
                <a:solidFill>
                  <a:schemeClr val="tx1"/>
                </a:solidFill>
              </a:rPr>
              <a:t>n</a:t>
            </a:r>
            <a:r>
              <a:rPr lang="en-001">
                <a:solidFill>
                  <a:schemeClr val="tx1"/>
                </a:solidFill>
              </a:rPr>
              <a:t>k_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s</a:t>
            </a:r>
            <a:r>
              <a:rPr lang="fr-FR">
                <a:solidFill>
                  <a:schemeClr val="tx1"/>
                </a:solidFill>
              </a:rPr>
              <a:t>t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t_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k_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 *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x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</a:p>
          <a:p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k *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k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284EFBF-7D4B-4BCD-AE0A-0C5B0A3713AF}"/>
              </a:ext>
            </a:extLst>
          </p:cNvPr>
          <p:cNvSpPr/>
          <p:nvPr/>
        </p:nvSpPr>
        <p:spPr>
          <a:xfrm>
            <a:off x="5809378" y="373312"/>
            <a:ext cx="243001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r>
              <a:rPr lang="en-001">
                <a:solidFill>
                  <a:schemeClr val="tx1"/>
                </a:solidFill>
              </a:rPr>
              <a:t>e</a:t>
            </a:r>
            <a:r>
              <a:rPr lang="fr-FR">
                <a:solidFill>
                  <a:schemeClr val="tx1"/>
                </a:solidFill>
              </a:rPr>
              <a:t>r</a:t>
            </a:r>
            <a:endParaRPr lang="en-001">
              <a:solidFill>
                <a:schemeClr val="tx1"/>
              </a:solidFill>
            </a:endParaRPr>
          </a:p>
          <a:p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e *begin_node</a:t>
            </a:r>
          </a:p>
          <a:p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n</a:t>
            </a:r>
            <a:r>
              <a:rPr lang="fr-FR" sz="1400">
                <a:solidFill>
                  <a:srgbClr val="00B0F0"/>
                </a:solidFill>
              </a:rPr>
              <a:t>t</a:t>
            </a:r>
            <a:r>
              <a:rPr lang="en-001" sz="1400">
                <a:solidFill>
                  <a:srgbClr val="00B0F0"/>
                </a:solidFill>
              </a:rPr>
              <a:t> preactivat</a:t>
            </a:r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o</a:t>
            </a:r>
            <a:r>
              <a:rPr lang="fr-FR" sz="1400">
                <a:solidFill>
                  <a:srgbClr val="00B0F0"/>
                </a:solidFill>
              </a:rPr>
              <a:t>n</a:t>
            </a:r>
            <a:endParaRPr lang="fr-FR" sz="1400">
              <a:solidFill>
                <a:schemeClr val="tx1"/>
              </a:solidFill>
            </a:endParaRP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81426C8D-C173-4D05-8D12-140522E34A8D}"/>
              </a:ext>
            </a:extLst>
          </p:cNvPr>
          <p:cNvCxnSpPr/>
          <p:nvPr/>
        </p:nvCxnSpPr>
        <p:spPr>
          <a:xfrm>
            <a:off x="7382312" y="3749879"/>
            <a:ext cx="1593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D853F535-FF8D-4907-B1AE-E2432A4A4846}"/>
              </a:ext>
            </a:extLst>
          </p:cNvPr>
          <p:cNvCxnSpPr/>
          <p:nvPr/>
        </p:nvCxnSpPr>
        <p:spPr>
          <a:xfrm>
            <a:off x="9564848" y="3692554"/>
            <a:ext cx="1593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62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E17A0A3-F505-44B6-971C-3C4CE07F7356}"/>
              </a:ext>
            </a:extLst>
          </p:cNvPr>
          <p:cNvSpPr txBox="1"/>
          <p:nvPr/>
        </p:nvSpPr>
        <p:spPr>
          <a:xfrm>
            <a:off x="135080" y="717345"/>
            <a:ext cx="9862187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t_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t</a:t>
            </a:r>
            <a:r>
              <a:rPr lang="en-001"/>
              <a:t>w</a:t>
            </a:r>
            <a:r>
              <a:rPr lang="fr-FR"/>
              <a:t>o</a:t>
            </a:r>
            <a:r>
              <a:rPr lang="en-001"/>
              <a:t>r</a:t>
            </a:r>
            <a:r>
              <a:rPr lang="fr-FR"/>
              <a:t>k</a:t>
            </a:r>
            <a:r>
              <a:rPr lang="en-001"/>
              <a:t> *p</a:t>
            </a:r>
            <a:r>
              <a:rPr lang="fr-FR"/>
              <a:t>d</a:t>
            </a:r>
            <a:r>
              <a:rPr lang="en-001"/>
              <a:t>_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i</a:t>
            </a:r>
            <a:r>
              <a:rPr lang="en-001"/>
              <a:t>t(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r</a:t>
            </a:r>
            <a:r>
              <a:rPr lang="en-001"/>
              <a:t>a</a:t>
            </a:r>
            <a:r>
              <a:rPr lang="fr-FR"/>
              <a:t>y</a:t>
            </a:r>
            <a:r>
              <a:rPr lang="en-001"/>
              <a:t> input_shape, 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a</a:t>
            </a:r>
            <a:r>
              <a:rPr lang="en-001"/>
              <a:t>r *</a:t>
            </a:r>
            <a:r>
              <a:rPr lang="fr-FR"/>
              <a:t>o</a:t>
            </a:r>
            <a:r>
              <a:rPr lang="en-001"/>
              <a:t>ptimizer, char *loss, char *metri</a:t>
            </a:r>
            <a:r>
              <a:rPr lang="fr-FR"/>
              <a:t>c</a:t>
            </a:r>
            <a:r>
              <a:rPr lang="en-001"/>
              <a:t>s, </a:t>
            </a:r>
            <a:r>
              <a:rPr lang="fr-FR"/>
              <a:t>f</a:t>
            </a:r>
            <a:r>
              <a:rPr lang="en-001"/>
              <a:t>loa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l</a:t>
            </a:r>
            <a:r>
              <a:rPr lang="en-001"/>
              <a:t>e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n</a:t>
            </a:r>
            <a:r>
              <a:rPr lang="en-001"/>
              <a:t>i</a:t>
            </a:r>
            <a:r>
              <a:rPr lang="fr-FR"/>
              <a:t>n</a:t>
            </a:r>
            <a:r>
              <a:rPr lang="en-001"/>
              <a:t>g_</a:t>
            </a:r>
            <a:r>
              <a:rPr lang="fr-FR"/>
              <a:t>r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e)</a:t>
            </a:r>
          </a:p>
          <a:p>
            <a:r>
              <a:rPr lang="fr-FR" sz="1600"/>
              <a:t>n</a:t>
            </a:r>
            <a:r>
              <a:rPr lang="en-001" sz="1600"/>
              <a:t>e</a:t>
            </a:r>
            <a:r>
              <a:rPr lang="fr-FR" sz="1600"/>
              <a:t>t</a:t>
            </a:r>
            <a:r>
              <a:rPr lang="en-001" sz="1600"/>
              <a:t>w</a:t>
            </a:r>
            <a:r>
              <a:rPr lang="fr-FR" sz="1600"/>
              <a:t>o</a:t>
            </a:r>
            <a:r>
              <a:rPr lang="en-001" sz="1600"/>
              <a:t>r</a:t>
            </a:r>
            <a:r>
              <a:rPr lang="fr-FR" sz="1600"/>
              <a:t>k</a:t>
            </a:r>
            <a:r>
              <a:rPr lang="en-001" sz="1600"/>
              <a:t> = p</a:t>
            </a:r>
            <a:r>
              <a:rPr lang="fr-FR" sz="1600"/>
              <a:t>d</a:t>
            </a:r>
            <a:r>
              <a:rPr lang="en-001" sz="1600"/>
              <a:t>_init([128, 128, 3] , “</a:t>
            </a:r>
            <a:r>
              <a:rPr lang="fr-FR" sz="1600"/>
              <a:t>a</a:t>
            </a:r>
            <a:r>
              <a:rPr lang="en-001" sz="1600"/>
              <a:t>d</a:t>
            </a:r>
            <a:r>
              <a:rPr lang="fr-FR" sz="1600"/>
              <a:t>a</a:t>
            </a:r>
            <a:r>
              <a:rPr lang="en-001" sz="1600"/>
              <a:t>m”, “</a:t>
            </a:r>
            <a:r>
              <a:rPr lang="fr-FR" sz="1600"/>
              <a:t>b</a:t>
            </a:r>
            <a:r>
              <a:rPr lang="en-001" sz="1600"/>
              <a:t>i</a:t>
            </a:r>
            <a:r>
              <a:rPr lang="fr-FR" sz="1600"/>
              <a:t>n</a:t>
            </a:r>
            <a:r>
              <a:rPr lang="en-001" sz="1600"/>
              <a:t>a</a:t>
            </a:r>
            <a:r>
              <a:rPr lang="fr-FR" sz="1600"/>
              <a:t>r</a:t>
            </a:r>
            <a:r>
              <a:rPr lang="en-001" sz="1600"/>
              <a:t>y_cr</a:t>
            </a:r>
            <a:r>
              <a:rPr lang="fr-FR" sz="1600"/>
              <a:t>o</a:t>
            </a:r>
            <a:r>
              <a:rPr lang="en-001" sz="1600"/>
              <a:t>s</a:t>
            </a:r>
            <a:r>
              <a:rPr lang="fr-FR" sz="1600"/>
              <a:t>s</a:t>
            </a:r>
            <a:r>
              <a:rPr lang="en-001" sz="1600"/>
              <a:t>e</a:t>
            </a:r>
            <a:r>
              <a:rPr lang="fr-FR" sz="1600"/>
              <a:t>n</a:t>
            </a:r>
            <a:r>
              <a:rPr lang="en-001" sz="1600"/>
              <a:t>t</a:t>
            </a:r>
            <a:r>
              <a:rPr lang="fr-FR" sz="1600"/>
              <a:t>r</a:t>
            </a:r>
            <a:r>
              <a:rPr lang="en-001" sz="1600"/>
              <a:t>opy”, “</a:t>
            </a:r>
            <a:r>
              <a:rPr lang="fr-FR" sz="1600"/>
              <a:t>a</a:t>
            </a:r>
            <a:r>
              <a:rPr lang="en-001" sz="1600"/>
              <a:t>c</a:t>
            </a:r>
            <a:r>
              <a:rPr lang="fr-FR" sz="1600"/>
              <a:t>c</a:t>
            </a:r>
            <a:r>
              <a:rPr lang="en-001" sz="1600"/>
              <a:t>u</a:t>
            </a:r>
            <a:r>
              <a:rPr lang="fr-FR" sz="1600"/>
              <a:t>r</a:t>
            </a:r>
            <a:r>
              <a:rPr lang="en-001" sz="1600"/>
              <a:t>a</a:t>
            </a:r>
            <a:r>
              <a:rPr lang="fr-FR" sz="1600"/>
              <a:t>c</a:t>
            </a:r>
            <a:r>
              <a:rPr lang="en-001" sz="1600"/>
              <a:t>y”, 0,001)</a:t>
            </a:r>
          </a:p>
          <a:p>
            <a:r>
              <a:rPr lang="en-001" sz="1400"/>
              <a:t>1 – </a:t>
            </a:r>
            <a:r>
              <a:rPr lang="fr-FR" sz="1400"/>
              <a:t>F</a:t>
            </a:r>
            <a:r>
              <a:rPr lang="en-001" sz="1400"/>
              <a:t>o</a:t>
            </a:r>
            <a:r>
              <a:rPr lang="fr-FR" sz="1400"/>
              <a:t>r</a:t>
            </a:r>
            <a:r>
              <a:rPr lang="en-001" sz="1400"/>
              <a:t>m</a:t>
            </a:r>
            <a:r>
              <a:rPr lang="fr-FR" sz="1400"/>
              <a:t>e</a:t>
            </a:r>
            <a:r>
              <a:rPr lang="en-001" sz="1400"/>
              <a:t> des inputs (Nbr dimensions et tailles) </a:t>
            </a:r>
            <a:r>
              <a:rPr lang="fr-FR" sz="1400"/>
              <a:t>e</a:t>
            </a:r>
            <a:r>
              <a:rPr lang="en-001" sz="1400"/>
              <a:t>x</a:t>
            </a:r>
            <a:r>
              <a:rPr lang="fr-FR" sz="1400"/>
              <a:t>e</a:t>
            </a:r>
            <a:r>
              <a:rPr lang="en-001" sz="1400"/>
              <a:t>m</a:t>
            </a:r>
            <a:r>
              <a:rPr lang="fr-FR" sz="1400"/>
              <a:t>p</a:t>
            </a:r>
            <a:r>
              <a:rPr lang="en-001" sz="1400"/>
              <a:t>l</a:t>
            </a:r>
            <a:r>
              <a:rPr lang="fr-FR" sz="1400"/>
              <a:t>e</a:t>
            </a:r>
            <a:r>
              <a:rPr lang="en-001" sz="1400"/>
              <a:t> :[128, 128, 3] -&gt; </a:t>
            </a:r>
            <a:r>
              <a:rPr lang="fr-FR" sz="1400"/>
              <a:t>t</a:t>
            </a:r>
            <a:r>
              <a:rPr lang="en-001" sz="1400"/>
              <a:t>a</a:t>
            </a:r>
            <a:r>
              <a:rPr lang="fr-FR" sz="1400"/>
              <a:t>b</a:t>
            </a:r>
            <a:r>
              <a:rPr lang="en-001" sz="1400"/>
              <a:t>l</a:t>
            </a:r>
            <a:r>
              <a:rPr lang="fr-FR" sz="1400"/>
              <a:t>e</a:t>
            </a:r>
            <a:r>
              <a:rPr lang="en-001" sz="1400"/>
              <a:t>a</a:t>
            </a:r>
            <a:r>
              <a:rPr lang="fr-FR" sz="1400"/>
              <a:t>u</a:t>
            </a:r>
            <a:r>
              <a:rPr lang="en-001" sz="1400"/>
              <a:t> 3</a:t>
            </a:r>
            <a:r>
              <a:rPr lang="fr-FR" sz="1400"/>
              <a:t>D</a:t>
            </a:r>
            <a:r>
              <a:rPr lang="en-001" sz="1400"/>
              <a:t> </a:t>
            </a:r>
            <a:r>
              <a:rPr lang="fr-FR" sz="1400"/>
              <a:t>a</a:t>
            </a:r>
            <a:r>
              <a:rPr lang="en-001" sz="1400"/>
              <a:t>v</a:t>
            </a:r>
            <a:r>
              <a:rPr lang="fr-FR" sz="1400"/>
              <a:t>e</a:t>
            </a:r>
            <a:r>
              <a:rPr lang="en-001" sz="1400"/>
              <a:t>c les tail</a:t>
            </a:r>
            <a:r>
              <a:rPr lang="fr-FR" sz="1400"/>
              <a:t>l</a:t>
            </a:r>
            <a:r>
              <a:rPr lang="en-001" sz="1400"/>
              <a:t>e</a:t>
            </a:r>
            <a:r>
              <a:rPr lang="fr-FR" sz="1400"/>
              <a:t>s</a:t>
            </a:r>
            <a:r>
              <a:rPr lang="en-001" sz="1400"/>
              <a:t> x, y, </a:t>
            </a:r>
            <a:r>
              <a:rPr lang="fr-FR" sz="1400"/>
              <a:t>z</a:t>
            </a:r>
            <a:r>
              <a:rPr lang="en-001" sz="1400"/>
              <a:t> </a:t>
            </a:r>
            <a:endParaRPr lang="fr-FR" sz="1400"/>
          </a:p>
          <a:p>
            <a:r>
              <a:rPr lang="en-001" sz="1400"/>
              <a:t>2 – </a:t>
            </a:r>
            <a:r>
              <a:rPr lang="fr-FR" sz="1400"/>
              <a:t>o</a:t>
            </a:r>
            <a:r>
              <a:rPr lang="en-001" sz="1400"/>
              <a:t>p</a:t>
            </a:r>
            <a:r>
              <a:rPr lang="fr-FR" sz="1400"/>
              <a:t>t</a:t>
            </a:r>
            <a:r>
              <a:rPr lang="en-001" sz="1400"/>
              <a:t>i</a:t>
            </a:r>
            <a:r>
              <a:rPr lang="fr-FR" sz="1400"/>
              <a:t>m</a:t>
            </a:r>
            <a:r>
              <a:rPr lang="en-001" sz="1400"/>
              <a:t>i</a:t>
            </a:r>
            <a:r>
              <a:rPr lang="fr-FR" sz="1400"/>
              <a:t>z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 (</a:t>
            </a:r>
            <a:r>
              <a:rPr lang="fr-FR" sz="1400"/>
              <a:t>P</a:t>
            </a:r>
            <a:r>
              <a:rPr lang="en-001" sz="1400"/>
              <a:t>a</a:t>
            </a:r>
            <a:r>
              <a:rPr lang="fr-FR" sz="1400"/>
              <a:t>r</a:t>
            </a:r>
            <a:r>
              <a:rPr lang="en-001" sz="1400"/>
              <a:t> </a:t>
            </a:r>
            <a:r>
              <a:rPr lang="fr-FR" sz="1400"/>
              <a:t>e</a:t>
            </a:r>
            <a:r>
              <a:rPr lang="en-001" sz="1400"/>
              <a:t>x</a:t>
            </a:r>
            <a:r>
              <a:rPr lang="fr-FR" sz="1400"/>
              <a:t>e</a:t>
            </a:r>
            <a:r>
              <a:rPr lang="en-001" sz="1400"/>
              <a:t>m</a:t>
            </a:r>
            <a:r>
              <a:rPr lang="fr-FR" sz="1400"/>
              <a:t>p</a:t>
            </a:r>
            <a:r>
              <a:rPr lang="en-001" sz="1400"/>
              <a:t>l</a:t>
            </a:r>
            <a:r>
              <a:rPr lang="fr-FR" sz="1400"/>
              <a:t>e</a:t>
            </a:r>
            <a:r>
              <a:rPr lang="en-001" sz="1400"/>
              <a:t> </a:t>
            </a:r>
            <a:r>
              <a:rPr lang="fr-FR" sz="1400"/>
              <a:t>g</a:t>
            </a:r>
            <a:r>
              <a:rPr lang="en-001" sz="1400"/>
              <a:t>r</a:t>
            </a:r>
            <a:r>
              <a:rPr lang="fr-FR" sz="1400"/>
              <a:t>a</a:t>
            </a:r>
            <a:r>
              <a:rPr lang="en-001" sz="1400"/>
              <a:t>d</a:t>
            </a:r>
            <a:r>
              <a:rPr lang="fr-FR" sz="1400"/>
              <a:t>i</a:t>
            </a:r>
            <a:r>
              <a:rPr lang="en-001" sz="1400"/>
              <a:t>e</a:t>
            </a:r>
            <a:r>
              <a:rPr lang="fr-FR" sz="1400"/>
              <a:t>n</a:t>
            </a:r>
            <a:r>
              <a:rPr lang="en-001" sz="1400"/>
              <a:t>t </a:t>
            </a:r>
            <a:r>
              <a:rPr lang="fr-FR" sz="1400"/>
              <a:t>s</a:t>
            </a:r>
            <a:r>
              <a:rPr lang="en-001" sz="1400"/>
              <a:t>t</a:t>
            </a:r>
            <a:r>
              <a:rPr lang="fr-FR" sz="1400"/>
              <a:t>o</a:t>
            </a:r>
            <a:r>
              <a:rPr lang="en-001" sz="1400"/>
              <a:t>c</a:t>
            </a:r>
            <a:r>
              <a:rPr lang="fr-FR" sz="1400"/>
              <a:t>h</a:t>
            </a:r>
            <a:r>
              <a:rPr lang="en-001" sz="1400"/>
              <a:t>a</a:t>
            </a:r>
            <a:r>
              <a:rPr lang="fr-FR" sz="1400"/>
              <a:t>s</a:t>
            </a:r>
            <a:r>
              <a:rPr lang="en-001" sz="1400"/>
              <a:t>t</a:t>
            </a:r>
            <a:r>
              <a:rPr lang="fr-FR" sz="1400"/>
              <a:t>i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e)</a:t>
            </a:r>
          </a:p>
          <a:p>
            <a:r>
              <a:rPr lang="en-001" sz="1400"/>
              <a:t>3 – fonction de co</a:t>
            </a:r>
            <a:r>
              <a:rPr lang="fr-FR" sz="1400"/>
              <a:t>û</a:t>
            </a:r>
            <a:r>
              <a:rPr lang="en-001" sz="1400"/>
              <a:t>t</a:t>
            </a:r>
          </a:p>
          <a:p>
            <a:r>
              <a:rPr lang="en-001" sz="1400"/>
              <a:t>4 – metrics (Ce qu’on cherche à ame</a:t>
            </a:r>
            <a:r>
              <a:rPr lang="fr-FR" sz="1400"/>
              <a:t>l</a:t>
            </a:r>
            <a:r>
              <a:rPr lang="en-001" sz="1400"/>
              <a:t>i</a:t>
            </a:r>
            <a:r>
              <a:rPr lang="fr-FR" sz="1400"/>
              <a:t>o</a:t>
            </a:r>
            <a:r>
              <a:rPr lang="en-001" sz="1400"/>
              <a:t>r</a:t>
            </a:r>
            <a:r>
              <a:rPr lang="fr-FR" sz="1400"/>
              <a:t>e</a:t>
            </a:r>
            <a:r>
              <a:rPr lang="en-001" sz="1400"/>
              <a:t>r)</a:t>
            </a:r>
          </a:p>
          <a:p>
            <a:endParaRPr lang="en-001"/>
          </a:p>
          <a:p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p</a:t>
            </a:r>
            <a:r>
              <a:rPr lang="fr-FR"/>
              <a:t>d</a:t>
            </a:r>
            <a:r>
              <a:rPr lang="en-001"/>
              <a:t>_</a:t>
            </a:r>
            <a:r>
              <a:rPr lang="fr-FR"/>
              <a:t>a</a:t>
            </a:r>
            <a:r>
              <a:rPr lang="en-001"/>
              <a:t>d</a:t>
            </a:r>
            <a:r>
              <a:rPr lang="fr-FR"/>
              <a:t>d</a:t>
            </a:r>
            <a:r>
              <a:rPr lang="en-001"/>
              <a:t>(</a:t>
            </a:r>
            <a:r>
              <a:rPr lang="fr-FR"/>
              <a:t>t</a:t>
            </a:r>
            <a:r>
              <a:rPr lang="en-001"/>
              <a:t>_network *network, 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*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s</a:t>
            </a:r>
            <a:r>
              <a:rPr lang="en-001"/>
              <a:t>p</a:t>
            </a:r>
            <a:r>
              <a:rPr lang="fr-FR"/>
              <a:t>e</a:t>
            </a:r>
            <a:r>
              <a:rPr lang="en-001"/>
              <a:t>c_</a:t>
            </a:r>
            <a:r>
              <a:rPr lang="fr-FR"/>
              <a:t>l</a:t>
            </a:r>
            <a:r>
              <a:rPr lang="en-001"/>
              <a:t>a</a:t>
            </a:r>
            <a:r>
              <a:rPr lang="fr-FR"/>
              <a:t>y</a:t>
            </a:r>
            <a:r>
              <a:rPr lang="en-001"/>
              <a:t>e</a:t>
            </a:r>
            <a:r>
              <a:rPr lang="fr-FR"/>
              <a:t>r</a:t>
            </a:r>
            <a:r>
              <a:rPr lang="en-001"/>
              <a:t>)</a:t>
            </a:r>
          </a:p>
          <a:p>
            <a:r>
              <a:rPr lang="en-001" sz="1600"/>
              <a:t>p</a:t>
            </a:r>
            <a:r>
              <a:rPr lang="fr-FR" sz="1600"/>
              <a:t>d</a:t>
            </a:r>
            <a:r>
              <a:rPr lang="en-001" sz="1600"/>
              <a:t>_</a:t>
            </a:r>
            <a:r>
              <a:rPr lang="fr-FR" sz="1600"/>
              <a:t>a</a:t>
            </a:r>
            <a:r>
              <a:rPr lang="en-001" sz="1600"/>
              <a:t>d</a:t>
            </a:r>
            <a:r>
              <a:rPr lang="fr-FR" sz="1600"/>
              <a:t>d</a:t>
            </a:r>
            <a:r>
              <a:rPr lang="en-001" sz="1600"/>
              <a:t>(</a:t>
            </a:r>
            <a:r>
              <a:rPr lang="fr-FR" sz="1600"/>
              <a:t>n</a:t>
            </a:r>
            <a:r>
              <a:rPr lang="en-001" sz="1600"/>
              <a:t>e</a:t>
            </a:r>
            <a:r>
              <a:rPr lang="fr-FR" sz="1600"/>
              <a:t>t</a:t>
            </a:r>
            <a:r>
              <a:rPr lang="en-001" sz="1600"/>
              <a:t>w</a:t>
            </a:r>
            <a:r>
              <a:rPr lang="fr-FR" sz="1600"/>
              <a:t>o</a:t>
            </a:r>
            <a:r>
              <a:rPr lang="en-001" sz="1600"/>
              <a:t>r</a:t>
            </a:r>
            <a:r>
              <a:rPr lang="fr-FR" sz="1600"/>
              <a:t>k</a:t>
            </a:r>
            <a:r>
              <a:rPr lang="en-001" sz="1600"/>
              <a:t>, </a:t>
            </a:r>
            <a:r>
              <a:rPr lang="fr-FR" sz="1600"/>
              <a:t>C</a:t>
            </a:r>
            <a:r>
              <a:rPr lang="en-001" sz="1600"/>
              <a:t>o</a:t>
            </a:r>
            <a:r>
              <a:rPr lang="fr-FR" sz="1600"/>
              <a:t>n</a:t>
            </a:r>
            <a:r>
              <a:rPr lang="en-001" sz="1600"/>
              <a:t>v</a:t>
            </a:r>
            <a:r>
              <a:rPr lang="fr-FR" sz="1600"/>
              <a:t>o</a:t>
            </a:r>
            <a:r>
              <a:rPr lang="en-001" sz="1600"/>
              <a:t>l</a:t>
            </a:r>
            <a:r>
              <a:rPr lang="fr-FR" sz="1600"/>
              <a:t>u</a:t>
            </a:r>
            <a:r>
              <a:rPr lang="en-001" sz="1600"/>
              <a:t>t</a:t>
            </a:r>
            <a:r>
              <a:rPr lang="fr-FR" sz="1600"/>
              <a:t>i</a:t>
            </a:r>
            <a:r>
              <a:rPr lang="en-001" sz="1600"/>
              <a:t>o</a:t>
            </a:r>
            <a:r>
              <a:rPr lang="fr-FR" sz="1600"/>
              <a:t>n</a:t>
            </a:r>
            <a:r>
              <a:rPr lang="en-001" sz="1600"/>
              <a:t>2</a:t>
            </a:r>
            <a:r>
              <a:rPr lang="fr-FR" sz="1600"/>
              <a:t>D</a:t>
            </a:r>
            <a:r>
              <a:rPr lang="en-001" sz="1600"/>
              <a:t>(32, 3, 1, “</a:t>
            </a:r>
            <a:r>
              <a:rPr lang="fr-FR" sz="1600"/>
              <a:t>r</a:t>
            </a:r>
            <a:r>
              <a:rPr lang="en-001" sz="1600"/>
              <a:t>e</a:t>
            </a:r>
            <a:r>
              <a:rPr lang="fr-FR" sz="1600"/>
              <a:t>l</a:t>
            </a:r>
            <a:r>
              <a:rPr lang="en-001" sz="1600"/>
              <a:t>u”))</a:t>
            </a:r>
          </a:p>
          <a:p>
            <a:endParaRPr lang="en-001" sz="1600"/>
          </a:p>
          <a:p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</a:t>
            </a:r>
            <a:r>
              <a:rPr lang="fr-FR"/>
              <a:t>p</a:t>
            </a:r>
            <a:r>
              <a:rPr lang="en-001"/>
              <a:t>d_</a:t>
            </a:r>
            <a:r>
              <a:rPr lang="fr-FR"/>
              <a:t>t</a:t>
            </a:r>
            <a:r>
              <a:rPr lang="en-001"/>
              <a:t>r</a:t>
            </a:r>
            <a:r>
              <a:rPr lang="fr-FR"/>
              <a:t>a</a:t>
            </a:r>
            <a:r>
              <a:rPr lang="en-001"/>
              <a:t>i</a:t>
            </a:r>
            <a:r>
              <a:rPr lang="fr-FR"/>
              <a:t>n</a:t>
            </a:r>
            <a:r>
              <a:rPr lang="en-001"/>
              <a:t>(</a:t>
            </a:r>
            <a:r>
              <a:rPr lang="fr-FR"/>
              <a:t>t</a:t>
            </a:r>
            <a:r>
              <a:rPr lang="en-001"/>
              <a:t>_network *network, 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*</a:t>
            </a:r>
            <a:r>
              <a:rPr lang="fr-FR"/>
              <a:t>x</a:t>
            </a:r>
            <a:r>
              <a:rPr lang="en-001"/>
              <a:t>, 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*</a:t>
            </a:r>
            <a:r>
              <a:rPr lang="fr-FR"/>
              <a:t>y</a:t>
            </a:r>
            <a:r>
              <a:rPr lang="en-001"/>
              <a:t>, </a:t>
            </a:r>
            <a:r>
              <a:rPr lang="fr-FR"/>
              <a:t>i</a:t>
            </a:r>
            <a:r>
              <a:rPr lang="en-001"/>
              <a:t>nt epoch, 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b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c</a:t>
            </a:r>
            <a:r>
              <a:rPr lang="fr-FR"/>
              <a:t>h</a:t>
            </a:r>
            <a:r>
              <a:rPr lang="en-001"/>
              <a:t>_</a:t>
            </a:r>
            <a:r>
              <a:rPr lang="fr-FR"/>
              <a:t>s</a:t>
            </a:r>
            <a:r>
              <a:rPr lang="en-001"/>
              <a:t>i</a:t>
            </a:r>
            <a:r>
              <a:rPr lang="fr-FR"/>
              <a:t>z</a:t>
            </a:r>
            <a:r>
              <a:rPr lang="en-001"/>
              <a:t>e)</a:t>
            </a:r>
          </a:p>
          <a:p>
            <a:r>
              <a:rPr lang="en-001" sz="1600"/>
              <a:t>pd_train(</a:t>
            </a:r>
            <a:r>
              <a:rPr lang="fr-FR" sz="1600"/>
              <a:t>n</a:t>
            </a:r>
            <a:r>
              <a:rPr lang="en-001" sz="1600"/>
              <a:t>e</a:t>
            </a:r>
            <a:r>
              <a:rPr lang="fr-FR" sz="1600"/>
              <a:t>t</a:t>
            </a:r>
            <a:r>
              <a:rPr lang="en-001" sz="1600"/>
              <a:t>work, x_</a:t>
            </a:r>
            <a:r>
              <a:rPr lang="fr-FR" sz="1600"/>
              <a:t>d</a:t>
            </a:r>
            <a:r>
              <a:rPr lang="en-001" sz="1600"/>
              <a:t>a</a:t>
            </a:r>
            <a:r>
              <a:rPr lang="fr-FR" sz="1600"/>
              <a:t>t</a:t>
            </a:r>
            <a:r>
              <a:rPr lang="en-001" sz="1600"/>
              <a:t>a</a:t>
            </a:r>
            <a:r>
              <a:rPr lang="fr-FR" sz="1600"/>
              <a:t>s</a:t>
            </a:r>
            <a:r>
              <a:rPr lang="en-001" sz="1600"/>
              <a:t>e</a:t>
            </a:r>
            <a:r>
              <a:rPr lang="fr-FR" sz="1600"/>
              <a:t>t</a:t>
            </a:r>
            <a:r>
              <a:rPr lang="en-001" sz="1600"/>
              <a:t>, y_dataset, 100, 10)</a:t>
            </a:r>
          </a:p>
          <a:p>
            <a:endParaRPr lang="en-001" sz="1600"/>
          </a:p>
          <a:p>
            <a:r>
              <a:rPr lang="en-001"/>
              <a:t>void *pd_predi</a:t>
            </a:r>
            <a:r>
              <a:rPr lang="fr-FR"/>
              <a:t>c</a:t>
            </a:r>
            <a:r>
              <a:rPr lang="en-001"/>
              <a:t>t(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t</a:t>
            </a:r>
            <a:r>
              <a:rPr lang="en-001"/>
              <a:t>w</a:t>
            </a:r>
            <a:r>
              <a:rPr lang="fr-FR"/>
              <a:t>o</a:t>
            </a:r>
            <a:r>
              <a:rPr lang="en-001"/>
              <a:t>r</a:t>
            </a:r>
            <a:r>
              <a:rPr lang="fr-FR"/>
              <a:t>k</a:t>
            </a:r>
            <a:r>
              <a:rPr lang="en-001"/>
              <a:t> *network, 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*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p</a:t>
            </a:r>
            <a:r>
              <a:rPr lang="en-001"/>
              <a:t>u</a:t>
            </a:r>
            <a:r>
              <a:rPr lang="fr-FR"/>
              <a:t>t</a:t>
            </a:r>
            <a:r>
              <a:rPr lang="en-001"/>
              <a:t>)</a:t>
            </a:r>
          </a:p>
          <a:p>
            <a:r>
              <a:rPr lang="en-001" sz="1600"/>
              <a:t>result = pd_predict(network, </a:t>
            </a:r>
            <a:r>
              <a:rPr lang="fr-FR" sz="1600"/>
              <a:t>d</a:t>
            </a:r>
            <a:r>
              <a:rPr lang="en-001" sz="1600"/>
              <a:t>ataset[6])</a:t>
            </a:r>
          </a:p>
          <a:p>
            <a:endParaRPr lang="en-001" sz="1600"/>
          </a:p>
          <a:p>
            <a:endParaRPr lang="en-001" sz="1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35283F-26EA-4695-8D79-295902B5CE45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L</a:t>
            </a:r>
            <a:r>
              <a:rPr lang="en-001"/>
              <a:t>i</a:t>
            </a:r>
            <a:r>
              <a:rPr lang="fr-FR"/>
              <a:t>b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r</a:t>
            </a:r>
            <a:r>
              <a:rPr lang="fr-FR"/>
              <a:t>o</a:t>
            </a:r>
            <a:r>
              <a:rPr lang="en-001"/>
              <a:t>toDeep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05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FA1AF7-4655-4190-B7BF-8C9F3A95BAA1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T</a:t>
            </a:r>
            <a:r>
              <a:rPr lang="en-001"/>
              <a:t>a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e</a:t>
            </a:r>
            <a:r>
              <a:rPr lang="en-001"/>
              <a:t>s</a:t>
            </a:r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2689E96-760C-4940-A422-4C6277A23284}"/>
              </a:ext>
            </a:extLst>
          </p:cNvPr>
          <p:cNvSpPr txBox="1"/>
          <p:nvPr/>
        </p:nvSpPr>
        <p:spPr>
          <a:xfrm>
            <a:off x="612396" y="1367406"/>
            <a:ext cx="8886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-    Comprendre le fonctionnement d</a:t>
            </a:r>
            <a:r>
              <a:rPr lang="fr-FR"/>
              <a:t>u</a:t>
            </a:r>
            <a:r>
              <a:rPr lang="en-001"/>
              <a:t> </a:t>
            </a:r>
            <a:r>
              <a:rPr lang="fr-FR"/>
              <a:t>g</a:t>
            </a:r>
            <a:r>
              <a:rPr lang="en-001"/>
              <a:t>r</a:t>
            </a:r>
            <a:r>
              <a:rPr lang="fr-FR"/>
              <a:t>a</a:t>
            </a:r>
            <a:r>
              <a:rPr lang="en-001"/>
              <a:t>d</a:t>
            </a:r>
            <a:r>
              <a:rPr lang="fr-FR"/>
              <a:t>i</a:t>
            </a:r>
            <a:r>
              <a:rPr lang="en-001"/>
              <a:t>a</a:t>
            </a:r>
            <a:r>
              <a:rPr lang="fr-FR"/>
              <a:t>n</a:t>
            </a:r>
            <a:r>
              <a:rPr lang="en-001"/>
              <a:t>t </a:t>
            </a:r>
            <a:r>
              <a:rPr lang="fr-FR"/>
              <a:t>s</a:t>
            </a:r>
            <a:r>
              <a:rPr lang="en-001"/>
              <a:t>t</a:t>
            </a:r>
            <a:r>
              <a:rPr lang="fr-FR"/>
              <a:t>o</a:t>
            </a:r>
            <a:r>
              <a:rPr lang="en-001"/>
              <a:t>c</a:t>
            </a:r>
            <a:r>
              <a:rPr lang="fr-FR"/>
              <a:t>h</a:t>
            </a:r>
            <a:r>
              <a:rPr lang="en-001"/>
              <a:t>a</a:t>
            </a:r>
            <a:r>
              <a:rPr lang="fr-FR"/>
              <a:t>s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q</a:t>
            </a:r>
            <a:r>
              <a:rPr lang="fr-FR"/>
              <a:t>u</a:t>
            </a:r>
            <a:r>
              <a:rPr lang="en-001"/>
              <a:t>e </a:t>
            </a:r>
            <a:r>
              <a:rPr lang="fr-FR"/>
              <a:t>A</a:t>
            </a:r>
            <a:r>
              <a:rPr lang="en-001"/>
              <a:t>d</a:t>
            </a:r>
            <a:r>
              <a:rPr lang="fr-FR"/>
              <a:t>a</a:t>
            </a:r>
            <a:r>
              <a:rPr lang="en-001"/>
              <a:t>m (Voir slide liens p</a:t>
            </a:r>
            <a:r>
              <a:rPr lang="fr-FR"/>
              <a:t>r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i</a:t>
            </a:r>
            <a:r>
              <a:rPr lang="fr-FR"/>
              <a:t>q</a:t>
            </a:r>
            <a:r>
              <a:rPr lang="en-001"/>
              <a:t>u</a:t>
            </a:r>
            <a:r>
              <a:rPr lang="fr-FR"/>
              <a:t>e</a:t>
            </a:r>
            <a:r>
              <a:rPr lang="en-001"/>
              <a:t>s)</a:t>
            </a:r>
          </a:p>
          <a:p>
            <a:pPr marL="285750" indent="-285750">
              <a:buFontTx/>
              <a:buChar char="-"/>
            </a:pPr>
            <a:r>
              <a:rPr lang="en-001"/>
              <a:t>Comprendre l’adaptation des CNN (Convolution, 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o</a:t>
            </a:r>
            <a:r>
              <a:rPr lang="en-001"/>
              <a:t>l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g</a:t>
            </a:r>
            <a:r>
              <a:rPr lang="en-001"/>
              <a:t>, 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e</a:t>
            </a:r>
            <a:r>
              <a:rPr lang="en-001"/>
              <a:t>n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g</a:t>
            </a:r>
            <a:r>
              <a:rPr lang="en-001"/>
              <a:t>) </a:t>
            </a:r>
            <a:r>
              <a:rPr lang="fr-FR"/>
              <a:t>a</a:t>
            </a:r>
            <a:r>
              <a:rPr lang="en-001"/>
              <a:t>u </a:t>
            </a:r>
            <a:r>
              <a:rPr lang="fr-FR"/>
              <a:t>r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e</a:t>
            </a:r>
            <a:r>
              <a:rPr lang="fr-FR"/>
              <a:t>a</a:t>
            </a:r>
            <a:r>
              <a:rPr lang="en-001"/>
              <a:t>u</a:t>
            </a:r>
          </a:p>
          <a:p>
            <a:pPr marL="285750" indent="-285750">
              <a:buFontTx/>
              <a:buChar char="-"/>
            </a:pPr>
            <a:r>
              <a:rPr lang="en-001"/>
              <a:t>Co</a:t>
            </a:r>
            <a:r>
              <a:rPr lang="fr-FR"/>
              <a:t>m</a:t>
            </a:r>
            <a:r>
              <a:rPr lang="en-001"/>
              <a:t>p</a:t>
            </a:r>
            <a:r>
              <a:rPr lang="fr-FR"/>
              <a:t>r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d</a:t>
            </a:r>
            <a:r>
              <a:rPr lang="fr-FR"/>
              <a:t>r</a:t>
            </a:r>
            <a:r>
              <a:rPr lang="en-001"/>
              <a:t>e </a:t>
            </a:r>
            <a:r>
              <a:rPr lang="fr-FR"/>
              <a:t>l</a:t>
            </a:r>
            <a:r>
              <a:rPr lang="en-001"/>
              <a:t>’</a:t>
            </a:r>
            <a:r>
              <a:rPr lang="fr-FR"/>
              <a:t>a</a:t>
            </a:r>
            <a:r>
              <a:rPr lang="en-001"/>
              <a:t>d</a:t>
            </a:r>
            <a:r>
              <a:rPr lang="fr-FR"/>
              <a:t>a</a:t>
            </a:r>
            <a:r>
              <a:rPr lang="en-001"/>
              <a:t>p</a:t>
            </a:r>
            <a:r>
              <a:rPr lang="fr-FR"/>
              <a:t>t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i</a:t>
            </a:r>
            <a:r>
              <a:rPr lang="fr-FR"/>
              <a:t>o</a:t>
            </a:r>
            <a:r>
              <a:rPr lang="en-001"/>
              <a:t>n </a:t>
            </a:r>
            <a:r>
              <a:rPr lang="fr-FR"/>
              <a:t>d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R</a:t>
            </a:r>
            <a:r>
              <a:rPr lang="en-001"/>
              <a:t>N</a:t>
            </a:r>
            <a:r>
              <a:rPr lang="fr-FR"/>
              <a:t>N</a:t>
            </a:r>
            <a:r>
              <a:rPr lang="en-001"/>
              <a:t> (</a:t>
            </a:r>
            <a:r>
              <a:rPr lang="fr-FR"/>
              <a:t>L</a:t>
            </a:r>
            <a:r>
              <a:rPr lang="en-001"/>
              <a:t>S</a:t>
            </a:r>
            <a:r>
              <a:rPr lang="fr-FR"/>
              <a:t>T</a:t>
            </a:r>
            <a:r>
              <a:rPr lang="en-001"/>
              <a:t>M) </a:t>
            </a:r>
            <a:r>
              <a:rPr lang="fr-FR"/>
              <a:t>a</a:t>
            </a:r>
            <a:r>
              <a:rPr lang="en-001"/>
              <a:t>u </a:t>
            </a:r>
            <a:r>
              <a:rPr lang="fr-FR"/>
              <a:t>r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e</a:t>
            </a:r>
            <a:r>
              <a:rPr lang="fr-FR"/>
              <a:t>a</a:t>
            </a:r>
            <a:r>
              <a:rPr lang="en-001"/>
              <a:t>u</a:t>
            </a:r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9C0761-14D3-4271-90E6-0D60FC10282E}"/>
              </a:ext>
            </a:extLst>
          </p:cNvPr>
          <p:cNvSpPr txBox="1"/>
          <p:nvPr/>
        </p:nvSpPr>
        <p:spPr>
          <a:xfrm>
            <a:off x="295275" y="5282181"/>
            <a:ext cx="56254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A</a:t>
            </a:r>
            <a:r>
              <a:rPr lang="en-001"/>
              <a:t> LA FIN DU PROJET</a:t>
            </a:r>
          </a:p>
          <a:p>
            <a:pPr marL="285750" indent="-285750">
              <a:buFontTx/>
              <a:buChar char="-"/>
            </a:pPr>
            <a:r>
              <a:rPr lang="en-001"/>
              <a:t>Mettre les fonctions local en static</a:t>
            </a:r>
          </a:p>
          <a:p>
            <a:pPr marL="285750" indent="-285750">
              <a:buFontTx/>
              <a:buChar char="-"/>
            </a:pPr>
            <a:r>
              <a:rPr lang="en-001"/>
              <a:t>Faire </a:t>
            </a:r>
            <a:r>
              <a:rPr lang="fr-FR"/>
              <a:t>l</a:t>
            </a:r>
            <a:r>
              <a:rPr lang="en-001"/>
              <a:t>a </a:t>
            </a:r>
            <a:r>
              <a:rPr lang="fr-FR"/>
              <a:t>g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 </a:t>
            </a:r>
            <a:r>
              <a:rPr lang="fr-FR"/>
              <a:t>e</a:t>
            </a:r>
            <a:r>
              <a:rPr lang="en-001"/>
              <a:t>r</a:t>
            </a:r>
            <a:r>
              <a:rPr lang="fr-FR"/>
              <a:t>r</a:t>
            </a:r>
            <a:r>
              <a:rPr lang="en-001"/>
              <a:t>e</a:t>
            </a:r>
            <a:r>
              <a:rPr lang="fr-FR"/>
              <a:t>u</a:t>
            </a:r>
            <a:r>
              <a:rPr lang="en-001"/>
              <a:t>r </a:t>
            </a:r>
            <a:r>
              <a:rPr lang="fr-FR"/>
              <a:t>q</a:t>
            </a:r>
            <a:r>
              <a:rPr lang="en-001"/>
              <a:t>u</a:t>
            </a:r>
            <a:r>
              <a:rPr lang="fr-FR"/>
              <a:t>i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i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t</a:t>
            </a:r>
            <a:r>
              <a:rPr lang="en-001"/>
              <a:t>r</a:t>
            </a:r>
            <a:r>
              <a:rPr lang="fr-FR"/>
              <a:t>u</a:t>
            </a:r>
            <a:r>
              <a:rPr lang="en-001"/>
              <a:t>c</a:t>
            </a:r>
            <a:r>
              <a:rPr lang="fr-FR"/>
              <a:t>k</a:t>
            </a:r>
            <a:r>
              <a:rPr lang="en-001"/>
              <a:t>s </a:t>
            </a:r>
            <a:r>
              <a:rPr lang="fr-FR"/>
              <a:t>a</a:t>
            </a:r>
            <a:r>
              <a:rPr lang="en-001"/>
              <a:t>v</a:t>
            </a:r>
            <a:r>
              <a:rPr lang="fr-FR"/>
              <a:t>e</a:t>
            </a:r>
            <a:r>
              <a:rPr lang="en-001"/>
              <a:t>c </a:t>
            </a:r>
            <a:r>
              <a:rPr lang="fr-FR"/>
              <a:t>l</a:t>
            </a:r>
            <a:r>
              <a:rPr lang="en-001"/>
              <a:t>e </a:t>
            </a:r>
            <a:r>
              <a:rPr lang="fr-FR"/>
              <a:t>p</a:t>
            </a:r>
            <a:r>
              <a:rPr lang="en-001"/>
              <a:t>r</a:t>
            </a:r>
            <a:r>
              <a:rPr lang="fr-FR"/>
              <a:t>i</a:t>
            </a:r>
            <a:r>
              <a:rPr lang="en-001"/>
              <a:t>ntf</a:t>
            </a:r>
          </a:p>
          <a:p>
            <a:pPr marL="285750" indent="-285750">
              <a:buFontTx/>
              <a:buChar char="-"/>
            </a:pPr>
            <a:r>
              <a:rPr lang="en-001"/>
              <a:t>Netoyer les </a:t>
            </a:r>
            <a:r>
              <a:rPr lang="fr-FR"/>
              <a:t>f</a:t>
            </a:r>
            <a:r>
              <a:rPr lang="en-001"/>
              <a:t>i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i</a:t>
            </a:r>
            <a:r>
              <a:rPr lang="en-001"/>
              <a:t>e</a:t>
            </a:r>
            <a:r>
              <a:rPr lang="fr-FR"/>
              <a:t>r</a:t>
            </a:r>
            <a:r>
              <a:rPr lang="en-001"/>
              <a:t>s</a:t>
            </a:r>
          </a:p>
          <a:p>
            <a:pPr marL="285750" indent="-285750">
              <a:buFontTx/>
              <a:buChar char="-"/>
            </a:pPr>
            <a:r>
              <a:rPr lang="en-001"/>
              <a:t>LES FOUITES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7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B23583E4-FD4E-4755-A8C4-969E48849513}"/>
              </a:ext>
            </a:extLst>
          </p:cNvPr>
          <p:cNvSpPr/>
          <p:nvPr/>
        </p:nvSpPr>
        <p:spPr>
          <a:xfrm>
            <a:off x="6896263" y="4628413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BA1DA1F-A47B-445F-9027-9D60106D241B}"/>
              </a:ext>
            </a:extLst>
          </p:cNvPr>
          <p:cNvSpPr/>
          <p:nvPr/>
        </p:nvSpPr>
        <p:spPr>
          <a:xfrm>
            <a:off x="6889272" y="5527433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FAE2933-9AB1-41EF-9DDC-B2B1F71E0939}"/>
              </a:ext>
            </a:extLst>
          </p:cNvPr>
          <p:cNvSpPr/>
          <p:nvPr/>
        </p:nvSpPr>
        <p:spPr>
          <a:xfrm>
            <a:off x="9162689" y="4218751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215181D-2E1B-4FE8-BC52-D73E01E39ED0}"/>
              </a:ext>
            </a:extLst>
          </p:cNvPr>
          <p:cNvSpPr/>
          <p:nvPr/>
        </p:nvSpPr>
        <p:spPr>
          <a:xfrm>
            <a:off x="9162689" y="5015705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2244B23-AEC1-4857-9FDB-5FAA6EB75445}"/>
              </a:ext>
            </a:extLst>
          </p:cNvPr>
          <p:cNvSpPr/>
          <p:nvPr/>
        </p:nvSpPr>
        <p:spPr>
          <a:xfrm>
            <a:off x="9129133" y="5871382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BA40B0D-CDA5-482A-80CE-A81EF6F7E562}"/>
              </a:ext>
            </a:extLst>
          </p:cNvPr>
          <p:cNvSpPr/>
          <p:nvPr/>
        </p:nvSpPr>
        <p:spPr>
          <a:xfrm>
            <a:off x="11217992" y="5519044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9710FF9-9B7B-474E-B64F-94FF7CF59E84}"/>
              </a:ext>
            </a:extLst>
          </p:cNvPr>
          <p:cNvSpPr/>
          <p:nvPr/>
        </p:nvSpPr>
        <p:spPr>
          <a:xfrm>
            <a:off x="11226381" y="4638200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AACE104-59B9-4258-B9CE-924E974318E2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7344132" y="4442686"/>
            <a:ext cx="1818557" cy="40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9D2F886-E43D-4013-BC72-229E91AAF0A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7337141" y="4442686"/>
            <a:ext cx="1825548" cy="13086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55F9E41-9B18-4795-AA08-22368F28B79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7337141" y="5239640"/>
            <a:ext cx="1825548" cy="5117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FBC2FDD-1A30-438C-9217-14C3EC88DB7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7344132" y="4852348"/>
            <a:ext cx="1818557" cy="387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E1E0668-A66A-4344-9761-CB19CC405491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7337141" y="5751368"/>
            <a:ext cx="1791992" cy="3439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A979F52-09F4-4795-B6BC-46D68035378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7344132" y="4852348"/>
            <a:ext cx="1785001" cy="1242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E56AC1D-7B6C-442D-9FE5-52BB23019F2C}"/>
              </a:ext>
            </a:extLst>
          </p:cNvPr>
          <p:cNvSpPr/>
          <p:nvPr/>
        </p:nvSpPr>
        <p:spPr>
          <a:xfrm>
            <a:off x="206816" y="969956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_network</a:t>
            </a: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n</a:t>
            </a:r>
            <a:r>
              <a:rPr lang="fr-FR" sz="1400">
                <a:solidFill>
                  <a:srgbClr val="00B0F0"/>
                </a:solidFill>
              </a:rPr>
              <a:t>t</a:t>
            </a:r>
            <a:r>
              <a:rPr lang="en-001" sz="1400">
                <a:solidFill>
                  <a:srgbClr val="00B0F0"/>
                </a:solidFill>
              </a:rPr>
              <a:t> optimizer</a:t>
            </a:r>
          </a:p>
          <a:p>
            <a:r>
              <a:rPr lang="en-001" sz="1400">
                <a:solidFill>
                  <a:srgbClr val="00B0F0"/>
                </a:solidFill>
              </a:rPr>
              <a:t>int loss</a:t>
            </a:r>
          </a:p>
          <a:p>
            <a:r>
              <a:rPr lang="en-001" sz="1400">
                <a:solidFill>
                  <a:srgbClr val="00B0F0"/>
                </a:solidFill>
              </a:rPr>
              <a:t>int metrics</a:t>
            </a:r>
          </a:p>
          <a:p>
            <a:r>
              <a:rPr lang="en-001" sz="1400">
                <a:solidFill>
                  <a:schemeClr val="tx1"/>
                </a:solidFill>
              </a:rPr>
              <a:t>un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n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d </a:t>
            </a:r>
            <a:r>
              <a:rPr lang="fr-FR" sz="1400">
                <a:solidFill>
                  <a:schemeClr val="tx1"/>
                </a:solidFill>
              </a:rPr>
              <a:t>i</a:t>
            </a:r>
            <a:r>
              <a:rPr lang="en-001" sz="1400">
                <a:solidFill>
                  <a:schemeClr val="tx1"/>
                </a:solidFill>
              </a:rPr>
              <a:t>n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p</a:t>
            </a:r>
            <a:r>
              <a:rPr lang="fr-FR" sz="1400">
                <a:solidFill>
                  <a:schemeClr val="tx1"/>
                </a:solidFill>
              </a:rPr>
              <a:t>o</a:t>
            </a:r>
            <a:r>
              <a:rPr lang="en-001" sz="1400">
                <a:solidFill>
                  <a:schemeClr val="tx1"/>
                </a:solidFill>
              </a:rPr>
              <a:t>c</a:t>
            </a:r>
            <a:r>
              <a:rPr lang="fr-FR" sz="1400">
                <a:solidFill>
                  <a:schemeClr val="tx1"/>
                </a:solidFill>
              </a:rPr>
              <a:t>h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unsigned int batch_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z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C3D273-FF0B-4486-8C6A-1885B4336366}"/>
              </a:ext>
            </a:extLst>
          </p:cNvPr>
          <p:cNvSpPr/>
          <p:nvPr/>
        </p:nvSpPr>
        <p:spPr>
          <a:xfrm>
            <a:off x="2901080" y="954576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r>
              <a:rPr lang="en-001">
                <a:solidFill>
                  <a:schemeClr val="tx1"/>
                </a:solidFill>
              </a:rPr>
              <a:t>e</a:t>
            </a:r>
            <a:r>
              <a:rPr lang="fr-FR">
                <a:solidFill>
                  <a:schemeClr val="tx1"/>
                </a:solidFill>
              </a:rPr>
              <a:t>r</a:t>
            </a:r>
            <a:endParaRPr lang="en-001">
              <a:solidFill>
                <a:schemeClr val="tx1"/>
              </a:solidFill>
            </a:endParaRPr>
          </a:p>
          <a:p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_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y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r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 *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x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</a:p>
          <a:p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t_layer *before</a:t>
            </a:r>
          </a:p>
          <a:p>
            <a:r>
              <a:rPr lang="fr-FR" sz="1400">
                <a:solidFill>
                  <a:srgbClr val="7030A0"/>
                </a:solidFill>
              </a:rPr>
              <a:t>v</a:t>
            </a:r>
            <a:r>
              <a:rPr lang="en-001" sz="1400">
                <a:solidFill>
                  <a:srgbClr val="7030A0"/>
                </a:solidFill>
              </a:rPr>
              <a:t>oid </a:t>
            </a:r>
            <a:r>
              <a:rPr lang="en-001" sz="1400">
                <a:solidFill>
                  <a:schemeClr val="tx1"/>
                </a:solidFill>
              </a:rPr>
              <a:t>*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p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c_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int spec_layer_id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9CDEA6-FB55-485E-A6A0-72267B10E94B}"/>
              </a:ext>
            </a:extLst>
          </p:cNvPr>
          <p:cNvSpPr/>
          <p:nvPr/>
        </p:nvSpPr>
        <p:spPr>
          <a:xfrm>
            <a:off x="8523102" y="897252"/>
            <a:ext cx="243001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n</a:t>
            </a:r>
            <a:r>
              <a:rPr lang="en-001">
                <a:solidFill>
                  <a:schemeClr val="tx1"/>
                </a:solidFill>
              </a:rPr>
              <a:t>o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e</a:t>
            </a:r>
          </a:p>
          <a:p>
            <a:r>
              <a:rPr lang="fr-FR" sz="1400">
                <a:solidFill>
                  <a:srgbClr val="F19658"/>
                </a:solidFill>
              </a:rPr>
              <a:t>t</a:t>
            </a:r>
            <a:r>
              <a:rPr lang="en-001" sz="1400">
                <a:solidFill>
                  <a:srgbClr val="F19658"/>
                </a:solidFill>
              </a:rPr>
              <a:t>_</a:t>
            </a:r>
            <a:r>
              <a:rPr lang="fr-FR" sz="1400">
                <a:solidFill>
                  <a:srgbClr val="F19658"/>
                </a:solidFill>
              </a:rPr>
              <a:t>f</a:t>
            </a:r>
            <a:r>
              <a:rPr lang="en-001" sz="1400">
                <a:solidFill>
                  <a:srgbClr val="F19658"/>
                </a:solidFill>
              </a:rPr>
              <a:t>_array weigth_lst</a:t>
            </a:r>
          </a:p>
          <a:p>
            <a:r>
              <a:rPr lang="fr-FR" sz="1400">
                <a:solidFill>
                  <a:schemeClr val="tx1"/>
                </a:solidFill>
              </a:rPr>
              <a:t>f</a:t>
            </a:r>
            <a:r>
              <a:rPr lang="en-001" sz="1400">
                <a:solidFill>
                  <a:schemeClr val="tx1"/>
                </a:solidFill>
              </a:rPr>
              <a:t>l</a:t>
            </a:r>
            <a:r>
              <a:rPr lang="fr-FR" sz="1400">
                <a:solidFill>
                  <a:schemeClr val="tx1"/>
                </a:solidFill>
              </a:rPr>
              <a:t>o</a:t>
            </a:r>
            <a:r>
              <a:rPr lang="en-001" sz="1400">
                <a:solidFill>
                  <a:schemeClr val="tx1"/>
                </a:solidFill>
              </a:rPr>
              <a:t>at </a:t>
            </a:r>
            <a:r>
              <a:rPr lang="fr-FR" sz="1400">
                <a:solidFill>
                  <a:schemeClr val="tx1"/>
                </a:solidFill>
              </a:rPr>
              <a:t>v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u</a:t>
            </a:r>
            <a:r>
              <a:rPr lang="fr-FR" sz="1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CCE211-C82F-4E8D-BD2D-78C4D12FA52D}"/>
              </a:ext>
            </a:extLst>
          </p:cNvPr>
          <p:cNvSpPr txBox="1"/>
          <p:nvPr/>
        </p:nvSpPr>
        <p:spPr>
          <a:xfrm>
            <a:off x="68825" y="3412008"/>
            <a:ext cx="431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>
                <a:solidFill>
                  <a:srgbClr val="00B0F0"/>
                </a:solidFill>
              </a:rPr>
              <a:t>I</a:t>
            </a:r>
            <a:r>
              <a:rPr lang="fr-FR">
                <a:solidFill>
                  <a:srgbClr val="00B0F0"/>
                </a:solidFill>
              </a:rPr>
              <a:t>n</a:t>
            </a:r>
            <a:r>
              <a:rPr lang="en-001">
                <a:solidFill>
                  <a:srgbClr val="00B0F0"/>
                </a:solidFill>
              </a:rPr>
              <a:t>d</a:t>
            </a:r>
            <a:r>
              <a:rPr lang="fr-FR">
                <a:solidFill>
                  <a:srgbClr val="00B0F0"/>
                </a:solidFill>
              </a:rPr>
              <a:t>i</a:t>
            </a:r>
            <a:r>
              <a:rPr lang="en-001">
                <a:solidFill>
                  <a:srgbClr val="00B0F0"/>
                </a:solidFill>
              </a:rPr>
              <a:t>c</a:t>
            </a:r>
            <a:r>
              <a:rPr lang="fr-FR">
                <a:solidFill>
                  <a:srgbClr val="00B0F0"/>
                </a:solidFill>
              </a:rPr>
              <a:t>e</a:t>
            </a:r>
            <a:r>
              <a:rPr lang="en-001">
                <a:solidFill>
                  <a:srgbClr val="00B0F0"/>
                </a:solidFill>
              </a:rPr>
              <a:t> </a:t>
            </a:r>
            <a:r>
              <a:rPr lang="fr-FR">
                <a:solidFill>
                  <a:srgbClr val="00B0F0"/>
                </a:solidFill>
              </a:rPr>
              <a:t>d</a:t>
            </a:r>
            <a:r>
              <a:rPr lang="en-001">
                <a:solidFill>
                  <a:srgbClr val="00B0F0"/>
                </a:solidFill>
              </a:rPr>
              <a:t>’</a:t>
            </a:r>
            <a:r>
              <a:rPr lang="fr-FR">
                <a:solidFill>
                  <a:srgbClr val="00B0F0"/>
                </a:solidFill>
              </a:rPr>
              <a:t>u</a:t>
            </a:r>
            <a:r>
              <a:rPr lang="en-001">
                <a:solidFill>
                  <a:srgbClr val="00B0F0"/>
                </a:solidFill>
              </a:rPr>
              <a:t>n tableau de pointeur sur fonction</a:t>
            </a:r>
          </a:p>
          <a:p>
            <a:r>
              <a:rPr lang="en-001">
                <a:solidFill>
                  <a:srgbClr val="00B0F0"/>
                </a:solidFill>
              </a:rPr>
              <a:t>pour choisir la bonne fonction</a:t>
            </a:r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A4143B5-9649-4A73-8008-543BDEDC118B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9386624" y="4666620"/>
            <a:ext cx="0" cy="34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7894A37-0B8B-420A-847F-1C78D3C8CC67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9362856" y="5463574"/>
            <a:ext cx="23768" cy="40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07539C4A-0153-4FB5-A6E9-C48665FB5E02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9610558" y="4442686"/>
            <a:ext cx="1615823" cy="419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9787490-2085-4115-8C64-139FF018A5B0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9610558" y="4862135"/>
            <a:ext cx="1615823" cy="377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79E9124-B77C-4459-AA0C-58DAA6D34206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9577002" y="5742979"/>
            <a:ext cx="164099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6D2BD272-37FB-4204-85F2-A9E89A63423C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9610558" y="5239640"/>
            <a:ext cx="1607434" cy="503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516320E-8A13-4B32-A7C7-60222412B023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9610558" y="4442686"/>
            <a:ext cx="1607434" cy="1300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103F3CB5-55B5-4930-9616-315F9AC0FD1F}"/>
              </a:ext>
            </a:extLst>
          </p:cNvPr>
          <p:cNvCxnSpPr>
            <a:cxnSpLocks/>
            <a:stCxn id="10" idx="2"/>
            <a:endCxn id="8" idx="6"/>
          </p:cNvCxnSpPr>
          <p:nvPr/>
        </p:nvCxnSpPr>
        <p:spPr>
          <a:xfrm flipH="1">
            <a:off x="9577002" y="4862135"/>
            <a:ext cx="1649379" cy="123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284EFBF-7D4B-4BCD-AE0A-0C5B0A3713AF}"/>
              </a:ext>
            </a:extLst>
          </p:cNvPr>
          <p:cNvSpPr/>
          <p:nvPr/>
        </p:nvSpPr>
        <p:spPr>
          <a:xfrm>
            <a:off x="5697411" y="923818"/>
            <a:ext cx="243001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r>
              <a:rPr lang="en-001">
                <a:solidFill>
                  <a:schemeClr val="tx1"/>
                </a:solidFill>
              </a:rPr>
              <a:t>e</a:t>
            </a:r>
            <a:r>
              <a:rPr lang="fr-FR">
                <a:solidFill>
                  <a:schemeClr val="tx1"/>
                </a:solidFill>
              </a:rPr>
              <a:t>r</a:t>
            </a:r>
            <a:endParaRPr lang="en-001">
              <a:solidFill>
                <a:schemeClr val="tx1"/>
              </a:solidFill>
            </a:endParaRPr>
          </a:p>
          <a:p>
            <a:r>
              <a:rPr lang="fr-FR" sz="1400">
                <a:solidFill>
                  <a:srgbClr val="92D050"/>
                </a:solidFill>
              </a:rPr>
              <a:t>t</a:t>
            </a:r>
            <a:r>
              <a:rPr lang="en-001" sz="1400">
                <a:solidFill>
                  <a:srgbClr val="92D050"/>
                </a:solidFill>
              </a:rPr>
              <a:t>_</a:t>
            </a:r>
            <a:r>
              <a:rPr lang="fr-FR" sz="1400">
                <a:solidFill>
                  <a:srgbClr val="92D050"/>
                </a:solidFill>
              </a:rPr>
              <a:t>n</a:t>
            </a:r>
            <a:r>
              <a:rPr lang="en-001" sz="1400">
                <a:solidFill>
                  <a:srgbClr val="92D050"/>
                </a:solidFill>
              </a:rPr>
              <a:t>_</a:t>
            </a:r>
            <a:r>
              <a:rPr lang="fr-FR" sz="1400">
                <a:solidFill>
                  <a:srgbClr val="92D050"/>
                </a:solidFill>
              </a:rPr>
              <a:t>a</a:t>
            </a:r>
            <a:r>
              <a:rPr lang="en-001" sz="1400">
                <a:solidFill>
                  <a:srgbClr val="92D050"/>
                </a:solidFill>
              </a:rPr>
              <a:t>r</a:t>
            </a:r>
            <a:r>
              <a:rPr lang="fr-FR" sz="1400">
                <a:solidFill>
                  <a:srgbClr val="92D050"/>
                </a:solidFill>
              </a:rPr>
              <a:t>r</a:t>
            </a:r>
            <a:r>
              <a:rPr lang="en-001" sz="1400">
                <a:solidFill>
                  <a:srgbClr val="92D050"/>
                </a:solidFill>
              </a:rPr>
              <a:t>ay *node_lst</a:t>
            </a:r>
          </a:p>
          <a:p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n</a:t>
            </a:r>
            <a:r>
              <a:rPr lang="fr-FR" sz="1400">
                <a:solidFill>
                  <a:srgbClr val="00B0F0"/>
                </a:solidFill>
              </a:rPr>
              <a:t>t</a:t>
            </a:r>
            <a:r>
              <a:rPr lang="en-001" sz="1400">
                <a:solidFill>
                  <a:srgbClr val="00B0F0"/>
                </a:solidFill>
              </a:rPr>
              <a:t> preactivat</a:t>
            </a:r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o</a:t>
            </a:r>
            <a:r>
              <a:rPr lang="fr-FR" sz="1400">
                <a:solidFill>
                  <a:srgbClr val="00B0F0"/>
                </a:solidFill>
              </a:rPr>
              <a:t>n</a:t>
            </a:r>
            <a:endParaRPr lang="fr-FR" sz="1400">
              <a:solidFill>
                <a:schemeClr val="tx1"/>
              </a:solidFill>
            </a:endParaRP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81426C8D-C173-4D05-8D12-140522E34A8D}"/>
              </a:ext>
            </a:extLst>
          </p:cNvPr>
          <p:cNvCxnSpPr/>
          <p:nvPr/>
        </p:nvCxnSpPr>
        <p:spPr>
          <a:xfrm>
            <a:off x="7382312" y="3749879"/>
            <a:ext cx="1593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D853F535-FF8D-4907-B1AE-E2432A4A4846}"/>
              </a:ext>
            </a:extLst>
          </p:cNvPr>
          <p:cNvCxnSpPr/>
          <p:nvPr/>
        </p:nvCxnSpPr>
        <p:spPr>
          <a:xfrm>
            <a:off x="9564848" y="3692554"/>
            <a:ext cx="1593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D8DB282-20D3-4750-B2A4-7420DAE8B06D}"/>
              </a:ext>
            </a:extLst>
          </p:cNvPr>
          <p:cNvSpPr/>
          <p:nvPr/>
        </p:nvSpPr>
        <p:spPr>
          <a:xfrm>
            <a:off x="4629326" y="4100820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_n_</a:t>
            </a:r>
            <a:r>
              <a:rPr lang="fr-FR">
                <a:solidFill>
                  <a:schemeClr val="tx1"/>
                </a:solidFill>
              </a:rPr>
              <a:t>a</a:t>
            </a:r>
            <a:r>
              <a:rPr lang="en-001">
                <a:solidFill>
                  <a:schemeClr val="tx1"/>
                </a:solidFill>
              </a:rPr>
              <a:t>r</a:t>
            </a:r>
            <a:r>
              <a:rPr lang="fr-FR">
                <a:solidFill>
                  <a:schemeClr val="tx1"/>
                </a:solidFill>
              </a:rPr>
              <a:t>r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ode *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size_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len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233B85-A5EB-4F02-A90F-E8EC79E585DD}"/>
              </a:ext>
            </a:extLst>
          </p:cNvPr>
          <p:cNvSpPr/>
          <p:nvPr/>
        </p:nvSpPr>
        <p:spPr>
          <a:xfrm>
            <a:off x="0" y="4082643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_i_</a:t>
            </a:r>
            <a:r>
              <a:rPr lang="fr-FR">
                <a:solidFill>
                  <a:schemeClr val="tx1"/>
                </a:solidFill>
              </a:rPr>
              <a:t>a</a:t>
            </a:r>
            <a:r>
              <a:rPr lang="en-001">
                <a:solidFill>
                  <a:schemeClr val="tx1"/>
                </a:solidFill>
              </a:rPr>
              <a:t>r</a:t>
            </a:r>
            <a:r>
              <a:rPr lang="fr-FR">
                <a:solidFill>
                  <a:schemeClr val="tx1"/>
                </a:solidFill>
              </a:rPr>
              <a:t>r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int *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size_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len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96AD1B-A668-4552-A412-0FDBC75A0B34}"/>
              </a:ext>
            </a:extLst>
          </p:cNvPr>
          <p:cNvSpPr/>
          <p:nvPr/>
        </p:nvSpPr>
        <p:spPr>
          <a:xfrm>
            <a:off x="2306974" y="4102219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_f_</a:t>
            </a:r>
            <a:r>
              <a:rPr lang="fr-FR">
                <a:solidFill>
                  <a:schemeClr val="tx1"/>
                </a:solidFill>
              </a:rPr>
              <a:t>a</a:t>
            </a:r>
            <a:r>
              <a:rPr lang="en-001">
                <a:solidFill>
                  <a:schemeClr val="tx1"/>
                </a:solidFill>
              </a:rPr>
              <a:t>r</a:t>
            </a:r>
            <a:r>
              <a:rPr lang="fr-FR">
                <a:solidFill>
                  <a:schemeClr val="tx1"/>
                </a:solidFill>
              </a:rPr>
              <a:t>r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float *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size_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len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A07EF2-F89D-4ACB-AF7B-57116332389E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S</a:t>
            </a:r>
            <a:r>
              <a:rPr lang="en-001"/>
              <a:t>t</a:t>
            </a:r>
            <a:r>
              <a:rPr lang="fr-FR"/>
              <a:t>r</a:t>
            </a:r>
            <a:r>
              <a:rPr lang="en-001"/>
              <a:t>u</a:t>
            </a:r>
            <a:r>
              <a:rPr lang="fr-FR"/>
              <a:t>c</a:t>
            </a:r>
            <a:r>
              <a:rPr lang="en-001"/>
              <a:t>t</a:t>
            </a:r>
            <a:r>
              <a:rPr lang="fr-FR"/>
              <a:t>u</a:t>
            </a:r>
            <a:r>
              <a:rPr lang="en-001"/>
              <a:t>r</a:t>
            </a:r>
            <a:r>
              <a:rPr lang="fr-FR"/>
              <a:t>e</a:t>
            </a:r>
            <a:r>
              <a:rPr lang="en-001"/>
              <a:t>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86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E17A0A3-F505-44B6-971C-3C4CE07F7356}"/>
              </a:ext>
            </a:extLst>
          </p:cNvPr>
          <p:cNvSpPr txBox="1"/>
          <p:nvPr/>
        </p:nvSpPr>
        <p:spPr>
          <a:xfrm>
            <a:off x="135080" y="717345"/>
            <a:ext cx="7840864" cy="4739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001"/>
          </a:p>
          <a:p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</a:t>
            </a:r>
            <a:r>
              <a:rPr lang="fr-FR"/>
              <a:t>n</a:t>
            </a:r>
            <a:r>
              <a:rPr lang="en-001"/>
              <a:t>n_</a:t>
            </a:r>
            <a:r>
              <a:rPr lang="fr-FR"/>
              <a:t>a</a:t>
            </a:r>
            <a:r>
              <a:rPr lang="en-001"/>
              <a:t>d</a:t>
            </a:r>
            <a:r>
              <a:rPr lang="fr-FR"/>
              <a:t>d</a:t>
            </a:r>
            <a:r>
              <a:rPr lang="en-001"/>
              <a:t>(</a:t>
            </a:r>
            <a:r>
              <a:rPr lang="fr-FR"/>
              <a:t>t</a:t>
            </a:r>
            <a:r>
              <a:rPr lang="en-001"/>
              <a:t>_network *network, 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*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s</a:t>
            </a:r>
            <a:r>
              <a:rPr lang="en-001"/>
              <a:t>p</a:t>
            </a:r>
            <a:r>
              <a:rPr lang="fr-FR"/>
              <a:t>e</a:t>
            </a:r>
            <a:r>
              <a:rPr lang="en-001"/>
              <a:t>c_</a:t>
            </a:r>
            <a:r>
              <a:rPr lang="fr-FR"/>
              <a:t>l</a:t>
            </a:r>
            <a:r>
              <a:rPr lang="en-001"/>
              <a:t>a</a:t>
            </a:r>
            <a:r>
              <a:rPr lang="fr-FR"/>
              <a:t>y</a:t>
            </a:r>
            <a:r>
              <a:rPr lang="en-001"/>
              <a:t>e</a:t>
            </a:r>
            <a:r>
              <a:rPr lang="fr-FR"/>
              <a:t>r</a:t>
            </a:r>
            <a:r>
              <a:rPr lang="en-001"/>
              <a:t>, activ activation)</a:t>
            </a:r>
          </a:p>
          <a:p>
            <a:r>
              <a:rPr lang="fr-FR" sz="1600"/>
              <a:t>n</a:t>
            </a:r>
            <a:r>
              <a:rPr lang="en-001" sz="1600"/>
              <a:t>n_</a:t>
            </a:r>
            <a:r>
              <a:rPr lang="fr-FR" sz="1600"/>
              <a:t>a</a:t>
            </a:r>
            <a:r>
              <a:rPr lang="en-001" sz="1600"/>
              <a:t>d</a:t>
            </a:r>
            <a:r>
              <a:rPr lang="fr-FR" sz="1600"/>
              <a:t>d</a:t>
            </a:r>
            <a:r>
              <a:rPr lang="en-001" sz="1600"/>
              <a:t>(</a:t>
            </a:r>
            <a:r>
              <a:rPr lang="fr-FR" sz="1600"/>
              <a:t>n</a:t>
            </a:r>
            <a:r>
              <a:rPr lang="en-001" sz="1600"/>
              <a:t>e</a:t>
            </a:r>
            <a:r>
              <a:rPr lang="fr-FR" sz="1600"/>
              <a:t>t</a:t>
            </a:r>
            <a:r>
              <a:rPr lang="en-001" sz="1600"/>
              <a:t>w</a:t>
            </a:r>
            <a:r>
              <a:rPr lang="fr-FR" sz="1600"/>
              <a:t>o</a:t>
            </a:r>
            <a:r>
              <a:rPr lang="en-001" sz="1600"/>
              <a:t>r</a:t>
            </a:r>
            <a:r>
              <a:rPr lang="fr-FR" sz="1600"/>
              <a:t>k</a:t>
            </a:r>
            <a:r>
              <a:rPr lang="en-001" sz="1600"/>
              <a:t>, </a:t>
            </a:r>
            <a:r>
              <a:rPr lang="fr-FR" sz="1600"/>
              <a:t>C</a:t>
            </a:r>
            <a:r>
              <a:rPr lang="en-001" sz="1600"/>
              <a:t>o</a:t>
            </a:r>
            <a:r>
              <a:rPr lang="fr-FR" sz="1600"/>
              <a:t>n</a:t>
            </a:r>
            <a:r>
              <a:rPr lang="en-001" sz="1600"/>
              <a:t>v</a:t>
            </a:r>
            <a:r>
              <a:rPr lang="fr-FR" sz="1600"/>
              <a:t>o</a:t>
            </a:r>
            <a:r>
              <a:rPr lang="en-001" sz="1600"/>
              <a:t>l</a:t>
            </a:r>
            <a:r>
              <a:rPr lang="fr-FR" sz="1600"/>
              <a:t>u</a:t>
            </a:r>
            <a:r>
              <a:rPr lang="en-001" sz="1600"/>
              <a:t>t</a:t>
            </a:r>
            <a:r>
              <a:rPr lang="fr-FR" sz="1600"/>
              <a:t>i</a:t>
            </a:r>
            <a:r>
              <a:rPr lang="en-001" sz="1600"/>
              <a:t>o</a:t>
            </a:r>
            <a:r>
              <a:rPr lang="fr-FR" sz="1600"/>
              <a:t>n</a:t>
            </a:r>
            <a:r>
              <a:rPr lang="en-001" sz="1600"/>
              <a:t>2</a:t>
            </a:r>
            <a:r>
              <a:rPr lang="fr-FR" sz="1600"/>
              <a:t>D</a:t>
            </a:r>
            <a:r>
              <a:rPr lang="en-001" sz="1600"/>
              <a:t>(filters, kernel_</a:t>
            </a:r>
            <a:r>
              <a:rPr lang="fr-FR" sz="1600"/>
              <a:t>s</a:t>
            </a:r>
            <a:r>
              <a:rPr lang="en-001" sz="1600"/>
              <a:t>i</a:t>
            </a:r>
            <a:r>
              <a:rPr lang="fr-FR" sz="1600"/>
              <a:t>z</a:t>
            </a:r>
            <a:r>
              <a:rPr lang="en-001" sz="1600"/>
              <a:t>e, strides), A_RELU)</a:t>
            </a:r>
          </a:p>
          <a:p>
            <a:endParaRPr lang="en-001" sz="1600"/>
          </a:p>
          <a:p>
            <a:endParaRPr lang="en-001" sz="1600"/>
          </a:p>
          <a:p>
            <a:r>
              <a:rPr lang="en-001" sz="1600"/>
              <a:t>void nn_</a:t>
            </a:r>
            <a:r>
              <a:rPr lang="fr-FR" sz="1600"/>
              <a:t>c</a:t>
            </a:r>
            <a:r>
              <a:rPr lang="en-001" sz="1600"/>
              <a:t>o</a:t>
            </a:r>
            <a:r>
              <a:rPr lang="fr-FR" sz="1600"/>
              <a:t>n</a:t>
            </a:r>
            <a:r>
              <a:rPr lang="en-001" sz="1600"/>
              <a:t>figure(</a:t>
            </a:r>
            <a:r>
              <a:rPr lang="fr-FR" sz="1600"/>
              <a:t>c</a:t>
            </a:r>
            <a:r>
              <a:rPr lang="en-001" sz="1600"/>
              <a:t>h</a:t>
            </a:r>
            <a:r>
              <a:rPr lang="fr-FR" sz="1600"/>
              <a:t>a</a:t>
            </a:r>
            <a:r>
              <a:rPr lang="en-001" sz="1600"/>
              <a:t>r *</a:t>
            </a:r>
            <a:r>
              <a:rPr lang="fr-FR" sz="1600"/>
              <a:t>o</a:t>
            </a:r>
            <a:r>
              <a:rPr lang="en-001" sz="1600"/>
              <a:t>ptimizer, char *loss, char *metri</a:t>
            </a:r>
            <a:r>
              <a:rPr lang="fr-FR" sz="1600"/>
              <a:t>c</a:t>
            </a:r>
            <a:r>
              <a:rPr lang="en-001" sz="1600"/>
              <a:t>s, </a:t>
            </a:r>
            <a:r>
              <a:rPr lang="fr-FR" sz="1600"/>
              <a:t>f</a:t>
            </a:r>
            <a:r>
              <a:rPr lang="en-001" sz="1600"/>
              <a:t>loa</a:t>
            </a:r>
            <a:r>
              <a:rPr lang="fr-FR" sz="1600"/>
              <a:t>t</a:t>
            </a:r>
            <a:r>
              <a:rPr lang="en-001" sz="1600"/>
              <a:t> </a:t>
            </a:r>
            <a:r>
              <a:rPr lang="fr-FR" sz="1600"/>
              <a:t>l</a:t>
            </a:r>
            <a:r>
              <a:rPr lang="en-001" sz="1600"/>
              <a:t>e</a:t>
            </a:r>
            <a:r>
              <a:rPr lang="fr-FR" sz="1600"/>
              <a:t>a</a:t>
            </a:r>
            <a:r>
              <a:rPr lang="en-001" sz="1600"/>
              <a:t>r</a:t>
            </a:r>
            <a:r>
              <a:rPr lang="fr-FR" sz="1600"/>
              <a:t>n</a:t>
            </a:r>
            <a:r>
              <a:rPr lang="en-001" sz="1600"/>
              <a:t>i</a:t>
            </a:r>
            <a:r>
              <a:rPr lang="fr-FR" sz="1600"/>
              <a:t>n</a:t>
            </a:r>
            <a:r>
              <a:rPr lang="en-001" sz="1600"/>
              <a:t>g_</a:t>
            </a:r>
            <a:r>
              <a:rPr lang="fr-FR" sz="1600"/>
              <a:t>r</a:t>
            </a:r>
            <a:r>
              <a:rPr lang="en-001" sz="1600"/>
              <a:t>a</a:t>
            </a:r>
            <a:r>
              <a:rPr lang="fr-FR" sz="1600"/>
              <a:t>t</a:t>
            </a:r>
            <a:r>
              <a:rPr lang="en-001" sz="1600"/>
              <a:t>e)</a:t>
            </a:r>
          </a:p>
          <a:p>
            <a:r>
              <a:rPr lang="fr-FR" sz="1400"/>
              <a:t>n</a:t>
            </a:r>
            <a:r>
              <a:rPr lang="en-001" sz="1400"/>
              <a:t>e</a:t>
            </a:r>
            <a:r>
              <a:rPr lang="fr-FR" sz="1400"/>
              <a:t>t</a:t>
            </a:r>
            <a:r>
              <a:rPr lang="en-001" sz="1400"/>
              <a:t>w</a:t>
            </a:r>
            <a:r>
              <a:rPr lang="fr-FR" sz="1400"/>
              <a:t>o</a:t>
            </a:r>
            <a:r>
              <a:rPr lang="en-001" sz="1400"/>
              <a:t>r</a:t>
            </a:r>
            <a:r>
              <a:rPr lang="fr-FR" sz="1400"/>
              <a:t>k</a:t>
            </a:r>
            <a:r>
              <a:rPr lang="en-001" sz="1400"/>
              <a:t> = </a:t>
            </a:r>
            <a:r>
              <a:rPr lang="fr-FR" sz="1400"/>
              <a:t>n</a:t>
            </a:r>
            <a:r>
              <a:rPr lang="en-001" sz="1400"/>
              <a:t>n_</a:t>
            </a:r>
            <a:r>
              <a:rPr lang="fr-FR" sz="1400"/>
              <a:t>c</a:t>
            </a:r>
            <a:r>
              <a:rPr lang="en-001" sz="1400"/>
              <a:t>o</a:t>
            </a:r>
            <a:r>
              <a:rPr lang="fr-FR" sz="1400"/>
              <a:t>m</a:t>
            </a:r>
            <a:r>
              <a:rPr lang="en-001" sz="1400"/>
              <a:t>p</a:t>
            </a:r>
            <a:r>
              <a:rPr lang="fr-FR" sz="1400"/>
              <a:t>i</a:t>
            </a:r>
            <a:r>
              <a:rPr lang="en-001" sz="1400"/>
              <a:t>l(“</a:t>
            </a:r>
            <a:r>
              <a:rPr lang="fr-FR" sz="1400"/>
              <a:t>a</a:t>
            </a:r>
            <a:r>
              <a:rPr lang="en-001" sz="1400"/>
              <a:t>d</a:t>
            </a:r>
            <a:r>
              <a:rPr lang="fr-FR" sz="1400"/>
              <a:t>a</a:t>
            </a:r>
            <a:r>
              <a:rPr lang="en-001" sz="1400"/>
              <a:t>m”, “</a:t>
            </a:r>
            <a:r>
              <a:rPr lang="fr-FR" sz="1400"/>
              <a:t>b</a:t>
            </a:r>
            <a:r>
              <a:rPr lang="en-001" sz="1400"/>
              <a:t>i</a:t>
            </a:r>
            <a:r>
              <a:rPr lang="fr-FR" sz="1400"/>
              <a:t>n</a:t>
            </a:r>
            <a:r>
              <a:rPr lang="en-001" sz="1400"/>
              <a:t>a</a:t>
            </a:r>
            <a:r>
              <a:rPr lang="fr-FR" sz="1400"/>
              <a:t>r</a:t>
            </a:r>
            <a:r>
              <a:rPr lang="en-001" sz="1400"/>
              <a:t>y_cr</a:t>
            </a:r>
            <a:r>
              <a:rPr lang="fr-FR" sz="1400"/>
              <a:t>o</a:t>
            </a:r>
            <a:r>
              <a:rPr lang="en-001" sz="1400"/>
              <a:t>s</a:t>
            </a:r>
            <a:r>
              <a:rPr lang="fr-FR" sz="1400"/>
              <a:t>s</a:t>
            </a:r>
            <a:r>
              <a:rPr lang="en-001" sz="1400"/>
              <a:t>e</a:t>
            </a:r>
            <a:r>
              <a:rPr lang="fr-FR" sz="1400"/>
              <a:t>n</a:t>
            </a:r>
            <a:r>
              <a:rPr lang="en-001" sz="1400"/>
              <a:t>t</a:t>
            </a:r>
            <a:r>
              <a:rPr lang="fr-FR" sz="1400"/>
              <a:t>r</a:t>
            </a:r>
            <a:r>
              <a:rPr lang="en-001" sz="1400"/>
              <a:t>opy”, “</a:t>
            </a:r>
            <a:r>
              <a:rPr lang="fr-FR" sz="1400"/>
              <a:t>a</a:t>
            </a:r>
            <a:r>
              <a:rPr lang="en-001" sz="1400"/>
              <a:t>c</a:t>
            </a:r>
            <a:r>
              <a:rPr lang="fr-FR" sz="1400"/>
              <a:t>c</a:t>
            </a:r>
            <a:r>
              <a:rPr lang="en-001" sz="1400"/>
              <a:t>u</a:t>
            </a:r>
            <a:r>
              <a:rPr lang="fr-FR" sz="1400"/>
              <a:t>r</a:t>
            </a:r>
            <a:r>
              <a:rPr lang="en-001" sz="1400"/>
              <a:t>a</a:t>
            </a:r>
            <a:r>
              <a:rPr lang="fr-FR" sz="1400"/>
              <a:t>c</a:t>
            </a:r>
            <a:r>
              <a:rPr lang="en-001" sz="1400"/>
              <a:t>y”, 0,001)</a:t>
            </a:r>
          </a:p>
          <a:p>
            <a:r>
              <a:rPr lang="en-001" sz="1200"/>
              <a:t>1 – </a:t>
            </a:r>
            <a:r>
              <a:rPr lang="fr-FR" sz="1200"/>
              <a:t>F</a:t>
            </a:r>
            <a:r>
              <a:rPr lang="en-001" sz="1200"/>
              <a:t>o</a:t>
            </a:r>
            <a:r>
              <a:rPr lang="fr-FR" sz="1200"/>
              <a:t>r</a:t>
            </a:r>
            <a:r>
              <a:rPr lang="en-001" sz="1200"/>
              <a:t>m</a:t>
            </a:r>
            <a:r>
              <a:rPr lang="fr-FR" sz="1200"/>
              <a:t>e</a:t>
            </a:r>
            <a:r>
              <a:rPr lang="en-001" sz="1200"/>
              <a:t> des inputs (Nbr dimensions et tailles) </a:t>
            </a:r>
            <a:r>
              <a:rPr lang="fr-FR" sz="1200"/>
              <a:t>e</a:t>
            </a:r>
            <a:r>
              <a:rPr lang="en-001" sz="1200"/>
              <a:t>x</a:t>
            </a:r>
            <a:r>
              <a:rPr lang="fr-FR" sz="1200"/>
              <a:t>e</a:t>
            </a:r>
            <a:r>
              <a:rPr lang="en-001" sz="1200"/>
              <a:t>m</a:t>
            </a:r>
            <a:r>
              <a:rPr lang="fr-FR" sz="1200"/>
              <a:t>p</a:t>
            </a:r>
            <a:r>
              <a:rPr lang="en-001" sz="1200"/>
              <a:t>l</a:t>
            </a:r>
            <a:r>
              <a:rPr lang="fr-FR" sz="1200"/>
              <a:t>e</a:t>
            </a:r>
            <a:r>
              <a:rPr lang="en-001" sz="1200"/>
              <a:t> :[128, 128, 3] -&gt; </a:t>
            </a:r>
            <a:r>
              <a:rPr lang="fr-FR" sz="1200"/>
              <a:t>t</a:t>
            </a:r>
            <a:r>
              <a:rPr lang="en-001" sz="1200"/>
              <a:t>a</a:t>
            </a:r>
            <a:r>
              <a:rPr lang="fr-FR" sz="1200"/>
              <a:t>b</a:t>
            </a:r>
            <a:r>
              <a:rPr lang="en-001" sz="1200"/>
              <a:t>l</a:t>
            </a:r>
            <a:r>
              <a:rPr lang="fr-FR" sz="1200"/>
              <a:t>e</a:t>
            </a:r>
            <a:r>
              <a:rPr lang="en-001" sz="1200"/>
              <a:t>a</a:t>
            </a:r>
            <a:r>
              <a:rPr lang="fr-FR" sz="1200"/>
              <a:t>u</a:t>
            </a:r>
            <a:r>
              <a:rPr lang="en-001" sz="1200"/>
              <a:t> 3</a:t>
            </a:r>
            <a:r>
              <a:rPr lang="fr-FR" sz="1200"/>
              <a:t>D</a:t>
            </a:r>
            <a:r>
              <a:rPr lang="en-001" sz="1200"/>
              <a:t> </a:t>
            </a:r>
            <a:r>
              <a:rPr lang="fr-FR" sz="1200"/>
              <a:t>a</a:t>
            </a:r>
            <a:r>
              <a:rPr lang="en-001" sz="1200"/>
              <a:t>v</a:t>
            </a:r>
            <a:r>
              <a:rPr lang="fr-FR" sz="1200"/>
              <a:t>e</a:t>
            </a:r>
            <a:r>
              <a:rPr lang="en-001" sz="1200"/>
              <a:t>c les tail</a:t>
            </a:r>
            <a:r>
              <a:rPr lang="fr-FR" sz="1200"/>
              <a:t>l</a:t>
            </a:r>
            <a:r>
              <a:rPr lang="en-001" sz="1200"/>
              <a:t>e</a:t>
            </a:r>
            <a:r>
              <a:rPr lang="fr-FR" sz="1200"/>
              <a:t>s</a:t>
            </a:r>
            <a:r>
              <a:rPr lang="en-001" sz="1200"/>
              <a:t> x, y, </a:t>
            </a:r>
            <a:r>
              <a:rPr lang="fr-FR" sz="1200"/>
              <a:t>z</a:t>
            </a:r>
            <a:r>
              <a:rPr lang="en-001" sz="1200"/>
              <a:t> </a:t>
            </a:r>
            <a:endParaRPr lang="fr-FR" sz="1200"/>
          </a:p>
          <a:p>
            <a:r>
              <a:rPr lang="en-001" sz="1200"/>
              <a:t>2 – </a:t>
            </a:r>
            <a:r>
              <a:rPr lang="fr-FR" sz="1200"/>
              <a:t>o</a:t>
            </a:r>
            <a:r>
              <a:rPr lang="en-001" sz="1200"/>
              <a:t>p</a:t>
            </a:r>
            <a:r>
              <a:rPr lang="fr-FR" sz="1200"/>
              <a:t>t</a:t>
            </a:r>
            <a:r>
              <a:rPr lang="en-001" sz="1200"/>
              <a:t>i</a:t>
            </a:r>
            <a:r>
              <a:rPr lang="fr-FR" sz="1200"/>
              <a:t>m</a:t>
            </a:r>
            <a:r>
              <a:rPr lang="en-001" sz="1200"/>
              <a:t>i</a:t>
            </a:r>
            <a:r>
              <a:rPr lang="fr-FR" sz="1200"/>
              <a:t>z</a:t>
            </a:r>
            <a:r>
              <a:rPr lang="en-001" sz="1200"/>
              <a:t>e</a:t>
            </a:r>
            <a:r>
              <a:rPr lang="fr-FR" sz="1200"/>
              <a:t>r</a:t>
            </a:r>
            <a:r>
              <a:rPr lang="en-001" sz="1200"/>
              <a:t> (</a:t>
            </a:r>
            <a:r>
              <a:rPr lang="fr-FR" sz="1200"/>
              <a:t>P</a:t>
            </a:r>
            <a:r>
              <a:rPr lang="en-001" sz="1200"/>
              <a:t>a</a:t>
            </a:r>
            <a:r>
              <a:rPr lang="fr-FR" sz="1200"/>
              <a:t>r</a:t>
            </a:r>
            <a:r>
              <a:rPr lang="en-001" sz="1200"/>
              <a:t> </a:t>
            </a:r>
            <a:r>
              <a:rPr lang="fr-FR" sz="1200"/>
              <a:t>e</a:t>
            </a:r>
            <a:r>
              <a:rPr lang="en-001" sz="1200"/>
              <a:t>x</a:t>
            </a:r>
            <a:r>
              <a:rPr lang="fr-FR" sz="1200"/>
              <a:t>e</a:t>
            </a:r>
            <a:r>
              <a:rPr lang="en-001" sz="1200"/>
              <a:t>m</a:t>
            </a:r>
            <a:r>
              <a:rPr lang="fr-FR" sz="1200"/>
              <a:t>p</a:t>
            </a:r>
            <a:r>
              <a:rPr lang="en-001" sz="1200"/>
              <a:t>l</a:t>
            </a:r>
            <a:r>
              <a:rPr lang="fr-FR" sz="1200"/>
              <a:t>e</a:t>
            </a:r>
            <a:r>
              <a:rPr lang="en-001" sz="1200"/>
              <a:t> </a:t>
            </a:r>
            <a:r>
              <a:rPr lang="fr-FR" sz="1200"/>
              <a:t>g</a:t>
            </a:r>
            <a:r>
              <a:rPr lang="en-001" sz="1200"/>
              <a:t>r</a:t>
            </a:r>
            <a:r>
              <a:rPr lang="fr-FR" sz="1200"/>
              <a:t>a</a:t>
            </a:r>
            <a:r>
              <a:rPr lang="en-001" sz="1200"/>
              <a:t>d</a:t>
            </a:r>
            <a:r>
              <a:rPr lang="fr-FR" sz="1200"/>
              <a:t>i</a:t>
            </a:r>
            <a:r>
              <a:rPr lang="en-001" sz="1200"/>
              <a:t>e</a:t>
            </a:r>
            <a:r>
              <a:rPr lang="fr-FR" sz="1200"/>
              <a:t>n</a:t>
            </a:r>
            <a:r>
              <a:rPr lang="en-001" sz="1200"/>
              <a:t>t </a:t>
            </a:r>
            <a:r>
              <a:rPr lang="fr-FR" sz="1200"/>
              <a:t>s</a:t>
            </a:r>
            <a:r>
              <a:rPr lang="en-001" sz="1200"/>
              <a:t>t</a:t>
            </a:r>
            <a:r>
              <a:rPr lang="fr-FR" sz="1200"/>
              <a:t>o</a:t>
            </a:r>
            <a:r>
              <a:rPr lang="en-001" sz="1200"/>
              <a:t>c</a:t>
            </a:r>
            <a:r>
              <a:rPr lang="fr-FR" sz="1200"/>
              <a:t>h</a:t>
            </a:r>
            <a:r>
              <a:rPr lang="en-001" sz="1200"/>
              <a:t>a</a:t>
            </a:r>
            <a:r>
              <a:rPr lang="fr-FR" sz="1200"/>
              <a:t>s</a:t>
            </a:r>
            <a:r>
              <a:rPr lang="en-001" sz="1200"/>
              <a:t>t</a:t>
            </a:r>
            <a:r>
              <a:rPr lang="fr-FR" sz="1200"/>
              <a:t>i</a:t>
            </a:r>
            <a:r>
              <a:rPr lang="en-001" sz="1200"/>
              <a:t>q</a:t>
            </a:r>
            <a:r>
              <a:rPr lang="fr-FR" sz="1200"/>
              <a:t>u</a:t>
            </a:r>
            <a:r>
              <a:rPr lang="en-001" sz="1200"/>
              <a:t>e)</a:t>
            </a:r>
          </a:p>
          <a:p>
            <a:r>
              <a:rPr lang="en-001" sz="1200"/>
              <a:t>3 – fonction de co</a:t>
            </a:r>
            <a:r>
              <a:rPr lang="fr-FR" sz="1200"/>
              <a:t>û</a:t>
            </a:r>
            <a:r>
              <a:rPr lang="en-001" sz="1200"/>
              <a:t>t</a:t>
            </a:r>
          </a:p>
          <a:p>
            <a:r>
              <a:rPr lang="en-001" sz="1200"/>
              <a:t>4 – metrics (Ce qu’on cherche à ame</a:t>
            </a:r>
            <a:r>
              <a:rPr lang="fr-FR" sz="1200"/>
              <a:t>l</a:t>
            </a:r>
            <a:r>
              <a:rPr lang="en-001" sz="1200"/>
              <a:t>i</a:t>
            </a:r>
            <a:r>
              <a:rPr lang="fr-FR" sz="1200"/>
              <a:t>o</a:t>
            </a:r>
            <a:r>
              <a:rPr lang="en-001" sz="1200"/>
              <a:t>r</a:t>
            </a:r>
            <a:r>
              <a:rPr lang="fr-FR" sz="1200"/>
              <a:t>e</a:t>
            </a:r>
            <a:r>
              <a:rPr lang="en-001" sz="1200"/>
              <a:t>r)</a:t>
            </a:r>
          </a:p>
          <a:p>
            <a:endParaRPr lang="en-001" sz="1200"/>
          </a:p>
          <a:p>
            <a:r>
              <a:rPr lang="fr-FR" sz="1600"/>
              <a:t>v</a:t>
            </a:r>
            <a:r>
              <a:rPr lang="en-001" sz="1600"/>
              <a:t>o</a:t>
            </a:r>
            <a:r>
              <a:rPr lang="fr-FR" sz="1600"/>
              <a:t>i</a:t>
            </a:r>
            <a:r>
              <a:rPr lang="en-001" sz="1600"/>
              <a:t>d </a:t>
            </a:r>
            <a:r>
              <a:rPr lang="fr-FR" sz="1600"/>
              <a:t>n</a:t>
            </a:r>
            <a:r>
              <a:rPr lang="en-001" sz="1600"/>
              <a:t>n_</a:t>
            </a:r>
            <a:r>
              <a:rPr lang="fr-FR" sz="1600"/>
              <a:t>t</a:t>
            </a:r>
            <a:r>
              <a:rPr lang="en-001" sz="1600"/>
              <a:t>r</a:t>
            </a:r>
            <a:r>
              <a:rPr lang="fr-FR" sz="1600"/>
              <a:t>a</a:t>
            </a:r>
            <a:r>
              <a:rPr lang="en-001" sz="1600"/>
              <a:t>i</a:t>
            </a:r>
            <a:r>
              <a:rPr lang="fr-FR" sz="1600"/>
              <a:t>n</a:t>
            </a:r>
            <a:r>
              <a:rPr lang="en-001" sz="1600"/>
              <a:t>(</a:t>
            </a:r>
            <a:r>
              <a:rPr lang="fr-FR" sz="1600"/>
              <a:t>t</a:t>
            </a:r>
            <a:r>
              <a:rPr lang="en-001" sz="1600"/>
              <a:t>_network *network, t_tensor </a:t>
            </a:r>
            <a:r>
              <a:rPr lang="fr-FR" sz="1600"/>
              <a:t>x</a:t>
            </a:r>
            <a:r>
              <a:rPr lang="en-001" sz="1600"/>
              <a:t>, t_tensor </a:t>
            </a:r>
            <a:r>
              <a:rPr lang="fr-FR" sz="1600"/>
              <a:t>y</a:t>
            </a:r>
            <a:r>
              <a:rPr lang="en-001" sz="1600"/>
              <a:t>, </a:t>
            </a:r>
            <a:r>
              <a:rPr lang="fr-FR" sz="1600"/>
              <a:t>s</a:t>
            </a:r>
            <a:r>
              <a:rPr lang="en-001" sz="1600"/>
              <a:t>i</a:t>
            </a:r>
            <a:r>
              <a:rPr lang="fr-FR" sz="1600"/>
              <a:t>z</a:t>
            </a:r>
            <a:r>
              <a:rPr lang="en-001" sz="1600"/>
              <a:t>e_</a:t>
            </a:r>
            <a:r>
              <a:rPr lang="fr-FR" sz="1600"/>
              <a:t>t</a:t>
            </a:r>
            <a:r>
              <a:rPr lang="en-001" sz="1600"/>
              <a:t> epoch, </a:t>
            </a:r>
            <a:r>
              <a:rPr lang="fr-FR" sz="1600"/>
              <a:t>s</a:t>
            </a:r>
            <a:r>
              <a:rPr lang="en-001" sz="1600"/>
              <a:t>i</a:t>
            </a:r>
            <a:r>
              <a:rPr lang="fr-FR" sz="1600"/>
              <a:t>z</a:t>
            </a:r>
            <a:r>
              <a:rPr lang="en-001" sz="1600"/>
              <a:t>e_</a:t>
            </a:r>
            <a:r>
              <a:rPr lang="fr-FR" sz="1600"/>
              <a:t>t</a:t>
            </a:r>
            <a:r>
              <a:rPr lang="en-001" sz="1600"/>
              <a:t> </a:t>
            </a:r>
            <a:r>
              <a:rPr lang="fr-FR" sz="1600"/>
              <a:t>b</a:t>
            </a:r>
            <a:r>
              <a:rPr lang="en-001" sz="1600"/>
              <a:t>a</a:t>
            </a:r>
            <a:r>
              <a:rPr lang="fr-FR" sz="1600"/>
              <a:t>t</a:t>
            </a:r>
            <a:r>
              <a:rPr lang="en-001" sz="1600"/>
              <a:t>c</a:t>
            </a:r>
            <a:r>
              <a:rPr lang="fr-FR" sz="1600"/>
              <a:t>h</a:t>
            </a:r>
            <a:r>
              <a:rPr lang="en-001" sz="1600"/>
              <a:t>_</a:t>
            </a:r>
            <a:r>
              <a:rPr lang="fr-FR" sz="1600"/>
              <a:t>s</a:t>
            </a:r>
            <a:r>
              <a:rPr lang="en-001" sz="1600"/>
              <a:t>i</a:t>
            </a:r>
            <a:r>
              <a:rPr lang="fr-FR" sz="1600"/>
              <a:t>z</a:t>
            </a:r>
            <a:r>
              <a:rPr lang="en-001" sz="1600"/>
              <a:t>e)</a:t>
            </a:r>
          </a:p>
          <a:p>
            <a:r>
              <a:rPr lang="fr-FR" sz="1400"/>
              <a:t>n</a:t>
            </a:r>
            <a:r>
              <a:rPr lang="en-001" sz="1400"/>
              <a:t>n_train(</a:t>
            </a:r>
            <a:r>
              <a:rPr lang="fr-FR" sz="1400"/>
              <a:t>n</a:t>
            </a:r>
            <a:r>
              <a:rPr lang="en-001" sz="1400"/>
              <a:t>e</a:t>
            </a:r>
            <a:r>
              <a:rPr lang="fr-FR" sz="1400"/>
              <a:t>t</a:t>
            </a:r>
            <a:r>
              <a:rPr lang="en-001" sz="1400"/>
              <a:t>work, x_</a:t>
            </a:r>
            <a:r>
              <a:rPr lang="fr-FR" sz="1400"/>
              <a:t>d</a:t>
            </a:r>
            <a:r>
              <a:rPr lang="en-001" sz="1400"/>
              <a:t>a</a:t>
            </a:r>
            <a:r>
              <a:rPr lang="fr-FR" sz="1400"/>
              <a:t>t</a:t>
            </a:r>
            <a:r>
              <a:rPr lang="en-001" sz="1400"/>
              <a:t>a</a:t>
            </a:r>
            <a:r>
              <a:rPr lang="fr-FR" sz="1400"/>
              <a:t>s</a:t>
            </a:r>
            <a:r>
              <a:rPr lang="en-001" sz="1400"/>
              <a:t>e</a:t>
            </a:r>
            <a:r>
              <a:rPr lang="fr-FR" sz="1400"/>
              <a:t>t</a:t>
            </a:r>
            <a:r>
              <a:rPr lang="en-001" sz="1400"/>
              <a:t>, y_dataset, 100, 10)</a:t>
            </a:r>
          </a:p>
          <a:p>
            <a:endParaRPr lang="en-001" sz="1600"/>
          </a:p>
          <a:p>
            <a:endParaRPr lang="en-001" sz="1600"/>
          </a:p>
          <a:p>
            <a:r>
              <a:rPr lang="en-001"/>
              <a:t>void *</a:t>
            </a:r>
            <a:r>
              <a:rPr lang="fr-FR"/>
              <a:t>n</a:t>
            </a:r>
            <a:r>
              <a:rPr lang="en-001"/>
              <a:t>n_predi</a:t>
            </a:r>
            <a:r>
              <a:rPr lang="fr-FR"/>
              <a:t>c</a:t>
            </a:r>
            <a:r>
              <a:rPr lang="en-001"/>
              <a:t>t(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t</a:t>
            </a:r>
            <a:r>
              <a:rPr lang="en-001"/>
              <a:t>w</a:t>
            </a:r>
            <a:r>
              <a:rPr lang="fr-FR"/>
              <a:t>o</a:t>
            </a:r>
            <a:r>
              <a:rPr lang="en-001"/>
              <a:t>r</a:t>
            </a:r>
            <a:r>
              <a:rPr lang="fr-FR"/>
              <a:t>k</a:t>
            </a:r>
            <a:r>
              <a:rPr lang="en-001"/>
              <a:t> *network, 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*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p</a:t>
            </a:r>
            <a:r>
              <a:rPr lang="en-001"/>
              <a:t>u</a:t>
            </a:r>
            <a:r>
              <a:rPr lang="fr-FR"/>
              <a:t>t</a:t>
            </a:r>
            <a:r>
              <a:rPr lang="en-001"/>
              <a:t>)</a:t>
            </a:r>
          </a:p>
          <a:p>
            <a:r>
              <a:rPr lang="en-001" sz="1600"/>
              <a:t>result = </a:t>
            </a:r>
            <a:r>
              <a:rPr lang="fr-FR" sz="1600"/>
              <a:t>n</a:t>
            </a:r>
            <a:r>
              <a:rPr lang="en-001" sz="1600"/>
              <a:t>n_predict(network, </a:t>
            </a:r>
            <a:r>
              <a:rPr lang="fr-FR" sz="1600"/>
              <a:t>d</a:t>
            </a:r>
            <a:r>
              <a:rPr lang="en-001" sz="1600"/>
              <a:t>ataset[6])</a:t>
            </a:r>
          </a:p>
          <a:p>
            <a:endParaRPr lang="en-001" sz="1600"/>
          </a:p>
          <a:p>
            <a:endParaRPr lang="en-001" sz="1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35283F-26EA-4695-8D79-295902B5CE45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L</a:t>
            </a:r>
            <a:r>
              <a:rPr lang="en-001"/>
              <a:t>i</a:t>
            </a:r>
            <a:r>
              <a:rPr lang="fr-FR"/>
              <a:t>b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r</a:t>
            </a:r>
            <a:r>
              <a:rPr lang="fr-FR"/>
              <a:t>o</a:t>
            </a:r>
            <a:r>
              <a:rPr lang="en-001"/>
              <a:t>toDeep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54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DAF2585-2D1A-45F5-9385-F00DA02539AA}"/>
              </a:ext>
            </a:extLst>
          </p:cNvPr>
          <p:cNvSpPr txBox="1"/>
          <p:nvPr/>
        </p:nvSpPr>
        <p:spPr>
          <a:xfrm>
            <a:off x="1493240" y="738231"/>
            <a:ext cx="31168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m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h_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w</a:t>
            </a:r>
            <a:r>
              <a:rPr lang="en-001"/>
              <a:t>(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x</a:t>
            </a:r>
            <a:r>
              <a:rPr lang="en-001"/>
              <a:t>, float e)</a:t>
            </a:r>
          </a:p>
          <a:p>
            <a:r>
              <a:rPr lang="fr-FR"/>
              <a:t>f</a:t>
            </a:r>
            <a:r>
              <a:rPr lang="en-001"/>
              <a:t>loat m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h</a:t>
            </a:r>
            <a:r>
              <a:rPr lang="en-001"/>
              <a:t>_</a:t>
            </a:r>
            <a:r>
              <a:rPr lang="fr-FR"/>
              <a:t>s</a:t>
            </a:r>
            <a:r>
              <a:rPr lang="en-001"/>
              <a:t>q</a:t>
            </a:r>
            <a:r>
              <a:rPr lang="fr-FR"/>
              <a:t>r</a:t>
            </a:r>
            <a:r>
              <a:rPr lang="en-001"/>
              <a:t>t(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x</a:t>
            </a:r>
            <a:r>
              <a:rPr lang="en-001"/>
              <a:t>)</a:t>
            </a:r>
          </a:p>
          <a:p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math_log(float x)</a:t>
            </a:r>
          </a:p>
          <a:p>
            <a:endParaRPr lang="en-001"/>
          </a:p>
          <a:p>
            <a:r>
              <a:rPr lang="en-001"/>
              <a:t>float math_sigmoid(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x</a:t>
            </a:r>
            <a:r>
              <a:rPr lang="en-001"/>
              <a:t>)</a:t>
            </a:r>
          </a:p>
          <a:p>
            <a:r>
              <a:rPr lang="en-001"/>
              <a:t>float math_relu(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x</a:t>
            </a:r>
            <a:r>
              <a:rPr lang="en-001"/>
              <a:t>)</a:t>
            </a:r>
          </a:p>
          <a:p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m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h_</a:t>
            </a:r>
            <a:r>
              <a:rPr lang="fr-FR"/>
              <a:t>s</a:t>
            </a:r>
            <a:r>
              <a:rPr lang="en-001"/>
              <a:t>o</a:t>
            </a:r>
            <a:r>
              <a:rPr lang="fr-FR"/>
              <a:t>f</a:t>
            </a:r>
            <a:r>
              <a:rPr lang="en-001"/>
              <a:t>t</a:t>
            </a:r>
            <a:r>
              <a:rPr lang="fr-FR"/>
              <a:t>m</a:t>
            </a:r>
            <a:r>
              <a:rPr lang="en-001"/>
              <a:t>a</a:t>
            </a:r>
            <a:r>
              <a:rPr lang="fr-FR"/>
              <a:t>x</a:t>
            </a:r>
            <a:r>
              <a:rPr lang="en-001"/>
              <a:t>(</a:t>
            </a:r>
            <a:r>
              <a:rPr lang="fr-FR"/>
              <a:t>f</a:t>
            </a:r>
            <a:r>
              <a:rPr lang="en-001"/>
              <a:t>loat x)</a:t>
            </a:r>
          </a:p>
          <a:p>
            <a:r>
              <a:rPr lang="en-001"/>
              <a:t>float math_tanh(float x)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87BE52-17AF-440E-883D-D56C50EF90BD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Lib ProtoDe</a:t>
            </a:r>
            <a:r>
              <a:rPr lang="fr-FR"/>
              <a:t>e</a:t>
            </a:r>
            <a:r>
              <a:rPr lang="en-001"/>
              <a:t>p_Math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859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E15489D-63F8-4138-88E5-4009C403E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198" y="1509889"/>
            <a:ext cx="488975" cy="4826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F8E1AC2-9922-4891-BC07-127A06393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545" y="1503165"/>
            <a:ext cx="1530429" cy="148597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6B8DE3-E71B-4E16-993A-784A2A9CE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79" y="1505203"/>
            <a:ext cx="1524078" cy="149867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214B5AC-9D5B-4C6D-A005-BB5ED424D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68" y="4258952"/>
            <a:ext cx="3709654" cy="248465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C21FE5C-978A-4D9C-BE2E-4D8A30582874}"/>
              </a:ext>
            </a:extLst>
          </p:cNvPr>
          <p:cNvSpPr txBox="1"/>
          <p:nvPr/>
        </p:nvSpPr>
        <p:spPr>
          <a:xfrm>
            <a:off x="4295164" y="5310231"/>
            <a:ext cx="221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C</a:t>
            </a:r>
            <a:r>
              <a:rPr lang="fr-FR"/>
              <a:t>o</a:t>
            </a:r>
            <a:r>
              <a:rPr lang="en-001"/>
              <a:t>u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v </a:t>
            </a:r>
            <a:r>
              <a:rPr lang="fr-FR"/>
              <a:t>a</a:t>
            </a:r>
            <a:r>
              <a:rPr lang="en-001"/>
              <a:t> 3 </a:t>
            </a:r>
            <a:r>
              <a:rPr lang="fr-FR"/>
              <a:t>f</a:t>
            </a:r>
            <a:r>
              <a:rPr lang="en-001"/>
              <a:t>i</a:t>
            </a:r>
            <a:r>
              <a:rPr lang="fr-FR"/>
              <a:t>l</a:t>
            </a:r>
            <a:r>
              <a:rPr lang="en-001"/>
              <a:t>t</a:t>
            </a:r>
            <a:r>
              <a:rPr lang="fr-FR"/>
              <a:t>r</a:t>
            </a:r>
            <a:r>
              <a:rPr lang="en-001"/>
              <a:t>e</a:t>
            </a:r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C12FC52-7B1F-45FA-B205-2E436D3A67A9}"/>
              </a:ext>
            </a:extLst>
          </p:cNvPr>
          <p:cNvSpPr txBox="1"/>
          <p:nvPr/>
        </p:nvSpPr>
        <p:spPr>
          <a:xfrm>
            <a:off x="922790" y="306198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9</a:t>
            </a:r>
            <a:r>
              <a:rPr lang="fr-FR"/>
              <a:t>x</a:t>
            </a:r>
            <a:r>
              <a:rPr lang="en-001"/>
              <a:t>9</a:t>
            </a:r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38BE308-B293-468F-9F10-6D5A08A0C8C8}"/>
              </a:ext>
            </a:extLst>
          </p:cNvPr>
          <p:cNvSpPr txBox="1"/>
          <p:nvPr/>
        </p:nvSpPr>
        <p:spPr>
          <a:xfrm>
            <a:off x="4455953" y="307176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7</a:t>
            </a:r>
            <a:r>
              <a:rPr lang="fr-FR"/>
              <a:t>x</a:t>
            </a:r>
            <a:r>
              <a:rPr lang="en-001"/>
              <a:t>7</a:t>
            </a:r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715D1-9DB3-47B4-A36E-03BCD1D9D30C}"/>
              </a:ext>
            </a:extLst>
          </p:cNvPr>
          <p:cNvSpPr/>
          <p:nvPr/>
        </p:nvSpPr>
        <p:spPr>
          <a:xfrm>
            <a:off x="461395" y="1510019"/>
            <a:ext cx="486561" cy="494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4A0CF5C-11BB-4A3A-902C-74B979C33A6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654341" y="1702965"/>
            <a:ext cx="2235857" cy="48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880BBDB-B213-4F3F-B411-8668D6B550B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379173" y="1627466"/>
            <a:ext cx="555264" cy="123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CD7F313-730E-444C-B252-57913B45D2B5}"/>
              </a:ext>
            </a:extLst>
          </p:cNvPr>
          <p:cNvSpPr/>
          <p:nvPr/>
        </p:nvSpPr>
        <p:spPr>
          <a:xfrm>
            <a:off x="612396" y="1677798"/>
            <a:ext cx="1191237" cy="114090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B555A9F-B276-4812-A22B-82A15DEABAD3}"/>
              </a:ext>
            </a:extLst>
          </p:cNvPr>
          <p:cNvCxnSpPr>
            <a:endCxn id="12" idx="1"/>
          </p:cNvCxnSpPr>
          <p:nvPr/>
        </p:nvCxnSpPr>
        <p:spPr>
          <a:xfrm>
            <a:off x="1786855" y="2801923"/>
            <a:ext cx="2669098" cy="45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B2777A3-2A77-4D4F-A965-521DC40A9C78}"/>
              </a:ext>
            </a:extLst>
          </p:cNvPr>
          <p:cNvSpPr/>
          <p:nvPr/>
        </p:nvSpPr>
        <p:spPr>
          <a:xfrm>
            <a:off x="2978093" y="3431098"/>
            <a:ext cx="2407640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L</a:t>
            </a:r>
            <a:r>
              <a:rPr lang="en-001"/>
              <a:t>U</a:t>
            </a:r>
            <a:r>
              <a:rPr lang="fr-FR"/>
              <a:t>T</a:t>
            </a:r>
            <a:r>
              <a:rPr lang="en-001"/>
              <a:t>I</a:t>
            </a:r>
            <a:r>
              <a:rPr lang="fr-FR"/>
              <a:t>O</a:t>
            </a:r>
            <a:r>
              <a:rPr lang="en-001"/>
              <a:t>N</a:t>
            </a:r>
            <a:endParaRPr lang="fr-FR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97214E25-F113-402B-8C1B-717D8F97D6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089" y="1821548"/>
            <a:ext cx="1111307" cy="111765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79E763A-6A08-49C3-AA63-16C554460F94}"/>
              </a:ext>
            </a:extLst>
          </p:cNvPr>
          <p:cNvSpPr/>
          <p:nvPr/>
        </p:nvSpPr>
        <p:spPr>
          <a:xfrm>
            <a:off x="3835167" y="1503028"/>
            <a:ext cx="434829" cy="41805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0877071-1F95-48DF-AFB9-AAA2F8A33506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269996" y="1712054"/>
            <a:ext cx="2902591" cy="22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85BF4EBF-A4D6-4537-B768-C4CC869ED859}"/>
              </a:ext>
            </a:extLst>
          </p:cNvPr>
          <p:cNvSpPr txBox="1"/>
          <p:nvPr/>
        </p:nvSpPr>
        <p:spPr>
          <a:xfrm>
            <a:off x="5528775" y="1912690"/>
            <a:ext cx="1587294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001" sz="1400">
                <a:solidFill>
                  <a:schemeClr val="accent6">
                    <a:lumMod val="60000"/>
                    <a:lumOff val="40000"/>
                  </a:schemeClr>
                </a:solidFill>
              </a:rPr>
              <a:t>m</a:t>
            </a:r>
            <a:r>
              <a:rPr lang="fr-FR" sz="140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r>
              <a:rPr lang="en-001" sz="1400">
                <a:solidFill>
                  <a:schemeClr val="accent6">
                    <a:lumMod val="60000"/>
                    <a:lumOff val="40000"/>
                  </a:schemeClr>
                </a:solidFill>
              </a:rPr>
              <a:t>x</a:t>
            </a:r>
          </a:p>
          <a:p>
            <a:pPr algn="ctr"/>
            <a:r>
              <a:rPr lang="fr-FR" sz="1400">
                <a:solidFill>
                  <a:srgbClr val="92D050"/>
                </a:solidFill>
              </a:rPr>
              <a:t>t</a:t>
            </a:r>
            <a:r>
              <a:rPr lang="en-001" sz="1400">
                <a:solidFill>
                  <a:srgbClr val="92D050"/>
                </a:solidFill>
              </a:rPr>
              <a:t>a</a:t>
            </a:r>
            <a:r>
              <a:rPr lang="fr-FR" sz="1400">
                <a:solidFill>
                  <a:srgbClr val="92D050"/>
                </a:solidFill>
              </a:rPr>
              <a:t>i</a:t>
            </a:r>
            <a:r>
              <a:rPr lang="en-001" sz="1400">
                <a:solidFill>
                  <a:srgbClr val="92D050"/>
                </a:solidFill>
              </a:rPr>
              <a:t>l</a:t>
            </a:r>
            <a:r>
              <a:rPr lang="fr-FR" sz="1400">
                <a:solidFill>
                  <a:srgbClr val="92D050"/>
                </a:solidFill>
              </a:rPr>
              <a:t>l</a:t>
            </a:r>
            <a:r>
              <a:rPr lang="en-001" sz="1400">
                <a:solidFill>
                  <a:srgbClr val="92D050"/>
                </a:solidFill>
              </a:rPr>
              <a:t>e=2</a:t>
            </a:r>
          </a:p>
          <a:p>
            <a:pPr algn="ctr"/>
            <a:r>
              <a:rPr lang="en-001" sz="1400">
                <a:solidFill>
                  <a:srgbClr val="92D050"/>
                </a:solidFill>
              </a:rPr>
              <a:t>pas=2</a:t>
            </a:r>
          </a:p>
          <a:p>
            <a:pPr algn="ctr"/>
            <a:r>
              <a:rPr lang="en-001" sz="1050"/>
              <a:t>(</a:t>
            </a:r>
            <a:r>
              <a:rPr lang="fr-FR" sz="1050"/>
              <a:t>O</a:t>
            </a:r>
            <a:r>
              <a:rPr lang="en-001" sz="1050"/>
              <a:t>n </a:t>
            </a:r>
            <a:r>
              <a:rPr lang="fr-FR" sz="1050"/>
              <a:t>p</a:t>
            </a:r>
            <a:r>
              <a:rPr lang="en-001" sz="1050"/>
              <a:t>e</a:t>
            </a:r>
            <a:r>
              <a:rPr lang="fr-FR" sz="1050"/>
              <a:t>u</a:t>
            </a:r>
            <a:r>
              <a:rPr lang="en-001" sz="1050"/>
              <a:t>t </a:t>
            </a:r>
            <a:r>
              <a:rPr lang="fr-FR" sz="1050"/>
              <a:t>a</a:t>
            </a:r>
            <a:r>
              <a:rPr lang="en-001" sz="1050"/>
              <a:t>u</a:t>
            </a:r>
            <a:r>
              <a:rPr lang="fr-FR" sz="1050"/>
              <a:t>s</a:t>
            </a:r>
            <a:r>
              <a:rPr lang="en-001" sz="1050"/>
              <a:t>s</a:t>
            </a:r>
            <a:r>
              <a:rPr lang="fr-FR" sz="1050"/>
              <a:t>i</a:t>
            </a:r>
            <a:endParaRPr lang="en-001" sz="1050"/>
          </a:p>
          <a:p>
            <a:pPr algn="ctr"/>
            <a:r>
              <a:rPr lang="en-001" sz="1050"/>
              <a:t>prendre la </a:t>
            </a:r>
            <a:r>
              <a:rPr lang="fr-FR" sz="1050"/>
              <a:t>M</a:t>
            </a:r>
            <a:r>
              <a:rPr lang="en-001" sz="1050"/>
              <a:t>oyenne mais</a:t>
            </a:r>
          </a:p>
          <a:p>
            <a:pPr algn="ctr"/>
            <a:r>
              <a:rPr lang="en-001" sz="1050"/>
              <a:t> c’est moins performant)</a:t>
            </a:r>
            <a:endParaRPr lang="fr-FR" sz="105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ED1DF01-9BCE-4292-8AA3-7F0108BCECAD}"/>
              </a:ext>
            </a:extLst>
          </p:cNvPr>
          <p:cNvSpPr txBox="1"/>
          <p:nvPr/>
        </p:nvSpPr>
        <p:spPr>
          <a:xfrm>
            <a:off x="7603222" y="302283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4</a:t>
            </a:r>
            <a:r>
              <a:rPr lang="fr-FR"/>
              <a:t>x</a:t>
            </a:r>
            <a:r>
              <a:rPr lang="en-001"/>
              <a:t>4</a:t>
            </a:r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52F3DD-EB85-4E1D-B2FA-03A502879C37}"/>
              </a:ext>
            </a:extLst>
          </p:cNvPr>
          <p:cNvSpPr/>
          <p:nvPr/>
        </p:nvSpPr>
        <p:spPr>
          <a:xfrm>
            <a:off x="4272793" y="1504426"/>
            <a:ext cx="434829" cy="41805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D297EC-2380-4927-B4FB-634ED41B7387}"/>
              </a:ext>
            </a:extLst>
          </p:cNvPr>
          <p:cNvSpPr/>
          <p:nvPr/>
        </p:nvSpPr>
        <p:spPr>
          <a:xfrm>
            <a:off x="4702030" y="1505824"/>
            <a:ext cx="434829" cy="41805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B84A8A-0CD0-4A99-9E6F-CC36FDA05250}"/>
              </a:ext>
            </a:extLst>
          </p:cNvPr>
          <p:cNvSpPr/>
          <p:nvPr/>
        </p:nvSpPr>
        <p:spPr>
          <a:xfrm>
            <a:off x="5138258" y="1514213"/>
            <a:ext cx="434829" cy="41805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8B510D6-7B71-43DC-AD11-0738A4E375A3}"/>
              </a:ext>
            </a:extLst>
          </p:cNvPr>
          <p:cNvSpPr txBox="1"/>
          <p:nvPr/>
        </p:nvSpPr>
        <p:spPr>
          <a:xfrm>
            <a:off x="2835480" y="1963024"/>
            <a:ext cx="646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sz="1200"/>
              <a:t>f</a:t>
            </a:r>
            <a:r>
              <a:rPr lang="fr-FR" sz="1200"/>
              <a:t>i</a:t>
            </a:r>
            <a:r>
              <a:rPr lang="en-001" sz="1200"/>
              <a:t>l</a:t>
            </a:r>
            <a:r>
              <a:rPr lang="fr-FR" sz="1200"/>
              <a:t>t</a:t>
            </a:r>
            <a:r>
              <a:rPr lang="en-001" sz="1200"/>
              <a:t>r</a:t>
            </a:r>
            <a:r>
              <a:rPr lang="fr-FR" sz="1200"/>
              <a:t>e</a:t>
            </a:r>
            <a:endParaRPr lang="en-001" sz="1200"/>
          </a:p>
          <a:p>
            <a:r>
              <a:rPr lang="en-001" sz="1200"/>
              <a:t>taille=3</a:t>
            </a:r>
          </a:p>
          <a:p>
            <a:r>
              <a:rPr lang="en-001" sz="1200"/>
              <a:t>pas=1</a:t>
            </a:r>
            <a:endParaRPr lang="fr-FR" sz="12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3494C9F-230A-40B2-A61F-6A93FA06E5FA}"/>
              </a:ext>
            </a:extLst>
          </p:cNvPr>
          <p:cNvSpPr/>
          <p:nvPr/>
        </p:nvSpPr>
        <p:spPr>
          <a:xfrm>
            <a:off x="6544813" y="3398940"/>
            <a:ext cx="2407640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M</a:t>
            </a:r>
            <a:r>
              <a:rPr lang="en-001"/>
              <a:t>a</a:t>
            </a:r>
            <a:r>
              <a:rPr lang="fr-FR"/>
              <a:t>x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o</a:t>
            </a:r>
            <a:r>
              <a:rPr lang="en-001"/>
              <a:t>l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3FAD70-79D4-4EC8-B29C-9BB3533C8384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</a:t>
            </a:r>
            <a:r>
              <a:rPr lang="en-001"/>
              <a:t>o</a:t>
            </a:r>
            <a:r>
              <a:rPr lang="fr-FR"/>
              <a:t>u</a:t>
            </a:r>
            <a:r>
              <a:rPr lang="en-001"/>
              <a:t>c</a:t>
            </a:r>
            <a:r>
              <a:rPr lang="fr-FR"/>
              <a:t>h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v</a:t>
            </a:r>
            <a:r>
              <a:rPr lang="fr-FR"/>
              <a:t>o</a:t>
            </a:r>
            <a:r>
              <a:rPr lang="en-001"/>
              <a:t>l</a:t>
            </a:r>
            <a:r>
              <a:rPr lang="fr-FR"/>
              <a:t>u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s </a:t>
            </a:r>
            <a:r>
              <a:rPr lang="fr-FR"/>
              <a:t>e</a:t>
            </a:r>
            <a:r>
              <a:rPr lang="en-001"/>
              <a:t>t couches Max Pooling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792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C48EE71-D6D4-4626-87A8-E5B8AE287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02" y="1106822"/>
            <a:ext cx="8305800" cy="56007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6E7498-6412-4C09-B9B0-C3A083E13108}"/>
              </a:ext>
            </a:extLst>
          </p:cNvPr>
          <p:cNvSpPr/>
          <p:nvPr/>
        </p:nvSpPr>
        <p:spPr>
          <a:xfrm>
            <a:off x="5956184" y="3800213"/>
            <a:ext cx="2508309" cy="8305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E58B60-E257-4AC0-8AD9-1DEF856E487E}"/>
              </a:ext>
            </a:extLst>
          </p:cNvPr>
          <p:cNvSpPr/>
          <p:nvPr/>
        </p:nvSpPr>
        <p:spPr>
          <a:xfrm>
            <a:off x="864067" y="3070370"/>
            <a:ext cx="2642532" cy="453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9261A8-B273-46DA-B930-18371EFA11E0}"/>
              </a:ext>
            </a:extLst>
          </p:cNvPr>
          <p:cNvSpPr/>
          <p:nvPr/>
        </p:nvSpPr>
        <p:spPr>
          <a:xfrm>
            <a:off x="865465" y="3558328"/>
            <a:ext cx="2642532" cy="812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A0D93-3C89-4361-9317-90A8E3D7DD80}"/>
              </a:ext>
            </a:extLst>
          </p:cNvPr>
          <p:cNvSpPr/>
          <p:nvPr/>
        </p:nvSpPr>
        <p:spPr>
          <a:xfrm>
            <a:off x="858476" y="4597167"/>
            <a:ext cx="3075962" cy="419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53BD98-B2D0-4344-8F42-177C2ACD8813}"/>
              </a:ext>
            </a:extLst>
          </p:cNvPr>
          <p:cNvSpPr/>
          <p:nvPr/>
        </p:nvSpPr>
        <p:spPr>
          <a:xfrm>
            <a:off x="843095" y="5018013"/>
            <a:ext cx="3510791" cy="62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BA8FC1-CA03-404A-97B0-45CF6D5C9218}"/>
              </a:ext>
            </a:extLst>
          </p:cNvPr>
          <p:cNvSpPr/>
          <p:nvPr/>
        </p:nvSpPr>
        <p:spPr>
          <a:xfrm>
            <a:off x="852883" y="5830348"/>
            <a:ext cx="3510791" cy="437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A0E148D-6A1D-49C4-A46A-7E77AF344E0B}"/>
              </a:ext>
            </a:extLst>
          </p:cNvPr>
          <p:cNvSpPr txBox="1"/>
          <p:nvPr/>
        </p:nvSpPr>
        <p:spPr>
          <a:xfrm>
            <a:off x="4303553" y="3229761"/>
            <a:ext cx="2644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sz="1400"/>
              <a:t>Pour chaque node input on active</a:t>
            </a:r>
            <a:endParaRPr lang="fr-FR" sz="140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BE93EEA-3DB4-458B-8E38-496C02764833}"/>
              </a:ext>
            </a:extLst>
          </p:cNvPr>
          <p:cNvSpPr txBox="1"/>
          <p:nvPr/>
        </p:nvSpPr>
        <p:spPr>
          <a:xfrm>
            <a:off x="4338507" y="3549941"/>
            <a:ext cx="5766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</a:t>
            </a:r>
            <a:r>
              <a:rPr lang="fr-FR" sz="1400"/>
              <a:t>c</a:t>
            </a:r>
            <a:r>
              <a:rPr lang="en-001" sz="1400"/>
              <a:t>h</a:t>
            </a:r>
            <a:r>
              <a:rPr lang="fr-FR" sz="1400"/>
              <a:t>a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 </a:t>
            </a:r>
            <a:r>
              <a:rPr lang="fr-FR" sz="1400"/>
              <a:t>c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c</a:t>
            </a:r>
            <a:r>
              <a:rPr lang="fr-FR" sz="1400"/>
              <a:t>h</a:t>
            </a:r>
            <a:r>
              <a:rPr lang="en-001" sz="1400"/>
              <a:t>e </a:t>
            </a:r>
            <a:r>
              <a:rPr lang="fr-FR" sz="1400"/>
              <a:t>e</a:t>
            </a:r>
            <a:r>
              <a:rPr lang="en-001" sz="1400"/>
              <a:t>n partant de la premiere couche cach</a:t>
            </a:r>
            <a:r>
              <a:rPr lang="fr-FR" sz="1400"/>
              <a:t>e</a:t>
            </a:r>
            <a:r>
              <a:rPr lang="en-001" sz="1400"/>
              <a:t> </a:t>
            </a:r>
            <a:r>
              <a:rPr lang="fr-FR" sz="1400"/>
              <a:t>v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s </a:t>
            </a:r>
            <a:r>
              <a:rPr lang="fr-FR" sz="1400"/>
              <a:t>l</a:t>
            </a:r>
            <a:r>
              <a:rPr lang="en-001" sz="1400"/>
              <a:t>a </a:t>
            </a:r>
            <a:r>
              <a:rPr lang="fr-FR" sz="1400"/>
              <a:t>d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n</a:t>
            </a:r>
            <a:r>
              <a:rPr lang="fr-FR" sz="1400"/>
              <a:t>i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e</a:t>
            </a:r>
            <a:endParaRPr lang="fr-FR" sz="140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743E114-4A74-4E88-B6A7-1E32217DDF48}"/>
              </a:ext>
            </a:extLst>
          </p:cNvPr>
          <p:cNvSpPr txBox="1"/>
          <p:nvPr/>
        </p:nvSpPr>
        <p:spPr>
          <a:xfrm>
            <a:off x="4583187" y="3786231"/>
            <a:ext cx="5319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chaque node de la couche somme pondere des activation et poid</a:t>
            </a:r>
            <a:endParaRPr lang="fr-FR" sz="140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7D006AC-D53E-4315-B490-4CD26D41B359}"/>
              </a:ext>
            </a:extLst>
          </p:cNvPr>
          <p:cNvSpPr txBox="1"/>
          <p:nvPr/>
        </p:nvSpPr>
        <p:spPr>
          <a:xfrm>
            <a:off x="4358082" y="4525861"/>
            <a:ext cx="3574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chaque node de </a:t>
            </a:r>
            <a:r>
              <a:rPr lang="fr-FR" sz="1400"/>
              <a:t>s</a:t>
            </a:r>
            <a:r>
              <a:rPr lang="en-001" sz="1400"/>
              <a:t>o</a:t>
            </a:r>
            <a:r>
              <a:rPr lang="fr-FR" sz="1400"/>
              <a:t>r</a:t>
            </a:r>
            <a:r>
              <a:rPr lang="en-001" sz="1400"/>
              <a:t>t</a:t>
            </a:r>
            <a:r>
              <a:rPr lang="fr-FR" sz="1400"/>
              <a:t>i</a:t>
            </a:r>
            <a:r>
              <a:rPr lang="en-001" sz="1400"/>
              <a:t>e </a:t>
            </a:r>
            <a:r>
              <a:rPr lang="fr-FR" sz="1400"/>
              <a:t>o</a:t>
            </a:r>
            <a:r>
              <a:rPr lang="en-001" sz="1400"/>
              <a:t>n </a:t>
            </a:r>
            <a:r>
              <a:rPr lang="fr-FR" sz="1400"/>
              <a:t>c</a:t>
            </a:r>
            <a:r>
              <a:rPr lang="en-001" sz="1400"/>
              <a:t>alcule delta[j]</a:t>
            </a:r>
            <a:endParaRPr lang="fr-FR" sz="140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B6BECE8-AFA3-42DB-9867-3EC81DAAF3C3}"/>
              </a:ext>
            </a:extLst>
          </p:cNvPr>
          <p:cNvSpPr txBox="1"/>
          <p:nvPr/>
        </p:nvSpPr>
        <p:spPr>
          <a:xfrm>
            <a:off x="4367868" y="4988653"/>
            <a:ext cx="5595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</a:t>
            </a:r>
            <a:r>
              <a:rPr lang="fr-FR" sz="1400"/>
              <a:t>c</a:t>
            </a:r>
            <a:r>
              <a:rPr lang="en-001" sz="1400"/>
              <a:t>h</a:t>
            </a:r>
            <a:r>
              <a:rPr lang="fr-FR" sz="1400"/>
              <a:t>a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 </a:t>
            </a:r>
            <a:r>
              <a:rPr lang="fr-FR" sz="1400"/>
              <a:t>c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c</a:t>
            </a:r>
            <a:r>
              <a:rPr lang="fr-FR" sz="1400"/>
              <a:t>h</a:t>
            </a:r>
            <a:r>
              <a:rPr lang="en-001" sz="1400"/>
              <a:t>e </a:t>
            </a:r>
            <a:r>
              <a:rPr lang="fr-FR" sz="1400"/>
              <a:t>e</a:t>
            </a:r>
            <a:r>
              <a:rPr lang="en-001" sz="1400"/>
              <a:t>n </a:t>
            </a:r>
            <a:r>
              <a:rPr lang="fr-FR" sz="1400"/>
              <a:t>p</a:t>
            </a:r>
            <a:r>
              <a:rPr lang="en-001" sz="1400"/>
              <a:t>a</a:t>
            </a:r>
            <a:r>
              <a:rPr lang="fr-FR" sz="1400"/>
              <a:t>r</a:t>
            </a:r>
            <a:r>
              <a:rPr lang="en-001" sz="1400"/>
              <a:t>t</a:t>
            </a:r>
            <a:r>
              <a:rPr lang="fr-FR" sz="1400"/>
              <a:t>a</a:t>
            </a:r>
            <a:r>
              <a:rPr lang="en-001" sz="1400"/>
              <a:t>n</a:t>
            </a:r>
            <a:r>
              <a:rPr lang="fr-FR" sz="1400"/>
              <a:t>t</a:t>
            </a:r>
            <a:r>
              <a:rPr lang="en-001" sz="1400"/>
              <a:t> </a:t>
            </a:r>
            <a:r>
              <a:rPr lang="fr-FR" sz="1400"/>
              <a:t>d</a:t>
            </a:r>
            <a:r>
              <a:rPr lang="en-001" sz="1400"/>
              <a:t>e </a:t>
            </a:r>
            <a:r>
              <a:rPr lang="fr-FR" sz="1400"/>
              <a:t>l</a:t>
            </a:r>
            <a:r>
              <a:rPr lang="en-001" sz="1400"/>
              <a:t>a </a:t>
            </a:r>
            <a:r>
              <a:rPr lang="fr-FR" sz="1400"/>
              <a:t>f</a:t>
            </a:r>
            <a:r>
              <a:rPr lang="en-001" sz="1400"/>
              <a:t>i</a:t>
            </a:r>
            <a:r>
              <a:rPr lang="fr-FR" sz="1400"/>
              <a:t>n</a:t>
            </a:r>
            <a:r>
              <a:rPr lang="en-001" sz="1400"/>
              <a:t> – 1 </a:t>
            </a:r>
            <a:r>
              <a:rPr lang="fr-FR" sz="1400"/>
              <a:t>v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s </a:t>
            </a:r>
            <a:r>
              <a:rPr lang="fr-FR" sz="1400"/>
              <a:t>l</a:t>
            </a:r>
            <a:r>
              <a:rPr lang="en-001" sz="1400"/>
              <a:t>a premiere couche cache</a:t>
            </a:r>
            <a:endParaRPr lang="fr-FR" sz="140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9605277-9E5A-446E-A7BC-9363200AF352}"/>
              </a:ext>
            </a:extLst>
          </p:cNvPr>
          <p:cNvSpPr txBox="1"/>
          <p:nvPr/>
        </p:nvSpPr>
        <p:spPr>
          <a:xfrm>
            <a:off x="4604158" y="5224943"/>
            <a:ext cx="6220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</a:t>
            </a:r>
            <a:r>
              <a:rPr lang="fr-FR" sz="1400"/>
              <a:t>c</a:t>
            </a:r>
            <a:r>
              <a:rPr lang="en-001" sz="1400"/>
              <a:t>h</a:t>
            </a:r>
            <a:r>
              <a:rPr lang="fr-FR" sz="1400"/>
              <a:t>a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 </a:t>
            </a:r>
            <a:r>
              <a:rPr lang="fr-FR" sz="1400"/>
              <a:t>n</a:t>
            </a:r>
            <a:r>
              <a:rPr lang="en-001" sz="1400"/>
              <a:t>o</a:t>
            </a:r>
            <a:r>
              <a:rPr lang="fr-FR" sz="1400"/>
              <a:t>d</a:t>
            </a:r>
            <a:r>
              <a:rPr lang="en-001" sz="1400"/>
              <a:t>e </a:t>
            </a:r>
            <a:r>
              <a:rPr lang="fr-FR" sz="1400"/>
              <a:t>o</a:t>
            </a:r>
            <a:r>
              <a:rPr lang="en-001" sz="1400"/>
              <a:t>n </a:t>
            </a:r>
            <a:r>
              <a:rPr lang="fr-FR" sz="1400"/>
              <a:t>c</a:t>
            </a:r>
            <a:r>
              <a:rPr lang="en-001" sz="1400"/>
              <a:t>a</a:t>
            </a:r>
            <a:r>
              <a:rPr lang="fr-FR" sz="1400"/>
              <a:t>l</a:t>
            </a:r>
            <a:r>
              <a:rPr lang="en-001" sz="1400"/>
              <a:t>c</a:t>
            </a:r>
            <a:r>
              <a:rPr lang="fr-FR" sz="1400"/>
              <a:t>u</a:t>
            </a:r>
            <a:r>
              <a:rPr lang="en-001" sz="1400"/>
              <a:t>l le delta[</a:t>
            </a:r>
            <a:r>
              <a:rPr lang="fr-FR" sz="1400"/>
              <a:t>j</a:t>
            </a:r>
            <a:r>
              <a:rPr lang="en-001" sz="1400"/>
              <a:t>] </a:t>
            </a:r>
            <a:r>
              <a:rPr lang="fr-FR" sz="1400"/>
              <a:t>q</a:t>
            </a:r>
            <a:r>
              <a:rPr lang="en-001" sz="1400"/>
              <a:t>u</a:t>
            </a:r>
            <a:r>
              <a:rPr lang="fr-FR" sz="1400"/>
              <a:t>i</a:t>
            </a:r>
            <a:r>
              <a:rPr lang="en-001" sz="1400"/>
              <a:t> </a:t>
            </a:r>
            <a:r>
              <a:rPr lang="fr-FR" sz="1400"/>
              <a:t>d</a:t>
            </a:r>
            <a:r>
              <a:rPr lang="en-001" sz="1400"/>
              <a:t>e</a:t>
            </a:r>
            <a:r>
              <a:rPr lang="fr-FR" sz="1400"/>
              <a:t>p</a:t>
            </a:r>
            <a:r>
              <a:rPr lang="en-001" sz="1400"/>
              <a:t>e</a:t>
            </a:r>
            <a:r>
              <a:rPr lang="fr-FR" sz="1400"/>
              <a:t>n</a:t>
            </a:r>
            <a:r>
              <a:rPr lang="en-001" sz="1400"/>
              <a:t>d </a:t>
            </a:r>
            <a:r>
              <a:rPr lang="fr-FR" sz="1400"/>
              <a:t>d</a:t>
            </a:r>
            <a:r>
              <a:rPr lang="en-001" sz="1400"/>
              <a:t>u </a:t>
            </a:r>
            <a:r>
              <a:rPr lang="fr-FR" sz="1400"/>
              <a:t>d</a:t>
            </a:r>
            <a:r>
              <a:rPr lang="en-001" sz="1400"/>
              <a:t>e</a:t>
            </a:r>
            <a:r>
              <a:rPr lang="fr-FR" sz="1400"/>
              <a:t>l</a:t>
            </a:r>
            <a:r>
              <a:rPr lang="en-001" sz="1400"/>
              <a:t>t</a:t>
            </a:r>
            <a:r>
              <a:rPr lang="fr-FR" sz="1400"/>
              <a:t>a</a:t>
            </a:r>
            <a:r>
              <a:rPr lang="en-001" sz="1400"/>
              <a:t>[</a:t>
            </a:r>
            <a:r>
              <a:rPr lang="fr-FR" sz="1400"/>
              <a:t>j</a:t>
            </a:r>
            <a:r>
              <a:rPr lang="en-001" sz="1400"/>
              <a:t>] </a:t>
            </a:r>
            <a:r>
              <a:rPr lang="fr-FR" sz="1400"/>
              <a:t>d</a:t>
            </a:r>
            <a:r>
              <a:rPr lang="en-001" sz="1400"/>
              <a:t>e </a:t>
            </a:r>
            <a:r>
              <a:rPr lang="fr-FR" sz="1400"/>
              <a:t>s</a:t>
            </a:r>
            <a:r>
              <a:rPr lang="en-001" sz="1400"/>
              <a:t>e</a:t>
            </a:r>
            <a:r>
              <a:rPr lang="fr-FR" sz="1400"/>
              <a:t>s</a:t>
            </a:r>
            <a:r>
              <a:rPr lang="en-001" sz="1400"/>
              <a:t> </a:t>
            </a:r>
            <a:r>
              <a:rPr lang="fr-FR" sz="1400"/>
              <a:t>c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c</a:t>
            </a:r>
            <a:r>
              <a:rPr lang="fr-FR" sz="1400"/>
              <a:t>h</a:t>
            </a:r>
            <a:r>
              <a:rPr lang="en-001" sz="1400"/>
              <a:t>e </a:t>
            </a:r>
            <a:r>
              <a:rPr lang="fr-FR" sz="1400"/>
              <a:t>d</a:t>
            </a:r>
            <a:r>
              <a:rPr lang="en-001" sz="1400"/>
              <a:t>’</a:t>
            </a:r>
            <a:r>
              <a:rPr lang="fr-FR" sz="1400"/>
              <a:t>a</a:t>
            </a:r>
            <a:r>
              <a:rPr lang="en-001" sz="1400"/>
              <a:t>p</a:t>
            </a:r>
            <a:r>
              <a:rPr lang="fr-FR" sz="1400"/>
              <a:t>r</a:t>
            </a:r>
            <a:r>
              <a:rPr lang="en-001" sz="1400"/>
              <a:t>e</a:t>
            </a:r>
            <a:r>
              <a:rPr lang="fr-FR" sz="1400"/>
              <a:t>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3B47392-239D-4428-B096-744173B0A7BF}"/>
              </a:ext>
            </a:extLst>
          </p:cNvPr>
          <p:cNvSpPr txBox="1"/>
          <p:nvPr/>
        </p:nvSpPr>
        <p:spPr>
          <a:xfrm>
            <a:off x="4427990" y="5761838"/>
            <a:ext cx="5093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</a:t>
            </a:r>
            <a:r>
              <a:rPr lang="fr-FR" sz="1400"/>
              <a:t>c</a:t>
            </a:r>
            <a:r>
              <a:rPr lang="en-001" sz="1400"/>
              <a:t>h</a:t>
            </a:r>
            <a:r>
              <a:rPr lang="fr-FR" sz="1400"/>
              <a:t>a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 </a:t>
            </a:r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i</a:t>
            </a:r>
            <a:r>
              <a:rPr lang="en-001" sz="1400"/>
              <a:t>d</a:t>
            </a:r>
            <a:r>
              <a:rPr lang="fr-FR" sz="1400"/>
              <a:t>s</a:t>
            </a:r>
            <a:r>
              <a:rPr lang="en-001" sz="1400"/>
              <a:t> </a:t>
            </a:r>
            <a:r>
              <a:rPr lang="fr-FR" sz="1400"/>
              <a:t>d</a:t>
            </a:r>
            <a:r>
              <a:rPr lang="en-001" sz="1400"/>
              <a:t>u </a:t>
            </a:r>
            <a:r>
              <a:rPr lang="fr-FR" sz="1400"/>
              <a:t>r</a:t>
            </a:r>
            <a:r>
              <a:rPr lang="en-001" sz="1400"/>
              <a:t>e</a:t>
            </a:r>
            <a:r>
              <a:rPr lang="fr-FR" sz="1400"/>
              <a:t>s</a:t>
            </a:r>
            <a:r>
              <a:rPr lang="en-001" sz="1400"/>
              <a:t>e</a:t>
            </a:r>
            <a:r>
              <a:rPr lang="fr-FR" sz="1400"/>
              <a:t>a</a:t>
            </a:r>
            <a:r>
              <a:rPr lang="en-001" sz="1400"/>
              <a:t>u, </a:t>
            </a:r>
            <a:r>
              <a:rPr lang="fr-FR" sz="1400"/>
              <a:t>o</a:t>
            </a:r>
            <a:r>
              <a:rPr lang="en-001" sz="1400"/>
              <a:t>n </a:t>
            </a:r>
            <a:r>
              <a:rPr lang="fr-FR" sz="1400"/>
              <a:t>l</a:t>
            </a:r>
            <a:r>
              <a:rPr lang="en-001" sz="1400"/>
              <a:t>e corrige avec son delta[j] associé</a:t>
            </a:r>
            <a:endParaRPr lang="fr-FR" sz="140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C1D74E6-F708-4ABD-949C-E8169E0F7ADF}"/>
              </a:ext>
            </a:extLst>
          </p:cNvPr>
          <p:cNvSpPr txBox="1"/>
          <p:nvPr/>
        </p:nvSpPr>
        <p:spPr>
          <a:xfrm>
            <a:off x="6665877" y="1198214"/>
            <a:ext cx="37991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>
                <a:hlinkClick r:id="rId3"/>
              </a:rPr>
              <a:t>L</a:t>
            </a:r>
            <a:r>
              <a:rPr lang="fr-FR">
                <a:hlinkClick r:id="rId3"/>
              </a:rPr>
              <a:t>i</a:t>
            </a:r>
            <a:r>
              <a:rPr lang="en-001">
                <a:hlinkClick r:id="rId3"/>
              </a:rPr>
              <a:t>e</a:t>
            </a:r>
            <a:r>
              <a:rPr lang="fr-FR">
                <a:hlinkClick r:id="rId3"/>
              </a:rPr>
              <a:t>n</a:t>
            </a:r>
            <a:r>
              <a:rPr lang="en-001">
                <a:hlinkClick r:id="rId3"/>
              </a:rPr>
              <a:t> </a:t>
            </a:r>
            <a:r>
              <a:rPr lang="fr-FR">
                <a:hlinkClick r:id="rId3"/>
              </a:rPr>
              <a:t>d</a:t>
            </a:r>
            <a:r>
              <a:rPr lang="en-001">
                <a:hlinkClick r:id="rId3"/>
              </a:rPr>
              <a:t>e la video</a:t>
            </a:r>
            <a:endParaRPr lang="en-001"/>
          </a:p>
          <a:p>
            <a:endParaRPr lang="en-001"/>
          </a:p>
          <a:p>
            <a:r>
              <a:rPr lang="fr-FR" sz="1200"/>
              <a:t>S</a:t>
            </a:r>
            <a:r>
              <a:rPr lang="en-001" sz="1200"/>
              <a:t>i </a:t>
            </a:r>
            <a:r>
              <a:rPr lang="fr-FR" sz="1200"/>
              <a:t>Loss = - y_j log(logistic(in_j)) - (1-y_j) log(1-logistic(in_j))</a:t>
            </a:r>
            <a:endParaRPr lang="en-001" sz="1200"/>
          </a:p>
          <a:p>
            <a:r>
              <a:rPr lang="en-001" sz="1200"/>
              <a:t>gradient = </a:t>
            </a:r>
            <a:r>
              <a:rPr lang="fr-FR" sz="1200"/>
              <a:t>(y_j - in_j)</a:t>
            </a:r>
            <a:endParaRPr lang="en-001" sz="1200"/>
          </a:p>
          <a:p>
            <a:endParaRPr lang="en-001" sz="1200"/>
          </a:p>
          <a:p>
            <a:endParaRPr lang="en-001" sz="1200"/>
          </a:p>
          <a:p>
            <a:r>
              <a:rPr lang="en-001" sz="1200"/>
              <a:t>Si loss = </a:t>
            </a:r>
            <a:r>
              <a:rPr lang="nl-NL" sz="1200"/>
              <a:t>0.5 (y_j - in_j)^2</a:t>
            </a:r>
            <a:endParaRPr lang="en-001" sz="1200"/>
          </a:p>
          <a:p>
            <a:r>
              <a:rPr lang="en-001" sz="1200"/>
              <a:t>gradient = </a:t>
            </a:r>
            <a:r>
              <a:rPr lang="fr-FR" sz="1200"/>
              <a:t>(yj - aj) * logistic(aj) * (1 - logistic(aj))</a:t>
            </a:r>
          </a:p>
          <a:p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5A44D9-2C28-4B89-A1FE-3D945C510C76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Propagation et retro-</a:t>
            </a:r>
            <a:r>
              <a:rPr lang="fr-FR"/>
              <a:t>p</a:t>
            </a:r>
            <a:r>
              <a:rPr lang="en-001"/>
              <a:t>r</a:t>
            </a:r>
            <a:r>
              <a:rPr lang="fr-FR"/>
              <a:t>o</a:t>
            </a:r>
            <a:r>
              <a:rPr lang="en-001"/>
              <a:t>p</a:t>
            </a:r>
            <a:r>
              <a:rPr lang="fr-FR"/>
              <a:t>a</a:t>
            </a:r>
            <a:r>
              <a:rPr lang="en-001"/>
              <a:t>g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s</a:t>
            </a:r>
            <a:r>
              <a:rPr lang="fr-FR"/>
              <a:t>e</a:t>
            </a:r>
            <a:r>
              <a:rPr lang="en-001"/>
              <a:t>u</a:t>
            </a:r>
            <a:r>
              <a:rPr lang="fr-FR"/>
              <a:t>d</a:t>
            </a:r>
            <a:r>
              <a:rPr lang="en-001"/>
              <a:t>o_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d</a:t>
            </a:r>
            <a:r>
              <a:rPr lang="en-001"/>
              <a:t>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4344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1987</TotalTime>
  <Words>3426</Words>
  <Application>Microsoft Office PowerPoint</Application>
  <PresentationFormat>Grand écran</PresentationFormat>
  <Paragraphs>267</Paragraphs>
  <Slides>16</Slides>
  <Notes>0</Notes>
  <HiddenSlides>3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Karrix Torvalds</dc:creator>
  <cp:lastModifiedBy>Karrix Torvalds</cp:lastModifiedBy>
  <cp:revision>165</cp:revision>
  <dcterms:created xsi:type="dcterms:W3CDTF">2019-08-22T18:04:57Z</dcterms:created>
  <dcterms:modified xsi:type="dcterms:W3CDTF">2019-09-01T20:37:42Z</dcterms:modified>
</cp:coreProperties>
</file>