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2" r:id="rId5"/>
    <p:sldId id="261" r:id="rId6"/>
    <p:sldId id="263" r:id="rId7"/>
    <p:sldId id="258" r:id="rId8"/>
    <p:sldId id="260" r:id="rId9"/>
    <p:sldId id="259" r:id="rId10"/>
    <p:sldId id="264" r:id="rId11"/>
    <p:sldId id="265" r:id="rId12"/>
    <p:sldId id="269" r:id="rId13"/>
    <p:sldId id="270" r:id="rId14"/>
    <p:sldId id="268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6"/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</p14:sldIdLst>
        </p14:section>
        <p14:section name="Encodage de la dataset" id="{184BE4F6-35B4-4FAF-AB9C-4B5EAD8AD16F}">
          <p14:sldIdLst>
            <p14:sldId id="269"/>
            <p14:sldId id="270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2.cs.huji.ac.il/nu15/pluginfile.php/316969/mod_resource/content/1/adam_pres.pdf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github.com/llSourcell/LSTM_Networks/blob/master/LSTM%20Demo.ipynb" TargetMode="External"/><Relationship Id="rId12" Type="http://schemas.openxmlformats.org/officeDocument/2006/relationships/hyperlink" Target="https://www.jeremyjordan.me/batch-normalization/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zhrxE5PQgY" TargetMode="External"/><Relationship Id="rId11" Type="http://schemas.openxmlformats.org/officeDocument/2006/relationships/hyperlink" Target="https://cnl.salk.edu/~schraudo/pubs/Schraudolph99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stackoverflow.com/questions/2480650/role-of-bias-in-neural-networks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arxiv.org/pdf/1412.698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void *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3261807" y="988132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_char_col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r 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type CSV_CHAR</a:t>
            </a:r>
          </a:p>
        </p:txBody>
      </p:sp>
    </p:spTree>
    <p:extLst>
      <p:ext uri="{BB962C8B-B14F-4D97-AF65-F5344CB8AC3E}">
        <p14:creationId xmlns:p14="http://schemas.microsoft.com/office/powerpoint/2010/main" val="302749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w </a:t>
            </a:r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2859135" y="9797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type 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y</a:t>
            </a:r>
            <a:r>
              <a:rPr lang="fr-FR" sz="1400">
                <a:solidFill>
                  <a:schemeClr val="tx1"/>
                </a:solidFill>
              </a:rPr>
              <a:t>p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size_t len</a:t>
            </a:r>
          </a:p>
          <a:p>
            <a:r>
              <a:rPr lang="en-001" sz="1400">
                <a:solidFill>
                  <a:schemeClr val="tx1"/>
                </a:solidFill>
              </a:rPr>
              <a:t>void *arr</a:t>
            </a:r>
          </a:p>
          <a:p>
            <a:endParaRPr lang="en-001" sz="140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2F6EDB-5B8B-489C-BE12-A137B5D99BC7}"/>
              </a:ext>
            </a:extLst>
          </p:cNvPr>
          <p:cNvSpPr txBox="1"/>
          <p:nvPr/>
        </p:nvSpPr>
        <p:spPr>
          <a:xfrm>
            <a:off x="159392" y="3473042"/>
            <a:ext cx="626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-&gt;</a:t>
            </a:r>
            <a:r>
              <a:rPr lang="fr-FR"/>
              <a:t>c</a:t>
            </a:r>
            <a:r>
              <a:rPr lang="en-001"/>
              <a:t>olumns = d</a:t>
            </a:r>
            <a:r>
              <a:rPr lang="fr-FR"/>
              <a:t>a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_init_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AT, 60)</a:t>
            </a:r>
          </a:p>
          <a:p>
            <a:r>
              <a:rPr lang="en-001"/>
              <a:t>test-&gt;columns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LO</a:t>
            </a:r>
            <a:r>
              <a:rPr lang="fr-FR"/>
              <a:t>A</a:t>
            </a:r>
            <a:r>
              <a:rPr lang="en-001"/>
              <a:t>T, 60,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test-&gt;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(T_FL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, 60, float_static_array)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2EA5DF-CE91-485D-933C-352180DD3B3A}"/>
              </a:ext>
            </a:extLst>
          </p:cNvPr>
          <p:cNvSpPr txBox="1"/>
          <p:nvPr/>
        </p:nvSpPr>
        <p:spPr>
          <a:xfrm>
            <a:off x="6694415" y="1107347"/>
            <a:ext cx="4149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f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a</a:t>
            </a:r>
            <a:r>
              <a:rPr lang="en-001"/>
              <a:t>t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{</a:t>
            </a:r>
          </a:p>
          <a:p>
            <a:r>
              <a:rPr lang="en-001"/>
              <a:t>	</a:t>
            </a:r>
            <a:r>
              <a:rPr lang="fr-FR"/>
              <a:t>i</a:t>
            </a:r>
            <a:r>
              <a:rPr lang="en-001"/>
              <a:t>f (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!= 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/>
              <a:t>		return (</a:t>
            </a:r>
            <a:r>
              <a:rPr lang="fr-FR"/>
              <a:t>e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/>
              <a:t>	float *carray = (float*)array.arr</a:t>
            </a:r>
          </a:p>
          <a:p>
            <a:r>
              <a:rPr lang="en-001"/>
              <a:t>	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= 0;	</a:t>
            </a:r>
          </a:p>
          <a:p>
            <a:r>
              <a:rPr lang="en-001"/>
              <a:t>	for (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e_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i</a:t>
            </a:r>
            <a:r>
              <a:rPr lang="en-001"/>
              <a:t> = 0; </a:t>
            </a:r>
            <a:r>
              <a:rPr lang="fr-FR"/>
              <a:t>i</a:t>
            </a:r>
            <a:r>
              <a:rPr lang="en-001"/>
              <a:t> &lt;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; </a:t>
            </a:r>
            <a:r>
              <a:rPr lang="fr-FR"/>
              <a:t>i</a:t>
            </a:r>
            <a:r>
              <a:rPr lang="en-001"/>
              <a:t>++)</a:t>
            </a:r>
          </a:p>
          <a:p>
            <a:r>
              <a:rPr lang="en-001"/>
              <a:t>		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+= </a:t>
            </a:r>
            <a:r>
              <a:rPr lang="fr-FR"/>
              <a:t>c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y[</a:t>
            </a:r>
            <a:r>
              <a:rPr lang="fr-FR"/>
              <a:t>i</a:t>
            </a:r>
            <a:r>
              <a:rPr lang="en-001"/>
              <a:t>];</a:t>
            </a:r>
          </a:p>
          <a:p>
            <a:r>
              <a:rPr lang="en-001"/>
              <a:t>	return (sum)</a:t>
            </a:r>
          </a:p>
          <a:p>
            <a:r>
              <a:rPr lang="en-001"/>
              <a:t>}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25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026D-D603-4A88-B387-110BD9D178B0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B5D34B-4C18-4DFE-8D48-25F98A6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4308"/>
              </p:ext>
            </p:extLst>
          </p:nvPr>
        </p:nvGraphicFramePr>
        <p:xfrm>
          <a:off x="5962650" y="988906"/>
          <a:ext cx="4197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6">
                  <a:extLst>
                    <a:ext uri="{9D8B030D-6E8A-4147-A177-3AD203B41FA5}">
                      <a16:colId xmlns:a16="http://schemas.microsoft.com/office/drawing/2014/main" val="1546896552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4199953745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1432344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001"/>
                        <a:t>U</a:t>
                      </a:r>
                      <a:r>
                        <a:rPr lang="fr-FR"/>
                        <a:t>s</a:t>
                      </a:r>
                      <a:r>
                        <a:rPr lang="en-001"/>
                        <a:t>e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 </a:t>
                      </a:r>
                      <a:r>
                        <a:rPr lang="fr-FR"/>
                        <a:t>i</a:t>
                      </a:r>
                      <a:r>
                        <a:rPr lang="en-001"/>
                        <a:t>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P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y</a:t>
                      </a:r>
                      <a:r>
                        <a:rPr lang="fr-FR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S</a:t>
                      </a:r>
                      <a:r>
                        <a:rPr lang="fr-FR"/>
                        <a:t>o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d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224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215151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F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c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223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584655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A</a:t>
                      </a:r>
                      <a:r>
                        <a:rPr lang="fr-FR"/>
                        <a:t>l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e</a:t>
                      </a:r>
                      <a:r>
                        <a:rPr lang="en-001"/>
                        <a:t>m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g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-500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5362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666777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  <a:r>
                        <a:rPr lang="en-001"/>
                        <a:t>s</a:t>
                      </a:r>
                      <a:r>
                        <a:rPr lang="fr-FR"/>
                        <a:t>p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g</a:t>
                      </a:r>
                      <a:r>
                        <a:rPr lang="en-001"/>
                        <a:t>n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825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59976B4-93A7-49D5-96E1-1261963EDB6C}"/>
              </a:ext>
            </a:extLst>
          </p:cNvPr>
          <p:cNvSpPr txBox="1"/>
          <p:nvPr/>
        </p:nvSpPr>
        <p:spPr>
          <a:xfrm>
            <a:off x="923925" y="1352550"/>
            <a:ext cx="610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1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d_</a:t>
            </a:r>
            <a:r>
              <a:rPr lang="fr-FR"/>
              <a:t>c</a:t>
            </a:r>
            <a:r>
              <a:rPr lang="en-001"/>
              <a:t>s</a:t>
            </a:r>
            <a:r>
              <a:rPr lang="fr-FR"/>
              <a:t>v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n </a:t>
            </a:r>
            <a:r>
              <a:rPr lang="fr-FR"/>
              <a:t>g</a:t>
            </a:r>
            <a:r>
              <a:rPr lang="en-001"/>
              <a:t>ardant tout en string</a:t>
            </a:r>
          </a:p>
          <a:p>
            <a:endParaRPr lang="en-001"/>
          </a:p>
          <a:p>
            <a:r>
              <a:rPr lang="en-001"/>
              <a:t>2 Optio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l</a:t>
            </a:r>
            <a:r>
              <a:rPr lang="en-001"/>
              <a:t> 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l</a:t>
            </a:r>
            <a:r>
              <a:rPr lang="en-001"/>
              <a:t>e</a:t>
            </a:r>
          </a:p>
          <a:p>
            <a:r>
              <a:rPr lang="en-001"/>
              <a:t>one_hot_encoder qui va les transformer en</a:t>
            </a:r>
          </a:p>
          <a:p>
            <a:r>
              <a:rPr lang="en-001"/>
              <a:t>type binaire</a:t>
            </a:r>
          </a:p>
          <a:p>
            <a:endParaRPr lang="en-001"/>
          </a:p>
          <a:p>
            <a:r>
              <a:rPr lang="en-001"/>
              <a:t>3 On definit les types des collones sauf celles  one_hot_encod</a:t>
            </a:r>
            <a:r>
              <a:rPr lang="fr-FR"/>
              <a:t>e</a:t>
            </a:r>
            <a:endParaRPr lang="en-001"/>
          </a:p>
          <a:p>
            <a:endParaRPr lang="en-001"/>
          </a:p>
          <a:p>
            <a:r>
              <a:rPr lang="en-001"/>
              <a:t>4 On standardise les données des collones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1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933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001"/>
              <a:t>Creer une libra</a:t>
            </a:r>
            <a:r>
              <a:rPr lang="fr-FR"/>
              <a:t>i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on des donn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e</a:t>
            </a:r>
            <a:r>
              <a:rPr lang="en-001"/>
              <a:t>c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</a:t>
            </a:r>
            <a:r>
              <a:rPr lang="fr-FR"/>
              <a:t>e</a:t>
            </a:r>
            <a:r>
              <a:rPr lang="en-001"/>
              <a:t>t</a:t>
            </a:r>
            <a:r>
              <a:rPr lang="fr-FR"/>
              <a:t>c</a:t>
            </a:r>
            <a:r>
              <a:rPr lang="en-001"/>
              <a:t>... </a:t>
            </a:r>
            <a:r>
              <a:rPr lang="fr-FR"/>
              <a:t>e</a:t>
            </a:r>
            <a:r>
              <a:rPr lang="en-001"/>
              <a:t>t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s</a:t>
            </a:r>
            <a:r>
              <a:rPr lang="en-001"/>
              <a:t>t </a:t>
            </a:r>
            <a:r>
              <a:rPr lang="fr-FR"/>
              <a:t>a</a:t>
            </a:r>
            <a:r>
              <a:rPr lang="en-001"/>
              <a:t>j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endParaRPr lang="en-001"/>
          </a:p>
          <a:p>
            <a:pPr marL="285750" indent="-285750">
              <a:buFontTx/>
              <a:buChar char="-"/>
            </a:pPr>
            <a:r>
              <a:rPr lang="en-001"/>
              <a:t>Coder la version 1 de l’ANN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fr-FR">
                <a:hlinkClick r:id="rId6"/>
              </a:rPr>
              <a:t>V</a:t>
            </a:r>
            <a:r>
              <a:rPr lang="en-001">
                <a:hlinkClick r:id="rId6"/>
              </a:rPr>
              <a:t>i</a:t>
            </a:r>
            <a:r>
              <a:rPr lang="fr-FR">
                <a:hlinkClick r:id="rId6"/>
              </a:rPr>
              <a:t>d</a:t>
            </a:r>
            <a:r>
              <a:rPr lang="en-001">
                <a:hlinkClick r:id="rId6"/>
              </a:rPr>
              <a:t>e</a:t>
            </a:r>
            <a:r>
              <a:rPr lang="fr-FR">
                <a:hlinkClick r:id="rId6"/>
              </a:rPr>
              <a:t>o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t </a:t>
            </a:r>
            <a:r>
              <a:rPr lang="en-001">
                <a:hlinkClick r:id="rId7"/>
              </a:rPr>
              <a:t>Cours</a:t>
            </a:r>
            <a:r>
              <a:rPr lang="en-001"/>
              <a:t> pas mal sur le RNN LSTM</a:t>
            </a:r>
          </a:p>
          <a:p>
            <a:r>
              <a:rPr lang="en-001">
                <a:hlinkClick r:id="rId8"/>
              </a:rPr>
              <a:t>Descente de gradi</a:t>
            </a:r>
            <a:r>
              <a:rPr lang="fr-FR">
                <a:hlinkClick r:id="rId8"/>
              </a:rPr>
              <a:t>e</a:t>
            </a:r>
            <a:r>
              <a:rPr lang="en-001">
                <a:hlinkClick r:id="rId8"/>
              </a:rPr>
              <a:t>n</a:t>
            </a:r>
            <a:r>
              <a:rPr lang="fr-FR">
                <a:hlinkClick r:id="rId8"/>
              </a:rPr>
              <a:t>t</a:t>
            </a:r>
            <a:r>
              <a:rPr lang="en-001">
                <a:hlinkClick r:id="rId8"/>
              </a:rPr>
              <a:t> 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o</a:t>
            </a:r>
            <a:r>
              <a:rPr lang="en-001">
                <a:hlinkClick r:id="rId8"/>
              </a:rPr>
              <a:t>c</a:t>
            </a:r>
            <a:r>
              <a:rPr lang="fr-FR">
                <a:hlinkClick r:id="rId8"/>
              </a:rPr>
              <a:t>h</a:t>
            </a:r>
            <a:r>
              <a:rPr lang="en-001">
                <a:hlinkClick r:id="rId8"/>
              </a:rPr>
              <a:t>a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i</a:t>
            </a:r>
            <a:r>
              <a:rPr lang="en-001">
                <a:hlinkClick r:id="rId8"/>
              </a:rPr>
              <a:t>q</a:t>
            </a:r>
            <a:r>
              <a:rPr lang="fr-FR">
                <a:hlinkClick r:id="rId8"/>
              </a:rPr>
              <a:t>u</a:t>
            </a:r>
            <a:r>
              <a:rPr lang="en-001">
                <a:hlinkClick r:id="rId8"/>
              </a:rPr>
              <a:t>e Adam</a:t>
            </a:r>
            <a:r>
              <a:rPr lang="en-001"/>
              <a:t> + </a:t>
            </a:r>
            <a:r>
              <a:rPr lang="en-001">
                <a:hlinkClick r:id="rId9"/>
              </a:rPr>
              <a:t>do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u</a:t>
            </a:r>
            <a:r>
              <a:rPr lang="fr-FR">
                <a:hlinkClick r:id="rId9"/>
              </a:rPr>
              <a:t>m</a:t>
            </a:r>
            <a:r>
              <a:rPr lang="en-001">
                <a:hlinkClick r:id="rId9"/>
              </a:rPr>
              <a:t>e</a:t>
            </a:r>
            <a:r>
              <a:rPr lang="fr-FR">
                <a:hlinkClick r:id="rId9"/>
              </a:rPr>
              <a:t>n</a:t>
            </a:r>
            <a:r>
              <a:rPr lang="en-001">
                <a:hlinkClick r:id="rId9"/>
              </a:rPr>
              <a:t>t </a:t>
            </a:r>
            <a:r>
              <a:rPr lang="fr-FR">
                <a:hlinkClick r:id="rId9"/>
              </a:rPr>
              <a:t>o</a:t>
            </a:r>
            <a:r>
              <a:rPr lang="en-001">
                <a:hlinkClick r:id="rId9"/>
              </a:rPr>
              <a:t>f</a:t>
            </a:r>
            <a:r>
              <a:rPr lang="fr-FR">
                <a:hlinkClick r:id="rId9"/>
              </a:rPr>
              <a:t>f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a</a:t>
            </a:r>
            <a:r>
              <a:rPr lang="en-001">
                <a:hlinkClick r:id="rId9"/>
              </a:rPr>
              <a:t>l</a:t>
            </a:r>
            <a:endParaRPr lang="en-001"/>
          </a:p>
          <a:p>
            <a:r>
              <a:rPr lang="en-001">
                <a:hlinkClick r:id="rId10"/>
              </a:rPr>
              <a:t>Implementation bias</a:t>
            </a:r>
            <a:endParaRPr lang="en-001"/>
          </a:p>
          <a:p>
            <a:r>
              <a:rPr lang="en-001">
                <a:hlinkClick r:id="rId11"/>
              </a:rPr>
              <a:t>Fonction exponentielle super rapide</a:t>
            </a:r>
            <a:endParaRPr lang="en-001"/>
          </a:p>
          <a:p>
            <a:r>
              <a:rPr lang="en-001">
                <a:hlinkClick r:id="rId12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2997</Words>
  <Application>Microsoft Office PowerPoint</Application>
  <PresentationFormat>Grand écran</PresentationFormat>
  <Paragraphs>245</Paragraphs>
  <Slides>15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152</cp:revision>
  <dcterms:created xsi:type="dcterms:W3CDTF">2019-08-22T18:04:57Z</dcterms:created>
  <dcterms:modified xsi:type="dcterms:W3CDTF">2019-08-27T16:05:24Z</dcterms:modified>
</cp:coreProperties>
</file>