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90" r:id="rId9"/>
    <p:sldId id="262" r:id="rId10"/>
    <p:sldId id="29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3" r:id="rId30"/>
    <p:sldId id="282" r:id="rId31"/>
    <p:sldId id="294" r:id="rId32"/>
    <p:sldId id="295" r:id="rId33"/>
    <p:sldId id="329" r:id="rId34"/>
    <p:sldId id="330" r:id="rId35"/>
    <p:sldId id="331" r:id="rId36"/>
    <p:sldId id="333" r:id="rId37"/>
    <p:sldId id="283" r:id="rId38"/>
    <p:sldId id="284" r:id="rId39"/>
    <p:sldId id="285" r:id="rId40"/>
    <p:sldId id="286" r:id="rId41"/>
    <p:sldId id="287" r:id="rId42"/>
    <p:sldId id="297" r:id="rId43"/>
    <p:sldId id="335" r:id="rId44"/>
    <p:sldId id="336" r:id="rId45"/>
    <p:sldId id="337" r:id="rId46"/>
    <p:sldId id="288" r:id="rId47"/>
  </p:sldIdLst>
  <p:sldSz cx="9144000" cy="6858000" type="screen4x3"/>
  <p:notesSz cx="6858000" cy="9144000"/>
  <p:custDataLst>
    <p:tags r:id="rId5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10"/>
  </p:normalViewPr>
  <p:slideViewPr>
    <p:cSldViewPr snapToGrid="0" snapToObjects="1">
      <p:cViewPr varScale="1">
        <p:scale>
          <a:sx n="125" d="100"/>
          <a:sy n="125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等线" panose="0201060003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等线" panose="02010600030101010101" charset="-122"/>
              </a:rPr>
              <a:t>2023/5/17</a:t>
            </a:fld>
            <a:endParaRPr lang="zh-CN" altLang="en-US">
              <a:cs typeface="等线" panose="0201060003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等线" panose="02010600030101010101" charset="-122"/>
              </a:rPr>
              <a:t>‹#›</a:t>
            </a:fld>
            <a:endParaRPr lang="zh-CN" altLang="en-US"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5282F153-3F37-0F45-9E97-73ACFA13230C}" type="datetimeFigureOut">
              <a:rPr lang="en-US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等线" panose="02010600030101010101" charset="-122"/>
        <a:cs typeface="等线" panose="0201060003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等线" panose="02010600030101010101" charset="-122"/>
        <a:cs typeface="等线" panose="0201060003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等线" panose="02010600030101010101" charset="-122"/>
        <a:cs typeface="等线" panose="0201060003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等线" panose="02010600030101010101" charset="-122"/>
        <a:cs typeface="等线" panose="0201060003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41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7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4x3_vplus_202305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hyperlink" Target="https://github.com/Undefined443/web_group_11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50" y="1206500"/>
            <a:ext cx="5476240" cy="17780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web工程中期验收</a:t>
            </a:r>
            <a:endParaRPr lang="en-US" sz="48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50" y="2984500"/>
            <a:ext cx="3729990" cy="10033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0" dirty="0">
                <a:solidFill>
                  <a:srgbClr val="646464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小组：第11组</a:t>
            </a:r>
            <a:endParaRPr lang="en-US" sz="205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819150" y="5187950"/>
            <a:ext cx="2590800" cy="3683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演讲者：韦平欢</a:t>
            </a:r>
            <a:endParaRPr lang="en-US" sz="12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Text 3"/>
          <p:cNvSpPr/>
          <p:nvPr/>
        </p:nvSpPr>
        <p:spPr>
          <a:xfrm>
            <a:off x="819150" y="5657850"/>
            <a:ext cx="2590800" cy="3683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2023-05-19</a:t>
            </a:r>
            <a:endParaRPr lang="en-US" sz="12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 解决核心问题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7150100" cy="2438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实现学生住宿信息的电子化管理，提高查询效率。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简化报修申请流程，提高审核处理速度。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便捷的水电费缴纳方式，提高缴费效率。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管理员权限分级管理，确保系统安全稳定。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5.带来效益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7150100" cy="2438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提高学生和管理员工作效率，节省人力资源。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优化管理流程，减少出错率。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提升学生和管理员的使用体验，提高满意度。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提高学校的信息化管理水平，树立良好校园形象。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2300" y="2057400"/>
            <a:ext cx="1936750" cy="1657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03</a:t>
            </a:r>
            <a:endParaRPr lang="en-US" sz="54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6750" y="3873500"/>
            <a:ext cx="5793740" cy="1682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78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web项目需求规格说明书</a:t>
            </a:r>
            <a:endParaRPr lang="en-US" sz="2785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三、web项目需求规格说明书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6530975" cy="1828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功能需求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 非功能需求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 数据需求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1.功能需求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10210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1.1 学生功能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1.2 管理员功能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Image 0" descr="https://vv62u156elh.feishu.cn/space/api/box/stream/download/asynccode/?code=MTZlNjRkYjE5NzI4ZDNmMzE3M2I0ZGE3ZDUwNTJmMjVfWFgwYmk3ZXA4aHd5d2VoekhKdVI3a3Bsd0NlbjE0dUJfVG9rZW46UHNnSWIwdWlBb0pNenh4bjkwRmN0UnYxbjNjXzE2ODQwNzk0OTI6MTY4NDA4MzA5Ml9W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549015"/>
            <a:ext cx="9068435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1.1 学生功能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38835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查看住宿信息：学生可以查询自己的住宿信息，包括宿舍楼、宿舍号、床位等。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提交宿舍报修申请：学生可以提交宿舍设施报修申请，填写相关信息，如故障描述、联系方式等。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缴纳水电费：学生可以在线缴纳水电费，查看缴费记录。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" y="2801620"/>
            <a:ext cx="705866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1.2 管理员功能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984250"/>
            <a:ext cx="8388350" cy="48895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用户管理：增加、删除用户信息，包括学生和管理员。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角色管理：设置不同角色可以操作的菜单，实现权限分级管理。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菜单管理：设置菜单名称、菜单路径、菜单图标、菜单顺序。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宿舍管理：设置宿舍楼和宿舍号。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班级管理：管理班级信息，如班级名称、班级人数等。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住宿管理：管理学生的住宿信息，如分配宿舍、调整床位等。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报修管理：审核学生的报修申请，分配维修人员，更新维修状态。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1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水电费管理：管理学生的缴费记录，提醒学生及时缴费。</a:t>
            </a:r>
            <a:endParaRPr lang="en-US" sz="1410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628390"/>
            <a:ext cx="796290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 非功能需求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917440" cy="1828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2.1 系统性能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2.2 安全性需求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2.3 易用性需求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2.1 系统性能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515985" cy="26822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系统应具有足够的响应速度，能够快速处理用户请求，提供及时的反馈。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系统应具有良好的并发处理能力，能够在高并发的情况下稳定运行。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2.2 安全性需求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388350" cy="2286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系统应实现用户权限管理，避免未授权操作。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用户密码需要进行加密存储，保障用户信息安全。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系统应有日志记录功能，能记录用户操作行为，便于排查问题和审计。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52500" y="571500"/>
            <a:ext cx="5486400" cy="1104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CONTENTS </a:t>
            </a:r>
            <a:endParaRPr lang="en-US" sz="36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47750" y="1778000"/>
            <a:ext cx="5359400" cy="4292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一、组建项目团队</a:t>
            </a:r>
            <a:endParaRPr lang="en-US" sz="16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二、web项目建议书</a:t>
            </a:r>
            <a:endParaRPr lang="en-US" sz="16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三、web项目需求规格说明书</a:t>
            </a:r>
            <a:endParaRPr lang="en-US" sz="16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四、Web应用建模</a:t>
            </a:r>
            <a:endParaRPr lang="en-US" sz="16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五、Web应用架构设计</a:t>
            </a:r>
            <a:endParaRPr lang="en-US" sz="16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2.3 易用性需求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38835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界面设计应简洁明了，便于用户快速上手操作。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提供详细的帮助文档和操作指引，方便用户了解和使用系统。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3.数据需求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78282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3.1 用户数据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3.2 住宿信息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3.3 班级信息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3.4 报修信息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3.5 水电费信息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3.1 用户数据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38835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存储用户基本信息，包括姓名、学号/工号、密码、联系方式等。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记录用户的权限等级和可操作菜单。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3.2 住宿信息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745490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存储宿舍楼、宿舍号、床位等信息。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记录学生的住宿信息，包括宿舍分配、床位调整等。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3.3 班级信息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501650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存储班级名称、班级描述等信息。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记录学生的所属班级。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3.4 报修信息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745490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记录学生的报修申请，包括故障描述、提交时间等。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记录报修处理进度，包括维修人员、维修状态等。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3.5 水电费信息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36930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记录学生的水电费缴费记录，包括缴费时间、缴费金额等。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记录水电费提醒信息，包括提醒时间、提醒内容等。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2300" y="2057400"/>
            <a:ext cx="1936750" cy="1657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04</a:t>
            </a:r>
            <a:endParaRPr lang="en-US" sz="54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6750" y="3873500"/>
            <a:ext cx="5793740" cy="1682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32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Web应用建模</a:t>
            </a:r>
            <a:endParaRPr lang="en-US" sz="32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四、Web应用建模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6530975" cy="47840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功能需求建模</a:t>
            </a:r>
            <a:b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1.1 学生用例图</a:t>
            </a:r>
            <a:b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1.2 管理员用例图</a:t>
            </a:r>
            <a:b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1.3 活动图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订单</a:t>
            </a: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建模</a:t>
            </a:r>
            <a:b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2.1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订单静态建模</a:t>
            </a:r>
            <a:b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2.2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订单动态建模</a:t>
            </a:r>
            <a:b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2.3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订单状态</a:t>
            </a:r>
            <a:b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</a:b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2.3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领域命令</a:t>
            </a:r>
            <a:endParaRPr lang="en-US" altLang="en-US" sz="24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altLang="en-US" sz="24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功能需求建模</a:t>
            </a:r>
            <a:endParaRPr lang="en-US" sz="1920" b="1" dirty="0">
              <a:solidFill>
                <a:srgbClr val="34496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10210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1.1 学生用例图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Image 0" descr="https://vv62u156elh.feishu.cn/space/api/box/stream/download/asynccode/?code=M2U0NzEzMTc4MWY1NGQ2NjQxYTZiZTNkYzNkMjhhMDJfR01lcU5FblY3ajh6Vzd0SXA0UEQwVk1KNDZCb0l3NjRfVG9rZW46SUJDaWJpWXVHb01md2p4RmplT2NFUVRibjVjXzE2ODQwNzk1MzM6MTY4NDA4MzEzM19W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" y="2106295"/>
            <a:ext cx="6852920" cy="4006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2300" y="2057400"/>
            <a:ext cx="1936750" cy="1657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01</a:t>
            </a:r>
            <a:endParaRPr lang="en-US" sz="54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6750" y="3873500"/>
            <a:ext cx="5793740" cy="1682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32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组建项目团队</a:t>
            </a:r>
            <a:endParaRPr lang="en-US" sz="32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功能需求建模</a:t>
            </a:r>
            <a:endParaRPr lang="en-US" sz="1920" b="1" dirty="0">
              <a:solidFill>
                <a:srgbClr val="34496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10210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1.2 管理员用例图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Image 1" descr="https://vv62u156elh.feishu.cn/space/api/box/stream/download/asynccode/?code=MGYzMGIyODFiZmNmOWUzYjUwYzE4MzhhZjkzZmQ0M2Zfa0dpYjFLRG5RNGVTcGRNZkQ5OThobjRZY0x1cnE5clRfVG9rZW46WlZmbmIxajNwb1JTYVN4bWoza2M2S2FrblhkXzE2ODQwNzk1MzM6MTY4NDA4MzEzM19W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" y="820420"/>
            <a:ext cx="3597275" cy="58400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功能需求建模</a:t>
            </a:r>
            <a:endParaRPr lang="en-US" sz="1920" b="1" dirty="0">
              <a:solidFill>
                <a:srgbClr val="34496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10210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1.3 活动图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7" name="Image 2" descr="https://vv62u156elh.feishu.cn/space/api/box/stream/download/asynccode/?code=YjMxY2MwYmU1YWNmYjUyYmQ2NjE1ZmY4NWFlOGZjZjFfZVVBWW9CNFJrbmtuQ0lNcU5zSmZLQ1ZHQjJRMWpTaDFfVG9rZW46Q2tvd2Jlb01tb2x3SkV4enp6NGNnNVZjbk1nXzE2ODQwNzk1MzM6MTY4NDA4MzEzM19W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95" y="930275"/>
            <a:ext cx="6981190" cy="58680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2. 功能需求建模</a:t>
            </a:r>
            <a:endParaRPr lang="en-US" sz="1920" b="1" dirty="0">
              <a:solidFill>
                <a:srgbClr val="34496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10210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2.1 订单静态建模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0" y="803910"/>
            <a:ext cx="5991860" cy="57924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2. 功能需求建模</a:t>
            </a:r>
            <a:endParaRPr lang="en-US" sz="1920" b="1" dirty="0">
              <a:solidFill>
                <a:srgbClr val="34496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10210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2.2 订单动态建模</a:t>
            </a: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55" y="803910"/>
            <a:ext cx="5732780" cy="60140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2. 功能需求建模</a:t>
            </a:r>
            <a:endParaRPr lang="en-US" sz="1920" b="1" dirty="0">
              <a:solidFill>
                <a:srgbClr val="34496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925830" y="1295400"/>
            <a:ext cx="620014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2.3 订单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状态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已创建 CREATE(COMMIT)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已支付 PAID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已退款 REFUND(REFUNDING)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已关闭 CLOSED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2. 功能需求建模</a:t>
            </a:r>
            <a:endParaRPr lang="en-US" sz="1920" b="1" dirty="0">
              <a:solidFill>
                <a:srgbClr val="34496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925830" y="1295400"/>
            <a:ext cx="6200140" cy="3048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2.4 领域命令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创建订单 createOrder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超时关单 closeOrder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支付订单 payOrder</a:t>
            </a: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2400" dirty="0">
                <a:ea typeface="等线" panose="02010600030101010101" charset="-122"/>
                <a:cs typeface="等线" panose="02010600030101010101" charset="-122"/>
              </a:rPr>
              <a:t>    - 订单履约 deliverOrder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2300" y="2057400"/>
            <a:ext cx="1936750" cy="1657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05</a:t>
            </a:r>
            <a:endParaRPr lang="en-US" sz="54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6750" y="3873500"/>
            <a:ext cx="5793740" cy="1682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78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Web应用架构设计</a:t>
            </a:r>
            <a:endParaRPr lang="en-US" sz="2785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五、Web应用架构设计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7969885" cy="1828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1.架构简述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2.架构模式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3.架构视图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1.架构简述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388350" cy="4572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后端开发语言为java，采用SpringBoot框架简化开发，controller负责接收前端传送的数据，并将其传给对应的service，service负责对controller传来的数据进行逻辑处理或封装，将其传给dao，dao将service传来的数据调用sql语句进行数据查询或修改操作。</a:t>
            </a:r>
            <a:endParaRPr lang="en-US" sz="20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前端页面为html视图，通过引入外部独立的 vue.js , echarts.js , axios.js 等js文件实现前端页面的简洁开发。</a:t>
            </a:r>
            <a:endParaRPr lang="en-US" sz="20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数据库采用关系型数据库MySql，项目后端使用mybatis来实现对数据库的操作。</a:t>
            </a:r>
            <a:endParaRPr lang="en-US" sz="20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2.架构模式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838700" cy="457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采用 B/S 架构，MVC设计模式。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一、组建项目团队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444500" cy="431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080" y="1035685"/>
            <a:ext cx="8721090" cy="3424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0885" y="5050155"/>
            <a:ext cx="6324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repository 链接：</a:t>
            </a:r>
            <a:r>
              <a:rPr lang="zh-CN" altLang="en-US">
                <a:hlinkClick r:id="rId5" action="ppaction://hlinkfile"/>
              </a:rPr>
              <a:t>https://github.com/Undefined443/web_group_11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3.架构视图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4" name="Image 0" descr="https://vv62u156elh.feishu.cn/space/api/box/stream/download/asynccode/?code=ZjU4NzhiNTkyY2JkOWZhYTU3MTRmNWUzZDE3NDhkYTVfZU1VTU1XTENFTk1uTTg1cjNoVkQ5eFJMYUR0aFdMRXlfVG9rZW46UnZ5eGJnZ1lBb0lMVEZ4NExxWmNhU0psbllnXzE2ODQwNzk1OTQ6MTY4NDA4MzE5NF9W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838200"/>
            <a:ext cx="7682865" cy="53879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3.架构视图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Image 1" descr="https://vv62u156elh.feishu.cn/space/api/box/stream/download/asynccode/?code=MTUyZGQ0YTQyNWRiOTViOTAyYjRmZGNhZjYxMGE4NjlfVnpwUTlHd05XY3BJZVhRa21tMGZWa2JVeHF4cVNuSkpfVG9rZW46UEc4RGJJM05Wb2drQ2J4RjNOdGNVVjh2bjFiXzE2ODQwNzk1OTQ6MTY4NDA4MzE5NF9W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1231900"/>
            <a:ext cx="8731250" cy="38658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2300" y="2057400"/>
            <a:ext cx="1936750" cy="1657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06</a:t>
            </a:r>
            <a:endParaRPr lang="en-US" sz="54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6750" y="3873500"/>
            <a:ext cx="5793740" cy="1682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785" b="1" dirty="0" err="1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Web应用设计</a:t>
            </a:r>
            <a:endParaRPr lang="en-US" sz="2785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183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设计原则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FF2D39-3DFD-E68E-442E-6B6AD731EC4E}"/>
              </a:ext>
            </a:extLst>
          </p:cNvPr>
          <p:cNvSpPr txBox="1"/>
          <p:nvPr/>
        </p:nvSpPr>
        <p:spPr>
          <a:xfrm>
            <a:off x="548641" y="1041539"/>
            <a:ext cx="78028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内容设计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采用自底向上的信息设计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该</a:t>
            </a:r>
            <a:r>
              <a:rPr kumimoji="1" lang="en-US" altLang="zh-CN" dirty="0"/>
              <a:t>Web</a:t>
            </a:r>
            <a:r>
              <a:rPr kumimoji="1" lang="zh-CN" altLang="en-US" dirty="0"/>
              <a:t>项目体量较小，功能上仅与用户登录页面，登陆成功后显示的界面与选择基本的各种操作的界面相关，在这种情况下，自底向上的设计方法就能很好的将各种视图之间的联系表现出来，故选用自底向上设计。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功能设计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实用性原则：该应用并没有太多的附加功能，因为在目前的模式下，已经能基本满足学生信息管理功能，在实际应用中也能正常使用。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交互设计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学生信息管理的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应用以用户为根本，提供给用户易于理解和操作的应用，提供基于点击“按钮”的导航链接。存储记录时，以鼠标点击按钮和键盘输入文本为主，减少了操作复杂性。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展示设计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学生信息管理系统是一个服务校园学生和管理人员的应用，以简洁、易用为主要目的。为符合大多数用户浏览页面的从上到下、从左到右的行为习惯，学生管理系统的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应用页面，将主标题用大号字置于页面的顶部，将此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应用提供的主要功能以列表的方式置于页面的左侧。 </a:t>
            </a:r>
          </a:p>
        </p:txBody>
      </p:sp>
    </p:spTree>
    <p:extLst>
      <p:ext uri="{BB962C8B-B14F-4D97-AF65-F5344CB8AC3E}">
        <p14:creationId xmlns:p14="http://schemas.microsoft.com/office/powerpoint/2010/main" val="1206062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设计展示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C6B894-90C7-BDA2-0692-AE518284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212246"/>
            <a:ext cx="7772400" cy="47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78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4700" y="2476500"/>
            <a:ext cx="4527550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THE END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482600" y="3244850"/>
            <a:ext cx="5022850" cy="11620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45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谢谢观看</a:t>
            </a:r>
          </a:p>
        </p:txBody>
      </p:sp>
      <p:sp>
        <p:nvSpPr>
          <p:cNvPr id="5" name="Text 1"/>
          <p:cNvSpPr/>
          <p:nvPr/>
        </p:nvSpPr>
        <p:spPr>
          <a:xfrm>
            <a:off x="364490" y="5797550"/>
            <a:ext cx="3729990" cy="10033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0" dirty="0">
                <a:solidFill>
                  <a:srgbClr val="646464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小组：第11组</a:t>
            </a:r>
            <a:endParaRPr lang="en-US" sz="205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2300" y="2057400"/>
            <a:ext cx="1936750" cy="1657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02</a:t>
            </a:r>
            <a:endParaRPr lang="en-US" sz="540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6750" y="3873500"/>
            <a:ext cx="5793740" cy="1682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32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web项目建议书</a:t>
            </a:r>
            <a:endParaRPr lang="en-US" sz="32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二、web项目建议书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8388350" cy="49339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项目名称：学生管理系统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项目背景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 所属领域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 项目目标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 解决核心问题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 带来效益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项目背景</a:t>
            </a: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7828915" cy="40722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随着信息技术的快速发展，学校的信息化管理已成为趋势。然而，很多学校的学生住宿、报修、水电费管理仍然采用传统方式，效率较低，管理难度较大。为提高管理效率，提升学生和管理员的使用体验，我们计划开发一个学生管理系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 所属领域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6487795" cy="457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教育信息化管理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700" y="800100"/>
            <a:ext cx="8181340" cy="3810"/>
          </a:xfrm>
          <a:prstGeom prst="rect">
            <a:avLst/>
          </a:prstGeom>
          <a:solidFill>
            <a:srgbClr val="344960"/>
          </a:solidFill>
        </p:spPr>
      </p:sp>
      <p:sp>
        <p:nvSpPr>
          <p:cNvPr id="3" name="Text 1"/>
          <p:cNvSpPr/>
          <p:nvPr/>
        </p:nvSpPr>
        <p:spPr>
          <a:xfrm>
            <a:off x="393700" y="184150"/>
            <a:ext cx="8181340" cy="615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b="1" dirty="0">
                <a:solidFill>
                  <a:srgbClr val="34496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3. 项目目标</a:t>
            </a:r>
            <a:endParaRPr lang="en-US" sz="1920" dirty="0"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3700" y="1295400"/>
            <a:ext cx="6487795" cy="457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创建一个统一的学生管理系统，为学生和管理员提供便捷、高效、安全的信息管理平台。</a:t>
            </a:r>
            <a:endParaRPr lang="en-US" sz="2400" dirty="0"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1cc004d-15d7-4823-81a5-4d6d08a22081"/>
  <p:tag name="COMMONDATA" val="eyJoZGlkIjoiM2Q4YTA0ZTRlY2E4N2ZkNDc0MjE3M2RiNGRkNTRjMz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96,&quot;width&quot;:1476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等线"/>
        <a:font script="Hebr" typeface="等线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等线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等线"/>
        <a:font script="Hebr" typeface="等线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等线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等线"/>
        <a:font script="Hebr" typeface="等线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等线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等线"/>
        <a:font script="Hebr" typeface="等线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等线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947</Words>
  <Application>Microsoft Macintosh PowerPoint</Application>
  <PresentationFormat>全屏显示(4:3)</PresentationFormat>
  <Paragraphs>201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等线</vt:lpstr>
      <vt:lpstr>Arial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web工程中期验收</dc:title>
  <dc:subject>小组：第11组</dc:subject>
  <dc:creator>演讲者：韦平欢</dc:creator>
  <cp:lastModifiedBy>李潇</cp:lastModifiedBy>
  <cp:revision>10</cp:revision>
  <dcterms:created xsi:type="dcterms:W3CDTF">2023-05-14T16:14:00Z</dcterms:created>
  <dcterms:modified xsi:type="dcterms:W3CDTF">2023-05-17T01:38:33Z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59F24A8A7D8B479681BFC04A40189A7F</vt:lpwstr>
  </property>
  <property fmtid="{D5CDD505-2E9C-101B-9397-08002B2CF9AE}" pid="3" name="KSOProductBuildVer">
    <vt:lpwstr>2052-11.1.0.13012</vt:lpwstr>
  </property>
</Properties>
</file>