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44"/>
  </p:handoutMasterIdLst>
  <p:sldIdLst>
    <p:sldId id="256" r:id="rId4"/>
    <p:sldId id="298" r:id="rId6"/>
    <p:sldId id="299" r:id="rId7"/>
    <p:sldId id="258" r:id="rId8"/>
    <p:sldId id="259" r:id="rId9"/>
    <p:sldId id="260" r:id="rId10"/>
    <p:sldId id="261" r:id="rId11"/>
    <p:sldId id="262" r:id="rId12"/>
    <p:sldId id="301" r:id="rId13"/>
    <p:sldId id="263" r:id="rId14"/>
    <p:sldId id="264" r:id="rId15"/>
    <p:sldId id="265" r:id="rId16"/>
    <p:sldId id="302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2" r:id="rId31"/>
    <p:sldId id="283" r:id="rId32"/>
    <p:sldId id="285" r:id="rId33"/>
    <p:sldId id="286" r:id="rId34"/>
    <p:sldId id="287" r:id="rId35"/>
    <p:sldId id="288" r:id="rId36"/>
    <p:sldId id="296" r:id="rId37"/>
    <p:sldId id="289" r:id="rId38"/>
    <p:sldId id="291" r:id="rId39"/>
    <p:sldId id="292" r:id="rId40"/>
    <p:sldId id="293" r:id="rId41"/>
    <p:sldId id="294" r:id="rId42"/>
    <p:sldId id="295" r:id="rId43"/>
  </p:sldIdLst>
  <p:sldSz cx="9144000" cy="5143500"/>
  <p:notesSz cx="5143500" cy="9144000"/>
  <p:custDataLst>
    <p:tags r:id="rId4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3DA"/>
    <a:srgbClr val="DA5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2185095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2185095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white_colorful_triangle_abstract_2023040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8250" y="904875"/>
            <a:ext cx="6763703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48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web工程二期验收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500188" y="2238375"/>
            <a:ext cx="6235065" cy="752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920" dirty="0">
                <a:solidFill>
                  <a:srgbClr val="D95204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第11组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3600450" y="3871913"/>
            <a:ext cx="194310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
</a:t>
            </a:r>
            <a:endParaRPr 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1837055" y="3964305"/>
            <a:ext cx="5566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成员：刘潇驰</a:t>
            </a:r>
            <a:r>
              <a:rPr lang="en-US" altLang="zh-CN"/>
              <a:t> </a:t>
            </a:r>
            <a:r>
              <a:rPr lang="zh-CN" altLang="en-US"/>
              <a:t>赵乾铖</a:t>
            </a:r>
            <a:r>
              <a:rPr lang="en-US" altLang="zh-CN"/>
              <a:t> </a:t>
            </a:r>
            <a:r>
              <a:rPr lang="zh-CN" altLang="en-US"/>
              <a:t>李潇</a:t>
            </a:r>
            <a:r>
              <a:rPr lang="en-US" altLang="zh-CN"/>
              <a:t> </a:t>
            </a:r>
            <a:r>
              <a:rPr lang="zh-CN" altLang="en-US"/>
              <a:t>张智理</a:t>
            </a:r>
            <a:r>
              <a:rPr lang="en-US" altLang="zh-CN"/>
              <a:t> </a:t>
            </a:r>
            <a:r>
              <a:rPr lang="zh-CN" altLang="en-US"/>
              <a:t>喻翔</a:t>
            </a:r>
            <a:r>
              <a:rPr lang="en-US" altLang="zh-CN"/>
              <a:t> </a:t>
            </a:r>
            <a:r>
              <a:rPr lang="zh-CN" altLang="en-US"/>
              <a:t>康鸣淇</a:t>
            </a:r>
            <a:r>
              <a:rPr lang="en-US" altLang="zh-CN"/>
              <a:t> </a:t>
            </a:r>
            <a:r>
              <a:rPr lang="zh-CN" altLang="en-US"/>
              <a:t>韦平欢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 功能测试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971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功能测试旨在验证系统的功能是否按照规格和需求正确运行。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2.1 登录功能测试</a:t>
            </a:r>
            <a:endParaRPr lang="en-US" sz="1535" dirty="0"/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测试用例: 验证登录功能是否能够正确处理有效的用户名和密码。 ‘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2.2 学生信息管理功能测试</a:t>
            </a:r>
            <a:endParaRPr lang="en-US" sz="1535" dirty="0"/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测试用例: 验证学生信息的添加、编辑和删除功能是否正常工作。 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sz="153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 性能测试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971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性能测试旨在评估系统在不同负载和压力条件下的性能表现。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3.1 响应时间测试</a:t>
            </a:r>
            <a:endParaRPr lang="en-US" sz="1535" dirty="0"/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测试场景: 模拟10个并发用户同时访问学生信息页面并获取数据的响应时间。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结果: 平均响应时间为500ms，符合性能目标。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3.2 吞吐量测试</a:t>
            </a:r>
            <a:endParaRPr lang="en-US" sz="1535" dirty="0"/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测试场景: 模拟50个并发用户同时提交学生信息的吞吐量。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结果: 每秒处理30个请求，符合性能目标。</a:t>
            </a:r>
            <a:endParaRPr lang="en-US" sz="153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WebUI测试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143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WebUI测试旨在验证Web应用程序的用户界面是否符合设计规范、功能正确以及与用户交互的行为是否符合预期。</a:t>
            </a:r>
            <a:endParaRPr lang="en-US" sz="160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4.1 页面布局和样式测试</a:t>
            </a:r>
            <a:endParaRPr lang="en-US" sz="1600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测试用例: 验证页面的布局、颜色和字体是否符合设计规范。 </a:t>
            </a:r>
            <a:endParaRPr 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sz="160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4.2 学生信息管理页面功能测试</a:t>
            </a:r>
            <a:endParaRPr lang="en-US" sz="1600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测试用例: 验证学生信息管理页面的添加、编辑和删除功能是否正常工作。 </a:t>
            </a:r>
            <a:endParaRPr 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WebUI测试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143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总结： 经过单元测试、功能测试、性能测试和WebUI测试的全面验证，系统名称为Student Manager的软件在本次测试中没有发现任何异常。系统的各项功能和性能表现良好，用户界面符合设计规范。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 安全性测试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030605"/>
            <a:ext cx="7715250" cy="35242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安全性测试旨在评估系统的安全性和弱点，并发现潜在的安全漏洞和风险。</a:t>
            </a:r>
            <a:endParaRPr lang="en-US" sz="150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5.1 身份验证功能测试</a:t>
            </a:r>
            <a:endParaRPr lang="en-US" sz="1500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测试用例: 验证系统的身份验证功能是否有效，是否能够正确识别和验证用户的身份。 </a:t>
            </a:r>
            <a:endParaRPr lang="en-US" sz="15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sz="150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5.2 数据访问控制测试</a:t>
            </a:r>
            <a:endParaRPr lang="en-US" sz="1500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测试用例: 验证系统的数据访问控制是否有效，是否能够限制用户只能访问其权限范围内的数据。</a:t>
            </a:r>
            <a:endParaRPr lang="en-US" sz="15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sz="150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5.3 安全漏洞扫描测试</a:t>
            </a:r>
            <a:endParaRPr lang="en-US" sz="1500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测试工具: 使用Nessus漏洞扫描器对系统进行扫描，检测已知的安全漏洞和弱点。 </a:t>
            </a:r>
            <a:endParaRPr lang="en-US" sz="15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未发现已知的安全漏洞和弱点。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 用户体验测试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9330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用户体验测试旨在评估系统的易用性和用户满意度。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6.1 页面导航测试</a:t>
            </a:r>
            <a:endParaRPr lang="en-US" sz="1535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测试用例: 验证系统的页面导航是否直观、易于理解和使用。 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6.2 错误处理测试</a:t>
            </a:r>
            <a:endParaRPr lang="en-US" sz="1535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测试用例: 模拟用户输入错误数据时系统的错误处理机制，验证系统能否给出清晰的错误提示和解决方案。 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sz="153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 兼容性测试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981315" cy="2514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兼容性测试旨在评估系统在不同浏览器、操作系统和设备上的兼容性。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7.1 浏览器兼容性测试</a:t>
            </a:r>
            <a:endParaRPr lang="en-US" sz="1535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测试场景: 在常用的浏览器（Chrome、Firefox、Safari、Edge）中测试系统的兼容性。 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在所有主流浏览器中正常运行。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7.2 移动设备兼容性测试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测试场景: 在不同移动设备上（iOS、Android）测试系统的兼容性。 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在不同移动设备上正常显示和使用。</a:t>
            </a:r>
            <a:endParaRPr lang="en-US" sz="153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 兼容性测试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总结： 通过对Student Manager系统进行单元测试、功能测试、性能测试、WebUI测试、安全性测试、用户体验测试和兼容性测试，本次测试未发现任何异常。系统的功能完整、性能稳定、安全性良好，并在不同平台和浏览器上兼容性良好。</a:t>
            </a:r>
            <a:endParaRPr lang="en-US" sz="15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52813" y="1262063"/>
            <a:ext cx="2262188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38350" y="279082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Web应用运维</a:t>
            </a:r>
            <a:endParaRPr lang="en-US" sz="38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Web应用运维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AutoNum type="arabicPeriod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内容维护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AutoNum type="arabicPeriod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SEO策略分析</a:t>
            </a:r>
            <a:endParaRPr lang="en-US" sz="153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小组分工</a:t>
            </a:r>
            <a:endParaRPr lang="zh-CN" altLang="en-US" sz="2400" b="1" dirty="0">
              <a:solidFill>
                <a:srgbClr val="2C909D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1184275"/>
            <a:ext cx="901065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 内容维护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2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定期更新网站内容：</a:t>
            </a:r>
            <a:endParaRPr lang="en-US" sz="1535" dirty="0"/>
          </a:p>
        </p:txBody>
      </p:sp>
      <p:sp>
        <p:nvSpPr>
          <p:cNvPr id="4" name="Text 1"/>
          <p:cNvSpPr/>
          <p:nvPr/>
        </p:nvSpPr>
        <p:spPr>
          <a:xfrm>
            <a:off x="1165225" y="1745615"/>
            <a:ext cx="7715250" cy="1371600"/>
          </a:xfrm>
          <a:prstGeom prst="rect">
            <a:avLst/>
          </a:prstGeom>
          <a:noFill/>
        </p:spPr>
        <p:txBody>
          <a:bodyPr wrap="square" rtlCol="0" anchor="t"/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删除无用的垃圾信息</a:t>
            </a:r>
            <a:endParaRPr lang="en-US" sz="1535" dirty="0"/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对学生提交的申请即使做出回应</a:t>
            </a:r>
            <a:endParaRPr lang="en-US" sz="1535" dirty="0"/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及时录入和更新学生的信息</a:t>
            </a:r>
            <a:endParaRPr lang="en-US" sz="153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 SEO策略分析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方案一  域名策略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方案二 页面优化策略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方案三 空间策略</a:t>
            </a:r>
            <a:endParaRPr lang="en-US" sz="153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方案一  域名策略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网站建设初期，域名的选择关系到我们网站搜索引擎优化的重要因素。域名是用户对网站的第一初印象，我们要让用户记住我们的网站域名，这对我们的网站发展有重要意义。我们在选择时需要选择容易让用户记忆、容易产生信任的域名，提高回头率，并且方便用户推荐。</a:t>
            </a:r>
            <a:endParaRPr lang="en-US" sz="153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方案一  域名策略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1717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 域名尽量简短</a:t>
            </a:r>
            <a:endParaRPr lang="en-US" sz="1535" dirty="0"/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越短的域名，用户的记忆成本就越低。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 名称相呼应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域名可以和网站主题或网站名称相呼应，让人看到域名就能联想到网站内容。我们使用网站主要内容缩写进行命名。</a:t>
            </a:r>
            <a:endParaRPr lang="en-US" sz="153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方案一  域名策略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767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易记的后缀名</a:t>
            </a:r>
            <a:endParaRPr lang="en-US" sz="1535" dirty="0"/>
          </a:p>
          <a:p>
            <a:pPr marL="0"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何种形式的域名后缀对搜索引擎搜索都没有影响，但域名后缀也需要考虑方便用户记忆。.com、.cn、.net、.``com.cn等常见的域名后缀用户更容易记忆，一些不常见的后缀可能会让用户产生不信任感，增加用户的判断成本。</a:t>
            </a:r>
            <a:endParaRPr lang="en-US" sz="1535" dirty="0"/>
          </a:p>
          <a:p>
            <a:pPr indent="45720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本项目的网站域名为www.stumanager.com，是我们的项目名称，域名较短，比较容易记忆。</a:t>
            </a:r>
            <a:endParaRPr lang="en-US" sz="153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方案二 页面优化策略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8336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页面代码优化，网页的头部信息是搜索引擎最关注的部分，处于这一关注部分的词语比其他部分的词语要重要的多，尤其是头部的meta标签和title标签，因此关键词的使用首先应该从网页的头部信息开始。</a:t>
            </a:r>
            <a:endParaRPr lang="en-US" sz="1535" dirty="0"/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title简短精炼，前几个词对搜索引擎最重要，因此关键词位置尽量靠前。</a:t>
            </a:r>
            <a:endParaRPr lang="en-US" sz="1535" dirty="0"/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meta标签位于网页源代码之间，他是用来在HTML文档中模拟HTTP协议的效能感应头报文。</a:t>
            </a:r>
            <a:endParaRPr lang="en-US" sz="153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方案三 空间策略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1050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服务器，空间速度和稳定性直接影响网站的用户体验,，也会影响搜索引擎的抓取。选择服务稳定，速度快的服务器或空间。选择有实力的正规空间商 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服务器和空间的稳定性需要一定的技术实力来保障，一些没有实力的空间商，可能无力提供良好的服务，服务的稳定性无法保证。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根据网站规模和要提供的服务来决定选择购买何种空间（服务器）。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通常空间都会有流量，连接数以及功能上的限制，因为是多个网站公用一台服务器，稳定性会受到影响，但价格便宜，服务器各种限制较少，可以更自主管理，但价格较贵，可根据需求合理选择。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52813" y="1262063"/>
            <a:ext cx="2262188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38350" y="279082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Web性能和可用性分析与调优</a:t>
            </a:r>
            <a:endParaRPr lang="en-US" sz="384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Web性能和可用性分析与调优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2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性能分析与调优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前端性能分析优化：</a:t>
            </a:r>
            <a:endParaRPr lang="en-US" sz="1535" dirty="0"/>
          </a:p>
          <a:p>
            <a:pPr marL="800100" lvl="1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后端性能分析优化：</a:t>
            </a:r>
            <a:endParaRPr lang="en-US" sz="153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前端性能分析优化：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 </a:t>
            </a: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：浏览器并发线程数有限，所以针对资源文件的优化，减少前端HTTP请求 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调优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 合并脚本文件和CSS文件</a:t>
            </a:r>
            <a:endParaRPr lang="en-US" sz="1535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 </a:t>
            </a: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：在用户浏览网站的不同页面时，很多内容是重复的，比如相同的JS、CSS、图片等。 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调优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：建议浏览器在本地缓存这些文件，大大降低页面产生的流量，从而降低页面载入时间。</a:t>
            </a:r>
            <a:endParaRPr lang="en-US" sz="1535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 </a:t>
            </a: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：页面压缩 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调优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：HTML压缩，CSS压缩，图片压缩，展示尺寸和图片尺寸吻合</a:t>
            </a:r>
            <a:endParaRPr lang="en-US" sz="15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目录</a:t>
            </a:r>
            <a:endParaRPr lang="zh-CN" altLang="en-US" sz="2400" b="1" dirty="0">
              <a:solidFill>
                <a:srgbClr val="2C909D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" name="Text 0"/>
          <p:cNvSpPr/>
          <p:nvPr/>
        </p:nvSpPr>
        <p:spPr>
          <a:xfrm>
            <a:off x="1502410" y="1164590"/>
            <a:ext cx="6139815" cy="3205480"/>
          </a:xfrm>
          <a:prstGeom prst="rect">
            <a:avLst/>
          </a:prstGeom>
          <a:noFill/>
        </p:spPr>
        <p:txBody>
          <a:bodyPr wrap="square" rtlCol="0" anchor="t"/>
          <a:p>
            <a:pPr marL="457200" indent="-457200" algn="l">
              <a:lnSpc>
                <a:spcPct val="150000"/>
              </a:lnSpc>
              <a:buSzPct val="100000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Web应用测试</a:t>
            </a:r>
            <a:endParaRPr lang="en-US" sz="2400" dirty="0"/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Web应用运维</a:t>
            </a:r>
            <a:endParaRPr lang="en-US" sz="2400" dirty="0"/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Web性能和可用性分析与调优</a:t>
            </a:r>
            <a:endParaRPr lang="en-US" sz="2400" dirty="0"/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Web应用安全性分析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后端性能分析优化：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057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 </a:t>
            </a: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：数据库的优化 	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调优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：优化业务过程，减少数据请求，索引优化，sql优化，分库分表，读写分离。</a:t>
            </a:r>
            <a:endParaRPr lang="en-US" sz="1535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 </a:t>
            </a: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：程序环境的优化 	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调优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：Tomcat，jvm，apache，mysql等软件环境安装配置参数的优化。应用程序预编译</a:t>
            </a:r>
            <a:endParaRPr lang="en-US" sz="1535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 </a:t>
            </a: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分析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：web访问的负载均衡 		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调优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：用Nginx做代理服务器实现负载均衡</a:t>
            </a:r>
            <a:endParaRPr lang="en-US" sz="153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52813" y="1262063"/>
            <a:ext cx="2262188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38350" y="279082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Web应用安全性分析</a:t>
            </a:r>
            <a:endParaRPr lang="en-US" sz="384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Web应用安全性分析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29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随着互联网的发展，Web应用程序在我们的日常工作和生活中越发普及，网络安全已经成为了一个不可忽视的问题。我们使用Spring Security实现Web应用程序的安全控制。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sz="153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Web应用安全性分析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290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 Spring Security简介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 保护Web请求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 基于Form表单的登录页面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防止跨站伪请求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 方法级别的安全</a:t>
            </a:r>
            <a:endParaRPr lang="en-US" sz="153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 Spring Security简介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685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Spring Security是一个基于Spring框架的Web应用安全控制框架，可以对Web应用程序进行全面的安全管理。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应用程序安全性的两个主要领域是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身份认证（authentication）：“认证”是建立主体（principal）的过程。主体通常是指可以在您的应用程序中执行操作的用户、设备或其他系统；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授权（authorization）：或称为“访问控制（access-control），“授权”是指决定是否允许主体在应用程序中执行操作。为了到达需要授权决定的点，认证过程已经建立了主体的身份。</a:t>
            </a:r>
            <a:endParaRPr lang="en-US" sz="153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 保护Web请求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716280"/>
            <a:ext cx="589026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 基于Form表单的登录页面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699770"/>
            <a:ext cx="5821680" cy="44437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防止跨站伪请求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3147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跨站请求伪造（Cross-Site Request Forgery, CSRF）是一种常见的安全攻击。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它会让用户在一个恶意的Web页面上填写信息，然后自动将表单以攻击受害者身份提交到另外一个应用上。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为了防止这种攻击，应用可以在展现表单时生成一个CSRF token，并放到表单的隐藏域中。</a:t>
            </a:r>
            <a:endParaRPr lang="en-US" sz="1535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Spring Security提供了内置的CSRF保护，默认是</a:t>
            </a:r>
            <a:r>
              <a:rPr lang="en-US" sz="1535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启用</a:t>
            </a: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只需要每个表单中都有一个名为"_csrf"的字段，它会持有CSRF token。</a:t>
            </a:r>
            <a:endParaRPr lang="en-US" sz="153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 方法级别的安全</a:t>
            </a:r>
            <a:endParaRPr 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969645"/>
            <a:ext cx="5753100" cy="14554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000" y="2886710"/>
            <a:ext cx="7715250" cy="1732915"/>
          </a:xfrm>
          <a:prstGeom prst="rect">
            <a:avLst/>
          </a:prstGeom>
          <a:noFill/>
        </p:spPr>
        <p:txBody>
          <a:bodyPr wrap="square" rtlCol="0" anchor="t"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/>
              <a:t>使用 @EnableGlobalMethodSecurity 注解开启方法安全设置。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/>
              <a:t>使用 @PreAuthorize 注解在进入方法前进行权限认证。</a:t>
            </a:r>
            <a:endParaRPr lang="en-US" sz="153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D95204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52813" y="1262063"/>
            <a:ext cx="2262188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38350" y="279082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Web应用测试</a:t>
            </a:r>
            <a:endParaRPr lang="en-US" sz="38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Web应用测试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352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1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系统名称：Student Manager</a:t>
            </a:r>
            <a:endParaRPr lang="en-US" sz="141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1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 单元测试</a:t>
            </a:r>
            <a:endParaRPr lang="en-US" sz="141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1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 功能测试</a:t>
            </a:r>
            <a:endParaRPr lang="en-US" sz="141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1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 性能测试</a:t>
            </a:r>
            <a:endParaRPr lang="en-US" sz="141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1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 WebUI测试</a:t>
            </a:r>
            <a:endParaRPr lang="en-US" sz="141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1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 安全性测试</a:t>
            </a:r>
            <a:endParaRPr lang="en-US" sz="141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1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 用户体验测试</a:t>
            </a:r>
            <a:endParaRPr lang="en-US" sz="1410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41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 兼容性测试</a:t>
            </a:r>
            <a:endParaRPr lang="en-US" sz="14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 单元测试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1.1 模块A测试</a:t>
            </a:r>
            <a:endParaRPr lang="en-US" sz="1535" dirty="0"/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1.2 模块B测试</a:t>
            </a:r>
            <a:endParaRPr lang="en-US" sz="153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1.1模块A测试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26289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1.1.1 测试success()方法</a:t>
            </a:r>
            <a:endParaRPr lang="en-US" dirty="0"/>
          </a:p>
          <a:p>
            <a:pPr marL="457200" lvl="1" indent="0" algn="l">
              <a:lnSpc>
                <a:spcPct val="150000"/>
              </a:lnSpc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测试用例A1: 验证success()方法是否返回一个成功的Result对象。 </a:t>
            </a:r>
            <a:endParaRPr 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 algn="l">
              <a:lnSpc>
                <a:spcPct val="150000"/>
              </a:lnSpc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1.1.2测试success(T data)方法</a:t>
            </a:r>
            <a:endParaRPr lang="en-US" dirty="0"/>
          </a:p>
          <a:p>
            <a:pPr marL="457200" lvl="1" indent="0" algn="l">
              <a:lnSpc>
                <a:spcPct val="150000"/>
              </a:lnSpc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测试用例A2: 验证success(T data)方法是否返回一个带有指定数据的成功的Result对象。 </a:t>
            </a:r>
            <a:endParaRPr lang="en-US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 algn="l">
              <a:lnSpc>
                <a:spcPct val="150000"/>
              </a:lnSpc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结果: 通过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1.2模块B测试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338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1.2.1测试error(String code, String msg)方法</a:t>
            </a:r>
            <a:endParaRPr 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 algn="l">
              <a:lnSpc>
                <a:spcPct val="150000"/>
              </a:lnSpc>
              <a:buSzPct val="100000"/>
              <a:buNone/>
            </a:pPr>
            <a:r>
              <a:rPr 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测试用例B1</a:t>
            </a: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验证error(String code, String msg)方法是否返回一个包含指定错误代码和错误消息的Result对象。 </a:t>
            </a:r>
            <a:endParaRPr 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 algn="l">
              <a:lnSpc>
                <a:spcPct val="150000"/>
              </a:lnSpc>
              <a:buSzPct val="100000"/>
              <a:buNone/>
            </a:pPr>
            <a:r>
              <a:rPr 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</a:t>
            </a: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通过</a:t>
            </a:r>
            <a:endParaRPr lang="en-US" sz="16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1.2.2 测试error(ResultCode resultCode)方法</a:t>
            </a:r>
            <a:endParaRPr 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lvl="1" indent="0" algn="l">
              <a:lnSpc>
                <a:spcPct val="150000"/>
              </a:lnSpc>
              <a:buSzPct val="100000"/>
              <a:buNone/>
            </a:pPr>
            <a:r>
              <a:rPr 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测试用例B2</a:t>
            </a: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验证error(ResultCode resultCode)方法是否返回一个包含指定ResultCode的错误代码和错误消息的Result对象。 </a:t>
            </a:r>
            <a:endParaRPr 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0" indent="457200" algn="l">
              <a:lnSpc>
                <a:spcPct val="150000"/>
              </a:lnSpc>
              <a:buSzPct val="100000"/>
              <a:buNone/>
            </a:pPr>
            <a:r>
              <a:rPr lang="en-US" sz="1600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结果</a:t>
            </a:r>
            <a:r>
              <a:rPr 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通过</a:t>
            </a:r>
            <a:endParaRPr lang="en-US" sz="16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C909D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 单元测试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总结： 经过针对模块A和模块B的单元测试，对于Result类的各个方法进行了验证，测试结果显示所有测试用例均通过。</a:t>
            </a:r>
            <a:endParaRPr lang="en-US" sz="1535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535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模块A的success()和success(T data)方法能够返回正确的成功结果，模块B的error(String code, String msg)和error(ResultCode resultCode)方法能够返回正确的错误结果。</a:t>
            </a:r>
            <a:endParaRPr lang="en-US" sz="1535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964ae09-e3b3-4596-bfa5-d238920d8822"/>
  <p:tag name="COMMONDATA" val="eyJoZGlkIjoiM2Q4YTA0ZTRlY2E4N2ZkNDc0MjE3M2RiNGRkNTRjM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4213</Words>
  <Application>WPS 演示</Application>
  <PresentationFormat>On-screen Show (16:9)</PresentationFormat>
  <Paragraphs>260</Paragraphs>
  <Slides>39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web工程二期验收</dc:title>
  <dc:creator/>
  <dc:subject>第11组</dc:subject>
  <cp:lastModifiedBy>Shiloh</cp:lastModifiedBy>
  <cp:revision>4</cp:revision>
  <dcterms:created xsi:type="dcterms:W3CDTF">2023-06-05T02:44:00Z</dcterms:created>
  <dcterms:modified xsi:type="dcterms:W3CDTF">2023-06-05T03:19:57Z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C7E08DB3ADB24CAFB890C3083218B534</vt:lpwstr>
  </property>
  <property fmtid="{D5CDD505-2E9C-101B-9397-08002B2CF9AE}" pid="3" name="KSOProductBuildVer">
    <vt:lpwstr>2052-11.1.0.13012</vt:lpwstr>
  </property>
</Properties>
</file>