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290" r:id="rId3"/>
    <p:sldId id="267" r:id="rId4"/>
    <p:sldId id="283" r:id="rId5"/>
    <p:sldId id="284" r:id="rId6"/>
    <p:sldId id="285" r:id="rId7"/>
    <p:sldId id="286" r:id="rId8"/>
    <p:sldId id="268" r:id="rId9"/>
    <p:sldId id="287" r:id="rId10"/>
    <p:sldId id="288" r:id="rId11"/>
    <p:sldId id="289" r:id="rId12"/>
    <p:sldId id="271" r:id="rId13"/>
    <p:sldId id="273" r:id="rId14"/>
    <p:sldId id="277" r:id="rId15"/>
    <p:sldId id="269" r:id="rId16"/>
    <p:sldId id="276" r:id="rId17"/>
    <p:sldId id="282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3A07E-1973-4E16-8A72-EE5F3A3F7E17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B578D-99CE-4D68-81C3-8B64B6FB3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1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75f366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75f366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036496337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036496337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079395f5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079395f5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first, and re-mate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75f366a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075f366a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f224cec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f224cec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why, what’s gonna happen if not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079395f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079395f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75f366a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075f366a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03649633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03649633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有可变参数的时候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3649633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036496337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比如，这个方块的槽数值</a:t>
            </a:r>
            <a:r>
              <a:rPr lang="en-US" altLang="zh-CN" dirty="0"/>
              <a:t>edge</a:t>
            </a:r>
            <a:r>
              <a:rPr lang="zh-CN" altLang="en-US" dirty="0"/>
              <a:t>不能是</a:t>
            </a:r>
            <a:r>
              <a:rPr lang="en-US" altLang="zh-CN" dirty="0" err="1"/>
              <a:t>sharpe</a:t>
            </a:r>
            <a:r>
              <a:rPr lang="zh-CN" altLang="en-US" dirty="0"/>
              <a:t>的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79395f5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079395f5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075f366a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075f366a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A787B-926B-4BF6-A396-A21FB14C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1BBB51-CDCE-4CFD-9396-50B6ED060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7BA32-2B1A-4317-873C-F7541213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1052-3FC6-42A6-93D3-4429A145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09D23-0088-40CF-9163-C9ADF3B5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5CEE7-B53B-4E3A-8144-75604117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31D75-625F-4A18-A10D-D2D4D3D41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6772B-01B8-4B6E-9D81-C19817BC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3C480-C7A2-4559-985B-78621C03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B3ED7-75A4-4E97-BCC9-759E892E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6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8B4AE5-779E-4BA3-9F33-BC9BC1B54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81EB3-B894-4CD5-89B1-D2C53885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ABDF0-83C9-496E-8947-881DAB7C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DD590-CC2C-4862-B3E1-22856B45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4E21F-D7EE-45F6-B506-9E12B0BE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34F6-F99D-48F4-B540-E44610F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CD1E6-84A5-4092-ADAF-7945569D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5BBE9-9266-479C-831C-75CF5E16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BC065-4364-4FFB-BCC6-96BED119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65C2-3497-4C7A-AED8-2DEAD857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9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3D386-61B7-4EBC-869E-183983A1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64366-D12F-40B9-82C0-4813D28D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50931-BD73-40B1-AA6E-19A8D800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AA904-FA18-43FF-8D95-59C59294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2EB68-45B2-4E1D-9F28-84F82516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2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F4EED-EDF3-478D-8445-6F4B9697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DB0EE-F029-4179-9A11-A0F2DBECB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AB0B9-6521-46BE-B074-648BBBC91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50C86-1749-45AD-9BE2-CB859E97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3BA6E6-84D1-4704-A4BD-2CA9B37E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4ABF7-1A67-4B05-A19E-B8A3F0B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3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1D081-9C9D-4C4D-9177-6A0A72D8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A73BF-B643-4742-9BD7-9032F4B2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65C51-74C2-4DA5-8DFA-0289FF64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FE95E7-9514-4CA7-9D16-B281F002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47D8F6-BB4D-4CFF-AA98-DFB67FFE4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8ED305-4C99-407E-96D5-4E7C55E1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63467D-28D5-4813-AFF5-E56B333B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62836B-6418-4BE6-B14F-686141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1EB3A-40FC-41FA-BFD0-843DB75D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01C9BD-7F8A-4C89-AC6D-C5AD1620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B9B20D-2267-45CC-B9AC-AFF98D8C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AE9AE7-AA69-4EE8-A3AC-B6CA11A5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FAA9F-191B-4F30-B884-205B520B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61D747-8EBF-41E1-998A-03DD7794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0E095E-A34E-46ED-BC97-A3FFA322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3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6DED9-2BC8-42EF-9F8F-A40F6BD6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5FD6B-5FDC-4288-9C4E-6F20CE90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AE439-C171-4424-83B0-7ECBF4823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8D9E8-E397-41E3-9227-641982A7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88957-96C6-4C44-A8DE-C0C88791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2C578-CA60-4FE6-85FC-D39F39DF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79A3C-0373-4C8A-8317-0BEB1B9B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26002E-A87E-4FA4-9D61-668344F68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7357B7-C964-4303-A076-8BFE448D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A67EF-BBC3-4DAF-8F80-9A40E0EA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A8BD6-C1BF-4CC2-8B2B-AE48326D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91F37-4754-413D-8E22-10BE59F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0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1AECAE-BF36-485D-8B7A-9B3B5BA2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FB662-5F0D-4907-9AA8-8D575813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A7D77-E2F8-4004-9428-C11AC9B59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31BC-50D2-4C04-B488-5BB493F223D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2D3F6-7C20-41A1-B49C-EF03629F7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34034-537A-4B57-B38B-8D910338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F452-81EC-4A28-846A-35538D98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3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ignex.com/10-large-assembly-best-practices-in-solidworks" TargetMode="External"/><Relationship Id="rId2" Type="http://schemas.openxmlformats.org/officeDocument/2006/relationships/hyperlink" Target="http://help.solidworks.com/2018/English/SolidWorks/sldworks/c_Best_Practices_for_Mates_SWassy.htm?verRedirec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lidsolutions.co.uk/solidworks/tutorial-videos/top-down-modelling-best-practice.aspx" TargetMode="External"/><Relationship Id="rId5" Type="http://schemas.openxmlformats.org/officeDocument/2006/relationships/hyperlink" Target="https://petercad.com/category/solidworks-best-practices/" TargetMode="External"/><Relationship Id="rId4" Type="http://schemas.openxmlformats.org/officeDocument/2006/relationships/hyperlink" Target="https://forum.solidworks.com/thread/1831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B2F6B-2520-4B98-9350-8CD19CFA5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Tips When Doing CAD Collaboration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B94ADD-F527-4BDE-8B6A-E739A6750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李岱峰，</a:t>
            </a:r>
            <a:r>
              <a:rPr lang="en-US" altLang="zh-CN" dirty="0"/>
              <a:t>17</a:t>
            </a:r>
            <a:r>
              <a:rPr lang="zh-CN" altLang="en-US" dirty="0"/>
              <a:t>机器人工程</a:t>
            </a:r>
            <a:endParaRPr lang="en-US" altLang="zh-CN" dirty="0"/>
          </a:p>
          <a:p>
            <a:r>
              <a:rPr lang="en-US" altLang="zh-CN" dirty="0"/>
              <a:t>2020.07.22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61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2032775" y="3438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Configuration</a:t>
            </a:r>
            <a:endParaRPr/>
          </a:p>
        </p:txBody>
      </p:sp>
      <p:sp>
        <p:nvSpPr>
          <p:cNvPr id="2" name="Google Shape;218;p32">
            <a:extLst>
              <a:ext uri="{FF2B5EF4-FFF2-40B4-BE49-F238E27FC236}">
                <a16:creationId xmlns:a16="http://schemas.microsoft.com/office/drawing/2014/main" id="{F054AD3F-7231-465A-BA86-29CAD2684826}"/>
              </a:ext>
            </a:extLst>
          </p:cNvPr>
          <p:cNvSpPr txBox="1">
            <a:spLocks/>
          </p:cNvSpPr>
          <p:nvPr/>
        </p:nvSpPr>
        <p:spPr>
          <a:xfrm>
            <a:off x="1504200" y="3115625"/>
            <a:ext cx="91836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dirty="0"/>
              <a:t>D</a:t>
            </a:r>
            <a:r>
              <a:rPr lang="en-US" dirty="0"/>
              <a:t>emonstration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2032775" y="3438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features Like Being Machined</a:t>
            </a:r>
            <a:r>
              <a:rPr lang="zh-CN" altLang="en-US" dirty="0"/>
              <a:t>（</a:t>
            </a:r>
            <a:r>
              <a:rPr lang="en-US" altLang="zh-CN" dirty="0"/>
              <a:t>not necessary for you now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2126400" y="1595100"/>
            <a:ext cx="8909100" cy="43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775" y="1720214"/>
            <a:ext cx="8909098" cy="4793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8630975" y="1595100"/>
            <a:ext cx="29535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 better, if you dimension it as being machined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1989150" y="130517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Label Important Dimensions</a:t>
            </a:r>
            <a:endParaRPr dirty="0"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2126400" y="1595100"/>
            <a:ext cx="8909100" cy="43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427993-A43B-4160-AD7C-D965F444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296" y="1456217"/>
            <a:ext cx="5257380" cy="50116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2032775" y="3438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Fillet in Feature Not Sketch if Possible</a:t>
            </a:r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2126400" y="1595100"/>
            <a:ext cx="8909100" cy="43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775" y="1732300"/>
            <a:ext cx="4555176" cy="46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950" y="1732300"/>
            <a:ext cx="4266209" cy="435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title"/>
          </p:nvPr>
        </p:nvSpPr>
        <p:spPr>
          <a:xfrm>
            <a:off x="2032775" y="3438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Component Patterns</a:t>
            </a:r>
            <a:endParaRPr/>
          </a:p>
        </p:txBody>
      </p:sp>
      <p:sp>
        <p:nvSpPr>
          <p:cNvPr id="2" name="Google Shape;218;p32">
            <a:extLst>
              <a:ext uri="{FF2B5EF4-FFF2-40B4-BE49-F238E27FC236}">
                <a16:creationId xmlns:a16="http://schemas.microsoft.com/office/drawing/2014/main" id="{6C66913A-4B2C-4761-BBCD-66038DF86E5C}"/>
              </a:ext>
            </a:extLst>
          </p:cNvPr>
          <p:cNvSpPr txBox="1">
            <a:spLocks/>
          </p:cNvSpPr>
          <p:nvPr/>
        </p:nvSpPr>
        <p:spPr>
          <a:xfrm>
            <a:off x="1504200" y="3115625"/>
            <a:ext cx="91836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dirty="0"/>
              <a:t>D</a:t>
            </a:r>
            <a:r>
              <a:rPr lang="en-US" dirty="0"/>
              <a:t>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7;p44">
            <a:extLst>
              <a:ext uri="{FF2B5EF4-FFF2-40B4-BE49-F238E27FC236}">
                <a16:creationId xmlns:a16="http://schemas.microsoft.com/office/drawing/2014/main" id="{2C8EC1E0-9A05-4899-A3C0-90EC2BE21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3200" y="296225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Assembly</a:t>
            </a:r>
            <a:endParaRPr dirty="0"/>
          </a:p>
        </p:txBody>
      </p:sp>
      <p:sp>
        <p:nvSpPr>
          <p:cNvPr id="3" name="Google Shape;308;p44">
            <a:extLst>
              <a:ext uri="{FF2B5EF4-FFF2-40B4-BE49-F238E27FC236}">
                <a16:creationId xmlns:a16="http://schemas.microsoft.com/office/drawing/2014/main" id="{7042A156-AD47-4FF9-A246-685A5EA5527F}"/>
              </a:ext>
            </a:extLst>
          </p:cNvPr>
          <p:cNvSpPr txBox="1">
            <a:spLocks/>
          </p:cNvSpPr>
          <p:nvPr/>
        </p:nvSpPr>
        <p:spPr>
          <a:xfrm>
            <a:off x="1623200" y="1423650"/>
            <a:ext cx="9002725" cy="50143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06400">
              <a:buSzPts val="2800"/>
            </a:pPr>
            <a:r>
              <a:rPr lang="en-US" dirty="0"/>
              <a:t>Origin plane mates (especially first part)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If possible, mate all components to one or two fixed references</a:t>
            </a:r>
          </a:p>
          <a:p>
            <a:pPr marL="914400" lvl="1" indent="-381000">
              <a:spcBef>
                <a:spcPts val="0"/>
              </a:spcBef>
              <a:buSzPts val="2400"/>
            </a:pPr>
            <a:r>
              <a:rPr lang="en-US" dirty="0"/>
              <a:t>Long chains of components take longer to solve and more likely to get errors.</a:t>
            </a:r>
          </a:p>
          <a:p>
            <a:pPr marL="914400" lvl="1" indent="-381000">
              <a:spcBef>
                <a:spcPts val="0"/>
              </a:spcBef>
              <a:buSzPts val="2400"/>
            </a:pPr>
            <a:r>
              <a:rPr lang="en-US" dirty="0"/>
              <a:t>Do not create loops for mates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Fully define the position of each part in assembly, unless visualization of motion needed for certain parts </a:t>
            </a:r>
          </a:p>
          <a:p>
            <a:pPr marL="914400" lvl="1" indent="-381000">
              <a:spcBef>
                <a:spcPts val="0"/>
              </a:spcBef>
              <a:buSzPts val="2400"/>
            </a:pPr>
            <a:r>
              <a:rPr lang="en-US" dirty="0"/>
              <a:t>Option: use mechanical mates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Patterns, not multiple same parts if possible </a:t>
            </a:r>
            <a:br>
              <a:rPr lang="en-US" dirty="0"/>
            </a:br>
            <a:r>
              <a:rPr lang="en-US" dirty="0"/>
              <a:t>(greatly reduce computing power needed)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Lock rotation on cylindrical mate if you don't need rotation</a:t>
            </a:r>
          </a:p>
        </p:txBody>
      </p:sp>
    </p:spTree>
    <p:extLst>
      <p:ext uri="{BB962C8B-B14F-4D97-AF65-F5344CB8AC3E}">
        <p14:creationId xmlns:p14="http://schemas.microsoft.com/office/powerpoint/2010/main" val="312387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2032775" y="3438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Origin as Mount Location</a:t>
            </a:r>
            <a:endParaRPr/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00" y="1657713"/>
            <a:ext cx="9424675" cy="422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7;p44">
            <a:extLst>
              <a:ext uri="{FF2B5EF4-FFF2-40B4-BE49-F238E27FC236}">
                <a16:creationId xmlns:a16="http://schemas.microsoft.com/office/drawing/2014/main" id="{DE904FBC-86EC-4233-B0D7-385A8F86E1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737" y="391474"/>
            <a:ext cx="10892525" cy="18183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Small trick for assembling: Copy with mates</a:t>
            </a:r>
            <a:endParaRPr dirty="0"/>
          </a:p>
        </p:txBody>
      </p:sp>
      <p:sp>
        <p:nvSpPr>
          <p:cNvPr id="4" name="Google Shape;218;p32">
            <a:extLst>
              <a:ext uri="{FF2B5EF4-FFF2-40B4-BE49-F238E27FC236}">
                <a16:creationId xmlns:a16="http://schemas.microsoft.com/office/drawing/2014/main" id="{80531B4D-1D81-4E17-A7AC-166E7EAFE95A}"/>
              </a:ext>
            </a:extLst>
          </p:cNvPr>
          <p:cNvSpPr txBox="1">
            <a:spLocks/>
          </p:cNvSpPr>
          <p:nvPr/>
        </p:nvSpPr>
        <p:spPr>
          <a:xfrm>
            <a:off x="1504200" y="3115625"/>
            <a:ext cx="91836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dirty="0"/>
              <a:t>D</a:t>
            </a:r>
            <a:r>
              <a:rPr lang="en-US" dirty="0"/>
              <a:t>emonstration</a:t>
            </a:r>
          </a:p>
        </p:txBody>
      </p:sp>
    </p:spTree>
    <p:extLst>
      <p:ext uri="{BB962C8B-B14F-4D97-AF65-F5344CB8AC3E}">
        <p14:creationId xmlns:p14="http://schemas.microsoft.com/office/powerpoint/2010/main" val="183871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2FA54-B92B-489B-8E0F-026026E8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D3320-DEC1-4920-89C6-22BE47B8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http://help.solidworks.com/2018/English/SolidWorks/sldworks/c_Best_Practices_for_Mates_SWassy.htm?verRedirect=1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https://blog.alignex.com/10-large-assembly-best-practices-in-solidworks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https://forum.solidworks.com/thread/183132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https://petercad.com/category/solidworks-best-practices/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https://www.solidsolutions.co.uk/solidworks/tutorial-videos/top-down-modelling-best-practice.aspx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1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AC735-D345-4E05-9718-63F61D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File Name or Move the File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5498E9-250D-4412-9D41-BEF0572DE006}"/>
              </a:ext>
            </a:extLst>
          </p:cNvPr>
          <p:cNvSpPr txBox="1"/>
          <p:nvPr/>
        </p:nvSpPr>
        <p:spPr>
          <a:xfrm>
            <a:off x="1088967" y="1770611"/>
            <a:ext cx="840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 it in this way, otherwise you will </a:t>
            </a:r>
            <a:r>
              <a:rPr lang="en-US" altLang="zh-CN" b="1" dirty="0"/>
              <a:t>lose the reference/connection </a:t>
            </a:r>
            <a:r>
              <a:rPr lang="en-US" altLang="zh-CN" dirty="0"/>
              <a:t>with other files.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BD51A6F-03CF-40AB-8762-D5CF3F6C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666" y="2458437"/>
            <a:ext cx="7266667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6;p29">
            <a:extLst>
              <a:ext uri="{FF2B5EF4-FFF2-40B4-BE49-F238E27FC236}">
                <a16:creationId xmlns:a16="http://schemas.microsoft.com/office/drawing/2014/main" id="{2AF94DB5-DF88-4A23-A4F9-137F6D738B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3700" y="32480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Sketches</a:t>
            </a:r>
            <a:endParaRPr dirty="0"/>
          </a:p>
        </p:txBody>
      </p:sp>
      <p:sp>
        <p:nvSpPr>
          <p:cNvPr id="5" name="Google Shape;187;p29">
            <a:extLst>
              <a:ext uri="{FF2B5EF4-FFF2-40B4-BE49-F238E27FC236}">
                <a16:creationId xmlns:a16="http://schemas.microsoft.com/office/drawing/2014/main" id="{2571E93C-1584-4D63-8FCD-33885BB126C2}"/>
              </a:ext>
            </a:extLst>
          </p:cNvPr>
          <p:cNvSpPr txBox="1">
            <a:spLocks/>
          </p:cNvSpPr>
          <p:nvPr/>
        </p:nvSpPr>
        <p:spPr>
          <a:xfrm>
            <a:off x="1950950" y="1443975"/>
            <a:ext cx="9227100" cy="43515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06400">
              <a:buSzPts val="2800"/>
            </a:pPr>
            <a:r>
              <a:rPr lang="en-US" dirty="0"/>
              <a:t>Fully define sketches. All </a:t>
            </a:r>
            <a:r>
              <a:rPr lang="en-US" b="1" u="sng" dirty="0"/>
              <a:t>BLACK</a:t>
            </a:r>
            <a:r>
              <a:rPr lang="en-US" dirty="0"/>
              <a:t>, no </a:t>
            </a:r>
            <a:r>
              <a:rPr lang="en-US" b="1" u="sng" dirty="0">
                <a:solidFill>
                  <a:srgbClr val="0000FF"/>
                </a:solidFill>
              </a:rPr>
              <a:t>BLUE</a:t>
            </a:r>
            <a:r>
              <a:rPr lang="en-US" dirty="0"/>
              <a:t>.</a:t>
            </a:r>
          </a:p>
          <a:p>
            <a:pPr marL="914400" lvl="1" indent="-381000">
              <a:spcBef>
                <a:spcPts val="0"/>
              </a:spcBef>
              <a:buSzPts val="2400"/>
            </a:pPr>
            <a:r>
              <a:rPr lang="en-US" dirty="0"/>
              <a:t>DO NOT use “Fully Define Sketch” button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Use equations, relations, and general variables</a:t>
            </a:r>
          </a:p>
          <a:p>
            <a:pPr marL="914400" lvl="1" indent="-381000">
              <a:spcBef>
                <a:spcPts val="0"/>
              </a:spcBef>
              <a:buSzPts val="2400"/>
            </a:pPr>
            <a:r>
              <a:rPr lang="en-US" dirty="0"/>
              <a:t>Use relation definitions (for example, “=”), or define variables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Dimension rectangles from the edges, not the corner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Make separate features in separate sketch unless it’s master sketch from top-down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Use symmetrical relations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Put origin at a mounting location (or center point)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Use construction lines to help define sketch (</a:t>
            </a:r>
            <a:r>
              <a:rPr lang="en-US" altLang="zh-CN" dirty="0"/>
              <a:t>less unnecessary trim</a:t>
            </a:r>
            <a:r>
              <a:rPr lang="zh-CN" altLang="en-US" dirty="0"/>
              <a:t>）</a:t>
            </a:r>
            <a:endParaRPr lang="en-US" dirty="0"/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3D Sketch - 2D first then having 3D sketch come off of that</a:t>
            </a:r>
          </a:p>
        </p:txBody>
      </p:sp>
    </p:spTree>
    <p:extLst>
      <p:ext uri="{BB962C8B-B14F-4D97-AF65-F5344CB8AC3E}">
        <p14:creationId xmlns:p14="http://schemas.microsoft.com/office/powerpoint/2010/main" val="253917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2032775" y="3438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Sketch - Fully Define Sketches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945" y="2007888"/>
            <a:ext cx="5435850" cy="39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574" y="2325437"/>
            <a:ext cx="4358801" cy="3351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30"/>
          <p:cNvGrpSpPr/>
          <p:nvPr/>
        </p:nvGrpSpPr>
        <p:grpSpPr>
          <a:xfrm>
            <a:off x="6745499" y="2088985"/>
            <a:ext cx="1516025" cy="2013765"/>
            <a:chOff x="7541950" y="2231860"/>
            <a:chExt cx="1516025" cy="2013765"/>
          </a:xfrm>
        </p:grpSpPr>
        <p:pic>
          <p:nvPicPr>
            <p:cNvPr id="196" name="Google Shape;19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41950" y="2231860"/>
              <a:ext cx="1516025" cy="187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0"/>
            <p:cNvSpPr/>
            <p:nvPr/>
          </p:nvSpPr>
          <p:spPr>
            <a:xfrm>
              <a:off x="7575300" y="3842125"/>
              <a:ext cx="1266300" cy="4035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30"/>
          <p:cNvGrpSpPr/>
          <p:nvPr/>
        </p:nvGrpSpPr>
        <p:grpSpPr>
          <a:xfrm>
            <a:off x="1216249" y="1839813"/>
            <a:ext cx="1685125" cy="2415338"/>
            <a:chOff x="2012700" y="1982688"/>
            <a:chExt cx="1685125" cy="2415338"/>
          </a:xfrm>
        </p:grpSpPr>
        <p:pic>
          <p:nvPicPr>
            <p:cNvPr id="199" name="Google Shape;199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32775" y="1982688"/>
              <a:ext cx="1665050" cy="237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30"/>
            <p:cNvSpPr/>
            <p:nvPr/>
          </p:nvSpPr>
          <p:spPr>
            <a:xfrm>
              <a:off x="2012700" y="3994525"/>
              <a:ext cx="1266300" cy="4035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2032775" y="3438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Sketch - Combine Common Dimensions</a:t>
            </a:r>
            <a:endParaRPr sz="4000" dirty="0"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2126400" y="1595100"/>
            <a:ext cx="8909100" cy="43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31"/>
          <p:cNvGrpSpPr/>
          <p:nvPr/>
        </p:nvGrpSpPr>
        <p:grpSpPr>
          <a:xfrm>
            <a:off x="3904325" y="1848074"/>
            <a:ext cx="6693724" cy="4163801"/>
            <a:chOff x="4818725" y="1669550"/>
            <a:chExt cx="6693724" cy="4163801"/>
          </a:xfrm>
        </p:grpSpPr>
        <p:pic>
          <p:nvPicPr>
            <p:cNvPr id="208" name="Google Shape;20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18725" y="1669550"/>
              <a:ext cx="6693724" cy="4163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31"/>
            <p:cNvSpPr/>
            <p:nvPr/>
          </p:nvSpPr>
          <p:spPr>
            <a:xfrm>
              <a:off x="6131413" y="4106600"/>
              <a:ext cx="661200" cy="5442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10237850" y="4162625"/>
              <a:ext cx="661200" cy="5442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31"/>
          <p:cNvGrpSpPr/>
          <p:nvPr/>
        </p:nvGrpSpPr>
        <p:grpSpPr>
          <a:xfrm>
            <a:off x="1367188" y="1643575"/>
            <a:ext cx="2637975" cy="5038100"/>
            <a:chOff x="2077600" y="1595100"/>
            <a:chExt cx="2637975" cy="5038100"/>
          </a:xfrm>
        </p:grpSpPr>
        <p:pic>
          <p:nvPicPr>
            <p:cNvPr id="212" name="Google Shape;21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77600" y="1595100"/>
              <a:ext cx="2637975" cy="503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31"/>
            <p:cNvSpPr/>
            <p:nvPr/>
          </p:nvSpPr>
          <p:spPr>
            <a:xfrm>
              <a:off x="2126400" y="5126325"/>
              <a:ext cx="1266300" cy="3312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1766075" y="753425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Sketch - Dimensioning Rectangles</a:t>
            </a:r>
            <a:endParaRPr dirty="0"/>
          </a:p>
        </p:txBody>
      </p:sp>
      <p:sp>
        <p:nvSpPr>
          <p:cNvPr id="4" name="Google Shape;218;p32">
            <a:extLst>
              <a:ext uri="{FF2B5EF4-FFF2-40B4-BE49-F238E27FC236}">
                <a16:creationId xmlns:a16="http://schemas.microsoft.com/office/drawing/2014/main" id="{85DE8DAD-BC4B-4A92-9DB9-841D1EE02B8D}"/>
              </a:ext>
            </a:extLst>
          </p:cNvPr>
          <p:cNvSpPr txBox="1">
            <a:spLocks/>
          </p:cNvSpPr>
          <p:nvPr/>
        </p:nvSpPr>
        <p:spPr>
          <a:xfrm>
            <a:off x="1504200" y="3115625"/>
            <a:ext cx="91836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dirty="0"/>
              <a:t>D</a:t>
            </a:r>
            <a:r>
              <a:rPr lang="en-US" dirty="0"/>
              <a:t>emonstration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2032775" y="3438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Construction Lines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2126400" y="1595100"/>
            <a:ext cx="8909100" cy="43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176" y="1669550"/>
            <a:ext cx="6473451" cy="474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8801900" y="897925"/>
            <a:ext cx="3285900" cy="1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Also: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-Symmetrical Relation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-Origin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p35">
            <a:extLst>
              <a:ext uri="{FF2B5EF4-FFF2-40B4-BE49-F238E27FC236}">
                <a16:creationId xmlns:a16="http://schemas.microsoft.com/office/drawing/2014/main" id="{EC4AB2F8-0A56-4A31-A0A3-EE6EF6D589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3200" y="3819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</a:t>
            </a:r>
            <a:endParaRPr/>
          </a:p>
        </p:txBody>
      </p:sp>
      <p:sp>
        <p:nvSpPr>
          <p:cNvPr id="3" name="Google Shape;245;p35">
            <a:extLst>
              <a:ext uri="{FF2B5EF4-FFF2-40B4-BE49-F238E27FC236}">
                <a16:creationId xmlns:a16="http://schemas.microsoft.com/office/drawing/2014/main" id="{B07D0302-4DEF-4289-AACE-C9B79B63F1A8}"/>
              </a:ext>
            </a:extLst>
          </p:cNvPr>
          <p:cNvSpPr txBox="1">
            <a:spLocks/>
          </p:cNvSpPr>
          <p:nvPr/>
        </p:nvSpPr>
        <p:spPr>
          <a:xfrm>
            <a:off x="1716825" y="1633200"/>
            <a:ext cx="9505500" cy="43515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06400">
              <a:buSzPts val="2800"/>
            </a:pPr>
            <a:r>
              <a:rPr lang="en-US" dirty="0"/>
              <a:t>Use symmetry whenever possible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Use configuration when possible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Make features like when it’s being machined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Name useful dimensions and features</a:t>
            </a:r>
          </a:p>
          <a:p>
            <a:pPr marL="914400" lvl="1" indent="-381000">
              <a:spcBef>
                <a:spcPts val="0"/>
              </a:spcBef>
              <a:buSzPts val="2400"/>
            </a:pPr>
            <a:r>
              <a:rPr lang="en-US" dirty="0"/>
              <a:t>Especially when those dimensions are referenced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Make several simple features instead of one complicated feature. (More robust and easy to edit)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Use fillet features instead of sketch fillets</a:t>
            </a:r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dirty="0"/>
              <a:t>Apply cosmetic fillet and chamfer last</a:t>
            </a:r>
          </a:p>
        </p:txBody>
      </p:sp>
    </p:spTree>
    <p:extLst>
      <p:ext uri="{BB962C8B-B14F-4D97-AF65-F5344CB8AC3E}">
        <p14:creationId xmlns:p14="http://schemas.microsoft.com/office/powerpoint/2010/main" val="166245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2032775" y="343850"/>
            <a:ext cx="9183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Symmetrical Relations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2126400" y="1595100"/>
            <a:ext cx="8909100" cy="43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869" y="1595100"/>
            <a:ext cx="10015474" cy="42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480</Words>
  <Application>Microsoft Office PowerPoint</Application>
  <PresentationFormat>宽屏</PresentationFormat>
  <Paragraphs>65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Times New Roman</vt:lpstr>
      <vt:lpstr>Office 主题​​</vt:lpstr>
      <vt:lpstr>Tips When Doing CAD Collaboration</vt:lpstr>
      <vt:lpstr>Change File Name or Move the File</vt:lpstr>
      <vt:lpstr>Sketches</vt:lpstr>
      <vt:lpstr>Sketch - Fully Define Sketches</vt:lpstr>
      <vt:lpstr>Sketch - Combine Common Dimensions</vt:lpstr>
      <vt:lpstr>Sketch - Dimensioning Rectangles</vt:lpstr>
      <vt:lpstr>Use Construction Lines</vt:lpstr>
      <vt:lpstr>Parts</vt:lpstr>
      <vt:lpstr>Use Symmetrical Relations</vt:lpstr>
      <vt:lpstr>Use Configuration</vt:lpstr>
      <vt:lpstr>Make features Like Being Machined（not necessary for you now）</vt:lpstr>
      <vt:lpstr>Label Important Dimensions</vt:lpstr>
      <vt:lpstr>Fillet in Feature Not Sketch if Possible</vt:lpstr>
      <vt:lpstr>Use Component Patterns</vt:lpstr>
      <vt:lpstr>Assembly</vt:lpstr>
      <vt:lpstr>Put Origin as Mount Location</vt:lpstr>
      <vt:lpstr>Small trick for assembling: Copy with mates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When Doing CAD Collaboration</dc:title>
  <dc:creator>Li Daifeng</dc:creator>
  <cp:lastModifiedBy>Li Daifeng</cp:lastModifiedBy>
  <cp:revision>2</cp:revision>
  <dcterms:created xsi:type="dcterms:W3CDTF">2020-07-24T08:03:50Z</dcterms:created>
  <dcterms:modified xsi:type="dcterms:W3CDTF">2020-07-24T08:08:11Z</dcterms:modified>
</cp:coreProperties>
</file>