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6" r:id="rId4"/>
    <p:sldId id="267" r:id="rId5"/>
    <p:sldId id="268" r:id="rId6"/>
    <p:sldId id="269" r:id="rId7"/>
  </p:sldIdLst>
  <p:sldSz cx="18288000" cy="10287000"/>
  <p:notesSz cx="6858000" cy="9144000"/>
  <p:embeddedFontLst>
    <p:embeddedFont>
      <p:font typeface="Od버블팝 " panose="02020603020101020101" pitchFamily="18" charset="-127"/>
      <p:regular r:id="rId9"/>
    </p:embeddedFont>
    <p:embeddedFont>
      <p:font typeface="Od어게인블라썸" panose="02020603020101020101" pitchFamily="18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679C"/>
    <a:srgbClr val="318CCD"/>
    <a:srgbClr val="D4D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 autoAdjust="0"/>
    <p:restoredTop sz="94103" autoAdjust="0"/>
  </p:normalViewPr>
  <p:slideViewPr>
    <p:cSldViewPr>
      <p:cViewPr varScale="1">
        <p:scale>
          <a:sx n="52" d="100"/>
          <a:sy n="52" d="100"/>
        </p:scale>
        <p:origin x="8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30262-25F2-443C-9A5D-B0D8D342F767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63C97-432C-489C-B2B6-7F94C55D5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5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3C97-432C-489C-B2B6-7F94C55D56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15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388F7-72C7-DC50-28B9-0CB7A1FF6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B6FDEC-6F1C-B7E7-B207-993390486B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86B6661-B02E-32CD-7659-34DE0BE6CF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15C6DB-1206-1A6E-13D2-A1F05D9C0F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3C97-432C-489C-B2B6-7F94C55D56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537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ED4B9-8EC8-4C33-A045-EEBBFC2E0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B74A70-C0D6-06DB-ED5A-1150FE2277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35EA1A5-4ABD-3B0B-C7F5-32501297D8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69F85F-C8D3-5AF2-C592-4B48C6DC83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3C97-432C-489C-B2B6-7F94C55D56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05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91619-7BAE-C79F-A401-A27254938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02DDC6-DD8E-057D-6221-BBD3E0E211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CBE55CA-1792-D35A-F1EE-36808C79C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5FADBC-20EA-F92E-95C8-692B023DFB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3C97-432C-489C-B2B6-7F94C55D56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49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35461-5081-C274-D953-CE61965B4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943BBEE-4B88-0405-B914-ABAFEC2AD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900E084-364E-1E2D-0FE7-D5618B3F0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705C4A-7162-4D38-ADCD-FA49A5DBAB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3C97-432C-489C-B2B6-7F94C55D56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10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150" y="3743779"/>
            <a:ext cx="14135100" cy="3175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0"/>
            <a:ext cx="3937000" cy="3048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850" y="3073400"/>
            <a:ext cx="6197600" cy="129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600000">
            <a:off x="16649700" y="3454400"/>
            <a:ext cx="622300" cy="1016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2700000">
            <a:off x="18034000" y="4991100"/>
            <a:ext cx="1066800" cy="7708900"/>
          </a:xfrm>
          <a:prstGeom prst="rect">
            <a:avLst/>
          </a:prstGeom>
          <a:effectLst>
            <a:outerShdw blurRad="52877" dir="5400000">
              <a:srgbClr val="365BC5">
                <a:alpha val="50000"/>
              </a:srgbClr>
            </a:outerShdw>
          </a:effectLst>
        </p:spPr>
      </p:pic>
      <p:sp>
        <p:nvSpPr>
          <p:cNvPr id="11" name="TextBox 11"/>
          <p:cNvSpPr txBox="1"/>
          <p:nvPr/>
        </p:nvSpPr>
        <p:spPr>
          <a:xfrm>
            <a:off x="6096000" y="3352800"/>
            <a:ext cx="59309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endParaRPr lang="en-US" sz="3500" b="0" i="0" u="none" strike="noStrike" spc="900" dirty="0">
              <a:solidFill>
                <a:srgbClr val="FFFFFF"/>
              </a:solidFill>
              <a:latin typeface="Od어게인블라썸" panose="02020603020101020101" pitchFamily="18" charset="-127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552700" y="4169229"/>
            <a:ext cx="13182600" cy="2324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ko-KR" altLang="en-US" sz="9600" b="0" i="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Od버블팝 " panose="02020603020101020101" pitchFamily="18" charset="-127"/>
                <a:ea typeface="Od버블팝 " panose="02020603020101020101" pitchFamily="18" charset="-127"/>
                <a:cs typeface="Od버블팝 " panose="02020603020101020101" pitchFamily="18" charset="-127"/>
              </a:rPr>
              <a:t>역기획</a:t>
            </a:r>
            <a:r>
              <a:rPr lang="en-US" altLang="ko-KR" sz="96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Od버블팝 " panose="02020603020101020101" pitchFamily="18" charset="-127"/>
                <a:ea typeface="Od버블팝 " panose="02020603020101020101" pitchFamily="18" charset="-127"/>
                <a:cs typeface="Od버블팝 " panose="02020603020101020101" pitchFamily="18" charset="-127"/>
              </a:rPr>
              <a:t>_</a:t>
            </a:r>
            <a:r>
              <a:rPr lang="ko-KR" altLang="en-US" sz="9600" b="0" i="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Od버블팝 " panose="02020603020101020101" pitchFamily="18" charset="-127"/>
                <a:ea typeface="Od버블팝 " panose="02020603020101020101" pitchFamily="18" charset="-127"/>
                <a:cs typeface="Od버블팝 " panose="02020603020101020101" pitchFamily="18" charset="-127"/>
              </a:rPr>
              <a:t>쿠팡</a:t>
            </a:r>
            <a:endParaRPr lang="en-US" sz="13100" b="1" i="0" u="none" strike="noStrike" dirty="0">
              <a:solidFill>
                <a:srgbClr val="0070C0"/>
              </a:solidFill>
              <a:latin typeface="Od버블팝 " panose="02020603020101020101" pitchFamily="18" charset="-127"/>
              <a:ea typeface="Od버블팝 " panose="02020603020101020101" pitchFamily="18" charset="-127"/>
              <a:cs typeface="Od버블팝 " panose="02020603020101020101" pitchFamily="18" charset="-127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alphaModFix amt="30000"/>
          </a:blip>
          <a:stretch>
            <a:fillRect/>
          </a:stretch>
        </p:blipFill>
        <p:spPr>
          <a:xfrm>
            <a:off x="4955577" y="4403566"/>
            <a:ext cx="4903387" cy="250498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9">
            <a:alphaModFix amt="32000"/>
          </a:blip>
          <a:stretch>
            <a:fillRect/>
          </a:stretch>
        </p:blipFill>
        <p:spPr>
          <a:xfrm rot="474439">
            <a:off x="9825231" y="6064704"/>
            <a:ext cx="4145363" cy="711200"/>
          </a:xfrm>
          <a:prstGeom prst="rect">
            <a:avLst/>
          </a:prstGeom>
        </p:spPr>
      </p:pic>
      <p:pic>
        <p:nvPicPr>
          <p:cNvPr id="9" name="object 4">
            <a:extLst>
              <a:ext uri="{FF2B5EF4-FFF2-40B4-BE49-F238E27FC236}">
                <a16:creationId xmlns:a16="http://schemas.microsoft.com/office/drawing/2014/main" id="{79F36757-8432-C085-6F1B-72C7442D44BC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57852" y="6513796"/>
            <a:ext cx="1357795" cy="12354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12" name="Picture 23">
            <a:extLst>
              <a:ext uri="{FF2B5EF4-FFF2-40B4-BE49-F238E27FC236}">
                <a16:creationId xmlns:a16="http://schemas.microsoft.com/office/drawing/2014/main" id="{14CE9432-B22D-D185-7FC2-3C413CF0A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888612">
            <a:off x="7791450" y="7390506"/>
            <a:ext cx="723900" cy="1003300"/>
          </a:xfrm>
          <a:prstGeom prst="rect">
            <a:avLst/>
          </a:prstGeom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0F36E173-3C6C-8199-67C5-171D282BD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93082">
            <a:off x="7094628" y="710333"/>
            <a:ext cx="643203" cy="12241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7CCF2B-3541-2B2A-F1FF-3B66D8BC6B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0" y="1959394"/>
            <a:ext cx="13234246" cy="53900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49E1F6A-A7B2-CE53-2947-76102C48C592}"/>
              </a:ext>
            </a:extLst>
          </p:cNvPr>
          <p:cNvSpPr txBox="1"/>
          <p:nvPr/>
        </p:nvSpPr>
        <p:spPr>
          <a:xfrm>
            <a:off x="8153400" y="282897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rgbClr val="55679C"/>
                </a:solidFill>
                <a:effectLst/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쿠팡의</a:t>
            </a:r>
            <a:r>
              <a:rPr lang="ko-KR" altLang="en-US" sz="2400" dirty="0">
                <a:solidFill>
                  <a:srgbClr val="55679C"/>
                </a:solidFill>
                <a:effectLst/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 대표적인 특징인 ‘</a:t>
            </a:r>
            <a:r>
              <a:rPr lang="ko-KR" altLang="en-US" sz="2400" dirty="0" err="1">
                <a:solidFill>
                  <a:srgbClr val="55679C"/>
                </a:solidFill>
                <a:effectLst/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로켓배송’에</a:t>
            </a:r>
            <a:r>
              <a:rPr lang="ko-KR" altLang="en-US" sz="2400" dirty="0">
                <a:solidFill>
                  <a:srgbClr val="55679C"/>
                </a:solidFill>
                <a:effectLst/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 대한 문구와 현재 밀고 있는 상품인 </a:t>
            </a:r>
            <a:r>
              <a:rPr lang="ko-KR" altLang="en-US" sz="2400" dirty="0" err="1">
                <a:solidFill>
                  <a:srgbClr val="55679C"/>
                </a:solidFill>
                <a:effectLst/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그래놀라에</a:t>
            </a:r>
            <a:r>
              <a:rPr lang="ko-KR" altLang="en-US" sz="2400" dirty="0">
                <a:solidFill>
                  <a:srgbClr val="55679C"/>
                </a:solidFill>
                <a:effectLst/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 대한 문구를 맨 위에 적어 사용자들의 눈에 띄게 하였다</a:t>
            </a:r>
            <a:r>
              <a:rPr lang="en-US" altLang="ko-KR" sz="2400" dirty="0">
                <a:solidFill>
                  <a:srgbClr val="55679C"/>
                </a:solidFill>
                <a:effectLst/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. </a:t>
            </a:r>
            <a:endParaRPr lang="ko-KR" altLang="en-US" sz="2400" dirty="0">
              <a:solidFill>
                <a:srgbClr val="55679C"/>
              </a:solidFill>
              <a:latin typeface="Od어게인블라썸" panose="02020603020101020101" pitchFamily="18" charset="-127"/>
              <a:ea typeface="Od어게인블라썸" panose="02020603020101020101" pitchFamily="18" charset="-127"/>
              <a:cs typeface="Od어게인블라썸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DCC39D-4446-514A-0FF6-FE0B80C7E4BA}"/>
              </a:ext>
            </a:extLst>
          </p:cNvPr>
          <p:cNvSpPr txBox="1"/>
          <p:nvPr/>
        </p:nvSpPr>
        <p:spPr>
          <a:xfrm>
            <a:off x="4554515" y="8583518"/>
            <a:ext cx="6236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rgbClr val="55679C"/>
                </a:solidFill>
                <a:effectLst/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쿠팡</a:t>
            </a:r>
            <a:r>
              <a:rPr lang="ko-KR" altLang="en-US" sz="2400" dirty="0">
                <a:solidFill>
                  <a:srgbClr val="55679C"/>
                </a:solidFill>
                <a:effectLst/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 페이지에 들어가면 가장 먼저 눈에 띄는 부분이기 때문에 최대규모 할인에 대한 내용을 크게 보여져 사용자들의 관심을 끌고 해당 페이지로 넘어가도록 유도한다</a:t>
            </a:r>
            <a:r>
              <a:rPr lang="en-US" altLang="ko-KR" sz="2400" dirty="0">
                <a:solidFill>
                  <a:srgbClr val="55679C"/>
                </a:solidFill>
                <a:effectLst/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. </a:t>
            </a:r>
            <a:endParaRPr lang="ko-KR" altLang="en-US" sz="2400" dirty="0">
              <a:solidFill>
                <a:srgbClr val="55679C"/>
              </a:solidFill>
              <a:latin typeface="Od어게인블라썸" panose="02020603020101020101" pitchFamily="18" charset="-127"/>
              <a:ea typeface="Od어게인블라썸" panose="02020603020101020101" pitchFamily="18" charset="-127"/>
              <a:cs typeface="Od어게인블라썸" panose="02020603020101020101" pitchFamily="18" charset="-127"/>
            </a:endParaRPr>
          </a:p>
        </p:txBody>
      </p:sp>
      <p:pic>
        <p:nvPicPr>
          <p:cNvPr id="20" name="Picture 14">
            <a:extLst>
              <a:ext uri="{FF2B5EF4-FFF2-40B4-BE49-F238E27FC236}">
                <a16:creationId xmlns:a16="http://schemas.microsoft.com/office/drawing/2014/main" id="{DE333C5F-FD87-5FBD-8D2E-A2CC00F26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168353">
            <a:off x="4537589" y="2998984"/>
            <a:ext cx="464965" cy="88493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C035AC3-3B1E-B9FD-AFBA-B3E1F05DAFF4}"/>
              </a:ext>
            </a:extLst>
          </p:cNvPr>
          <p:cNvSpPr txBox="1"/>
          <p:nvPr/>
        </p:nvSpPr>
        <p:spPr>
          <a:xfrm>
            <a:off x="533400" y="3688538"/>
            <a:ext cx="4729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55679C"/>
                </a:solidFill>
                <a:effectLst/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다양한 물건을 판매하고 있는 곳이기 때문에</a:t>
            </a:r>
            <a:endParaRPr lang="en-US" altLang="ko-KR" sz="2400" dirty="0">
              <a:solidFill>
                <a:srgbClr val="55679C"/>
              </a:solidFill>
              <a:effectLst/>
              <a:latin typeface="Od어게인블라썸" panose="02020603020101020101" pitchFamily="18" charset="-127"/>
              <a:ea typeface="Od어게인블라썸" panose="02020603020101020101" pitchFamily="18" charset="-127"/>
              <a:cs typeface="Od어게인블라썸" panose="02020603020101020101" pitchFamily="18" charset="-127"/>
            </a:endParaRPr>
          </a:p>
          <a:p>
            <a:r>
              <a:rPr lang="ko-KR" altLang="en-US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사용자들이 필요한 물건을 빨리 찾을 수 있도록</a:t>
            </a:r>
            <a:endParaRPr lang="en-US" altLang="ko-KR" sz="2400" dirty="0">
              <a:solidFill>
                <a:srgbClr val="55679C"/>
              </a:solidFill>
              <a:latin typeface="Od어게인블라썸" panose="02020603020101020101" pitchFamily="18" charset="-127"/>
              <a:ea typeface="Od어게인블라썸" panose="02020603020101020101" pitchFamily="18" charset="-127"/>
              <a:cs typeface="Od어게인블라썸" panose="02020603020101020101" pitchFamily="18" charset="-127"/>
            </a:endParaRPr>
          </a:p>
          <a:p>
            <a:r>
              <a:rPr lang="ko-KR" altLang="en-US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카테고리 칸을 강조한다</a:t>
            </a:r>
            <a:r>
              <a:rPr lang="en-US" altLang="ko-KR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. </a:t>
            </a:r>
            <a:endParaRPr lang="ko-KR" altLang="en-US" sz="2400" dirty="0">
              <a:solidFill>
                <a:srgbClr val="55679C"/>
              </a:solidFill>
              <a:latin typeface="Od어게인블라썸" panose="02020603020101020101" pitchFamily="18" charset="-127"/>
              <a:ea typeface="Od어게인블라썸" panose="02020603020101020101" pitchFamily="18" charset="-127"/>
              <a:cs typeface="Od어게인블라썸" panose="02020603020101020101" pitchFamily="18" charset="-127"/>
            </a:endParaRPr>
          </a:p>
        </p:txBody>
      </p:sp>
      <p:pic>
        <p:nvPicPr>
          <p:cNvPr id="22" name="Picture 23">
            <a:extLst>
              <a:ext uri="{FF2B5EF4-FFF2-40B4-BE49-F238E27FC236}">
                <a16:creationId xmlns:a16="http://schemas.microsoft.com/office/drawing/2014/main" id="{9DFC14BF-9671-4DA7-5317-6E640231B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484100" y="3381407"/>
            <a:ext cx="723900" cy="10033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9E29D4D-9FE2-0D6A-DA83-3E57CAA2BD9E}"/>
              </a:ext>
            </a:extLst>
          </p:cNvPr>
          <p:cNvSpPr txBox="1"/>
          <p:nvPr/>
        </p:nvSpPr>
        <p:spPr>
          <a:xfrm>
            <a:off x="12548446" y="4353857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쿠팡플레이</a:t>
            </a:r>
            <a:r>
              <a:rPr lang="en-US" altLang="ko-KR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, </a:t>
            </a:r>
            <a:r>
              <a:rPr lang="ko-KR" altLang="en-US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로켓배송</a:t>
            </a:r>
            <a:r>
              <a:rPr lang="en-US" altLang="ko-KR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, </a:t>
            </a:r>
            <a:r>
              <a:rPr lang="ko-KR" altLang="en-US" sz="2400" dirty="0" err="1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와우회원</a:t>
            </a:r>
            <a:r>
              <a:rPr lang="ko-KR" altLang="en-US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 등 </a:t>
            </a:r>
            <a:r>
              <a:rPr lang="ko-KR" altLang="en-US" sz="2400" dirty="0" err="1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쿠팡이</a:t>
            </a:r>
            <a:r>
              <a:rPr lang="ko-KR" altLang="en-US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 진행하는 </a:t>
            </a:r>
            <a:endParaRPr lang="en-US" altLang="ko-KR" sz="2400" dirty="0">
              <a:solidFill>
                <a:srgbClr val="55679C"/>
              </a:solidFill>
              <a:latin typeface="Od어게인블라썸" panose="02020603020101020101" pitchFamily="18" charset="-127"/>
              <a:ea typeface="Od어게인블라썸" panose="02020603020101020101" pitchFamily="18" charset="-127"/>
              <a:cs typeface="Od어게인블라썸" panose="02020603020101020101" pitchFamily="18" charset="-127"/>
            </a:endParaRPr>
          </a:p>
          <a:p>
            <a:r>
              <a:rPr lang="ko-KR" altLang="en-US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다른 서비스들을 보여줌으로써 사용자들에게 새로운 </a:t>
            </a:r>
            <a:endParaRPr lang="en-US" altLang="ko-KR" sz="2400" dirty="0">
              <a:solidFill>
                <a:srgbClr val="55679C"/>
              </a:solidFill>
              <a:latin typeface="Od어게인블라썸" panose="02020603020101020101" pitchFamily="18" charset="-127"/>
              <a:ea typeface="Od어게인블라썸" panose="02020603020101020101" pitchFamily="18" charset="-127"/>
              <a:cs typeface="Od어게인블라썸" panose="02020603020101020101" pitchFamily="18" charset="-127"/>
            </a:endParaRPr>
          </a:p>
          <a:p>
            <a:r>
              <a:rPr lang="ko-KR" altLang="en-US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정보를</a:t>
            </a:r>
            <a:r>
              <a:rPr lang="en-US" altLang="ko-KR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제공하고 이를 유도하도록 한다</a:t>
            </a:r>
            <a:r>
              <a:rPr lang="en-US" altLang="ko-KR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4274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414B9-830B-2262-FF2C-B67E493CE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60099ED-1EB2-4CF6-117F-7D615CF109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D7C1350-8857-B2E8-2138-72DE11B33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657" y="-6145"/>
            <a:ext cx="10646685" cy="1028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692D24-20FE-57AB-C26D-14592515BEDC}"/>
              </a:ext>
            </a:extLst>
          </p:cNvPr>
          <p:cNvSpPr txBox="1"/>
          <p:nvPr/>
        </p:nvSpPr>
        <p:spPr>
          <a:xfrm>
            <a:off x="12104053" y="8877300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5679C"/>
                </a:solidFill>
                <a:effectLst/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-&gt; </a:t>
            </a:r>
            <a:r>
              <a:rPr lang="ko-KR" altLang="en-US" sz="2400" dirty="0" err="1">
                <a:solidFill>
                  <a:srgbClr val="55679C"/>
                </a:solidFill>
                <a:effectLst/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해외직구를</a:t>
            </a:r>
            <a:r>
              <a:rPr lang="ko-KR" altLang="en-US" sz="2400" dirty="0">
                <a:solidFill>
                  <a:srgbClr val="55679C"/>
                </a:solidFill>
                <a:effectLst/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 빠르고 간편하게 살 수 있는 점이 </a:t>
            </a:r>
            <a:r>
              <a:rPr lang="ko-KR" altLang="en-US" sz="2400" dirty="0" err="1">
                <a:solidFill>
                  <a:srgbClr val="55679C"/>
                </a:solidFill>
                <a:effectLst/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쿠팡의</a:t>
            </a:r>
            <a:r>
              <a:rPr lang="ko-KR" altLang="en-US" sz="2400" dirty="0">
                <a:solidFill>
                  <a:srgbClr val="55679C"/>
                </a:solidFill>
                <a:effectLst/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 </a:t>
            </a:r>
            <a:endParaRPr lang="en-US" altLang="ko-KR" sz="2400" dirty="0">
              <a:solidFill>
                <a:srgbClr val="55679C"/>
              </a:solidFill>
              <a:effectLst/>
              <a:latin typeface="Od어게인블라썸" panose="02020603020101020101" pitchFamily="18" charset="-127"/>
              <a:ea typeface="Od어게인블라썸" panose="02020603020101020101" pitchFamily="18" charset="-127"/>
              <a:cs typeface="Od어게인블라썸" panose="02020603020101020101" pitchFamily="18" charset="-127"/>
            </a:endParaRPr>
          </a:p>
          <a:p>
            <a:r>
              <a:rPr lang="ko-KR" altLang="en-US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강점 중 하나이기에 </a:t>
            </a:r>
            <a:r>
              <a:rPr lang="ko-KR" altLang="en-US" sz="2400" dirty="0" err="1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해외직구</a:t>
            </a:r>
            <a:r>
              <a:rPr lang="ko-KR" altLang="en-US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 물건들임에도 불구하고</a:t>
            </a:r>
            <a:endParaRPr lang="en-US" altLang="ko-KR" sz="2400" dirty="0">
              <a:solidFill>
                <a:srgbClr val="55679C"/>
              </a:solidFill>
              <a:latin typeface="Od어게인블라썸" panose="02020603020101020101" pitchFamily="18" charset="-127"/>
              <a:ea typeface="Od어게인블라썸" panose="02020603020101020101" pitchFamily="18" charset="-127"/>
              <a:cs typeface="Od어게인블라썸" panose="02020603020101020101" pitchFamily="18" charset="-127"/>
            </a:endParaRPr>
          </a:p>
          <a:p>
            <a:r>
              <a:rPr lang="ko-KR" altLang="en-US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세일을 통해 싸게 살 수 있다는 점을 보여주고 있다</a:t>
            </a:r>
            <a:r>
              <a:rPr lang="en-US" altLang="ko-KR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. </a:t>
            </a:r>
            <a:endParaRPr lang="ko-KR" altLang="en-US" sz="2400" dirty="0">
              <a:solidFill>
                <a:srgbClr val="55679C"/>
              </a:solidFill>
              <a:latin typeface="Od어게인블라썸" panose="02020603020101020101" pitchFamily="18" charset="-127"/>
              <a:ea typeface="Od어게인블라썸" panose="02020603020101020101" pitchFamily="18" charset="-127"/>
              <a:cs typeface="Od어게인블라썸" panose="02020603020101020101" pitchFamily="18" charset="-127"/>
            </a:endParaRPr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id="{F6D0FEA5-A924-DB63-696E-D2190C548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091678">
            <a:off x="5331177" y="1559517"/>
            <a:ext cx="633526" cy="1205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B806C-D1DC-9AC4-AAA2-2179E8356193}"/>
              </a:ext>
            </a:extLst>
          </p:cNvPr>
          <p:cNvSpPr txBox="1"/>
          <p:nvPr/>
        </p:nvSpPr>
        <p:spPr>
          <a:xfrm>
            <a:off x="96946" y="5600700"/>
            <a:ext cx="48821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해당 상품들은 보통 식재료들이라 최대한 상품 출시와 동시에 최적의 상태일 때 판매를 하는 것이 중요하기 때문에 판매자 특가를 통해 최대한 물건을 싸게 사지만 많이 팔릴 수 있도록 유도한다</a:t>
            </a:r>
            <a:r>
              <a:rPr lang="en-US" altLang="ko-KR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.</a:t>
            </a:r>
          </a:p>
          <a:p>
            <a:endParaRPr lang="en-US" altLang="ko-KR" sz="2400" dirty="0">
              <a:solidFill>
                <a:srgbClr val="55679C"/>
              </a:solidFill>
              <a:latin typeface="Od어게인블라썸" panose="02020603020101020101" pitchFamily="18" charset="-127"/>
              <a:ea typeface="Od어게인블라썸" panose="02020603020101020101" pitchFamily="18" charset="-127"/>
              <a:cs typeface="Od어게인블라썸" panose="02020603020101020101" pitchFamily="18" charset="-127"/>
            </a:endParaRPr>
          </a:p>
          <a:p>
            <a:r>
              <a:rPr lang="ko-KR" altLang="en-US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또한</a:t>
            </a:r>
            <a:r>
              <a:rPr lang="en-US" altLang="ko-KR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, </a:t>
            </a:r>
            <a:r>
              <a:rPr lang="ko-KR" altLang="en-US" sz="2400" dirty="0" err="1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별점을</a:t>
            </a:r>
            <a:r>
              <a:rPr lang="ko-KR" altLang="en-US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 통해 사용자들의 후기를 눈에 띄게 함으로써 어느정도 후기를 예측할 수 있게 한다</a:t>
            </a:r>
            <a:r>
              <a:rPr lang="en-US" altLang="ko-KR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. </a:t>
            </a:r>
            <a:endParaRPr lang="ko-KR" altLang="en-US" sz="2400" dirty="0">
              <a:solidFill>
                <a:srgbClr val="55679C"/>
              </a:solidFill>
              <a:latin typeface="Od어게인블라썸" panose="02020603020101020101" pitchFamily="18" charset="-127"/>
              <a:ea typeface="Od어게인블라썸" panose="02020603020101020101" pitchFamily="18" charset="-127"/>
              <a:cs typeface="Od어게인블라썸" panose="02020603020101020101" pitchFamily="18" charset="-127"/>
            </a:endParaRPr>
          </a:p>
        </p:txBody>
      </p:sp>
      <p:pic>
        <p:nvPicPr>
          <p:cNvPr id="12" name="Picture 23">
            <a:extLst>
              <a:ext uri="{FF2B5EF4-FFF2-40B4-BE49-F238E27FC236}">
                <a16:creationId xmlns:a16="http://schemas.microsoft.com/office/drawing/2014/main" id="{F904B0DC-7ED6-A24A-E625-4AD0301EF2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728926">
            <a:off x="5202721" y="5476263"/>
            <a:ext cx="723900" cy="1003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9C47D-C1C6-1EC7-564B-8EB6F4766E19}"/>
              </a:ext>
            </a:extLst>
          </p:cNvPr>
          <p:cNvSpPr txBox="1"/>
          <p:nvPr/>
        </p:nvSpPr>
        <p:spPr>
          <a:xfrm>
            <a:off x="340162" y="737230"/>
            <a:ext cx="4882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물건 카테고리 별 인기가 많은 브랜드명과 </a:t>
            </a:r>
            <a:endParaRPr lang="en-US" altLang="ko-KR" sz="2400" dirty="0">
              <a:solidFill>
                <a:srgbClr val="55679C"/>
              </a:solidFill>
              <a:latin typeface="Od어게인블라썸" panose="02020603020101020101" pitchFamily="18" charset="-127"/>
              <a:ea typeface="Od어게인블라썸" panose="02020603020101020101" pitchFamily="18" charset="-127"/>
              <a:cs typeface="Od어게인블라썸" panose="02020603020101020101" pitchFamily="18" charset="-127"/>
            </a:endParaRPr>
          </a:p>
          <a:p>
            <a:r>
              <a:rPr lang="ko-KR" altLang="en-US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대표상품을 표시해 해당 브랜드가 어떤 </a:t>
            </a:r>
            <a:endParaRPr lang="en-US" altLang="ko-KR" sz="2400" dirty="0">
              <a:solidFill>
                <a:srgbClr val="55679C"/>
              </a:solidFill>
              <a:latin typeface="Od어게인블라썸" panose="02020603020101020101" pitchFamily="18" charset="-127"/>
              <a:ea typeface="Od어게인블라썸" panose="02020603020101020101" pitchFamily="18" charset="-127"/>
              <a:cs typeface="Od어게인블라썸" panose="02020603020101020101" pitchFamily="18" charset="-127"/>
            </a:endParaRPr>
          </a:p>
          <a:p>
            <a:r>
              <a:rPr lang="ko-KR" altLang="en-US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물건을 판매하고 있는지 나타내며 각 상품을</a:t>
            </a:r>
            <a:endParaRPr lang="en-US" altLang="ko-KR" sz="2400" dirty="0">
              <a:solidFill>
                <a:srgbClr val="55679C"/>
              </a:solidFill>
              <a:latin typeface="Od어게인블라썸" panose="02020603020101020101" pitchFamily="18" charset="-127"/>
              <a:ea typeface="Od어게인블라썸" panose="02020603020101020101" pitchFamily="18" charset="-127"/>
              <a:cs typeface="Od어게인블라썸" panose="02020603020101020101" pitchFamily="18" charset="-127"/>
            </a:endParaRPr>
          </a:p>
          <a:p>
            <a:r>
              <a:rPr lang="ko-KR" altLang="en-US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클릭하면 해당 브랜드 페이지로 넘어가도록</a:t>
            </a:r>
            <a:endParaRPr lang="en-US" altLang="ko-KR" sz="2400" dirty="0">
              <a:solidFill>
                <a:srgbClr val="55679C"/>
              </a:solidFill>
              <a:latin typeface="Od어게인블라썸" panose="02020603020101020101" pitchFamily="18" charset="-127"/>
              <a:ea typeface="Od어게인블라썸" panose="02020603020101020101" pitchFamily="18" charset="-127"/>
              <a:cs typeface="Od어게인블라썸" panose="02020603020101020101" pitchFamily="18" charset="-127"/>
            </a:endParaRPr>
          </a:p>
          <a:p>
            <a:r>
              <a:rPr lang="ko-KR" altLang="en-US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유도한다</a:t>
            </a:r>
            <a:r>
              <a:rPr lang="en-US" altLang="ko-KR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. </a:t>
            </a:r>
            <a:endParaRPr lang="ko-KR" altLang="en-US" sz="2400" dirty="0">
              <a:solidFill>
                <a:srgbClr val="55679C"/>
              </a:solidFill>
              <a:latin typeface="Od어게인블라썸" panose="02020603020101020101" pitchFamily="18" charset="-127"/>
              <a:ea typeface="Od어게인블라썸" panose="02020603020101020101" pitchFamily="18" charset="-127"/>
              <a:cs typeface="Od어게인블라썸" panose="02020603020101020101" pitchFamily="18" charset="-127"/>
            </a:endParaRPr>
          </a:p>
        </p:txBody>
      </p:sp>
      <p:pic>
        <p:nvPicPr>
          <p:cNvPr id="8" name="Picture 23">
            <a:extLst>
              <a:ext uri="{FF2B5EF4-FFF2-40B4-BE49-F238E27FC236}">
                <a16:creationId xmlns:a16="http://schemas.microsoft.com/office/drawing/2014/main" id="{E3E31A71-6EE3-1E4A-19BE-69C4A46E62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797075">
            <a:off x="12844359" y="513778"/>
            <a:ext cx="723900" cy="1003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64210B-EFCB-A36E-EFDA-C11EF5D2C35F}"/>
              </a:ext>
            </a:extLst>
          </p:cNvPr>
          <p:cNvSpPr txBox="1"/>
          <p:nvPr/>
        </p:nvSpPr>
        <p:spPr>
          <a:xfrm>
            <a:off x="12734266" y="1494999"/>
            <a:ext cx="5096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쿠팡에서</a:t>
            </a:r>
            <a:r>
              <a:rPr lang="ko-KR" altLang="en-US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 광고하고 싶은 물건이나 내용을 오른쪽 사이드에 보여줌으로써 사용자가 오늘의 발견이나 판매자 특가 내용을 보다가 볼 수도 있고</a:t>
            </a:r>
            <a:r>
              <a:rPr lang="en-US" altLang="ko-KR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, </a:t>
            </a:r>
            <a:r>
              <a:rPr lang="ko-KR" altLang="en-US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맨 밑에 장바구니가 있기 때문에 이미 물건을 담은 사용자라면 장바구니를 한눈에 봄과 동시에  해당 내용들을 볼 수 있도록 유도한다</a:t>
            </a:r>
            <a:r>
              <a:rPr lang="en-US" altLang="ko-KR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. </a:t>
            </a:r>
            <a:endParaRPr lang="ko-KR" altLang="en-US" sz="2400" dirty="0">
              <a:solidFill>
                <a:srgbClr val="55679C"/>
              </a:solidFill>
              <a:latin typeface="Od어게인블라썸" panose="02020603020101020101" pitchFamily="18" charset="-127"/>
              <a:ea typeface="Od어게인블라썸" panose="02020603020101020101" pitchFamily="18" charset="-127"/>
              <a:cs typeface="Od어게인블라썸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787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34ABD-56EA-3354-0A27-EC5D5505C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AC043E3-58D0-3C6A-3C9D-61A9A27812F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B868253-1190-2466-DA35-EA1DBE258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928" y="0"/>
            <a:ext cx="13226144" cy="10287000"/>
          </a:xfrm>
          <a:prstGeom prst="rect">
            <a:avLst/>
          </a:prstGeom>
        </p:spPr>
      </p:pic>
      <p:pic>
        <p:nvPicPr>
          <p:cNvPr id="12" name="Picture 23">
            <a:extLst>
              <a:ext uri="{FF2B5EF4-FFF2-40B4-BE49-F238E27FC236}">
                <a16:creationId xmlns:a16="http://schemas.microsoft.com/office/drawing/2014/main" id="{E9E52B9E-6F4E-5CB4-9833-220489FDD6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708822">
            <a:off x="12514549" y="436966"/>
            <a:ext cx="723900" cy="1003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95A4BC-56B2-C3B1-F8A5-91E7778B8344}"/>
              </a:ext>
            </a:extLst>
          </p:cNvPr>
          <p:cNvSpPr txBox="1"/>
          <p:nvPr/>
        </p:nvSpPr>
        <p:spPr>
          <a:xfrm>
            <a:off x="12734265" y="1494999"/>
            <a:ext cx="55537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카테고리별 추천 상품을 통해 사용자에게 분야 별 필요한 물건들을 추천해 물건을 구매하도록 유도한다</a:t>
            </a:r>
            <a:r>
              <a:rPr lang="en-US" altLang="ko-KR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.</a:t>
            </a:r>
          </a:p>
          <a:p>
            <a:endParaRPr lang="en-US" altLang="ko-KR" sz="2400" dirty="0">
              <a:solidFill>
                <a:srgbClr val="55679C"/>
              </a:solidFill>
              <a:latin typeface="Od어게인블라썸" panose="02020603020101020101" pitchFamily="18" charset="-127"/>
              <a:ea typeface="Od어게인블라썸" panose="02020603020101020101" pitchFamily="18" charset="-127"/>
              <a:cs typeface="Od어게인블라썸" panose="02020603020101020101" pitchFamily="18" charset="-127"/>
            </a:endParaRPr>
          </a:p>
          <a:p>
            <a:endParaRPr lang="en-US" altLang="ko-KR" sz="2400" dirty="0">
              <a:solidFill>
                <a:srgbClr val="55679C"/>
              </a:solidFill>
              <a:latin typeface="Od어게인블라썸" panose="02020603020101020101" pitchFamily="18" charset="-127"/>
              <a:ea typeface="Od어게인블라썸" panose="02020603020101020101" pitchFamily="18" charset="-127"/>
              <a:cs typeface="Od어게인블라썸" panose="02020603020101020101" pitchFamily="18" charset="-127"/>
            </a:endParaRPr>
          </a:p>
          <a:p>
            <a:r>
              <a:rPr lang="ko-KR" altLang="en-US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해당 분야 관련 최대 </a:t>
            </a:r>
            <a:r>
              <a:rPr lang="ko-KR" altLang="en-US" sz="2400" dirty="0" err="1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세일같은</a:t>
            </a:r>
            <a:r>
              <a:rPr lang="ko-KR" altLang="en-US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 사용자가 관심을 가질만한 내용을 제일 크게 적고 이와 관련된 상품들을 오른쪽에 보여준다</a:t>
            </a:r>
            <a:r>
              <a:rPr lang="en-US" altLang="ko-KR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.</a:t>
            </a:r>
          </a:p>
          <a:p>
            <a:endParaRPr lang="en-US" altLang="ko-KR" sz="2400" dirty="0">
              <a:solidFill>
                <a:srgbClr val="55679C"/>
              </a:solidFill>
              <a:latin typeface="Od어게인블라썸" panose="02020603020101020101" pitchFamily="18" charset="-127"/>
              <a:ea typeface="Od어게인블라썸" panose="02020603020101020101" pitchFamily="18" charset="-127"/>
              <a:cs typeface="Od어게인블라썸" panose="02020603020101020101" pitchFamily="18" charset="-127"/>
            </a:endParaRPr>
          </a:p>
          <a:p>
            <a:r>
              <a:rPr lang="ko-KR" altLang="en-US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각 상품들마다 판매자 로켓</a:t>
            </a:r>
            <a:r>
              <a:rPr lang="en-US" altLang="ko-KR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, </a:t>
            </a:r>
            <a:r>
              <a:rPr lang="ko-KR" altLang="en-US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로켓 배송 등 배송방법이 다르기 때문에 이에 대한 내용도 한눈에 보기 쉽게 나타낸다</a:t>
            </a:r>
            <a:r>
              <a:rPr lang="en-US" altLang="ko-KR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. </a:t>
            </a:r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id="{3EEF818B-3E8A-30E4-964B-D76999C767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243967" flipV="1">
            <a:off x="3119836" y="5060844"/>
            <a:ext cx="619095" cy="1178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603BE-9A27-B85A-5EC8-5844307015FF}"/>
              </a:ext>
            </a:extLst>
          </p:cNvPr>
          <p:cNvSpPr txBox="1"/>
          <p:nvPr/>
        </p:nvSpPr>
        <p:spPr>
          <a:xfrm>
            <a:off x="457200" y="5981700"/>
            <a:ext cx="3886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사용자가 해당 페이지에서 원하는 물건이 없을 시</a:t>
            </a:r>
            <a:r>
              <a:rPr lang="en-US" altLang="ko-KR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, </a:t>
            </a:r>
            <a:r>
              <a:rPr lang="ko-KR" altLang="en-US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 바로가기 페이지를 통해  카테고리 별 물건을 바로 찾을 수 있도록 한다</a:t>
            </a:r>
            <a:r>
              <a:rPr lang="en-US" altLang="ko-KR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. </a:t>
            </a:r>
          </a:p>
          <a:p>
            <a:endParaRPr lang="en-US" altLang="ko-KR" sz="2400" dirty="0">
              <a:solidFill>
                <a:srgbClr val="55679C"/>
              </a:solidFill>
              <a:latin typeface="Od어게인블라썸" panose="02020603020101020101" pitchFamily="18" charset="-127"/>
              <a:ea typeface="Od어게인블라썸" panose="02020603020101020101" pitchFamily="18" charset="-127"/>
              <a:cs typeface="Od어게인블라썸" panose="02020603020101020101" pitchFamily="18" charset="-127"/>
            </a:endParaRPr>
          </a:p>
          <a:p>
            <a:endParaRPr lang="en-US" altLang="ko-KR" sz="2400" dirty="0">
              <a:solidFill>
                <a:srgbClr val="55679C"/>
              </a:solidFill>
              <a:latin typeface="Od어게인블라썸" panose="02020603020101020101" pitchFamily="18" charset="-127"/>
              <a:ea typeface="Od어게인블라썸" panose="02020603020101020101" pitchFamily="18" charset="-127"/>
              <a:cs typeface="Od어게인블라썸" panose="02020603020101020101" pitchFamily="18" charset="-127"/>
            </a:endParaRPr>
          </a:p>
          <a:p>
            <a:r>
              <a:rPr lang="ko-KR" altLang="en-US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또한</a:t>
            </a:r>
            <a:r>
              <a:rPr lang="en-US" altLang="ko-KR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, Hot </a:t>
            </a:r>
            <a:r>
              <a:rPr lang="ko-KR" altLang="en-US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키워드를 통해 사용자가 필요한 물건을 명확하게 찾도록 유도하며 키워드를 통해 관련 상품들만 모아서 보여주기 때문에 물건을 비교하면서 구매할 수 있다</a:t>
            </a:r>
            <a:r>
              <a:rPr lang="en-US" altLang="ko-KR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1398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5D943-C083-983B-48A1-AB6CE063E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946FBF8-4723-324C-A2DD-C18489E54EF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5A873BD-495F-13E4-B6CC-42A66A39F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551" y="0"/>
            <a:ext cx="12882898" cy="10287000"/>
          </a:xfrm>
          <a:prstGeom prst="rect">
            <a:avLst/>
          </a:prstGeom>
        </p:spPr>
      </p:pic>
      <p:pic>
        <p:nvPicPr>
          <p:cNvPr id="12" name="Picture 23">
            <a:extLst>
              <a:ext uri="{FF2B5EF4-FFF2-40B4-BE49-F238E27FC236}">
                <a16:creationId xmlns:a16="http://schemas.microsoft.com/office/drawing/2014/main" id="{BAE0AD81-0EE2-6C67-BBC5-93F71B336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9414">
            <a:off x="12630025" y="4420621"/>
            <a:ext cx="723900" cy="1003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75A7DF-F087-341D-AE56-CD93BCB7B7B6}"/>
              </a:ext>
            </a:extLst>
          </p:cNvPr>
          <p:cNvSpPr txBox="1"/>
          <p:nvPr/>
        </p:nvSpPr>
        <p:spPr>
          <a:xfrm>
            <a:off x="13662565" y="4385080"/>
            <a:ext cx="38457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다른 카테고리 상품으로 넘어갈 시</a:t>
            </a:r>
            <a:r>
              <a:rPr lang="en-US" altLang="ko-KR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,</a:t>
            </a:r>
            <a:r>
              <a:rPr lang="ko-KR" altLang="en-US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 이전 카테고리에 관련한 배너를 통해 페이지 구성이 자연스럽게 나뉘어 사용자들이 보기가 편하며 </a:t>
            </a:r>
            <a:r>
              <a:rPr lang="en-US" altLang="ko-KR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해당 배너들은 해당 브랜드에 대한 상품 홍보 효과를 가지게 된다</a:t>
            </a:r>
            <a:r>
              <a:rPr lang="en-US" altLang="ko-KR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507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9F283-06B1-9E2F-2F91-219FF6E09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E549F54-99DC-26B8-EF57-1DBABE90737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5925E943-5947-7575-836C-93F758CE7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079090">
            <a:off x="7514721" y="6729915"/>
            <a:ext cx="643203" cy="12241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585A1BE-50F9-41B4-94BB-E359CDAEB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009901"/>
            <a:ext cx="18288001" cy="35127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7AED1C-5E4A-C34D-AB4E-2ADEBAE7360E}"/>
              </a:ext>
            </a:extLst>
          </p:cNvPr>
          <p:cNvSpPr txBox="1"/>
          <p:nvPr/>
        </p:nvSpPr>
        <p:spPr>
          <a:xfrm>
            <a:off x="8686800" y="7341995"/>
            <a:ext cx="556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마지막 아래에는 </a:t>
            </a:r>
            <a:r>
              <a:rPr lang="ko-KR" altLang="en-US" sz="2400" dirty="0" err="1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쿠팡과</a:t>
            </a:r>
            <a:r>
              <a:rPr lang="ko-KR" altLang="en-US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 관련된 정보들을 제공하며 </a:t>
            </a:r>
            <a:endParaRPr lang="en-US" altLang="ko-KR" sz="2400" dirty="0">
              <a:solidFill>
                <a:srgbClr val="55679C"/>
              </a:solidFill>
              <a:latin typeface="Od어게인블라썸" panose="02020603020101020101" pitchFamily="18" charset="-127"/>
              <a:ea typeface="Od어게인블라썸" panose="02020603020101020101" pitchFamily="18" charset="-127"/>
              <a:cs typeface="Od어게인블라썸" panose="02020603020101020101" pitchFamily="18" charset="-127"/>
            </a:endParaRPr>
          </a:p>
          <a:p>
            <a:endParaRPr lang="en-US" altLang="ko-KR" sz="2400" dirty="0">
              <a:solidFill>
                <a:srgbClr val="55679C"/>
              </a:solidFill>
              <a:latin typeface="Od어게인블라썸" panose="02020603020101020101" pitchFamily="18" charset="-127"/>
              <a:ea typeface="Od어게인블라썸" panose="02020603020101020101" pitchFamily="18" charset="-127"/>
              <a:cs typeface="Od어게인블라썸" panose="02020603020101020101" pitchFamily="18" charset="-127"/>
            </a:endParaRPr>
          </a:p>
          <a:p>
            <a:r>
              <a:rPr lang="ko-KR" altLang="en-US" sz="2400" dirty="0" err="1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쿠팡</a:t>
            </a:r>
            <a:r>
              <a:rPr lang="ko-KR" altLang="en-US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SNS</a:t>
            </a:r>
            <a:r>
              <a:rPr lang="ko-KR" altLang="en-US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 아이콘을 통해 사용자가 해당 아이콘을 클릭하면 </a:t>
            </a:r>
            <a:r>
              <a:rPr lang="en-US" altLang="ko-KR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SNS </a:t>
            </a:r>
            <a:r>
              <a:rPr lang="ko-KR" altLang="en-US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페이지를 바로 볼 수 있도록 연결한다</a:t>
            </a:r>
            <a:r>
              <a:rPr lang="en-US" altLang="ko-KR" sz="2400" dirty="0">
                <a:solidFill>
                  <a:srgbClr val="55679C"/>
                </a:solidFill>
                <a:latin typeface="Od어게인블라썸" panose="02020603020101020101" pitchFamily="18" charset="-127"/>
                <a:ea typeface="Od어게인블라썸" panose="02020603020101020101" pitchFamily="18" charset="-127"/>
                <a:cs typeface="Od어게인블라썸" panose="0202060302010102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0590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370</Words>
  <Application>Microsoft Office PowerPoint</Application>
  <PresentationFormat>사용자 지정</PresentationFormat>
  <Paragraphs>40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Od어게인블라썸</vt:lpstr>
      <vt:lpstr>Calibri</vt:lpstr>
      <vt:lpstr>Arial</vt:lpstr>
      <vt:lpstr>Od버블팝 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ariel</dc:creator>
  <cp:lastModifiedBy>김나경</cp:lastModifiedBy>
  <cp:revision>57</cp:revision>
  <dcterms:created xsi:type="dcterms:W3CDTF">2006-08-16T00:00:00Z</dcterms:created>
  <dcterms:modified xsi:type="dcterms:W3CDTF">2024-11-05T01:08:20Z</dcterms:modified>
</cp:coreProperties>
</file>