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9" r:id="rId7"/>
    <p:sldId id="272" r:id="rId8"/>
    <p:sldId id="270" r:id="rId9"/>
    <p:sldId id="271" r:id="rId10"/>
    <p:sldId id="273" r:id="rId11"/>
    <p:sldId id="274" r:id="rId12"/>
    <p:sldId id="275" r:id="rId13"/>
    <p:sldId id="262" r:id="rId14"/>
    <p:sldId id="268" r:id="rId15"/>
    <p:sldId id="277" r:id="rId16"/>
    <p:sldId id="276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Tank War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949194" y="3300257"/>
            <a:ext cx="9755187" cy="550333"/>
          </a:xfrm>
        </p:spPr>
        <p:txBody>
          <a:bodyPr/>
          <a:lstStyle/>
          <a:p>
            <a:r>
              <a:rPr lang="zh-TW" altLang="en-US" dirty="0" smtClean="0"/>
              <a:t>遊戲邏輯 </a:t>
            </a:r>
            <a:r>
              <a:rPr lang="en-US" altLang="zh-TW" dirty="0" smtClean="0"/>
              <a:t>,</a:t>
            </a:r>
            <a:r>
              <a:rPr lang="zh-TW" altLang="en-US" dirty="0" smtClean="0"/>
              <a:t> 網路架設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410485048</a:t>
            </a:r>
            <a:r>
              <a:rPr lang="zh-TW" altLang="en-US" dirty="0" smtClean="0"/>
              <a:t> 吳承儒 </a:t>
            </a:r>
            <a:r>
              <a:rPr lang="en-US" altLang="zh-TW" dirty="0" smtClean="0"/>
              <a:t>410485004 </a:t>
            </a:r>
            <a:r>
              <a:rPr lang="zh-TW" altLang="en-US" dirty="0" smtClean="0"/>
              <a:t>陳亮宇 </a:t>
            </a:r>
            <a:endParaRPr lang="en-US" altLang="zh-TW" dirty="0" smtClean="0"/>
          </a:p>
          <a:p>
            <a:r>
              <a:rPr lang="zh-TW" altLang="en-US" dirty="0" smtClean="0"/>
              <a:t>地圖設計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圖片處理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410485049 </a:t>
            </a:r>
            <a:r>
              <a:rPr lang="zh-TW" altLang="en-US" dirty="0" smtClean="0"/>
              <a:t>陳郁婷 </a:t>
            </a:r>
            <a:r>
              <a:rPr lang="en-US" altLang="zh-TW" dirty="0" smtClean="0"/>
              <a:t>410485039 </a:t>
            </a:r>
            <a:r>
              <a:rPr lang="zh-TW" altLang="en-US" dirty="0" smtClean="0"/>
              <a:t>羅芸岑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8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5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152"/>
          <p:cNvSpPr/>
          <p:nvPr/>
        </p:nvSpPr>
        <p:spPr>
          <a:xfrm>
            <a:off x="3892812" y="2389015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圓角矩形 152"/>
          <p:cNvSpPr/>
          <p:nvPr/>
        </p:nvSpPr>
        <p:spPr>
          <a:xfrm>
            <a:off x="943272" y="861770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Connet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200162" y="2171435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is connected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圓角矩形 152"/>
          <p:cNvSpPr/>
          <p:nvPr/>
        </p:nvSpPr>
        <p:spPr>
          <a:xfrm>
            <a:off x="866862" y="3899402"/>
            <a:ext cx="1856488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</a:p>
          <a:p>
            <a:pPr algn="ctr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NetworkStream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圓角矩形 152"/>
          <p:cNvSpPr/>
          <p:nvPr/>
        </p:nvSpPr>
        <p:spPr>
          <a:xfrm>
            <a:off x="3533584" y="389940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收初始封包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8461387" y="3731235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如果是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圓角矩形 152"/>
          <p:cNvSpPr/>
          <p:nvPr/>
        </p:nvSpPr>
        <p:spPr>
          <a:xfrm>
            <a:off x="6200303" y="389940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收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開始封包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795107" y="1529177"/>
            <a:ext cx="2131" cy="642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2"/>
            <a:endCxn id="10" idx="0"/>
          </p:cNvCxnSpPr>
          <p:nvPr/>
        </p:nvCxnSpPr>
        <p:spPr>
          <a:xfrm flipH="1">
            <a:off x="1795106" y="3175173"/>
            <a:ext cx="1" cy="724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11" idx="1"/>
          </p:cNvCxnSpPr>
          <p:nvPr/>
        </p:nvCxnSpPr>
        <p:spPr>
          <a:xfrm flipV="1">
            <a:off x="2723350" y="4233105"/>
            <a:ext cx="8102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1" idx="3"/>
            <a:endCxn id="13" idx="1"/>
          </p:cNvCxnSpPr>
          <p:nvPr/>
        </p:nvCxnSpPr>
        <p:spPr>
          <a:xfrm>
            <a:off x="5241515" y="4233105"/>
            <a:ext cx="958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7" idx="3"/>
            <a:endCxn id="5" idx="1"/>
          </p:cNvCxnSpPr>
          <p:nvPr/>
        </p:nvCxnSpPr>
        <p:spPr>
          <a:xfrm>
            <a:off x="2651203" y="1195474"/>
            <a:ext cx="1241609" cy="152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800908" y="1011354"/>
            <a:ext cx="2724807" cy="1424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966567" y="1314779"/>
            <a:ext cx="461665" cy="9446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華康儷粗黑" panose="020B0709000000000000" pitchFamily="49" charset="-120"/>
                <a:cs typeface="Calibri" panose="020F0502020204030204" pitchFamily="34" charset="0"/>
              </a:rPr>
              <a:t>對照表</a:t>
            </a: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158449" y="1366193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9158449" y="1731361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158448" y="2064298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845902" y="1181527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845902" y="1544245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845901" y="1882259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02261" y="189185"/>
            <a:ext cx="2322787" cy="630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71396" y="320565"/>
            <a:ext cx="17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初始連線部分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13" idx="3"/>
            <a:endCxn id="12" idx="1"/>
          </p:cNvCxnSpPr>
          <p:nvPr/>
        </p:nvCxnSpPr>
        <p:spPr>
          <a:xfrm flipV="1">
            <a:off x="7908234" y="4233104"/>
            <a:ext cx="5531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圓角矩形 152"/>
          <p:cNvSpPr/>
          <p:nvPr/>
        </p:nvSpPr>
        <p:spPr>
          <a:xfrm>
            <a:off x="9209688" y="269685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開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線單箭頭接點 67"/>
          <p:cNvCxnSpPr>
            <a:stCxn id="12" idx="0"/>
            <a:endCxn id="67" idx="2"/>
          </p:cNvCxnSpPr>
          <p:nvPr/>
        </p:nvCxnSpPr>
        <p:spPr>
          <a:xfrm flipV="1">
            <a:off x="10056332" y="3364258"/>
            <a:ext cx="7322" cy="36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圓角矩形 152"/>
          <p:cNvSpPr/>
          <p:nvPr/>
        </p:nvSpPr>
        <p:spPr>
          <a:xfrm>
            <a:off x="3892812" y="876838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RETRY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線單箭頭接點 74"/>
          <p:cNvCxnSpPr>
            <a:stCxn id="5" idx="0"/>
            <a:endCxn id="74" idx="2"/>
          </p:cNvCxnSpPr>
          <p:nvPr/>
        </p:nvCxnSpPr>
        <p:spPr>
          <a:xfrm flipV="1">
            <a:off x="4746778" y="1544245"/>
            <a:ext cx="0" cy="84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74" idx="1"/>
            <a:endCxn id="7" idx="3"/>
          </p:cNvCxnSpPr>
          <p:nvPr/>
        </p:nvCxnSpPr>
        <p:spPr>
          <a:xfrm flipH="1" flipV="1">
            <a:off x="2651203" y="1195474"/>
            <a:ext cx="1241609" cy="1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圓角矩形 152"/>
          <p:cNvSpPr/>
          <p:nvPr/>
        </p:nvSpPr>
        <p:spPr>
          <a:xfrm>
            <a:off x="6239011" y="2389014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Cancel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直線單箭頭接點 81"/>
          <p:cNvCxnSpPr>
            <a:stCxn id="5" idx="3"/>
            <a:endCxn id="81" idx="1"/>
          </p:cNvCxnSpPr>
          <p:nvPr/>
        </p:nvCxnSpPr>
        <p:spPr>
          <a:xfrm flipV="1">
            <a:off x="5600743" y="2722718"/>
            <a:ext cx="6382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81" idx="0"/>
            <a:endCxn id="89" idx="2"/>
          </p:cNvCxnSpPr>
          <p:nvPr/>
        </p:nvCxnSpPr>
        <p:spPr>
          <a:xfrm flipV="1">
            <a:off x="7092977" y="1566552"/>
            <a:ext cx="0" cy="82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圓角矩形 152"/>
          <p:cNvSpPr/>
          <p:nvPr/>
        </p:nvSpPr>
        <p:spPr>
          <a:xfrm>
            <a:off x="6239011" y="899145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回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到選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7556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25973" y="120869"/>
            <a:ext cx="11246068" cy="5234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489853" y="210272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( true 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圖: 決策 5"/>
          <p:cNvSpPr/>
          <p:nvPr/>
        </p:nvSpPr>
        <p:spPr>
          <a:xfrm>
            <a:off x="489853" y="1566107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初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始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圓角矩形 152"/>
          <p:cNvSpPr/>
          <p:nvPr/>
        </p:nvSpPr>
        <p:spPr>
          <a:xfrm>
            <a:off x="4533709" y="1734272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給定玩家編號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489853" y="2811582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操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作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圓角矩形 152"/>
          <p:cNvSpPr/>
          <p:nvPr/>
        </p:nvSpPr>
        <p:spPr>
          <a:xfrm>
            <a:off x="4533708" y="2979747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處理操作封包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線單箭頭接點 14"/>
          <p:cNvCxnSpPr>
            <a:stCxn id="4" idx="2"/>
            <a:endCxn id="6" idx="0"/>
          </p:cNvCxnSpPr>
          <p:nvPr/>
        </p:nvCxnSpPr>
        <p:spPr>
          <a:xfrm>
            <a:off x="2084798" y="1214010"/>
            <a:ext cx="0" cy="35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8" idx="3"/>
            <a:endCxn id="9" idx="1"/>
          </p:cNvCxnSpPr>
          <p:nvPr/>
        </p:nvCxnSpPr>
        <p:spPr>
          <a:xfrm>
            <a:off x="3679743" y="3313451"/>
            <a:ext cx="853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  <a:endCxn id="7" idx="1"/>
          </p:cNvCxnSpPr>
          <p:nvPr/>
        </p:nvCxnSpPr>
        <p:spPr>
          <a:xfrm>
            <a:off x="3679743" y="2067976"/>
            <a:ext cx="853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6" idx="2"/>
            <a:endCxn id="8" idx="0"/>
          </p:cNvCxnSpPr>
          <p:nvPr/>
        </p:nvCxnSpPr>
        <p:spPr>
          <a:xfrm>
            <a:off x="2084798" y="2569845"/>
            <a:ext cx="0" cy="241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944303" y="467710"/>
            <a:ext cx="2322787" cy="630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213438" y="599090"/>
            <a:ext cx="17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Thread</a:t>
            </a:r>
            <a:r>
              <a:rPr lang="zh-TW" altLang="en-US" dirty="0" smtClean="0"/>
              <a:t>內部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489853" y="4083301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裝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備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線單箭頭接點 23"/>
          <p:cNvCxnSpPr>
            <a:stCxn id="8" idx="2"/>
            <a:endCxn id="23" idx="0"/>
          </p:cNvCxnSpPr>
          <p:nvPr/>
        </p:nvCxnSpPr>
        <p:spPr>
          <a:xfrm>
            <a:off x="2084798" y="3815320"/>
            <a:ext cx="0" cy="26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  <a:endCxn id="30" idx="1"/>
          </p:cNvCxnSpPr>
          <p:nvPr/>
        </p:nvCxnSpPr>
        <p:spPr>
          <a:xfrm>
            <a:off x="3679743" y="4585170"/>
            <a:ext cx="853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圓角矩形 152"/>
          <p:cNvSpPr/>
          <p:nvPr/>
        </p:nvSpPr>
        <p:spPr>
          <a:xfrm>
            <a:off x="4533708" y="4251466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建置裝備物件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流程圖: 決策 35"/>
          <p:cNvSpPr/>
          <p:nvPr/>
        </p:nvSpPr>
        <p:spPr>
          <a:xfrm>
            <a:off x="7095604" y="4030750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遊戲結束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圓角矩形 152"/>
          <p:cNvSpPr/>
          <p:nvPr/>
        </p:nvSpPr>
        <p:spPr>
          <a:xfrm>
            <a:off x="7836583" y="2892972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傳送結束封包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線單箭頭接點 37"/>
          <p:cNvCxnSpPr>
            <a:stCxn id="36" idx="0"/>
            <a:endCxn id="37" idx="2"/>
          </p:cNvCxnSpPr>
          <p:nvPr/>
        </p:nvCxnSpPr>
        <p:spPr>
          <a:xfrm flipV="1">
            <a:off x="8690549" y="3560379"/>
            <a:ext cx="0" cy="47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3" idx="2"/>
            <a:endCxn id="36" idx="2"/>
          </p:cNvCxnSpPr>
          <p:nvPr/>
        </p:nvCxnSpPr>
        <p:spPr>
          <a:xfrm rot="5400000" flipH="1" flipV="1">
            <a:off x="5361397" y="1757888"/>
            <a:ext cx="52551" cy="6605751"/>
          </a:xfrm>
          <a:prstGeom prst="bentConnector3">
            <a:avLst>
              <a:gd name="adj1" fmla="val -435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36" idx="1"/>
            <a:endCxn id="4" idx="3"/>
          </p:cNvCxnSpPr>
          <p:nvPr/>
        </p:nvCxnSpPr>
        <p:spPr>
          <a:xfrm rot="10800000">
            <a:off x="3679744" y="712141"/>
            <a:ext cx="3415861" cy="3820478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zh-TW" altLang="en-US" dirty="0" smtClean="0"/>
              <a:t>遊戲部分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7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9240" y="776284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(0)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9240" y="156061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MEMBER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2156" y="1560612"/>
            <a:ext cx="2060028" cy="6253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direction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2"/>
          </p:cNvCxnSpPr>
          <p:nvPr/>
        </p:nvCxnSpPr>
        <p:spPr>
          <a:xfrm flipV="1">
            <a:off x="5339254" y="1401650"/>
            <a:ext cx="0" cy="158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31117" y="252543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(2) </a:t>
            </a:r>
            <a:r>
              <a:rPr lang="en-US" altLang="zh-TW" dirty="0" smtClean="0"/>
              <a:t>BULLET</a:t>
            </a:r>
          </a:p>
        </p:txBody>
      </p:sp>
      <p:sp>
        <p:nvSpPr>
          <p:cNvPr id="26" name="矩形 25"/>
          <p:cNvSpPr/>
          <p:nvPr/>
        </p:nvSpPr>
        <p:spPr>
          <a:xfrm>
            <a:off x="1353861" y="2525434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(2) </a:t>
            </a:r>
            <a:r>
              <a:rPr lang="en-US" altLang="zh-TW" dirty="0" smtClean="0"/>
              <a:t>CHARACTER</a:t>
            </a:r>
          </a:p>
        </p:txBody>
      </p:sp>
      <p:cxnSp>
        <p:nvCxnSpPr>
          <p:cNvPr id="27" name="直線接點 26"/>
          <p:cNvCxnSpPr>
            <a:stCxn id="5" idx="2"/>
            <a:endCxn id="26" idx="0"/>
          </p:cNvCxnSpPr>
          <p:nvPr/>
        </p:nvCxnSpPr>
        <p:spPr>
          <a:xfrm flipH="1">
            <a:off x="2383875" y="2185978"/>
            <a:ext cx="2955379" cy="33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5" idx="2"/>
            <a:endCxn id="24" idx="0"/>
          </p:cNvCxnSpPr>
          <p:nvPr/>
        </p:nvCxnSpPr>
        <p:spPr>
          <a:xfrm>
            <a:off x="5339254" y="2185978"/>
            <a:ext cx="2921877" cy="339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22180" y="3642483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(3) </a:t>
            </a:r>
            <a:r>
              <a:rPr lang="en-US" altLang="zh-TW" dirty="0" smtClean="0"/>
              <a:t>PLAYER</a:t>
            </a:r>
          </a:p>
        </p:txBody>
      </p:sp>
      <p:sp>
        <p:nvSpPr>
          <p:cNvPr id="37" name="矩形 36"/>
          <p:cNvSpPr/>
          <p:nvPr/>
        </p:nvSpPr>
        <p:spPr>
          <a:xfrm>
            <a:off x="2589500" y="362244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(3) </a:t>
            </a:r>
            <a:r>
              <a:rPr lang="en-US" altLang="zh-TW" dirty="0" smtClean="0"/>
              <a:t>ENEMY</a:t>
            </a:r>
          </a:p>
        </p:txBody>
      </p:sp>
      <p:sp>
        <p:nvSpPr>
          <p:cNvPr id="38" name="矩形 37"/>
          <p:cNvSpPr/>
          <p:nvPr/>
        </p:nvSpPr>
        <p:spPr>
          <a:xfrm>
            <a:off x="123495" y="485313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(4) </a:t>
            </a:r>
            <a:r>
              <a:rPr lang="en-US" altLang="zh-TW" dirty="0" smtClean="0"/>
              <a:t>PLAYER1</a:t>
            </a:r>
          </a:p>
        </p:txBody>
      </p:sp>
      <p:cxnSp>
        <p:nvCxnSpPr>
          <p:cNvPr id="41" name="直線接點 40"/>
          <p:cNvCxnSpPr>
            <a:stCxn id="36" idx="0"/>
            <a:endCxn id="26" idx="2"/>
          </p:cNvCxnSpPr>
          <p:nvPr/>
        </p:nvCxnSpPr>
        <p:spPr>
          <a:xfrm flipV="1">
            <a:off x="1152194" y="3150800"/>
            <a:ext cx="1231681" cy="491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6" idx="2"/>
            <a:endCxn id="37" idx="0"/>
          </p:cNvCxnSpPr>
          <p:nvPr/>
        </p:nvCxnSpPr>
        <p:spPr>
          <a:xfrm>
            <a:off x="2383875" y="3150800"/>
            <a:ext cx="1235639" cy="471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36" idx="2"/>
            <a:endCxn id="38" idx="0"/>
          </p:cNvCxnSpPr>
          <p:nvPr/>
        </p:nvCxnSpPr>
        <p:spPr>
          <a:xfrm>
            <a:off x="1152194" y="4267849"/>
            <a:ext cx="1315" cy="5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4" idx="2"/>
            <a:endCxn id="40" idx="0"/>
          </p:cNvCxnSpPr>
          <p:nvPr/>
        </p:nvCxnSpPr>
        <p:spPr>
          <a:xfrm>
            <a:off x="8261131" y="3150797"/>
            <a:ext cx="2282051" cy="471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5543" y="485313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(4) </a:t>
            </a:r>
            <a:r>
              <a:rPr lang="en-US" altLang="zh-TW" dirty="0" smtClean="0"/>
              <a:t>PLAYER2</a:t>
            </a:r>
          </a:p>
        </p:txBody>
      </p:sp>
      <p:cxnSp>
        <p:nvCxnSpPr>
          <p:cNvPr id="78" name="直線接點 77"/>
          <p:cNvCxnSpPr>
            <a:stCxn id="36" idx="2"/>
            <a:endCxn id="77" idx="0"/>
          </p:cNvCxnSpPr>
          <p:nvPr/>
        </p:nvCxnSpPr>
        <p:spPr>
          <a:xfrm>
            <a:off x="1152194" y="4267849"/>
            <a:ext cx="2463363" cy="5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231117" y="362244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(3) </a:t>
            </a:r>
            <a:r>
              <a:rPr lang="en-US" altLang="zh-TW" dirty="0" smtClean="0"/>
              <a:t>PLAYER2 BULLET</a:t>
            </a:r>
          </a:p>
        </p:txBody>
      </p:sp>
      <p:cxnSp>
        <p:nvCxnSpPr>
          <p:cNvPr id="85" name="直線接點 84"/>
          <p:cNvCxnSpPr>
            <a:stCxn id="24" idx="2"/>
            <a:endCxn id="83" idx="0"/>
          </p:cNvCxnSpPr>
          <p:nvPr/>
        </p:nvCxnSpPr>
        <p:spPr>
          <a:xfrm flipH="1">
            <a:off x="5979080" y="3150797"/>
            <a:ext cx="2282051" cy="471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24" idx="2"/>
            <a:endCxn id="84" idx="0"/>
          </p:cNvCxnSpPr>
          <p:nvPr/>
        </p:nvCxnSpPr>
        <p:spPr>
          <a:xfrm>
            <a:off x="8261131" y="3150797"/>
            <a:ext cx="0" cy="471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513168" y="362244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(3) </a:t>
            </a:r>
            <a:r>
              <a:rPr lang="en-US" altLang="zh-TW" dirty="0" smtClean="0"/>
              <a:t>ENEMY BULLET</a:t>
            </a:r>
          </a:p>
        </p:txBody>
      </p:sp>
      <p:sp>
        <p:nvSpPr>
          <p:cNvPr id="83" name="矩形 82"/>
          <p:cNvSpPr/>
          <p:nvPr/>
        </p:nvSpPr>
        <p:spPr>
          <a:xfrm>
            <a:off x="4949066" y="3622442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(3) </a:t>
            </a:r>
            <a:r>
              <a:rPr lang="en-US" altLang="zh-TW" dirty="0" smtClean="0"/>
              <a:t>PLAYER1 BULLET</a:t>
            </a:r>
          </a:p>
        </p:txBody>
      </p:sp>
      <p:sp>
        <p:nvSpPr>
          <p:cNvPr id="96" name="矩形 95"/>
          <p:cNvSpPr/>
          <p:nvPr/>
        </p:nvSpPr>
        <p:spPr>
          <a:xfrm>
            <a:off x="9402156" y="784827"/>
            <a:ext cx="2060028" cy="6253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SINGLETON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122180" y="171946"/>
            <a:ext cx="2261695" cy="1168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/>
              <a:t>玩家、敵方物件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68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4731" y="304537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MAPMODULE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1241" y="304537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BOMB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64261" y="304537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ENEMYSCORE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67751" y="304537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BORN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9" idx="2"/>
            <a:endCxn id="12" idx="0"/>
          </p:cNvCxnSpPr>
          <p:nvPr/>
        </p:nvCxnSpPr>
        <p:spPr>
          <a:xfrm flipH="1">
            <a:off x="1481956" y="1497726"/>
            <a:ext cx="4120057" cy="15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71999" y="872360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(0)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12" idx="2"/>
            <a:endCxn id="11" idx="0"/>
          </p:cNvCxnSpPr>
          <p:nvPr/>
        </p:nvCxnSpPr>
        <p:spPr>
          <a:xfrm>
            <a:off x="1481956" y="3670737"/>
            <a:ext cx="2628" cy="423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4570" y="4093777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(2) </a:t>
            </a:r>
            <a:r>
              <a:rPr lang="en-US" altLang="zh-TW" dirty="0" smtClean="0"/>
              <a:t>EQUIPMENT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451942" y="3045371"/>
            <a:ext cx="2060028" cy="62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(1) 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9" idx="2"/>
            <a:endCxn id="4" idx="0"/>
          </p:cNvCxnSpPr>
          <p:nvPr/>
        </p:nvCxnSpPr>
        <p:spPr>
          <a:xfrm flipH="1">
            <a:off x="3804745" y="1497726"/>
            <a:ext cx="1797268" cy="15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2"/>
            <a:endCxn id="5" idx="0"/>
          </p:cNvCxnSpPr>
          <p:nvPr/>
        </p:nvCxnSpPr>
        <p:spPr>
          <a:xfrm>
            <a:off x="5602013" y="1497726"/>
            <a:ext cx="499242" cy="15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2"/>
            <a:endCxn id="7" idx="0"/>
          </p:cNvCxnSpPr>
          <p:nvPr/>
        </p:nvCxnSpPr>
        <p:spPr>
          <a:xfrm>
            <a:off x="5602013" y="1497726"/>
            <a:ext cx="2795752" cy="15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2"/>
            <a:endCxn id="6" idx="0"/>
          </p:cNvCxnSpPr>
          <p:nvPr/>
        </p:nvCxnSpPr>
        <p:spPr>
          <a:xfrm>
            <a:off x="5602013" y="1497726"/>
            <a:ext cx="5092262" cy="15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22180" y="171946"/>
            <a:ext cx="2261695" cy="1168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/>
              <a:t>地圖、控制物件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3093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669" y="341586"/>
            <a:ext cx="1140372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form1</a:t>
            </a:r>
            <a:endParaRPr lang="zh-TW" altLang="en-US" dirty="0"/>
          </a:p>
        </p:txBody>
      </p:sp>
      <p:sp>
        <p:nvSpPr>
          <p:cNvPr id="5" name="圓角矩形 152"/>
          <p:cNvSpPr/>
          <p:nvPr/>
        </p:nvSpPr>
        <p:spPr>
          <a:xfrm>
            <a:off x="2074288" y="21546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等待選擇模式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圓角矩形 152"/>
          <p:cNvSpPr/>
          <p:nvPr/>
        </p:nvSpPr>
        <p:spPr>
          <a:xfrm>
            <a:off x="4290466" y="215460"/>
            <a:ext cx="849093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單人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圓角矩形 152"/>
          <p:cNvSpPr/>
          <p:nvPr/>
        </p:nvSpPr>
        <p:spPr>
          <a:xfrm>
            <a:off x="4290465" y="1129860"/>
            <a:ext cx="849093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多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人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圓角矩形 152"/>
          <p:cNvSpPr/>
          <p:nvPr/>
        </p:nvSpPr>
        <p:spPr>
          <a:xfrm>
            <a:off x="5490150" y="1129859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模式設為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圓角矩形 152"/>
          <p:cNvSpPr/>
          <p:nvPr/>
        </p:nvSpPr>
        <p:spPr>
          <a:xfrm>
            <a:off x="5490149" y="215459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模式設為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圓角矩形 152"/>
          <p:cNvSpPr/>
          <p:nvPr/>
        </p:nvSpPr>
        <p:spPr>
          <a:xfrm>
            <a:off x="7618495" y="215458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開始遊戲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呼叫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form2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6662" y="341586"/>
            <a:ext cx="1140372" cy="4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form2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 flipV="1">
            <a:off x="1566041" y="549165"/>
            <a:ext cx="5082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6" idx="1"/>
          </p:cNvCxnSpPr>
          <p:nvPr/>
        </p:nvCxnSpPr>
        <p:spPr>
          <a:xfrm flipV="1">
            <a:off x="3782219" y="549164"/>
            <a:ext cx="5082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3"/>
            <a:endCxn id="7" idx="1"/>
          </p:cNvCxnSpPr>
          <p:nvPr/>
        </p:nvCxnSpPr>
        <p:spPr>
          <a:xfrm>
            <a:off x="3782219" y="549165"/>
            <a:ext cx="508246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  <a:endCxn id="9" idx="1"/>
          </p:cNvCxnSpPr>
          <p:nvPr/>
        </p:nvCxnSpPr>
        <p:spPr>
          <a:xfrm flipV="1">
            <a:off x="5139559" y="549163"/>
            <a:ext cx="3505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8" idx="1"/>
          </p:cNvCxnSpPr>
          <p:nvPr/>
        </p:nvCxnSpPr>
        <p:spPr>
          <a:xfrm flipV="1">
            <a:off x="5139558" y="1463563"/>
            <a:ext cx="3505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3"/>
            <a:endCxn id="10" idx="1"/>
          </p:cNvCxnSpPr>
          <p:nvPr/>
        </p:nvCxnSpPr>
        <p:spPr>
          <a:xfrm flipV="1">
            <a:off x="7198081" y="549162"/>
            <a:ext cx="420414" cy="914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3"/>
            <a:endCxn id="10" idx="1"/>
          </p:cNvCxnSpPr>
          <p:nvPr/>
        </p:nvCxnSpPr>
        <p:spPr>
          <a:xfrm flipV="1">
            <a:off x="7198080" y="549162"/>
            <a:ext cx="4204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0" idx="3"/>
            <a:endCxn id="11" idx="1"/>
          </p:cNvCxnSpPr>
          <p:nvPr/>
        </p:nvCxnSpPr>
        <p:spPr>
          <a:xfrm>
            <a:off x="9326426" y="549162"/>
            <a:ext cx="490236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圓角矩形 152"/>
          <p:cNvSpPr/>
          <p:nvPr/>
        </p:nvSpPr>
        <p:spPr>
          <a:xfrm>
            <a:off x="9532882" y="1090449"/>
            <a:ext cx="1707931" cy="6674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Game()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圓角矩形 152"/>
          <p:cNvSpPr/>
          <p:nvPr/>
        </p:nvSpPr>
        <p:spPr>
          <a:xfrm>
            <a:off x="10816266" y="2091560"/>
            <a:ext cx="849093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單人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圓角矩形 152"/>
          <p:cNvSpPr/>
          <p:nvPr/>
        </p:nvSpPr>
        <p:spPr>
          <a:xfrm>
            <a:off x="9326426" y="2091559"/>
            <a:ext cx="849093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多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人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圓角矩形 152"/>
          <p:cNvSpPr/>
          <p:nvPr/>
        </p:nvSpPr>
        <p:spPr>
          <a:xfrm>
            <a:off x="10816266" y="3342287"/>
            <a:ext cx="853965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設置敵人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圓角矩形 152"/>
          <p:cNvSpPr/>
          <p:nvPr/>
        </p:nvSpPr>
        <p:spPr>
          <a:xfrm>
            <a:off x="9321554" y="3342287"/>
            <a:ext cx="853965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網路連接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圓角矩形 152"/>
          <p:cNvSpPr/>
          <p:nvPr/>
        </p:nvSpPr>
        <p:spPr>
          <a:xfrm>
            <a:off x="9704798" y="437230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控制項調整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圓角矩形 152"/>
          <p:cNvSpPr/>
          <p:nvPr/>
        </p:nvSpPr>
        <p:spPr>
          <a:xfrm>
            <a:off x="6984123" y="4372300"/>
            <a:ext cx="1707931" cy="6674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Panel Draw()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圓角矩形 152"/>
          <p:cNvSpPr/>
          <p:nvPr/>
        </p:nvSpPr>
        <p:spPr>
          <a:xfrm>
            <a:off x="4960882" y="4372299"/>
            <a:ext cx="1707931" cy="6674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Key Down()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圓角矩形 152"/>
          <p:cNvSpPr/>
          <p:nvPr/>
        </p:nvSpPr>
        <p:spPr>
          <a:xfrm>
            <a:off x="2816772" y="4372299"/>
            <a:ext cx="1707931" cy="6674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Key Up()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圓角矩形 152"/>
          <p:cNvSpPr/>
          <p:nvPr/>
        </p:nvSpPr>
        <p:spPr>
          <a:xfrm>
            <a:off x="672662" y="4372299"/>
            <a:ext cx="1707931" cy="6674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GameOver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圓角矩形 152"/>
          <p:cNvSpPr/>
          <p:nvPr/>
        </p:nvSpPr>
        <p:spPr>
          <a:xfrm>
            <a:off x="672661" y="2380585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結束遊戲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肘形接點 47"/>
          <p:cNvCxnSpPr>
            <a:stCxn id="45" idx="2"/>
            <a:endCxn id="41" idx="2"/>
          </p:cNvCxnSpPr>
          <p:nvPr/>
        </p:nvCxnSpPr>
        <p:spPr>
          <a:xfrm rot="16200000" flipH="1">
            <a:off x="4682358" y="1883975"/>
            <a:ext cx="1" cy="631146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1" idx="2"/>
            <a:endCxn id="35" idx="0"/>
          </p:cNvCxnSpPr>
          <p:nvPr/>
        </p:nvCxnSpPr>
        <p:spPr>
          <a:xfrm>
            <a:off x="10386848" y="756745"/>
            <a:ext cx="0" cy="33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5" idx="2"/>
            <a:endCxn id="37" idx="0"/>
          </p:cNvCxnSpPr>
          <p:nvPr/>
        </p:nvCxnSpPr>
        <p:spPr>
          <a:xfrm flipH="1">
            <a:off x="9750973" y="1757856"/>
            <a:ext cx="635875" cy="333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5" idx="2"/>
            <a:endCxn id="36" idx="0"/>
          </p:cNvCxnSpPr>
          <p:nvPr/>
        </p:nvCxnSpPr>
        <p:spPr>
          <a:xfrm>
            <a:off x="10386848" y="1757856"/>
            <a:ext cx="853965" cy="33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7" idx="2"/>
            <a:endCxn id="39" idx="0"/>
          </p:cNvCxnSpPr>
          <p:nvPr/>
        </p:nvCxnSpPr>
        <p:spPr>
          <a:xfrm flipH="1">
            <a:off x="9748537" y="2758966"/>
            <a:ext cx="2436" cy="58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36" idx="2"/>
            <a:endCxn id="38" idx="0"/>
          </p:cNvCxnSpPr>
          <p:nvPr/>
        </p:nvCxnSpPr>
        <p:spPr>
          <a:xfrm>
            <a:off x="11240813" y="2758967"/>
            <a:ext cx="2436" cy="58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9" idx="2"/>
            <a:endCxn id="40" idx="0"/>
          </p:cNvCxnSpPr>
          <p:nvPr/>
        </p:nvCxnSpPr>
        <p:spPr>
          <a:xfrm>
            <a:off x="9748537" y="4009694"/>
            <a:ext cx="810227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8" idx="2"/>
            <a:endCxn id="40" idx="0"/>
          </p:cNvCxnSpPr>
          <p:nvPr/>
        </p:nvCxnSpPr>
        <p:spPr>
          <a:xfrm flipH="1">
            <a:off x="10558764" y="4009694"/>
            <a:ext cx="684485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40" idx="1"/>
            <a:endCxn id="41" idx="3"/>
          </p:cNvCxnSpPr>
          <p:nvPr/>
        </p:nvCxnSpPr>
        <p:spPr>
          <a:xfrm flipH="1" flipV="1">
            <a:off x="8692054" y="4706004"/>
            <a:ext cx="10127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1" idx="1"/>
            <a:endCxn id="43" idx="3"/>
          </p:cNvCxnSpPr>
          <p:nvPr/>
        </p:nvCxnSpPr>
        <p:spPr>
          <a:xfrm flipH="1" flipV="1">
            <a:off x="6668813" y="4706003"/>
            <a:ext cx="315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3" idx="1"/>
            <a:endCxn id="44" idx="3"/>
          </p:cNvCxnSpPr>
          <p:nvPr/>
        </p:nvCxnSpPr>
        <p:spPr>
          <a:xfrm flipH="1">
            <a:off x="4524703" y="4706003"/>
            <a:ext cx="436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44" idx="1"/>
            <a:endCxn id="45" idx="3"/>
          </p:cNvCxnSpPr>
          <p:nvPr/>
        </p:nvCxnSpPr>
        <p:spPr>
          <a:xfrm flipH="1">
            <a:off x="2380593" y="4706003"/>
            <a:ext cx="436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45" idx="0"/>
            <a:endCxn id="46" idx="2"/>
          </p:cNvCxnSpPr>
          <p:nvPr/>
        </p:nvCxnSpPr>
        <p:spPr>
          <a:xfrm flipH="1" flipV="1">
            <a:off x="1526627" y="3047992"/>
            <a:ext cx="1" cy="132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圓角矩形 152"/>
          <p:cNvSpPr/>
          <p:nvPr/>
        </p:nvSpPr>
        <p:spPr>
          <a:xfrm>
            <a:off x="4960881" y="2380585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處理按下移動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圓角矩形 152"/>
          <p:cNvSpPr/>
          <p:nvPr/>
        </p:nvSpPr>
        <p:spPr>
          <a:xfrm>
            <a:off x="2816771" y="2377962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處理放開移動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直線單箭頭接點 87"/>
          <p:cNvCxnSpPr>
            <a:stCxn id="44" idx="0"/>
            <a:endCxn id="87" idx="2"/>
          </p:cNvCxnSpPr>
          <p:nvPr/>
        </p:nvCxnSpPr>
        <p:spPr>
          <a:xfrm flipH="1" flipV="1">
            <a:off x="3670737" y="3045369"/>
            <a:ext cx="1" cy="132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3" idx="0"/>
            <a:endCxn id="86" idx="2"/>
          </p:cNvCxnSpPr>
          <p:nvPr/>
        </p:nvCxnSpPr>
        <p:spPr>
          <a:xfrm flipH="1" flipV="1">
            <a:off x="5814847" y="3047992"/>
            <a:ext cx="1" cy="132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6" idx="0"/>
            <a:endCxn id="4" idx="2"/>
          </p:cNvCxnSpPr>
          <p:nvPr/>
        </p:nvCxnSpPr>
        <p:spPr>
          <a:xfrm flipH="1" flipV="1">
            <a:off x="995855" y="756745"/>
            <a:ext cx="530772" cy="162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2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1732320"/>
            <a:ext cx="10394707" cy="3311189"/>
          </a:xfrm>
        </p:spPr>
        <p:txBody>
          <a:bodyPr>
            <a:normAutofit fontScale="92500"/>
          </a:bodyPr>
          <a:lstStyle/>
          <a:p>
            <a:r>
              <a:rPr lang="en-US" altLang="zh-TW" sz="2500" dirty="0">
                <a:latin typeface="+mn-ea"/>
              </a:rPr>
              <a:t>1.</a:t>
            </a:r>
            <a:r>
              <a:rPr lang="zh-TW" altLang="en-US" sz="2500" dirty="0">
                <a:latin typeface="+mn-ea"/>
              </a:rPr>
              <a:t>單人坦克可以隨機生成裝備，多人如果隨機裝備會</a:t>
            </a:r>
            <a:r>
              <a:rPr lang="zh-TW" altLang="en-US" sz="2500" dirty="0" smtClean="0">
                <a:latin typeface="+mn-ea"/>
              </a:rPr>
              <a:t>造成雙方</a:t>
            </a:r>
            <a:r>
              <a:rPr lang="zh-TW" altLang="en-US" sz="2500" dirty="0">
                <a:latin typeface="+mn-ea"/>
              </a:rPr>
              <a:t>的地圖不</a:t>
            </a:r>
            <a:r>
              <a:rPr lang="zh-TW" altLang="en-US" sz="2500" dirty="0" smtClean="0">
                <a:latin typeface="+mn-ea"/>
              </a:rPr>
              <a:t>一致</a:t>
            </a:r>
            <a:endParaRPr lang="en-US" altLang="zh-TW" sz="25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5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</a:rPr>
              <a:t>在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射掉方塊的時候一定機率傳送裝備創建封包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(1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號</a:t>
            </a:r>
            <a:r>
              <a:rPr lang="en-US" altLang="zh-TW" sz="2500" dirty="0" smtClean="0">
                <a:solidFill>
                  <a:srgbClr val="0070C0"/>
                </a:solidFill>
                <a:latin typeface="+mn-ea"/>
              </a:rPr>
              <a:t>),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</a:rPr>
              <a:t>當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server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收到後才會送給所有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client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來新增裝備物件</a:t>
            </a:r>
          </a:p>
          <a:p>
            <a:r>
              <a:rPr lang="en-US" altLang="zh-TW" sz="2500" dirty="0">
                <a:latin typeface="+mn-ea"/>
              </a:rPr>
              <a:t>2</a:t>
            </a:r>
            <a:r>
              <a:rPr lang="en-US" altLang="zh-TW" sz="2500" dirty="0" smtClean="0">
                <a:latin typeface="+mn-ea"/>
              </a:rPr>
              <a:t>.</a:t>
            </a:r>
            <a:r>
              <a:rPr lang="zh-TW" altLang="en-US" sz="2500" dirty="0" smtClean="0">
                <a:latin typeface="+mn-ea"/>
              </a:rPr>
              <a:t>遊戲中由於兩個</a:t>
            </a:r>
            <a:r>
              <a:rPr lang="en-US" altLang="zh-TW" sz="2500" dirty="0" smtClean="0">
                <a:latin typeface="+mn-ea"/>
              </a:rPr>
              <a:t>rectangle</a:t>
            </a:r>
            <a:r>
              <a:rPr lang="zh-TW" altLang="en-US" sz="2500" dirty="0" smtClean="0">
                <a:latin typeface="+mn-ea"/>
              </a:rPr>
              <a:t>的碰撞判定不一定一樣加上網路會掉封包</a:t>
            </a:r>
            <a:endParaRPr lang="en-US" altLang="zh-TW" sz="25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500" dirty="0" smtClean="0">
                <a:latin typeface="+mn-ea"/>
              </a:rPr>
              <a:t>  </a:t>
            </a:r>
            <a:r>
              <a:rPr lang="zh-TW" altLang="en-US" sz="2500" dirty="0" smtClean="0">
                <a:latin typeface="+mn-ea"/>
              </a:rPr>
              <a:t>常常造成兩邊螢幕的不一致</a:t>
            </a:r>
            <a:endParaRPr lang="en-US" altLang="zh-TW" sz="25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5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每</a:t>
            </a:r>
            <a:r>
              <a:rPr lang="en-US" altLang="zh-TW" sz="25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30ms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就會送一次自己的位置封包給對面更新畫面</a:t>
            </a:r>
            <a:endParaRPr lang="zh-TW" altLang="en-US" sz="25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8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>
                <a:latin typeface="+mn-ea"/>
              </a:rPr>
              <a:t>3.</a:t>
            </a:r>
            <a:r>
              <a:rPr lang="zh-TW" altLang="en-US" sz="2500" dirty="0">
                <a:latin typeface="+mn-ea"/>
              </a:rPr>
              <a:t>多個方法去取用同個地圖物件會造成遊戲崩潰</a:t>
            </a:r>
            <a:r>
              <a:rPr lang="en-US" altLang="zh-TW" sz="2500" dirty="0">
                <a:latin typeface="+mn-ea"/>
              </a:rPr>
              <a:t>(panel</a:t>
            </a:r>
            <a:r>
              <a:rPr lang="zh-TW" altLang="en-US" sz="2500" dirty="0" smtClean="0">
                <a:latin typeface="+mn-ea"/>
              </a:rPr>
              <a:t>的</a:t>
            </a:r>
            <a:r>
              <a:rPr lang="en-US" altLang="zh-TW" sz="2500" dirty="0" smtClean="0">
                <a:latin typeface="+mn-ea"/>
              </a:rPr>
              <a:t>DRAW</a:t>
            </a:r>
            <a:r>
              <a:rPr lang="zh-TW" altLang="en-US" sz="2500" dirty="0">
                <a:latin typeface="+mn-ea"/>
              </a:rPr>
              <a:t>跟</a:t>
            </a:r>
            <a:r>
              <a:rPr lang="en-US" altLang="zh-TW" sz="2500" dirty="0">
                <a:latin typeface="+mn-ea"/>
              </a:rPr>
              <a:t>HITCHECK</a:t>
            </a:r>
            <a:r>
              <a:rPr lang="zh-TW" altLang="en-US" sz="2500" dirty="0">
                <a:latin typeface="+mn-ea"/>
              </a:rPr>
              <a:t>的衝突</a:t>
            </a:r>
            <a:r>
              <a:rPr lang="en-US" altLang="zh-TW" sz="25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TW" sz="25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</a:rPr>
              <a:t>在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圖片被訪問的時候鎖住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DRAW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</a:rPr>
              <a:t>函式</a:t>
            </a:r>
            <a:r>
              <a:rPr lang="en-US" altLang="zh-TW" sz="25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缺點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造成閃爍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r>
              <a:rPr lang="en-US" altLang="zh-TW" sz="2500" dirty="0">
                <a:latin typeface="+mn-ea"/>
              </a:rPr>
              <a:t>4.</a:t>
            </a:r>
            <a:r>
              <a:rPr lang="zh-TW" altLang="en-US" sz="2500" dirty="0">
                <a:latin typeface="+mn-ea"/>
              </a:rPr>
              <a:t>不斷的</a:t>
            </a:r>
            <a:r>
              <a:rPr lang="en-US" altLang="zh-TW" sz="2500" dirty="0">
                <a:latin typeface="+mn-ea"/>
              </a:rPr>
              <a:t>invalidate</a:t>
            </a:r>
            <a:r>
              <a:rPr lang="zh-TW" altLang="en-US" sz="2500" dirty="0">
                <a:latin typeface="+mn-ea"/>
              </a:rPr>
              <a:t>會造成畫面極度閃爍</a:t>
            </a:r>
          </a:p>
          <a:p>
            <a:pPr marL="0" indent="0">
              <a:buNone/>
            </a:pPr>
            <a:r>
              <a:rPr lang="en-US" altLang="zh-TW" sz="25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500" dirty="0" smtClean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TW" sz="2500" dirty="0">
                <a:solidFill>
                  <a:srgbClr val="0070C0"/>
                </a:solidFill>
                <a:latin typeface="+mn-ea"/>
              </a:rPr>
              <a:t>panel</a:t>
            </a:r>
            <a:r>
              <a:rPr lang="zh-TW" altLang="en-US" sz="2500" dirty="0">
                <a:solidFill>
                  <a:srgbClr val="0070C0"/>
                </a:solidFill>
                <a:latin typeface="+mn-ea"/>
              </a:rPr>
              <a:t>畫圖加上</a:t>
            </a:r>
            <a:r>
              <a:rPr lang="en-US" altLang="zh-TW" sz="2500" dirty="0" err="1" smtClean="0">
                <a:solidFill>
                  <a:srgbClr val="0070C0"/>
                </a:solidFill>
                <a:latin typeface="+mn-ea"/>
              </a:rPr>
              <a:t>doubleBuffer</a:t>
            </a:r>
            <a:endParaRPr lang="en-US" altLang="zh-TW" sz="25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選題動機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一直很喜歡玩坦克遊戲，本來是以</a:t>
            </a:r>
            <a:r>
              <a:rPr lang="en-US" altLang="zh-TW" sz="3200" dirty="0" smtClean="0"/>
              <a:t>tank hero</a:t>
            </a:r>
            <a:r>
              <a:rPr lang="zh-TW" altLang="en-US" sz="3200" dirty="0" smtClean="0"/>
              <a:t>為目標，可是</a:t>
            </a:r>
            <a:r>
              <a:rPr lang="en-US" altLang="zh-TW" sz="3200" dirty="0" smtClean="0"/>
              <a:t>tank 1990</a:t>
            </a:r>
            <a:r>
              <a:rPr lang="zh-TW" altLang="en-US" sz="3200" dirty="0" smtClean="0"/>
              <a:t>做起來比較親民，所以就以</a:t>
            </a:r>
            <a:r>
              <a:rPr lang="en-US" altLang="zh-TW" sz="3200" dirty="0" smtClean="0"/>
              <a:t>tank 1990</a:t>
            </a:r>
            <a:r>
              <a:rPr lang="zh-TW" altLang="en-US" sz="3200" dirty="0" smtClean="0"/>
              <a:t>為基底做出</a:t>
            </a:r>
            <a:r>
              <a:rPr lang="en-US" altLang="zh-TW" sz="3200" dirty="0" smtClean="0"/>
              <a:t>tank war</a:t>
            </a:r>
          </a:p>
        </p:txBody>
      </p:sp>
    </p:spTree>
    <p:extLst>
      <p:ext uri="{BB962C8B-B14F-4D97-AF65-F5344CB8AC3E}">
        <p14:creationId xmlns:p14="http://schemas.microsoft.com/office/powerpoint/2010/main" val="37090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zh-TW" altLang="en-US" dirty="0" smtClean="0"/>
              <a:t>設計思</a:t>
            </a:r>
            <a:r>
              <a:rPr lang="zh-TW" altLang="en-US" dirty="0"/>
              <a:t>維</a:t>
            </a:r>
          </a:p>
        </p:txBody>
      </p:sp>
    </p:spTree>
    <p:extLst>
      <p:ext uri="{BB962C8B-B14F-4D97-AF65-F5344CB8AC3E}">
        <p14:creationId xmlns:p14="http://schemas.microsoft.com/office/powerpoint/2010/main" val="299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33400" y="1085934"/>
            <a:ext cx="10394707" cy="3311189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單態設計模式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因為考慮到要在</a:t>
            </a:r>
            <a:r>
              <a:rPr lang="en-US" altLang="zh-TW" sz="3200" dirty="0" smtClean="0"/>
              <a:t>form</a:t>
            </a:r>
            <a:r>
              <a:rPr lang="zh-TW" altLang="en-US" sz="3200" dirty="0" smtClean="0"/>
              <a:t>上面架設網路，又有圖形的繪製等等，加上這個遊戲的物件非常非常的多，避免主程式區塊的複雜而使用單態設計模式。</a:t>
            </a:r>
            <a:endParaRPr lang="en-US" altLang="zh-TW" sz="3200" dirty="0" smtClean="0"/>
          </a:p>
          <a:p>
            <a:r>
              <a:rPr lang="zh-TW" altLang="en-US" sz="3200" dirty="0" smtClean="0"/>
              <a:t>單態設計是所有的操作，要使用的物件都宣告</a:t>
            </a:r>
            <a:r>
              <a:rPr lang="en-US" altLang="zh-TW" sz="3200" dirty="0" smtClean="0"/>
              <a:t>Singleton</a:t>
            </a:r>
            <a:r>
              <a:rPr lang="zh-TW" altLang="en-US" sz="3200" dirty="0" smtClean="0"/>
              <a:t>類別，並且整個遊戲開始到結束只會創建一個實例，不管呼叫幾次都是返回同一個實例。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23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zh-TW" altLang="en-US" dirty="0" smtClean="0"/>
              <a:t>網路部分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4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76200"/>
            <a:ext cx="10396882" cy="1151965"/>
          </a:xfrm>
        </p:spPr>
        <p:txBody>
          <a:bodyPr/>
          <a:lstStyle/>
          <a:p>
            <a:r>
              <a:rPr lang="zh-TW" altLang="en-US" dirty="0"/>
              <a:t>封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942527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000" dirty="0" smtClean="0"/>
              <a:t>操作封包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>
                <a:solidFill>
                  <a:srgbClr val="0070C0"/>
                </a:solidFill>
              </a:rPr>
              <a:t>0</a:t>
            </a:r>
            <a:r>
              <a:rPr lang="en-US" altLang="zh-TW" sz="3000" dirty="0" smtClean="0"/>
              <a:t> + </a:t>
            </a:r>
            <a:r>
              <a:rPr lang="zh-TW" altLang="en-US" sz="3000" dirty="0" smtClean="0"/>
              <a:t>哪一顆鍵</a:t>
            </a:r>
            <a:r>
              <a:rPr lang="en-US" altLang="zh-TW" sz="3000" dirty="0" smtClean="0">
                <a:solidFill>
                  <a:srgbClr val="0070C0"/>
                </a:solidFill>
              </a:rPr>
              <a:t>(W,A,S,D)</a:t>
            </a:r>
            <a:r>
              <a:rPr lang="zh-TW" altLang="en-US" sz="3000" dirty="0" smtClean="0">
                <a:solidFill>
                  <a:srgbClr val="0070C0"/>
                </a:solidFill>
              </a:rPr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按下</a:t>
            </a:r>
            <a:r>
              <a:rPr lang="en-US" altLang="zh-TW" sz="3000" dirty="0" smtClean="0">
                <a:solidFill>
                  <a:srgbClr val="0070C0"/>
                </a:solidFill>
              </a:rPr>
              <a:t>(1) </a:t>
            </a:r>
            <a:r>
              <a:rPr lang="zh-TW" altLang="en-US" sz="3000" dirty="0" smtClean="0"/>
              <a:t>或 放開</a:t>
            </a:r>
            <a:r>
              <a:rPr lang="en-US" altLang="zh-TW" sz="3000" dirty="0" smtClean="0">
                <a:solidFill>
                  <a:srgbClr val="0070C0"/>
                </a:solidFill>
              </a:rPr>
              <a:t>(0</a:t>
            </a:r>
            <a:r>
              <a:rPr lang="en-US" altLang="zh-TW" sz="3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sz="3000" dirty="0" smtClean="0"/>
              <a:t>位置封包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>
                <a:solidFill>
                  <a:srgbClr val="0070C0"/>
                </a:solidFill>
              </a:rPr>
              <a:t>2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位置座標</a:t>
            </a:r>
            <a:r>
              <a:rPr lang="en-US" altLang="zh-TW" sz="3000" dirty="0" smtClean="0">
                <a:solidFill>
                  <a:srgbClr val="0070C0"/>
                </a:solidFill>
              </a:rPr>
              <a:t>X</a:t>
            </a:r>
            <a:r>
              <a:rPr lang="zh-TW" altLang="en-US" sz="3000" dirty="0" smtClean="0">
                <a:solidFill>
                  <a:srgbClr val="0070C0"/>
                </a:solidFill>
              </a:rPr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位置座標</a:t>
            </a:r>
            <a:r>
              <a:rPr lang="en-US" altLang="zh-TW" sz="3000" dirty="0" smtClean="0">
                <a:solidFill>
                  <a:srgbClr val="0070C0"/>
                </a:solidFill>
              </a:rPr>
              <a:t>Y</a:t>
            </a:r>
            <a:r>
              <a:rPr lang="zh-TW" altLang="en-US" sz="3000" dirty="0" smtClean="0">
                <a:solidFill>
                  <a:srgbClr val="0070C0"/>
                </a:solidFill>
              </a:rPr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面對方向</a:t>
            </a:r>
            <a:r>
              <a:rPr lang="en-US" altLang="zh-TW" sz="3000" dirty="0" smtClean="0">
                <a:solidFill>
                  <a:srgbClr val="0070C0"/>
                </a:solidFill>
              </a:rPr>
              <a:t>(0,1,2,3)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r>
              <a:rPr lang="zh-TW" altLang="en-US" sz="3000" dirty="0" smtClean="0"/>
              <a:t>初</a:t>
            </a:r>
            <a:r>
              <a:rPr lang="zh-TW" altLang="en-US" sz="3000" dirty="0"/>
              <a:t>始</a:t>
            </a:r>
            <a:r>
              <a:rPr lang="zh-TW" altLang="en-US" sz="3000" dirty="0" smtClean="0"/>
              <a:t>封包 </a:t>
            </a:r>
            <a:r>
              <a:rPr lang="en-US" altLang="zh-TW" sz="3000" dirty="0" smtClean="0"/>
              <a:t>: </a:t>
            </a:r>
            <a:r>
              <a:rPr lang="zh-TW" altLang="en-US" sz="3000" dirty="0" smtClean="0"/>
              <a:t>玩家編號</a:t>
            </a:r>
            <a:r>
              <a:rPr lang="en-US" altLang="zh-TW" sz="3000" dirty="0" smtClean="0">
                <a:solidFill>
                  <a:srgbClr val="0070C0"/>
                </a:solidFill>
              </a:rPr>
              <a:t>(0,1)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地圖編號 </a:t>
            </a:r>
            <a:r>
              <a:rPr lang="en-US" altLang="zh-TW" sz="3000" dirty="0" smtClean="0">
                <a:solidFill>
                  <a:srgbClr val="0070C0"/>
                </a:solidFill>
              </a:rPr>
              <a:t>(1,2,3)</a:t>
            </a:r>
          </a:p>
          <a:p>
            <a:r>
              <a:rPr lang="zh-TW" altLang="en-US" sz="3000" dirty="0" smtClean="0"/>
              <a:t>裝備創建封包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>
                <a:solidFill>
                  <a:srgbClr val="0070C0"/>
                </a:solidFill>
              </a:rPr>
              <a:t>1</a:t>
            </a:r>
            <a:r>
              <a:rPr lang="en-US" altLang="zh-TW" sz="3000" dirty="0" smtClean="0"/>
              <a:t> + </a:t>
            </a:r>
            <a:r>
              <a:rPr lang="zh-TW" altLang="en-US" sz="3000" dirty="0" smtClean="0"/>
              <a:t>座標</a:t>
            </a:r>
            <a:r>
              <a:rPr lang="en-US" altLang="zh-TW" sz="3000" dirty="0" smtClean="0">
                <a:solidFill>
                  <a:srgbClr val="0070C0"/>
                </a:solidFill>
              </a:rPr>
              <a:t>X</a:t>
            </a:r>
            <a:r>
              <a:rPr lang="zh-TW" altLang="en-US" sz="3000" dirty="0" smtClean="0">
                <a:solidFill>
                  <a:srgbClr val="0070C0"/>
                </a:solidFill>
              </a:rPr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座標</a:t>
            </a:r>
            <a:r>
              <a:rPr lang="en-US" altLang="zh-TW" sz="3000" dirty="0" smtClean="0">
                <a:solidFill>
                  <a:srgbClr val="0070C0"/>
                </a:solidFill>
              </a:rPr>
              <a:t>Y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+</a:t>
            </a:r>
            <a:r>
              <a:rPr lang="zh-TW" altLang="en-US" sz="3000" dirty="0" smtClean="0"/>
              <a:t> 裝備種類 </a:t>
            </a:r>
            <a:r>
              <a:rPr lang="zh-TW" altLang="en-US" sz="3000" dirty="0" smtClean="0">
                <a:solidFill>
                  <a:srgbClr val="0070C0"/>
                </a:solidFill>
              </a:rPr>
              <a:t>(</a:t>
            </a:r>
            <a:r>
              <a:rPr lang="en-US" altLang="zh-TW" sz="3000" dirty="0" smtClean="0">
                <a:solidFill>
                  <a:srgbClr val="0070C0"/>
                </a:solidFill>
              </a:rPr>
              <a:t>5,6,7)</a:t>
            </a:r>
            <a:endParaRPr lang="en-US" altLang="zh-TW" sz="3000" dirty="0">
              <a:solidFill>
                <a:srgbClr val="0070C0"/>
              </a:solidFill>
            </a:endParaRPr>
          </a:p>
          <a:p>
            <a:r>
              <a:rPr lang="zh-TW" altLang="en-US" sz="3000" dirty="0" smtClean="0"/>
              <a:t>結束封包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zh-TW" altLang="en-US" sz="3000" dirty="0" smtClean="0"/>
              <a:t>開始封包 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>
                <a:solidFill>
                  <a:srgbClr val="0070C0"/>
                </a:solidFill>
              </a:rPr>
              <a:t>yes </a:t>
            </a:r>
            <a:endParaRPr lang="zh-TW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2151993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/>
          <p:cNvSpPr/>
          <p:nvPr/>
        </p:nvSpPr>
        <p:spPr>
          <a:xfrm>
            <a:off x="353218" y="888189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Player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count=0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圓角矩形 152"/>
          <p:cNvSpPr/>
          <p:nvPr/>
        </p:nvSpPr>
        <p:spPr>
          <a:xfrm>
            <a:off x="4110668" y="1056354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做初始封包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圖: 決策 5"/>
          <p:cNvSpPr/>
          <p:nvPr/>
        </p:nvSpPr>
        <p:spPr>
          <a:xfrm>
            <a:off x="353218" y="2244024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While(true)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圓角矩形 152"/>
          <p:cNvSpPr/>
          <p:nvPr/>
        </p:nvSpPr>
        <p:spPr>
          <a:xfrm>
            <a:off x="1094197" y="3526286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開第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BGW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3579894" y="4372368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is connected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圓角矩形 152"/>
          <p:cNvSpPr/>
          <p:nvPr/>
        </p:nvSpPr>
        <p:spPr>
          <a:xfrm>
            <a:off x="1094196" y="4540534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Accept client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圓角矩形 152"/>
          <p:cNvSpPr/>
          <p:nvPr/>
        </p:nvSpPr>
        <p:spPr>
          <a:xfrm>
            <a:off x="7025972" y="4540533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送初始封包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圓角矩形 152"/>
          <p:cNvSpPr/>
          <p:nvPr/>
        </p:nvSpPr>
        <p:spPr>
          <a:xfrm>
            <a:off x="9076803" y="4540533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Player count+1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8335825" y="2921941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playercount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圓角矩形 152"/>
          <p:cNvSpPr/>
          <p:nvPr/>
        </p:nvSpPr>
        <p:spPr>
          <a:xfrm>
            <a:off x="9076804" y="172376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送開始封包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線單箭頭接點 14"/>
          <p:cNvCxnSpPr>
            <a:stCxn id="4" idx="2"/>
            <a:endCxn id="6" idx="0"/>
          </p:cNvCxnSpPr>
          <p:nvPr/>
        </p:nvCxnSpPr>
        <p:spPr>
          <a:xfrm>
            <a:off x="1948163" y="1891927"/>
            <a:ext cx="0" cy="35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7" idx="0"/>
          </p:cNvCxnSpPr>
          <p:nvPr/>
        </p:nvCxnSpPr>
        <p:spPr>
          <a:xfrm>
            <a:off x="1948163" y="3247762"/>
            <a:ext cx="0" cy="27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9" idx="0"/>
          </p:cNvCxnSpPr>
          <p:nvPr/>
        </p:nvCxnSpPr>
        <p:spPr>
          <a:xfrm flipH="1">
            <a:off x="1948162" y="4193693"/>
            <a:ext cx="1" cy="346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  <a:endCxn id="8" idx="1"/>
          </p:cNvCxnSpPr>
          <p:nvPr/>
        </p:nvCxnSpPr>
        <p:spPr>
          <a:xfrm flipV="1">
            <a:off x="2802127" y="4874237"/>
            <a:ext cx="7777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0" idx="1"/>
          </p:cNvCxnSpPr>
          <p:nvPr/>
        </p:nvCxnSpPr>
        <p:spPr>
          <a:xfrm>
            <a:off x="6769784" y="4874237"/>
            <a:ext cx="256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11" idx="1"/>
          </p:cNvCxnSpPr>
          <p:nvPr/>
        </p:nvCxnSpPr>
        <p:spPr>
          <a:xfrm>
            <a:off x="8733903" y="4874237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1" idx="0"/>
            <a:endCxn id="12" idx="2"/>
          </p:cNvCxnSpPr>
          <p:nvPr/>
        </p:nvCxnSpPr>
        <p:spPr>
          <a:xfrm flipV="1">
            <a:off x="9930769" y="3925679"/>
            <a:ext cx="1" cy="614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2" idx="0"/>
            <a:endCxn id="13" idx="2"/>
          </p:cNvCxnSpPr>
          <p:nvPr/>
        </p:nvCxnSpPr>
        <p:spPr>
          <a:xfrm flipV="1">
            <a:off x="9930770" y="2391168"/>
            <a:ext cx="0" cy="530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3"/>
            <a:endCxn id="5" idx="1"/>
          </p:cNvCxnSpPr>
          <p:nvPr/>
        </p:nvCxnSpPr>
        <p:spPr>
          <a:xfrm>
            <a:off x="3543108" y="1390058"/>
            <a:ext cx="567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8" idx="0"/>
            <a:endCxn id="6" idx="3"/>
          </p:cNvCxnSpPr>
          <p:nvPr/>
        </p:nvCxnSpPr>
        <p:spPr>
          <a:xfrm flipH="1" flipV="1">
            <a:off x="3543108" y="2745893"/>
            <a:ext cx="1631731" cy="1626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1"/>
            <a:endCxn id="6" idx="3"/>
          </p:cNvCxnSpPr>
          <p:nvPr/>
        </p:nvCxnSpPr>
        <p:spPr>
          <a:xfrm flipH="1" flipV="1">
            <a:off x="3543108" y="2745893"/>
            <a:ext cx="4792717" cy="67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085298" y="1131960"/>
            <a:ext cx="2724807" cy="1424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250957" y="1435385"/>
            <a:ext cx="461665" cy="9446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華康儷粗黑" panose="020B0709000000000000" pitchFamily="49" charset="-120"/>
                <a:cs typeface="Calibri" panose="020F0502020204030204" pitchFamily="34" charset="0"/>
              </a:rPr>
              <a:t>對照表</a:t>
            </a: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6442839" y="1486799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442839" y="1851967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442838" y="2184904"/>
            <a:ext cx="630621" cy="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130292" y="1302133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130292" y="1664851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130291" y="2002865"/>
            <a:ext cx="14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02261" y="189185"/>
            <a:ext cx="2322787" cy="630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171396" y="320565"/>
            <a:ext cx="17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初始連線部分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4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25973" y="120869"/>
            <a:ext cx="11246068" cy="5234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流程圖: 決策 3"/>
          <p:cNvSpPr/>
          <p:nvPr/>
        </p:nvSpPr>
        <p:spPr>
          <a:xfrm>
            <a:off x="489853" y="210272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( true 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流程圖: 決策 5"/>
          <p:cNvSpPr/>
          <p:nvPr/>
        </p:nvSpPr>
        <p:spPr>
          <a:xfrm>
            <a:off x="489853" y="1566107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裝備封包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圓角矩形 152"/>
          <p:cNvSpPr/>
          <p:nvPr/>
        </p:nvSpPr>
        <p:spPr>
          <a:xfrm>
            <a:off x="4533709" y="1734272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填上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後輪送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489853" y="2811582"/>
            <a:ext cx="3189890" cy="1003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結束封包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圓角矩形 152"/>
          <p:cNvSpPr/>
          <p:nvPr/>
        </p:nvSpPr>
        <p:spPr>
          <a:xfrm>
            <a:off x="6516030" y="2979747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輪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送操作封包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圓角矩形 152"/>
          <p:cNvSpPr/>
          <p:nvPr/>
        </p:nvSpPr>
        <p:spPr>
          <a:xfrm>
            <a:off x="1230832" y="434609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關閉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圓角矩形 152"/>
          <p:cNvSpPr/>
          <p:nvPr/>
        </p:nvSpPr>
        <p:spPr>
          <a:xfrm>
            <a:off x="9213438" y="4346091"/>
            <a:ext cx="1707931" cy="6674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線單箭頭接點 14"/>
          <p:cNvCxnSpPr>
            <a:stCxn id="4" idx="2"/>
            <a:endCxn id="6" idx="0"/>
          </p:cNvCxnSpPr>
          <p:nvPr/>
        </p:nvCxnSpPr>
        <p:spPr>
          <a:xfrm>
            <a:off x="2084798" y="1214010"/>
            <a:ext cx="0" cy="352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2"/>
            <a:endCxn id="10" idx="0"/>
          </p:cNvCxnSpPr>
          <p:nvPr/>
        </p:nvCxnSpPr>
        <p:spPr>
          <a:xfrm>
            <a:off x="2084798" y="3815320"/>
            <a:ext cx="0" cy="530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11" idx="1"/>
          </p:cNvCxnSpPr>
          <p:nvPr/>
        </p:nvCxnSpPr>
        <p:spPr>
          <a:xfrm>
            <a:off x="2938763" y="4679795"/>
            <a:ext cx="6274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  <a:endCxn id="7" idx="1"/>
          </p:cNvCxnSpPr>
          <p:nvPr/>
        </p:nvCxnSpPr>
        <p:spPr>
          <a:xfrm>
            <a:off x="3679743" y="2067976"/>
            <a:ext cx="853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6" idx="2"/>
            <a:endCxn id="8" idx="0"/>
          </p:cNvCxnSpPr>
          <p:nvPr/>
        </p:nvCxnSpPr>
        <p:spPr>
          <a:xfrm>
            <a:off x="2084798" y="2569845"/>
            <a:ext cx="0" cy="241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8" idx="3"/>
            <a:endCxn id="9" idx="1"/>
          </p:cNvCxnSpPr>
          <p:nvPr/>
        </p:nvCxnSpPr>
        <p:spPr>
          <a:xfrm>
            <a:off x="3679743" y="3313451"/>
            <a:ext cx="2836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9" idx="0"/>
            <a:endCxn id="4" idx="3"/>
          </p:cNvCxnSpPr>
          <p:nvPr/>
        </p:nvCxnSpPr>
        <p:spPr>
          <a:xfrm rot="16200000" flipV="1">
            <a:off x="4391067" y="817"/>
            <a:ext cx="2267606" cy="36902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944303" y="467710"/>
            <a:ext cx="2322787" cy="630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213438" y="599090"/>
            <a:ext cx="17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DoWork</a:t>
            </a:r>
            <a:r>
              <a:rPr lang="zh-TW" altLang="en-US" dirty="0" smtClean="0"/>
              <a:t>內部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1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256</TotalTime>
  <Words>671</Words>
  <Application>Microsoft Office PowerPoint</Application>
  <PresentationFormat>寬螢幕</PresentationFormat>
  <Paragraphs>128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華康儷粗黑</vt:lpstr>
      <vt:lpstr>新細明體</vt:lpstr>
      <vt:lpstr>Arial</vt:lpstr>
      <vt:lpstr>Calibri</vt:lpstr>
      <vt:lpstr>Impact</vt:lpstr>
      <vt:lpstr>Wingdings</vt:lpstr>
      <vt:lpstr>主要賽事</vt:lpstr>
      <vt:lpstr>Tank War</vt:lpstr>
      <vt:lpstr>選題動機</vt:lpstr>
      <vt:lpstr>設計思維</vt:lpstr>
      <vt:lpstr>PowerPoint 簡報</vt:lpstr>
      <vt:lpstr>網路部分</vt:lpstr>
      <vt:lpstr>封包</vt:lpstr>
      <vt:lpstr>SERVER</vt:lpstr>
      <vt:lpstr>PowerPoint 簡報</vt:lpstr>
      <vt:lpstr>PowerPoint 簡報</vt:lpstr>
      <vt:lpstr>CLIENT</vt:lpstr>
      <vt:lpstr>PowerPoint 簡報</vt:lpstr>
      <vt:lpstr>PowerPoint 簡報</vt:lpstr>
      <vt:lpstr>遊戲部分</vt:lpstr>
      <vt:lpstr>PowerPoint 簡報</vt:lpstr>
      <vt:lpstr>PowerPoint 簡報</vt:lpstr>
      <vt:lpstr>PowerPoint 簡報</vt:lpstr>
      <vt:lpstr>遭遇問題</vt:lpstr>
      <vt:lpstr>遭遇問題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</dc:title>
  <dc:creator>Sam</dc:creator>
  <cp:lastModifiedBy>吳承儒</cp:lastModifiedBy>
  <cp:revision>27</cp:revision>
  <dcterms:created xsi:type="dcterms:W3CDTF">2017-05-29T15:54:13Z</dcterms:created>
  <dcterms:modified xsi:type="dcterms:W3CDTF">2017-06-02T11:26:31Z</dcterms:modified>
</cp:coreProperties>
</file>