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67" r:id="rId18"/>
    <p:sldId id="274" r:id="rId19"/>
    <p:sldId id="273" r:id="rId20"/>
    <p:sldId id="276" r:id="rId21"/>
    <p:sldId id="275" r:id="rId22"/>
    <p:sldId id="292" r:id="rId23"/>
    <p:sldId id="277" r:id="rId24"/>
    <p:sldId id="278" r:id="rId25"/>
    <p:sldId id="279" r:id="rId26"/>
    <p:sldId id="281" r:id="rId27"/>
    <p:sldId id="280" r:id="rId28"/>
    <p:sldId id="282" r:id="rId29"/>
    <p:sldId id="283" r:id="rId30"/>
    <p:sldId id="289" r:id="rId31"/>
    <p:sldId id="287" r:id="rId32"/>
    <p:sldId id="294" r:id="rId33"/>
    <p:sldId id="295" r:id="rId34"/>
    <p:sldId id="293" r:id="rId35"/>
    <p:sldId id="497" r:id="rId36"/>
    <p:sldId id="499" r:id="rId37"/>
    <p:sldId id="500" r:id="rId38"/>
    <p:sldId id="50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2272"/>
  </p:normalViewPr>
  <p:slideViewPr>
    <p:cSldViewPr>
      <p:cViewPr varScale="1">
        <p:scale>
          <a:sx n="98" d="100"/>
          <a:sy n="98" d="100"/>
        </p:scale>
        <p:origin x="25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FD32A-0F8F-4CE7-9B61-89142900FB2E}" type="datetimeFigureOut">
              <a:rPr lang="en-US" smtClean="0"/>
              <a:pPr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67B8-F8CB-4266-95E6-465C855AD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FD44-AE70-4BD6-A0B9-9DCA833B7738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CCF3-9973-42DB-AB9B-D51ED4A2EA36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FD8A7-4BC4-41FF-B586-CDB8FAD523BB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2800-960D-43B2-BDEA-751E74D6946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C904-45E1-47FB-8B3C-DCE050B8CAB9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746D-E52C-4B9C-8C28-448DB4C18191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BBDE-0136-4DBC-BFA4-1AF1D0FC08DD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5009-07D3-4986-A375-185CA75B0C35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664-5AE3-47B6-9CBC-641CF019B3FC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03EC-7772-420D-BB3E-45ACEDCE2DBB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84E4-6E31-4261-A3B5-337B958513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Hung-</a:t>
            </a:r>
            <a:r>
              <a:rPr lang="en-US" dirty="0" err="1"/>
              <a:t>Hsuan</a:t>
            </a:r>
            <a:r>
              <a:rPr lang="en-US" dirty="0"/>
              <a:t> Chen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5628243"/>
            <a:ext cx="443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are taken from Robert Bell and S.-D. Lin</a:t>
            </a:r>
          </a:p>
        </p:txBody>
      </p:sp>
    </p:spTree>
    <p:extLst>
      <p:ext uri="{BB962C8B-B14F-4D97-AF65-F5344CB8AC3E}">
        <p14:creationId xmlns:p14="http://schemas.microsoft.com/office/powerpoint/2010/main" val="144463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over the years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7113533" cy="346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1" y="4920651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The winner’s approach is a blending of over 800 models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It is too complex that Netflix had never used it</a:t>
            </a:r>
          </a:p>
        </p:txBody>
      </p:sp>
    </p:spTree>
    <p:extLst>
      <p:ext uri="{BB962C8B-B14F-4D97-AF65-F5344CB8AC3E}">
        <p14:creationId xmlns:p14="http://schemas.microsoft.com/office/powerpoint/2010/main" val="157703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learned from Netflix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Factorization-based approaches</a:t>
            </a:r>
          </a:p>
          <a:p>
            <a:r>
              <a:rPr lang="en-US" dirty="0"/>
              <a:t>Identify useful features for rating prediction</a:t>
            </a:r>
          </a:p>
          <a:p>
            <a:pPr lvl="1"/>
            <a:r>
              <a:rPr lang="en-US" dirty="0"/>
              <a:t>Implicit feedback</a:t>
            </a:r>
          </a:p>
          <a:p>
            <a:pPr lvl="1"/>
            <a:r>
              <a:rPr lang="en-US" dirty="0"/>
              <a:t>Temporal effect</a:t>
            </a:r>
          </a:p>
          <a:p>
            <a:pPr lvl="1"/>
            <a:r>
              <a:rPr lang="en-US" dirty="0"/>
              <a:t>Neighborhood effect</a:t>
            </a:r>
          </a:p>
          <a:p>
            <a:r>
              <a:rPr lang="en-US" dirty="0"/>
              <a:t>Regularization is important</a:t>
            </a:r>
          </a:p>
          <a:p>
            <a:r>
              <a:rPr lang="en-US" dirty="0"/>
              <a:t>We will cover some of the these topics in the following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 techniques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4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recommender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Content-based</a:t>
            </a:r>
          </a:p>
          <a:p>
            <a:pPr lvl="1"/>
            <a:r>
              <a:rPr lang="en-US" dirty="0"/>
              <a:t>Recommendation based on contents</a:t>
            </a:r>
          </a:p>
          <a:p>
            <a:r>
              <a:rPr lang="en-US" dirty="0"/>
              <a:t>Collaborative filtering</a:t>
            </a:r>
          </a:p>
          <a:p>
            <a:pPr lvl="1"/>
            <a:r>
              <a:rPr lang="en-US" dirty="0"/>
              <a:t>Recommendation based on users’ collective behavior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Users’ information</a:t>
            </a:r>
          </a:p>
          <a:p>
            <a:pPr lvl="1"/>
            <a:r>
              <a:rPr lang="en-US" dirty="0"/>
              <a:t>E.g., users’ profile, interest, gender, etc.</a:t>
            </a:r>
          </a:p>
          <a:p>
            <a:r>
              <a:rPr lang="en-US" dirty="0"/>
              <a:t>Items’ information</a:t>
            </a:r>
          </a:p>
          <a:p>
            <a:pPr lvl="1"/>
            <a:r>
              <a:rPr lang="en-US" dirty="0"/>
              <a:t>E.g., movie title, genre, actors, actresses, director, content description, etc.</a:t>
            </a:r>
          </a:p>
          <a:p>
            <a:r>
              <a:rPr lang="en-US" dirty="0"/>
              <a:t>Compare the similarity between user profiles and items</a:t>
            </a:r>
          </a:p>
          <a:p>
            <a:r>
              <a:rPr lang="en-US" dirty="0"/>
              <a:t>Compare the similarity between users’ unseen items with the items they liked</a:t>
            </a:r>
          </a:p>
          <a:p>
            <a:r>
              <a:rPr lang="en-US" dirty="0"/>
              <a:t>Disadvantage: user and item information is not always clean or available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0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 (CF)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very successful type of method</a:t>
            </a:r>
          </a:p>
          <a:p>
            <a:pPr lvl="1"/>
            <a:r>
              <a:rPr lang="en-US" dirty="0"/>
              <a:t>Amazon, Netflix, etc.</a:t>
            </a:r>
          </a:p>
          <a:p>
            <a:r>
              <a:rPr lang="en-US" dirty="0"/>
              <a:t>Cross domain</a:t>
            </a:r>
          </a:p>
          <a:p>
            <a:r>
              <a:rPr lang="en-US" dirty="0"/>
              <a:t>No content information is required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Memory based</a:t>
            </a:r>
          </a:p>
          <a:p>
            <a:pPr lvl="2"/>
            <a:r>
              <a:rPr lang="en-US" dirty="0"/>
              <a:t>User-based CF</a:t>
            </a:r>
          </a:p>
          <a:p>
            <a:pPr lvl="2"/>
            <a:r>
              <a:rPr lang="en-US" dirty="0"/>
              <a:t>Item-based CF</a:t>
            </a:r>
          </a:p>
          <a:p>
            <a:pPr lvl="1"/>
            <a:r>
              <a:rPr lang="en-US" dirty="0"/>
              <a:t>Model based</a:t>
            </a:r>
          </a:p>
          <a:p>
            <a:pPr lvl="2"/>
            <a:r>
              <a:rPr lang="en-US" dirty="0"/>
              <a:t>Matrix factorization (a.k.a., SVD, latent factor model)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form of 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Given: some ratings</a:t>
            </a:r>
          </a:p>
          <a:p>
            <a:r>
              <a:rPr lang="en-US" dirty="0"/>
              <a:t>Predict: unknown ratings</a:t>
            </a:r>
          </a:p>
          <a:p>
            <a:r>
              <a:rPr lang="en-US" dirty="0"/>
              <a:t>Netflix prize!</a:t>
            </a:r>
          </a:p>
          <a:p>
            <a:r>
              <a:rPr lang="en-US" dirty="0"/>
              <a:t>This may look different from what we’ve learned in class</a:t>
            </a:r>
          </a:p>
          <a:p>
            <a:pPr lvl="1"/>
            <a:r>
              <a:rPr lang="en-US" dirty="0"/>
              <a:t>Target variables are explicit, but where are the features?</a:t>
            </a:r>
          </a:p>
          <a:p>
            <a:pPr lvl="1"/>
            <a:r>
              <a:rPr lang="en-US" dirty="0"/>
              <a:t>It turns out that popular techniques to solve the problem are very similar to what we’ve learned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25222"/>
              </p:ext>
            </p:extLst>
          </p:nvPr>
        </p:nvGraphicFramePr>
        <p:xfrm>
          <a:off x="5334000" y="1371600"/>
          <a:ext cx="3581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8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39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How to recommend items to a user </a:t>
                </a:r>
                <a:r>
                  <a:rPr lang="en-US" i="1" dirty="0"/>
                  <a:t>u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Find users that are similar to </a:t>
                </a:r>
                <a:r>
                  <a:rPr lang="en-US" i="1" dirty="0"/>
                  <a:t>u</a:t>
                </a:r>
                <a:r>
                  <a:rPr lang="en-US" dirty="0"/>
                  <a:t> based on rated items</a:t>
                </a: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𝑢𝑖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𝑣𝑖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𝑢𝑖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𝑣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𝑢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: items rated by both </a:t>
                </a:r>
                <a:r>
                  <a:rPr lang="en-US" i="1" dirty="0"/>
                  <a:t>u</a:t>
                </a:r>
                <a:r>
                  <a:rPr lang="en-US" dirty="0"/>
                  <a:t> and </a:t>
                </a:r>
                <a:r>
                  <a:rPr lang="en-US" i="1" dirty="0"/>
                  <a:t>v</a:t>
                </a:r>
                <a:endParaRPr lang="en-US" dirty="0"/>
              </a:p>
              <a:p>
                <a:r>
                  <a:rPr lang="en-US" dirty="0"/>
                  <a:t>Recommend items that are liked by the similar users but haven’t been watched by </a:t>
                </a:r>
                <a:r>
                  <a:rPr lang="en-US" i="1" dirty="0"/>
                  <a:t>u</a:t>
                </a:r>
                <a:endParaRPr lang="en-US" i="1" baseline="-25000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Sim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𝑣𝑖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im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Problem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Users may have very few ratings.  Thus, similarity between users might be unstable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256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2773726"/>
                <a:ext cx="3886200" cy="3626485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Ann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3+0+3+3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=2.25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Bob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5+4+0+2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2.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7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5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Chloe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1+2+4+2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2.25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Dave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1.33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Elli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2+2+0+1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1.25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2773726"/>
                <a:ext cx="3886200" cy="362648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0" y="255725"/>
                <a:ext cx="4724400" cy="6100625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Dave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Ann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3⋅3+3⋅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+3⋅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=0.73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Dave</m:t>
                        </m:r>
                        <m:r>
                          <a:rPr lang="en-US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Bob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  <m:r>
                          <a:rPr lang="en-US" i="1">
                            <a:latin typeface="Cambria Math" charset="0"/>
                          </a:rPr>
                          <m:t>⋅3+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⋅1+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⋅0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0.88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Dave</m:t>
                        </m:r>
                        <m:r>
                          <a:rPr lang="en-US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Chloe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⋅3+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i="1">
                            <a:latin typeface="Cambria Math" charset="0"/>
                          </a:rPr>
                          <m:t>⋅1+2⋅0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0.48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Dave</m:t>
                        </m:r>
                        <m:r>
                          <a:rPr lang="en-US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Elli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⋅3+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⋅1+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⋅0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0.85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Dave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charset="0"/>
                      </a:rPr>
                      <m:t>1.33</m:t>
                    </m:r>
                    <m:r>
                      <a:rPr lang="en-US" b="0" i="0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0.88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charset="0"/>
                              </a:rPr>
                              <m:t>4−2.75</m:t>
                            </m:r>
                          </m:e>
                        </m:d>
                        <m:r>
                          <a:rPr lang="en-US" b="0" i="0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0.85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charset="0"/>
                              </a:rPr>
                              <m:t>2−1.25</m:t>
                            </m:r>
                          </m:e>
                        </m:d>
                      </m:num>
                      <m:den>
                        <m:r>
                          <a:rPr lang="en-US" b="0" i="0" smtClean="0">
                            <a:latin typeface="Cambria Math" charset="0"/>
                          </a:rPr>
                          <m:t>0.88+0.85</m:t>
                        </m:r>
                      </m:den>
                    </m:f>
                    <m:r>
                      <a:rPr lang="en-US" b="0" i="0" smtClean="0">
                        <a:latin typeface="Cambria Math" charset="0"/>
                      </a:rPr>
                      <m:t>=2.33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Neighborhood size = 2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0" y="255725"/>
                <a:ext cx="4724400" cy="6100625"/>
              </a:xfrm>
              <a:blipFill rotWithShape="0">
                <a:blip r:embed="rId3"/>
                <a:stretch>
                  <a:fillRect l="-1935" b="-2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81575"/>
              </p:ext>
            </p:extLst>
          </p:nvPr>
        </p:nvGraphicFramePr>
        <p:xfrm>
          <a:off x="609600" y="286205"/>
          <a:ext cx="3124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03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How to recommend items to a user </a:t>
                </a:r>
                <a:r>
                  <a:rPr lang="en-US" i="1" dirty="0"/>
                  <a:t>u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Find items that are similar to item </a:t>
                </a:r>
                <a:r>
                  <a:rPr lang="en-US" i="1" dirty="0" err="1"/>
                  <a:t>i</a:t>
                </a:r>
                <a:r>
                  <a:rPr lang="en-US" dirty="0"/>
                  <a:t> based on known ratings</a:t>
                </a: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𝑢𝑖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𝑢𝑖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𝑢𝑗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𝑅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altLang="zh-TW" dirty="0"/>
                  <a:t>users who rated both item </a:t>
                </a:r>
                <a:r>
                  <a:rPr lang="en-US" altLang="zh-TW" i="1" dirty="0" err="1"/>
                  <a:t>i</a:t>
                </a:r>
                <a:r>
                  <a:rPr lang="en-US" altLang="zh-TW" dirty="0"/>
                  <a:t> and item </a:t>
                </a:r>
                <a:r>
                  <a:rPr lang="en-US" altLang="zh-TW" i="1" dirty="0"/>
                  <a:t>j</a:t>
                </a:r>
                <a:endParaRPr lang="en-US" dirty="0"/>
              </a:p>
              <a:p>
                <a:r>
                  <a:rPr lang="en-US" dirty="0"/>
                  <a:t>Recommend items that are similar to the items liked by </a:t>
                </a:r>
                <a:r>
                  <a:rPr lang="en-US" i="1" dirty="0"/>
                  <a:t>u</a:t>
                </a:r>
                <a:endParaRPr lang="en-US" i="1" baseline="-25000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𝑢𝑖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charset="0"/>
                              </a:rPr>
                              <m:t>N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Sim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𝑢𝑗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charset="0"/>
                              </a:rPr>
                              <m:t>N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Sim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Why item-based might be better than user-based?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Items usually receive more ratings; similarity between items are more stable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7" t="-2561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prize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60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9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2773726"/>
                <a:ext cx="3886200" cy="3626485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3+5+1+3+2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2.8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0+4+2+2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2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0+4+1+0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1.6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2+2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1.6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2773726"/>
                <a:ext cx="3886200" cy="362648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0"/>
              <p:cNvSpPr txBox="1">
                <a:spLocks/>
              </p:cNvSpPr>
              <p:nvPr/>
            </p:nvSpPr>
            <p:spPr>
              <a:xfrm>
                <a:off x="4114800" y="255725"/>
                <a:ext cx="4724400" cy="61006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charset="0"/>
                          </a:rPr>
                          <m:t>3⋅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0.85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3⋅0+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⋅4+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  <m:r>
                          <a:rPr lang="en-US" i="1">
                            <a:latin typeface="Cambria Math" charset="0"/>
                          </a:rPr>
                          <m:t>⋅2+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latin typeface="Cambria Math" charset="0"/>
                          </a:rPr>
                          <m:t>⋅2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=0.33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3⋅0+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⋅4+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⋅2+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⋅2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0.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67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mtClean="0">
                            <a:latin typeface="Cambria Math" charset="0"/>
                          </a:rPr>
                          <m:t>Dave</m:t>
                        </m:r>
                        <m:r>
                          <a:rPr lang="en-US" smtClean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charset="0"/>
                          </a:rPr>
                          <m:t>M</m:t>
                        </m:r>
                        <m:r>
                          <a:rPr lang="en-US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charset="0"/>
                      </a:rPr>
                      <m:t>2</m:t>
                    </m:r>
                    <m:r>
                      <a:rPr lang="en-US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0.8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5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charset="0"/>
                              </a:rPr>
                              <m:t>3−</m:t>
                            </m:r>
                            <m: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2.8</m:t>
                            </m:r>
                          </m:e>
                        </m:d>
                        <m:r>
                          <a:rPr lang="en-US" smtClean="0">
                            <a:latin typeface="Cambria Math" charset="0"/>
                          </a:rPr>
                          <m:t>+</m:t>
                        </m:r>
                        <m:r>
                          <a:rPr lang="en-US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0.</m:t>
                        </m:r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67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1.</m:t>
                            </m:r>
                            <m: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6</m:t>
                            </m:r>
                          </m:e>
                        </m:d>
                      </m:num>
                      <m:den>
                        <m:r>
                          <a:rPr lang="en-US" smtClean="0">
                            <a:latin typeface="Cambria Math" charset="0"/>
                          </a:rPr>
                          <m:t>0.8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5</m:t>
                        </m:r>
                        <m:r>
                          <a:rPr lang="en-US" smtClean="0">
                            <a:latin typeface="Cambria Math" charset="0"/>
                          </a:rPr>
                          <m:t>+0.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67</m:t>
                        </m:r>
                      </m:den>
                    </m:f>
                    <m:r>
                      <a:rPr lang="en-US" smtClean="0">
                        <a:latin typeface="Cambria Math" charset="0"/>
                      </a:rPr>
                      <m:t>=</m:t>
                    </m:r>
                    <m:r>
                      <a:rPr lang="en-US" b="0" i="0" smtClean="0">
                        <a:latin typeface="Cambria Math" charset="0"/>
                      </a:rPr>
                      <m:t>1.41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Neighborhood size = 2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55725"/>
                <a:ext cx="4724400" cy="6100625"/>
              </a:xfrm>
              <a:prstGeom prst="rect">
                <a:avLst/>
              </a:prstGeom>
              <a:blipFill rotWithShape="0">
                <a:blip r:embed="rId3"/>
                <a:stretch>
                  <a:fillRect l="-1806" b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15284E4-6E31-4261-A3B5-337B958513DD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528968"/>
              </p:ext>
            </p:extLst>
          </p:nvPr>
        </p:nvGraphicFramePr>
        <p:xfrm>
          <a:off x="609600" y="286205"/>
          <a:ext cx="3124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25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feel familiar with the User-based CF and the item-based CF?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B4B1-C89A-42A7-8098-BAE8BB10BA3A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88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94CEB5-A835-7D4B-BFAE-9FDD474A0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Model-based CF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C5CEA23-AB56-0C47-A9BA-C7EDA129C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87DE-E7F5-2C46-9B24-89A220AA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4A53B-FF2A-3544-9047-2B6F6770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16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30384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Assume </a:t>
                </a:r>
                <a:r>
                  <a:rPr lang="en-US" sz="2800" i="1" dirty="0"/>
                  <a:t>m</a:t>
                </a:r>
                <a:r>
                  <a:rPr lang="en-US" sz="2800" dirty="0"/>
                  <a:t> users and </a:t>
                </a:r>
                <a:r>
                  <a:rPr lang="en-US" sz="2800" i="1" dirty="0"/>
                  <a:t>n</a:t>
                </a:r>
                <a:r>
                  <a:rPr lang="en-US" sz="2800" dirty="0"/>
                  <a:t> items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charset="0"/>
                      </a:rPr>
                      <m:t>𝑹</m:t>
                    </m:r>
                    <m:r>
                      <a:rPr lang="en-US" sz="2800" b="0" i="1" smtClean="0">
                        <a:latin typeface="Cambria Math" charset="0"/>
                      </a:rPr>
                      <m:t>≈</m:t>
                    </m:r>
                    <m:r>
                      <a:rPr lang="en-US" sz="2800" b="1" i="1" smtClean="0">
                        <a:latin typeface="Cambria Math" charset="0"/>
                      </a:rPr>
                      <m:t>𝑷</m:t>
                    </m:r>
                    <m:r>
                      <a:rPr lang="en-US" sz="2800" b="0" i="1" smtClean="0">
                        <a:latin typeface="Cambria Math" charset="0"/>
                      </a:rPr>
                      <m:t>⋅</m:t>
                    </m:r>
                    <m:r>
                      <a:rPr lang="en-US" sz="2800" b="1" i="1" smtClean="0">
                        <a:latin typeface="Cambria Math" charset="0"/>
                      </a:rPr>
                      <m:t>𝑸</m:t>
                    </m:r>
                  </m:oMath>
                </a14:m>
                <a:r>
                  <a:rPr lang="en-US" sz="2800" dirty="0"/>
                  <a:t>,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’s are unknown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𝑘</m:t>
                    </m:r>
                    <m:r>
                      <a:rPr lang="en-US" sz="2400" b="0" i="1" smtClean="0">
                        <a:latin typeface="Cambria Math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min</m:t>
                    </m:r>
                    <m:r>
                      <a:rPr lang="en-US" sz="2400" b="0" i="1" smtClean="0">
                        <a:latin typeface="Cambria Math" charset="0"/>
                      </a:rPr>
                      <m:t>⁡{</m:t>
                    </m:r>
                    <m:r>
                      <a:rPr lang="en-US" sz="2400" b="0" i="1" smtClean="0">
                        <a:latin typeface="Cambria Math" charset="0"/>
                      </a:rPr>
                      <m:t>𝑚</m:t>
                    </m:r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𝑛</m:t>
                    </m:r>
                    <m:r>
                      <a:rPr lang="en-US" sz="2400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i="1" dirty="0"/>
                  <a:t>k</a:t>
                </a:r>
                <a:r>
                  <a:rPr lang="en-US" sz="2400" dirty="0"/>
                  <a:t>: number of latent factors</a:t>
                </a:r>
              </a:p>
              <a:p>
                <a:r>
                  <a:rPr lang="en-US" sz="2800" dirty="0"/>
                  <a:t>A.k.a. Simon Funk’s SVD; latent factor models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303843"/>
              </a:xfrm>
              <a:blipFill>
                <a:blip r:embed="rId2"/>
                <a:stretch>
                  <a:fillRect l="-1389" t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9628" y="3810000"/>
            <a:ext cx="1981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R</a:t>
            </a:r>
          </a:p>
        </p:txBody>
      </p:sp>
      <p:sp>
        <p:nvSpPr>
          <p:cNvPr id="7" name="Rectangle 6"/>
          <p:cNvSpPr/>
          <p:nvPr/>
        </p:nvSpPr>
        <p:spPr>
          <a:xfrm>
            <a:off x="4707140" y="3810000"/>
            <a:ext cx="800100" cy="220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P</a:t>
            </a:r>
            <a:endParaRPr lang="en-US" b="1" i="1" dirty="0"/>
          </a:p>
        </p:txBody>
      </p:sp>
      <p:sp>
        <p:nvSpPr>
          <p:cNvPr id="8" name="Rectangle 7"/>
          <p:cNvSpPr/>
          <p:nvPr/>
        </p:nvSpPr>
        <p:spPr>
          <a:xfrm>
            <a:off x="6357428" y="4515300"/>
            <a:ext cx="1981200" cy="79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Q</a:t>
            </a:r>
            <a:endParaRPr lang="en-US" b="1" i="1" dirty="0"/>
          </a:p>
        </p:txBody>
      </p:sp>
      <p:sp>
        <p:nvSpPr>
          <p:cNvPr id="10" name="Left Brace 9"/>
          <p:cNvSpPr/>
          <p:nvPr/>
        </p:nvSpPr>
        <p:spPr>
          <a:xfrm>
            <a:off x="794828" y="3810000"/>
            <a:ext cx="228600" cy="2209800"/>
          </a:xfrm>
          <a:prstGeom prst="leftBr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7628" y="4648200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1962209" y="5282181"/>
            <a:ext cx="256038" cy="1981200"/>
          </a:xfrm>
          <a:prstGeom prst="leftBr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49816" y="6258580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/>
              <a:t>n</a:t>
            </a:r>
            <a:endParaRPr lang="en-US" sz="2800" i="1" dirty="0"/>
          </a:p>
        </p:txBody>
      </p:sp>
      <p:sp>
        <p:nvSpPr>
          <p:cNvPr id="15" name="Left Brace 14"/>
          <p:cNvSpPr/>
          <p:nvPr/>
        </p:nvSpPr>
        <p:spPr>
          <a:xfrm>
            <a:off x="4440440" y="3810000"/>
            <a:ext cx="228600" cy="2209800"/>
          </a:xfrm>
          <a:prstGeom prst="leftBrac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83240" y="4648200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m</a:t>
            </a:r>
          </a:p>
        </p:txBody>
      </p:sp>
      <p:sp>
        <p:nvSpPr>
          <p:cNvPr id="17" name="Left Brace 16"/>
          <p:cNvSpPr/>
          <p:nvPr/>
        </p:nvSpPr>
        <p:spPr>
          <a:xfrm rot="16200000">
            <a:off x="7220009" y="4547620"/>
            <a:ext cx="256038" cy="1981200"/>
          </a:xfrm>
          <a:prstGeom prst="leftBrac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07616" y="5524019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/>
              <a:t>n</a:t>
            </a:r>
            <a:endParaRPr lang="en-US" sz="2800" i="1" dirty="0"/>
          </a:p>
        </p:txBody>
      </p:sp>
      <p:sp>
        <p:nvSpPr>
          <p:cNvPr id="19" name="Left Brace 18"/>
          <p:cNvSpPr/>
          <p:nvPr/>
        </p:nvSpPr>
        <p:spPr>
          <a:xfrm flipH="1" flipV="1">
            <a:off x="8415618" y="4504996"/>
            <a:ext cx="227810" cy="890229"/>
          </a:xfrm>
          <a:prstGeom prst="leftBrac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43428" y="4724400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/>
              <a:t>k</a:t>
            </a:r>
            <a:endParaRPr lang="en-US" sz="2800" i="1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4941735" y="5823307"/>
            <a:ext cx="304799" cy="850186"/>
          </a:xfrm>
          <a:prstGeom prst="leftBrac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66256" y="6248400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56030" y="459415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≈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48572" y="4548981"/>
            <a:ext cx="314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/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1048535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latent factors?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latent factor represents certain property of the users and the items</a:t>
            </a:r>
          </a:p>
          <a:p>
            <a:pPr lvl="1"/>
            <a:r>
              <a:rPr lang="en-US" dirty="0"/>
              <a:t>However, we don’t really know the meaning of each latent factor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483483"/>
              </p:ext>
            </p:extLst>
          </p:nvPr>
        </p:nvGraphicFramePr>
        <p:xfrm>
          <a:off x="647699" y="3901123"/>
          <a:ext cx="2743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08554" y="485471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≈</a:t>
            </a: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983781"/>
              </p:ext>
            </p:extLst>
          </p:nvPr>
        </p:nvGraphicFramePr>
        <p:xfrm>
          <a:off x="3937309" y="3886200"/>
          <a:ext cx="17395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4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42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5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52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017487"/>
              </p:ext>
            </p:extLst>
          </p:nvPr>
        </p:nvGraphicFramePr>
        <p:xfrm>
          <a:off x="6248400" y="4457383"/>
          <a:ext cx="25527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q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q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53098" y="4854714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∙</a:t>
            </a:r>
          </a:p>
        </p:txBody>
      </p:sp>
    </p:spTree>
    <p:extLst>
      <p:ext uri="{BB962C8B-B14F-4D97-AF65-F5344CB8AC3E}">
        <p14:creationId xmlns:p14="http://schemas.microsoft.com/office/powerpoint/2010/main" val="657012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895600"/>
                <a:ext cx="8229600" cy="3230563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𝑸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𝑷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𝑸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∀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∈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𝐾</m:t>
                                    </m:r>
                                  </m:e>
                                </m:acc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dirty="0"/>
                  <a:t>: all </a:t>
                </a:r>
                <a:r>
                  <a:rPr lang="en-US" b="1" dirty="0">
                    <a:solidFill>
                      <a:srgbClr val="FF0000"/>
                    </a:solidFill>
                  </a:rPr>
                  <a:t>rated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</a:t>
                </a:r>
                <a:r>
                  <a:rPr lang="en-US" i="1" dirty="0" err="1"/>
                  <a:t>i</a:t>
                </a:r>
                <a:r>
                  <a:rPr lang="en-US" dirty="0"/>
                  <a:t>, </a:t>
                </a:r>
                <a:r>
                  <a:rPr lang="en-US" i="1" dirty="0"/>
                  <a:t>j</a:t>
                </a:r>
                <a:r>
                  <a:rPr lang="en-US" dirty="0"/>
                  <a:t>) pairs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Dave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not included)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All the entries in </a:t>
                </a:r>
                <a:r>
                  <a:rPr lang="en-US" b="1" i="1" dirty="0"/>
                  <a:t>P</a:t>
                </a:r>
                <a:r>
                  <a:rPr lang="en-US" dirty="0"/>
                  <a:t> and </a:t>
                </a:r>
                <a:r>
                  <a:rPr lang="en-US" b="1" i="1" dirty="0"/>
                  <a:t>Q</a:t>
                </a:r>
                <a:r>
                  <a:rPr lang="en-US" dirty="0"/>
                  <a:t> are parameters to learn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dirty="0"/>
                  <a:t>(Stochastic) gradient descent!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Prediction: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Dave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41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42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895600"/>
                <a:ext cx="8229600" cy="3230563"/>
              </a:xfrm>
              <a:blipFill rotWithShape="0">
                <a:blip r:embed="rId2"/>
                <a:stretch>
                  <a:fillRect l="-1481" b="-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90168"/>
              </p:ext>
            </p:extLst>
          </p:nvPr>
        </p:nvGraphicFramePr>
        <p:xfrm>
          <a:off x="647699" y="289560"/>
          <a:ext cx="2743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08554" y="124315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≈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095030"/>
              </p:ext>
            </p:extLst>
          </p:nvPr>
        </p:nvGraphicFramePr>
        <p:xfrm>
          <a:off x="3937309" y="274637"/>
          <a:ext cx="17395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baseline="-250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4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42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5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0" baseline="-25000" dirty="0"/>
                        <a:t>52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29707"/>
              </p:ext>
            </p:extLst>
          </p:nvPr>
        </p:nvGraphicFramePr>
        <p:xfrm>
          <a:off x="6248400" y="845820"/>
          <a:ext cx="25527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q</a:t>
                      </a:r>
                      <a:r>
                        <a:rPr lang="en-US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q</a:t>
                      </a:r>
                      <a:r>
                        <a:rPr lang="en-US" baseline="-25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  <a:r>
                        <a:rPr lang="en-US" i="0" baseline="-25000" dirty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53098" y="1243151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∙</a:t>
            </a:r>
          </a:p>
        </p:txBody>
      </p:sp>
    </p:spTree>
    <p:extLst>
      <p:ext uri="{BB962C8B-B14F-4D97-AF65-F5344CB8AC3E}">
        <p14:creationId xmlns:p14="http://schemas.microsoft.com/office/powerpoint/2010/main" val="4231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06" y="1600200"/>
            <a:ext cx="6112988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6177617"/>
            <a:ext cx="8058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practice, the meaning of each factor is unknown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62862" y="3722171"/>
            <a:ext cx="93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Factor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1230868"/>
            <a:ext cx="93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 2</a:t>
            </a:r>
          </a:p>
        </p:txBody>
      </p:sp>
    </p:spTree>
    <p:extLst>
      <p:ext uri="{BB962C8B-B14F-4D97-AF65-F5344CB8AC3E}">
        <p14:creationId xmlns:p14="http://schemas.microsoft.com/office/powerpoint/2010/main" val="720494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the ratings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𝑹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find two matrices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𝑷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𝑸</m:t>
                    </m:r>
                    <m:r>
                      <a:rPr lang="en-US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</a:rPr>
                      <m:t>𝑹</m:t>
                    </m:r>
                    <m:r>
                      <a:rPr lang="en-US" b="0" i="1" smtClean="0">
                        <a:latin typeface="Cambria Math" charset="0"/>
                      </a:rPr>
                      <m:t>≈</m:t>
                    </m:r>
                    <m:r>
                      <a:rPr lang="en-US" b="1" i="1" smtClean="0">
                        <a:latin typeface="Cambria Math" charset="0"/>
                      </a:rPr>
                      <m:t>𝑷</m:t>
                    </m:r>
                    <m:r>
                      <a:rPr lang="en-US" b="0" i="1" smtClean="0">
                        <a:latin typeface="Cambria Math" charset="0"/>
                      </a:rPr>
                      <m:t>⋅</m:t>
                    </m:r>
                    <m:r>
                      <a:rPr lang="en-US" b="1" i="1" smtClean="0">
                        <a:latin typeface="Cambria Math" charset="0"/>
                      </a:rPr>
                      <m:t>𝑸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≪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If two users share similar latent factors, they give similar ratings to most items</a:t>
                </a:r>
              </a:p>
              <a:p>
                <a:r>
                  <a:rPr lang="en-US" dirty="0"/>
                  <a:t>If two items share similar latent factors, they receive similar ratings from most users</a:t>
                </a:r>
              </a:p>
              <a:p>
                <a:r>
                  <a:rPr lang="en-US" dirty="0"/>
                  <a:t>MF is sometimes called</a:t>
                </a:r>
              </a:p>
              <a:p>
                <a:pPr lvl="1"/>
                <a:r>
                  <a:rPr lang="en-US" dirty="0"/>
                  <a:t>Latent factor model</a:t>
                </a:r>
              </a:p>
              <a:p>
                <a:pPr lvl="1"/>
                <a:r>
                  <a:rPr lang="en-US" dirty="0"/>
                  <a:t>Singular value decomposition (SVD)</a:t>
                </a:r>
              </a:p>
              <a:p>
                <a:pPr lvl="2"/>
                <a:r>
                  <a:rPr lang="en-US" dirty="0"/>
                  <a:t>In fact, the model is different from the SVD in linear algebra (although they share many similarities)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1078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8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MF – including the regularization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𝑷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𝑸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charset="0"/>
                                  </a:rPr>
                                  <m:t>𝑷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charset="0"/>
                                  </a:rPr>
                                  <m:t>𝑸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∀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∈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𝑷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𝑸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𝑷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⋅</m:t>
                            </m:r>
                            <m:r>
                              <a:rPr lang="en-US" b="1" i="1">
                                <a:latin typeface="Cambria Math" charset="0"/>
                              </a:rPr>
                              <m:t>𝑸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∀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𝐾</m:t>
                            </m:r>
                          </m:e>
                        </m:acc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training error</a:t>
                </a:r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𝑷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𝑸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𝑸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regularization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06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charset="0"/>
                          </a:rPr>
                          <m:t>𝑷</m:t>
                        </m:r>
                        <m:r>
                          <a:rPr lang="en-US" i="1">
                            <a:latin typeface="Cambria Math" charset="0"/>
                          </a:rPr>
                          <m:t>, </m:t>
                        </m:r>
                        <m:r>
                          <a:rPr lang="en-US" b="1" i="1">
                            <a:latin typeface="Cambria Math" charset="0"/>
                          </a:rPr>
                          <m:t>𝑸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charset="0"/>
                                  </a:rPr>
                                  <m:t>𝑷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charset="0"/>
                                  </a:rPr>
                                  <m:t>𝑸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∀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∈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i="1"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𝑷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𝑸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charset="0"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i="1" dirty="0">
                  <a:latin typeface="Cambria Math" charset="0"/>
                </a:endParaRPr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dirty="0">
                    <a:latin typeface="Cambria Math" charset="0"/>
                  </a:rPr>
                  <a:t>: mean of all ratings</a:t>
                </a:r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𝒃</m:t>
                    </m:r>
                  </m:oMath>
                </a14:m>
                <a:r>
                  <a:rPr lang="en-US" dirty="0">
                    <a:latin typeface="Cambria Math" charset="0"/>
                  </a:rPr>
                  <a:t>: vector of rating bias for users</a:t>
                </a:r>
              </a:p>
              <a:p>
                <a:pPr lvl="3">
                  <a:buFont typeface="Arial" charset="0"/>
                  <a:buChar char="•"/>
                </a:pPr>
                <a:r>
                  <a:rPr lang="en-US" dirty="0">
                    <a:latin typeface="Cambria Math" charset="0"/>
                  </a:rPr>
                  <a:t>Some users may consistently rate higher or lower scores</a:t>
                </a:r>
              </a:p>
              <a:p>
                <a:pPr lvl="2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𝒄</m:t>
                    </m:r>
                  </m:oMath>
                </a14:m>
                <a:r>
                  <a:rPr lang="en-US" dirty="0">
                    <a:latin typeface="Cambria Math" charset="0"/>
                  </a:rPr>
                  <a:t>: vector of rating bias for items</a:t>
                </a:r>
              </a:p>
              <a:p>
                <a:pPr lvl="3">
                  <a:buFont typeface="Arial" charset="0"/>
                  <a:buChar char="•"/>
                </a:pPr>
                <a:r>
                  <a:rPr lang="en-US" dirty="0">
                    <a:latin typeface="Cambria Math" charset="0"/>
                  </a:rPr>
                  <a:t>Some items may consistently receive higher or lower ratings</a:t>
                </a:r>
              </a:p>
              <a:p>
                <a:pPr lvl="2">
                  <a:buFont typeface="Arial" charset="0"/>
                  <a:buChar char="•"/>
                </a:pPr>
                <a:endParaRPr lang="en-US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34174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E30DF-618B-854E-8B28-DBCF62541230}"/>
              </a:ext>
            </a:extLst>
          </p:cNvPr>
          <p:cNvSpPr txBox="1"/>
          <p:nvPr/>
        </p:nvSpPr>
        <p:spPr>
          <a:xfrm>
            <a:off x="5867400" y="563235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This is different from the SVD in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181354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prize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2006/10/2, Netflix initiate a competition</a:t>
            </a:r>
          </a:p>
          <a:p>
            <a:r>
              <a:rPr lang="en-US" dirty="0"/>
              <a:t>Challenge: drop the RMSE by 10%</a:t>
            </a:r>
          </a:p>
          <a:p>
            <a:r>
              <a:rPr lang="en-US" dirty="0"/>
              <a:t>Prize: </a:t>
            </a:r>
          </a:p>
          <a:p>
            <a:pPr lvl="1"/>
            <a:r>
              <a:rPr lang="en-US" dirty="0"/>
              <a:t>$1M for the first team that completes the challenge</a:t>
            </a:r>
          </a:p>
          <a:p>
            <a:pPr lvl="1"/>
            <a:r>
              <a:rPr lang="en-US" dirty="0"/>
              <a:t>$0.5M for best result each year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63BF-7F4E-B74B-9256-C740ACE2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SVD training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0641E-DE3C-A94A-BB4D-EAC006925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Loss function</a:t>
                </a: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>
                  <a:buFont typeface="Wingdings" pitchFamily="2" charset="2"/>
                  <a:buChar char="Ø"/>
                </a:pPr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the gradients are</a:t>
                </a: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Update rule of SGD</a:t>
                </a:r>
              </a:p>
              <a:p>
                <a:pPr lvl="1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0641E-DE3C-A94A-BB4D-EAC006925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7B799-5053-D446-8FAC-5B1C82B5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97E40-A18F-7943-A78E-B8EC044B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large branch of studies on recommender systems aims at predicting users’ ratings on items based on the known ratings</a:t>
            </a:r>
          </a:p>
          <a:p>
            <a:r>
              <a:rPr lang="en-US" dirty="0"/>
              <a:t>Although the problem looks different from most supervised learning problems (no features), it can be solved by some techniques we learned in class</a:t>
            </a:r>
          </a:p>
          <a:p>
            <a:pPr lvl="1"/>
            <a:r>
              <a:rPr lang="en-US" i="1" dirty="0" err="1"/>
              <a:t>k</a:t>
            </a:r>
            <a:r>
              <a:rPr lang="en-US" dirty="0" err="1"/>
              <a:t>NN</a:t>
            </a:r>
            <a:endParaRPr lang="en-US" dirty="0"/>
          </a:p>
          <a:p>
            <a:pPr lvl="1"/>
            <a:r>
              <a:rPr lang="en-US" dirty="0"/>
              <a:t>(Stochastic) gradient descent</a:t>
            </a:r>
          </a:p>
          <a:p>
            <a:r>
              <a:rPr lang="en-US" dirty="0"/>
              <a:t>If you can model your task as a optimization problem, there’s a good chance that gradient descent might be able to help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33A5-B70E-6941-85E3-5025A343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F543-D1F5-DE4A-91DE-9CBEF2F8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 of MF </a:t>
            </a:r>
          </a:p>
          <a:p>
            <a:pPr lvl="1"/>
            <a:r>
              <a:rPr lang="en-US" dirty="0"/>
              <a:t>No need to label to item and user features</a:t>
            </a:r>
          </a:p>
          <a:p>
            <a:pPr lvl="1"/>
            <a:r>
              <a:rPr lang="en-US" dirty="0"/>
              <a:t>Support online learning</a:t>
            </a:r>
          </a:p>
          <a:p>
            <a:r>
              <a:rPr lang="en-US" dirty="0" err="1"/>
              <a:t>Disadv</a:t>
            </a:r>
            <a:r>
              <a:rPr lang="en-US" dirty="0"/>
              <a:t> of MF</a:t>
            </a:r>
          </a:p>
          <a:p>
            <a:pPr lvl="1"/>
            <a:r>
              <a:rPr lang="en-US" dirty="0"/>
              <a:t>Cold start</a:t>
            </a:r>
          </a:p>
          <a:p>
            <a:pPr lvl="1"/>
            <a:r>
              <a:rPr lang="en-US" dirty="0"/>
              <a:t>Difficult to integrate item features and user features, even if they are given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6961-69A5-FB48-82CD-4C64A36C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3A42F-40A9-3247-B3C9-3CCBA085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12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53ADFA-39FC-4046-83E5-56BBBE5AF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Factorization vs Factorization Machine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D19AACA-17B3-C64F-B74D-D88F0C708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DF3F-74D3-594A-A322-9BB8EA27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5C711-0EF7-CC4A-A9F5-C1E343D9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5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B770-CBC4-7E40-91D5-19C3C457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Factorization (MF) vs Factorization Machine (FM)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97AD55-95AB-DB40-8647-2472B98D1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MF: decompose a large rating matrix (user-by-item) into the product of two small matrices</a:t>
                </a:r>
              </a:p>
              <a:p>
                <a:pPr lvl="1"/>
                <a:r>
                  <a:rPr lang="en-US" dirty="0"/>
                  <a:t>A user-by-latent factor matrix</a:t>
                </a:r>
              </a:p>
              <a:p>
                <a:pPr lvl="1"/>
                <a:r>
                  <a:rPr lang="en-US" dirty="0"/>
                  <a:t>A latent-factor-by-item matrix</a:t>
                </a:r>
              </a:p>
              <a:p>
                <a:r>
                  <a:rPr lang="en-US" dirty="0"/>
                  <a:t>FM: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It turns out that MF is a special case of FM</a:t>
                </a:r>
              </a:p>
              <a:p>
                <a:pPr lvl="1"/>
                <a:r>
                  <a:rPr lang="en-US" dirty="0"/>
                  <a:t>When using only user’s ratings on items as the clues, FM=MF</a:t>
                </a:r>
              </a:p>
              <a:p>
                <a:pPr lvl="1"/>
                <a:r>
                  <a:rPr lang="en-US" dirty="0"/>
                  <a:t>When user features and item features are given, FM can integrate these features into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97AD55-95AB-DB40-8647-2472B98D1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52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7102-05A5-C340-A4DA-FDC50CE4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4519B-7FC8-B544-BF5B-2B729171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83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BDC-7EFA-0B49-A6F2-ECF2C13C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 machines (FM)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0E535-2C87-4242-9D3E-DE524D622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Formula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target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features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 parameters to learn,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2-combination of elements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0E535-2C87-4242-9D3E-DE524D622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C18CE-2E38-0B4F-911F-0FA8AD6F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07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F27B-097D-A643-8FC3-20B4F1BF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vs MF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967E0-F76C-A649-A506-DA477C05A1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rating on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Target: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0,…,0,1,0,…,0,0,…,0,1,0,…,0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Prediction model: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Ref: Prediction model of MF: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967E0-F76C-A649-A506-DA477C05A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BC4E0-C0CF-0649-BD50-7B250C2F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8B35-8636-4A2C-B06D-C5590EDFB9B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C971774-B34D-EC46-8C26-9866891D309D}"/>
              </a:ext>
            </a:extLst>
          </p:cNvPr>
          <p:cNvSpPr/>
          <p:nvPr/>
        </p:nvSpPr>
        <p:spPr>
          <a:xfrm rot="5400000">
            <a:off x="3848100" y="2410480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0D347A-1E00-E446-97CB-0CBF8AB57396}"/>
                  </a:ext>
                </a:extLst>
              </p:cNvPr>
              <p:cNvSpPr txBox="1"/>
              <p:nvPr/>
            </p:nvSpPr>
            <p:spPr>
              <a:xfrm>
                <a:off x="3626551" y="3667780"/>
                <a:ext cx="7478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0D347A-1E00-E446-97CB-0CBF8AB57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551" y="3667780"/>
                <a:ext cx="747897" cy="523220"/>
              </a:xfrm>
              <a:prstGeom prst="rect">
                <a:avLst/>
              </a:prstGeom>
              <a:blipFill>
                <a:blip r:embed="rId3"/>
                <a:stretch>
                  <a:fillRect l="-5085" r="-508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6F44EE12-EA7A-9449-A320-60105B1BA935}"/>
              </a:ext>
            </a:extLst>
          </p:cNvPr>
          <p:cNvSpPr/>
          <p:nvPr/>
        </p:nvSpPr>
        <p:spPr>
          <a:xfrm rot="5400000">
            <a:off x="6210300" y="2410480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1EA886-355A-3047-A035-85FA647B9AEF}"/>
                  </a:ext>
                </a:extLst>
              </p:cNvPr>
              <p:cNvSpPr txBox="1"/>
              <p:nvPr/>
            </p:nvSpPr>
            <p:spPr>
              <a:xfrm>
                <a:off x="5957703" y="3667780"/>
                <a:ext cx="6417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1EA886-355A-3047-A035-85FA647B9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03" y="3667780"/>
                <a:ext cx="641714" cy="523220"/>
              </a:xfrm>
              <a:prstGeom prst="rect">
                <a:avLst/>
              </a:prstGeom>
              <a:blipFill>
                <a:blip r:embed="rId4"/>
                <a:stretch>
                  <a:fillRect l="-3846" r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082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8C8C-81F2-5242-B66F-C62A8667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can integrate other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47840-178A-9341-887E-0D3BE57FF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User features: gender, age, annual income, …</a:t>
                </a:r>
              </a:p>
              <a:p>
                <a:r>
                  <a:rPr lang="en-US" dirty="0"/>
                  <a:t>Item features: category, brand, price, …</a:t>
                </a:r>
              </a:p>
              <a:p>
                <a:r>
                  <a:rPr lang="en-US" dirty="0"/>
                  <a:t>Contextual features: weather, holiday, …</a:t>
                </a:r>
              </a:p>
              <a:p>
                <a:r>
                  <a:rPr lang="en-US" dirty="0"/>
                  <a:t>FM combines MF and these features into one unified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0,…,0,1,0,…,0,0,…,0,1,0,…,0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20, 1, 100, 5, 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47840-178A-9341-887E-0D3BE57FF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401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582B-E78D-D647-9E72-102C1A39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FA414-B611-3441-A5AC-DF87722A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F82B64A-7C7D-AD4B-BBD4-2F908DE315D7}"/>
              </a:ext>
            </a:extLst>
          </p:cNvPr>
          <p:cNvSpPr/>
          <p:nvPr/>
        </p:nvSpPr>
        <p:spPr>
          <a:xfrm rot="5400000">
            <a:off x="2400300" y="4388703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07D19-8BFF-3042-ACAE-73E9B109F9E0}"/>
                  </a:ext>
                </a:extLst>
              </p:cNvPr>
              <p:cNvSpPr txBox="1"/>
              <p:nvPr/>
            </p:nvSpPr>
            <p:spPr>
              <a:xfrm>
                <a:off x="2178751" y="5646003"/>
                <a:ext cx="666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207D19-8BFF-3042-ACAE-73E9B109F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751" y="5646003"/>
                <a:ext cx="666785" cy="461665"/>
              </a:xfrm>
              <a:prstGeom prst="rect">
                <a:avLst/>
              </a:prstGeom>
              <a:blipFill>
                <a:blip r:embed="rId3"/>
                <a:stretch>
                  <a:fillRect l="-1887" r="-1887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07DA7346-83AD-5347-9393-B5892330EB96}"/>
              </a:ext>
            </a:extLst>
          </p:cNvPr>
          <p:cNvSpPr/>
          <p:nvPr/>
        </p:nvSpPr>
        <p:spPr>
          <a:xfrm rot="5400000">
            <a:off x="4762500" y="4388703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B2C8CC-C20E-3E4D-B282-D1FBAF07345D}"/>
                  </a:ext>
                </a:extLst>
              </p:cNvPr>
              <p:cNvSpPr txBox="1"/>
              <p:nvPr/>
            </p:nvSpPr>
            <p:spPr>
              <a:xfrm>
                <a:off x="4509903" y="5646003"/>
                <a:ext cx="575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B2C8CC-C20E-3E4D-B282-D1FBAF073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903" y="5646003"/>
                <a:ext cx="575927" cy="461665"/>
              </a:xfrm>
              <a:prstGeom prst="rect">
                <a:avLst/>
              </a:prstGeom>
              <a:blipFill>
                <a:blip r:embed="rId4"/>
                <a:stretch>
                  <a:fillRect l="-2174" r="-2174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672BC9D1-BCE8-8444-8D0F-10EE3B8071C5}"/>
              </a:ext>
            </a:extLst>
          </p:cNvPr>
          <p:cNvSpPr/>
          <p:nvPr/>
        </p:nvSpPr>
        <p:spPr>
          <a:xfrm rot="5400000">
            <a:off x="7200900" y="4388703"/>
            <a:ext cx="3810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717CB-456D-404E-B23F-F1FCC3F1D77D}"/>
              </a:ext>
            </a:extLst>
          </p:cNvPr>
          <p:cNvSpPr txBox="1"/>
          <p:nvPr/>
        </p:nvSpPr>
        <p:spPr>
          <a:xfrm>
            <a:off x="6096000" y="5646003"/>
            <a:ext cx="30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400" dirty="0"/>
              <a:t>Other features (e.g., age, gender, price, …)</a:t>
            </a:r>
          </a:p>
        </p:txBody>
      </p:sp>
    </p:spTree>
    <p:extLst>
      <p:ext uri="{BB962C8B-B14F-4D97-AF65-F5344CB8AC3E}">
        <p14:creationId xmlns:p14="http://schemas.microsoft.com/office/powerpoint/2010/main" val="1877680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F61E-905A-0746-BF01-F32818A8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6EC3-2311-A941-9005-3619EE8E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derived FM from the perspective of improving the poly-2 model</a:t>
            </a:r>
          </a:p>
          <a:p>
            <a:r>
              <a:rPr lang="en-US" dirty="0"/>
              <a:t>We derived MF from the perspective of decomposing a matrix</a:t>
            </a:r>
          </a:p>
          <a:p>
            <a:r>
              <a:rPr lang="en-US" dirty="0"/>
              <a:t>It turns out that MF is a </a:t>
            </a:r>
            <a:r>
              <a:rPr lang="en-US"/>
              <a:t>special case of FM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C3CCF-62EE-5043-AC6F-4F7581A7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5EF10-BB43-B943-A5EF-0586A272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Training data</a:t>
            </a:r>
          </a:p>
          <a:p>
            <a:pPr lvl="1"/>
            <a:r>
              <a:rPr lang="en-US" dirty="0"/>
              <a:t>~1M ratings</a:t>
            </a:r>
          </a:p>
          <a:p>
            <a:pPr lvl="1"/>
            <a:r>
              <a:rPr lang="en-US" dirty="0"/>
              <a:t>480,000 users</a:t>
            </a:r>
          </a:p>
          <a:p>
            <a:pPr lvl="1"/>
            <a:r>
              <a:rPr lang="en-US" dirty="0"/>
              <a:t>17,770 items</a:t>
            </a:r>
          </a:p>
          <a:p>
            <a:pPr lvl="1"/>
            <a:r>
              <a:rPr lang="en-US" dirty="0"/>
              <a:t>Rating scale: [1, 2, 3, 4, 5]</a:t>
            </a:r>
          </a:p>
          <a:p>
            <a:r>
              <a:rPr lang="en-US" dirty="0"/>
              <a:t>Test data</a:t>
            </a:r>
          </a:p>
          <a:p>
            <a:pPr lvl="1"/>
            <a:r>
              <a:rPr lang="en-US" dirty="0"/>
              <a:t>Last few ratings of each user</a:t>
            </a:r>
          </a:p>
          <a:p>
            <a:pPr lvl="1"/>
            <a:r>
              <a:rPr lang="en-US" dirty="0"/>
              <a:t>Further divided into 3 parts</a:t>
            </a:r>
          </a:p>
          <a:p>
            <a:pPr lvl="2"/>
            <a:r>
              <a:rPr lang="en-US" dirty="0"/>
              <a:t>Probe, Quiz, and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19249"/>
            <a:ext cx="4389438" cy="4419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9 ratings split into 3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624012"/>
            <a:ext cx="4572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Probe</a:t>
            </a:r>
          </a:p>
          <a:p>
            <a:pPr lvl="1"/>
            <a:r>
              <a:rPr lang="en-US" dirty="0"/>
              <a:t>Part of the last ratings are released</a:t>
            </a:r>
          </a:p>
          <a:p>
            <a:r>
              <a:rPr lang="en-US" dirty="0"/>
              <a:t>Quiz and Test</a:t>
            </a:r>
          </a:p>
          <a:p>
            <a:pPr lvl="1"/>
            <a:r>
              <a:rPr lang="en-US" dirty="0"/>
              <a:t>Participants don’t know how Quiz and Test are split</a:t>
            </a:r>
          </a:p>
          <a:p>
            <a:pPr lvl="1"/>
            <a:r>
              <a:rPr lang="en-US" dirty="0"/>
              <a:t>Participants submit the prediction of the combined Quiz and Test</a:t>
            </a:r>
          </a:p>
          <a:p>
            <a:pPr lvl="1"/>
            <a:r>
              <a:rPr lang="en-US" dirty="0"/>
              <a:t>Netflix responses the RMSE on the Quiz</a:t>
            </a:r>
          </a:p>
          <a:p>
            <a:pPr lvl="1"/>
            <a:r>
              <a:rPr lang="en-US" dirty="0"/>
              <a:t>Test is used to decide the winner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vs probe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Probe data (later ratings) indeed differ systematically from the training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741317"/>
              </p:ext>
            </p:extLst>
          </p:nvPr>
        </p:nvGraphicFramePr>
        <p:xfrm>
          <a:off x="1676400" y="2743565"/>
          <a:ext cx="6324600" cy="397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Chart" r:id="rId3" imgW="6162650" imgH="3876731" progId="Excel.Chart.8">
                  <p:embed/>
                </p:oleObj>
              </mc:Choice>
              <mc:Fallback>
                <p:oleObj name="Chart" r:id="rId3" imgW="6162650" imgH="387673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565"/>
                        <a:ext cx="6324600" cy="3977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049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score vs.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877175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6048375" y="5121275"/>
            <a:ext cx="0" cy="468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51500" y="5553075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en-US" altLang="x-none">
                <a:ea typeface="Arial" charset="0"/>
                <a:cs typeface="Arial" charset="0"/>
              </a:rPr>
              <a:t>2004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390" y="5989094"/>
            <a:ext cx="823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Something happened in 2004, although we don’t know what it is</a:t>
            </a:r>
          </a:p>
        </p:txBody>
      </p:sp>
    </p:spTree>
    <p:extLst>
      <p:ext uri="{BB962C8B-B14F-4D97-AF65-F5344CB8AC3E}">
        <p14:creationId xmlns:p14="http://schemas.microsoft.com/office/powerpoint/2010/main" val="97599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stats of the movies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21642"/>
              </p:ext>
            </p:extLst>
          </p:nvPr>
        </p:nvGraphicFramePr>
        <p:xfrm>
          <a:off x="381000" y="1264920"/>
          <a:ext cx="8037513" cy="2407920"/>
        </p:xfrm>
        <a:graphic>
          <a:graphicData uri="http://schemas.openxmlformats.org/drawingml/2006/table">
            <a:tbl>
              <a:tblPr rtl="1"/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Avg rating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Most Loved Movies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137812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4.593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Shawshank Redemption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133597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4.545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Lord of the Rings</a:t>
                      </a:r>
                      <a:r>
                        <a:rPr kumimoji="0" lang="he-IL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Return of the 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180883</a:t>
                      </a:r>
                      <a:r>
                        <a:rPr kumimoji="0" lang="he-IL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4.306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Green Mile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150676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4.460</a:t>
                      </a:r>
                      <a:r>
                        <a:rPr kumimoji="0" lang="he-IL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Lord of the Rings</a:t>
                      </a:r>
                      <a:r>
                        <a:rPr kumimoji="0" lang="he-IL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</a:t>
                      </a: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Two Towers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139050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4.415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Finding Nemo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117456 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4.504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Raiders of the Lost Ark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1941"/>
              </p:ext>
            </p:extLst>
          </p:nvPr>
        </p:nvGraphicFramePr>
        <p:xfrm>
          <a:off x="990600" y="4084320"/>
          <a:ext cx="3505200" cy="2468880"/>
        </p:xfrm>
        <a:graphic>
          <a:graphicData uri="http://schemas.openxmlformats.org/drawingml/2006/table">
            <a:tbl>
              <a:tblPr rtl="1"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Most Rated Movies</a:t>
                      </a:r>
                      <a:endParaRPr kumimoji="0" lang="en-US" altLang="x-none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 Congeniality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Independence Day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Patriot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Day After Tomorrow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Pretty Woman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Pirates of the Caribbean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36923"/>
              </p:ext>
            </p:extLst>
          </p:nvPr>
        </p:nvGraphicFramePr>
        <p:xfrm>
          <a:off x="5334000" y="4084320"/>
          <a:ext cx="3124200" cy="2468880"/>
        </p:xfrm>
        <a:graphic>
          <a:graphicData uri="http://schemas.openxmlformats.org/drawingml/2006/table">
            <a:tbl>
              <a:tblPr rtl="1"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Highest Variance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Royal Tenenbaums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Lost In Translation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Pearl Harbor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 Congeniality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Napolean Dynamite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Fahrenheit 9/11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2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active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7414-DC45-4B97-BC50-7FDF9BD64BD3}" type="datetime1">
              <a:rPr lang="en-US" altLang="zh-TW" smtClean="0"/>
              <a:pPr/>
              <a:t>11/19/19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84E4-6E31-4261-A3B5-337B958513D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/>
        </p:nvGraphicFramePr>
        <p:xfrm>
          <a:off x="1524000" y="1600200"/>
          <a:ext cx="6019800" cy="4525966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User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 Ratings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 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305344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17,651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387418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17,432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2439493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16,560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1664010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15,811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2118461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14,829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1461435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9,820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1639792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9,764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1314869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9,739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2501999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5000+ movies everyday</a:t>
            </a:r>
          </a:p>
        </p:txBody>
      </p:sp>
      <p:cxnSp>
        <p:nvCxnSpPr>
          <p:cNvPr id="9" name="Elbow Connector 8"/>
          <p:cNvCxnSpPr>
            <a:stCxn id="7" idx="0"/>
          </p:cNvCxnSpPr>
          <p:nvPr/>
        </p:nvCxnSpPr>
        <p:spPr>
          <a:xfrm rot="5400000" flipH="1" flipV="1">
            <a:off x="1358851" y="1955850"/>
            <a:ext cx="139799" cy="9525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5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9374</TotalTime>
  <Words>1974</Words>
  <Application>Microsoft Macintosh PowerPoint</Application>
  <PresentationFormat>On-screen Show (4:3)</PresentationFormat>
  <Paragraphs>582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Wingdings</vt:lpstr>
      <vt:lpstr>Office Theme</vt:lpstr>
      <vt:lpstr>Chart</vt:lpstr>
      <vt:lpstr>Recommender systems</vt:lpstr>
      <vt:lpstr>Netflix prize</vt:lpstr>
      <vt:lpstr>Netflix prize</vt:lpstr>
      <vt:lpstr>Data summary</vt:lpstr>
      <vt:lpstr>The last 9 ratings split into 3 parts</vt:lpstr>
      <vt:lpstr>Training vs probe data</vt:lpstr>
      <vt:lpstr>Mean score vs. time</vt:lpstr>
      <vt:lpstr>Some stats of the movies</vt:lpstr>
      <vt:lpstr>Most active users</vt:lpstr>
      <vt:lpstr>Progress over the years</vt:lpstr>
      <vt:lpstr>Lessons learned from Netflix</vt:lpstr>
      <vt:lpstr>Recommender system techniques</vt:lpstr>
      <vt:lpstr>Types of recommender systems</vt:lpstr>
      <vt:lpstr>Content-based</vt:lpstr>
      <vt:lpstr>Collaborative filtering (CF)</vt:lpstr>
      <vt:lpstr>Math form of CF</vt:lpstr>
      <vt:lpstr>User-based CF</vt:lpstr>
      <vt:lpstr>PowerPoint Presentation</vt:lpstr>
      <vt:lpstr>Item-based CF</vt:lpstr>
      <vt:lpstr>PowerPoint Presentation</vt:lpstr>
      <vt:lpstr>Quiz</vt:lpstr>
      <vt:lpstr>Model-based CF</vt:lpstr>
      <vt:lpstr>Matrix factorization</vt:lpstr>
      <vt:lpstr>What are latent factors?</vt:lpstr>
      <vt:lpstr>PowerPoint Presentation</vt:lpstr>
      <vt:lpstr>Example</vt:lpstr>
      <vt:lpstr>Summary of MF</vt:lpstr>
      <vt:lpstr>MF – including the regularization terms</vt:lpstr>
      <vt:lpstr>SVD</vt:lpstr>
      <vt:lpstr>SVD training procedure</vt:lpstr>
      <vt:lpstr>Summary (1/2)</vt:lpstr>
      <vt:lpstr>Summary (2/2)</vt:lpstr>
      <vt:lpstr>Matrix Factorization vs Factorization Machine</vt:lpstr>
      <vt:lpstr>Matrix Factorization (MF) vs Factorization Machine (FM)</vt:lpstr>
      <vt:lpstr>Factorization machines (FM)</vt:lpstr>
      <vt:lpstr>FM vs MF</vt:lpstr>
      <vt:lpstr>FM can integrate other features</vt:lpstr>
      <vt:lpstr>Summary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Theory</dc:title>
  <dc:creator>Your User Name</dc:creator>
  <cp:lastModifiedBy>陳弘軒 (hhchen)</cp:lastModifiedBy>
  <cp:revision>169</cp:revision>
  <dcterms:created xsi:type="dcterms:W3CDTF">2008-08-10T06:15:56Z</dcterms:created>
  <dcterms:modified xsi:type="dcterms:W3CDTF">2019-11-19T03:14:48Z</dcterms:modified>
</cp:coreProperties>
</file>