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58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8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0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5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5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5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9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80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6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3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1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4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7/26/2021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0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pack.ru/application/github" TargetMode="External"/><Relationship Id="rId2" Type="http://schemas.openxmlformats.org/officeDocument/2006/relationships/hyperlink" Target="https://startpack.ru/application/gitla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rtpack.ru/application/tmetric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10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CA1578-CEEB-41BB-8068-C0DA02C36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3" descr="Большие и маленькие мячи в белом режиме">
            <a:extLst>
              <a:ext uri="{FF2B5EF4-FFF2-40B4-BE49-F238E27FC236}">
                <a16:creationId xmlns:a16="http://schemas.microsoft.com/office/drawing/2014/main" id="{4310CE04-DF23-488B-A040-186735D8DF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15726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Top Left">
            <a:extLst>
              <a:ext uri="{FF2B5EF4-FFF2-40B4-BE49-F238E27FC236}">
                <a16:creationId xmlns:a16="http://schemas.microsoft.com/office/drawing/2014/main" id="{7DF11618-754F-4C58-94AD-F7AA3530D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125493" y="145598"/>
            <a:ext cx="5104732" cy="4853749"/>
            <a:chOff x="3538537" y="995362"/>
            <a:chExt cx="5104732" cy="4853749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48071" y="1004887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22792" y="1004887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99586" y="1004887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72372" y="1004887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53707" y="1004887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1" name="Graphic 3">
              <a:extLst>
                <a:ext uri="{FF2B5EF4-FFF2-40B4-BE49-F238E27FC236}">
                  <a16:creationId xmlns:a16="http://schemas.microsoft.com/office/drawing/2014/main" id="{7DF11618-754F-4C58-94AD-F7AA3530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538537" y="995362"/>
              <a:ext cx="3521990" cy="2074884"/>
              <a:chOff x="3538537" y="995362"/>
              <a:chExt cx="3521990" cy="2074884"/>
            </a:xfrm>
            <a:noFill/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890D7E4-2E90-4189-AA14-2693B9473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D53848D-8416-4C24-A2D1-CB2D5EF4B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D5C6ABEA-3701-4591-9F7A-DF96C707B2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BABF3D0-6D14-430A-8648-AA359FF6D4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23749" y="1004791"/>
                <a:ext cx="2567851" cy="1647045"/>
              </a:xfrm>
              <a:custGeom>
                <a:avLst/>
                <a:gdLst>
                  <a:gd name="connsiteX0" fmla="*/ 630083 w 2567851"/>
                  <a:gd name="connsiteY0" fmla="*/ 95 h 1647045"/>
                  <a:gd name="connsiteX1" fmla="*/ 124686 w 2567851"/>
                  <a:gd name="connsiteY1" fmla="*/ 410718 h 1647045"/>
                  <a:gd name="connsiteX2" fmla="*/ 26674 w 2567851"/>
                  <a:gd name="connsiteY2" fmla="*/ 689991 h 1647045"/>
                  <a:gd name="connsiteX3" fmla="*/ 1718 w 2567851"/>
                  <a:gd name="connsiteY3" fmla="*/ 974217 h 1647045"/>
                  <a:gd name="connsiteX4" fmla="*/ 56582 w 2567851"/>
                  <a:gd name="connsiteY4" fmla="*/ 1208627 h 1647045"/>
                  <a:gd name="connsiteX5" fmla="*/ 212792 w 2567851"/>
                  <a:gd name="connsiteY5" fmla="*/ 1443038 h 1647045"/>
                  <a:gd name="connsiteX6" fmla="*/ 385576 w 2567851"/>
                  <a:gd name="connsiteY6" fmla="*/ 1590961 h 1647045"/>
                  <a:gd name="connsiteX7" fmla="*/ 528451 w 2567851"/>
                  <a:gd name="connsiteY7" fmla="*/ 1645825 h 1647045"/>
                  <a:gd name="connsiteX8" fmla="*/ 739430 w 2567851"/>
                  <a:gd name="connsiteY8" fmla="*/ 1604296 h 1647045"/>
                  <a:gd name="connsiteX9" fmla="*/ 1023560 w 2567851"/>
                  <a:gd name="connsiteY9" fmla="*/ 1517809 h 1647045"/>
                  <a:gd name="connsiteX10" fmla="*/ 1384082 w 2567851"/>
                  <a:gd name="connsiteY10" fmla="*/ 1394841 h 1647045"/>
                  <a:gd name="connsiteX11" fmla="*/ 1872619 w 2567851"/>
                  <a:gd name="connsiteY11" fmla="*/ 1318355 h 1647045"/>
                  <a:gd name="connsiteX12" fmla="*/ 2169989 w 2567851"/>
                  <a:gd name="connsiteY12" fmla="*/ 1359884 h 1647045"/>
                  <a:gd name="connsiteX13" fmla="*/ 2331152 w 2567851"/>
                  <a:gd name="connsiteY13" fmla="*/ 1359884 h 1647045"/>
                  <a:gd name="connsiteX14" fmla="*/ 2500602 w 2567851"/>
                  <a:gd name="connsiteY14" fmla="*/ 1351598 h 1647045"/>
                  <a:gd name="connsiteX15" fmla="*/ 2557085 w 2567851"/>
                  <a:gd name="connsiteY15" fmla="*/ 1316641 h 1647045"/>
                  <a:gd name="connsiteX16" fmla="*/ 2533844 w 2567851"/>
                  <a:gd name="connsiteY16" fmla="*/ 1195292 h 1647045"/>
                  <a:gd name="connsiteX17" fmla="*/ 2312864 w 2567851"/>
                  <a:gd name="connsiteY17" fmla="*/ 1005745 h 1647045"/>
                  <a:gd name="connsiteX18" fmla="*/ 1980537 w 2567851"/>
                  <a:gd name="connsiteY18" fmla="*/ 763048 h 1647045"/>
                  <a:gd name="connsiteX19" fmla="*/ 1706408 w 2567851"/>
                  <a:gd name="connsiteY19" fmla="*/ 548640 h 1647045"/>
                  <a:gd name="connsiteX20" fmla="*/ 1422372 w 2567851"/>
                  <a:gd name="connsiteY20" fmla="*/ 328803 h 1647045"/>
                  <a:gd name="connsiteX21" fmla="*/ 960695 w 2567851"/>
                  <a:gd name="connsiteY21" fmla="*/ 0 h 16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67851" h="1647045">
                    <a:moveTo>
                      <a:pt x="630083" y="95"/>
                    </a:moveTo>
                    <a:cubicBezTo>
                      <a:pt x="431201" y="60008"/>
                      <a:pt x="185837" y="291751"/>
                      <a:pt x="124686" y="410718"/>
                    </a:cubicBezTo>
                    <a:cubicBezTo>
                      <a:pt x="79442" y="498920"/>
                      <a:pt x="47438" y="593027"/>
                      <a:pt x="26674" y="689991"/>
                    </a:cubicBezTo>
                    <a:cubicBezTo>
                      <a:pt x="6576" y="783431"/>
                      <a:pt x="-4473" y="878967"/>
                      <a:pt x="1718" y="974217"/>
                    </a:cubicBezTo>
                    <a:cubicBezTo>
                      <a:pt x="7052" y="1054894"/>
                      <a:pt x="24674" y="1134332"/>
                      <a:pt x="56582" y="1208627"/>
                    </a:cubicBezTo>
                    <a:cubicBezTo>
                      <a:pt x="93825" y="1295495"/>
                      <a:pt x="148975" y="1373219"/>
                      <a:pt x="212792" y="1443038"/>
                    </a:cubicBezTo>
                    <a:cubicBezTo>
                      <a:pt x="264227" y="1499330"/>
                      <a:pt x="320996" y="1550575"/>
                      <a:pt x="385576" y="1590961"/>
                    </a:cubicBezTo>
                    <a:cubicBezTo>
                      <a:pt x="429486" y="1618393"/>
                      <a:pt x="477111" y="1640681"/>
                      <a:pt x="528451" y="1645825"/>
                    </a:cubicBezTo>
                    <a:cubicBezTo>
                      <a:pt x="600460" y="1653064"/>
                      <a:pt x="670278" y="1626680"/>
                      <a:pt x="739430" y="1604296"/>
                    </a:cubicBezTo>
                    <a:cubicBezTo>
                      <a:pt x="833632" y="1573721"/>
                      <a:pt x="929453" y="1548479"/>
                      <a:pt x="1023560" y="1517809"/>
                    </a:cubicBezTo>
                    <a:cubicBezTo>
                      <a:pt x="1144337" y="1478471"/>
                      <a:pt x="1262924" y="1432846"/>
                      <a:pt x="1384082" y="1394841"/>
                    </a:cubicBezTo>
                    <a:cubicBezTo>
                      <a:pt x="1542959" y="1345025"/>
                      <a:pt x="1707074" y="1305497"/>
                      <a:pt x="1872619" y="1318355"/>
                    </a:cubicBezTo>
                    <a:cubicBezTo>
                      <a:pt x="1972536" y="1326071"/>
                      <a:pt x="2070072" y="1353312"/>
                      <a:pt x="2169989" y="1359884"/>
                    </a:cubicBezTo>
                    <a:cubicBezTo>
                      <a:pt x="2223615" y="1363409"/>
                      <a:pt x="2277431" y="1359503"/>
                      <a:pt x="2331152" y="1359884"/>
                    </a:cubicBezTo>
                    <a:cubicBezTo>
                      <a:pt x="2388112" y="1360265"/>
                      <a:pt x="2445738" y="1366076"/>
                      <a:pt x="2500602" y="1351598"/>
                    </a:cubicBezTo>
                    <a:cubicBezTo>
                      <a:pt x="2522986" y="1345692"/>
                      <a:pt x="2544322" y="1335691"/>
                      <a:pt x="2557085" y="1316641"/>
                    </a:cubicBezTo>
                    <a:cubicBezTo>
                      <a:pt x="2581850" y="1279874"/>
                      <a:pt x="2559562" y="1233202"/>
                      <a:pt x="2533844" y="1195292"/>
                    </a:cubicBezTo>
                    <a:cubicBezTo>
                      <a:pt x="2478790" y="1114330"/>
                      <a:pt x="2394208" y="1060990"/>
                      <a:pt x="2312864" y="1005745"/>
                    </a:cubicBezTo>
                    <a:cubicBezTo>
                      <a:pt x="2199326" y="928688"/>
                      <a:pt x="2089027" y="847058"/>
                      <a:pt x="1980537" y="763048"/>
                    </a:cubicBezTo>
                    <a:cubicBezTo>
                      <a:pt x="1888811" y="691991"/>
                      <a:pt x="1796514" y="621697"/>
                      <a:pt x="1706408" y="548640"/>
                    </a:cubicBezTo>
                    <a:cubicBezTo>
                      <a:pt x="1554865" y="425672"/>
                      <a:pt x="1572105" y="453866"/>
                      <a:pt x="1422372" y="328803"/>
                    </a:cubicBezTo>
                    <a:cubicBezTo>
                      <a:pt x="1381224" y="294418"/>
                      <a:pt x="1009749" y="21146"/>
                      <a:pt x="960695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7C04F5C9-F7C6-4B5D-AA5A-252D9DDBAB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327427" y="1016602"/>
                <a:ext cx="1676495" cy="1223010"/>
              </a:xfrm>
              <a:custGeom>
                <a:avLst/>
                <a:gdLst>
                  <a:gd name="connsiteX0" fmla="*/ 1676495 w 1676495"/>
                  <a:gd name="connsiteY0" fmla="*/ 1223010 h 1223010"/>
                  <a:gd name="connsiteX1" fmla="*/ 1421702 w 1676495"/>
                  <a:gd name="connsiteY1" fmla="*/ 1000697 h 1223010"/>
                  <a:gd name="connsiteX2" fmla="*/ 1024604 w 1676495"/>
                  <a:gd name="connsiteY2" fmla="*/ 744665 h 1223010"/>
                  <a:gd name="connsiteX3" fmla="*/ 444722 w 1676495"/>
                  <a:gd name="connsiteY3" fmla="*/ 345758 h 1223010"/>
                  <a:gd name="connsiteX4" fmla="*/ 0 w 1676495"/>
                  <a:gd name="connsiteY4" fmla="*/ 0 h 1223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6495" h="1223010">
                    <a:moveTo>
                      <a:pt x="1676495" y="1223010"/>
                    </a:moveTo>
                    <a:cubicBezTo>
                      <a:pt x="1603724" y="1136428"/>
                      <a:pt x="1514094" y="1066229"/>
                      <a:pt x="1421702" y="1000697"/>
                    </a:cubicBezTo>
                    <a:cubicBezTo>
                      <a:pt x="1293209" y="909638"/>
                      <a:pt x="1158526" y="827627"/>
                      <a:pt x="1024604" y="744665"/>
                    </a:cubicBezTo>
                    <a:cubicBezTo>
                      <a:pt x="824770" y="620935"/>
                      <a:pt x="623792" y="497681"/>
                      <a:pt x="444722" y="345758"/>
                    </a:cubicBezTo>
                    <a:cubicBezTo>
                      <a:pt x="330517" y="248888"/>
                      <a:pt x="135731" y="61722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7337B922-7D88-47CA-A9FD-0841B3735E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031727" y="1004887"/>
                <a:ext cx="3028800" cy="2065359"/>
              </a:xfrm>
              <a:custGeom>
                <a:avLst/>
                <a:gdLst>
                  <a:gd name="connsiteX0" fmla="*/ 525127 w 3028800"/>
                  <a:gd name="connsiteY0" fmla="*/ 0 h 2065359"/>
                  <a:gd name="connsiteX1" fmla="*/ 256141 w 3028800"/>
                  <a:gd name="connsiteY1" fmla="*/ 229648 h 2065359"/>
                  <a:gd name="connsiteX2" fmla="*/ 115552 w 3028800"/>
                  <a:gd name="connsiteY2" fmla="*/ 438531 h 2065359"/>
                  <a:gd name="connsiteX3" fmla="*/ 29446 w 3028800"/>
                  <a:gd name="connsiteY3" fmla="*/ 723424 h 2065359"/>
                  <a:gd name="connsiteX4" fmla="*/ 776 w 3028800"/>
                  <a:gd name="connsiteY4" fmla="*/ 1034606 h 2065359"/>
                  <a:gd name="connsiteX5" fmla="*/ 48592 w 3028800"/>
                  <a:gd name="connsiteY5" fmla="*/ 1288352 h 2065359"/>
                  <a:gd name="connsiteX6" fmla="*/ 146699 w 3028800"/>
                  <a:gd name="connsiteY6" fmla="*/ 1496568 h 2065359"/>
                  <a:gd name="connsiteX7" fmla="*/ 254332 w 3028800"/>
                  <a:gd name="connsiteY7" fmla="*/ 1721549 h 2065359"/>
                  <a:gd name="connsiteX8" fmla="*/ 338056 w 3028800"/>
                  <a:gd name="connsiteY8" fmla="*/ 1905857 h 2065359"/>
                  <a:gd name="connsiteX9" fmla="*/ 407398 w 3028800"/>
                  <a:gd name="connsiteY9" fmla="*/ 2008823 h 2065359"/>
                  <a:gd name="connsiteX10" fmla="*/ 476740 w 3028800"/>
                  <a:gd name="connsiteY10" fmla="*/ 2059114 h 2065359"/>
                  <a:gd name="connsiteX11" fmla="*/ 596374 w 3028800"/>
                  <a:gd name="connsiteY11" fmla="*/ 2047113 h 2065359"/>
                  <a:gd name="connsiteX12" fmla="*/ 804496 w 3028800"/>
                  <a:gd name="connsiteY12" fmla="*/ 1903476 h 2065359"/>
                  <a:gd name="connsiteX13" fmla="*/ 1084435 w 3028800"/>
                  <a:gd name="connsiteY13" fmla="*/ 1721549 h 2065359"/>
                  <a:gd name="connsiteX14" fmla="*/ 1369138 w 3028800"/>
                  <a:gd name="connsiteY14" fmla="*/ 1611439 h 2065359"/>
                  <a:gd name="connsiteX15" fmla="*/ 1603643 w 3028800"/>
                  <a:gd name="connsiteY15" fmla="*/ 1554004 h 2065359"/>
                  <a:gd name="connsiteX16" fmla="*/ 1897966 w 3028800"/>
                  <a:gd name="connsiteY16" fmla="*/ 1498949 h 2065359"/>
                  <a:gd name="connsiteX17" fmla="*/ 2146759 w 3028800"/>
                  <a:gd name="connsiteY17" fmla="*/ 1513332 h 2065359"/>
                  <a:gd name="connsiteX18" fmla="*/ 2292682 w 3028800"/>
                  <a:gd name="connsiteY18" fmla="*/ 1537240 h 2065359"/>
                  <a:gd name="connsiteX19" fmla="*/ 2584623 w 3028800"/>
                  <a:gd name="connsiteY19" fmla="*/ 1594676 h 2065359"/>
                  <a:gd name="connsiteX20" fmla="*/ 2795126 w 3028800"/>
                  <a:gd name="connsiteY20" fmla="*/ 1620964 h 2065359"/>
                  <a:gd name="connsiteX21" fmla="*/ 2972005 w 3028800"/>
                  <a:gd name="connsiteY21" fmla="*/ 1234631 h 20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28800" h="2065359">
                    <a:moveTo>
                      <a:pt x="525127" y="0"/>
                    </a:moveTo>
                    <a:cubicBezTo>
                      <a:pt x="525127" y="0"/>
                      <a:pt x="307386" y="172212"/>
                      <a:pt x="256141" y="229648"/>
                    </a:cubicBezTo>
                    <a:cubicBezTo>
                      <a:pt x="199944" y="292608"/>
                      <a:pt x="151843" y="362331"/>
                      <a:pt x="115552" y="438531"/>
                    </a:cubicBezTo>
                    <a:cubicBezTo>
                      <a:pt x="72785" y="528447"/>
                      <a:pt x="48115" y="625507"/>
                      <a:pt x="29446" y="723424"/>
                    </a:cubicBezTo>
                    <a:cubicBezTo>
                      <a:pt x="9825" y="826103"/>
                      <a:pt x="-3415" y="930212"/>
                      <a:pt x="776" y="1034606"/>
                    </a:cubicBezTo>
                    <a:cubicBezTo>
                      <a:pt x="4205" y="1121093"/>
                      <a:pt x="19159" y="1206913"/>
                      <a:pt x="48592" y="1288352"/>
                    </a:cubicBezTo>
                    <a:cubicBezTo>
                      <a:pt x="74785" y="1360551"/>
                      <a:pt x="111457" y="1428274"/>
                      <a:pt x="146699" y="1496568"/>
                    </a:cubicBezTo>
                    <a:cubicBezTo>
                      <a:pt x="184894" y="1570482"/>
                      <a:pt x="221185" y="1645349"/>
                      <a:pt x="254332" y="1721549"/>
                    </a:cubicBezTo>
                    <a:cubicBezTo>
                      <a:pt x="281287" y="1783461"/>
                      <a:pt x="306433" y="1846231"/>
                      <a:pt x="338056" y="1905857"/>
                    </a:cubicBezTo>
                    <a:cubicBezTo>
                      <a:pt x="357583" y="1942529"/>
                      <a:pt x="379776" y="1977866"/>
                      <a:pt x="407398" y="2008823"/>
                    </a:cubicBezTo>
                    <a:cubicBezTo>
                      <a:pt x="426829" y="2030539"/>
                      <a:pt x="449308" y="2049780"/>
                      <a:pt x="476740" y="2059114"/>
                    </a:cubicBezTo>
                    <a:cubicBezTo>
                      <a:pt x="515793" y="2072354"/>
                      <a:pt x="557893" y="2062734"/>
                      <a:pt x="596374" y="2047113"/>
                    </a:cubicBezTo>
                    <a:cubicBezTo>
                      <a:pt x="674860" y="2015300"/>
                      <a:pt x="738106" y="1956530"/>
                      <a:pt x="804496" y="1903476"/>
                    </a:cubicBezTo>
                    <a:cubicBezTo>
                      <a:pt x="891649" y="1833848"/>
                      <a:pt x="984804" y="1771841"/>
                      <a:pt x="1084435" y="1721549"/>
                    </a:cubicBezTo>
                    <a:cubicBezTo>
                      <a:pt x="1175494" y="1675638"/>
                      <a:pt x="1271030" y="1639348"/>
                      <a:pt x="1369138" y="1611439"/>
                    </a:cubicBezTo>
                    <a:cubicBezTo>
                      <a:pt x="1446576" y="1589437"/>
                      <a:pt x="1525252" y="1572387"/>
                      <a:pt x="1603643" y="1554004"/>
                    </a:cubicBezTo>
                    <a:cubicBezTo>
                      <a:pt x="1700989" y="1531049"/>
                      <a:pt x="1798144" y="1505141"/>
                      <a:pt x="1897966" y="1498949"/>
                    </a:cubicBezTo>
                    <a:cubicBezTo>
                      <a:pt x="1981119" y="1493711"/>
                      <a:pt x="2064272" y="1501521"/>
                      <a:pt x="2146759" y="1513332"/>
                    </a:cubicBezTo>
                    <a:cubicBezTo>
                      <a:pt x="2195527" y="1520285"/>
                      <a:pt x="2244200" y="1528382"/>
                      <a:pt x="2292682" y="1537240"/>
                    </a:cubicBezTo>
                    <a:cubicBezTo>
                      <a:pt x="2390218" y="1555147"/>
                      <a:pt x="2487563" y="1574102"/>
                      <a:pt x="2584623" y="1594676"/>
                    </a:cubicBezTo>
                    <a:cubicBezTo>
                      <a:pt x="2654251" y="1609439"/>
                      <a:pt x="2724260" y="1624393"/>
                      <a:pt x="2795126" y="1620964"/>
                    </a:cubicBezTo>
                    <a:cubicBezTo>
                      <a:pt x="2859991" y="1617821"/>
                      <a:pt x="3149551" y="1625918"/>
                      <a:pt x="2972005" y="1234631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2354" y="1198466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50030" y="1304029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06972" y="1445833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4816" y="1004887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5128" y="1004887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7625" y="1004887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40696" y="1004887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98062" y="1004887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84276" y="1004887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65548" y="2182176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40193" y="2492025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58181" y="2783204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Bottom Right">
            <a:extLst>
              <a:ext uri="{FF2B5EF4-FFF2-40B4-BE49-F238E27FC236}">
                <a16:creationId xmlns:a16="http://schemas.microsoft.com/office/drawing/2014/main" id="{A5761FD8-9CFD-4F5A-AB69-F179306BC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853A7FDC-72AB-4F06-8A0A-EE5BE087D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F1A41BD-2192-490D-9C88-AB9D24292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2F4F134-CBCA-4B59-8D8A-AEF12063F7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399BC90-16E2-4AAD-9BB1-6FECCA22B7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93E4470-E7B4-49CF-9EEF-4F40E31F36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25ED4C5-C452-433A-9E42-979F52F8B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0B2D17D-9313-4262-BB14-4030DE291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3B17B98-027F-4155-A5F5-FED5D0F73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EB1739-4A5E-4811-8CCC-6E261D292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46E47E-E6FD-4C30-911A-B1E14A784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00" y="740211"/>
            <a:ext cx="7530685" cy="3163864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/>
              <a:t>Выбор корпоративной </a:t>
            </a:r>
            <a:r>
              <a:rPr lang="ru-RU" b="1" dirty="0" err="1"/>
              <a:t>тикет</a:t>
            </a:r>
            <a:r>
              <a:rPr lang="ru-RU" b="1" dirty="0"/>
              <a:t>-системы</a:t>
            </a:r>
            <a:br>
              <a:rPr lang="ru-RU" b="1" dirty="0"/>
            </a:br>
            <a:endParaRPr lang="ru-RU" sz="5400" dirty="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E89B19-54EA-45A8-A50E-83174E6A3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0194" y="4074514"/>
            <a:ext cx="2452324" cy="2645835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Jira</a:t>
            </a:r>
          </a:p>
          <a:p>
            <a:pPr algn="l"/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</a:rPr>
              <a:t>YouTrack</a:t>
            </a: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</a:rPr>
              <a:t>YouGile</a:t>
            </a: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</a:rPr>
              <a:t>Kanboard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algn="l"/>
            <a:endParaRPr lang="ru-RU" sz="2200" dirty="0">
              <a:solidFill>
                <a:srgbClr val="FFFFFF"/>
              </a:solidFill>
            </a:endParaRP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361195DA-BFB4-4917-BAFD-7D3D669EF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37795" y="4013703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BA6C567-3C4A-4D67-9D01-9CC2623D4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180C785-A181-4425-9C06-6670254CB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039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F0A566-4856-4C0D-8BD4-138BFF31B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33375"/>
          </a:xfrm>
        </p:spPr>
        <p:txBody>
          <a:bodyPr>
            <a:normAutofit fontScale="90000"/>
          </a:bodyPr>
          <a:lstStyle/>
          <a:p>
            <a:r>
              <a:rPr lang="ru-RU" sz="2200" b="1" dirty="0" err="1">
                <a:solidFill>
                  <a:schemeClr val="accent1">
                    <a:lumMod val="50000"/>
                  </a:schemeClr>
                </a:solidFill>
              </a:rPr>
              <a:t>Kanboard</a:t>
            </a:r>
            <a:br>
              <a:rPr lang="ru-RU" b="1" dirty="0">
                <a:solidFill>
                  <a:schemeClr val="lt1"/>
                </a:solidFill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AA117F-ACC2-45F5-89D0-A1317E1D7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1400"/>
            <a:ext cx="10515600" cy="56642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Простота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Визуализация задач на </a:t>
            </a:r>
            <a:r>
              <a:rPr lang="en-US" dirty="0"/>
              <a:t>Kanban-</a:t>
            </a:r>
            <a:r>
              <a:rPr lang="ru-RU" dirty="0"/>
              <a:t>доске</a:t>
            </a:r>
            <a:endParaRPr lang="ru-RU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Легко перетаскивайте задачи между столбцами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Ограничение кол-ва единовременно выполняемых задач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Поиск и фильтрация задач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Задачи, подзадачи, вложения и комментарии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Возможность автоматизировать рабочий процесс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err="1"/>
              <a:t>Бэкэнды</a:t>
            </a:r>
            <a:r>
              <a:rPr lang="ru-RU" dirty="0"/>
              <a:t> множественной аутентификации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Бесплатное программное обеспечение с открытым исходным кодом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5921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76DFD2-877D-4B5C-A957-1B0D293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37"/>
            <a:ext cx="10515600" cy="423863"/>
          </a:xfrm>
        </p:spPr>
        <p:txBody>
          <a:bodyPr>
            <a:normAutofit/>
          </a:bodyPr>
          <a:lstStyle/>
          <a:p>
            <a:r>
              <a:rPr lang="en-US" sz="2000" dirty="0"/>
              <a:t>Jira</a:t>
            </a:r>
            <a:endParaRPr lang="ru-RU" sz="2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23CC12-9927-4F9B-8802-6F3B88787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6367463"/>
          </a:xfrm>
        </p:spPr>
        <p:txBody>
          <a:bodyPr numCol="2">
            <a:normAutofit/>
          </a:bodyPr>
          <a:lstStyle/>
          <a:p>
            <a:r>
              <a:rPr lang="ru-RU" sz="1600" dirty="0" err="1"/>
              <a:t>Kanban</a:t>
            </a:r>
            <a:r>
              <a:rPr lang="ru-RU" sz="1600" dirty="0"/>
              <a:t>-доска — помогают команде обеспечить прозрачность работы над проектом, оптимизировать рабочий процесс, распределить задачи из </a:t>
            </a:r>
            <a:r>
              <a:rPr lang="ru-RU" sz="1600" dirty="0" err="1"/>
              <a:t>бэклога</a:t>
            </a:r>
            <a:r>
              <a:rPr lang="ru-RU" sz="1600" dirty="0"/>
              <a:t> (список нерешённых задач).</a:t>
            </a:r>
          </a:p>
          <a:p>
            <a:r>
              <a:rPr lang="ru-RU" sz="1600" dirty="0" err="1"/>
              <a:t>Scrum</a:t>
            </a:r>
            <a:r>
              <a:rPr lang="ru-RU" sz="1600" dirty="0"/>
              <a:t>-доска — позволяет управлять сложным проектом, объединить команды из разных направлений разработки продукта для достижений одной цели.</a:t>
            </a:r>
          </a:p>
          <a:p>
            <a:r>
              <a:rPr lang="ru-RU" sz="1600" dirty="0"/>
              <a:t>Привязка программного кода к задачам при помощи </a:t>
            </a:r>
            <a:r>
              <a:rPr lang="ru-RU" sz="1600" dirty="0" err="1"/>
              <a:t>Bitbucket</a:t>
            </a:r>
            <a:r>
              <a:rPr lang="ru-RU" sz="1600" dirty="0"/>
              <a:t> и совместная над ним.</a:t>
            </a:r>
          </a:p>
          <a:p>
            <a:r>
              <a:rPr lang="ru-RU" sz="1600" dirty="0"/>
              <a:t>Ведение документации, протоколов и других документов при помощи </a:t>
            </a:r>
            <a:r>
              <a:rPr lang="ru-RU" sz="1600" dirty="0" err="1"/>
              <a:t>Confluence</a:t>
            </a:r>
            <a:r>
              <a:rPr lang="ru-RU" sz="1600" dirty="0"/>
              <a:t>.</a:t>
            </a:r>
          </a:p>
          <a:p>
            <a:r>
              <a:rPr lang="ru-RU" sz="1600" dirty="0"/>
              <a:t>Совместная работа — обмен информацией по проекту, совместное решение вопросов и обращение за помощью к коллегам.</a:t>
            </a:r>
          </a:p>
          <a:p>
            <a:r>
              <a:rPr lang="ru-RU" sz="1600" dirty="0"/>
              <a:t>Отчётность в </a:t>
            </a:r>
            <a:r>
              <a:rPr lang="ru-RU" sz="1600" dirty="0" err="1"/>
              <a:t>Jira</a:t>
            </a:r>
            <a:r>
              <a:rPr lang="ru-RU" sz="1600" dirty="0"/>
              <a:t> — отчёты формируются при помощи виджетов на панели </a:t>
            </a:r>
            <a:r>
              <a:rPr lang="ru-RU" sz="1600" dirty="0" err="1"/>
              <a:t>дашбордов</a:t>
            </a:r>
            <a:r>
              <a:rPr lang="ru-RU" sz="1600" dirty="0"/>
              <a:t> и могут содержать информацию о проекте в целом или об отдельных его элементах. Отчёты визуализируются в графики и диаграммы.</a:t>
            </a:r>
          </a:p>
          <a:p>
            <a:r>
              <a:rPr lang="ru-RU" sz="1600" dirty="0"/>
              <a:t>Поддержка интеграций с множеством инструментов для разработки и других сервисов.</a:t>
            </a:r>
          </a:p>
        </p:txBody>
      </p:sp>
    </p:spTree>
    <p:extLst>
      <p:ext uri="{BB962C8B-B14F-4D97-AF65-F5344CB8AC3E}">
        <p14:creationId xmlns:p14="http://schemas.microsoft.com/office/powerpoint/2010/main" val="218639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76DFD2-877D-4B5C-A957-1B0D293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37"/>
            <a:ext cx="10515600" cy="411163"/>
          </a:xfrm>
        </p:spPr>
        <p:txBody>
          <a:bodyPr>
            <a:normAutofit/>
          </a:bodyPr>
          <a:lstStyle/>
          <a:p>
            <a:r>
              <a:rPr lang="en-US" sz="2000" dirty="0" err="1"/>
              <a:t>YouGile</a:t>
            </a:r>
            <a:endParaRPr lang="ru-RU" sz="2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23CC12-9927-4F9B-8802-6F3B88787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444500"/>
            <a:ext cx="10782300" cy="6380163"/>
          </a:xfrm>
        </p:spPr>
        <p:txBody>
          <a:bodyPr numCol="2">
            <a:normAutofit/>
          </a:bodyPr>
          <a:lstStyle/>
          <a:p>
            <a:r>
              <a:rPr lang="ru-RU" sz="1600" dirty="0"/>
              <a:t>МАКСИМАЛЬНО НАГЛЯДНЫЕ </a:t>
            </a:r>
            <a:r>
              <a:rPr lang="en-US" sz="1600" dirty="0"/>
              <a:t>AGILE-</a:t>
            </a:r>
            <a:r>
              <a:rPr lang="ru-RU" sz="1600" dirty="0"/>
              <a:t>ДОСКИ</a:t>
            </a:r>
          </a:p>
          <a:p>
            <a:r>
              <a:rPr lang="ru-RU" sz="1600" dirty="0"/>
              <a:t>ИЕРАРХИЯ: КОМПАНИЯ, ПРОЕКТ, ДОСКА, КОЛОНКА, ЗАДАЧА</a:t>
            </a:r>
          </a:p>
          <a:p>
            <a:r>
              <a:rPr lang="ru-RU" sz="1600" dirty="0"/>
              <a:t>НАЗНАЧЕНИЕ ИСПОЛНИТЕЛЕЙ</a:t>
            </a:r>
          </a:p>
          <a:p>
            <a:r>
              <a:rPr lang="ru-RU" sz="1600" dirty="0"/>
              <a:t>НАСТРОЙКА ФОНОВ НА ДОСКАХ</a:t>
            </a:r>
          </a:p>
          <a:p>
            <a:r>
              <a:rPr lang="ru-RU" sz="1600" dirty="0"/>
              <a:t>ГРУППОВЫЕ ЧАТЫ</a:t>
            </a:r>
          </a:p>
          <a:p>
            <a:r>
              <a:rPr lang="ru-RU" sz="1600" dirty="0"/>
              <a:t>МОИ ЗАДАЧИ </a:t>
            </a:r>
            <a:r>
              <a:rPr lang="ru-RU" sz="1200" dirty="0"/>
              <a:t>(В отдельном разделе можно посмотреть все текущие и выполненные задачи, по которым вы являетесь ответственным.)</a:t>
            </a:r>
          </a:p>
          <a:p>
            <a:r>
              <a:rPr lang="ru-RU" sz="1600" dirty="0"/>
              <a:t>ПРАВА ПОЛЬЗОВАТЕЛЕЙ</a:t>
            </a:r>
          </a:p>
          <a:p>
            <a:r>
              <a:rPr lang="ru-RU" sz="1600" dirty="0"/>
              <a:t>ОТЧЕТЫ</a:t>
            </a:r>
          </a:p>
          <a:p>
            <a:r>
              <a:rPr lang="ru-RU" sz="1600" dirty="0"/>
              <a:t>СВОДКИ</a:t>
            </a:r>
          </a:p>
          <a:p>
            <a:r>
              <a:rPr lang="ru-RU" sz="1600" dirty="0"/>
              <a:t>СТИКЕР СЕКУНДОМЕР</a:t>
            </a:r>
          </a:p>
          <a:p>
            <a:r>
              <a:rPr lang="ru-RU" sz="1600" dirty="0"/>
              <a:t>УДОБНЫЙ ПРИНЦИП DRAG&amp;DROP ДЛЯ ВСЕХ ЭЛЕМЕНТОВ</a:t>
            </a:r>
          </a:p>
          <a:p>
            <a:r>
              <a:rPr lang="en-US" sz="1600" dirty="0"/>
              <a:t>TO-DO </a:t>
            </a:r>
            <a:r>
              <a:rPr lang="ru-RU" sz="1600" dirty="0"/>
              <a:t>ЛИСТЫ В ЗАДАЧАХ</a:t>
            </a:r>
          </a:p>
          <a:p>
            <a:r>
              <a:rPr lang="ru-RU" sz="1600" dirty="0"/>
              <a:t>ДЕДЛАЙНЫ С ГИБКИМИ НАПОМИНАНИЯМИ</a:t>
            </a:r>
          </a:p>
          <a:p>
            <a:r>
              <a:rPr lang="ru-RU" sz="1600" dirty="0"/>
              <a:t>ПОСТАНОВКА ЗАДАЧ В ОДИН КЛИК</a:t>
            </a:r>
          </a:p>
          <a:p>
            <a:r>
              <a:rPr lang="ru-RU" sz="1600" dirty="0"/>
              <a:t>СТИКЕР "ТАЙМЕР" НА ЗАДАЧУ</a:t>
            </a:r>
          </a:p>
          <a:p>
            <a:r>
              <a:rPr lang="ru-RU" sz="1600" dirty="0"/>
              <a:t>ФИЛЬТРАЦИЯ ЗАДАЧ ПО ЛЮБОМУ ПАРАМЕТРУ</a:t>
            </a:r>
          </a:p>
          <a:p>
            <a:r>
              <a:rPr lang="en-US" sz="1600" dirty="0"/>
              <a:t>https://ru.yougile.com/product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54285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76DFD2-877D-4B5C-A957-1B0D293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37"/>
            <a:ext cx="10515600" cy="360363"/>
          </a:xfrm>
        </p:spPr>
        <p:txBody>
          <a:bodyPr>
            <a:normAutofit fontScale="90000"/>
          </a:bodyPr>
          <a:lstStyle/>
          <a:p>
            <a:r>
              <a:rPr lang="en-US" sz="2000" dirty="0" err="1"/>
              <a:t>YouTrack</a:t>
            </a:r>
            <a:endParaRPr lang="ru-RU" sz="2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23CC12-9927-4F9B-8802-6F3B88787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700"/>
            <a:ext cx="10515600" cy="6430963"/>
          </a:xfrm>
        </p:spPr>
        <p:txBody>
          <a:bodyPr numCol="2">
            <a:normAutofit/>
          </a:bodyPr>
          <a:lstStyle/>
          <a:p>
            <a:r>
              <a:rPr lang="ru-RU" sz="1600" dirty="0"/>
              <a:t>Интеллектуальный поиск при помощи поисковых запросов с подсказками и подсветкой ошибок.</a:t>
            </a:r>
          </a:p>
          <a:p>
            <a:r>
              <a:rPr lang="ru-RU" sz="1600" dirty="0"/>
              <a:t>Вставка кода в задачи (C, C++, C#, </a:t>
            </a:r>
            <a:r>
              <a:rPr lang="ru-RU" sz="1600" dirty="0" err="1"/>
              <a:t>Java</a:t>
            </a:r>
            <a:r>
              <a:rPr lang="ru-RU" sz="1600" dirty="0"/>
              <a:t>, </a:t>
            </a:r>
            <a:r>
              <a:rPr lang="ru-RU" sz="1600" dirty="0" err="1"/>
              <a:t>JavaScript</a:t>
            </a:r>
            <a:r>
              <a:rPr lang="ru-RU" sz="1600" dirty="0"/>
              <a:t>, </a:t>
            </a:r>
            <a:r>
              <a:rPr lang="ru-RU" sz="1600" dirty="0" err="1"/>
              <a:t>Perl</a:t>
            </a:r>
            <a:r>
              <a:rPr lang="ru-RU" sz="1600" dirty="0"/>
              <a:t>, </a:t>
            </a:r>
            <a:r>
              <a:rPr lang="ru-RU" sz="1600" dirty="0" err="1"/>
              <a:t>Python</a:t>
            </a:r>
            <a:r>
              <a:rPr lang="ru-RU" sz="1600" dirty="0"/>
              <a:t>, </a:t>
            </a:r>
            <a:r>
              <a:rPr lang="ru-RU" sz="1600" dirty="0" err="1"/>
              <a:t>Ruby</a:t>
            </a:r>
            <a:r>
              <a:rPr lang="ru-RU" sz="1600" dirty="0"/>
              <a:t> и др.).</a:t>
            </a:r>
          </a:p>
          <a:p>
            <a:r>
              <a:rPr lang="ru-RU" sz="1600" dirty="0"/>
              <a:t>Система «горячих клавиш» для навигации по интерфейсу.</a:t>
            </a:r>
          </a:p>
          <a:p>
            <a:r>
              <a:rPr lang="ru-RU" sz="1600" dirty="0" err="1"/>
              <a:t>Agile</a:t>
            </a:r>
            <a:r>
              <a:rPr lang="ru-RU" sz="1600" dirty="0"/>
              <a:t>-доски для визуализации процесса разработки. </a:t>
            </a:r>
            <a:r>
              <a:rPr lang="ru-RU" sz="1600" dirty="0" err="1"/>
              <a:t>Scrum</a:t>
            </a:r>
            <a:r>
              <a:rPr lang="ru-RU" sz="1600" dirty="0"/>
              <a:t> и </a:t>
            </a:r>
            <a:r>
              <a:rPr lang="ru-RU" sz="1600" dirty="0" err="1"/>
              <a:t>Kanban</a:t>
            </a:r>
            <a:r>
              <a:rPr lang="ru-RU" sz="1600" dirty="0"/>
              <a:t>.</a:t>
            </a:r>
          </a:p>
          <a:p>
            <a:r>
              <a:rPr lang="ru-RU" sz="1600" dirty="0"/>
              <a:t>Управление временем.</a:t>
            </a:r>
          </a:p>
          <a:p>
            <a:r>
              <a:rPr lang="ru-RU" sz="1600" dirty="0"/>
              <a:t>Настройка и кастомизация интерфейса под нужды команды.</a:t>
            </a:r>
          </a:p>
          <a:p>
            <a:r>
              <a:rPr lang="ru-RU" sz="1600" dirty="0"/>
              <a:t>Комментирование задач.</a:t>
            </a:r>
          </a:p>
          <a:p>
            <a:r>
              <a:rPr lang="ru-RU" sz="1600" dirty="0"/>
              <a:t>Добавление наблюдателей.</a:t>
            </a:r>
          </a:p>
          <a:p>
            <a:r>
              <a:rPr lang="ru-RU" sz="1600" dirty="0"/>
              <a:t>Система уведомлений.</a:t>
            </a:r>
          </a:p>
          <a:p>
            <a:r>
              <a:rPr lang="ru-RU" sz="1600" dirty="0"/>
              <a:t>Связка задач.</a:t>
            </a:r>
          </a:p>
          <a:p>
            <a:r>
              <a:rPr lang="ru-RU" sz="1600" dirty="0"/>
              <a:t>Дублирование </a:t>
            </a:r>
            <a:r>
              <a:rPr lang="ru-RU" sz="1600" dirty="0" err="1"/>
              <a:t>зажач</a:t>
            </a:r>
            <a:r>
              <a:rPr lang="ru-RU" sz="1600" dirty="0"/>
              <a:t>.</a:t>
            </a:r>
          </a:p>
          <a:p>
            <a:r>
              <a:rPr lang="ru-RU" sz="1600" dirty="0"/>
              <a:t>Изменение состояний задач. Может происходить автоматически, согласно заданному рабочему процессу.</a:t>
            </a:r>
          </a:p>
          <a:p>
            <a:r>
              <a:rPr lang="ru-RU" sz="1600" dirty="0"/>
              <a:t>Экспорт в CSV.</a:t>
            </a:r>
          </a:p>
          <a:p>
            <a:r>
              <a:rPr lang="ru-RU" sz="1600" dirty="0"/>
              <a:t>Управление </a:t>
            </a:r>
            <a:r>
              <a:rPr lang="ru-RU" sz="1600" dirty="0" err="1"/>
              <a:t>бэклогом</a:t>
            </a:r>
            <a:r>
              <a:rPr lang="ru-RU" sz="1600" dirty="0"/>
              <a:t>.</a:t>
            </a:r>
          </a:p>
          <a:p>
            <a:r>
              <a:rPr lang="ru-RU" sz="1600" dirty="0"/>
              <a:t>Создание задач с помощью писем (IMAP, POP3).</a:t>
            </a:r>
          </a:p>
          <a:p>
            <a:r>
              <a:rPr lang="ru-RU" sz="1600" dirty="0"/>
              <a:t>Встроенное редактирование снимков экрана, добавляемых к задаче или комментарию.</a:t>
            </a:r>
          </a:p>
          <a:p>
            <a:r>
              <a:rPr lang="ru-RU" sz="1600" dirty="0"/>
              <a:t>Настройка отчётов.</a:t>
            </a:r>
          </a:p>
          <a:p>
            <a:r>
              <a:rPr lang="ru-RU" sz="1600" dirty="0"/>
              <a:t>Интеграция с популярными сервисами: </a:t>
            </a:r>
            <a:r>
              <a:rPr lang="ru-RU" sz="1600" dirty="0" err="1">
                <a:hlinkClick r:id="rId2" tooltip="GitLab"/>
              </a:rPr>
              <a:t>GitLab</a:t>
            </a:r>
            <a:r>
              <a:rPr lang="ru-RU" sz="1600" dirty="0"/>
              <a:t>, </a:t>
            </a:r>
            <a:r>
              <a:rPr lang="ru-RU" sz="1600" dirty="0" err="1">
                <a:hlinkClick r:id="rId3" tooltip="GitHub"/>
              </a:rPr>
              <a:t>GitHub</a:t>
            </a:r>
            <a:r>
              <a:rPr lang="ru-RU" sz="1600" dirty="0"/>
              <a:t>, </a:t>
            </a:r>
            <a:r>
              <a:rPr lang="ru-RU" sz="1600" dirty="0" err="1">
                <a:hlinkClick r:id="rId4" tooltip="TMetric"/>
              </a:rPr>
              <a:t>TMetric</a:t>
            </a:r>
            <a:r>
              <a:rPr lang="ru-RU" sz="1600" dirty="0"/>
              <a:t> и другими.</a:t>
            </a:r>
          </a:p>
          <a:p>
            <a:r>
              <a:rPr lang="ru-RU" sz="1600" dirty="0"/>
              <a:t>Фильтры для начинающих пользователей.</a:t>
            </a:r>
          </a:p>
          <a:p>
            <a:r>
              <a:rPr lang="ru-RU" sz="1600" dirty="0"/>
              <a:t>Интеграция с </a:t>
            </a:r>
            <a:r>
              <a:rPr lang="ru-RU" sz="1600" dirty="0" err="1"/>
              <a:t>OpenID</a:t>
            </a:r>
            <a:r>
              <a:rPr lang="ru-RU" sz="1600" dirty="0"/>
              <a:t>.</a:t>
            </a:r>
          </a:p>
          <a:p>
            <a:r>
              <a:rPr lang="ru-RU" sz="1600" dirty="0" err="1"/>
              <a:t>Rest</a:t>
            </a:r>
            <a:r>
              <a:rPr lang="ru-RU" sz="1600" dirty="0"/>
              <a:t> API.</a:t>
            </a:r>
          </a:p>
          <a:p>
            <a:pPr>
              <a:buFont typeface="Courier New" panose="02070309020205020404" pitchFamily="49" charset="0"/>
              <a:buChar char="o"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939314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FB9FA-A4F7-423B-A1EA-E0BC8E89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</a:t>
            </a:r>
            <a:r>
              <a:rPr lang="ru-RU" dirty="0" err="1"/>
              <a:t>тикет</a:t>
            </a:r>
            <a:r>
              <a:rPr lang="ru-RU" dirty="0"/>
              <a:t> системе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1F40EA-BB7E-40C8-839D-B40B1744B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Для внутреннего использования (пользователи (в нашем случае это сотрудники банка-клиента) будут заводить заявки через проектных менеджеров).</a:t>
            </a:r>
          </a:p>
          <a:p>
            <a:r>
              <a:rPr lang="ru-RU" dirty="0"/>
              <a:t>Поддерживает возможность кастомизации жизненного цикла задач (</a:t>
            </a:r>
            <a:r>
              <a:rPr lang="ru-RU" b="1" i="1" dirty="0" err="1"/>
              <a:t>workflow</a:t>
            </a:r>
            <a:r>
              <a:rPr lang="ru-RU" dirty="0"/>
              <a:t>). Помимо очевидных статусов: «Создана», «В работе», «Выполнена» могут потребоваться как минимум поля: «Заблокирована», «Проверка клиентом».</a:t>
            </a:r>
          </a:p>
          <a:p>
            <a:r>
              <a:rPr lang="ru-RU" dirty="0"/>
              <a:t>С возможностью работать через мобильное приложение (не критично, но желательно).</a:t>
            </a:r>
          </a:p>
          <a:p>
            <a:r>
              <a:rPr lang="ru-RU" dirty="0"/>
              <a:t>Позволяет контролировать приоритет задач.</a:t>
            </a:r>
          </a:p>
          <a:p>
            <a:r>
              <a:rPr lang="ru-RU" dirty="0"/>
              <a:t>Устанавливается на ваше оборудование (чтобы нюансы работы приложений ваших клиентов не утекли в сеть).</a:t>
            </a:r>
          </a:p>
        </p:txBody>
      </p:sp>
    </p:spTree>
    <p:extLst>
      <p:ext uri="{BB962C8B-B14F-4D97-AF65-F5344CB8AC3E}">
        <p14:creationId xmlns:p14="http://schemas.microsoft.com/office/powerpoint/2010/main" val="2799299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F78649F-6C5C-4364-9987-AA8BE98095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445710"/>
              </p:ext>
            </p:extLst>
          </p:nvPr>
        </p:nvGraphicFramePr>
        <p:xfrm>
          <a:off x="838200" y="595618"/>
          <a:ext cx="10515600" cy="5262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7601287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759003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3206573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9862685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31490606"/>
                    </a:ext>
                  </a:extLst>
                </a:gridCol>
              </a:tblGrid>
              <a:tr h="45300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Kanboard</a:t>
                      </a:r>
                      <a:endParaRPr lang="ru-RU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Jira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YouTrack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YouGile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729625"/>
                  </a:ext>
                </a:extLst>
              </a:tr>
              <a:tr h="961938">
                <a:tc>
                  <a:txBody>
                    <a:bodyPr/>
                    <a:lstStyle/>
                    <a:p>
                      <a:r>
                        <a:rPr lang="ru-RU" dirty="0"/>
                        <a:t>Поддержка кастомизации </a:t>
                      </a:r>
                      <a:r>
                        <a:rPr lang="en-US" dirty="0"/>
                        <a:t>workflow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7524"/>
                  </a:ext>
                </a:extLst>
              </a:tr>
              <a:tr h="961938">
                <a:tc>
                  <a:txBody>
                    <a:bodyPr/>
                    <a:lstStyle/>
                    <a:p>
                      <a:r>
                        <a:rPr lang="ru-RU" dirty="0"/>
                        <a:t>Мобильное приложение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615188"/>
                  </a:ext>
                </a:extLst>
              </a:tr>
              <a:tr h="961938">
                <a:tc>
                  <a:txBody>
                    <a:bodyPr/>
                    <a:lstStyle/>
                    <a:p>
                      <a:r>
                        <a:rPr lang="ru-RU" dirty="0"/>
                        <a:t>Контроль приоритета задач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420524"/>
                  </a:ext>
                </a:extLst>
              </a:tr>
              <a:tr h="961938">
                <a:tc>
                  <a:txBody>
                    <a:bodyPr/>
                    <a:lstStyle/>
                    <a:p>
                      <a:r>
                        <a:rPr lang="ru-RU" dirty="0"/>
                        <a:t>Возможность установить на свое оборудование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520586"/>
                  </a:ext>
                </a:extLst>
              </a:tr>
              <a:tr h="961938">
                <a:tc>
                  <a:txBody>
                    <a:bodyPr/>
                    <a:lstStyle/>
                    <a:p>
                      <a:r>
                        <a:rPr lang="ru-RU" dirty="0"/>
                        <a:t>Цена версии </a:t>
                      </a:r>
                      <a:r>
                        <a:rPr lang="en-US" dirty="0"/>
                        <a:t>Standalone</a:t>
                      </a:r>
                      <a:r>
                        <a:rPr lang="ru-RU" dirty="0"/>
                        <a:t> за год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бесплатно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42000,00 USD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До 10 пользователей бесплатно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41 916 р.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383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882308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_2SEEDS">
      <a:dk1>
        <a:srgbClr val="000000"/>
      </a:dk1>
      <a:lt1>
        <a:srgbClr val="FFFFFF"/>
      </a:lt1>
      <a:dk2>
        <a:srgbClr val="413424"/>
      </a:dk2>
      <a:lt2>
        <a:srgbClr val="E8E8E2"/>
      </a:lt2>
      <a:accent1>
        <a:srgbClr val="7F82BA"/>
      </a:accent1>
      <a:accent2>
        <a:srgbClr val="8DA6C2"/>
      </a:accent2>
      <a:accent3>
        <a:srgbClr val="A796C6"/>
      </a:accent3>
      <a:accent4>
        <a:srgbClr val="BA877F"/>
      </a:accent4>
      <a:accent5>
        <a:srgbClr val="BA9F7F"/>
      </a:accent5>
      <a:accent6>
        <a:srgbClr val="A8A673"/>
      </a:accent6>
      <a:hlink>
        <a:srgbClr val="888552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468</Words>
  <Application>Microsoft Office PowerPoint</Application>
  <PresentationFormat>Широкоэкранный</PresentationFormat>
  <Paragraphs>98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Avenir Next LT Pro</vt:lpstr>
      <vt:lpstr>AvenirNext LT Pro Medium</vt:lpstr>
      <vt:lpstr>Courier New</vt:lpstr>
      <vt:lpstr>Posterama</vt:lpstr>
      <vt:lpstr>Wingdings</vt:lpstr>
      <vt:lpstr>ExploreVTI</vt:lpstr>
      <vt:lpstr>Выбор корпоративной тикет-системы </vt:lpstr>
      <vt:lpstr>Kanboard </vt:lpstr>
      <vt:lpstr>Jira</vt:lpstr>
      <vt:lpstr>YouGile</vt:lpstr>
      <vt:lpstr>YouTrack</vt:lpstr>
      <vt:lpstr>Требования к тикет системе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Выбор корпоративной тикет-системы</dc:title>
  <dc:creator>User</dc:creator>
  <cp:lastModifiedBy>User</cp:lastModifiedBy>
  <cp:revision>7</cp:revision>
  <dcterms:created xsi:type="dcterms:W3CDTF">2021-07-26T11:57:24Z</dcterms:created>
  <dcterms:modified xsi:type="dcterms:W3CDTF">2021-07-26T12:58:44Z</dcterms:modified>
</cp:coreProperties>
</file>