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61" r:id="rId5"/>
    <p:sldId id="262" r:id="rId6"/>
    <p:sldId id="263" r:id="rId7"/>
    <p:sldId id="264" r:id="rId8"/>
    <p:sldId id="265" r:id="rId9"/>
    <p:sldId id="270" r:id="rId10"/>
    <p:sldId id="266" r:id="rId11"/>
    <p:sldId id="267" r:id="rId12"/>
    <p:sldId id="271" r:id="rId13"/>
    <p:sldId id="269" r:id="rId14"/>
    <p:sldId id="272" r:id="rId15"/>
    <p:sldId id="275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A91226-F4EA-4A78-A921-790A2957873E}">
          <p14:sldIdLst>
            <p14:sldId id="256"/>
          </p14:sldIdLst>
        </p14:section>
        <p14:section name="无标题节" id="{97D74973-C3CF-4B3F-8001-21096E66E5F3}">
          <p14:sldIdLst>
            <p14:sldId id="257"/>
            <p14:sldId id="261"/>
            <p14:sldId id="262"/>
            <p14:sldId id="263"/>
            <p14:sldId id="264"/>
            <p14:sldId id="265"/>
            <p14:sldId id="270"/>
            <p14:sldId id="266"/>
            <p14:sldId id="267"/>
            <p14:sldId id="271"/>
            <p14:sldId id="269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6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504" autoAdjust="0"/>
  </p:normalViewPr>
  <p:slideViewPr>
    <p:cSldViewPr>
      <p:cViewPr varScale="1">
        <p:scale>
          <a:sx n="88" d="100"/>
          <a:sy n="88" d="100"/>
        </p:scale>
        <p:origin x="792" y="72"/>
      </p:cViewPr>
      <p:guideLst>
        <p:guide orient="horz" pos="116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RDMA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Disk I/O</a:t>
            </a:r>
            <a:r>
              <a:rPr lang="zh-CN" altLang="en-US" dirty="0" smtClean="0"/>
              <a:t>性能表现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Disk I/O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245</c:v>
                </c:pt>
                <c:pt idx="1">
                  <c:v>245</c:v>
                </c:pt>
                <c:pt idx="2">
                  <c:v>245</c:v>
                </c:pt>
                <c:pt idx="3">
                  <c:v>245</c:v>
                </c:pt>
                <c:pt idx="4">
                  <c:v>245</c:v>
                </c:pt>
                <c:pt idx="5">
                  <c:v>245</c:v>
                </c:pt>
                <c:pt idx="6">
                  <c:v>245</c:v>
                </c:pt>
                <c:pt idx="7">
                  <c:v>245</c:v>
                </c:pt>
                <c:pt idx="8">
                  <c:v>245</c:v>
                </c:pt>
                <c:pt idx="9">
                  <c:v>245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InfiniBand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796</c:v>
                </c:pt>
                <c:pt idx="1">
                  <c:v>576</c:v>
                </c:pt>
                <c:pt idx="2">
                  <c:v>880</c:v>
                </c:pt>
                <c:pt idx="3">
                  <c:v>463</c:v>
                </c:pt>
                <c:pt idx="4">
                  <c:v>757</c:v>
                </c:pt>
                <c:pt idx="5">
                  <c:v>409</c:v>
                </c:pt>
                <c:pt idx="6">
                  <c:v>484</c:v>
                </c:pt>
                <c:pt idx="7">
                  <c:v>448</c:v>
                </c:pt>
                <c:pt idx="8">
                  <c:v>318</c:v>
                </c:pt>
                <c:pt idx="9">
                  <c:v>808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51312768"/>
        <c:axId val="-1551306240"/>
      </c:lineChart>
      <c:catAx>
        <c:axId val="-155131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551306240"/>
        <c:crosses val="autoZero"/>
        <c:auto val="1"/>
        <c:lblAlgn val="ctr"/>
        <c:lblOffset val="100"/>
        <c:noMultiLvlLbl val="0"/>
      </c:catAx>
      <c:valAx>
        <c:axId val="-155130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55131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包数量随时间变化图</a:t>
            </a: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未加密包数量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9613</c:v>
                </c:pt>
                <c:pt idx="1">
                  <c:v>16046</c:v>
                </c:pt>
                <c:pt idx="2">
                  <c:v>21993</c:v>
                </c:pt>
                <c:pt idx="3">
                  <c:v>7328</c:v>
                </c:pt>
                <c:pt idx="4">
                  <c:v>16954</c:v>
                </c:pt>
                <c:pt idx="5">
                  <c:v>15165</c:v>
                </c:pt>
                <c:pt idx="6">
                  <c:v>16524</c:v>
                </c:pt>
                <c:pt idx="7">
                  <c:v>22008</c:v>
                </c:pt>
                <c:pt idx="8">
                  <c:v>20499</c:v>
                </c:pt>
                <c:pt idx="9">
                  <c:v>6115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51314944"/>
        <c:axId val="-1551307872"/>
      </c:lineChart>
      <c:catAx>
        <c:axId val="-155131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时间 </a:t>
                </a:r>
                <a:r>
                  <a:rPr lang="en-US" altLang="zh-CN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sec</a:t>
                </a:r>
                <a:endPara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551307872"/>
        <c:crosses val="autoZero"/>
        <c:auto val="1"/>
        <c:lblAlgn val="ctr"/>
        <c:lblOffset val="100"/>
        <c:noMultiLvlLbl val="0"/>
      </c:catAx>
      <c:valAx>
        <c:axId val="-155130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数据包数量</a:t>
                </a:r>
                <a:r>
                  <a:rPr lang="en-US" altLang="zh-CN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1/sec</a:t>
                </a:r>
                <a:endPara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55131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包数量随时间变化图</a:t>
            </a: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加密包数量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39</c:v>
                </c:pt>
                <c:pt idx="1">
                  <c:v>16759</c:v>
                </c:pt>
                <c:pt idx="2">
                  <c:v>3695</c:v>
                </c:pt>
                <c:pt idx="3">
                  <c:v>18835</c:v>
                </c:pt>
                <c:pt idx="4">
                  <c:v>9741</c:v>
                </c:pt>
                <c:pt idx="5">
                  <c:v>11740</c:v>
                </c:pt>
                <c:pt idx="6">
                  <c:v>15355</c:v>
                </c:pt>
                <c:pt idx="7">
                  <c:v>11268</c:v>
                </c:pt>
                <c:pt idx="8">
                  <c:v>8044</c:v>
                </c:pt>
                <c:pt idx="9">
                  <c:v>22659</c:v>
                </c:pt>
                <c:pt idx="10">
                  <c:v>8546</c:v>
                </c:pt>
                <c:pt idx="11">
                  <c:v>16706</c:v>
                </c:pt>
                <c:pt idx="12">
                  <c:v>13969</c:v>
                </c:pt>
                <c:pt idx="13">
                  <c:v>15482</c:v>
                </c:pt>
                <c:pt idx="14">
                  <c:v>13264</c:v>
                </c:pt>
                <c:pt idx="15">
                  <c:v>16274</c:v>
                </c:pt>
                <c:pt idx="16">
                  <c:v>26775</c:v>
                </c:pt>
                <c:pt idx="17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51313856"/>
        <c:axId val="-1551313312"/>
      </c:lineChart>
      <c:catAx>
        <c:axId val="-1551313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时间 </a:t>
                </a:r>
                <a:r>
                  <a:rPr lang="en-US" altLang="zh-CN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sec</a:t>
                </a:r>
                <a:endPara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551313312"/>
        <c:crosses val="autoZero"/>
        <c:auto val="1"/>
        <c:lblAlgn val="ctr"/>
        <c:lblOffset val="100"/>
        <c:noMultiLvlLbl val="0"/>
      </c:catAx>
      <c:valAx>
        <c:axId val="-155131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数据包数量 </a:t>
                </a:r>
                <a:r>
                  <a:rPr lang="en-US" altLang="zh-CN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1/sec</a:t>
                </a:r>
                <a:endPara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551313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E4CD5-DF29-45C5-9EB2-5EE5E9AAE461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D8D36-4913-4975-9DF9-B12AC48FB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67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D8D36-4913-4975-9DF9-B12AC48FBF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9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44008" y="1808261"/>
            <a:ext cx="4258816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95536" y="1808261"/>
            <a:ext cx="417646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5536" y="486420"/>
            <a:ext cx="83164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基于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OpenStack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和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Ceph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的虚拟机安全迁移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664" y="2067694"/>
            <a:ext cx="2592288" cy="25803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19872" y="1421363"/>
            <a:ext cx="2416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信息安全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1301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张桐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  <a:p>
            <a:pPr algn="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指导教师            李涛</a:t>
            </a:r>
            <a:endParaRPr lang="zh-CN" altLang="en-US" dirty="0">
              <a:solidFill>
                <a:srgbClr val="33333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</a:t>
            </a:r>
            <a:r>
              <a:rPr lang="en-US" altLang="zh-CN" dirty="0" smtClean="0"/>
              <a:t>OpenStack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Ceph</a:t>
            </a:r>
            <a:r>
              <a:rPr lang="zh-CN" altLang="en-US" dirty="0" smtClean="0"/>
              <a:t>的环境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部署 </a:t>
            </a:r>
            <a:r>
              <a:rPr lang="en-US" altLang="zh-CN" dirty="0" smtClean="0"/>
              <a:t>OpenStack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1707654"/>
            <a:ext cx="255069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集群基本环境的部署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Services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部署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Ceph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整合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InfiniBand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644" y="1069123"/>
            <a:ext cx="5770860" cy="3806883"/>
          </a:xfrm>
        </p:spPr>
      </p:pic>
    </p:spTree>
    <p:extLst>
      <p:ext uri="{BB962C8B-B14F-4D97-AF65-F5344CB8AC3E}">
        <p14:creationId xmlns:p14="http://schemas.microsoft.com/office/powerpoint/2010/main" val="37108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虚拟机迁移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TCP </a:t>
            </a:r>
            <a:r>
              <a:rPr lang="zh-CN" altLang="en-US" dirty="0" smtClean="0"/>
              <a:t>迁移测试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606334280"/>
              </p:ext>
            </p:extLst>
          </p:nvPr>
        </p:nvGraphicFramePr>
        <p:xfrm>
          <a:off x="3707904" y="1131590"/>
          <a:ext cx="5184576" cy="3646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395536" y="1707654"/>
            <a:ext cx="326082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明文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传输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大范围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端口：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16514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49152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效率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147Mbyte/s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60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虚拟机迁移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TLS </a:t>
            </a:r>
            <a:r>
              <a:rPr lang="zh-CN" altLang="en-US" dirty="0" smtClean="0"/>
              <a:t>迁移部署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524" y="884466"/>
            <a:ext cx="4229598" cy="4155611"/>
          </a:xfrm>
        </p:spPr>
      </p:pic>
      <p:sp>
        <p:nvSpPr>
          <p:cNvPr id="6" name="矩形 5"/>
          <p:cNvSpPr/>
          <p:nvPr/>
        </p:nvSpPr>
        <p:spPr>
          <a:xfrm>
            <a:off x="395536" y="170765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707654"/>
            <a:ext cx="288649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证书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Server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Client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证书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Libvirt</a:t>
            </a:r>
          </a:p>
        </p:txBody>
      </p:sp>
      <p:sp>
        <p:nvSpPr>
          <p:cNvPr id="8" name="矩形 7"/>
          <p:cNvSpPr/>
          <p:nvPr/>
        </p:nvSpPr>
        <p:spPr>
          <a:xfrm>
            <a:off x="4145857" y="3435845"/>
            <a:ext cx="85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Server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45857" y="4053295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Client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16216" y="1280614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6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虚拟机迁移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TCP+TLS </a:t>
            </a:r>
            <a:r>
              <a:rPr lang="zh-CN" altLang="en-US" dirty="0" smtClean="0"/>
              <a:t>迁移测试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411503411"/>
              </p:ext>
            </p:extLst>
          </p:nvPr>
        </p:nvGraphicFramePr>
        <p:xfrm>
          <a:off x="3733214" y="1131590"/>
          <a:ext cx="5159266" cy="359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398307" y="1707654"/>
            <a:ext cx="20890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认证的加密传输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单个端口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牺牲效率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2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5576" y="1184089"/>
            <a:ext cx="2773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Thank you!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绪论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研究背景以及意义</a:t>
            </a:r>
            <a:endParaRPr lang="en-US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44" y="988623"/>
            <a:ext cx="4451752" cy="4031399"/>
          </a:xfrm>
        </p:spPr>
      </p:pic>
      <p:sp>
        <p:nvSpPr>
          <p:cNvPr id="7" name="矩形 6"/>
          <p:cNvSpPr/>
          <p:nvPr/>
        </p:nvSpPr>
        <p:spPr>
          <a:xfrm>
            <a:off x="395536" y="1707654"/>
            <a:ext cx="3744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互联网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可伸缩性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减少成本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绪论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研究背景以及意义</a:t>
            </a:r>
            <a:endParaRPr lang="zh-CN" altLang="en-US" b="1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" t="4951" r="5623" b="6294"/>
          <a:stretch/>
        </p:blipFill>
        <p:spPr>
          <a:xfrm>
            <a:off x="2640198" y="1208232"/>
            <a:ext cx="6447899" cy="3739782"/>
          </a:xfrm>
        </p:spPr>
      </p:pic>
      <p:sp>
        <p:nvSpPr>
          <p:cNvPr id="6" name="矩形 5"/>
          <p:cNvSpPr/>
          <p:nvPr/>
        </p:nvSpPr>
        <p:spPr>
          <a:xfrm>
            <a:off x="395536" y="1707654"/>
            <a:ext cx="208903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抽象实体资源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隔离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可扩展性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安全性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资源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可充分利用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9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绪论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主要问题分析</a:t>
            </a:r>
            <a:endParaRPr lang="zh-CN" altLang="en-US" b="1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484" y="1131590"/>
            <a:ext cx="3571004" cy="2535470"/>
          </a:xfrm>
        </p:spPr>
      </p:pic>
      <p:sp>
        <p:nvSpPr>
          <p:cNvPr id="7" name="矩形 6"/>
          <p:cNvSpPr/>
          <p:nvPr/>
        </p:nvSpPr>
        <p:spPr>
          <a:xfrm>
            <a:off x="395536" y="170765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虚拟机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迁移数据流量安全性威胁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虚拟机迁移前后安全配置一致性问题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64" y="3205275"/>
            <a:ext cx="3102444" cy="141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绪论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针对问题的研究内容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291830"/>
            <a:ext cx="3384376" cy="1786199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3838"/>
            <a:ext cx="3529126" cy="170574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95536" y="1707654"/>
            <a:ext cx="397095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部署集群内基于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PKI/CA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的身份互信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迁移流量进行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TLS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加密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Security Group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5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OpenStack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Ceph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Ceph </a:t>
            </a:r>
            <a:r>
              <a:rPr lang="zh-CN" altLang="en-US" dirty="0" smtClean="0"/>
              <a:t>分布式对象存储介绍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17" y="1419845"/>
            <a:ext cx="5091679" cy="3600177"/>
          </a:xfrm>
        </p:spPr>
      </p:pic>
      <p:sp>
        <p:nvSpPr>
          <p:cNvPr id="9" name="矩形 8"/>
          <p:cNvSpPr/>
          <p:nvPr/>
        </p:nvSpPr>
        <p:spPr>
          <a:xfrm>
            <a:off x="395536" y="1707654"/>
            <a:ext cx="393569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底层采用对象存储，上层提供接口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无单点故障，高可用性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RADOS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实现数据自动恢复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CRUSH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去中心化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Monitor cluster</a:t>
            </a:r>
          </a:p>
        </p:txBody>
      </p:sp>
    </p:spTree>
    <p:extLst>
      <p:ext uri="{BB962C8B-B14F-4D97-AF65-F5344CB8AC3E}">
        <p14:creationId xmlns:p14="http://schemas.microsoft.com/office/powerpoint/2010/main" val="9410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OpenStack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Ceph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OpenStack </a:t>
            </a:r>
            <a:r>
              <a:rPr lang="zh-CN" altLang="en-US" dirty="0" smtClean="0"/>
              <a:t>软件平台介绍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41" y="1275606"/>
            <a:ext cx="5328259" cy="3382169"/>
          </a:xfrm>
        </p:spPr>
      </p:pic>
      <p:sp>
        <p:nvSpPr>
          <p:cNvPr id="4" name="矩形 3"/>
          <p:cNvSpPr/>
          <p:nvPr/>
        </p:nvSpPr>
        <p:spPr>
          <a:xfrm>
            <a:off x="395536" y="1707654"/>
            <a:ext cx="284392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Controller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Service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在集群中的分布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Provider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Manage Network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44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InfiniBand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RDMA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InfiniBand </a:t>
            </a:r>
            <a:r>
              <a:rPr lang="zh-CN" altLang="en-US" dirty="0" smtClean="0"/>
              <a:t>特性与测试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5536" y="1707654"/>
            <a:ext cx="38298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绕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过内核数据包处理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Ceph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ASYN+RDMA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Manage Network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InfiniBand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5" name="内容占位符 24"/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559655717"/>
              </p:ext>
            </p:extLst>
          </p:nvPr>
        </p:nvGraphicFramePr>
        <p:xfrm>
          <a:off x="4343400" y="1123628"/>
          <a:ext cx="4712287" cy="3464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06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</a:t>
            </a:r>
            <a:r>
              <a:rPr lang="en-US" altLang="zh-CN" dirty="0" smtClean="0"/>
              <a:t>OpenStack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Ceph</a:t>
            </a:r>
            <a:r>
              <a:rPr lang="zh-CN" altLang="en-US" dirty="0" smtClean="0"/>
              <a:t>的环境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部署 </a:t>
            </a:r>
            <a:r>
              <a:rPr lang="en-US" altLang="zh-CN" dirty="0" smtClean="0"/>
              <a:t>Ceph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1707654"/>
            <a:ext cx="24128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激活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Monitor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激活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InfiniBand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40" y="1392647"/>
            <a:ext cx="6352964" cy="312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275</Words>
  <Application>Microsoft Office PowerPoint</Application>
  <PresentationFormat>全屏显示(16:9)</PresentationFormat>
  <Paragraphs>111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맑은 고딕</vt:lpstr>
      <vt:lpstr>宋体</vt:lpstr>
      <vt:lpstr>微软雅黑</vt:lpstr>
      <vt:lpstr>微软雅黑 Light</vt:lpstr>
      <vt:lpstr>Arial</vt:lpstr>
      <vt:lpstr>Calibri</vt:lpstr>
      <vt:lpstr>Office Theme</vt:lpstr>
      <vt:lpstr>Custom Design</vt:lpstr>
      <vt:lpstr>PowerPoint 演示文稿</vt:lpstr>
      <vt:lpstr>绪论</vt:lpstr>
      <vt:lpstr>绪论</vt:lpstr>
      <vt:lpstr>绪论</vt:lpstr>
      <vt:lpstr>绪论</vt:lpstr>
      <vt:lpstr>OpenStack与Ceph</vt:lpstr>
      <vt:lpstr>OpenStack与Ceph</vt:lpstr>
      <vt:lpstr>InfiniBand实现的RDMA技术</vt:lpstr>
      <vt:lpstr>部署OpenStack与Ceph的环境</vt:lpstr>
      <vt:lpstr>部署OpenStack与Ceph的环境</vt:lpstr>
      <vt:lpstr>虚拟机迁移</vt:lpstr>
      <vt:lpstr>虚拟机迁移</vt:lpstr>
      <vt:lpstr>虚拟机迁移</vt:lpstr>
      <vt:lpstr>PowerPoint 演示文稿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tong zhang</cp:lastModifiedBy>
  <cp:revision>66</cp:revision>
  <dcterms:created xsi:type="dcterms:W3CDTF">2014-04-01T16:27:38Z</dcterms:created>
  <dcterms:modified xsi:type="dcterms:W3CDTF">2017-05-30T10:13:02Z</dcterms:modified>
</cp:coreProperties>
</file>