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2" r:id="rId7"/>
    <p:sldId id="263" r:id="rId8"/>
    <p:sldId id="261" r:id="rId9"/>
    <p:sldId id="299" r:id="rId10"/>
    <p:sldId id="264" r:id="rId11"/>
    <p:sldId id="265" r:id="rId12"/>
    <p:sldId id="266" r:id="rId13"/>
    <p:sldId id="267" r:id="rId14"/>
    <p:sldId id="268" r:id="rId15"/>
    <p:sldId id="297" r:id="rId16"/>
    <p:sldId id="269" r:id="rId17"/>
    <p:sldId id="270" r:id="rId18"/>
    <p:sldId id="271" r:id="rId19"/>
    <p:sldId id="272" r:id="rId20"/>
    <p:sldId id="273" r:id="rId21"/>
    <p:sldId id="274" r:id="rId22"/>
    <p:sldId id="276" r:id="rId23"/>
    <p:sldId id="277" r:id="rId24"/>
    <p:sldId id="278" r:id="rId25"/>
    <p:sldId id="279" r:id="rId26"/>
    <p:sldId id="298"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4" r:id="rId41"/>
    <p:sldId id="293" r:id="rId42"/>
    <p:sldId id="295" r:id="rId43"/>
    <p:sldId id="296" r:id="rId44"/>
  </p:sldIdLst>
  <p:sldSz cx="9144000" cy="5143500" type="screen16x9"/>
  <p:notesSz cx="6858000" cy="9144000"/>
  <p:embeddedFontLst>
    <p:embeddedFont>
      <p:font typeface="Source Sans Pro" panose="020B0604020202020204" charset="0"/>
      <p:regular r:id="rId46"/>
      <p:bold r:id="rId47"/>
      <p:italic r:id="rId48"/>
      <p:boldItalic r:id="rId49"/>
    </p:embeddedFont>
    <p:embeddedFont>
      <p:font typeface="Oswald" panose="020B0604020202020204" charset="0"/>
      <p:regular r:id="rId50"/>
      <p:bold r:id="rId51"/>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07" autoAdjust="0"/>
  </p:normalViewPr>
  <p:slideViewPr>
    <p:cSldViewPr snapToGrid="0">
      <p:cViewPr varScale="1">
        <p:scale>
          <a:sx n="95" d="100"/>
          <a:sy n="95" d="100"/>
        </p:scale>
        <p:origin x="6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 Beeman" userId="97ba756334ff4b9e" providerId="LiveId" clId="{CA9E963B-CF31-4249-A096-CE85B6D70169}"/>
    <pc:docChg chg="undo custSel addSld delSld modSld">
      <pc:chgData name="Steph Beeman" userId="97ba756334ff4b9e" providerId="LiveId" clId="{CA9E963B-CF31-4249-A096-CE85B6D70169}" dt="2017-11-22T22:22:25.971" v="860" actId="2696"/>
      <pc:docMkLst>
        <pc:docMk/>
      </pc:docMkLst>
      <pc:sldChg chg="modSp modAnim modNotesTx">
        <pc:chgData name="Steph Beeman" userId="97ba756334ff4b9e" providerId="LiveId" clId="{CA9E963B-CF31-4249-A096-CE85B6D70169}" dt="2017-11-22T21:59:54.619" v="505" actId="20577"/>
        <pc:sldMkLst>
          <pc:docMk/>
          <pc:sldMk cId="0" sldId="272"/>
        </pc:sldMkLst>
        <pc:spChg chg="mod">
          <ac:chgData name="Steph Beeman" userId="97ba756334ff4b9e" providerId="LiveId" clId="{CA9E963B-CF31-4249-A096-CE85B6D70169}" dt="2017-11-22T21:59:54.619" v="505" actId="20577"/>
          <ac:spMkLst>
            <pc:docMk/>
            <pc:sldMk cId="0" sldId="272"/>
            <ac:spMk id="643" creationId="{00000000-0000-0000-0000-000000000000}"/>
          </ac:spMkLst>
        </pc:spChg>
      </pc:sldChg>
      <pc:sldChg chg="modSp modAnim">
        <pc:chgData name="Steph Beeman" userId="97ba756334ff4b9e" providerId="LiveId" clId="{CA9E963B-CF31-4249-A096-CE85B6D70169}" dt="2017-11-22T22:00:28.854" v="568" actId="20577"/>
        <pc:sldMkLst>
          <pc:docMk/>
          <pc:sldMk cId="0" sldId="274"/>
        </pc:sldMkLst>
        <pc:spChg chg="mod">
          <ac:chgData name="Steph Beeman" userId="97ba756334ff4b9e" providerId="LiveId" clId="{CA9E963B-CF31-4249-A096-CE85B6D70169}" dt="2017-11-22T22:00:28.854" v="568" actId="20577"/>
          <ac:spMkLst>
            <pc:docMk/>
            <pc:sldMk cId="0" sldId="274"/>
            <ac:spMk id="655" creationId="{00000000-0000-0000-0000-000000000000}"/>
          </ac:spMkLst>
        </pc:spChg>
      </pc:sldChg>
      <pc:sldChg chg="del">
        <pc:chgData name="Steph Beeman" userId="97ba756334ff4b9e" providerId="LiveId" clId="{CA9E963B-CF31-4249-A096-CE85B6D70169}" dt="2017-11-22T22:01:08.175" v="569" actId="2696"/>
        <pc:sldMkLst>
          <pc:docMk/>
          <pc:sldMk cId="0" sldId="275"/>
        </pc:sldMkLst>
      </pc:sldChg>
      <pc:sldChg chg="modSp modAnim">
        <pc:chgData name="Steph Beeman" userId="97ba756334ff4b9e" providerId="LiveId" clId="{CA9E963B-CF31-4249-A096-CE85B6D70169}" dt="2017-11-22T22:03:00.179" v="682" actId="20577"/>
        <pc:sldMkLst>
          <pc:docMk/>
          <pc:sldMk cId="0" sldId="277"/>
        </pc:sldMkLst>
        <pc:spChg chg="mod">
          <ac:chgData name="Steph Beeman" userId="97ba756334ff4b9e" providerId="LiveId" clId="{CA9E963B-CF31-4249-A096-CE85B6D70169}" dt="2017-11-22T22:03:00.179" v="682" actId="20577"/>
          <ac:spMkLst>
            <pc:docMk/>
            <pc:sldMk cId="0" sldId="277"/>
            <ac:spMk id="682" creationId="{00000000-0000-0000-0000-000000000000}"/>
          </ac:spMkLst>
        </pc:spChg>
      </pc:sldChg>
      <pc:sldChg chg="modSp">
        <pc:chgData name="Steph Beeman" userId="97ba756334ff4b9e" providerId="LiveId" clId="{CA9E963B-CF31-4249-A096-CE85B6D70169}" dt="2017-11-22T22:01:57.397" v="592" actId="20577"/>
        <pc:sldMkLst>
          <pc:docMk/>
          <pc:sldMk cId="2216876586" sldId="298"/>
        </pc:sldMkLst>
        <pc:spChg chg="mod">
          <ac:chgData name="Steph Beeman" userId="97ba756334ff4b9e" providerId="LiveId" clId="{CA9E963B-CF31-4249-A096-CE85B6D70169}" dt="2017-11-22T22:01:57.397" v="592" actId="20577"/>
          <ac:spMkLst>
            <pc:docMk/>
            <pc:sldMk cId="2216876586" sldId="298"/>
            <ac:spMk id="8" creationId="{00000000-0000-0000-0000-000000000000}"/>
          </ac:spMkLst>
        </pc:spChg>
      </pc:sldChg>
      <pc:sldChg chg="addSp delSp modSp add modTransition modNotesTx">
        <pc:chgData name="Steph Beeman" userId="97ba756334ff4b9e" providerId="LiveId" clId="{CA9E963B-CF31-4249-A096-CE85B6D70169}" dt="2017-11-22T22:18:31.417" v="684" actId="20577"/>
        <pc:sldMkLst>
          <pc:docMk/>
          <pc:sldMk cId="1945345185" sldId="299"/>
        </pc:sldMkLst>
        <pc:spChg chg="add del mod">
          <ac:chgData name="Steph Beeman" userId="97ba756334ff4b9e" providerId="LiveId" clId="{CA9E963B-CF31-4249-A096-CE85B6D70169}" dt="2017-11-22T21:50:44.087" v="3" actId="478"/>
          <ac:spMkLst>
            <pc:docMk/>
            <pc:sldMk cId="1945345185" sldId="299"/>
            <ac:spMk id="2" creationId="{B4C4A0D2-E0DC-4F9C-9D71-B03C3ED681B5}"/>
          </ac:spMkLst>
        </pc:spChg>
        <pc:spChg chg="mod">
          <ac:chgData name="Steph Beeman" userId="97ba756334ff4b9e" providerId="LiveId" clId="{CA9E963B-CF31-4249-A096-CE85B6D70169}" dt="2017-11-22T21:51:52.376" v="125" actId="20577"/>
          <ac:spMkLst>
            <pc:docMk/>
            <pc:sldMk cId="1945345185" sldId="299"/>
            <ac:spMk id="476" creationId="{00000000-0000-0000-0000-000000000000}"/>
          </ac:spMkLst>
        </pc:spChg>
        <pc:spChg chg="mod">
          <ac:chgData name="Steph Beeman" userId="97ba756334ff4b9e" providerId="LiveId" clId="{CA9E963B-CF31-4249-A096-CE85B6D70169}" dt="2017-11-22T21:51:06.377" v="22" actId="20577"/>
          <ac:spMkLst>
            <pc:docMk/>
            <pc:sldMk cId="1945345185" sldId="299"/>
            <ac:spMk id="477" creationId="{00000000-0000-0000-0000-000000000000}"/>
          </ac:spMkLst>
        </pc:spChg>
        <pc:spChg chg="mod">
          <ac:chgData name="Steph Beeman" userId="97ba756334ff4b9e" providerId="LiveId" clId="{CA9E963B-CF31-4249-A096-CE85B6D70169}" dt="2017-11-22T21:53:04.506" v="239" actId="20577"/>
          <ac:spMkLst>
            <pc:docMk/>
            <pc:sldMk cId="1945345185" sldId="299"/>
            <ac:spMk id="478" creationId="{00000000-0000-0000-0000-000000000000}"/>
          </ac:spMkLst>
        </pc:spChg>
        <pc:spChg chg="mod">
          <ac:chgData name="Steph Beeman" userId="97ba756334ff4b9e" providerId="LiveId" clId="{CA9E963B-CF31-4249-A096-CE85B6D70169}" dt="2017-11-22T21:52:11.023" v="136" actId="20577"/>
          <ac:spMkLst>
            <pc:docMk/>
            <pc:sldMk cId="1945345185" sldId="299"/>
            <ac:spMk id="479" creationId="{00000000-0000-0000-0000-000000000000}"/>
          </ac:spMkLst>
        </pc:spChg>
      </pc:sldChg>
      <pc:sldChg chg="addSp delSp modSp add del">
        <pc:chgData name="Steph Beeman" userId="97ba756334ff4b9e" providerId="LiveId" clId="{CA9E963B-CF31-4249-A096-CE85B6D70169}" dt="2017-11-22T22:22:25.971" v="860" actId="2696"/>
        <pc:sldMkLst>
          <pc:docMk/>
          <pc:sldMk cId="839476409" sldId="300"/>
        </pc:sldMkLst>
        <pc:spChg chg="del">
          <ac:chgData name="Steph Beeman" userId="97ba756334ff4b9e" providerId="LiveId" clId="{CA9E963B-CF31-4249-A096-CE85B6D70169}" dt="2017-11-22T22:19:37.770" v="686"/>
          <ac:spMkLst>
            <pc:docMk/>
            <pc:sldMk cId="839476409" sldId="300"/>
            <ac:spMk id="2" creationId="{174C8D8D-9863-4161-8E9C-5C7B9C40024E}"/>
          </ac:spMkLst>
        </pc:spChg>
        <pc:spChg chg="del">
          <ac:chgData name="Steph Beeman" userId="97ba756334ff4b9e" providerId="LiveId" clId="{CA9E963B-CF31-4249-A096-CE85B6D70169}" dt="2017-11-22T22:19:37.770" v="686"/>
          <ac:spMkLst>
            <pc:docMk/>
            <pc:sldMk cId="839476409" sldId="300"/>
            <ac:spMk id="3" creationId="{6F41224E-BF0F-4B9C-B1B6-48B77955E1CE}"/>
          </ac:spMkLst>
        </pc:spChg>
        <pc:spChg chg="del">
          <ac:chgData name="Steph Beeman" userId="97ba756334ff4b9e" providerId="LiveId" clId="{CA9E963B-CF31-4249-A096-CE85B6D70169}" dt="2017-11-22T22:19:37.770" v="686"/>
          <ac:spMkLst>
            <pc:docMk/>
            <pc:sldMk cId="839476409" sldId="300"/>
            <ac:spMk id="4" creationId="{1D55CAFC-799A-478F-B2BB-ABF82F015944}"/>
          </ac:spMkLst>
        </pc:spChg>
        <pc:spChg chg="add mod">
          <ac:chgData name="Steph Beeman" userId="97ba756334ff4b9e" providerId="LiveId" clId="{CA9E963B-CF31-4249-A096-CE85B6D70169}" dt="2017-11-22T22:19:52.008" v="720" actId="20577"/>
          <ac:spMkLst>
            <pc:docMk/>
            <pc:sldMk cId="839476409" sldId="300"/>
            <ac:spMk id="5" creationId="{77532C07-1277-4D6D-A8D7-05C47D07CEE1}"/>
          </ac:spMkLst>
        </pc:spChg>
        <pc:spChg chg="add mod">
          <ac:chgData name="Steph Beeman" userId="97ba756334ff4b9e" providerId="LiveId" clId="{CA9E963B-CF31-4249-A096-CE85B6D70169}" dt="2017-11-22T22:21:07.396" v="858" actId="113"/>
          <ac:spMkLst>
            <pc:docMk/>
            <pc:sldMk cId="839476409" sldId="300"/>
            <ac:spMk id="6" creationId="{3401CF11-6D0C-4759-8ED4-3787CAE6E0A6}"/>
          </ac:spMkLst>
        </pc:spChg>
        <pc:spChg chg="add mod">
          <ac:chgData name="Steph Beeman" userId="97ba756334ff4b9e" providerId="LiveId" clId="{CA9E963B-CF31-4249-A096-CE85B6D70169}" dt="2017-11-22T22:21:11.394" v="859" actId="20577"/>
          <ac:spMkLst>
            <pc:docMk/>
            <pc:sldMk cId="839476409" sldId="300"/>
            <ac:spMk id="7" creationId="{37706264-8AD6-413C-B2B4-75564D692E77}"/>
          </ac:spMkLst>
        </pc:spChg>
        <pc:spChg chg="add mod">
          <ac:chgData name="Steph Beeman" userId="97ba756334ff4b9e" providerId="LiveId" clId="{CA9E963B-CF31-4249-A096-CE85B6D70169}" dt="2017-11-22T22:19:37.770" v="686"/>
          <ac:spMkLst>
            <pc:docMk/>
            <pc:sldMk cId="839476409" sldId="300"/>
            <ac:spMk id="8" creationId="{783B7609-3C36-4DBF-A2DB-C6F4F8CDEE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4149863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14501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0" name="Shape 5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11696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36" name="Shape 5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12509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1" name="Shape 5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30081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0783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4" name="Shape 6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77152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1" name="Shape 6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Direct control: FPS</a:t>
            </a:r>
          </a:p>
          <a:p>
            <a:pPr>
              <a:spcBef>
                <a:spcPts val="0"/>
              </a:spcBef>
              <a:buNone/>
            </a:pPr>
            <a:r>
              <a:rPr lang="en"/>
              <a:t>Indirect control: RTS, WoW</a:t>
            </a:r>
          </a:p>
        </p:txBody>
      </p:sp>
    </p:spTree>
    <p:extLst>
      <p:ext uri="{BB962C8B-B14F-4D97-AF65-F5344CB8AC3E}">
        <p14:creationId xmlns:p14="http://schemas.microsoft.com/office/powerpoint/2010/main" val="50874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t>This is how Doom worked. </a:t>
            </a:r>
          </a:p>
        </p:txBody>
      </p:sp>
    </p:spTree>
    <p:extLst>
      <p:ext uri="{BB962C8B-B14F-4D97-AF65-F5344CB8AC3E}">
        <p14:creationId xmlns:p14="http://schemas.microsoft.com/office/powerpoint/2010/main" val="1279213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5" name="Shape 6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EXPLAIN SEQUENCE DIAGRAM, SLOPE OF LINES, ETC</a:t>
            </a:r>
          </a:p>
          <a:p>
            <a:pPr rtl="0">
              <a:spcBef>
                <a:spcPts val="0"/>
              </a:spcBef>
              <a:buNone/>
            </a:pPr>
            <a:endParaRPr/>
          </a:p>
          <a:p>
            <a:pPr>
              <a:spcBef>
                <a:spcPts val="0"/>
              </a:spcBef>
              <a:buNone/>
            </a:pPr>
            <a:r>
              <a:rPr lang="en"/>
              <a:t>RESPONSE TIME = HOWEVER LONG IT TAKES TO GET ALL CLIENTS</a:t>
            </a:r>
          </a:p>
        </p:txBody>
      </p:sp>
    </p:spTree>
    <p:extLst>
      <p:ext uri="{BB962C8B-B14F-4D97-AF65-F5344CB8AC3E}">
        <p14:creationId xmlns:p14="http://schemas.microsoft.com/office/powerpoint/2010/main" val="1216369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1" name="Shape 6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Direct control: FPS</a:t>
            </a:r>
          </a:p>
          <a:p>
            <a:pPr>
              <a:spcBef>
                <a:spcPts val="0"/>
              </a:spcBef>
              <a:buNone/>
            </a:pPr>
            <a:r>
              <a:rPr lang="en"/>
              <a:t>Indirect control: RTS, WoW</a:t>
            </a:r>
          </a:p>
        </p:txBody>
      </p:sp>
    </p:spTree>
    <p:extLst>
      <p:ext uri="{BB962C8B-B14F-4D97-AF65-F5344CB8AC3E}">
        <p14:creationId xmlns:p14="http://schemas.microsoft.com/office/powerpoint/2010/main" val="1170332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7" name="Shape 6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Each node is always in perfect agreement with the rest, because it’s not available when it’s not.</a:t>
            </a:r>
            <a:endParaRPr dirty="0"/>
          </a:p>
        </p:txBody>
      </p:sp>
    </p:spTree>
    <p:extLst>
      <p:ext uri="{BB962C8B-B14F-4D97-AF65-F5344CB8AC3E}">
        <p14:creationId xmlns:p14="http://schemas.microsoft.com/office/powerpoint/2010/main" val="399522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86552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3" name="Shape 6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Here’s Quake. This is also how web sites and most RTSs work. This is also how HALO’s </a:t>
            </a:r>
            <a:r>
              <a:rPr lang="en" i="1"/>
              <a:t>coop </a:t>
            </a:r>
            <a:r>
              <a:rPr lang="en"/>
              <a:t>play worked, prior to Reach.</a:t>
            </a:r>
          </a:p>
        </p:txBody>
      </p:sp>
    </p:spTree>
    <p:extLst>
      <p:ext uri="{BB962C8B-B14F-4D97-AF65-F5344CB8AC3E}">
        <p14:creationId xmlns:p14="http://schemas.microsoft.com/office/powerpoint/2010/main" val="1310151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Shape 6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9" name="Shape 6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TALK ABOUT DECOUPLING CAMERA FROM PLAYER, REMOVING THAT FROM STATE</a:t>
            </a:r>
          </a:p>
        </p:txBody>
      </p:sp>
    </p:spTree>
    <p:extLst>
      <p:ext uri="{BB962C8B-B14F-4D97-AF65-F5344CB8AC3E}">
        <p14:creationId xmlns:p14="http://schemas.microsoft.com/office/powerpoint/2010/main" val="1559304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0" name="Shape 6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This is QuakeWorld.</a:t>
            </a:r>
          </a:p>
        </p:txBody>
      </p:sp>
    </p:spTree>
    <p:extLst>
      <p:ext uri="{BB962C8B-B14F-4D97-AF65-F5344CB8AC3E}">
        <p14:creationId xmlns:p14="http://schemas.microsoft.com/office/powerpoint/2010/main" val="1386137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6" name="Shape 6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2338940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2" name="Shape 6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TALK ABOUT DECOUPLING CAMERA FROM PLAYER, REMOVING THAT FROM STATE</a:t>
            </a:r>
          </a:p>
        </p:txBody>
      </p:sp>
    </p:spTree>
    <p:extLst>
      <p:ext uri="{BB962C8B-B14F-4D97-AF65-F5344CB8AC3E}">
        <p14:creationId xmlns:p14="http://schemas.microsoft.com/office/powerpoint/2010/main" val="1906028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8" name="Shape 6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TALK ABOUT DECOUPLING CAMERA FROM PLAYER, REMOVING THAT FROM STATE</a:t>
            </a:r>
          </a:p>
        </p:txBody>
      </p:sp>
    </p:spTree>
    <p:extLst>
      <p:ext uri="{BB962C8B-B14F-4D97-AF65-F5344CB8AC3E}">
        <p14:creationId xmlns:p14="http://schemas.microsoft.com/office/powerpoint/2010/main" val="10483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Shape 70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4" name="Shape 7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Amazon, Facebook, etc.</a:t>
            </a:r>
          </a:p>
        </p:txBody>
      </p:sp>
    </p:spTree>
    <p:extLst>
      <p:ext uri="{BB962C8B-B14F-4D97-AF65-F5344CB8AC3E}">
        <p14:creationId xmlns:p14="http://schemas.microsoft.com/office/powerpoint/2010/main" val="3912552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0" name="Shape 7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294399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Shape 71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7" name="Shape 7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38586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3" name="Shape 7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6924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4424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Shape 72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9" name="Shape 7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0489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5" name="Shape 7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05061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1" name="Shape 7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65172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47" name="Shape 7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UO was 400 bytes down; up was irrelevant and tiny.</a:t>
            </a:r>
          </a:p>
        </p:txBody>
      </p:sp>
    </p:spTree>
    <p:extLst>
      <p:ext uri="{BB962C8B-B14F-4D97-AF65-F5344CB8AC3E}">
        <p14:creationId xmlns:p14="http://schemas.microsoft.com/office/powerpoint/2010/main" val="3509813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4" name="Shape 7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864468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0" name="Shape 7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UO was 400 bytes down; up was irrelevant and tiny.</a:t>
            </a:r>
          </a:p>
        </p:txBody>
      </p:sp>
    </p:spTree>
    <p:extLst>
      <p:ext uri="{BB962C8B-B14F-4D97-AF65-F5344CB8AC3E}">
        <p14:creationId xmlns:p14="http://schemas.microsoft.com/office/powerpoint/2010/main" val="409729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Shape 766"/>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7" name="Shape 7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59740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Shape 77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4" name="Shape 7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67658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Shape 78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2" name="Shape 7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45741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9391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78627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Shape 787"/>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8" name="Shape 7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74568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Shape 801"/>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2" name="Shape 8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0487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Shape 1089"/>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0" name="Shape 10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2782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4" name="Shape 4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6149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3" name="Shape 4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No matter what, partitions will happen. If nothing else, they happen constantly in </a:t>
            </a:r>
            <a:r>
              <a:rPr lang="en" i="1">
                <a:solidFill>
                  <a:schemeClr val="dk1"/>
                </a:solidFill>
              </a:rPr>
              <a:t>time</a:t>
            </a:r>
            <a:r>
              <a:rPr lang="en">
                <a:solidFill>
                  <a:schemeClr val="dk1"/>
                </a:solidFill>
              </a:rPr>
              <a:t>. </a:t>
            </a:r>
          </a:p>
        </p:txBody>
      </p:sp>
    </p:spTree>
    <p:extLst>
      <p:ext uri="{BB962C8B-B14F-4D97-AF65-F5344CB8AC3E}">
        <p14:creationId xmlns:p14="http://schemas.microsoft.com/office/powerpoint/2010/main" val="40542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3" name="Shape 5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Everything we’re about to cover ultimately is about which of these two cases we pick, and how we recover. If we’re always consistent, then we have to have some way to become available again later. If we’re always available, then we have to have some way to become consistent again later.</a:t>
            </a:r>
          </a:p>
        </p:txBody>
      </p:sp>
    </p:spTree>
    <p:extLst>
      <p:ext uri="{BB962C8B-B14F-4D97-AF65-F5344CB8AC3E}">
        <p14:creationId xmlns:p14="http://schemas.microsoft.com/office/powerpoint/2010/main" val="18814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Whiteboard the CAP theorem</a:t>
            </a:r>
          </a:p>
          <a:p>
            <a:pPr rtl="0">
              <a:spcBef>
                <a:spcPts val="0"/>
              </a:spcBef>
              <a:buNone/>
            </a:pPr>
            <a:endParaRPr dirty="0"/>
          </a:p>
          <a:p>
            <a:pPr rtl="0">
              <a:spcBef>
                <a:spcPts val="0"/>
              </a:spcBef>
              <a:buNone/>
            </a:pPr>
            <a:r>
              <a:rPr lang="en" dirty="0"/>
              <a:t>Prove that we can’t have both: two systems, sever the connection between them, make a change on one of them. Is it accepted? We’re not consistent. Is it rejected? We’re not available.</a:t>
            </a:r>
          </a:p>
          <a:p>
            <a:pPr rtl="0">
              <a:spcBef>
                <a:spcPts val="0"/>
              </a:spcBef>
              <a:buNone/>
            </a:pPr>
            <a:endParaRPr dirty="0"/>
          </a:p>
          <a:p>
            <a:pPr lvl="0" rtl="0">
              <a:spcBef>
                <a:spcPts val="0"/>
              </a:spcBef>
              <a:buNone/>
            </a:pPr>
            <a:r>
              <a:rPr lang="en" dirty="0"/>
              <a:t>Where we fall on the line might change over time!</a:t>
            </a:r>
          </a:p>
        </p:txBody>
      </p:sp>
    </p:spTree>
    <p:extLst>
      <p:ext uri="{BB962C8B-B14F-4D97-AF65-F5344CB8AC3E}">
        <p14:creationId xmlns:p14="http://schemas.microsoft.com/office/powerpoint/2010/main" val="2460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3022894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1"/>
        <p:cNvGrpSpPr/>
        <p:nvPr/>
      </p:nvGrpSpPr>
      <p:grpSpPr>
        <a:xfrm>
          <a:off x="0" y="0"/>
          <a:ext cx="0" cy="0"/>
          <a:chOff x="0" y="0"/>
          <a:chExt cx="0" cy="0"/>
        </a:xfrm>
      </p:grpSpPr>
      <p:sp>
        <p:nvSpPr>
          <p:cNvPr id="32" name="Shape 32"/>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3" name="Shape 33"/>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4" name="Shape 34"/>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 name="Shape 36"/>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 name="Shape 37"/>
          <p:cNvGrpSpPr/>
          <p:nvPr/>
        </p:nvGrpSpPr>
        <p:grpSpPr>
          <a:xfrm>
            <a:off x="-9525" y="2024075"/>
            <a:ext cx="9167825" cy="595300"/>
            <a:chOff x="-9525" y="4462475"/>
            <a:chExt cx="9167825" cy="595300"/>
          </a:xfrm>
        </p:grpSpPr>
        <p:sp>
          <p:nvSpPr>
            <p:cNvPr id="38" name="Shape 3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9" name="Shape 3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 name="Shape 41"/>
          <p:cNvGrpSpPr/>
          <p:nvPr/>
        </p:nvGrpSpPr>
        <p:grpSpPr>
          <a:xfrm>
            <a:off x="-42837" y="2005087"/>
            <a:ext cx="9229574" cy="642787"/>
            <a:chOff x="-42837" y="4443487"/>
            <a:chExt cx="9229574" cy="642787"/>
          </a:xfrm>
        </p:grpSpPr>
        <p:sp>
          <p:nvSpPr>
            <p:cNvPr id="42" name="Shape 4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7" name="Shape 5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8" name="Shape 5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0" name="Shape 6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1" name="Shape 6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2" name="Shape 6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4" name="Shape 6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5" name="Shape 6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66" name="Shape 6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67" name="Shape 67"/>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algn="r">
              <a:spcBef>
                <a:spcPts val="0"/>
              </a:spcBef>
              <a:buClr>
                <a:srgbClr val="FFFFFF"/>
              </a:buClr>
              <a:buSzPct val="100000"/>
              <a:defRPr sz="4800">
                <a:solidFill>
                  <a:srgbClr val="FFFFFF"/>
                </a:solidFill>
              </a:defRPr>
            </a:lvl1pPr>
            <a:lvl2pPr algn="r">
              <a:spcBef>
                <a:spcPts val="0"/>
              </a:spcBef>
              <a:buClr>
                <a:srgbClr val="FFFFFF"/>
              </a:buClr>
              <a:buSzPct val="100000"/>
              <a:defRPr sz="4800">
                <a:solidFill>
                  <a:srgbClr val="FFFFFF"/>
                </a:solidFill>
              </a:defRPr>
            </a:lvl2pPr>
            <a:lvl3pPr algn="r">
              <a:spcBef>
                <a:spcPts val="0"/>
              </a:spcBef>
              <a:buClr>
                <a:srgbClr val="FFFFFF"/>
              </a:buClr>
              <a:buSzPct val="100000"/>
              <a:defRPr sz="4800">
                <a:solidFill>
                  <a:srgbClr val="FFFFFF"/>
                </a:solidFill>
              </a:defRPr>
            </a:lvl3pPr>
            <a:lvl4pPr algn="r">
              <a:spcBef>
                <a:spcPts val="0"/>
              </a:spcBef>
              <a:buClr>
                <a:srgbClr val="FFFFFF"/>
              </a:buClr>
              <a:buSzPct val="100000"/>
              <a:defRPr sz="4800">
                <a:solidFill>
                  <a:srgbClr val="FFFFFF"/>
                </a:solidFill>
              </a:defRPr>
            </a:lvl4pPr>
            <a:lvl5pPr algn="r">
              <a:spcBef>
                <a:spcPts val="0"/>
              </a:spcBef>
              <a:buClr>
                <a:srgbClr val="FFFFFF"/>
              </a:buClr>
              <a:buSzPct val="100000"/>
              <a:defRPr sz="4800">
                <a:solidFill>
                  <a:srgbClr val="FFFFFF"/>
                </a:solidFill>
              </a:defRPr>
            </a:lvl5pPr>
            <a:lvl6pPr algn="r">
              <a:spcBef>
                <a:spcPts val="0"/>
              </a:spcBef>
              <a:buClr>
                <a:srgbClr val="FFFFFF"/>
              </a:buClr>
              <a:buSzPct val="100000"/>
              <a:defRPr sz="4800">
                <a:solidFill>
                  <a:srgbClr val="FFFFFF"/>
                </a:solidFill>
              </a:defRPr>
            </a:lvl6pPr>
            <a:lvl7pPr algn="r">
              <a:spcBef>
                <a:spcPts val="0"/>
              </a:spcBef>
              <a:buClr>
                <a:srgbClr val="FFFFFF"/>
              </a:buClr>
              <a:buSzPct val="100000"/>
              <a:defRPr sz="4800">
                <a:solidFill>
                  <a:srgbClr val="FFFFFF"/>
                </a:solidFill>
              </a:defRPr>
            </a:lvl7pPr>
            <a:lvl8pPr algn="r">
              <a:spcBef>
                <a:spcPts val="0"/>
              </a:spcBef>
              <a:buClr>
                <a:srgbClr val="FFFFFF"/>
              </a:buClr>
              <a:buSzPct val="100000"/>
              <a:defRPr sz="4800">
                <a:solidFill>
                  <a:srgbClr val="FFFFFF"/>
                </a:solidFill>
              </a:defRPr>
            </a:lvl8pPr>
            <a:lvl9pPr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ll graph">
    <p:spTree>
      <p:nvGrpSpPr>
        <p:cNvPr id="1" name="Shape 407"/>
        <p:cNvGrpSpPr/>
        <p:nvPr/>
      </p:nvGrpSpPr>
      <p:grpSpPr>
        <a:xfrm>
          <a:off x="0" y="0"/>
          <a:ext cx="0" cy="0"/>
          <a:chOff x="0" y="0"/>
          <a:chExt cx="0" cy="0"/>
        </a:xfrm>
      </p:grpSpPr>
      <p:sp>
        <p:nvSpPr>
          <p:cNvPr id="408" name="Shape 408"/>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09" name="Shape 409"/>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0" name="Shape 410"/>
          <p:cNvSpPr/>
          <p:nvPr/>
        </p:nvSpPr>
        <p:spPr>
          <a:xfrm rot="8100000">
            <a:off x="1847980" y="44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411" name="Shape 411"/>
          <p:cNvSpPr/>
          <p:nvPr/>
        </p:nvSpPr>
        <p:spPr>
          <a:xfrm rot="8100000">
            <a:off x="6038980" y="72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2" name="Shape 412"/>
          <p:cNvSpPr/>
          <p:nvPr/>
        </p:nvSpPr>
        <p:spPr>
          <a:xfrm rot="8100000">
            <a:off x="7181980" y="76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413" name="Shape 413"/>
          <p:cNvGrpSpPr/>
          <p:nvPr/>
        </p:nvGrpSpPr>
        <p:grpSpPr>
          <a:xfrm>
            <a:off x="-9525" y="652475"/>
            <a:ext cx="9167825" cy="595300"/>
            <a:chOff x="-9525" y="4462475"/>
            <a:chExt cx="9167825" cy="595300"/>
          </a:xfrm>
        </p:grpSpPr>
        <p:sp>
          <p:nvSpPr>
            <p:cNvPr id="414" name="Shape 41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5" name="Shape 41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7" name="Shape 417"/>
          <p:cNvGrpSpPr/>
          <p:nvPr/>
        </p:nvGrpSpPr>
        <p:grpSpPr>
          <a:xfrm>
            <a:off x="-42837" y="633487"/>
            <a:ext cx="9229574" cy="642787"/>
            <a:chOff x="-42837" y="4443487"/>
            <a:chExt cx="9229574" cy="642787"/>
          </a:xfrm>
        </p:grpSpPr>
        <p:sp>
          <p:nvSpPr>
            <p:cNvPr id="418" name="Shape 41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19" name="Shape 41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0" name="Shape 42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1" name="Shape 42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2" name="Shape 42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3" name="Shape 42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4" name="Shape 42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5" name="Shape 42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6" name="Shape 42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7" name="Shape 42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8" name="Shape 42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29" name="Shape 42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0" name="Shape 43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1" name="Shape 43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2" name="Shape 43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3" name="Shape 43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4" name="Shape 43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5" name="Shape 43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6" name="Shape 43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7" name="Shape 43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8" name="Shape 43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39" name="Shape 43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0" name="Shape 44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1" name="Shape 44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42" name="Shape 44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43" name="Shape 443"/>
          <p:cNvSpPr/>
          <p:nvPr/>
        </p:nvSpPr>
        <p:spPr>
          <a:xfrm>
            <a:off x="2990700" y="77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4" name="Shape 444"/>
          <p:cNvSpPr/>
          <p:nvPr/>
        </p:nvSpPr>
        <p:spPr>
          <a:xfrm>
            <a:off x="1085700" y="106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5" name="Shape 445"/>
          <p:cNvSpPr/>
          <p:nvPr/>
        </p:nvSpPr>
        <p:spPr>
          <a:xfrm>
            <a:off x="4895700" y="70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6" name="Shape 446"/>
          <p:cNvSpPr/>
          <p:nvPr/>
        </p:nvSpPr>
        <p:spPr>
          <a:xfrm rot="8100000">
            <a:off x="8699949" y="51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4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2"/>
        <p:cNvGrpSpPr/>
        <p:nvPr/>
      </p:nvGrpSpPr>
      <p:grpSpPr>
        <a:xfrm>
          <a:off x="0" y="0"/>
          <a:ext cx="0" cy="0"/>
          <a:chOff x="0" y="0"/>
          <a:chExt cx="0" cy="0"/>
        </a:xfrm>
      </p:grpSpPr>
      <p:sp>
        <p:nvSpPr>
          <p:cNvPr id="73" name="Shape 7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4" name="Shape 7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5" name="Shape 7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76" name="Shape 7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 name="Shape 7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78" name="Shape 78"/>
          <p:cNvGrpSpPr/>
          <p:nvPr/>
        </p:nvGrpSpPr>
        <p:grpSpPr>
          <a:xfrm>
            <a:off x="-9525" y="2024075"/>
            <a:ext cx="9167825" cy="595300"/>
            <a:chOff x="-9525" y="4462475"/>
            <a:chExt cx="9167825" cy="595300"/>
          </a:xfrm>
        </p:grpSpPr>
        <p:sp>
          <p:nvSpPr>
            <p:cNvPr id="79" name="Shape 7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0" name="Shape 8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2" name="Shape 82"/>
          <p:cNvGrpSpPr/>
          <p:nvPr/>
        </p:nvGrpSpPr>
        <p:grpSpPr>
          <a:xfrm>
            <a:off x="-42837" y="2005087"/>
            <a:ext cx="9229574" cy="642787"/>
            <a:chOff x="-42837" y="4443487"/>
            <a:chExt cx="9229574" cy="642787"/>
          </a:xfrm>
        </p:grpSpPr>
        <p:sp>
          <p:nvSpPr>
            <p:cNvPr id="83" name="Shape 8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4" name="Shape 8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5" name="Shape 8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6" name="Shape 8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7" name="Shape 8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8" name="Shape 8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89" name="Shape 8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0" name="Shape 9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1" name="Shape 9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2" name="Shape 9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3" name="Shape 9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4" name="Shape 9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5" name="Shape 9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6" name="Shape 9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7" name="Shape 9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8" name="Shape 9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99" name="Shape 9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0" name="Shape 10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1" name="Shape 10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2" name="Shape 10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3" name="Shape 10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4" name="Shape 10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5" name="Shape 10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6" name="Shape 10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07" name="Shape 10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08" name="Shape 10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9" name="Shape 10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0" name="Shape 11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1" name="Shape 11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2" name="Shape 112"/>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algn="r" rtl="0">
              <a:spcBef>
                <a:spcPts val="0"/>
              </a:spcBef>
              <a:buClr>
                <a:srgbClr val="FFFFFF"/>
              </a:buClr>
              <a:buSzPct val="100000"/>
              <a:defRPr sz="3600">
                <a:solidFill>
                  <a:srgbClr val="FFFFFF"/>
                </a:solidFill>
              </a:defRPr>
            </a:lvl1pPr>
            <a:lvl2pPr algn="r" rtl="0">
              <a:spcBef>
                <a:spcPts val="0"/>
              </a:spcBef>
              <a:buClr>
                <a:srgbClr val="FFFFFF"/>
              </a:buClr>
              <a:buSzPct val="100000"/>
              <a:defRPr sz="3600">
                <a:solidFill>
                  <a:srgbClr val="FFFFFF"/>
                </a:solidFill>
              </a:defRPr>
            </a:lvl2pPr>
            <a:lvl3pPr algn="r" rtl="0">
              <a:spcBef>
                <a:spcPts val="0"/>
              </a:spcBef>
              <a:buClr>
                <a:srgbClr val="FFFFFF"/>
              </a:buClr>
              <a:buSzPct val="100000"/>
              <a:defRPr sz="3600">
                <a:solidFill>
                  <a:srgbClr val="FFFFFF"/>
                </a:solidFill>
              </a:defRPr>
            </a:lvl3pPr>
            <a:lvl4pPr algn="r" rtl="0">
              <a:spcBef>
                <a:spcPts val="0"/>
              </a:spcBef>
              <a:buClr>
                <a:srgbClr val="FFFFFF"/>
              </a:buClr>
              <a:buSzPct val="100000"/>
              <a:defRPr sz="3600">
                <a:solidFill>
                  <a:srgbClr val="FFFFFF"/>
                </a:solidFill>
              </a:defRPr>
            </a:lvl4pPr>
            <a:lvl5pPr algn="r" rtl="0">
              <a:spcBef>
                <a:spcPts val="0"/>
              </a:spcBef>
              <a:buClr>
                <a:srgbClr val="FFFFFF"/>
              </a:buClr>
              <a:buSzPct val="100000"/>
              <a:defRPr sz="3600">
                <a:solidFill>
                  <a:srgbClr val="FFFFFF"/>
                </a:solidFill>
              </a:defRPr>
            </a:lvl5pPr>
            <a:lvl6pPr algn="r" rtl="0">
              <a:spcBef>
                <a:spcPts val="0"/>
              </a:spcBef>
              <a:buClr>
                <a:srgbClr val="FFFFFF"/>
              </a:buClr>
              <a:buSzPct val="100000"/>
              <a:defRPr sz="3600">
                <a:solidFill>
                  <a:srgbClr val="FFFFFF"/>
                </a:solidFill>
              </a:defRPr>
            </a:lvl6pPr>
            <a:lvl7pPr algn="r" rtl="0">
              <a:spcBef>
                <a:spcPts val="0"/>
              </a:spcBef>
              <a:buClr>
                <a:srgbClr val="FFFFFF"/>
              </a:buClr>
              <a:buSzPct val="100000"/>
              <a:defRPr sz="3600">
                <a:solidFill>
                  <a:srgbClr val="FFFFFF"/>
                </a:solidFill>
              </a:defRPr>
            </a:lvl7pPr>
            <a:lvl8pPr algn="r" rtl="0">
              <a:spcBef>
                <a:spcPts val="0"/>
              </a:spcBef>
              <a:buClr>
                <a:srgbClr val="FFFFFF"/>
              </a:buClr>
              <a:buSzPct val="100000"/>
              <a:defRPr sz="3600">
                <a:solidFill>
                  <a:srgbClr val="FFFFFF"/>
                </a:solidFill>
              </a:defRPr>
            </a:lvl8pPr>
            <a:lvl9pPr algn="r" rtl="0">
              <a:spcBef>
                <a:spcPts val="0"/>
              </a:spcBef>
              <a:buClr>
                <a:srgbClr val="FFFFFF"/>
              </a:buClr>
              <a:buSzPct val="100000"/>
              <a:defRPr sz="3600">
                <a:solidFill>
                  <a:srgbClr val="FFFFFF"/>
                </a:solidFill>
              </a:defRPr>
            </a:lvl9pPr>
          </a:lstStyle>
          <a:p>
            <a:endParaRPr/>
          </a:p>
        </p:txBody>
      </p:sp>
      <p:sp>
        <p:nvSpPr>
          <p:cNvPr id="113" name="Shape 113"/>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algn="r" rtl="0">
              <a:spcBef>
                <a:spcPts val="0"/>
              </a:spcBef>
              <a:buClr>
                <a:srgbClr val="FFFFFF"/>
              </a:buClr>
              <a:buNone/>
              <a:defRPr>
                <a:solidFill>
                  <a:srgbClr val="FFFFFF"/>
                </a:solidFill>
              </a:defRPr>
            </a:lvl1pPr>
            <a:lvl2pPr algn="r" rtl="0">
              <a:spcBef>
                <a:spcPts val="0"/>
              </a:spcBef>
              <a:buClr>
                <a:srgbClr val="FFFFFF"/>
              </a:buClr>
              <a:buSzPct val="100000"/>
              <a:buNone/>
              <a:defRPr sz="3000">
                <a:solidFill>
                  <a:srgbClr val="FFFFFF"/>
                </a:solidFill>
              </a:defRPr>
            </a:lvl2pPr>
            <a:lvl3pPr algn="r" rtl="0">
              <a:spcBef>
                <a:spcPts val="0"/>
              </a:spcBef>
              <a:buClr>
                <a:srgbClr val="FFFFFF"/>
              </a:buClr>
              <a:buSzPct val="100000"/>
              <a:buNone/>
              <a:defRPr sz="3000">
                <a:solidFill>
                  <a:srgbClr val="FFFFFF"/>
                </a:solidFill>
              </a:defRPr>
            </a:lvl3pPr>
            <a:lvl4pPr algn="r" rtl="0">
              <a:spcBef>
                <a:spcPts val="0"/>
              </a:spcBef>
              <a:buClr>
                <a:srgbClr val="FFFFFF"/>
              </a:buClr>
              <a:buSzPct val="100000"/>
              <a:buNone/>
              <a:defRPr sz="3000">
                <a:solidFill>
                  <a:srgbClr val="FFFFFF"/>
                </a:solidFill>
              </a:defRPr>
            </a:lvl4pPr>
            <a:lvl5pPr algn="r" rtl="0">
              <a:spcBef>
                <a:spcPts val="0"/>
              </a:spcBef>
              <a:buClr>
                <a:srgbClr val="FFFFFF"/>
              </a:buClr>
              <a:buSzPct val="100000"/>
              <a:buNone/>
              <a:defRPr sz="3000">
                <a:solidFill>
                  <a:srgbClr val="FFFFFF"/>
                </a:solidFill>
              </a:defRPr>
            </a:lvl5pPr>
            <a:lvl6pPr algn="r" rtl="0">
              <a:spcBef>
                <a:spcPts val="0"/>
              </a:spcBef>
              <a:buClr>
                <a:srgbClr val="FFFFFF"/>
              </a:buClr>
              <a:buSzPct val="100000"/>
              <a:buNone/>
              <a:defRPr sz="3000">
                <a:solidFill>
                  <a:srgbClr val="FFFFFF"/>
                </a:solidFill>
              </a:defRPr>
            </a:lvl6pPr>
            <a:lvl7pPr algn="r" rtl="0">
              <a:spcBef>
                <a:spcPts val="0"/>
              </a:spcBef>
              <a:buClr>
                <a:srgbClr val="FFFFFF"/>
              </a:buClr>
              <a:buSzPct val="100000"/>
              <a:buNone/>
              <a:defRPr sz="3000">
                <a:solidFill>
                  <a:srgbClr val="FFFFFF"/>
                </a:solidFill>
              </a:defRPr>
            </a:lvl7pPr>
            <a:lvl8pPr algn="r" rtl="0">
              <a:spcBef>
                <a:spcPts val="0"/>
              </a:spcBef>
              <a:buClr>
                <a:srgbClr val="FFFFFF"/>
              </a:buClr>
              <a:buSzPct val="100000"/>
              <a:buNone/>
              <a:defRPr sz="3000">
                <a:solidFill>
                  <a:srgbClr val="FFFFFF"/>
                </a:solidFill>
              </a:defRPr>
            </a:lvl8pPr>
            <a:lvl9pPr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1519975" y="2161800"/>
            <a:ext cx="6104099" cy="819899"/>
          </a:xfrm>
          <a:prstGeom prst="rect">
            <a:avLst/>
          </a:prstGeom>
        </p:spPr>
        <p:txBody>
          <a:bodyPr lIns="91425" tIns="91425" rIns="91425" bIns="91425" anchor="ctr" anchorCtr="0"/>
          <a:lstStyle>
            <a:lvl1pPr algn="ctr" rtl="0">
              <a:spcBef>
                <a:spcPts val="0"/>
              </a:spcBef>
              <a:buSzPct val="100000"/>
              <a:defRPr sz="3000" i="1"/>
            </a:lvl1pPr>
            <a:lvl2pPr algn="ctr" rtl="0">
              <a:spcBef>
                <a:spcPts val="0"/>
              </a:spcBef>
              <a:buSzPct val="100000"/>
              <a:defRPr sz="3000" i="1"/>
            </a:lvl2pPr>
            <a:lvl3pPr algn="ctr" rtl="0">
              <a:spcBef>
                <a:spcPts val="0"/>
              </a:spcBef>
              <a:buSzPct val="100000"/>
              <a:defRPr sz="3000" i="1"/>
            </a:lvl3pPr>
            <a:lvl4pPr algn="ctr" rtl="0">
              <a:spcBef>
                <a:spcPts val="0"/>
              </a:spcBef>
              <a:buSzPct val="100000"/>
              <a:defRPr sz="3000" i="1"/>
            </a:lvl4pPr>
            <a:lvl5pPr algn="ctr" rtl="0">
              <a:spcBef>
                <a:spcPts val="0"/>
              </a:spcBef>
              <a:buSzPct val="100000"/>
              <a:defRPr sz="3000" i="1"/>
            </a:lvl5pPr>
            <a:lvl6pPr algn="ctr" rtl="0">
              <a:spcBef>
                <a:spcPts val="0"/>
              </a:spcBef>
              <a:buSzPct val="100000"/>
              <a:defRPr sz="3000" i="1"/>
            </a:lvl6pPr>
            <a:lvl7pPr algn="ctr" rtl="0">
              <a:spcBef>
                <a:spcPts val="0"/>
              </a:spcBef>
              <a:buSzPct val="100000"/>
              <a:defRPr sz="3000" i="1"/>
            </a:lvl7pPr>
            <a:lvl8pPr algn="ctr" rtl="0">
              <a:spcBef>
                <a:spcPts val="0"/>
              </a:spcBef>
              <a:buSzPct val="100000"/>
              <a:defRPr sz="3000" i="1"/>
            </a:lvl8pPr>
            <a:lvl9pPr algn="ctr">
              <a:spcBef>
                <a:spcPts val="0"/>
              </a:spcBef>
              <a:buSzPct val="100000"/>
              <a:defRPr sz="3000" i="1"/>
            </a:lvl9pPr>
          </a:lstStyle>
          <a:p>
            <a:endParaRPr/>
          </a:p>
        </p:txBody>
      </p:sp>
      <p:sp>
        <p:nvSpPr>
          <p:cNvPr id="116" name="Shape 116"/>
          <p:cNvSpPr txBox="1"/>
          <p:nvPr/>
        </p:nvSpPr>
        <p:spPr>
          <a:xfrm>
            <a:off x="3593400" y="552768"/>
            <a:ext cx="1957200" cy="653699"/>
          </a:xfrm>
          <a:prstGeom prst="rect">
            <a:avLst/>
          </a:prstGeom>
          <a:noFill/>
          <a:ln>
            <a:noFill/>
          </a:ln>
        </p:spPr>
        <p:txBody>
          <a:bodyPr lIns="91425" tIns="91425" rIns="91425" bIns="91425" anchor="t" anchorCtr="0">
            <a:noAutofit/>
          </a:bodyPr>
          <a:lstStyle/>
          <a:p>
            <a:pPr algn="ctr">
              <a:spcBef>
                <a:spcPts val="0"/>
              </a:spcBef>
              <a:buNone/>
            </a:pPr>
            <a:r>
              <a:rPr lang="en" sz="9600">
                <a:solidFill>
                  <a:srgbClr val="00CEF6"/>
                </a:solidFill>
              </a:rPr>
              <a:t>“</a:t>
            </a:r>
          </a:p>
        </p:txBody>
      </p:sp>
      <p:sp>
        <p:nvSpPr>
          <p:cNvPr id="117" name="Shape 117"/>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18" name="Shape 118"/>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19" name="Shape 119"/>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20" name="Shape 120"/>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1" name="Shape 121"/>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22" name="Shape 122"/>
          <p:cNvGrpSpPr/>
          <p:nvPr/>
        </p:nvGrpSpPr>
        <p:grpSpPr>
          <a:xfrm>
            <a:off x="-9525" y="4462475"/>
            <a:ext cx="9167825" cy="595300"/>
            <a:chOff x="-9525" y="4462475"/>
            <a:chExt cx="9167825" cy="595300"/>
          </a:xfrm>
        </p:grpSpPr>
        <p:sp>
          <p:nvSpPr>
            <p:cNvPr id="123" name="Shape 12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24" name="Shape 12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25" name="Shape 12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26" name="Shape 126"/>
          <p:cNvGrpSpPr/>
          <p:nvPr/>
        </p:nvGrpSpPr>
        <p:grpSpPr>
          <a:xfrm>
            <a:off x="-42837" y="4443487"/>
            <a:ext cx="9229574" cy="642787"/>
            <a:chOff x="-42837" y="4443487"/>
            <a:chExt cx="9229574" cy="642787"/>
          </a:xfrm>
        </p:grpSpPr>
        <p:sp>
          <p:nvSpPr>
            <p:cNvPr id="127" name="Shape 12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28" name="Shape 12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29" name="Shape 12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0" name="Shape 13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1" name="Shape 13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2" name="Shape 13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3" name="Shape 13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4" name="Shape 13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5" name="Shape 13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6" name="Shape 13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7" name="Shape 13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8" name="Shape 13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39" name="Shape 13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0" name="Shape 14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1" name="Shape 14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2" name="Shape 14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3" name="Shape 14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4" name="Shape 14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5" name="Shape 14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6" name="Shape 14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7" name="Shape 14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8" name="Shape 14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49" name="Shape 14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50" name="Shape 15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51" name="Shape 15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52" name="Shape 152"/>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3" name="Shape 153"/>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4" name="Shape 154"/>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5" name="Shape 155"/>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8" name="Shape 158"/>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9" name="Shape 15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0" name="Shape 16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1" name="Shape 16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162" name="Shape 16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64" name="Shape 164"/>
          <p:cNvGrpSpPr/>
          <p:nvPr/>
        </p:nvGrpSpPr>
        <p:grpSpPr>
          <a:xfrm>
            <a:off x="-9525" y="4462475"/>
            <a:ext cx="9167825" cy="595300"/>
            <a:chOff x="-9525" y="4462475"/>
            <a:chExt cx="9167825" cy="595300"/>
          </a:xfrm>
        </p:grpSpPr>
        <p:sp>
          <p:nvSpPr>
            <p:cNvPr id="165" name="Shape 16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6" name="Shape 16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8" name="Shape 168"/>
          <p:cNvGrpSpPr/>
          <p:nvPr/>
        </p:nvGrpSpPr>
        <p:grpSpPr>
          <a:xfrm>
            <a:off x="-42837" y="4443487"/>
            <a:ext cx="9229574" cy="642787"/>
            <a:chOff x="-42837" y="4443487"/>
            <a:chExt cx="9229574" cy="642787"/>
          </a:xfrm>
        </p:grpSpPr>
        <p:sp>
          <p:nvSpPr>
            <p:cNvPr id="169" name="Shape 16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4" name="Shape 17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5" name="Shape 17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6" name="Shape 17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7" name="Shape 17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8" name="Shape 17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79" name="Shape 17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0" name="Shape 18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1" name="Shape 18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4" name="Shape 18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5" name="Shape 18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6" name="Shape 18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7" name="Shape 18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8" name="Shape 18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0" name="Shape 19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1" name="Shape 19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2" name="Shape 19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193" name="Shape 19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194" name="Shape 19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5" name="Shape 19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6" name="Shape 19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7" name="Shape 19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0" name="Shape 200"/>
          <p:cNvSpPr txBox="1">
            <a:spLocks noGrp="1"/>
          </p:cNvSpPr>
          <p:nvPr>
            <p:ph type="body" idx="1"/>
          </p:nvPr>
        </p:nvSpPr>
        <p:spPr>
          <a:xfrm>
            <a:off x="1131500" y="1552950"/>
            <a:ext cx="3339899" cy="26657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1" name="Shape 201"/>
          <p:cNvSpPr txBox="1">
            <a:spLocks noGrp="1"/>
          </p:cNvSpPr>
          <p:nvPr>
            <p:ph type="body" idx="2"/>
          </p:nvPr>
        </p:nvSpPr>
        <p:spPr>
          <a:xfrm>
            <a:off x="4672562" y="1552950"/>
            <a:ext cx="3339899" cy="2665799"/>
          </a:xfrm>
          <a:prstGeom prst="rect">
            <a:avLst/>
          </a:prstGeom>
        </p:spPr>
        <p:txBody>
          <a:bodyPr lIns="91425" tIns="91425" rIns="91425" bIns="91425" anchor="t" anchorCtr="0"/>
          <a:lstStyle>
            <a:lvl1pPr>
              <a:spcBef>
                <a:spcPts val="0"/>
              </a:spcBef>
              <a:buSzPct val="100000"/>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2" name="Shape 202"/>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3" name="Shape 203"/>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4" name="Shape 204"/>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05" name="Shape 205"/>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6" name="Shape 206"/>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07" name="Shape 207"/>
          <p:cNvGrpSpPr/>
          <p:nvPr/>
        </p:nvGrpSpPr>
        <p:grpSpPr>
          <a:xfrm>
            <a:off x="-9525" y="4462475"/>
            <a:ext cx="9167825" cy="595300"/>
            <a:chOff x="-9525" y="4462475"/>
            <a:chExt cx="9167825" cy="595300"/>
          </a:xfrm>
        </p:grpSpPr>
        <p:sp>
          <p:nvSpPr>
            <p:cNvPr id="208" name="Shape 208"/>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09" name="Shape 209"/>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10" name="Shape 210"/>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11" name="Shape 211"/>
          <p:cNvGrpSpPr/>
          <p:nvPr/>
        </p:nvGrpSpPr>
        <p:grpSpPr>
          <a:xfrm>
            <a:off x="-42837" y="4443487"/>
            <a:ext cx="9229574" cy="642787"/>
            <a:chOff x="-42837" y="4443487"/>
            <a:chExt cx="9229574" cy="642787"/>
          </a:xfrm>
        </p:grpSpPr>
        <p:sp>
          <p:nvSpPr>
            <p:cNvPr id="212" name="Shape 212"/>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3" name="Shape 213"/>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4" name="Shape 214"/>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5" name="Shape 215"/>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6" name="Shape 216"/>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7" name="Shape 217"/>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8" name="Shape 218"/>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19" name="Shape 219"/>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0" name="Shape 220"/>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1" name="Shape 221"/>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2" name="Shape 222"/>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3" name="Shape 223"/>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4" name="Shape 224"/>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5" name="Shape 225"/>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6" name="Shape 226"/>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7" name="Shape 227"/>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8" name="Shape 228"/>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29" name="Shape 229"/>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0" name="Shape 230"/>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1" name="Shape 231"/>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2" name="Shape 232"/>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3" name="Shape 233"/>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4" name="Shape 234"/>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5" name="Shape 235"/>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36" name="Shape 236"/>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237" name="Shape 237"/>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8" name="Shape 238"/>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9" name="Shape 239"/>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0" name="Shape 240"/>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047750" y="634125"/>
            <a:ext cx="6996600" cy="7158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3" name="Shape 243"/>
          <p:cNvSpPr txBox="1">
            <a:spLocks noGrp="1"/>
          </p:cNvSpPr>
          <p:nvPr>
            <p:ph type="body" idx="1"/>
          </p:nvPr>
        </p:nvSpPr>
        <p:spPr>
          <a:xfrm>
            <a:off x="705900"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4" name="Shape 244"/>
          <p:cNvSpPr txBox="1">
            <a:spLocks noGrp="1"/>
          </p:cNvSpPr>
          <p:nvPr>
            <p:ph type="body" idx="2"/>
          </p:nvPr>
        </p:nvSpPr>
        <p:spPr>
          <a:xfrm>
            <a:off x="3304125"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5" name="Shape 245"/>
          <p:cNvSpPr txBox="1">
            <a:spLocks noGrp="1"/>
          </p:cNvSpPr>
          <p:nvPr>
            <p:ph type="body" idx="3"/>
          </p:nvPr>
        </p:nvSpPr>
        <p:spPr>
          <a:xfrm>
            <a:off x="5902350" y="1626600"/>
            <a:ext cx="2471699" cy="3299399"/>
          </a:xfrm>
          <a:prstGeom prst="rect">
            <a:avLst/>
          </a:prstGeom>
        </p:spPr>
        <p:txBody>
          <a:bodyPr lIns="91425" tIns="91425" rIns="91425" bIns="91425" anchor="t" anchorCtr="0"/>
          <a:lstStyle>
            <a:lvl1pPr rtl="0">
              <a:spcBef>
                <a:spcPts val="0"/>
              </a:spcBef>
              <a:buSzPct val="100000"/>
              <a:defRPr sz="1600"/>
            </a:lvl1pPr>
            <a:lvl2pPr rtl="0">
              <a:spcBef>
                <a:spcPts val="0"/>
              </a:spcBef>
              <a:buSzPct val="100000"/>
              <a:defRPr sz="1600"/>
            </a:lvl2pPr>
            <a:lvl3pPr rtl="0">
              <a:spcBef>
                <a:spcPts val="0"/>
              </a:spcBef>
              <a:buSzPct val="100000"/>
              <a:defRPr sz="1600"/>
            </a:lvl3pPr>
            <a:lvl4pPr rtl="0">
              <a:spcBef>
                <a:spcPts val="0"/>
              </a:spcBef>
              <a:buSzPct val="100000"/>
              <a:defRPr sz="1600"/>
            </a:lvl4pPr>
            <a:lvl5pPr rtl="0">
              <a:spcBef>
                <a:spcPts val="0"/>
              </a:spcBef>
              <a:buSzPct val="100000"/>
              <a:defRPr sz="1600"/>
            </a:lvl5pPr>
            <a:lvl6pPr rtl="0">
              <a:spcBef>
                <a:spcPts val="0"/>
              </a:spcBef>
              <a:buSzPct val="100000"/>
              <a:defRPr sz="1600"/>
            </a:lvl6pPr>
            <a:lvl7pPr rtl="0">
              <a:spcBef>
                <a:spcPts val="0"/>
              </a:spcBef>
              <a:buSzPct val="100000"/>
              <a:defRPr sz="1600"/>
            </a:lvl7pPr>
            <a:lvl8pPr rtl="0">
              <a:spcBef>
                <a:spcPts val="0"/>
              </a:spcBef>
              <a:buSzPct val="100000"/>
              <a:defRPr sz="1600"/>
            </a:lvl8pPr>
            <a:lvl9pPr rtl="0">
              <a:spcBef>
                <a:spcPts val="0"/>
              </a:spcBef>
              <a:buSzPct val="100000"/>
              <a:defRPr sz="1600"/>
            </a:lvl9pPr>
          </a:lstStyle>
          <a:p>
            <a:endParaRPr/>
          </a:p>
        </p:txBody>
      </p:sp>
      <p:sp>
        <p:nvSpPr>
          <p:cNvPr id="246" name="Shape 246"/>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47" name="Shape 247"/>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48" name="Shape 248"/>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49" name="Shape 249"/>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50" name="Shape 250"/>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51" name="Shape 251"/>
          <p:cNvGrpSpPr/>
          <p:nvPr/>
        </p:nvGrpSpPr>
        <p:grpSpPr>
          <a:xfrm>
            <a:off x="-9525" y="4462475"/>
            <a:ext cx="9167825" cy="595300"/>
            <a:chOff x="-9525" y="4462475"/>
            <a:chExt cx="9167825" cy="595300"/>
          </a:xfrm>
        </p:grpSpPr>
        <p:sp>
          <p:nvSpPr>
            <p:cNvPr id="252" name="Shape 252"/>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53" name="Shape 253"/>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54" name="Shape 254"/>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55" name="Shape 255"/>
          <p:cNvGrpSpPr/>
          <p:nvPr/>
        </p:nvGrpSpPr>
        <p:grpSpPr>
          <a:xfrm>
            <a:off x="-42837" y="4443487"/>
            <a:ext cx="9229574" cy="642787"/>
            <a:chOff x="-42837" y="4443487"/>
            <a:chExt cx="9229574" cy="642787"/>
          </a:xfrm>
        </p:grpSpPr>
        <p:sp>
          <p:nvSpPr>
            <p:cNvPr id="256" name="Shape 256"/>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7" name="Shape 257"/>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8" name="Shape 258"/>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59" name="Shape 259"/>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0" name="Shape 260"/>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1" name="Shape 261"/>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2" name="Shape 262"/>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3" name="Shape 263"/>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4" name="Shape 264"/>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5" name="Shape 265"/>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6" name="Shape 266"/>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7" name="Shape 267"/>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8" name="Shape 268"/>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69" name="Shape 269"/>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0" name="Shape 270"/>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1" name="Shape 271"/>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2" name="Shape 272"/>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3" name="Shape 273"/>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4" name="Shape 274"/>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5" name="Shape 275"/>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6" name="Shape 276"/>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7" name="Shape 277"/>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8" name="Shape 278"/>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79" name="Shape 279"/>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80" name="Shape 280"/>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281" name="Shape 281"/>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2" name="Shape 282"/>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3" name="Shape 283"/>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84" name="Shape 284"/>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1047750" y="634125"/>
            <a:ext cx="6996600" cy="7158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87" name="Shape 287"/>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8" name="Shape 288"/>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89" name="Shape 289"/>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290" name="Shape 290"/>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1" name="Shape 291"/>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292" name="Shape 292"/>
          <p:cNvGrpSpPr/>
          <p:nvPr/>
        </p:nvGrpSpPr>
        <p:grpSpPr>
          <a:xfrm>
            <a:off x="-9525" y="4462475"/>
            <a:ext cx="9167825" cy="595300"/>
            <a:chOff x="-9525" y="4462475"/>
            <a:chExt cx="9167825" cy="595300"/>
          </a:xfrm>
        </p:grpSpPr>
        <p:sp>
          <p:nvSpPr>
            <p:cNvPr id="293" name="Shape 293"/>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4" name="Shape 294"/>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6" name="Shape 296"/>
          <p:cNvGrpSpPr/>
          <p:nvPr/>
        </p:nvGrpSpPr>
        <p:grpSpPr>
          <a:xfrm>
            <a:off x="-42837" y="4443487"/>
            <a:ext cx="9229574" cy="642787"/>
            <a:chOff x="-42837" y="4443487"/>
            <a:chExt cx="9229574" cy="642787"/>
          </a:xfrm>
        </p:grpSpPr>
        <p:sp>
          <p:nvSpPr>
            <p:cNvPr id="297" name="Shape 297"/>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98" name="Shape 298"/>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299" name="Shape 299"/>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0" name="Shape 300"/>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1" name="Shape 301"/>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2" name="Shape 302"/>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3" name="Shape 303"/>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4" name="Shape 304"/>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5" name="Shape 305"/>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6" name="Shape 306"/>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7" name="Shape 307"/>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8" name="Shape 308"/>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09" name="Shape 309"/>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0" name="Shape 310"/>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1" name="Shape 311"/>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2" name="Shape 312"/>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3" name="Shape 313"/>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4" name="Shape 314"/>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5" name="Shape 315"/>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6" name="Shape 316"/>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7" name="Shape 317"/>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8" name="Shape 318"/>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19" name="Shape 319"/>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20" name="Shape 320"/>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21" name="Shape 321"/>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322" name="Shape 322"/>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3" name="Shape 323"/>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4" name="Shape 324"/>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25" name="Shape 325"/>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457200" y="3852828"/>
            <a:ext cx="8229600" cy="519599"/>
          </a:xfrm>
          <a:prstGeom prst="rect">
            <a:avLst/>
          </a:prstGeom>
        </p:spPr>
        <p:txBody>
          <a:bodyPr lIns="91425" tIns="91425" rIns="91425" bIns="91425" anchor="t" anchorCtr="0"/>
          <a:lstStyle>
            <a:lvl1pPr algn="ctr">
              <a:spcBef>
                <a:spcPts val="360"/>
              </a:spcBef>
              <a:buClr>
                <a:srgbClr val="00CEF6"/>
              </a:buClr>
              <a:buSzPct val="100000"/>
              <a:buNone/>
              <a:defRPr sz="1400">
                <a:solidFill>
                  <a:srgbClr val="00CEF6"/>
                </a:solidFill>
              </a:defRPr>
            </a:lvl1pPr>
          </a:lstStyle>
          <a:p>
            <a:endParaRPr/>
          </a:p>
        </p:txBody>
      </p:sp>
      <p:sp>
        <p:nvSpPr>
          <p:cNvPr id="328" name="Shape 32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29" name="Shape 32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0" name="Shape 33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31" name="Shape 33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2" name="Shape 33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33" name="Shape 333"/>
          <p:cNvGrpSpPr/>
          <p:nvPr/>
        </p:nvGrpSpPr>
        <p:grpSpPr>
          <a:xfrm>
            <a:off x="-9525" y="4462475"/>
            <a:ext cx="9167825" cy="595300"/>
            <a:chOff x="-9525" y="4462475"/>
            <a:chExt cx="9167825" cy="595300"/>
          </a:xfrm>
        </p:grpSpPr>
        <p:sp>
          <p:nvSpPr>
            <p:cNvPr id="334" name="Shape 33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35" name="Shape 33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36" name="Shape 33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37" name="Shape 337"/>
          <p:cNvGrpSpPr/>
          <p:nvPr/>
        </p:nvGrpSpPr>
        <p:grpSpPr>
          <a:xfrm>
            <a:off x="-42837" y="4443487"/>
            <a:ext cx="9229574" cy="642787"/>
            <a:chOff x="-42837" y="4443487"/>
            <a:chExt cx="9229574" cy="642787"/>
          </a:xfrm>
        </p:grpSpPr>
        <p:sp>
          <p:nvSpPr>
            <p:cNvPr id="338" name="Shape 33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39" name="Shape 33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0" name="Shape 34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1" name="Shape 34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2" name="Shape 34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3" name="Shape 34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4" name="Shape 34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5" name="Shape 34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6" name="Shape 34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7" name="Shape 34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8" name="Shape 34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49" name="Shape 34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0" name="Shape 35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1" name="Shape 35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2" name="Shape 35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3" name="Shape 35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4" name="Shape 35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5" name="Shape 35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6" name="Shape 35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7" name="Shape 35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8" name="Shape 35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363" name="Shape 36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4" name="Shape 36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5" name="Shape 36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6" name="Shape 36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7"/>
        <p:cNvGrpSpPr/>
        <p:nvPr/>
      </p:nvGrpSpPr>
      <p:grpSpPr>
        <a:xfrm>
          <a:off x="0" y="0"/>
          <a:ext cx="0" cy="0"/>
          <a:chOff x="0" y="0"/>
          <a:chExt cx="0" cy="0"/>
        </a:xfrm>
      </p:grpSpPr>
      <p:sp>
        <p:nvSpPr>
          <p:cNvPr id="368" name="Shape 36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69" name="Shape 36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0" name="Shape 37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a:spcBef>
                <a:spcPts val="0"/>
              </a:spcBef>
              <a:buNone/>
            </a:pPr>
            <a:endParaRPr/>
          </a:p>
        </p:txBody>
      </p:sp>
      <p:sp>
        <p:nvSpPr>
          <p:cNvPr id="371" name="Shape 37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72" name="Shape 37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373" name="Shape 373"/>
          <p:cNvGrpSpPr/>
          <p:nvPr/>
        </p:nvGrpSpPr>
        <p:grpSpPr>
          <a:xfrm>
            <a:off x="-9525" y="4462475"/>
            <a:ext cx="9167825" cy="595300"/>
            <a:chOff x="-9525" y="4462475"/>
            <a:chExt cx="9167825" cy="595300"/>
          </a:xfrm>
        </p:grpSpPr>
        <p:sp>
          <p:nvSpPr>
            <p:cNvPr id="374" name="Shape 37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5" name="Shape 37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7" name="Shape 377"/>
          <p:cNvGrpSpPr/>
          <p:nvPr/>
        </p:nvGrpSpPr>
        <p:grpSpPr>
          <a:xfrm>
            <a:off x="-42837" y="4443487"/>
            <a:ext cx="9229574" cy="642787"/>
            <a:chOff x="-42837" y="4443487"/>
            <a:chExt cx="9229574" cy="642787"/>
          </a:xfrm>
        </p:grpSpPr>
        <p:sp>
          <p:nvSpPr>
            <p:cNvPr id="378" name="Shape 37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79" name="Shape 37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0" name="Shape 38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2" name="Shape 38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3" name="Shape 38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4" name="Shape 38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5" name="Shape 38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6" name="Shape 38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7" name="Shape 38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8" name="Shape 38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4" name="Shape 39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5" name="Shape 39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6" name="Shape 39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7" name="Shape 39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8" name="Shape 39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399" name="Shape 39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0" name="Shape 40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1" name="Shape 40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sp>
          <p:nvSpPr>
            <p:cNvPr id="402" name="Shape 40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403" name="Shape 40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4" name="Shape 40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5" name="Shape 40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6" name="Shape 40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81000" y="7"/>
            <a:ext cx="8382000" cy="5162348"/>
            <a:chOff x="381000" y="-18750"/>
            <a:chExt cx="8382000" cy="5180999"/>
          </a:xfrm>
        </p:grpSpPr>
        <p:cxnSp>
          <p:nvCxnSpPr>
            <p:cNvPr id="6" name="Shape 6"/>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7" name="Shape 7"/>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8" name="Shape 18"/>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29" name="Shape 29"/>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0" name="Shape 30"/>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google.com/fonts#UsePlace:use/Collection:Source+Sans+Pro:400,700|Oswald:400,700"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ctrTitle"/>
          </p:nvPr>
        </p:nvSpPr>
        <p:spPr>
          <a:xfrm>
            <a:off x="165499" y="3363425"/>
            <a:ext cx="8292900" cy="1159799"/>
          </a:xfrm>
          <a:prstGeom prst="rect">
            <a:avLst/>
          </a:prstGeom>
        </p:spPr>
        <p:txBody>
          <a:bodyPr lIns="91425" tIns="91425" rIns="91425" bIns="91425" anchor="ctr" anchorCtr="0">
            <a:noAutofit/>
          </a:bodyPr>
          <a:lstStyle/>
          <a:p>
            <a:pPr>
              <a:spcBef>
                <a:spcPts val="0"/>
              </a:spcBef>
              <a:buNone/>
            </a:pPr>
            <a:r>
              <a:rPr lang="en" dirty="0"/>
              <a:t>FUNDAMENTALS OF</a:t>
            </a:r>
            <a:br>
              <a:rPr lang="en" dirty="0"/>
            </a:br>
            <a:r>
              <a:rPr lang="en" dirty="0"/>
              <a:t>STATE </a:t>
            </a:r>
            <a:r>
              <a:rPr lang="en-US" dirty="0"/>
              <a:t>REPLICATION</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ctrTitle"/>
          </p:nvPr>
        </p:nvSpPr>
        <p:spPr>
          <a:xfrm>
            <a:off x="2309350" y="3031150"/>
            <a:ext cx="5214599" cy="1159799"/>
          </a:xfrm>
          <a:prstGeom prst="rect">
            <a:avLst/>
          </a:prstGeom>
        </p:spPr>
        <p:txBody>
          <a:bodyPr lIns="91425" tIns="91425" rIns="91425" bIns="91425" anchor="b" anchorCtr="0">
            <a:noAutofit/>
          </a:bodyPr>
          <a:lstStyle/>
          <a:p>
            <a:pPr lvl="0" rtl="0">
              <a:spcBef>
                <a:spcPts val="0"/>
              </a:spcBef>
              <a:buNone/>
            </a:pPr>
            <a:r>
              <a:rPr lang="en"/>
              <a:t>Standard Approaches</a:t>
            </a:r>
          </a:p>
        </p:txBody>
      </p:sp>
      <p:sp>
        <p:nvSpPr>
          <p:cNvPr id="516" name="Shape 516"/>
          <p:cNvSpPr txBox="1">
            <a:spLocks noGrp="1"/>
          </p:cNvSpPr>
          <p:nvPr>
            <p:ph type="subTitle" idx="1"/>
          </p:nvPr>
        </p:nvSpPr>
        <p:spPr>
          <a:xfrm>
            <a:off x="2309440" y="4059250"/>
            <a:ext cx="5214599" cy="784799"/>
          </a:xfrm>
          <a:prstGeom prst="rect">
            <a:avLst/>
          </a:prstGeom>
        </p:spPr>
        <p:txBody>
          <a:bodyPr lIns="91425" tIns="91425" rIns="91425" bIns="91425" anchor="t" anchorCtr="0">
            <a:noAutofit/>
          </a:bodyPr>
          <a:lstStyle/>
          <a:p>
            <a:pPr lvl="0" rtl="0">
              <a:spcBef>
                <a:spcPts val="0"/>
              </a:spcBef>
              <a:buNone/>
            </a:pPr>
            <a:r>
              <a:rPr lang="en" dirty="0"/>
              <a:t>Don’t reinvent the wheel</a:t>
            </a:r>
          </a:p>
        </p:txBody>
      </p:sp>
      <p:sp>
        <p:nvSpPr>
          <p:cNvPr id="517" name="Shape 517"/>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2</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a:spcBef>
                <a:spcPts val="0"/>
              </a:spcBef>
              <a:buNone/>
            </a:pPr>
            <a:r>
              <a:rPr lang="en"/>
              <a:t>Local Multiplayer</a:t>
            </a:r>
          </a:p>
        </p:txBody>
      </p:sp>
      <p:pic>
        <p:nvPicPr>
          <p:cNvPr id="523" name="Shape 523"/>
          <p:cNvPicPr preferRelativeResize="0"/>
          <p:nvPr/>
        </p:nvPicPr>
        <p:blipFill>
          <a:blip r:embed="rId3">
            <a:alphaModFix/>
          </a:blip>
          <a:stretch>
            <a:fillRect/>
          </a:stretch>
        </p:blipFill>
        <p:spPr>
          <a:xfrm>
            <a:off x="4024212" y="2893850"/>
            <a:ext cx="1344025" cy="970849"/>
          </a:xfrm>
          <a:prstGeom prst="rect">
            <a:avLst/>
          </a:prstGeom>
          <a:noFill/>
          <a:ln>
            <a:noFill/>
          </a:ln>
        </p:spPr>
      </p:pic>
      <p:sp>
        <p:nvSpPr>
          <p:cNvPr id="524" name="Shape 524"/>
          <p:cNvSpPr/>
          <p:nvPr/>
        </p:nvSpPr>
        <p:spPr>
          <a:xfrm>
            <a:off x="3834212"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25" name="Shape 525"/>
          <p:cNvCxnSpPr/>
          <p:nvPr/>
        </p:nvCxnSpPr>
        <p:spPr>
          <a:xfrm rot="10800000" flipH="1">
            <a:off x="4536237" y="243185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26" name="Shape 526"/>
          <p:cNvSpPr/>
          <p:nvPr/>
        </p:nvSpPr>
        <p:spPr>
          <a:xfrm>
            <a:off x="2261850" y="3021375"/>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27" name="Shape 527"/>
          <p:cNvSpPr/>
          <p:nvPr/>
        </p:nvSpPr>
        <p:spPr>
          <a:xfrm>
            <a:off x="6070025" y="3021375"/>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28" name="Shape 528"/>
          <p:cNvSpPr/>
          <p:nvPr/>
        </p:nvSpPr>
        <p:spPr>
          <a:xfrm>
            <a:off x="3214200" y="386470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29" name="Shape 529"/>
          <p:cNvSpPr/>
          <p:nvPr/>
        </p:nvSpPr>
        <p:spPr>
          <a:xfrm>
            <a:off x="5188025" y="386470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30" name="Shape 530"/>
          <p:cNvCxnSpPr/>
          <p:nvPr/>
        </p:nvCxnSpPr>
        <p:spPr>
          <a:xfrm>
            <a:off x="3185925" y="3247975"/>
            <a:ext cx="917100" cy="6900"/>
          </a:xfrm>
          <a:prstGeom prst="straightConnector1">
            <a:avLst/>
          </a:prstGeom>
          <a:noFill/>
          <a:ln w="9525" cap="flat" cmpd="sng">
            <a:solidFill>
              <a:schemeClr val="dk2"/>
            </a:solidFill>
            <a:prstDash val="solid"/>
            <a:round/>
            <a:headEnd type="none" w="lg" len="lg"/>
            <a:tailEnd type="none" w="lg" len="lg"/>
          </a:ln>
        </p:spPr>
      </p:cxnSp>
      <p:cxnSp>
        <p:nvCxnSpPr>
          <p:cNvPr id="531" name="Shape 531"/>
          <p:cNvCxnSpPr/>
          <p:nvPr/>
        </p:nvCxnSpPr>
        <p:spPr>
          <a:xfrm rot="10800000" flipH="1">
            <a:off x="4006525" y="3703249"/>
            <a:ext cx="241499" cy="296400"/>
          </a:xfrm>
          <a:prstGeom prst="straightConnector1">
            <a:avLst/>
          </a:prstGeom>
          <a:noFill/>
          <a:ln w="9525" cap="flat" cmpd="sng">
            <a:solidFill>
              <a:schemeClr val="dk2"/>
            </a:solidFill>
            <a:prstDash val="solid"/>
            <a:round/>
            <a:headEnd type="none" w="lg" len="lg"/>
            <a:tailEnd type="none" w="lg" len="lg"/>
          </a:ln>
        </p:spPr>
      </p:cxnSp>
      <p:cxnSp>
        <p:nvCxnSpPr>
          <p:cNvPr id="532" name="Shape 532"/>
          <p:cNvCxnSpPr/>
          <p:nvPr/>
        </p:nvCxnSpPr>
        <p:spPr>
          <a:xfrm rot="10800000">
            <a:off x="4930749" y="3709875"/>
            <a:ext cx="234300" cy="234599"/>
          </a:xfrm>
          <a:prstGeom prst="straightConnector1">
            <a:avLst/>
          </a:prstGeom>
          <a:noFill/>
          <a:ln w="9525" cap="flat" cmpd="sng">
            <a:solidFill>
              <a:schemeClr val="dk2"/>
            </a:solidFill>
            <a:prstDash val="solid"/>
            <a:round/>
            <a:headEnd type="none" w="lg" len="lg"/>
            <a:tailEnd type="none" w="lg" len="lg"/>
          </a:ln>
        </p:spPr>
      </p:cxnSp>
      <p:cxnSp>
        <p:nvCxnSpPr>
          <p:cNvPr id="533" name="Shape 533"/>
          <p:cNvCxnSpPr/>
          <p:nvPr/>
        </p:nvCxnSpPr>
        <p:spPr>
          <a:xfrm rot="10800000">
            <a:off x="5027175" y="3268650"/>
            <a:ext cx="937799" cy="4139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Lockstep Synchrony</a:t>
            </a:r>
          </a:p>
        </p:txBody>
      </p:sp>
      <p:pic>
        <p:nvPicPr>
          <p:cNvPr id="539" name="Shape 539"/>
          <p:cNvPicPr preferRelativeResize="0"/>
          <p:nvPr/>
        </p:nvPicPr>
        <p:blipFill>
          <a:blip r:embed="rId3">
            <a:alphaModFix/>
          </a:blip>
          <a:stretch>
            <a:fillRect/>
          </a:stretch>
        </p:blipFill>
        <p:spPr>
          <a:xfrm>
            <a:off x="410762" y="2729837"/>
            <a:ext cx="1344025" cy="970849"/>
          </a:xfrm>
          <a:prstGeom prst="rect">
            <a:avLst/>
          </a:prstGeom>
          <a:noFill/>
          <a:ln>
            <a:noFill/>
          </a:ln>
        </p:spPr>
      </p:pic>
      <p:sp>
        <p:nvSpPr>
          <p:cNvPr id="540" name="Shape 540"/>
          <p:cNvSpPr/>
          <p:nvPr/>
        </p:nvSpPr>
        <p:spPr>
          <a:xfrm>
            <a:off x="237475" y="128787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41" name="Shape 541"/>
          <p:cNvCxnSpPr/>
          <p:nvPr/>
        </p:nvCxnSpPr>
        <p:spPr>
          <a:xfrm rot="10800000" flipH="1">
            <a:off x="882250" y="230005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42" name="Shape 542"/>
          <p:cNvSpPr/>
          <p:nvPr/>
        </p:nvSpPr>
        <p:spPr>
          <a:xfrm>
            <a:off x="596775" y="379950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43" name="Shape 543"/>
          <p:cNvCxnSpPr/>
          <p:nvPr/>
        </p:nvCxnSpPr>
        <p:spPr>
          <a:xfrm flipH="1">
            <a:off x="947474" y="3549175"/>
            <a:ext cx="14400" cy="151500"/>
          </a:xfrm>
          <a:prstGeom prst="straightConnector1">
            <a:avLst/>
          </a:prstGeom>
          <a:noFill/>
          <a:ln w="9525" cap="flat" cmpd="sng">
            <a:solidFill>
              <a:schemeClr val="dk2"/>
            </a:solidFill>
            <a:prstDash val="solid"/>
            <a:round/>
            <a:headEnd type="none" w="lg" len="lg"/>
            <a:tailEnd type="none" w="lg" len="lg"/>
          </a:ln>
        </p:spPr>
      </p:cxnSp>
      <p:pic>
        <p:nvPicPr>
          <p:cNvPr id="544" name="Shape 544"/>
          <p:cNvPicPr preferRelativeResize="0"/>
          <p:nvPr/>
        </p:nvPicPr>
        <p:blipFill>
          <a:blip r:embed="rId3">
            <a:alphaModFix/>
          </a:blip>
          <a:stretch>
            <a:fillRect/>
          </a:stretch>
        </p:blipFill>
        <p:spPr>
          <a:xfrm>
            <a:off x="2657350" y="2791887"/>
            <a:ext cx="1344025" cy="970849"/>
          </a:xfrm>
          <a:prstGeom prst="rect">
            <a:avLst/>
          </a:prstGeom>
          <a:noFill/>
          <a:ln>
            <a:noFill/>
          </a:ln>
        </p:spPr>
      </p:pic>
      <p:sp>
        <p:nvSpPr>
          <p:cNvPr id="545" name="Shape 545"/>
          <p:cNvSpPr/>
          <p:nvPr/>
        </p:nvSpPr>
        <p:spPr>
          <a:xfrm>
            <a:off x="2484062"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46" name="Shape 546"/>
          <p:cNvCxnSpPr/>
          <p:nvPr/>
        </p:nvCxnSpPr>
        <p:spPr>
          <a:xfrm rot="10800000" flipH="1">
            <a:off x="3128837"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47" name="Shape 547"/>
          <p:cNvSpPr/>
          <p:nvPr/>
        </p:nvSpPr>
        <p:spPr>
          <a:xfrm>
            <a:off x="2843362"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48" name="Shape 548"/>
          <p:cNvCxnSpPr/>
          <p:nvPr/>
        </p:nvCxnSpPr>
        <p:spPr>
          <a:xfrm flipH="1">
            <a:off x="3204512" y="3620350"/>
            <a:ext cx="14400" cy="151500"/>
          </a:xfrm>
          <a:prstGeom prst="straightConnector1">
            <a:avLst/>
          </a:prstGeom>
          <a:noFill/>
          <a:ln w="9525" cap="flat" cmpd="sng">
            <a:solidFill>
              <a:schemeClr val="dk2"/>
            </a:solidFill>
            <a:prstDash val="solid"/>
            <a:round/>
            <a:headEnd type="none" w="lg" len="lg"/>
            <a:tailEnd type="none" w="lg" len="lg"/>
          </a:ln>
        </p:spPr>
      </p:cxnSp>
      <p:pic>
        <p:nvPicPr>
          <p:cNvPr id="549" name="Shape 549"/>
          <p:cNvPicPr preferRelativeResize="0"/>
          <p:nvPr/>
        </p:nvPicPr>
        <p:blipFill>
          <a:blip r:embed="rId3">
            <a:alphaModFix/>
          </a:blip>
          <a:stretch>
            <a:fillRect/>
          </a:stretch>
        </p:blipFill>
        <p:spPr>
          <a:xfrm>
            <a:off x="5001362" y="2791887"/>
            <a:ext cx="1344025" cy="970849"/>
          </a:xfrm>
          <a:prstGeom prst="rect">
            <a:avLst/>
          </a:prstGeom>
          <a:noFill/>
          <a:ln>
            <a:noFill/>
          </a:ln>
        </p:spPr>
      </p:pic>
      <p:sp>
        <p:nvSpPr>
          <p:cNvPr id="550" name="Shape 550"/>
          <p:cNvSpPr/>
          <p:nvPr/>
        </p:nvSpPr>
        <p:spPr>
          <a:xfrm>
            <a:off x="4828075"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51" name="Shape 551"/>
          <p:cNvCxnSpPr/>
          <p:nvPr/>
        </p:nvCxnSpPr>
        <p:spPr>
          <a:xfrm rot="10800000" flipH="1">
            <a:off x="5472850"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52" name="Shape 552"/>
          <p:cNvSpPr/>
          <p:nvPr/>
        </p:nvSpPr>
        <p:spPr>
          <a:xfrm>
            <a:off x="5187375"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53" name="Shape 553"/>
          <p:cNvCxnSpPr/>
          <p:nvPr/>
        </p:nvCxnSpPr>
        <p:spPr>
          <a:xfrm flipH="1">
            <a:off x="5548524" y="3620350"/>
            <a:ext cx="14400" cy="151500"/>
          </a:xfrm>
          <a:prstGeom prst="straightConnector1">
            <a:avLst/>
          </a:prstGeom>
          <a:noFill/>
          <a:ln w="9525" cap="flat" cmpd="sng">
            <a:solidFill>
              <a:schemeClr val="dk2"/>
            </a:solidFill>
            <a:prstDash val="solid"/>
            <a:round/>
            <a:headEnd type="none" w="lg" len="lg"/>
            <a:tailEnd type="none" w="lg" len="lg"/>
          </a:ln>
        </p:spPr>
      </p:cxnSp>
      <p:pic>
        <p:nvPicPr>
          <p:cNvPr id="554" name="Shape 554"/>
          <p:cNvPicPr preferRelativeResize="0"/>
          <p:nvPr/>
        </p:nvPicPr>
        <p:blipFill>
          <a:blip r:embed="rId3">
            <a:alphaModFix/>
          </a:blip>
          <a:stretch>
            <a:fillRect/>
          </a:stretch>
        </p:blipFill>
        <p:spPr>
          <a:xfrm>
            <a:off x="7481137" y="2791887"/>
            <a:ext cx="1344025" cy="970849"/>
          </a:xfrm>
          <a:prstGeom prst="rect">
            <a:avLst/>
          </a:prstGeom>
          <a:noFill/>
          <a:ln>
            <a:noFill/>
          </a:ln>
        </p:spPr>
      </p:pic>
      <p:sp>
        <p:nvSpPr>
          <p:cNvPr id="555" name="Shape 555"/>
          <p:cNvSpPr/>
          <p:nvPr/>
        </p:nvSpPr>
        <p:spPr>
          <a:xfrm>
            <a:off x="7307850"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56" name="Shape 556"/>
          <p:cNvCxnSpPr/>
          <p:nvPr/>
        </p:nvCxnSpPr>
        <p:spPr>
          <a:xfrm rot="10800000" flipH="1">
            <a:off x="7952625"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57" name="Shape 557"/>
          <p:cNvSpPr/>
          <p:nvPr/>
        </p:nvSpPr>
        <p:spPr>
          <a:xfrm>
            <a:off x="7667150"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58" name="Shape 558"/>
          <p:cNvCxnSpPr/>
          <p:nvPr/>
        </p:nvCxnSpPr>
        <p:spPr>
          <a:xfrm flipH="1">
            <a:off x="8028299" y="3620350"/>
            <a:ext cx="14400" cy="1515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Lockstep Synchrony</a:t>
            </a:r>
          </a:p>
        </p:txBody>
      </p:sp>
      <p:pic>
        <p:nvPicPr>
          <p:cNvPr id="564" name="Shape 564"/>
          <p:cNvPicPr preferRelativeResize="0"/>
          <p:nvPr/>
        </p:nvPicPr>
        <p:blipFill>
          <a:blip r:embed="rId3">
            <a:alphaModFix/>
          </a:blip>
          <a:stretch>
            <a:fillRect/>
          </a:stretch>
        </p:blipFill>
        <p:spPr>
          <a:xfrm>
            <a:off x="410762" y="2729837"/>
            <a:ext cx="1344025" cy="970849"/>
          </a:xfrm>
          <a:prstGeom prst="rect">
            <a:avLst/>
          </a:prstGeom>
          <a:noFill/>
          <a:ln>
            <a:noFill/>
          </a:ln>
        </p:spPr>
      </p:pic>
      <p:sp>
        <p:nvSpPr>
          <p:cNvPr id="565" name="Shape 565"/>
          <p:cNvSpPr/>
          <p:nvPr/>
        </p:nvSpPr>
        <p:spPr>
          <a:xfrm>
            <a:off x="237475" y="128787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66" name="Shape 566"/>
          <p:cNvCxnSpPr/>
          <p:nvPr/>
        </p:nvCxnSpPr>
        <p:spPr>
          <a:xfrm rot="10800000" flipH="1">
            <a:off x="882250" y="230005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67" name="Shape 567"/>
          <p:cNvSpPr/>
          <p:nvPr/>
        </p:nvSpPr>
        <p:spPr>
          <a:xfrm>
            <a:off x="596775" y="379950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68" name="Shape 568"/>
          <p:cNvCxnSpPr/>
          <p:nvPr/>
        </p:nvCxnSpPr>
        <p:spPr>
          <a:xfrm flipH="1">
            <a:off x="947474" y="3549175"/>
            <a:ext cx="14400" cy="151500"/>
          </a:xfrm>
          <a:prstGeom prst="straightConnector1">
            <a:avLst/>
          </a:prstGeom>
          <a:noFill/>
          <a:ln w="38100" cap="flat" cmpd="sng">
            <a:solidFill>
              <a:srgbClr val="FF0000"/>
            </a:solidFill>
            <a:prstDash val="solid"/>
            <a:round/>
            <a:headEnd type="none" w="lg" len="lg"/>
            <a:tailEnd type="none" w="lg" len="lg"/>
          </a:ln>
        </p:spPr>
      </p:cxnSp>
      <p:pic>
        <p:nvPicPr>
          <p:cNvPr id="569" name="Shape 569"/>
          <p:cNvPicPr preferRelativeResize="0"/>
          <p:nvPr/>
        </p:nvPicPr>
        <p:blipFill>
          <a:blip r:embed="rId3">
            <a:alphaModFix/>
          </a:blip>
          <a:stretch>
            <a:fillRect/>
          </a:stretch>
        </p:blipFill>
        <p:spPr>
          <a:xfrm>
            <a:off x="2657350" y="2791887"/>
            <a:ext cx="1344025" cy="970849"/>
          </a:xfrm>
          <a:prstGeom prst="rect">
            <a:avLst/>
          </a:prstGeom>
          <a:noFill/>
          <a:ln>
            <a:noFill/>
          </a:ln>
        </p:spPr>
      </p:pic>
      <p:sp>
        <p:nvSpPr>
          <p:cNvPr id="570" name="Shape 570"/>
          <p:cNvSpPr/>
          <p:nvPr/>
        </p:nvSpPr>
        <p:spPr>
          <a:xfrm>
            <a:off x="2484062"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71" name="Shape 571"/>
          <p:cNvCxnSpPr/>
          <p:nvPr/>
        </p:nvCxnSpPr>
        <p:spPr>
          <a:xfrm rot="10800000" flipH="1">
            <a:off x="3128837"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72" name="Shape 572"/>
          <p:cNvSpPr/>
          <p:nvPr/>
        </p:nvSpPr>
        <p:spPr>
          <a:xfrm>
            <a:off x="2843362"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73" name="Shape 573"/>
          <p:cNvCxnSpPr/>
          <p:nvPr/>
        </p:nvCxnSpPr>
        <p:spPr>
          <a:xfrm flipH="1">
            <a:off x="3204512" y="3620350"/>
            <a:ext cx="14400" cy="151500"/>
          </a:xfrm>
          <a:prstGeom prst="straightConnector1">
            <a:avLst/>
          </a:prstGeom>
          <a:noFill/>
          <a:ln w="9525" cap="flat" cmpd="sng">
            <a:solidFill>
              <a:schemeClr val="dk2"/>
            </a:solidFill>
            <a:prstDash val="solid"/>
            <a:round/>
            <a:headEnd type="none" w="lg" len="lg"/>
            <a:tailEnd type="none" w="lg" len="lg"/>
          </a:ln>
        </p:spPr>
      </p:cxnSp>
      <p:pic>
        <p:nvPicPr>
          <p:cNvPr id="574" name="Shape 574"/>
          <p:cNvPicPr preferRelativeResize="0"/>
          <p:nvPr/>
        </p:nvPicPr>
        <p:blipFill>
          <a:blip r:embed="rId3">
            <a:alphaModFix/>
          </a:blip>
          <a:stretch>
            <a:fillRect/>
          </a:stretch>
        </p:blipFill>
        <p:spPr>
          <a:xfrm>
            <a:off x="5001362" y="2791887"/>
            <a:ext cx="1344025" cy="970849"/>
          </a:xfrm>
          <a:prstGeom prst="rect">
            <a:avLst/>
          </a:prstGeom>
          <a:noFill/>
          <a:ln>
            <a:noFill/>
          </a:ln>
        </p:spPr>
      </p:pic>
      <p:sp>
        <p:nvSpPr>
          <p:cNvPr id="575" name="Shape 575"/>
          <p:cNvSpPr/>
          <p:nvPr/>
        </p:nvSpPr>
        <p:spPr>
          <a:xfrm>
            <a:off x="4828075"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76" name="Shape 576"/>
          <p:cNvCxnSpPr/>
          <p:nvPr/>
        </p:nvCxnSpPr>
        <p:spPr>
          <a:xfrm rot="10800000" flipH="1">
            <a:off x="5472850"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77" name="Shape 577"/>
          <p:cNvSpPr/>
          <p:nvPr/>
        </p:nvSpPr>
        <p:spPr>
          <a:xfrm>
            <a:off x="5187375"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78" name="Shape 578"/>
          <p:cNvCxnSpPr/>
          <p:nvPr/>
        </p:nvCxnSpPr>
        <p:spPr>
          <a:xfrm flipH="1">
            <a:off x="5548524" y="3620350"/>
            <a:ext cx="14400" cy="151500"/>
          </a:xfrm>
          <a:prstGeom prst="straightConnector1">
            <a:avLst/>
          </a:prstGeom>
          <a:noFill/>
          <a:ln w="9525" cap="flat" cmpd="sng">
            <a:solidFill>
              <a:schemeClr val="dk2"/>
            </a:solidFill>
            <a:prstDash val="solid"/>
            <a:round/>
            <a:headEnd type="none" w="lg" len="lg"/>
            <a:tailEnd type="none" w="lg" len="lg"/>
          </a:ln>
        </p:spPr>
      </p:cxnSp>
      <p:pic>
        <p:nvPicPr>
          <p:cNvPr id="579" name="Shape 579"/>
          <p:cNvPicPr preferRelativeResize="0"/>
          <p:nvPr/>
        </p:nvPicPr>
        <p:blipFill>
          <a:blip r:embed="rId3">
            <a:alphaModFix/>
          </a:blip>
          <a:stretch>
            <a:fillRect/>
          </a:stretch>
        </p:blipFill>
        <p:spPr>
          <a:xfrm>
            <a:off x="7481137" y="2791887"/>
            <a:ext cx="1344025" cy="970849"/>
          </a:xfrm>
          <a:prstGeom prst="rect">
            <a:avLst/>
          </a:prstGeom>
          <a:noFill/>
          <a:ln>
            <a:noFill/>
          </a:ln>
        </p:spPr>
      </p:pic>
      <p:sp>
        <p:nvSpPr>
          <p:cNvPr id="580" name="Shape 580"/>
          <p:cNvSpPr/>
          <p:nvPr/>
        </p:nvSpPr>
        <p:spPr>
          <a:xfrm>
            <a:off x="7307850"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81" name="Shape 581"/>
          <p:cNvCxnSpPr/>
          <p:nvPr/>
        </p:nvCxnSpPr>
        <p:spPr>
          <a:xfrm rot="10800000" flipH="1">
            <a:off x="7952625"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82" name="Shape 582"/>
          <p:cNvSpPr/>
          <p:nvPr/>
        </p:nvSpPr>
        <p:spPr>
          <a:xfrm>
            <a:off x="7667150"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83" name="Shape 583"/>
          <p:cNvCxnSpPr/>
          <p:nvPr/>
        </p:nvCxnSpPr>
        <p:spPr>
          <a:xfrm flipH="1">
            <a:off x="8028299" y="3620350"/>
            <a:ext cx="14400" cy="1515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Clr>
                <a:schemeClr val="dk1"/>
              </a:buClr>
              <a:buSzPct val="55000"/>
              <a:buFont typeface="Arial"/>
              <a:buNone/>
            </a:pPr>
            <a:r>
              <a:rPr lang="en"/>
              <a:t>Lockstep Synchrony</a:t>
            </a:r>
          </a:p>
        </p:txBody>
      </p:sp>
      <p:pic>
        <p:nvPicPr>
          <p:cNvPr id="589" name="Shape 589"/>
          <p:cNvPicPr preferRelativeResize="0"/>
          <p:nvPr/>
        </p:nvPicPr>
        <p:blipFill>
          <a:blip r:embed="rId3">
            <a:alphaModFix/>
          </a:blip>
          <a:stretch>
            <a:fillRect/>
          </a:stretch>
        </p:blipFill>
        <p:spPr>
          <a:xfrm>
            <a:off x="410762" y="2729837"/>
            <a:ext cx="1344025" cy="970849"/>
          </a:xfrm>
          <a:prstGeom prst="rect">
            <a:avLst/>
          </a:prstGeom>
          <a:noFill/>
          <a:ln>
            <a:noFill/>
          </a:ln>
        </p:spPr>
      </p:pic>
      <p:sp>
        <p:nvSpPr>
          <p:cNvPr id="590" name="Shape 590"/>
          <p:cNvSpPr/>
          <p:nvPr/>
        </p:nvSpPr>
        <p:spPr>
          <a:xfrm>
            <a:off x="237475" y="128787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91" name="Shape 591"/>
          <p:cNvCxnSpPr/>
          <p:nvPr/>
        </p:nvCxnSpPr>
        <p:spPr>
          <a:xfrm rot="10800000" flipH="1">
            <a:off x="882250" y="230005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92" name="Shape 592"/>
          <p:cNvSpPr/>
          <p:nvPr/>
        </p:nvSpPr>
        <p:spPr>
          <a:xfrm>
            <a:off x="596775" y="379950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93" name="Shape 593"/>
          <p:cNvCxnSpPr/>
          <p:nvPr/>
        </p:nvCxnSpPr>
        <p:spPr>
          <a:xfrm flipH="1">
            <a:off x="947474" y="3549175"/>
            <a:ext cx="14400" cy="151500"/>
          </a:xfrm>
          <a:prstGeom prst="straightConnector1">
            <a:avLst/>
          </a:prstGeom>
          <a:noFill/>
          <a:ln w="38100" cap="flat" cmpd="sng">
            <a:solidFill>
              <a:srgbClr val="FF0000"/>
            </a:solidFill>
            <a:prstDash val="solid"/>
            <a:round/>
            <a:headEnd type="none" w="lg" len="lg"/>
            <a:tailEnd type="none" w="lg" len="lg"/>
          </a:ln>
        </p:spPr>
      </p:cxnSp>
      <p:pic>
        <p:nvPicPr>
          <p:cNvPr id="594" name="Shape 594"/>
          <p:cNvPicPr preferRelativeResize="0"/>
          <p:nvPr/>
        </p:nvPicPr>
        <p:blipFill>
          <a:blip r:embed="rId3">
            <a:alphaModFix/>
          </a:blip>
          <a:stretch>
            <a:fillRect/>
          </a:stretch>
        </p:blipFill>
        <p:spPr>
          <a:xfrm>
            <a:off x="2657350" y="2791887"/>
            <a:ext cx="1344025" cy="970849"/>
          </a:xfrm>
          <a:prstGeom prst="rect">
            <a:avLst/>
          </a:prstGeom>
          <a:noFill/>
          <a:ln>
            <a:noFill/>
          </a:ln>
        </p:spPr>
      </p:pic>
      <p:sp>
        <p:nvSpPr>
          <p:cNvPr id="595" name="Shape 595"/>
          <p:cNvSpPr/>
          <p:nvPr/>
        </p:nvSpPr>
        <p:spPr>
          <a:xfrm>
            <a:off x="2484062"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96" name="Shape 596"/>
          <p:cNvCxnSpPr/>
          <p:nvPr/>
        </p:nvCxnSpPr>
        <p:spPr>
          <a:xfrm rot="10800000" flipH="1">
            <a:off x="3128837"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597" name="Shape 597"/>
          <p:cNvSpPr/>
          <p:nvPr/>
        </p:nvSpPr>
        <p:spPr>
          <a:xfrm>
            <a:off x="2843362"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98" name="Shape 598"/>
          <p:cNvCxnSpPr/>
          <p:nvPr/>
        </p:nvCxnSpPr>
        <p:spPr>
          <a:xfrm flipH="1">
            <a:off x="3204512" y="3620350"/>
            <a:ext cx="14400" cy="151500"/>
          </a:xfrm>
          <a:prstGeom prst="straightConnector1">
            <a:avLst/>
          </a:prstGeom>
          <a:noFill/>
          <a:ln w="9525" cap="flat" cmpd="sng">
            <a:solidFill>
              <a:schemeClr val="dk2"/>
            </a:solidFill>
            <a:prstDash val="solid"/>
            <a:round/>
            <a:headEnd type="none" w="lg" len="lg"/>
            <a:tailEnd type="none" w="lg" len="lg"/>
          </a:ln>
        </p:spPr>
      </p:cxnSp>
      <p:pic>
        <p:nvPicPr>
          <p:cNvPr id="599" name="Shape 599"/>
          <p:cNvPicPr preferRelativeResize="0"/>
          <p:nvPr/>
        </p:nvPicPr>
        <p:blipFill>
          <a:blip r:embed="rId3">
            <a:alphaModFix/>
          </a:blip>
          <a:stretch>
            <a:fillRect/>
          </a:stretch>
        </p:blipFill>
        <p:spPr>
          <a:xfrm>
            <a:off x="5001362" y="2791887"/>
            <a:ext cx="1344025" cy="970849"/>
          </a:xfrm>
          <a:prstGeom prst="rect">
            <a:avLst/>
          </a:prstGeom>
          <a:noFill/>
          <a:ln>
            <a:noFill/>
          </a:ln>
        </p:spPr>
      </p:pic>
      <p:sp>
        <p:nvSpPr>
          <p:cNvPr id="600" name="Shape 600"/>
          <p:cNvSpPr/>
          <p:nvPr/>
        </p:nvSpPr>
        <p:spPr>
          <a:xfrm>
            <a:off x="4828075"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01" name="Shape 601"/>
          <p:cNvCxnSpPr/>
          <p:nvPr/>
        </p:nvCxnSpPr>
        <p:spPr>
          <a:xfrm rot="10800000" flipH="1">
            <a:off x="5472850"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602" name="Shape 602"/>
          <p:cNvSpPr/>
          <p:nvPr/>
        </p:nvSpPr>
        <p:spPr>
          <a:xfrm>
            <a:off x="5187375"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03" name="Shape 603"/>
          <p:cNvCxnSpPr/>
          <p:nvPr/>
        </p:nvCxnSpPr>
        <p:spPr>
          <a:xfrm flipH="1">
            <a:off x="5548524" y="3620350"/>
            <a:ext cx="14400" cy="151500"/>
          </a:xfrm>
          <a:prstGeom prst="straightConnector1">
            <a:avLst/>
          </a:prstGeom>
          <a:noFill/>
          <a:ln w="9525" cap="flat" cmpd="sng">
            <a:solidFill>
              <a:schemeClr val="dk2"/>
            </a:solidFill>
            <a:prstDash val="solid"/>
            <a:round/>
            <a:headEnd type="none" w="lg" len="lg"/>
            <a:tailEnd type="none" w="lg" len="lg"/>
          </a:ln>
        </p:spPr>
      </p:cxnSp>
      <p:pic>
        <p:nvPicPr>
          <p:cNvPr id="604" name="Shape 604"/>
          <p:cNvPicPr preferRelativeResize="0"/>
          <p:nvPr/>
        </p:nvPicPr>
        <p:blipFill>
          <a:blip r:embed="rId3">
            <a:alphaModFix/>
          </a:blip>
          <a:stretch>
            <a:fillRect/>
          </a:stretch>
        </p:blipFill>
        <p:spPr>
          <a:xfrm>
            <a:off x="7481137" y="2791887"/>
            <a:ext cx="1344025" cy="970849"/>
          </a:xfrm>
          <a:prstGeom prst="rect">
            <a:avLst/>
          </a:prstGeom>
          <a:noFill/>
          <a:ln>
            <a:noFill/>
          </a:ln>
        </p:spPr>
      </p:pic>
      <p:sp>
        <p:nvSpPr>
          <p:cNvPr id="605" name="Shape 605"/>
          <p:cNvSpPr/>
          <p:nvPr/>
        </p:nvSpPr>
        <p:spPr>
          <a:xfrm>
            <a:off x="7307850" y="134992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06" name="Shape 606"/>
          <p:cNvCxnSpPr/>
          <p:nvPr/>
        </p:nvCxnSpPr>
        <p:spPr>
          <a:xfrm rot="10800000" flipH="1">
            <a:off x="7952625" y="2362100"/>
            <a:ext cx="6900" cy="461999"/>
          </a:xfrm>
          <a:prstGeom prst="straightConnector1">
            <a:avLst/>
          </a:prstGeom>
          <a:noFill/>
          <a:ln w="19050" cap="flat" cmpd="sng">
            <a:solidFill>
              <a:srgbClr val="3468BC"/>
            </a:solidFill>
            <a:prstDash val="solid"/>
            <a:round/>
            <a:headEnd type="triangle" w="lg" len="lg"/>
            <a:tailEnd type="triangle" w="lg" len="lg"/>
          </a:ln>
        </p:spPr>
      </p:cxnSp>
      <p:sp>
        <p:nvSpPr>
          <p:cNvPr id="607" name="Shape 607"/>
          <p:cNvSpPr/>
          <p:nvPr/>
        </p:nvSpPr>
        <p:spPr>
          <a:xfrm>
            <a:off x="7667150" y="3861550"/>
            <a:ext cx="715800" cy="715800"/>
          </a:xfrm>
          <a:prstGeom prst="smileyFace">
            <a:avLst>
              <a:gd name="adj" fmla="val 4653"/>
            </a:avLst>
          </a:prstGeom>
          <a:solidFill>
            <a:srgbClr val="8EC400"/>
          </a:solidFill>
          <a:ln w="19050" cap="flat" cmpd="sng">
            <a:solidFill>
              <a:srgbClr val="3468BC"/>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608" name="Shape 608"/>
          <p:cNvCxnSpPr/>
          <p:nvPr/>
        </p:nvCxnSpPr>
        <p:spPr>
          <a:xfrm flipH="1">
            <a:off x="8028299" y="3620350"/>
            <a:ext cx="14400" cy="151500"/>
          </a:xfrm>
          <a:prstGeom prst="straightConnector1">
            <a:avLst/>
          </a:prstGeom>
          <a:noFill/>
          <a:ln w="9525" cap="flat" cmpd="sng">
            <a:solidFill>
              <a:schemeClr val="dk2"/>
            </a:solidFill>
            <a:prstDash val="solid"/>
            <a:round/>
            <a:headEnd type="none" w="lg" len="lg"/>
            <a:tailEnd type="none" w="lg" len="lg"/>
          </a:ln>
        </p:spPr>
      </p:cxnSp>
      <p:cxnSp>
        <p:nvCxnSpPr>
          <p:cNvPr id="609" name="Shape 609"/>
          <p:cNvCxnSpPr/>
          <p:nvPr/>
        </p:nvCxnSpPr>
        <p:spPr>
          <a:xfrm flipH="1">
            <a:off x="1368725" y="3344525"/>
            <a:ext cx="1472399" cy="507600"/>
          </a:xfrm>
          <a:prstGeom prst="straightConnector1">
            <a:avLst/>
          </a:prstGeom>
          <a:noFill/>
          <a:ln w="38100" cap="flat" cmpd="sng">
            <a:solidFill>
              <a:srgbClr val="FF0000"/>
            </a:solidFill>
            <a:prstDash val="solid"/>
            <a:round/>
            <a:headEnd type="none" w="lg" len="lg"/>
            <a:tailEnd type="none" w="lg" len="lg"/>
          </a:ln>
        </p:spPr>
      </p:cxnSp>
      <p:cxnSp>
        <p:nvCxnSpPr>
          <p:cNvPr id="610" name="Shape 610"/>
          <p:cNvCxnSpPr/>
          <p:nvPr/>
        </p:nvCxnSpPr>
        <p:spPr>
          <a:xfrm flipH="1">
            <a:off x="1372425" y="3268675"/>
            <a:ext cx="3820199" cy="593099"/>
          </a:xfrm>
          <a:prstGeom prst="straightConnector1">
            <a:avLst/>
          </a:prstGeom>
          <a:noFill/>
          <a:ln w="38100" cap="flat" cmpd="sng">
            <a:solidFill>
              <a:srgbClr val="FF0000"/>
            </a:solidFill>
            <a:prstDash val="solid"/>
            <a:round/>
            <a:headEnd type="none" w="lg" len="lg"/>
            <a:tailEnd type="none" w="lg" len="lg"/>
          </a:ln>
        </p:spPr>
      </p:cxnSp>
      <p:cxnSp>
        <p:nvCxnSpPr>
          <p:cNvPr id="611" name="Shape 611"/>
          <p:cNvCxnSpPr/>
          <p:nvPr/>
        </p:nvCxnSpPr>
        <p:spPr>
          <a:xfrm flipH="1">
            <a:off x="1379049" y="3227300"/>
            <a:ext cx="6309900" cy="641399"/>
          </a:xfrm>
          <a:prstGeom prst="straightConnector1">
            <a:avLst/>
          </a:prstGeom>
          <a:noFill/>
          <a:ln w="38100" cap="flat" cmpd="sng">
            <a:solidFill>
              <a:srgbClr val="FF0000"/>
            </a:solidFill>
            <a:prstDash val="solid"/>
            <a:round/>
            <a:headEnd type="none" w="lg" len="lg"/>
            <a:tailEnd type="none" w="lg" len="lg"/>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a:spcBef>
                <a:spcPts val="0"/>
              </a:spcBef>
              <a:buNone/>
            </a:pPr>
            <a:r>
              <a:rPr lang="en" dirty="0"/>
              <a:t>Gotchas</a:t>
            </a:r>
          </a:p>
        </p:txBody>
      </p:sp>
      <p:sp>
        <p:nvSpPr>
          <p:cNvPr id="638" name="Shape 638"/>
          <p:cNvSpPr txBox="1">
            <a:spLocks noGrp="1"/>
          </p:cNvSpPr>
          <p:nvPr>
            <p:ph type="body" idx="1"/>
          </p:nvPr>
        </p:nvSpPr>
        <p:spPr>
          <a:xfrm>
            <a:off x="1075850" y="1540175"/>
            <a:ext cx="6996600" cy="2687099"/>
          </a:xfrm>
          <a:prstGeom prst="rect">
            <a:avLst/>
          </a:prstGeom>
        </p:spPr>
        <p:txBody>
          <a:bodyPr lIns="91425" tIns="91425" rIns="91425" bIns="91425" anchor="t" anchorCtr="0">
            <a:noAutofit/>
          </a:bodyPr>
          <a:lstStyle/>
          <a:p>
            <a:pPr marL="457200" lvl="0" indent="-228600" rtl="0">
              <a:spcBef>
                <a:spcPts val="0"/>
              </a:spcBef>
            </a:pPr>
            <a:r>
              <a:rPr lang="en" dirty="0"/>
              <a:t>Simulation must be completely deterministic… so be careful with the random number generator</a:t>
            </a:r>
          </a:p>
          <a:p>
            <a:pPr marL="457200" lvl="0" indent="-228600" rtl="0">
              <a:spcBef>
                <a:spcPts val="0"/>
              </a:spcBef>
            </a:pPr>
            <a:r>
              <a:rPr lang="en" dirty="0"/>
              <a:t>Object references can’t use pointers</a:t>
            </a:r>
          </a:p>
          <a:p>
            <a:pPr marL="457200" lvl="0" indent="-228600" rtl="0">
              <a:spcBef>
                <a:spcPts val="0"/>
              </a:spcBef>
            </a:pPr>
            <a:endParaRPr lang="en" dirty="0"/>
          </a:p>
        </p:txBody>
      </p:sp>
    </p:spTree>
    <p:extLst>
      <p:ext uri="{BB962C8B-B14F-4D97-AF65-F5344CB8AC3E}">
        <p14:creationId xmlns:p14="http://schemas.microsoft.com/office/powerpoint/2010/main" val="285748202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ctrTitle" idx="4294967295"/>
          </p:nvPr>
        </p:nvSpPr>
        <p:spPr>
          <a:xfrm>
            <a:off x="685800" y="3627967"/>
            <a:ext cx="7772400" cy="1159799"/>
          </a:xfrm>
          <a:prstGeom prst="rect">
            <a:avLst/>
          </a:prstGeom>
          <a:noFill/>
          <a:ln>
            <a:noFill/>
          </a:ln>
        </p:spPr>
        <p:txBody>
          <a:bodyPr lIns="91425" tIns="91425" rIns="91425" bIns="91425" anchor="b" anchorCtr="0">
            <a:noAutofit/>
          </a:bodyPr>
          <a:lstStyle/>
          <a:p>
            <a:pPr lvl="0" algn="ctr" rtl="0">
              <a:spcBef>
                <a:spcPts val="0"/>
              </a:spcBef>
              <a:buNone/>
            </a:pPr>
            <a:r>
              <a:rPr lang="en" sz="9000"/>
              <a:t>THIS IS GOOD ENOUGH*</a:t>
            </a:r>
          </a:p>
        </p:txBody>
      </p:sp>
      <p:grpSp>
        <p:nvGrpSpPr>
          <p:cNvPr id="617" name="Shape 617"/>
          <p:cNvGrpSpPr/>
          <p:nvPr/>
        </p:nvGrpSpPr>
        <p:grpSpPr>
          <a:xfrm>
            <a:off x="4146169" y="640687"/>
            <a:ext cx="1166507" cy="1166538"/>
            <a:chOff x="6654650" y="3665275"/>
            <a:chExt cx="409100" cy="409125"/>
          </a:xfrm>
        </p:grpSpPr>
        <p:sp>
          <p:nvSpPr>
            <p:cNvPr id="618" name="Shape 61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sp>
          <p:nvSpPr>
            <p:cNvPr id="619" name="Shape 61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grpSp>
      <p:grpSp>
        <p:nvGrpSpPr>
          <p:cNvPr id="620" name="Shape 620"/>
          <p:cNvGrpSpPr/>
          <p:nvPr/>
        </p:nvGrpSpPr>
        <p:grpSpPr>
          <a:xfrm rot="1940693">
            <a:off x="3340903" y="1116018"/>
            <a:ext cx="587625" cy="587659"/>
            <a:chOff x="570875" y="4322250"/>
            <a:chExt cx="443300" cy="443325"/>
          </a:xfrm>
        </p:grpSpPr>
        <p:sp>
          <p:nvSpPr>
            <p:cNvPr id="621" name="Shape 62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622" name="Shape 62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623" name="Shape 62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sp>
          <p:nvSpPr>
            <p:cNvPr id="624" name="Shape 62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a:spcBef>
                  <a:spcPts val="0"/>
                </a:spcBef>
                <a:buNone/>
              </a:pPr>
              <a:endParaRPr/>
            </a:p>
          </p:txBody>
        </p:sp>
      </p:grpSp>
      <p:sp>
        <p:nvSpPr>
          <p:cNvPr id="625" name="Shape 625"/>
          <p:cNvSpPr/>
          <p:nvPr/>
        </p:nvSpPr>
        <p:spPr>
          <a:xfrm>
            <a:off x="3829676" y="640707"/>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
        <p:nvSpPr>
          <p:cNvPr id="626" name="Shape 626"/>
          <p:cNvSpPr/>
          <p:nvPr/>
        </p:nvSpPr>
        <p:spPr>
          <a:xfrm rot="1793658">
            <a:off x="5318500" y="1302383"/>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457200" y="4032103"/>
            <a:ext cx="8229600" cy="519599"/>
          </a:xfrm>
          <a:prstGeom prst="rect">
            <a:avLst/>
          </a:prstGeom>
        </p:spPr>
        <p:txBody>
          <a:bodyPr lIns="91425" tIns="91425" rIns="91425" bIns="91425" anchor="t" anchorCtr="0">
            <a:noAutofit/>
          </a:bodyPr>
          <a:lstStyle/>
          <a:p>
            <a:pPr>
              <a:spcBef>
                <a:spcPts val="0"/>
              </a:spcBef>
              <a:buNone/>
            </a:pPr>
            <a:r>
              <a:rPr lang="en"/>
              <a:t>Lockstep Synchrony Sequence Diagram</a:t>
            </a:r>
          </a:p>
        </p:txBody>
      </p:sp>
      <p:pic>
        <p:nvPicPr>
          <p:cNvPr id="632" name="Shape 632"/>
          <p:cNvPicPr preferRelativeResize="0"/>
          <p:nvPr/>
        </p:nvPicPr>
        <p:blipFill>
          <a:blip r:embed="rId3">
            <a:alphaModFix/>
          </a:blip>
          <a:stretch>
            <a:fillRect/>
          </a:stretch>
        </p:blipFill>
        <p:spPr>
          <a:xfrm>
            <a:off x="2452675" y="217525"/>
            <a:ext cx="4238625" cy="386715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a:spcBef>
                <a:spcPts val="0"/>
              </a:spcBef>
              <a:buNone/>
            </a:pPr>
            <a:r>
              <a:rPr lang="en"/>
              <a:t>Lag</a:t>
            </a:r>
          </a:p>
        </p:txBody>
      </p:sp>
      <p:sp>
        <p:nvSpPr>
          <p:cNvPr id="638" name="Shape 638"/>
          <p:cNvSpPr txBox="1">
            <a:spLocks noGrp="1"/>
          </p:cNvSpPr>
          <p:nvPr>
            <p:ph type="body" idx="1"/>
          </p:nvPr>
        </p:nvSpPr>
        <p:spPr>
          <a:xfrm>
            <a:off x="1075850" y="1540175"/>
            <a:ext cx="6996600" cy="2687099"/>
          </a:xfrm>
          <a:prstGeom prst="rect">
            <a:avLst/>
          </a:prstGeom>
        </p:spPr>
        <p:txBody>
          <a:bodyPr lIns="91425" tIns="91425" rIns="91425" bIns="91425" anchor="t" anchorCtr="0">
            <a:noAutofit/>
          </a:bodyPr>
          <a:lstStyle/>
          <a:p>
            <a:pPr marL="457200" lvl="0" indent="-228600" rtl="0">
              <a:spcBef>
                <a:spcPts val="0"/>
              </a:spcBef>
            </a:pPr>
            <a:r>
              <a:rPr lang="en" dirty="0"/>
              <a:t>Direct control tasks: Noticed at 50ms, annoying at 100ms, fatal at 350ms+</a:t>
            </a:r>
          </a:p>
          <a:p>
            <a:pPr marL="457200" lvl="0" indent="-228600" rtl="0">
              <a:spcBef>
                <a:spcPts val="0"/>
              </a:spcBef>
            </a:pPr>
            <a:r>
              <a:rPr lang="en" dirty="0"/>
              <a:t>Indirect control tasks: Noticed at 250ms, annoying at 1,000ms, fatal at 5,000ms+</a:t>
            </a:r>
          </a:p>
          <a:p>
            <a:pPr marL="457200" lvl="0" indent="-228600">
              <a:spcBef>
                <a:spcPts val="0"/>
              </a:spcBef>
            </a:pPr>
            <a:r>
              <a:rPr lang="en" dirty="0"/>
              <a:t>“Ping time” is round trip; one way should </a:t>
            </a:r>
            <a:r>
              <a:rPr lang="en" i="1" dirty="0"/>
              <a:t>generally </a:t>
            </a:r>
            <a:r>
              <a:rPr lang="en" dirty="0"/>
              <a:t>be half that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1075850" y="1540175"/>
            <a:ext cx="6996600" cy="1922099"/>
          </a:xfrm>
          <a:prstGeom prst="rect">
            <a:avLst/>
          </a:prstGeom>
        </p:spPr>
        <p:txBody>
          <a:bodyPr lIns="91425" tIns="91425" rIns="91425" bIns="91425" anchor="t" anchorCtr="0">
            <a:noAutofit/>
          </a:bodyPr>
          <a:lstStyle/>
          <a:p>
            <a:pPr marL="457200" lvl="0" indent="-228600" rtl="0">
              <a:spcBef>
                <a:spcPts val="0"/>
              </a:spcBef>
              <a:buClr>
                <a:srgbClr val="8EC400"/>
              </a:buClr>
            </a:pPr>
            <a:r>
              <a:rPr lang="en" dirty="0">
                <a:solidFill>
                  <a:srgbClr val="8EC400"/>
                </a:solidFill>
              </a:rPr>
              <a:t>Lag is one-way trip time (or roughly ½ ping)</a:t>
            </a:r>
          </a:p>
          <a:p>
            <a:pPr marL="457200" lvl="0" indent="-228600" rtl="0">
              <a:spcBef>
                <a:spcPts val="0"/>
              </a:spcBef>
              <a:buClr>
                <a:schemeClr val="accent6"/>
              </a:buClr>
            </a:pPr>
            <a:r>
              <a:rPr lang="en" dirty="0">
                <a:solidFill>
                  <a:schemeClr val="accent6"/>
                </a:solidFill>
              </a:rPr>
              <a:t>Clients are coupled; sim runs at speed of slowest client</a:t>
            </a:r>
          </a:p>
          <a:p>
            <a:pPr marL="457200" lvl="0" indent="-228600" rtl="0">
              <a:spcBef>
                <a:spcPts val="0"/>
              </a:spcBef>
              <a:buClr>
                <a:schemeClr val="accent6"/>
              </a:buClr>
            </a:pPr>
            <a:r>
              <a:rPr lang="en" dirty="0">
                <a:solidFill>
                  <a:schemeClr val="accent6"/>
                </a:solidFill>
              </a:rPr>
              <a:t>Rejoining difficult to impossible</a:t>
            </a:r>
          </a:p>
          <a:p>
            <a:pPr marL="457200" lvl="0" indent="-228600">
              <a:spcBef>
                <a:spcPts val="0"/>
              </a:spcBef>
            </a:pPr>
            <a:r>
              <a:rPr lang="en" dirty="0"/>
              <a:t>Consistency &gt; Availability when operating normally</a:t>
            </a:r>
          </a:p>
          <a:p>
            <a:pPr marL="457200" lvl="0" indent="-228600">
              <a:spcBef>
                <a:spcPts val="0"/>
              </a:spcBef>
            </a:pPr>
            <a:r>
              <a:rPr lang="en" dirty="0"/>
              <a:t>Availability &gt; Consistency when partitioned</a:t>
            </a:r>
          </a:p>
        </p:txBody>
      </p:sp>
      <p:sp>
        <p:nvSpPr>
          <p:cNvPr id="644" name="Shape 644"/>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a:spcBef>
                <a:spcPts val="0"/>
              </a:spcBef>
              <a:buNone/>
            </a:pPr>
            <a:r>
              <a:rPr lang="en"/>
              <a:t>Lockstep Synchrony</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ctrTitle"/>
          </p:nvPr>
        </p:nvSpPr>
        <p:spPr>
          <a:xfrm>
            <a:off x="2309350" y="3031150"/>
            <a:ext cx="5214599" cy="1159799"/>
          </a:xfrm>
          <a:prstGeom prst="rect">
            <a:avLst/>
          </a:prstGeom>
        </p:spPr>
        <p:txBody>
          <a:bodyPr lIns="91425" tIns="91425" rIns="91425" bIns="91425" anchor="b" anchorCtr="0">
            <a:noAutofit/>
          </a:bodyPr>
          <a:lstStyle/>
          <a:p>
            <a:pPr lvl="0" rtl="0">
              <a:spcBef>
                <a:spcPts val="0"/>
              </a:spcBef>
              <a:buNone/>
            </a:pPr>
            <a:r>
              <a:rPr lang="en"/>
              <a:t>Definitions and Principles</a:t>
            </a:r>
          </a:p>
        </p:txBody>
      </p:sp>
      <p:sp>
        <p:nvSpPr>
          <p:cNvPr id="455" name="Shape 455"/>
          <p:cNvSpPr txBox="1">
            <a:spLocks noGrp="1"/>
          </p:cNvSpPr>
          <p:nvPr>
            <p:ph type="subTitle" idx="1"/>
          </p:nvPr>
        </p:nvSpPr>
        <p:spPr>
          <a:xfrm>
            <a:off x="2309440" y="4059250"/>
            <a:ext cx="5214599" cy="784799"/>
          </a:xfrm>
          <a:prstGeom prst="rect">
            <a:avLst/>
          </a:prstGeom>
        </p:spPr>
        <p:txBody>
          <a:bodyPr lIns="91425" tIns="91425" rIns="91425" bIns="91425" anchor="t" anchorCtr="0">
            <a:noAutofit/>
          </a:bodyPr>
          <a:lstStyle/>
          <a:p>
            <a:pPr lvl="0" rtl="0">
              <a:spcBef>
                <a:spcPts val="0"/>
              </a:spcBef>
              <a:buNone/>
            </a:pPr>
            <a:r>
              <a:rPr lang="en"/>
              <a:t>First things first</a:t>
            </a:r>
          </a:p>
        </p:txBody>
      </p:sp>
      <p:sp>
        <p:nvSpPr>
          <p:cNvPr id="456" name="Shape 456"/>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1</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txBox="1">
            <a:spLocks noGrp="1"/>
          </p:cNvSpPr>
          <p:nvPr>
            <p:ph type="body" idx="1"/>
          </p:nvPr>
        </p:nvSpPr>
        <p:spPr>
          <a:xfrm>
            <a:off x="457200" y="4032103"/>
            <a:ext cx="8229600" cy="519599"/>
          </a:xfrm>
          <a:prstGeom prst="rect">
            <a:avLst/>
          </a:prstGeom>
        </p:spPr>
        <p:txBody>
          <a:bodyPr lIns="91425" tIns="91425" rIns="91425" bIns="91425" anchor="t" anchorCtr="0">
            <a:noAutofit/>
          </a:bodyPr>
          <a:lstStyle/>
          <a:p>
            <a:pPr lvl="0" rtl="0">
              <a:spcBef>
                <a:spcPts val="0"/>
              </a:spcBef>
              <a:buNone/>
            </a:pPr>
            <a:r>
              <a:rPr lang="en" dirty="0"/>
              <a:t>Dumb Client Synchrony Sequence Diagram</a:t>
            </a:r>
          </a:p>
        </p:txBody>
      </p:sp>
      <p:pic>
        <p:nvPicPr>
          <p:cNvPr id="650" name="Shape 650"/>
          <p:cNvPicPr preferRelativeResize="0"/>
          <p:nvPr/>
        </p:nvPicPr>
        <p:blipFill>
          <a:blip r:embed="rId3">
            <a:alphaModFix/>
          </a:blip>
          <a:stretch>
            <a:fillRect/>
          </a:stretch>
        </p:blipFill>
        <p:spPr>
          <a:xfrm>
            <a:off x="1425012" y="211162"/>
            <a:ext cx="6143625" cy="374332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marL="457200" lvl="0" indent="-228600" rtl="0">
              <a:spcBef>
                <a:spcPts val="0"/>
              </a:spcBef>
              <a:buClr>
                <a:schemeClr val="accent6"/>
              </a:buClr>
            </a:pPr>
            <a:r>
              <a:rPr lang="en" dirty="0">
                <a:solidFill>
                  <a:schemeClr val="accent6"/>
                </a:solidFill>
              </a:rPr>
              <a:t>Lag is full ping time</a:t>
            </a:r>
          </a:p>
          <a:p>
            <a:pPr marL="457200" lvl="0" indent="-228600" rtl="0">
              <a:spcBef>
                <a:spcPts val="0"/>
              </a:spcBef>
              <a:buClr>
                <a:srgbClr val="8EC400"/>
              </a:buClr>
            </a:pPr>
            <a:r>
              <a:rPr lang="en" dirty="0">
                <a:solidFill>
                  <a:srgbClr val="8EC400"/>
                </a:solidFill>
              </a:rPr>
              <a:t>Clients are decoupled…</a:t>
            </a:r>
          </a:p>
          <a:p>
            <a:pPr marL="457200" lvl="0" indent="-228600" rtl="0">
              <a:spcBef>
                <a:spcPts val="0"/>
              </a:spcBef>
              <a:buClr>
                <a:schemeClr val="accent6"/>
              </a:buClr>
            </a:pPr>
            <a:r>
              <a:rPr lang="en" dirty="0">
                <a:solidFill>
                  <a:schemeClr val="accent6"/>
                </a:solidFill>
              </a:rPr>
              <a:t>...but this is potentially unfair</a:t>
            </a:r>
          </a:p>
          <a:p>
            <a:pPr marL="457200" lvl="0" indent="-228600" rtl="0">
              <a:spcBef>
                <a:spcPts val="0"/>
              </a:spcBef>
              <a:buClr>
                <a:srgbClr val="8EC400"/>
              </a:buClr>
            </a:pPr>
            <a:r>
              <a:rPr lang="en" dirty="0">
                <a:solidFill>
                  <a:srgbClr val="8EC400"/>
                </a:solidFill>
              </a:rPr>
              <a:t>Rejoining easy</a:t>
            </a:r>
          </a:p>
          <a:p>
            <a:pPr marL="457200" indent="-228600"/>
            <a:r>
              <a:rPr lang="en" dirty="0"/>
              <a:t>Consistency &gt; Availability when operating normally</a:t>
            </a:r>
          </a:p>
          <a:p>
            <a:pPr marL="457200" indent="-228600"/>
            <a:r>
              <a:rPr lang="en" dirty="0"/>
              <a:t>Complete unavailable when partitioned</a:t>
            </a:r>
          </a:p>
          <a:p>
            <a:pPr marL="457200" indent="-228600"/>
            <a:endParaRPr lang="en" dirty="0"/>
          </a:p>
          <a:p>
            <a:pPr marL="228600" lvl="0" rtl="0">
              <a:spcBef>
                <a:spcPts val="0"/>
              </a:spcBef>
              <a:buNone/>
            </a:pPr>
            <a:endParaRPr lang="en" dirty="0"/>
          </a:p>
        </p:txBody>
      </p:sp>
      <p:sp>
        <p:nvSpPr>
          <p:cNvPr id="656" name="Shape 656"/>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dirty="0"/>
              <a:t>Dumb Client Synchrony</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txBox="1">
            <a:spLocks noGrp="1"/>
          </p:cNvSpPr>
          <p:nvPr>
            <p:ph type="body" idx="1"/>
          </p:nvPr>
        </p:nvSpPr>
        <p:spPr>
          <a:xfrm>
            <a:off x="457200" y="4032103"/>
            <a:ext cx="8229600" cy="519599"/>
          </a:xfrm>
          <a:prstGeom prst="rect">
            <a:avLst/>
          </a:prstGeom>
        </p:spPr>
        <p:txBody>
          <a:bodyPr lIns="91425" tIns="91425" rIns="91425" bIns="91425" anchor="t" anchorCtr="0">
            <a:noAutofit/>
          </a:bodyPr>
          <a:lstStyle/>
          <a:p>
            <a:pPr lvl="0" rtl="0">
              <a:spcBef>
                <a:spcPts val="0"/>
              </a:spcBef>
              <a:buNone/>
            </a:pPr>
            <a:r>
              <a:rPr lang="en"/>
              <a:t>Optimistic Synchrony Sequence Diagram</a:t>
            </a:r>
          </a:p>
        </p:txBody>
      </p:sp>
      <p:pic>
        <p:nvPicPr>
          <p:cNvPr id="677" name="Shape 677"/>
          <p:cNvPicPr preferRelativeResize="0"/>
          <p:nvPr/>
        </p:nvPicPr>
        <p:blipFill>
          <a:blip r:embed="rId3">
            <a:alphaModFix/>
          </a:blip>
          <a:stretch>
            <a:fillRect/>
          </a:stretch>
        </p:blipFill>
        <p:spPr>
          <a:xfrm>
            <a:off x="2402700" y="100024"/>
            <a:ext cx="4093250" cy="40464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marL="457200" lvl="0" indent="-228600" rtl="0">
              <a:spcBef>
                <a:spcPts val="0"/>
              </a:spcBef>
              <a:buClr>
                <a:srgbClr val="8EC400"/>
              </a:buClr>
            </a:pPr>
            <a:r>
              <a:rPr lang="en" dirty="0">
                <a:solidFill>
                  <a:srgbClr val="8EC400"/>
                </a:solidFill>
              </a:rPr>
              <a:t>Effectively no lag on the player’s action</a:t>
            </a:r>
          </a:p>
          <a:p>
            <a:pPr marL="457200" lvl="0" indent="-228600" rtl="0">
              <a:spcBef>
                <a:spcPts val="0"/>
              </a:spcBef>
              <a:buClr>
                <a:schemeClr val="accent6"/>
              </a:buClr>
            </a:pPr>
            <a:r>
              <a:rPr lang="en" dirty="0">
                <a:solidFill>
                  <a:schemeClr val="accent6"/>
                </a:solidFill>
              </a:rPr>
              <a:t>But the player is always acting in the future</a:t>
            </a:r>
          </a:p>
          <a:p>
            <a:pPr marL="457200" lvl="0" indent="-228600" rtl="0">
              <a:spcBef>
                <a:spcPts val="0"/>
              </a:spcBef>
            </a:pPr>
            <a:r>
              <a:rPr lang="en" dirty="0"/>
              <a:t>Availability &gt; Consistency in normal operation…</a:t>
            </a:r>
          </a:p>
          <a:p>
            <a:pPr marL="457200" lvl="0" indent="-228600" rtl="0">
              <a:spcBef>
                <a:spcPts val="0"/>
              </a:spcBef>
            </a:pPr>
            <a:r>
              <a:rPr lang="en" dirty="0"/>
              <a:t>…in fact </a:t>
            </a:r>
            <a:r>
              <a:rPr lang="en" i="1" dirty="0"/>
              <a:t>never </a:t>
            </a:r>
            <a:r>
              <a:rPr lang="en" dirty="0"/>
              <a:t>consistent</a:t>
            </a:r>
          </a:p>
          <a:p>
            <a:pPr rtl="0">
              <a:spcBef>
                <a:spcPts val="0"/>
              </a:spcBef>
              <a:buNone/>
            </a:pPr>
            <a:endParaRPr dirty="0"/>
          </a:p>
          <a:p>
            <a:pPr rtl="0">
              <a:spcBef>
                <a:spcPts val="0"/>
              </a:spcBef>
              <a:buNone/>
            </a:pPr>
            <a:r>
              <a:rPr lang="en" dirty="0"/>
              <a:t>Failure cases:</a:t>
            </a:r>
          </a:p>
          <a:p>
            <a:pPr marL="457200" lvl="0" indent="-228600" rtl="0">
              <a:spcBef>
                <a:spcPts val="0"/>
              </a:spcBef>
            </a:pPr>
            <a:r>
              <a:rPr lang="en" dirty="0"/>
              <a:t>Sometimes the player’s action is rejected</a:t>
            </a:r>
          </a:p>
          <a:p>
            <a:pPr marL="457200" lvl="0" indent="-228600" rtl="0">
              <a:spcBef>
                <a:spcPts val="0"/>
              </a:spcBef>
            </a:pPr>
            <a:r>
              <a:rPr lang="en" dirty="0"/>
              <a:t>The player’s always aiming behind targets</a:t>
            </a:r>
          </a:p>
        </p:txBody>
      </p:sp>
      <p:sp>
        <p:nvSpPr>
          <p:cNvPr id="683" name="Shape 683"/>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Optimistic Synchrony</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t>Remember player’s sequence of moves</a:t>
            </a:r>
          </a:p>
          <a:p>
            <a:pPr marL="457200" lvl="0" indent="-228600" rtl="0">
              <a:spcBef>
                <a:spcPts val="0"/>
              </a:spcBef>
              <a:buAutoNum type="arabicPeriod"/>
            </a:pPr>
            <a:r>
              <a:rPr lang="en" dirty="0"/>
              <a:t>Snap back to divergent frame</a:t>
            </a:r>
          </a:p>
          <a:p>
            <a:pPr marL="457200" lvl="0" indent="-228600" rtl="0">
              <a:spcBef>
                <a:spcPts val="0"/>
              </a:spcBef>
              <a:buAutoNum type="arabicPeriod"/>
            </a:pPr>
            <a:r>
              <a:rPr lang="en" dirty="0"/>
              <a:t>Replay sequence of moves from now-corrected state</a:t>
            </a:r>
          </a:p>
          <a:p>
            <a:pPr marL="457200" lvl="0" indent="-228600" rtl="0">
              <a:spcBef>
                <a:spcPts val="0"/>
              </a:spcBef>
              <a:buAutoNum type="arabicPeriod"/>
            </a:pPr>
            <a:r>
              <a:rPr lang="en" dirty="0"/>
              <a:t>Display this to the player in some suitable manner</a:t>
            </a:r>
          </a:p>
        </p:txBody>
      </p:sp>
      <p:sp>
        <p:nvSpPr>
          <p:cNvPr id="689" name="Shape 689"/>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Optimistic Synchrony: Player Snap-Back</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t>Track momentum for all remote entities</a:t>
            </a:r>
          </a:p>
          <a:p>
            <a:pPr marL="457200" lvl="0" indent="-228600" rtl="0">
              <a:spcBef>
                <a:spcPts val="0"/>
              </a:spcBef>
              <a:buAutoNum type="arabicPeriod"/>
            </a:pPr>
            <a:r>
              <a:rPr lang="en" dirty="0"/>
              <a:t>Project remote entities forward in time from last-known frame to current frame</a:t>
            </a:r>
          </a:p>
          <a:p>
            <a:pPr marL="457200" lvl="0" indent="-228600" rtl="0">
              <a:spcBef>
                <a:spcPts val="0"/>
              </a:spcBef>
              <a:buAutoNum type="arabicPeriod"/>
            </a:pPr>
            <a:r>
              <a:rPr lang="en" dirty="0"/>
              <a:t>When errors arise, they will be in the past. Rewind, integrate correct state, and project forward to the present again</a:t>
            </a:r>
          </a:p>
          <a:p>
            <a:pPr marL="457200" lvl="0" indent="-228600" rtl="0">
              <a:spcBef>
                <a:spcPts val="0"/>
              </a:spcBef>
              <a:buAutoNum type="arabicPeriod"/>
            </a:pPr>
            <a:r>
              <a:rPr lang="en" dirty="0"/>
              <a:t>Display this to the player in some suitable manner</a:t>
            </a:r>
          </a:p>
          <a:p>
            <a:pPr marL="457200" lvl="0" indent="-228600" rtl="0">
              <a:spcBef>
                <a:spcPts val="0"/>
              </a:spcBef>
              <a:buAutoNum type="arabicPeriod"/>
            </a:pPr>
            <a:r>
              <a:rPr lang="en" dirty="0"/>
              <a:t>For perceived fairness, server must evaluate critical actions from the known historical perspective of the player</a:t>
            </a:r>
          </a:p>
        </p:txBody>
      </p:sp>
      <p:sp>
        <p:nvSpPr>
          <p:cNvPr id="695" name="Shape 695"/>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Optimistic Synchrony: Target Prediction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Where’s the simulation?</a:t>
            </a:r>
          </a:p>
        </p:txBody>
      </p:sp>
      <p:sp>
        <p:nvSpPr>
          <p:cNvPr id="8" name="Text Placeholder 7"/>
          <p:cNvSpPr>
            <a:spLocks noGrp="1"/>
          </p:cNvSpPr>
          <p:nvPr>
            <p:ph type="body" idx="1"/>
          </p:nvPr>
        </p:nvSpPr>
        <p:spPr/>
        <p:txBody>
          <a:bodyPr/>
          <a:lstStyle/>
          <a:p>
            <a:pPr>
              <a:buNone/>
            </a:pPr>
            <a:r>
              <a:rPr lang="en-US" dirty="0"/>
              <a:t>Just on the server:</a:t>
            </a:r>
          </a:p>
          <a:p>
            <a:r>
              <a:rPr lang="en-US" dirty="0"/>
              <a:t> </a:t>
            </a:r>
            <a:r>
              <a:rPr lang="en-US" dirty="0">
                <a:solidFill>
                  <a:srgbClr val="00B050"/>
                </a:solidFill>
              </a:rPr>
              <a:t>Simpler to implement</a:t>
            </a:r>
          </a:p>
          <a:p>
            <a:r>
              <a:rPr lang="en-US" dirty="0"/>
              <a:t> </a:t>
            </a:r>
            <a:r>
              <a:rPr lang="en-US" dirty="0">
                <a:solidFill>
                  <a:srgbClr val="00B050"/>
                </a:solidFill>
              </a:rPr>
              <a:t>Highly secure</a:t>
            </a:r>
          </a:p>
          <a:p>
            <a:r>
              <a:rPr lang="en-US" dirty="0"/>
              <a:t> </a:t>
            </a:r>
            <a:r>
              <a:rPr lang="en-US" dirty="0">
                <a:solidFill>
                  <a:srgbClr val="C00000"/>
                </a:solidFill>
              </a:rPr>
              <a:t>Lag on every action</a:t>
            </a:r>
          </a:p>
          <a:p>
            <a:r>
              <a:rPr lang="en-US" dirty="0">
                <a:solidFill>
                  <a:srgbClr val="C00000"/>
                </a:solidFill>
              </a:rPr>
              <a:t> Very dependent on simulation frame rate</a:t>
            </a:r>
          </a:p>
          <a:p>
            <a:pPr>
              <a:buNone/>
            </a:pPr>
            <a:endParaRPr lang="en-US" dirty="0"/>
          </a:p>
          <a:p>
            <a:pPr>
              <a:buNone/>
            </a:pPr>
            <a:r>
              <a:rPr lang="en-US" dirty="0"/>
              <a:t>Call of Duty and World of Warcraft work this way</a:t>
            </a:r>
          </a:p>
        </p:txBody>
      </p:sp>
      <p:sp>
        <p:nvSpPr>
          <p:cNvPr id="12" name="Text Placeholder 11"/>
          <p:cNvSpPr>
            <a:spLocks noGrp="1"/>
          </p:cNvSpPr>
          <p:nvPr>
            <p:ph type="body" idx="2"/>
          </p:nvPr>
        </p:nvSpPr>
        <p:spPr/>
        <p:txBody>
          <a:bodyPr/>
          <a:lstStyle/>
          <a:p>
            <a:pPr>
              <a:buNone/>
            </a:pPr>
            <a:r>
              <a:rPr lang="en-US" dirty="0"/>
              <a:t>On both client and server:</a:t>
            </a:r>
          </a:p>
          <a:p>
            <a:r>
              <a:rPr lang="en-US" dirty="0"/>
              <a:t> </a:t>
            </a:r>
            <a:r>
              <a:rPr lang="en-US" dirty="0">
                <a:solidFill>
                  <a:srgbClr val="00B050"/>
                </a:solidFill>
              </a:rPr>
              <a:t>Player’s actions are lag-free</a:t>
            </a:r>
          </a:p>
          <a:p>
            <a:r>
              <a:rPr lang="en-US" dirty="0">
                <a:solidFill>
                  <a:srgbClr val="00B050"/>
                </a:solidFill>
              </a:rPr>
              <a:t> Runs well at lower frame rates</a:t>
            </a:r>
          </a:p>
          <a:p>
            <a:r>
              <a:rPr lang="en-US" dirty="0"/>
              <a:t> </a:t>
            </a:r>
            <a:r>
              <a:rPr lang="en-US" dirty="0">
                <a:solidFill>
                  <a:srgbClr val="C00000"/>
                </a:solidFill>
              </a:rPr>
              <a:t>Physics interactions between controlled objects (e.g. players) still subject to full lag</a:t>
            </a:r>
          </a:p>
          <a:p>
            <a:endParaRPr lang="en-US" dirty="0"/>
          </a:p>
          <a:p>
            <a:pPr>
              <a:buNone/>
            </a:pPr>
            <a:r>
              <a:rPr lang="en-US" dirty="0"/>
              <a:t>HALO, Destiny and Assassin’s Creed work this way</a:t>
            </a:r>
          </a:p>
        </p:txBody>
      </p:sp>
    </p:spTree>
    <p:extLst>
      <p:ext uri="{BB962C8B-B14F-4D97-AF65-F5344CB8AC3E}">
        <p14:creationId xmlns:p14="http://schemas.microsoft.com/office/powerpoint/2010/main" val="2216876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body" idx="1"/>
          </p:nvPr>
        </p:nvSpPr>
        <p:spPr>
          <a:xfrm>
            <a:off x="457200" y="4101053"/>
            <a:ext cx="8229600" cy="519599"/>
          </a:xfrm>
          <a:prstGeom prst="rect">
            <a:avLst/>
          </a:prstGeom>
        </p:spPr>
        <p:txBody>
          <a:bodyPr lIns="91425" tIns="91425" rIns="91425" bIns="91425" anchor="t" anchorCtr="0">
            <a:noAutofit/>
          </a:bodyPr>
          <a:lstStyle/>
          <a:p>
            <a:pPr lvl="0" rtl="0">
              <a:spcBef>
                <a:spcPts val="0"/>
              </a:spcBef>
              <a:buNone/>
            </a:pPr>
            <a:r>
              <a:rPr lang="en"/>
              <a:t>Eventual-Correctness Synchrony Sequence Diagram</a:t>
            </a:r>
          </a:p>
        </p:txBody>
      </p:sp>
      <p:pic>
        <p:nvPicPr>
          <p:cNvPr id="701" name="Shape 701"/>
          <p:cNvPicPr preferRelativeResize="0"/>
          <p:nvPr/>
        </p:nvPicPr>
        <p:blipFill>
          <a:blip r:embed="rId3">
            <a:alphaModFix/>
          </a:blip>
          <a:stretch>
            <a:fillRect/>
          </a:stretch>
        </p:blipFill>
        <p:spPr>
          <a:xfrm>
            <a:off x="735199" y="74650"/>
            <a:ext cx="7673600" cy="40817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body" idx="1"/>
          </p:nvPr>
        </p:nvSpPr>
        <p:spPr>
          <a:xfrm>
            <a:off x="457200" y="4101053"/>
            <a:ext cx="8229600" cy="519599"/>
          </a:xfrm>
          <a:prstGeom prst="rect">
            <a:avLst/>
          </a:prstGeom>
        </p:spPr>
        <p:txBody>
          <a:bodyPr lIns="91425" tIns="91425" rIns="91425" bIns="91425" anchor="t" anchorCtr="0">
            <a:noAutofit/>
          </a:bodyPr>
          <a:lstStyle/>
          <a:p>
            <a:pPr lvl="0" rtl="0">
              <a:spcBef>
                <a:spcPts val="0"/>
              </a:spcBef>
              <a:buNone/>
            </a:pPr>
            <a:r>
              <a:rPr lang="en"/>
              <a:t>Eventual-Correctness Synchrony Sequence Diagram</a:t>
            </a:r>
          </a:p>
        </p:txBody>
      </p:sp>
      <p:pic>
        <p:nvPicPr>
          <p:cNvPr id="707" name="Shape 707"/>
          <p:cNvPicPr preferRelativeResize="0"/>
          <p:nvPr/>
        </p:nvPicPr>
        <p:blipFill>
          <a:blip r:embed="rId3">
            <a:alphaModFix/>
          </a:blip>
          <a:stretch>
            <a:fillRect/>
          </a:stretch>
        </p:blipFill>
        <p:spPr>
          <a:xfrm>
            <a:off x="811337" y="150500"/>
            <a:ext cx="7521315" cy="4026399"/>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ctrTitle"/>
          </p:nvPr>
        </p:nvSpPr>
        <p:spPr>
          <a:xfrm>
            <a:off x="2309350" y="3031150"/>
            <a:ext cx="5214599" cy="1159799"/>
          </a:xfrm>
          <a:prstGeom prst="rect">
            <a:avLst/>
          </a:prstGeom>
        </p:spPr>
        <p:txBody>
          <a:bodyPr lIns="91425" tIns="91425" rIns="91425" bIns="91425" anchor="b" anchorCtr="0">
            <a:noAutofit/>
          </a:bodyPr>
          <a:lstStyle/>
          <a:p>
            <a:pPr lvl="0" rtl="0">
              <a:spcBef>
                <a:spcPts val="0"/>
              </a:spcBef>
              <a:buNone/>
            </a:pPr>
            <a:r>
              <a:rPr lang="en"/>
              <a:t>Reality Bites</a:t>
            </a:r>
          </a:p>
        </p:txBody>
      </p:sp>
      <p:sp>
        <p:nvSpPr>
          <p:cNvPr id="713" name="Shape 713"/>
          <p:cNvSpPr txBox="1">
            <a:spLocks noGrp="1"/>
          </p:cNvSpPr>
          <p:nvPr>
            <p:ph type="subTitle" idx="1"/>
          </p:nvPr>
        </p:nvSpPr>
        <p:spPr>
          <a:xfrm>
            <a:off x="2309440" y="4059250"/>
            <a:ext cx="5214599" cy="784799"/>
          </a:xfrm>
          <a:prstGeom prst="rect">
            <a:avLst/>
          </a:prstGeom>
        </p:spPr>
        <p:txBody>
          <a:bodyPr lIns="91425" tIns="91425" rIns="91425" bIns="91425" anchor="t" anchorCtr="0">
            <a:noAutofit/>
          </a:bodyPr>
          <a:lstStyle/>
          <a:p>
            <a:pPr lvl="0" rtl="0">
              <a:spcBef>
                <a:spcPts val="0"/>
              </a:spcBef>
              <a:buNone/>
            </a:pPr>
            <a:r>
              <a:rPr lang="en"/>
              <a:t>If this is so easy, why doesn’t everybody do it?</a:t>
            </a:r>
          </a:p>
        </p:txBody>
      </p:sp>
      <p:sp>
        <p:nvSpPr>
          <p:cNvPr id="714" name="Shape 714"/>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3</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1519975" y="2161800"/>
            <a:ext cx="6104099" cy="819899"/>
          </a:xfrm>
          <a:prstGeom prst="rect">
            <a:avLst/>
          </a:prstGeom>
        </p:spPr>
        <p:txBody>
          <a:bodyPr lIns="91425" tIns="91425" rIns="91425" bIns="91425" anchor="ctr" anchorCtr="0">
            <a:noAutofit/>
          </a:bodyPr>
          <a:lstStyle/>
          <a:p>
            <a:pPr>
              <a:spcBef>
                <a:spcPts val="0"/>
              </a:spcBef>
              <a:buNone/>
            </a:pPr>
            <a:r>
              <a:rPr lang="en"/>
              <a:t>A </a:t>
            </a:r>
            <a:r>
              <a:rPr lang="en" b="1">
                <a:solidFill>
                  <a:srgbClr val="3468BC"/>
                </a:solidFill>
              </a:rPr>
              <a:t>distributed system</a:t>
            </a:r>
            <a:r>
              <a:rPr lang="en"/>
              <a:t> is one in which two or more processes work together to perform a task.</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Shape 719"/>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marL="457200" lvl="0" indent="-228600" rtl="0">
              <a:spcBef>
                <a:spcPts val="0"/>
              </a:spcBef>
            </a:pPr>
            <a:r>
              <a:rPr lang="en"/>
              <a:t>Lag</a:t>
            </a:r>
          </a:p>
          <a:p>
            <a:pPr marL="457200" lvl="0" indent="-228600" rtl="0">
              <a:spcBef>
                <a:spcPts val="0"/>
              </a:spcBef>
            </a:pPr>
            <a:r>
              <a:rPr lang="en"/>
              <a:t>Jitter</a:t>
            </a:r>
          </a:p>
          <a:p>
            <a:pPr marL="457200" lvl="0" indent="-228600" rtl="0">
              <a:spcBef>
                <a:spcPts val="0"/>
              </a:spcBef>
            </a:pPr>
            <a:r>
              <a:rPr lang="en"/>
              <a:t>Packet loss</a:t>
            </a:r>
          </a:p>
          <a:p>
            <a:pPr marL="457200" lvl="0" indent="-228600" rtl="0">
              <a:spcBef>
                <a:spcPts val="0"/>
              </a:spcBef>
            </a:pPr>
            <a:r>
              <a:rPr lang="en"/>
              <a:t>Limited bandwidth</a:t>
            </a:r>
          </a:p>
        </p:txBody>
      </p:sp>
      <p:sp>
        <p:nvSpPr>
          <p:cNvPr id="720" name="Shape 720"/>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What Can Possibly Go Wrong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rtl="0">
              <a:spcBef>
                <a:spcPts val="0"/>
              </a:spcBef>
              <a:buNone/>
            </a:pPr>
            <a:r>
              <a:rPr lang="en" dirty="0"/>
              <a:t>Lag interferes with the player’s sense of control.</a:t>
            </a:r>
          </a:p>
          <a:p>
            <a:pPr lvl="0" rtl="0">
              <a:spcBef>
                <a:spcPts val="0"/>
              </a:spcBef>
              <a:buNone/>
            </a:pPr>
            <a:r>
              <a:rPr lang="en" dirty="0"/>
              <a:t>It comes from:</a:t>
            </a:r>
          </a:p>
          <a:p>
            <a:pPr marL="457200" lvl="0" indent="-228600" rtl="0">
              <a:spcBef>
                <a:spcPts val="0"/>
              </a:spcBef>
            </a:pPr>
            <a:r>
              <a:rPr lang="en" dirty="0"/>
              <a:t>Processing delay (number of hops)</a:t>
            </a:r>
          </a:p>
          <a:p>
            <a:pPr marL="457200" lvl="0" indent="-228600" rtl="0">
              <a:spcBef>
                <a:spcPts val="0"/>
              </a:spcBef>
            </a:pPr>
            <a:r>
              <a:rPr lang="en" dirty="0"/>
              <a:t>Queuing delay (congestion)</a:t>
            </a:r>
          </a:p>
          <a:p>
            <a:pPr marL="457200" lvl="0" indent="-228600" rtl="0">
              <a:spcBef>
                <a:spcPts val="0"/>
              </a:spcBef>
            </a:pPr>
            <a:r>
              <a:rPr lang="en" dirty="0"/>
              <a:t>Transmission delay (bandwidth)</a:t>
            </a:r>
          </a:p>
          <a:p>
            <a:pPr marL="457200" lvl="0" indent="-228600" rtl="0">
              <a:spcBef>
                <a:spcPts val="0"/>
              </a:spcBef>
            </a:pPr>
            <a:r>
              <a:rPr lang="en" dirty="0"/>
              <a:t>Propagation delay (distance)</a:t>
            </a:r>
          </a:p>
          <a:p>
            <a:pPr lvl="0" rtl="0">
              <a:spcBef>
                <a:spcPts val="0"/>
              </a:spcBef>
              <a:buNone/>
            </a:pPr>
            <a:r>
              <a:rPr lang="en" dirty="0"/>
              <a:t>Handle using the previously-mentioned techniques.</a:t>
            </a:r>
          </a:p>
        </p:txBody>
      </p:sp>
      <p:sp>
        <p:nvSpPr>
          <p:cNvPr id="726" name="Shape 726"/>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Lag</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Shape 731"/>
          <p:cNvSpPr txBox="1">
            <a:spLocks noGrp="1"/>
          </p:cNvSpPr>
          <p:nvPr>
            <p:ph type="body" idx="1"/>
          </p:nvPr>
        </p:nvSpPr>
        <p:spPr>
          <a:xfrm>
            <a:off x="1073700" y="1349925"/>
            <a:ext cx="6996600" cy="2576700"/>
          </a:xfrm>
          <a:prstGeom prst="rect">
            <a:avLst/>
          </a:prstGeom>
        </p:spPr>
        <p:txBody>
          <a:bodyPr lIns="91425" tIns="91425" rIns="91425" bIns="91425" anchor="t" anchorCtr="0">
            <a:noAutofit/>
          </a:bodyPr>
          <a:lstStyle/>
          <a:p>
            <a:pPr lvl="0" rtl="0">
              <a:spcBef>
                <a:spcPts val="0"/>
              </a:spcBef>
              <a:buNone/>
            </a:pPr>
            <a:r>
              <a:rPr lang="en"/>
              <a:t>Jitter is variation in lag. It disrupts our lag-tolerance schemes and makes the simulation choppy.</a:t>
            </a:r>
          </a:p>
          <a:p>
            <a:pPr lvl="0" rtl="0">
              <a:spcBef>
                <a:spcPts val="0"/>
              </a:spcBef>
              <a:buNone/>
            </a:pPr>
            <a:r>
              <a:rPr lang="en"/>
              <a:t>It comes from:</a:t>
            </a:r>
          </a:p>
          <a:p>
            <a:pPr marL="457200" lvl="0" indent="-228600" rtl="0">
              <a:spcBef>
                <a:spcPts val="0"/>
              </a:spcBef>
            </a:pPr>
            <a:r>
              <a:rPr lang="en"/>
              <a:t>Variation in routing (congestion and outages)</a:t>
            </a:r>
          </a:p>
          <a:p>
            <a:pPr marL="457200" lvl="0" indent="-228600" rtl="0">
              <a:spcBef>
                <a:spcPts val="0"/>
              </a:spcBef>
            </a:pPr>
            <a:r>
              <a:rPr lang="en"/>
              <a:t>Queuing (congestion)</a:t>
            </a:r>
          </a:p>
          <a:p>
            <a:pPr marL="457200" lvl="0" indent="-228600" rtl="0">
              <a:spcBef>
                <a:spcPts val="0"/>
              </a:spcBef>
            </a:pPr>
            <a:r>
              <a:rPr lang="en"/>
              <a:t>Packet loss</a:t>
            </a:r>
          </a:p>
          <a:p>
            <a:pPr lvl="0" rtl="0">
              <a:spcBef>
                <a:spcPts val="0"/>
              </a:spcBef>
              <a:buNone/>
            </a:pPr>
            <a:r>
              <a:rPr lang="en"/>
              <a:t>Handle by deepening lag compensation; only restore “normal” levels gradually.</a:t>
            </a:r>
          </a:p>
          <a:p>
            <a:pPr lvl="0" rtl="0">
              <a:spcBef>
                <a:spcPts val="0"/>
              </a:spcBef>
              <a:buNone/>
            </a:pPr>
            <a:endParaRPr/>
          </a:p>
        </p:txBody>
      </p:sp>
      <p:sp>
        <p:nvSpPr>
          <p:cNvPr id="732" name="Shape 732"/>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Jitter</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lvl="0" rtl="0">
              <a:spcBef>
                <a:spcPts val="0"/>
              </a:spcBef>
              <a:buNone/>
            </a:pPr>
            <a:r>
              <a:rPr lang="en"/>
              <a:t>Packet loss reduces bandwidth and introduces jitter.</a:t>
            </a:r>
          </a:p>
          <a:p>
            <a:pPr lvl="0" rtl="0">
              <a:spcBef>
                <a:spcPts val="0"/>
              </a:spcBef>
              <a:buNone/>
            </a:pPr>
            <a:r>
              <a:rPr lang="en"/>
              <a:t>It comes from:</a:t>
            </a:r>
          </a:p>
          <a:p>
            <a:pPr marL="457200" lvl="0" indent="-228600" rtl="0">
              <a:spcBef>
                <a:spcPts val="0"/>
              </a:spcBef>
            </a:pPr>
            <a:r>
              <a:rPr lang="en"/>
              <a:t>Hardware faults</a:t>
            </a:r>
          </a:p>
          <a:p>
            <a:pPr marL="457200" lvl="0" indent="-228600" rtl="0">
              <a:spcBef>
                <a:spcPts val="0"/>
              </a:spcBef>
            </a:pPr>
            <a:r>
              <a:rPr lang="en"/>
              <a:t>Analog noise and radio interference</a:t>
            </a:r>
          </a:p>
          <a:p>
            <a:pPr marL="457200" lvl="0" indent="-228600" rtl="0">
              <a:spcBef>
                <a:spcPts val="0"/>
              </a:spcBef>
            </a:pPr>
            <a:r>
              <a:rPr lang="en"/>
              <a:t>Congestion</a:t>
            </a:r>
          </a:p>
          <a:p>
            <a:pPr lvl="0" rtl="0">
              <a:spcBef>
                <a:spcPts val="0"/>
              </a:spcBef>
              <a:buNone/>
            </a:pPr>
            <a:r>
              <a:rPr lang="en"/>
              <a:t>TCP handles packet loss automatically (if poorly); for UDP we have to develop special schemes.</a:t>
            </a:r>
          </a:p>
          <a:p>
            <a:pPr lvl="0" rtl="0">
              <a:spcBef>
                <a:spcPts val="0"/>
              </a:spcBef>
              <a:buNone/>
            </a:pPr>
            <a:endParaRPr/>
          </a:p>
          <a:p>
            <a:pPr lvl="0" rtl="0">
              <a:spcBef>
                <a:spcPts val="0"/>
              </a:spcBef>
              <a:buNone/>
            </a:pPr>
            <a:endParaRPr/>
          </a:p>
        </p:txBody>
      </p:sp>
      <p:sp>
        <p:nvSpPr>
          <p:cNvPr id="738" name="Shape 738"/>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Packet Loss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lvl="0" rtl="0">
              <a:spcBef>
                <a:spcPts val="0"/>
              </a:spcBef>
              <a:buNone/>
            </a:pPr>
            <a:r>
              <a:rPr lang="en" dirty="0"/>
              <a:t>Limited bandwidth effectively introduces lag. </a:t>
            </a:r>
          </a:p>
          <a:p>
            <a:pPr lvl="0" rtl="0">
              <a:spcBef>
                <a:spcPts val="0"/>
              </a:spcBef>
              <a:buNone/>
            </a:pPr>
            <a:r>
              <a:rPr lang="en" dirty="0"/>
              <a:t>It comes from:</a:t>
            </a:r>
          </a:p>
          <a:p>
            <a:pPr marL="457200" lvl="0" indent="-228600" rtl="0">
              <a:spcBef>
                <a:spcPts val="0"/>
              </a:spcBef>
            </a:pPr>
            <a:r>
              <a:rPr lang="en" dirty="0"/>
              <a:t>Poor infrastructure investment</a:t>
            </a:r>
          </a:p>
          <a:p>
            <a:pPr marL="457200" lvl="0" indent="-228600" rtl="0">
              <a:spcBef>
                <a:spcPts val="0"/>
              </a:spcBef>
            </a:pPr>
            <a:r>
              <a:rPr lang="en" dirty="0"/>
              <a:t>Lack of competition for “last mile” service</a:t>
            </a:r>
          </a:p>
          <a:p>
            <a:pPr marL="457200" lvl="0" indent="-228600" rtl="0">
              <a:spcBef>
                <a:spcPts val="0"/>
              </a:spcBef>
            </a:pPr>
            <a:r>
              <a:rPr lang="en" dirty="0"/>
              <a:t>Bad router design decisions</a:t>
            </a:r>
          </a:p>
          <a:p>
            <a:pPr lvl="0" rtl="0">
              <a:spcBef>
                <a:spcPts val="0"/>
              </a:spcBef>
              <a:buNone/>
            </a:pPr>
            <a:r>
              <a:rPr lang="en" dirty="0"/>
              <a:t>Handle it through compression or delaying less-important updates. A good rule of thumb is to fit within 8KB/sec.</a:t>
            </a:r>
          </a:p>
          <a:p>
            <a:pPr lvl="0" rtl="0">
              <a:spcBef>
                <a:spcPts val="0"/>
              </a:spcBef>
              <a:buNone/>
            </a:pPr>
            <a:endParaRPr dirty="0"/>
          </a:p>
          <a:p>
            <a:pPr lvl="0" rtl="0">
              <a:spcBef>
                <a:spcPts val="0"/>
              </a:spcBef>
              <a:buNone/>
            </a:pPr>
            <a:endParaRPr dirty="0"/>
          </a:p>
        </p:txBody>
      </p:sp>
      <p:sp>
        <p:nvSpPr>
          <p:cNvPr id="744" name="Shape 744"/>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Limited Bandwidth</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Shape 749"/>
          <p:cNvSpPr txBox="1">
            <a:spLocks noGrp="1"/>
          </p:cNvSpPr>
          <p:nvPr>
            <p:ph type="ctrTitle"/>
          </p:nvPr>
        </p:nvSpPr>
        <p:spPr>
          <a:xfrm>
            <a:off x="2309350" y="3031150"/>
            <a:ext cx="5214599" cy="1159799"/>
          </a:xfrm>
          <a:prstGeom prst="rect">
            <a:avLst/>
          </a:prstGeom>
        </p:spPr>
        <p:txBody>
          <a:bodyPr lIns="91425" tIns="91425" rIns="91425" bIns="91425" anchor="b" anchorCtr="0">
            <a:noAutofit/>
          </a:bodyPr>
          <a:lstStyle/>
          <a:p>
            <a:pPr lvl="0" rtl="0">
              <a:spcBef>
                <a:spcPts val="0"/>
              </a:spcBef>
              <a:buNone/>
            </a:pPr>
            <a:r>
              <a:rPr lang="en"/>
              <a:t>Easy Mode</a:t>
            </a:r>
          </a:p>
        </p:txBody>
      </p:sp>
      <p:sp>
        <p:nvSpPr>
          <p:cNvPr id="750" name="Shape 750"/>
          <p:cNvSpPr txBox="1">
            <a:spLocks noGrp="1"/>
          </p:cNvSpPr>
          <p:nvPr>
            <p:ph type="subTitle" idx="1"/>
          </p:nvPr>
        </p:nvSpPr>
        <p:spPr>
          <a:xfrm>
            <a:off x="2309440" y="4059250"/>
            <a:ext cx="5214599" cy="784799"/>
          </a:xfrm>
          <a:prstGeom prst="rect">
            <a:avLst/>
          </a:prstGeom>
        </p:spPr>
        <p:txBody>
          <a:bodyPr lIns="91425" tIns="91425" rIns="91425" bIns="91425" anchor="t" anchorCtr="0">
            <a:noAutofit/>
          </a:bodyPr>
          <a:lstStyle/>
          <a:p>
            <a:pPr lvl="0" rtl="0">
              <a:spcBef>
                <a:spcPts val="0"/>
              </a:spcBef>
              <a:buNone/>
            </a:pPr>
            <a:r>
              <a:rPr lang="en"/>
              <a:t>Quick and dirty networking for GAM projects</a:t>
            </a:r>
          </a:p>
        </p:txBody>
      </p:sp>
      <p:sp>
        <p:nvSpPr>
          <p:cNvPr id="751" name="Shape 751"/>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4</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Shape 756"/>
          <p:cNvSpPr txBox="1">
            <a:spLocks noGrp="1"/>
          </p:cNvSpPr>
          <p:nvPr>
            <p:ph type="body" idx="1"/>
          </p:nvPr>
        </p:nvSpPr>
        <p:spPr>
          <a:xfrm>
            <a:off x="1075850" y="1540175"/>
            <a:ext cx="6996600" cy="25767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t>Use “dumb client” networking</a:t>
            </a:r>
          </a:p>
          <a:p>
            <a:pPr marL="457200" lvl="0" indent="-228600" rtl="0">
              <a:spcBef>
                <a:spcPts val="0"/>
              </a:spcBef>
              <a:buAutoNum type="arabicPeriod"/>
            </a:pPr>
            <a:r>
              <a:rPr lang="en" dirty="0"/>
              <a:t>Use TCP</a:t>
            </a:r>
          </a:p>
          <a:p>
            <a:pPr marL="457200" lvl="0" indent="-228600" rtl="0">
              <a:spcBef>
                <a:spcPts val="0"/>
              </a:spcBef>
              <a:buAutoNum type="arabicPeriod"/>
            </a:pPr>
            <a:r>
              <a:rPr lang="en" dirty="0"/>
              <a:t>Don’t run on wifi</a:t>
            </a:r>
          </a:p>
          <a:p>
            <a:pPr marL="457200" lvl="0" indent="-228600" rtl="0">
              <a:spcBef>
                <a:spcPts val="0"/>
              </a:spcBef>
              <a:buAutoNum type="arabicPeriod"/>
            </a:pPr>
            <a:r>
              <a:rPr lang="en" dirty="0"/>
              <a:t>If needed for your game, project simulation forward one frame while waiting for the next frame to arrive. Patch over errors using simple linear interpolation.</a:t>
            </a:r>
          </a:p>
          <a:p>
            <a:pPr lvl="0" rtl="0">
              <a:spcBef>
                <a:spcPts val="0"/>
              </a:spcBef>
              <a:buNone/>
            </a:pPr>
            <a:endParaRPr dirty="0"/>
          </a:p>
          <a:p>
            <a:pPr lvl="0" rtl="0">
              <a:spcBef>
                <a:spcPts val="0"/>
              </a:spcBef>
              <a:buNone/>
            </a:pPr>
            <a:endParaRPr dirty="0"/>
          </a:p>
          <a:p>
            <a:pPr lvl="0" rtl="0">
              <a:spcBef>
                <a:spcPts val="0"/>
              </a:spcBef>
              <a:buNone/>
            </a:pPr>
            <a:endParaRPr dirty="0"/>
          </a:p>
        </p:txBody>
      </p:sp>
      <p:sp>
        <p:nvSpPr>
          <p:cNvPr id="757" name="Shape 757"/>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Easy Mode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ctrTitle"/>
          </p:nvPr>
        </p:nvSpPr>
        <p:spPr>
          <a:xfrm>
            <a:off x="2309350" y="3031150"/>
            <a:ext cx="5214599" cy="1159799"/>
          </a:xfrm>
          <a:prstGeom prst="rect">
            <a:avLst/>
          </a:prstGeom>
        </p:spPr>
        <p:txBody>
          <a:bodyPr lIns="91425" tIns="91425" rIns="91425" bIns="91425" anchor="b" anchorCtr="0">
            <a:noAutofit/>
          </a:bodyPr>
          <a:lstStyle/>
          <a:p>
            <a:pPr lvl="0" rtl="0">
              <a:spcBef>
                <a:spcPts val="0"/>
              </a:spcBef>
              <a:buNone/>
            </a:pPr>
            <a:r>
              <a:rPr lang="en"/>
              <a:t>Summary</a:t>
            </a:r>
          </a:p>
        </p:txBody>
      </p:sp>
      <p:sp>
        <p:nvSpPr>
          <p:cNvPr id="763" name="Shape 763"/>
          <p:cNvSpPr txBox="1">
            <a:spLocks noGrp="1"/>
          </p:cNvSpPr>
          <p:nvPr>
            <p:ph type="subTitle" idx="1"/>
          </p:nvPr>
        </p:nvSpPr>
        <p:spPr>
          <a:xfrm>
            <a:off x="2309440" y="4059250"/>
            <a:ext cx="5214599" cy="784799"/>
          </a:xfrm>
          <a:prstGeom prst="rect">
            <a:avLst/>
          </a:prstGeom>
        </p:spPr>
        <p:txBody>
          <a:bodyPr lIns="91425" tIns="91425" rIns="91425" bIns="91425" anchor="t" anchorCtr="0">
            <a:noAutofit/>
          </a:bodyPr>
          <a:lstStyle/>
          <a:p>
            <a:pPr lvl="0" rtl="0">
              <a:spcBef>
                <a:spcPts val="0"/>
              </a:spcBef>
              <a:buNone/>
            </a:pPr>
            <a:r>
              <a:rPr lang="en"/>
              <a:t>And in conclusion...</a:t>
            </a:r>
          </a:p>
        </p:txBody>
      </p:sp>
      <p:sp>
        <p:nvSpPr>
          <p:cNvPr id="764" name="Shape 764"/>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5</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a:spcBef>
                <a:spcPts val="0"/>
              </a:spcBef>
              <a:buNone/>
            </a:pPr>
            <a:r>
              <a:rPr lang="en"/>
              <a:t>Summary</a:t>
            </a:r>
          </a:p>
        </p:txBody>
      </p:sp>
      <p:sp>
        <p:nvSpPr>
          <p:cNvPr id="770" name="Shape 770"/>
          <p:cNvSpPr txBox="1">
            <a:spLocks noGrp="1"/>
          </p:cNvSpPr>
          <p:nvPr>
            <p:ph type="body" idx="1"/>
          </p:nvPr>
        </p:nvSpPr>
        <p:spPr>
          <a:xfrm>
            <a:off x="1131500" y="1552950"/>
            <a:ext cx="3339899" cy="2665799"/>
          </a:xfrm>
          <a:prstGeom prst="rect">
            <a:avLst/>
          </a:prstGeom>
        </p:spPr>
        <p:txBody>
          <a:bodyPr lIns="91425" tIns="91425" rIns="91425" bIns="91425" anchor="t" anchorCtr="0">
            <a:noAutofit/>
          </a:bodyPr>
          <a:lstStyle/>
          <a:p>
            <a:pPr marL="457200" lvl="0" indent="-228600" rtl="0">
              <a:spcBef>
                <a:spcPts val="0"/>
              </a:spcBef>
            </a:pPr>
            <a:r>
              <a:rPr lang="en" dirty="0"/>
              <a:t>A distributed system is one in which state is modified by more than one process…</a:t>
            </a:r>
          </a:p>
          <a:p>
            <a:pPr marL="457200" lvl="0" indent="-228600">
              <a:spcBef>
                <a:spcPts val="0"/>
              </a:spcBef>
            </a:pPr>
            <a:r>
              <a:rPr lang="en" dirty="0"/>
              <a:t>...which means processes will inevitably disagree on what that state actually is.</a:t>
            </a:r>
          </a:p>
        </p:txBody>
      </p:sp>
      <p:sp>
        <p:nvSpPr>
          <p:cNvPr id="771" name="Shape 771"/>
          <p:cNvSpPr txBox="1">
            <a:spLocks noGrp="1"/>
          </p:cNvSpPr>
          <p:nvPr>
            <p:ph type="body" idx="2"/>
          </p:nvPr>
        </p:nvSpPr>
        <p:spPr>
          <a:xfrm>
            <a:off x="4672562" y="1552950"/>
            <a:ext cx="3339899" cy="2665799"/>
          </a:xfrm>
          <a:prstGeom prst="rect">
            <a:avLst/>
          </a:prstGeom>
        </p:spPr>
        <p:txBody>
          <a:bodyPr lIns="91425" tIns="91425" rIns="91425" bIns="91425" anchor="t" anchorCtr="0">
            <a:noAutofit/>
          </a:bodyPr>
          <a:lstStyle/>
          <a:p>
            <a:pPr marL="457200" lvl="0" indent="-228600" rtl="0">
              <a:spcBef>
                <a:spcPts val="0"/>
              </a:spcBef>
            </a:pPr>
            <a:r>
              <a:rPr lang="en" dirty="0"/>
              <a:t>Either halt until disagreement is resolved (consistency over availability)...</a:t>
            </a:r>
          </a:p>
          <a:p>
            <a:pPr marL="457200" lvl="0" indent="-228600">
              <a:spcBef>
                <a:spcPts val="0"/>
              </a:spcBef>
            </a:pPr>
            <a:r>
              <a:rPr lang="en" dirty="0"/>
              <a:t>...or keep on working and cope with the disagreement (availability over consistency)</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 grpId="0" build="p"/>
      <p:bldP spid="77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Shape 776"/>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Networking Models</a:t>
            </a:r>
          </a:p>
        </p:txBody>
      </p:sp>
      <p:sp>
        <p:nvSpPr>
          <p:cNvPr id="777" name="Shape 777"/>
          <p:cNvSpPr txBox="1">
            <a:spLocks noGrp="1"/>
          </p:cNvSpPr>
          <p:nvPr>
            <p:ph type="body" idx="1"/>
          </p:nvPr>
        </p:nvSpPr>
        <p:spPr>
          <a:xfrm>
            <a:off x="705900" y="1626600"/>
            <a:ext cx="2471699" cy="3299399"/>
          </a:xfrm>
          <a:prstGeom prst="rect">
            <a:avLst/>
          </a:prstGeom>
        </p:spPr>
        <p:txBody>
          <a:bodyPr lIns="91425" tIns="91425" rIns="91425" bIns="91425" anchor="t" anchorCtr="0">
            <a:noAutofit/>
          </a:bodyPr>
          <a:lstStyle/>
          <a:p>
            <a:pPr lvl="0" rtl="0">
              <a:spcBef>
                <a:spcPts val="0"/>
              </a:spcBef>
              <a:buNone/>
            </a:pPr>
            <a:r>
              <a:rPr lang="en" b="1" dirty="0"/>
              <a:t>Lockstep</a:t>
            </a:r>
          </a:p>
          <a:p>
            <a:pPr lvl="0" rtl="0">
              <a:spcBef>
                <a:spcPts val="0"/>
              </a:spcBef>
              <a:buNone/>
            </a:pPr>
            <a:r>
              <a:rPr lang="en" dirty="0"/>
              <a:t>All clients send input to each other, then advance simulation one frame together.</a:t>
            </a:r>
          </a:p>
        </p:txBody>
      </p:sp>
      <p:sp>
        <p:nvSpPr>
          <p:cNvPr id="778" name="Shape 778"/>
          <p:cNvSpPr txBox="1">
            <a:spLocks noGrp="1"/>
          </p:cNvSpPr>
          <p:nvPr>
            <p:ph type="body" idx="2"/>
          </p:nvPr>
        </p:nvSpPr>
        <p:spPr>
          <a:xfrm>
            <a:off x="3304125" y="1626600"/>
            <a:ext cx="2471699" cy="3299399"/>
          </a:xfrm>
          <a:prstGeom prst="rect">
            <a:avLst/>
          </a:prstGeom>
        </p:spPr>
        <p:txBody>
          <a:bodyPr lIns="91425" tIns="91425" rIns="91425" bIns="91425" anchor="t" anchorCtr="0">
            <a:noAutofit/>
          </a:bodyPr>
          <a:lstStyle/>
          <a:p>
            <a:pPr lvl="0" rtl="0">
              <a:spcBef>
                <a:spcPts val="0"/>
              </a:spcBef>
              <a:buNone/>
            </a:pPr>
            <a:r>
              <a:rPr lang="en" b="1" dirty="0"/>
              <a:t>Dumb Client</a:t>
            </a:r>
          </a:p>
          <a:p>
            <a:pPr lvl="0" rtl="0">
              <a:spcBef>
                <a:spcPts val="0"/>
              </a:spcBef>
              <a:buNone/>
            </a:pPr>
            <a:r>
              <a:rPr lang="en" dirty="0"/>
              <a:t>All clients send input to server, which advances simulation one frame itself and sends results back to clients.</a:t>
            </a:r>
          </a:p>
        </p:txBody>
      </p:sp>
      <p:sp>
        <p:nvSpPr>
          <p:cNvPr id="779" name="Shape 779"/>
          <p:cNvSpPr txBox="1">
            <a:spLocks noGrp="1"/>
          </p:cNvSpPr>
          <p:nvPr>
            <p:ph type="body" idx="3"/>
          </p:nvPr>
        </p:nvSpPr>
        <p:spPr>
          <a:xfrm>
            <a:off x="5902350" y="1626600"/>
            <a:ext cx="2471699" cy="3299399"/>
          </a:xfrm>
          <a:prstGeom prst="rect">
            <a:avLst/>
          </a:prstGeom>
        </p:spPr>
        <p:txBody>
          <a:bodyPr lIns="91425" tIns="91425" rIns="91425" bIns="91425" anchor="t" anchorCtr="0">
            <a:noAutofit/>
          </a:bodyPr>
          <a:lstStyle/>
          <a:p>
            <a:pPr lvl="0" rtl="0">
              <a:spcBef>
                <a:spcPts val="0"/>
              </a:spcBef>
              <a:buNone/>
            </a:pPr>
            <a:r>
              <a:rPr lang="en" b="1" dirty="0"/>
              <a:t>Optimistic</a:t>
            </a:r>
          </a:p>
          <a:p>
            <a:pPr lvl="0" rtl="0">
              <a:spcBef>
                <a:spcPts val="0"/>
              </a:spcBef>
              <a:buNone/>
            </a:pPr>
            <a:r>
              <a:rPr lang="en" dirty="0"/>
              <a:t>All clients send input to server </a:t>
            </a:r>
            <a:r>
              <a:rPr lang="en" i="1" dirty="0"/>
              <a:t>and </a:t>
            </a:r>
            <a:r>
              <a:rPr lang="en" dirty="0"/>
              <a:t>advance the simulation locally, patching up discrepancies as they arise. </a:t>
            </a:r>
          </a:p>
          <a:p>
            <a:pPr lvl="0" rtl="0">
              <a:spcBef>
                <a:spcPts val="0"/>
              </a:spcBef>
              <a:buNone/>
            </a:pPr>
            <a:endParaRPr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 grpId="0" build="p"/>
      <p:bldP spid="778" grpId="0" build="p"/>
      <p:bldP spid="7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body" idx="1"/>
          </p:nvPr>
        </p:nvSpPr>
        <p:spPr>
          <a:xfrm>
            <a:off x="1519975" y="2161800"/>
            <a:ext cx="6104099" cy="819899"/>
          </a:xfrm>
          <a:prstGeom prst="rect">
            <a:avLst/>
          </a:prstGeom>
        </p:spPr>
        <p:txBody>
          <a:bodyPr lIns="91425" tIns="91425" rIns="91425" bIns="91425" anchor="ctr" anchorCtr="0">
            <a:noAutofit/>
          </a:bodyPr>
          <a:lstStyle/>
          <a:p>
            <a:pPr lvl="0" rtl="0">
              <a:spcBef>
                <a:spcPts val="0"/>
              </a:spcBef>
              <a:buNone/>
            </a:pPr>
            <a:r>
              <a:rPr lang="en" dirty="0"/>
              <a:t>The total information processed by the system is known as its </a:t>
            </a:r>
            <a:r>
              <a:rPr lang="en" b="1" dirty="0">
                <a:solidFill>
                  <a:srgbClr val="3468BC"/>
                </a:solidFill>
              </a:rPr>
              <a:t>state</a:t>
            </a:r>
            <a:r>
              <a:rPr lang="en" dirty="0"/>
              <a: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Shape 790"/>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a:spcBef>
                <a:spcPts val="0"/>
              </a:spcBef>
              <a:buNone/>
            </a:pPr>
            <a:endParaRPr/>
          </a:p>
        </p:txBody>
      </p:sp>
      <p:sp>
        <p:nvSpPr>
          <p:cNvPr id="791" name="Shape 791"/>
          <p:cNvSpPr txBox="1">
            <a:spLocks noGrp="1"/>
          </p:cNvSpPr>
          <p:nvPr>
            <p:ph type="body" idx="1"/>
          </p:nvPr>
        </p:nvSpPr>
        <p:spPr>
          <a:xfrm>
            <a:off x="1075850" y="1540175"/>
            <a:ext cx="6996600" cy="19220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Shape 784"/>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CREDITS</a:t>
            </a:r>
          </a:p>
        </p:txBody>
      </p:sp>
      <p:sp>
        <p:nvSpPr>
          <p:cNvPr id="785" name="Shape 785"/>
          <p:cNvSpPr txBox="1">
            <a:spLocks noGrp="1"/>
          </p:cNvSpPr>
          <p:nvPr>
            <p:ph type="body" idx="1"/>
          </p:nvPr>
        </p:nvSpPr>
        <p:spPr>
          <a:xfrm>
            <a:off x="1075850" y="1540175"/>
            <a:ext cx="6996600" cy="1922099"/>
          </a:xfrm>
          <a:prstGeom prst="rect">
            <a:avLst/>
          </a:prstGeom>
        </p:spPr>
        <p:txBody>
          <a:bodyPr lIns="91425" tIns="91425" rIns="91425" bIns="91425" anchor="t" anchorCtr="0">
            <a:noAutofit/>
          </a:bodyPr>
          <a:lstStyle/>
          <a:p>
            <a:pPr lvl="0" rtl="0">
              <a:spcBef>
                <a:spcPts val="0"/>
              </a:spcBef>
              <a:buNone/>
            </a:pPr>
            <a:r>
              <a:rPr lang="en" sz="2400">
                <a:solidFill>
                  <a:srgbClr val="28324A"/>
                </a:solidFill>
              </a:rPr>
              <a:t>Special thanks to all the people who made and released these awesome resources for free:</a:t>
            </a:r>
          </a:p>
          <a:p>
            <a:pPr marL="457200" lvl="0" indent="-228600" rtl="0">
              <a:lnSpc>
                <a:spcPct val="115000"/>
              </a:lnSpc>
              <a:spcBef>
                <a:spcPts val="0"/>
              </a:spcBef>
              <a:buClr>
                <a:srgbClr val="28324A"/>
              </a:buClr>
              <a:buSzPct val="100000"/>
            </a:pPr>
            <a:r>
              <a:rPr lang="en" sz="2400">
                <a:solidFill>
                  <a:srgbClr val="28324A"/>
                </a:solidFill>
              </a:rPr>
              <a:t>Presentation template by </a:t>
            </a:r>
            <a:r>
              <a:rPr lang="en" sz="2400" u="sng">
                <a:solidFill>
                  <a:srgbClr val="28324A"/>
                </a:solidFill>
                <a:hlinkClick r:id="rId3"/>
              </a:rPr>
              <a:t>SlidesCarnival</a:t>
            </a:r>
          </a:p>
          <a:p>
            <a:pPr marL="457200" lvl="0" indent="-228600" rtl="0">
              <a:lnSpc>
                <a:spcPct val="115000"/>
              </a:lnSpc>
              <a:spcBef>
                <a:spcPts val="0"/>
              </a:spcBef>
              <a:buClr>
                <a:srgbClr val="28324A"/>
              </a:buClr>
              <a:buSzPct val="100000"/>
            </a:pPr>
            <a:r>
              <a:rPr lang="en" sz="2400">
                <a:solidFill>
                  <a:srgbClr val="28324A"/>
                </a:solidFill>
              </a:rPr>
              <a:t>Photographs by </a:t>
            </a:r>
            <a:r>
              <a:rPr lang="en" sz="2400" u="sng">
                <a:solidFill>
                  <a:srgbClr val="28324A"/>
                </a:solidFill>
                <a:hlinkClick r:id="rId4"/>
              </a:rPr>
              <a:t>Unsplash</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Shape 796"/>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a:t>PRESENTATION DESIGN</a:t>
            </a:r>
          </a:p>
        </p:txBody>
      </p:sp>
      <p:sp>
        <p:nvSpPr>
          <p:cNvPr id="797" name="Shape 797"/>
          <p:cNvSpPr txBox="1">
            <a:spLocks noGrp="1"/>
          </p:cNvSpPr>
          <p:nvPr>
            <p:ph type="body" idx="1"/>
          </p:nvPr>
        </p:nvSpPr>
        <p:spPr>
          <a:xfrm>
            <a:off x="1110850" y="1200150"/>
            <a:ext cx="6922199" cy="2664599"/>
          </a:xfrm>
          <a:prstGeom prst="rect">
            <a:avLst/>
          </a:prstGeom>
        </p:spPr>
        <p:txBody>
          <a:bodyPr lIns="91425" tIns="91425" rIns="91425" bIns="91425" anchor="t" anchorCtr="0">
            <a:noAutofit/>
          </a:bodyPr>
          <a:lstStyle/>
          <a:p>
            <a:pPr lvl="0" rtl="0">
              <a:spcBef>
                <a:spcPts val="0"/>
              </a:spcBef>
              <a:buNone/>
            </a:pPr>
            <a:r>
              <a:rPr lang="en" sz="1400"/>
              <a:t>This presentation uses the following typographies and colors:</a:t>
            </a:r>
          </a:p>
          <a:p>
            <a:pPr marL="457200" lvl="0" indent="-228600" rtl="0">
              <a:lnSpc>
                <a:spcPct val="115000"/>
              </a:lnSpc>
              <a:spcBef>
                <a:spcPts val="0"/>
              </a:spcBef>
              <a:buSzPct val="100000"/>
            </a:pPr>
            <a:r>
              <a:rPr lang="en" sz="1400"/>
              <a:t>Titles: </a:t>
            </a:r>
            <a:r>
              <a:rPr lang="en" sz="1400" b="1"/>
              <a:t>Oswald</a:t>
            </a:r>
          </a:p>
          <a:p>
            <a:pPr marL="457200" lvl="0" indent="-228600" rtl="0">
              <a:lnSpc>
                <a:spcPct val="115000"/>
              </a:lnSpc>
              <a:spcBef>
                <a:spcPts val="0"/>
              </a:spcBef>
              <a:buSzPct val="100000"/>
            </a:pPr>
            <a:r>
              <a:rPr lang="en" sz="1400"/>
              <a:t>Body copy: </a:t>
            </a:r>
            <a:r>
              <a:rPr lang="en" sz="1400" b="1"/>
              <a:t>Source Sans Pro</a:t>
            </a:r>
          </a:p>
          <a:p>
            <a:pPr rtl="0">
              <a:lnSpc>
                <a:spcPct val="115000"/>
              </a:lnSpc>
              <a:spcBef>
                <a:spcPts val="0"/>
              </a:spcBef>
              <a:buNone/>
            </a:pPr>
            <a:r>
              <a:rPr lang="en" sz="1400"/>
              <a:t>You can download the fonts on this page:</a:t>
            </a:r>
          </a:p>
          <a:p>
            <a:pPr rtl="0">
              <a:lnSpc>
                <a:spcPct val="115000"/>
              </a:lnSpc>
              <a:spcBef>
                <a:spcPts val="0"/>
              </a:spcBef>
              <a:buNone/>
            </a:pPr>
            <a:r>
              <a:rPr lang="en" sz="1200" u="sng">
                <a:solidFill>
                  <a:schemeClr val="hlink"/>
                </a:solidFill>
                <a:hlinkClick r:id="rId3"/>
              </a:rPr>
              <a:t>https://www.google.com/fonts#UsePlace:use/Collection:Source+Sans+Pro:400,700|Oswald:400,700</a:t>
            </a:r>
          </a:p>
          <a:p>
            <a:pPr lvl="0" rtl="0">
              <a:lnSpc>
                <a:spcPct val="115000"/>
              </a:lnSpc>
              <a:spcBef>
                <a:spcPts val="0"/>
              </a:spcBef>
              <a:buNone/>
            </a:pPr>
            <a:r>
              <a:rPr lang="en" sz="1400"/>
              <a:t>Click on the “arrow button” that appears on the top right</a:t>
            </a:r>
          </a:p>
          <a:p>
            <a:pPr rtl="0">
              <a:lnSpc>
                <a:spcPct val="115000"/>
              </a:lnSpc>
              <a:spcBef>
                <a:spcPts val="0"/>
              </a:spcBef>
              <a:buNone/>
            </a:pPr>
            <a:endParaRPr sz="1400"/>
          </a:p>
          <a:p>
            <a:pPr lvl="0" rtl="0">
              <a:lnSpc>
                <a:spcPct val="115000"/>
              </a:lnSpc>
              <a:spcBef>
                <a:spcPts val="0"/>
              </a:spcBef>
              <a:buNone/>
            </a:pPr>
            <a:r>
              <a:rPr lang="en" sz="1400"/>
              <a:t>Sky blue </a:t>
            </a:r>
            <a:r>
              <a:rPr lang="en" sz="1400" b="1">
                <a:solidFill>
                  <a:srgbClr val="00CEF6"/>
                </a:solidFill>
              </a:rPr>
              <a:t>#00cef6</a:t>
            </a:r>
            <a:r>
              <a:rPr lang="en" sz="1400" b="1">
                <a:solidFill>
                  <a:srgbClr val="3D85C6"/>
                </a:solidFill>
              </a:rPr>
              <a:t> </a:t>
            </a:r>
            <a:r>
              <a:rPr lang="en" sz="1400"/>
              <a:t>/ Bright green </a:t>
            </a:r>
            <a:r>
              <a:rPr lang="en" sz="1400" b="1">
                <a:solidFill>
                  <a:srgbClr val="AFF000"/>
                </a:solidFill>
              </a:rPr>
              <a:t>#aff000</a:t>
            </a:r>
            <a:r>
              <a:rPr lang="en" sz="1400" b="1">
                <a:solidFill>
                  <a:srgbClr val="3D85C6"/>
                </a:solidFill>
              </a:rPr>
              <a:t> </a:t>
            </a:r>
            <a:r>
              <a:rPr lang="en" sz="1400"/>
              <a:t>/ Blue  </a:t>
            </a:r>
            <a:r>
              <a:rPr lang="en" sz="1400" b="1">
                <a:solidFill>
                  <a:srgbClr val="3C78D8"/>
                </a:solidFill>
              </a:rPr>
              <a:t>#3c78d8</a:t>
            </a:r>
            <a:r>
              <a:rPr lang="en" sz="1400" b="1">
                <a:solidFill>
                  <a:srgbClr val="3D85C6"/>
                </a:solidFill>
              </a:rPr>
              <a:t> </a:t>
            </a:r>
            <a:r>
              <a:rPr lang="en" sz="1400"/>
              <a:t>/ Dark blue  </a:t>
            </a:r>
            <a:r>
              <a:rPr lang="en" sz="1400" b="1">
                <a:solidFill>
                  <a:srgbClr val="28324A"/>
                </a:solidFill>
              </a:rPr>
              <a:t>#28324a</a:t>
            </a:r>
          </a:p>
        </p:txBody>
      </p:sp>
      <p:sp>
        <p:nvSpPr>
          <p:cNvPr id="798" name="Shape 798"/>
          <p:cNvSpPr txBox="1"/>
          <p:nvPr/>
        </p:nvSpPr>
        <p:spPr>
          <a:xfrm>
            <a:off x="1047750" y="3790650"/>
            <a:ext cx="6922199" cy="537899"/>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a:solidFill>
                <a:srgbClr val="00CEF6"/>
              </a:solidFill>
              <a:latin typeface="Source Sans Pro"/>
              <a:ea typeface="Source Sans Pro"/>
              <a:cs typeface="Source Sans Pro"/>
              <a:sym typeface="Source Sans Pro"/>
            </a:endParaRPr>
          </a:p>
          <a:p>
            <a:pPr lvl="0" rtl="0">
              <a:spcBef>
                <a:spcPts val="0"/>
              </a:spcBef>
              <a:buNone/>
            </a:pPr>
            <a:endParaRPr sz="1200">
              <a:solidFill>
                <a:srgbClr val="00CEF6"/>
              </a:solidFill>
              <a:latin typeface="Source Sans Pro"/>
              <a:ea typeface="Source Sans Pro"/>
              <a:cs typeface="Source Sans Pro"/>
              <a:sym typeface="Source Sans Pro"/>
            </a:endParaRPr>
          </a:p>
        </p:txBody>
      </p:sp>
      <p:pic>
        <p:nvPicPr>
          <p:cNvPr id="799" name="Shape 799"/>
          <p:cNvPicPr preferRelativeResize="0"/>
          <p:nvPr/>
        </p:nvPicPr>
        <p:blipFill>
          <a:blip r:embed="rId4">
            <a:alphaModFix/>
          </a:blip>
          <a:stretch>
            <a:fillRect/>
          </a:stretch>
        </p:blipFill>
        <p:spPr>
          <a:xfrm>
            <a:off x="5476650" y="2850728"/>
            <a:ext cx="635793" cy="250031"/>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3"/>
        <p:cNvGrpSpPr/>
        <p:nvPr/>
      </p:nvGrpSpPr>
      <p:grpSpPr>
        <a:xfrm>
          <a:off x="0" y="0"/>
          <a:ext cx="0" cy="0"/>
          <a:chOff x="0" y="0"/>
          <a:chExt cx="0" cy="0"/>
        </a:xfrm>
      </p:grpSpPr>
      <p:grpSp>
        <p:nvGrpSpPr>
          <p:cNvPr id="804" name="Shape 804"/>
          <p:cNvGrpSpPr/>
          <p:nvPr/>
        </p:nvGrpSpPr>
        <p:grpSpPr>
          <a:xfrm>
            <a:off x="358968" y="342337"/>
            <a:ext cx="347107" cy="438983"/>
            <a:chOff x="584925" y="238125"/>
            <a:chExt cx="415200" cy="525100"/>
          </a:xfrm>
        </p:grpSpPr>
        <p:sp>
          <p:nvSpPr>
            <p:cNvPr id="805" name="Shape 805"/>
            <p:cNvSpPr/>
            <p:nvPr/>
          </p:nvSpPr>
          <p:spPr>
            <a:xfrm>
              <a:off x="621550" y="299175"/>
              <a:ext cx="378575" cy="464050"/>
            </a:xfrm>
            <a:custGeom>
              <a:avLst/>
              <a:gdLst/>
              <a:ahLst/>
              <a:cxnLst/>
              <a:rect l="0" t="0" r="0" b="0"/>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6" name="Shape 806"/>
            <p:cNvSpPr/>
            <p:nvPr/>
          </p:nvSpPr>
          <p:spPr>
            <a:xfrm>
              <a:off x="633750" y="2381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7" name="Shape 807"/>
            <p:cNvSpPr/>
            <p:nvPr/>
          </p:nvSpPr>
          <p:spPr>
            <a:xfrm>
              <a:off x="716800"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8" name="Shape 808"/>
            <p:cNvSpPr/>
            <p:nvPr/>
          </p:nvSpPr>
          <p:spPr>
            <a:xfrm>
              <a:off x="799825" y="238125"/>
              <a:ext cx="29350" cy="63500"/>
            </a:xfrm>
            <a:custGeom>
              <a:avLst/>
              <a:gdLst/>
              <a:ahLst/>
              <a:cxnLst/>
              <a:rect l="0" t="0" r="0" b="0"/>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09" name="Shape 809"/>
            <p:cNvSpPr/>
            <p:nvPr/>
          </p:nvSpPr>
          <p:spPr>
            <a:xfrm>
              <a:off x="882875" y="238125"/>
              <a:ext cx="29325" cy="63500"/>
            </a:xfrm>
            <a:custGeom>
              <a:avLst/>
              <a:gdLst/>
              <a:ahLst/>
              <a:cxnLst/>
              <a:rect l="0" t="0" r="0" b="0"/>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10" name="Shape 810"/>
            <p:cNvSpPr/>
            <p:nvPr/>
          </p:nvSpPr>
          <p:spPr>
            <a:xfrm>
              <a:off x="584925" y="261325"/>
              <a:ext cx="378575" cy="464050"/>
            </a:xfrm>
            <a:custGeom>
              <a:avLst/>
              <a:gdLst/>
              <a:ahLst/>
              <a:cxnLst/>
              <a:rect l="0" t="0" r="0" b="0"/>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11" name="Shape 811"/>
          <p:cNvGrpSpPr/>
          <p:nvPr/>
        </p:nvGrpSpPr>
        <p:grpSpPr>
          <a:xfrm>
            <a:off x="910226" y="406124"/>
            <a:ext cx="371622" cy="309361"/>
            <a:chOff x="1244325" y="314425"/>
            <a:chExt cx="444525" cy="370050"/>
          </a:xfrm>
        </p:grpSpPr>
        <p:sp>
          <p:nvSpPr>
            <p:cNvPr id="812" name="Shape 812"/>
            <p:cNvSpPr/>
            <p:nvPr/>
          </p:nvSpPr>
          <p:spPr>
            <a:xfrm>
              <a:off x="1388425" y="463425"/>
              <a:ext cx="143525" cy="143500"/>
            </a:xfrm>
            <a:custGeom>
              <a:avLst/>
              <a:gdLst/>
              <a:ahLst/>
              <a:cxnLst/>
              <a:rect l="0" t="0" r="0" b="0"/>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13" name="Shape 813"/>
            <p:cNvSpPr/>
            <p:nvPr/>
          </p:nvSpPr>
          <p:spPr>
            <a:xfrm>
              <a:off x="1244325" y="314425"/>
              <a:ext cx="444525" cy="370050"/>
            </a:xfrm>
            <a:custGeom>
              <a:avLst/>
              <a:gdLst/>
              <a:ahLst/>
              <a:cxnLst/>
              <a:rect l="0" t="0" r="0" b="0"/>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14" name="Shape 814"/>
          <p:cNvGrpSpPr/>
          <p:nvPr/>
        </p:nvGrpSpPr>
        <p:grpSpPr>
          <a:xfrm>
            <a:off x="1481925" y="404599"/>
            <a:ext cx="355300" cy="312413"/>
            <a:chOff x="1928175" y="312600"/>
            <a:chExt cx="425000" cy="373700"/>
          </a:xfrm>
        </p:grpSpPr>
        <p:sp>
          <p:nvSpPr>
            <p:cNvPr id="815" name="Shape 815"/>
            <p:cNvSpPr/>
            <p:nvPr/>
          </p:nvSpPr>
          <p:spPr>
            <a:xfrm>
              <a:off x="1928175" y="312600"/>
              <a:ext cx="425000" cy="373700"/>
            </a:xfrm>
            <a:custGeom>
              <a:avLst/>
              <a:gdLst/>
              <a:ahLst/>
              <a:cxnLst/>
              <a:rect l="0" t="0" r="0" b="0"/>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16" name="Shape 816"/>
            <p:cNvSpPr/>
            <p:nvPr/>
          </p:nvSpPr>
          <p:spPr>
            <a:xfrm>
              <a:off x="1964825" y="349250"/>
              <a:ext cx="351700" cy="300425"/>
            </a:xfrm>
            <a:custGeom>
              <a:avLst/>
              <a:gdLst/>
              <a:ahLst/>
              <a:cxnLst/>
              <a:rect l="0" t="0" r="0" b="0"/>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17" name="Shape 817"/>
          <p:cNvSpPr/>
          <p:nvPr/>
        </p:nvSpPr>
        <p:spPr>
          <a:xfrm>
            <a:off x="2077701" y="393385"/>
            <a:ext cx="290969" cy="334859"/>
          </a:xfrm>
          <a:custGeom>
            <a:avLst/>
            <a:gdLst/>
            <a:ahLst/>
            <a:cxnLst/>
            <a:rect l="0" t="0" r="0" b="0"/>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18" name="Shape 818"/>
          <p:cNvSpPr/>
          <p:nvPr/>
        </p:nvSpPr>
        <p:spPr>
          <a:xfrm>
            <a:off x="2661147" y="394409"/>
            <a:ext cx="251176" cy="332811"/>
          </a:xfrm>
          <a:custGeom>
            <a:avLst/>
            <a:gdLst/>
            <a:ahLst/>
            <a:cxnLst/>
            <a:rect l="0" t="0" r="0" b="0"/>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19" name="Shape 819"/>
          <p:cNvGrpSpPr/>
          <p:nvPr/>
        </p:nvGrpSpPr>
        <p:grpSpPr>
          <a:xfrm>
            <a:off x="3145962" y="388276"/>
            <a:ext cx="408386" cy="345079"/>
            <a:chOff x="3918650" y="293075"/>
            <a:chExt cx="488500" cy="412775"/>
          </a:xfrm>
        </p:grpSpPr>
        <p:sp>
          <p:nvSpPr>
            <p:cNvPr id="820" name="Shape 820"/>
            <p:cNvSpPr/>
            <p:nvPr/>
          </p:nvSpPr>
          <p:spPr>
            <a:xfrm>
              <a:off x="4085350" y="293675"/>
              <a:ext cx="154500" cy="412175"/>
            </a:xfrm>
            <a:custGeom>
              <a:avLst/>
              <a:gdLst/>
              <a:ahLst/>
              <a:cxnLst/>
              <a:rect l="0" t="0" r="0" b="0"/>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1" name="Shape 821"/>
            <p:cNvSpPr/>
            <p:nvPr/>
          </p:nvSpPr>
          <p:spPr>
            <a:xfrm>
              <a:off x="3918650" y="293075"/>
              <a:ext cx="153900" cy="407275"/>
            </a:xfrm>
            <a:custGeom>
              <a:avLst/>
              <a:gdLst/>
              <a:ahLst/>
              <a:cxnLst/>
              <a:rect l="0" t="0" r="0" b="0"/>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2" name="Shape 822"/>
            <p:cNvSpPr/>
            <p:nvPr/>
          </p:nvSpPr>
          <p:spPr>
            <a:xfrm>
              <a:off x="4253250" y="298550"/>
              <a:ext cx="153900" cy="406675"/>
            </a:xfrm>
            <a:custGeom>
              <a:avLst/>
              <a:gdLst/>
              <a:ahLst/>
              <a:cxnLst/>
              <a:rect l="0" t="0" r="0" b="0"/>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23" name="Shape 823"/>
          <p:cNvGrpSpPr/>
          <p:nvPr/>
        </p:nvGrpSpPr>
        <p:grpSpPr>
          <a:xfrm>
            <a:off x="3745729" y="362234"/>
            <a:ext cx="335904" cy="397141"/>
            <a:chOff x="4636075" y="261925"/>
            <a:chExt cx="401800" cy="475050"/>
          </a:xfrm>
        </p:grpSpPr>
        <p:sp>
          <p:nvSpPr>
            <p:cNvPr id="824" name="Shape 824"/>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5" name="Shape 825"/>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6" name="Shape 826"/>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27" name="Shape 827"/>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28" name="Shape 828"/>
          <p:cNvSpPr/>
          <p:nvPr/>
        </p:nvSpPr>
        <p:spPr>
          <a:xfrm>
            <a:off x="4284930" y="392862"/>
            <a:ext cx="384894" cy="335904"/>
          </a:xfrm>
          <a:custGeom>
            <a:avLst/>
            <a:gdLst/>
            <a:ahLst/>
            <a:cxnLst/>
            <a:rect l="0" t="0" r="0" b="0"/>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29" name="Shape 829"/>
          <p:cNvGrpSpPr/>
          <p:nvPr/>
        </p:nvGrpSpPr>
        <p:grpSpPr>
          <a:xfrm>
            <a:off x="4872281" y="395423"/>
            <a:ext cx="336908" cy="330261"/>
            <a:chOff x="5983625" y="301625"/>
            <a:chExt cx="403000" cy="395050"/>
          </a:xfrm>
        </p:grpSpPr>
        <p:sp>
          <p:nvSpPr>
            <p:cNvPr id="830" name="Shape 830"/>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1" name="Shape 831"/>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2" name="Shape 832"/>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3" name="Shape 833"/>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4" name="Shape 834"/>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5" name="Shape 835"/>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6" name="Shape 836"/>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7" name="Shape 837"/>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8" name="Shape 838"/>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39" name="Shape 839"/>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0" name="Shape 840"/>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1" name="Shape 841"/>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2" name="Shape 842"/>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3" name="Shape 843"/>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4" name="Shape 844"/>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5" name="Shape 845"/>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6" name="Shape 846"/>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7" name="Shape 847"/>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8" name="Shape 848"/>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49" name="Shape 849"/>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50" name="Shape 850"/>
          <p:cNvGrpSpPr/>
          <p:nvPr/>
        </p:nvGrpSpPr>
        <p:grpSpPr>
          <a:xfrm>
            <a:off x="5438358" y="392853"/>
            <a:ext cx="331808" cy="331306"/>
            <a:chOff x="6660750" y="298550"/>
            <a:chExt cx="396900" cy="396300"/>
          </a:xfrm>
        </p:grpSpPr>
        <p:sp>
          <p:nvSpPr>
            <p:cNvPr id="851" name="Shape 85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2" name="Shape 85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53" name="Shape 853"/>
          <p:cNvGrpSpPr/>
          <p:nvPr/>
        </p:nvGrpSpPr>
        <p:grpSpPr>
          <a:xfrm>
            <a:off x="358968" y="914538"/>
            <a:ext cx="347107" cy="420110"/>
            <a:chOff x="584925" y="922575"/>
            <a:chExt cx="415200" cy="502525"/>
          </a:xfrm>
        </p:grpSpPr>
        <p:sp>
          <p:nvSpPr>
            <p:cNvPr id="854" name="Shape 854"/>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5" name="Shape 855"/>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6" name="Shape 856"/>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57" name="Shape 857"/>
          <p:cNvGrpSpPr/>
          <p:nvPr/>
        </p:nvGrpSpPr>
        <p:grpSpPr>
          <a:xfrm>
            <a:off x="912275" y="904840"/>
            <a:ext cx="367547" cy="437980"/>
            <a:chOff x="1246775" y="910975"/>
            <a:chExt cx="439650" cy="523900"/>
          </a:xfrm>
        </p:grpSpPr>
        <p:sp>
          <p:nvSpPr>
            <p:cNvPr id="858" name="Shape 858"/>
            <p:cNvSpPr/>
            <p:nvPr/>
          </p:nvSpPr>
          <p:spPr>
            <a:xfrm>
              <a:off x="1246775" y="970800"/>
              <a:ext cx="378575" cy="464075"/>
            </a:xfrm>
            <a:custGeom>
              <a:avLst/>
              <a:gdLst/>
              <a:ahLst/>
              <a:cxnLst/>
              <a:rect l="0" t="0" r="0" b="0"/>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59" name="Shape 859"/>
            <p:cNvSpPr/>
            <p:nvPr/>
          </p:nvSpPr>
          <p:spPr>
            <a:xfrm>
              <a:off x="1307825" y="910975"/>
              <a:ext cx="378600" cy="464050"/>
            </a:xfrm>
            <a:custGeom>
              <a:avLst/>
              <a:gdLst/>
              <a:ahLst/>
              <a:cxnLst/>
              <a:rect l="0" t="0" r="0" b="0"/>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0" name="Shape 860"/>
            <p:cNvSpPr/>
            <p:nvPr/>
          </p:nvSpPr>
          <p:spPr>
            <a:xfrm>
              <a:off x="1602125" y="910975"/>
              <a:ext cx="84300" cy="84275"/>
            </a:xfrm>
            <a:custGeom>
              <a:avLst/>
              <a:gdLst/>
              <a:ahLst/>
              <a:cxnLst/>
              <a:rect l="0" t="0" r="0" b="0"/>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61" name="Shape 861"/>
          <p:cNvGrpSpPr/>
          <p:nvPr/>
        </p:nvGrpSpPr>
        <p:grpSpPr>
          <a:xfrm>
            <a:off x="1480399" y="975273"/>
            <a:ext cx="358351" cy="298117"/>
            <a:chOff x="1926350" y="995225"/>
            <a:chExt cx="428650" cy="356600"/>
          </a:xfrm>
        </p:grpSpPr>
        <p:sp>
          <p:nvSpPr>
            <p:cNvPr id="862" name="Shape 862"/>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3" name="Shape 863"/>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4" name="Shape 864"/>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5" name="Shape 865"/>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66" name="Shape 866"/>
          <p:cNvSpPr/>
          <p:nvPr/>
        </p:nvSpPr>
        <p:spPr>
          <a:xfrm>
            <a:off x="2048085" y="950287"/>
            <a:ext cx="350200" cy="348152"/>
          </a:xfrm>
          <a:custGeom>
            <a:avLst/>
            <a:gdLst/>
            <a:ahLst/>
            <a:cxnLst/>
            <a:rect l="0" t="0" r="0" b="0"/>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7" name="Shape 867"/>
          <p:cNvSpPr/>
          <p:nvPr/>
        </p:nvSpPr>
        <p:spPr>
          <a:xfrm>
            <a:off x="2612156" y="967656"/>
            <a:ext cx="349155" cy="313437"/>
          </a:xfrm>
          <a:custGeom>
            <a:avLst/>
            <a:gdLst/>
            <a:ahLst/>
            <a:cxnLst/>
            <a:rect l="0" t="0" r="0" b="0"/>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8" name="Shape 868"/>
          <p:cNvSpPr/>
          <p:nvPr/>
        </p:nvSpPr>
        <p:spPr>
          <a:xfrm>
            <a:off x="3180804" y="970206"/>
            <a:ext cx="338956" cy="308316"/>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69" name="Shape 869"/>
          <p:cNvSpPr/>
          <p:nvPr/>
        </p:nvSpPr>
        <p:spPr>
          <a:xfrm>
            <a:off x="3755576" y="973257"/>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70" name="Shape 870"/>
          <p:cNvGrpSpPr/>
          <p:nvPr/>
        </p:nvGrpSpPr>
        <p:grpSpPr>
          <a:xfrm>
            <a:off x="4302631" y="952826"/>
            <a:ext cx="349155" cy="349657"/>
            <a:chOff x="5302225" y="968375"/>
            <a:chExt cx="417650" cy="418250"/>
          </a:xfrm>
        </p:grpSpPr>
        <p:sp>
          <p:nvSpPr>
            <p:cNvPr id="871" name="Shape 871"/>
            <p:cNvSpPr/>
            <p:nvPr/>
          </p:nvSpPr>
          <p:spPr>
            <a:xfrm>
              <a:off x="5333350" y="991575"/>
              <a:ext cx="152075" cy="155100"/>
            </a:xfrm>
            <a:custGeom>
              <a:avLst/>
              <a:gdLst/>
              <a:ahLst/>
              <a:cxnLst/>
              <a:rect l="0" t="0" r="0" b="0"/>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72" name="Shape 872"/>
            <p:cNvSpPr/>
            <p:nvPr/>
          </p:nvSpPr>
          <p:spPr>
            <a:xfrm>
              <a:off x="5302225" y="968375"/>
              <a:ext cx="417650" cy="418250"/>
            </a:xfrm>
            <a:custGeom>
              <a:avLst/>
              <a:gdLst/>
              <a:ahLst/>
              <a:cxnLst/>
              <a:rect l="0" t="0" r="0" b="0"/>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73" name="Shape 873"/>
          <p:cNvGrpSpPr/>
          <p:nvPr/>
        </p:nvGrpSpPr>
        <p:grpSpPr>
          <a:xfrm>
            <a:off x="4824295" y="913514"/>
            <a:ext cx="432880" cy="421636"/>
            <a:chOff x="5926225" y="921350"/>
            <a:chExt cx="517800" cy="504350"/>
          </a:xfrm>
        </p:grpSpPr>
        <p:sp>
          <p:nvSpPr>
            <p:cNvPr id="874" name="Shape 874"/>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75" name="Shape 875"/>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76" name="Shape 876"/>
          <p:cNvGrpSpPr/>
          <p:nvPr/>
        </p:nvGrpSpPr>
        <p:grpSpPr>
          <a:xfrm>
            <a:off x="5402117" y="921685"/>
            <a:ext cx="404289" cy="405313"/>
            <a:chOff x="6617400" y="931125"/>
            <a:chExt cx="483600" cy="484825"/>
          </a:xfrm>
        </p:grpSpPr>
        <p:sp>
          <p:nvSpPr>
            <p:cNvPr id="877" name="Shape 877"/>
            <p:cNvSpPr/>
            <p:nvPr/>
          </p:nvSpPr>
          <p:spPr>
            <a:xfrm>
              <a:off x="6843925" y="1183900"/>
              <a:ext cx="121525" cy="232050"/>
            </a:xfrm>
            <a:custGeom>
              <a:avLst/>
              <a:gdLst/>
              <a:ahLst/>
              <a:cxnLst/>
              <a:rect l="0" t="0" r="0" b="0"/>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78" name="Shape 878"/>
            <p:cNvSpPr/>
            <p:nvPr/>
          </p:nvSpPr>
          <p:spPr>
            <a:xfrm>
              <a:off x="6617400" y="931125"/>
              <a:ext cx="483600" cy="259500"/>
            </a:xfrm>
            <a:custGeom>
              <a:avLst/>
              <a:gdLst/>
              <a:ahLst/>
              <a:cxnLst/>
              <a:rect l="0" t="0" r="0" b="0"/>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79" name="Shape 879"/>
          <p:cNvGrpSpPr/>
          <p:nvPr/>
        </p:nvGrpSpPr>
        <p:grpSpPr>
          <a:xfrm>
            <a:off x="337525" y="1551047"/>
            <a:ext cx="389994" cy="273622"/>
            <a:chOff x="559275" y="1683950"/>
            <a:chExt cx="466500" cy="327300"/>
          </a:xfrm>
        </p:grpSpPr>
        <p:sp>
          <p:nvSpPr>
            <p:cNvPr id="880" name="Shape 880"/>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1" name="Shape 881"/>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82" name="Shape 882"/>
          <p:cNvGrpSpPr/>
          <p:nvPr/>
        </p:nvGrpSpPr>
        <p:grpSpPr>
          <a:xfrm>
            <a:off x="901051" y="1496958"/>
            <a:ext cx="389994" cy="381822"/>
            <a:chOff x="1233350" y="1619250"/>
            <a:chExt cx="466500" cy="456725"/>
          </a:xfrm>
        </p:grpSpPr>
        <p:sp>
          <p:nvSpPr>
            <p:cNvPr id="883" name="Shape 883"/>
            <p:cNvSpPr/>
            <p:nvPr/>
          </p:nvSpPr>
          <p:spPr>
            <a:xfrm>
              <a:off x="1233350" y="1619250"/>
              <a:ext cx="466500" cy="456725"/>
            </a:xfrm>
            <a:custGeom>
              <a:avLst/>
              <a:gdLst/>
              <a:ahLst/>
              <a:cxnLst/>
              <a:rect l="0" t="0" r="0" b="0"/>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4" name="Shape 884"/>
            <p:cNvSpPr/>
            <p:nvPr/>
          </p:nvSpPr>
          <p:spPr>
            <a:xfrm>
              <a:off x="1382325" y="1792025"/>
              <a:ext cx="168550" cy="12250"/>
            </a:xfrm>
            <a:custGeom>
              <a:avLst/>
              <a:gdLst/>
              <a:ahLst/>
              <a:cxnLst/>
              <a:rect l="0" t="0" r="0" b="0"/>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5" name="Shape 885"/>
            <p:cNvSpPr/>
            <p:nvPr/>
          </p:nvSpPr>
          <p:spPr>
            <a:xfrm>
              <a:off x="1382325" y="1825000"/>
              <a:ext cx="168550" cy="12250"/>
            </a:xfrm>
            <a:custGeom>
              <a:avLst/>
              <a:gdLst/>
              <a:ahLst/>
              <a:cxnLst/>
              <a:rect l="0" t="0" r="0" b="0"/>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6" name="Shape 886"/>
            <p:cNvSpPr/>
            <p:nvPr/>
          </p:nvSpPr>
          <p:spPr>
            <a:xfrm>
              <a:off x="1382325" y="1858575"/>
              <a:ext cx="70850" cy="12250"/>
            </a:xfrm>
            <a:custGeom>
              <a:avLst/>
              <a:gdLst/>
              <a:ahLst/>
              <a:cxnLst/>
              <a:rect l="0" t="0" r="0" b="0"/>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87" name="Shape 887"/>
          <p:cNvGrpSpPr/>
          <p:nvPr/>
        </p:nvGrpSpPr>
        <p:grpSpPr>
          <a:xfrm>
            <a:off x="1476825" y="1505109"/>
            <a:ext cx="365499" cy="365499"/>
            <a:chOff x="1922075" y="1629000"/>
            <a:chExt cx="437200" cy="437200"/>
          </a:xfrm>
        </p:grpSpPr>
        <p:sp>
          <p:nvSpPr>
            <p:cNvPr id="888" name="Shape 888"/>
            <p:cNvSpPr/>
            <p:nvPr/>
          </p:nvSpPr>
          <p:spPr>
            <a:xfrm>
              <a:off x="2208425" y="1629000"/>
              <a:ext cx="150850" cy="150850"/>
            </a:xfrm>
            <a:custGeom>
              <a:avLst/>
              <a:gdLst/>
              <a:ahLst/>
              <a:cxnLst/>
              <a:rect l="0" t="0" r="0" b="0"/>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89" name="Shape 889"/>
            <p:cNvSpPr/>
            <p:nvPr/>
          </p:nvSpPr>
          <p:spPr>
            <a:xfrm>
              <a:off x="1922075" y="1686400"/>
              <a:ext cx="379800" cy="379800"/>
            </a:xfrm>
            <a:custGeom>
              <a:avLst/>
              <a:gdLst/>
              <a:ahLst/>
              <a:cxnLst/>
              <a:rect l="0" t="0" r="0" b="0"/>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90" name="Shape 890"/>
          <p:cNvGrpSpPr/>
          <p:nvPr/>
        </p:nvGrpSpPr>
        <p:grpSpPr>
          <a:xfrm>
            <a:off x="2038826" y="1503583"/>
            <a:ext cx="368550" cy="368550"/>
            <a:chOff x="2594325" y="1627175"/>
            <a:chExt cx="440850" cy="440850"/>
          </a:xfrm>
        </p:grpSpPr>
        <p:sp>
          <p:nvSpPr>
            <p:cNvPr id="891" name="Shape 891"/>
            <p:cNvSpPr/>
            <p:nvPr/>
          </p:nvSpPr>
          <p:spPr>
            <a:xfrm>
              <a:off x="2594325" y="1890950"/>
              <a:ext cx="177075" cy="177075"/>
            </a:xfrm>
            <a:custGeom>
              <a:avLst/>
              <a:gdLst/>
              <a:ahLst/>
              <a:cxnLst/>
              <a:rect l="0" t="0" r="0" b="0"/>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2" name="Shape 892"/>
            <p:cNvSpPr/>
            <p:nvPr/>
          </p:nvSpPr>
          <p:spPr>
            <a:xfrm>
              <a:off x="2858700" y="1627175"/>
              <a:ext cx="176475" cy="176475"/>
            </a:xfrm>
            <a:custGeom>
              <a:avLst/>
              <a:gdLst/>
              <a:ahLst/>
              <a:cxnLst/>
              <a:rect l="0" t="0" r="0" b="0"/>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3" name="Shape 893"/>
            <p:cNvSpPr/>
            <p:nvPr/>
          </p:nvSpPr>
          <p:spPr>
            <a:xfrm>
              <a:off x="2663325" y="1702275"/>
              <a:ext cx="296750" cy="296775"/>
            </a:xfrm>
            <a:custGeom>
              <a:avLst/>
              <a:gdLst/>
              <a:ahLst/>
              <a:cxnLst/>
              <a:rect l="0" t="0" r="0" b="0"/>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894" name="Shape 894"/>
          <p:cNvSpPr/>
          <p:nvPr/>
        </p:nvSpPr>
        <p:spPr>
          <a:xfrm>
            <a:off x="2618781" y="1519980"/>
            <a:ext cx="335904" cy="335883"/>
          </a:xfrm>
          <a:custGeom>
            <a:avLst/>
            <a:gdLst/>
            <a:ahLst/>
            <a:cxnLst/>
            <a:rect l="0" t="0" r="0" b="0"/>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895" name="Shape 895"/>
          <p:cNvGrpSpPr/>
          <p:nvPr/>
        </p:nvGrpSpPr>
        <p:grpSpPr>
          <a:xfrm>
            <a:off x="3200595" y="1476016"/>
            <a:ext cx="299120" cy="423684"/>
            <a:chOff x="3984000" y="1594200"/>
            <a:chExt cx="357800" cy="506800"/>
          </a:xfrm>
        </p:grpSpPr>
        <p:sp>
          <p:nvSpPr>
            <p:cNvPr id="896" name="Shape 896"/>
            <p:cNvSpPr/>
            <p:nvPr/>
          </p:nvSpPr>
          <p:spPr>
            <a:xfrm>
              <a:off x="3984000" y="1597875"/>
              <a:ext cx="44575" cy="503125"/>
            </a:xfrm>
            <a:custGeom>
              <a:avLst/>
              <a:gdLst/>
              <a:ahLst/>
              <a:cxnLst/>
              <a:rect l="0" t="0" r="0" b="0"/>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897" name="Shape 897"/>
            <p:cNvSpPr/>
            <p:nvPr/>
          </p:nvSpPr>
          <p:spPr>
            <a:xfrm>
              <a:off x="4041375" y="1594200"/>
              <a:ext cx="300425" cy="229600"/>
            </a:xfrm>
            <a:custGeom>
              <a:avLst/>
              <a:gdLst/>
              <a:ahLst/>
              <a:cxnLst/>
              <a:rect l="0" t="0" r="0" b="0"/>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898" name="Shape 898"/>
          <p:cNvGrpSpPr/>
          <p:nvPr/>
        </p:nvGrpSpPr>
        <p:grpSpPr>
          <a:xfrm>
            <a:off x="3716637" y="1566868"/>
            <a:ext cx="394090" cy="241980"/>
            <a:chOff x="4601275" y="1702875"/>
            <a:chExt cx="471400" cy="289450"/>
          </a:xfrm>
        </p:grpSpPr>
        <p:sp>
          <p:nvSpPr>
            <p:cNvPr id="899" name="Shape 899"/>
            <p:cNvSpPr/>
            <p:nvPr/>
          </p:nvSpPr>
          <p:spPr>
            <a:xfrm>
              <a:off x="4816200" y="1702875"/>
              <a:ext cx="41550" cy="41550"/>
            </a:xfrm>
            <a:custGeom>
              <a:avLst/>
              <a:gdLst/>
              <a:ahLst/>
              <a:cxnLst/>
              <a:rect l="0" t="0" r="0" b="0"/>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0" name="Shape 900"/>
            <p:cNvSpPr/>
            <p:nvPr/>
          </p:nvSpPr>
          <p:spPr>
            <a:xfrm>
              <a:off x="5031125" y="1757225"/>
              <a:ext cx="41550" cy="41550"/>
            </a:xfrm>
            <a:custGeom>
              <a:avLst/>
              <a:gdLst/>
              <a:ahLst/>
              <a:cxnLst/>
              <a:rect l="0" t="0" r="0" b="0"/>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1" name="Shape 901"/>
            <p:cNvSpPr/>
            <p:nvPr/>
          </p:nvSpPr>
          <p:spPr>
            <a:xfrm>
              <a:off x="4634875" y="1756000"/>
              <a:ext cx="404225" cy="178325"/>
            </a:xfrm>
            <a:custGeom>
              <a:avLst/>
              <a:gdLst/>
              <a:ahLst/>
              <a:cxnLst/>
              <a:rect l="0" t="0" r="0" b="0"/>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2" name="Shape 902"/>
            <p:cNvSpPr/>
            <p:nvPr/>
          </p:nvSpPr>
          <p:spPr>
            <a:xfrm>
              <a:off x="4601275" y="1757225"/>
              <a:ext cx="41550" cy="41550"/>
            </a:xfrm>
            <a:custGeom>
              <a:avLst/>
              <a:gdLst/>
              <a:ahLst/>
              <a:cxnLst/>
              <a:rect l="0" t="0" r="0" b="0"/>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3" name="Shape 903"/>
            <p:cNvSpPr/>
            <p:nvPr/>
          </p:nvSpPr>
          <p:spPr>
            <a:xfrm>
              <a:off x="4673325" y="1947725"/>
              <a:ext cx="327300" cy="44600"/>
            </a:xfrm>
            <a:custGeom>
              <a:avLst/>
              <a:gdLst/>
              <a:ahLst/>
              <a:cxnLst/>
              <a:rect l="0" t="0" r="0" b="0"/>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04" name="Shape 904"/>
          <p:cNvGrpSpPr/>
          <p:nvPr/>
        </p:nvGrpSpPr>
        <p:grpSpPr>
          <a:xfrm>
            <a:off x="4299057" y="1507659"/>
            <a:ext cx="356303" cy="360399"/>
            <a:chOff x="5297950" y="1632050"/>
            <a:chExt cx="426200" cy="431100"/>
          </a:xfrm>
        </p:grpSpPr>
        <p:sp>
          <p:nvSpPr>
            <p:cNvPr id="905" name="Shape 905"/>
            <p:cNvSpPr/>
            <p:nvPr/>
          </p:nvSpPr>
          <p:spPr>
            <a:xfrm>
              <a:off x="5404800" y="1936125"/>
              <a:ext cx="212500" cy="127025"/>
            </a:xfrm>
            <a:custGeom>
              <a:avLst/>
              <a:gdLst/>
              <a:ahLst/>
              <a:cxnLst/>
              <a:rect l="0" t="0" r="0" b="0"/>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6" name="Shape 906"/>
            <p:cNvSpPr/>
            <p:nvPr/>
          </p:nvSpPr>
          <p:spPr>
            <a:xfrm>
              <a:off x="5297950" y="1632050"/>
              <a:ext cx="426200" cy="294950"/>
            </a:xfrm>
            <a:custGeom>
              <a:avLst/>
              <a:gdLst/>
              <a:ahLst/>
              <a:cxnLst/>
              <a:rect l="0" t="0" r="0" b="0"/>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07" name="Shape 907"/>
          <p:cNvGrpSpPr/>
          <p:nvPr/>
        </p:nvGrpSpPr>
        <p:grpSpPr>
          <a:xfrm>
            <a:off x="4861560" y="1496958"/>
            <a:ext cx="358351" cy="381822"/>
            <a:chOff x="5970800" y="1619250"/>
            <a:chExt cx="428650" cy="456725"/>
          </a:xfrm>
        </p:grpSpPr>
        <p:sp>
          <p:nvSpPr>
            <p:cNvPr id="908" name="Shape 908"/>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09" name="Shape 90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0" name="Shape 91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1" name="Shape 91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2" name="Shape 91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13" name="Shape 913"/>
          <p:cNvGrpSpPr/>
          <p:nvPr/>
        </p:nvGrpSpPr>
        <p:grpSpPr>
          <a:xfrm>
            <a:off x="5408763" y="1492360"/>
            <a:ext cx="401718" cy="366502"/>
            <a:chOff x="6625350" y="1613750"/>
            <a:chExt cx="480525" cy="438400"/>
          </a:xfrm>
        </p:grpSpPr>
        <p:sp>
          <p:nvSpPr>
            <p:cNvPr id="914" name="Shape 914"/>
            <p:cNvSpPr/>
            <p:nvPr/>
          </p:nvSpPr>
          <p:spPr>
            <a:xfrm>
              <a:off x="6670525" y="1887275"/>
              <a:ext cx="117875" cy="164875"/>
            </a:xfrm>
            <a:custGeom>
              <a:avLst/>
              <a:gdLst/>
              <a:ahLst/>
              <a:cxnLst/>
              <a:rect l="0" t="0" r="0" b="0"/>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5" name="Shape 915"/>
            <p:cNvSpPr/>
            <p:nvPr/>
          </p:nvSpPr>
          <p:spPr>
            <a:xfrm>
              <a:off x="7075950" y="1754175"/>
              <a:ext cx="29925" cy="99550"/>
            </a:xfrm>
            <a:custGeom>
              <a:avLst/>
              <a:gdLst/>
              <a:ahLst/>
              <a:cxnLst/>
              <a:rect l="0" t="0" r="0" b="0"/>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6" name="Shape 916"/>
            <p:cNvSpPr/>
            <p:nvPr/>
          </p:nvSpPr>
          <p:spPr>
            <a:xfrm>
              <a:off x="6625350" y="1729750"/>
              <a:ext cx="97700" cy="147175"/>
            </a:xfrm>
            <a:custGeom>
              <a:avLst/>
              <a:gdLst/>
              <a:ahLst/>
              <a:cxnLst/>
              <a:rect l="0" t="0" r="0" b="0"/>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7" name="Shape 917"/>
            <p:cNvSpPr/>
            <p:nvPr/>
          </p:nvSpPr>
          <p:spPr>
            <a:xfrm>
              <a:off x="6736475" y="1638175"/>
              <a:ext cx="279650" cy="330325"/>
            </a:xfrm>
            <a:custGeom>
              <a:avLst/>
              <a:gdLst/>
              <a:ahLst/>
              <a:cxnLst/>
              <a:rect l="0" t="0" r="0" b="0"/>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18" name="Shape 918"/>
            <p:cNvSpPr/>
            <p:nvPr/>
          </p:nvSpPr>
          <p:spPr>
            <a:xfrm>
              <a:off x="7029550" y="1613750"/>
              <a:ext cx="34200" cy="379800"/>
            </a:xfrm>
            <a:custGeom>
              <a:avLst/>
              <a:gdLst/>
              <a:ahLst/>
              <a:cxnLst/>
              <a:rect l="0" t="0" r="0" b="0"/>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19" name="Shape 919"/>
          <p:cNvGrpSpPr/>
          <p:nvPr/>
        </p:nvGrpSpPr>
        <p:grpSpPr>
          <a:xfrm>
            <a:off x="380913" y="2088553"/>
            <a:ext cx="303217" cy="325684"/>
            <a:chOff x="611175" y="2326900"/>
            <a:chExt cx="362700" cy="389575"/>
          </a:xfrm>
        </p:grpSpPr>
        <p:sp>
          <p:nvSpPr>
            <p:cNvPr id="920" name="Shape 920"/>
            <p:cNvSpPr/>
            <p:nvPr/>
          </p:nvSpPr>
          <p:spPr>
            <a:xfrm>
              <a:off x="611175" y="2326900"/>
              <a:ext cx="362700" cy="389575"/>
            </a:xfrm>
            <a:custGeom>
              <a:avLst/>
              <a:gdLst/>
              <a:ahLst/>
              <a:cxnLst/>
              <a:rect l="0" t="0" r="0" b="0"/>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1" name="Shape 921"/>
            <p:cNvSpPr/>
            <p:nvPr/>
          </p:nvSpPr>
          <p:spPr>
            <a:xfrm>
              <a:off x="794950" y="2500900"/>
              <a:ext cx="24450" cy="23850"/>
            </a:xfrm>
            <a:custGeom>
              <a:avLst/>
              <a:gdLst/>
              <a:ahLst/>
              <a:cxnLst/>
              <a:rect l="0" t="0" r="0" b="0"/>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2" name="Shape 922"/>
            <p:cNvSpPr/>
            <p:nvPr/>
          </p:nvSpPr>
          <p:spPr>
            <a:xfrm>
              <a:off x="754650" y="2381250"/>
              <a:ext cx="75750" cy="14050"/>
            </a:xfrm>
            <a:custGeom>
              <a:avLst/>
              <a:gdLst/>
              <a:ahLst/>
              <a:cxnLst/>
              <a:rect l="0" t="0" r="0" b="0"/>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3" name="Shape 923"/>
            <p:cNvSpPr/>
            <p:nvPr/>
          </p:nvSpPr>
          <p:spPr>
            <a:xfrm>
              <a:off x="765025" y="2453900"/>
              <a:ext cx="31175" cy="31150"/>
            </a:xfrm>
            <a:custGeom>
              <a:avLst/>
              <a:gdLst/>
              <a:ahLst/>
              <a:cxnLst/>
              <a:rect l="0" t="0" r="0" b="0"/>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924" name="Shape 924"/>
          <p:cNvSpPr/>
          <p:nvPr/>
        </p:nvSpPr>
        <p:spPr>
          <a:xfrm>
            <a:off x="936309"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5" name="Shape 925"/>
          <p:cNvSpPr/>
          <p:nvPr/>
        </p:nvSpPr>
        <p:spPr>
          <a:xfrm>
            <a:off x="1499857"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6" name="Shape 926"/>
          <p:cNvSpPr/>
          <p:nvPr/>
        </p:nvSpPr>
        <p:spPr>
          <a:xfrm>
            <a:off x="2063405" y="2091680"/>
            <a:ext cx="319561" cy="319561"/>
          </a:xfrm>
          <a:custGeom>
            <a:avLst/>
            <a:gdLst/>
            <a:ahLst/>
            <a:cxnLst/>
            <a:rect l="0" t="0" r="0" b="0"/>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27" name="Shape 927"/>
          <p:cNvGrpSpPr/>
          <p:nvPr/>
        </p:nvGrpSpPr>
        <p:grpSpPr>
          <a:xfrm>
            <a:off x="2701377" y="2036491"/>
            <a:ext cx="170502" cy="425733"/>
            <a:chOff x="3386850" y="2264625"/>
            <a:chExt cx="203950" cy="509250"/>
          </a:xfrm>
        </p:grpSpPr>
        <p:sp>
          <p:nvSpPr>
            <p:cNvPr id="928" name="Shape 928"/>
            <p:cNvSpPr/>
            <p:nvPr/>
          </p:nvSpPr>
          <p:spPr>
            <a:xfrm>
              <a:off x="3386850" y="2370850"/>
              <a:ext cx="203950" cy="403025"/>
            </a:xfrm>
            <a:custGeom>
              <a:avLst/>
              <a:gdLst/>
              <a:ahLst/>
              <a:cxnLst/>
              <a:rect l="0" t="0" r="0" b="0"/>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29" name="Shape 929"/>
            <p:cNvSpPr/>
            <p:nvPr/>
          </p:nvSpPr>
          <p:spPr>
            <a:xfrm>
              <a:off x="3446075" y="2264625"/>
              <a:ext cx="85500" cy="94050"/>
            </a:xfrm>
            <a:custGeom>
              <a:avLst/>
              <a:gdLst/>
              <a:ahLst/>
              <a:cxnLst/>
              <a:rect l="0" t="0" r="0" b="0"/>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30" name="Shape 930"/>
          <p:cNvGrpSpPr/>
          <p:nvPr/>
        </p:nvGrpSpPr>
        <p:grpSpPr>
          <a:xfrm>
            <a:off x="3843750" y="2090602"/>
            <a:ext cx="139862" cy="317512"/>
            <a:chOff x="4753325" y="2329350"/>
            <a:chExt cx="167300" cy="379800"/>
          </a:xfrm>
        </p:grpSpPr>
        <p:sp>
          <p:nvSpPr>
            <p:cNvPr id="931" name="Shape 931"/>
            <p:cNvSpPr/>
            <p:nvPr/>
          </p:nvSpPr>
          <p:spPr>
            <a:xfrm>
              <a:off x="4753325" y="2424600"/>
              <a:ext cx="167300" cy="284550"/>
            </a:xfrm>
            <a:custGeom>
              <a:avLst/>
              <a:gdLst/>
              <a:ahLst/>
              <a:cxnLst/>
              <a:rect l="0" t="0" r="0" b="0"/>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32" name="Shape 932"/>
            <p:cNvSpPr/>
            <p:nvPr/>
          </p:nvSpPr>
          <p:spPr>
            <a:xfrm>
              <a:off x="4798500" y="2329350"/>
              <a:ext cx="76950" cy="84275"/>
            </a:xfrm>
            <a:custGeom>
              <a:avLst/>
              <a:gdLst/>
              <a:ahLst/>
              <a:cxnLst/>
              <a:rect l="0" t="0" r="0" b="0"/>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33" name="Shape 933"/>
          <p:cNvGrpSpPr/>
          <p:nvPr/>
        </p:nvGrpSpPr>
        <p:grpSpPr>
          <a:xfrm>
            <a:off x="3277653" y="2038519"/>
            <a:ext cx="145004" cy="421657"/>
            <a:chOff x="4076175" y="2267050"/>
            <a:chExt cx="173450" cy="504375"/>
          </a:xfrm>
        </p:grpSpPr>
        <p:sp>
          <p:nvSpPr>
            <p:cNvPr id="934" name="Shape 934"/>
            <p:cNvSpPr/>
            <p:nvPr/>
          </p:nvSpPr>
          <p:spPr>
            <a:xfrm>
              <a:off x="4122600" y="2267050"/>
              <a:ext cx="80600" cy="91625"/>
            </a:xfrm>
            <a:custGeom>
              <a:avLst/>
              <a:gdLst/>
              <a:ahLst/>
              <a:cxnLst/>
              <a:rect l="0" t="0" r="0" b="0"/>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35" name="Shape 935"/>
            <p:cNvSpPr/>
            <p:nvPr/>
          </p:nvSpPr>
          <p:spPr>
            <a:xfrm>
              <a:off x="4076175" y="2370250"/>
              <a:ext cx="173450" cy="401175"/>
            </a:xfrm>
            <a:custGeom>
              <a:avLst/>
              <a:gdLst/>
              <a:ahLst/>
              <a:cxnLst/>
              <a:rect l="0" t="0" r="0" b="0"/>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936" name="Shape 936"/>
          <p:cNvSpPr/>
          <p:nvPr/>
        </p:nvSpPr>
        <p:spPr>
          <a:xfrm>
            <a:off x="4317598" y="2083007"/>
            <a:ext cx="319561" cy="336908"/>
          </a:xfrm>
          <a:custGeom>
            <a:avLst/>
            <a:gdLst/>
            <a:ahLst/>
            <a:cxnLst/>
            <a:rect l="0" t="0" r="0" b="0"/>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37" name="Shape 937"/>
          <p:cNvGrpSpPr/>
          <p:nvPr/>
        </p:nvGrpSpPr>
        <p:grpSpPr>
          <a:xfrm>
            <a:off x="4865133" y="2089055"/>
            <a:ext cx="351203" cy="324660"/>
            <a:chOff x="5975075" y="2327500"/>
            <a:chExt cx="420100" cy="388350"/>
          </a:xfrm>
        </p:grpSpPr>
        <p:sp>
          <p:nvSpPr>
            <p:cNvPr id="938" name="Shape 938"/>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39" name="Shape 939"/>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40" name="Shape 940"/>
          <p:cNvGrpSpPr/>
          <p:nvPr/>
        </p:nvGrpSpPr>
        <p:grpSpPr>
          <a:xfrm>
            <a:off x="5496543" y="2079357"/>
            <a:ext cx="215437" cy="351203"/>
            <a:chOff x="6730350" y="2315900"/>
            <a:chExt cx="257700" cy="420100"/>
          </a:xfrm>
        </p:grpSpPr>
        <p:sp>
          <p:nvSpPr>
            <p:cNvPr id="941" name="Shape 941"/>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2" name="Shape 942"/>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3" name="Shape 943"/>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4" name="Shape 944"/>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5" name="Shape 945"/>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46" name="Shape 946"/>
          <p:cNvGrpSpPr/>
          <p:nvPr/>
        </p:nvGrpSpPr>
        <p:grpSpPr>
          <a:xfrm>
            <a:off x="477889" y="2615840"/>
            <a:ext cx="109265" cy="398165"/>
            <a:chOff x="727175" y="2957625"/>
            <a:chExt cx="130700" cy="476275"/>
          </a:xfrm>
        </p:grpSpPr>
        <p:sp>
          <p:nvSpPr>
            <p:cNvPr id="947" name="Shape 947"/>
            <p:cNvSpPr/>
            <p:nvPr/>
          </p:nvSpPr>
          <p:spPr>
            <a:xfrm>
              <a:off x="727175" y="2957625"/>
              <a:ext cx="130700" cy="476275"/>
            </a:xfrm>
            <a:custGeom>
              <a:avLst/>
              <a:gdLst/>
              <a:ahLst/>
              <a:cxnLst/>
              <a:rect l="0" t="0" r="0" b="0"/>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48" name="Shape 948"/>
            <p:cNvSpPr/>
            <p:nvPr/>
          </p:nvSpPr>
          <p:spPr>
            <a:xfrm>
              <a:off x="751600" y="3090125"/>
              <a:ext cx="81850" cy="319350"/>
            </a:xfrm>
            <a:custGeom>
              <a:avLst/>
              <a:gdLst/>
              <a:ahLst/>
              <a:cxnLst/>
              <a:rect l="0" t="0" r="0" b="0"/>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949" name="Shape 949"/>
          <p:cNvSpPr/>
          <p:nvPr/>
        </p:nvSpPr>
        <p:spPr>
          <a:xfrm>
            <a:off x="1492207" y="2600114"/>
            <a:ext cx="334859" cy="429808"/>
          </a:xfrm>
          <a:custGeom>
            <a:avLst/>
            <a:gdLst/>
            <a:ahLst/>
            <a:cxnLst/>
            <a:rect l="0" t="0" r="0" b="0"/>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50" name="Shape 950"/>
          <p:cNvSpPr/>
          <p:nvPr/>
        </p:nvSpPr>
        <p:spPr>
          <a:xfrm>
            <a:off x="972049" y="2600114"/>
            <a:ext cx="248083" cy="429808"/>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51" name="Shape 951"/>
          <p:cNvGrpSpPr/>
          <p:nvPr/>
        </p:nvGrpSpPr>
        <p:grpSpPr>
          <a:xfrm>
            <a:off x="2029630" y="2628589"/>
            <a:ext cx="386942" cy="372647"/>
            <a:chOff x="2583325" y="2972875"/>
            <a:chExt cx="462850" cy="445750"/>
          </a:xfrm>
        </p:grpSpPr>
        <p:sp>
          <p:nvSpPr>
            <p:cNvPr id="952" name="Shape 952"/>
            <p:cNvSpPr/>
            <p:nvPr/>
          </p:nvSpPr>
          <p:spPr>
            <a:xfrm>
              <a:off x="2701775" y="3323350"/>
              <a:ext cx="225950" cy="95275"/>
            </a:xfrm>
            <a:custGeom>
              <a:avLst/>
              <a:gdLst/>
              <a:ahLst/>
              <a:cxnLst/>
              <a:rect l="0" t="0" r="0" b="0"/>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53" name="Shape 953"/>
            <p:cNvSpPr/>
            <p:nvPr/>
          </p:nvSpPr>
          <p:spPr>
            <a:xfrm>
              <a:off x="2583325" y="2972875"/>
              <a:ext cx="462850" cy="337075"/>
            </a:xfrm>
            <a:custGeom>
              <a:avLst/>
              <a:gdLst/>
              <a:ahLst/>
              <a:cxnLst/>
              <a:rect l="0" t="0" r="0" b="0"/>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54" name="Shape 954"/>
          <p:cNvGrpSpPr/>
          <p:nvPr/>
        </p:nvGrpSpPr>
        <p:grpSpPr>
          <a:xfrm>
            <a:off x="2579886" y="2684245"/>
            <a:ext cx="413485" cy="261354"/>
            <a:chOff x="3241525" y="3039450"/>
            <a:chExt cx="494600" cy="312625"/>
          </a:xfrm>
        </p:grpSpPr>
        <p:sp>
          <p:nvSpPr>
            <p:cNvPr id="955" name="Shape 955"/>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56" name="Shape 956"/>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957" name="Shape 957"/>
          <p:cNvSpPr/>
          <p:nvPr/>
        </p:nvSpPr>
        <p:spPr>
          <a:xfrm>
            <a:off x="3736180" y="2637380"/>
            <a:ext cx="355300" cy="355279"/>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58" name="Shape 958"/>
          <p:cNvGrpSpPr/>
          <p:nvPr/>
        </p:nvGrpSpPr>
        <p:grpSpPr>
          <a:xfrm>
            <a:off x="4263318" y="2656678"/>
            <a:ext cx="427781" cy="316488"/>
            <a:chOff x="5255200" y="3006475"/>
            <a:chExt cx="511700" cy="378575"/>
          </a:xfrm>
        </p:grpSpPr>
        <p:sp>
          <p:nvSpPr>
            <p:cNvPr id="959" name="Shape 959"/>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60" name="Shape 960"/>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61" name="Shape 961"/>
          <p:cNvGrpSpPr/>
          <p:nvPr/>
        </p:nvGrpSpPr>
        <p:grpSpPr>
          <a:xfrm>
            <a:off x="3177103" y="2638307"/>
            <a:ext cx="346104" cy="353230"/>
            <a:chOff x="3955900" y="2984500"/>
            <a:chExt cx="414000" cy="422525"/>
          </a:xfrm>
        </p:grpSpPr>
        <p:sp>
          <p:nvSpPr>
            <p:cNvPr id="962" name="Shape 962"/>
            <p:cNvSpPr/>
            <p:nvPr/>
          </p:nvSpPr>
          <p:spPr>
            <a:xfrm>
              <a:off x="3955900" y="2984500"/>
              <a:ext cx="315700" cy="315675"/>
            </a:xfrm>
            <a:custGeom>
              <a:avLst/>
              <a:gdLst/>
              <a:ahLst/>
              <a:cxnLst/>
              <a:rect l="0" t="0" r="0" b="0"/>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63" name="Shape 963"/>
            <p:cNvSpPr/>
            <p:nvPr/>
          </p:nvSpPr>
          <p:spPr>
            <a:xfrm>
              <a:off x="3992525" y="3021125"/>
              <a:ext cx="242425" cy="242425"/>
            </a:xfrm>
            <a:custGeom>
              <a:avLst/>
              <a:gdLst/>
              <a:ahLst/>
              <a:cxnLst/>
              <a:rect l="0" t="0" r="0" b="0"/>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64" name="Shape 964"/>
            <p:cNvSpPr/>
            <p:nvPr/>
          </p:nvSpPr>
          <p:spPr>
            <a:xfrm>
              <a:off x="4215400" y="3253150"/>
              <a:ext cx="154500" cy="153875"/>
            </a:xfrm>
            <a:custGeom>
              <a:avLst/>
              <a:gdLst/>
              <a:ahLst/>
              <a:cxnLst/>
              <a:rect l="0" t="0" r="0" b="0"/>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965" name="Shape 965"/>
          <p:cNvSpPr/>
          <p:nvPr/>
        </p:nvSpPr>
        <p:spPr>
          <a:xfrm>
            <a:off x="341116" y="3226448"/>
            <a:ext cx="386921" cy="304241"/>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66" name="Shape 966"/>
          <p:cNvSpPr/>
          <p:nvPr/>
        </p:nvSpPr>
        <p:spPr>
          <a:xfrm>
            <a:off x="4906165" y="2621035"/>
            <a:ext cx="269526" cy="387966"/>
          </a:xfrm>
          <a:custGeom>
            <a:avLst/>
            <a:gdLst/>
            <a:ahLst/>
            <a:cxnLst/>
            <a:rect l="0" t="0" r="0" b="0"/>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967" name="Shape 967"/>
          <p:cNvGrpSpPr/>
          <p:nvPr/>
        </p:nvGrpSpPr>
        <p:grpSpPr>
          <a:xfrm>
            <a:off x="5472049" y="2633187"/>
            <a:ext cx="264426" cy="375719"/>
            <a:chOff x="6701050" y="2978375"/>
            <a:chExt cx="316300" cy="449425"/>
          </a:xfrm>
        </p:grpSpPr>
        <p:sp>
          <p:nvSpPr>
            <p:cNvPr id="968" name="Shape 968"/>
            <p:cNvSpPr/>
            <p:nvPr/>
          </p:nvSpPr>
          <p:spPr>
            <a:xfrm>
              <a:off x="6701050" y="2978375"/>
              <a:ext cx="316300" cy="78175"/>
            </a:xfrm>
            <a:custGeom>
              <a:avLst/>
              <a:gdLst/>
              <a:ahLst/>
              <a:cxnLst/>
              <a:rect l="0" t="0" r="0" b="0"/>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69" name="Shape 969"/>
            <p:cNvSpPr/>
            <p:nvPr/>
          </p:nvSpPr>
          <p:spPr>
            <a:xfrm>
              <a:off x="6713875" y="3068750"/>
              <a:ext cx="290650" cy="359050"/>
            </a:xfrm>
            <a:custGeom>
              <a:avLst/>
              <a:gdLst/>
              <a:ahLst/>
              <a:cxnLst/>
              <a:rect l="0" t="0" r="0" b="0"/>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70" name="Shape 970"/>
          <p:cNvGrpSpPr/>
          <p:nvPr/>
        </p:nvGrpSpPr>
        <p:grpSpPr>
          <a:xfrm>
            <a:off x="907677" y="3251847"/>
            <a:ext cx="376743" cy="253203"/>
            <a:chOff x="1241275" y="3718400"/>
            <a:chExt cx="450650" cy="302875"/>
          </a:xfrm>
        </p:grpSpPr>
        <p:sp>
          <p:nvSpPr>
            <p:cNvPr id="971" name="Shape 971"/>
            <p:cNvSpPr/>
            <p:nvPr/>
          </p:nvSpPr>
          <p:spPr>
            <a:xfrm>
              <a:off x="1241275" y="3718400"/>
              <a:ext cx="450650" cy="302875"/>
            </a:xfrm>
            <a:custGeom>
              <a:avLst/>
              <a:gdLst/>
              <a:ahLst/>
              <a:cxnLst/>
              <a:rect l="0" t="0" r="0" b="0"/>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72" name="Shape 972"/>
            <p:cNvSpPr/>
            <p:nvPr/>
          </p:nvSpPr>
          <p:spPr>
            <a:xfrm>
              <a:off x="1293175" y="3895475"/>
              <a:ext cx="174050" cy="12225"/>
            </a:xfrm>
            <a:custGeom>
              <a:avLst/>
              <a:gdLst/>
              <a:ahLst/>
              <a:cxnLst/>
              <a:rect l="0" t="0" r="0" b="0"/>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73" name="Shape 973"/>
            <p:cNvSpPr/>
            <p:nvPr/>
          </p:nvSpPr>
          <p:spPr>
            <a:xfrm>
              <a:off x="1293175" y="3935775"/>
              <a:ext cx="122750" cy="12225"/>
            </a:xfrm>
            <a:custGeom>
              <a:avLst/>
              <a:gdLst/>
              <a:ahLst/>
              <a:cxnLst/>
              <a:rect l="0" t="0" r="0" b="0"/>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74" name="Shape 974"/>
            <p:cNvSpPr/>
            <p:nvPr/>
          </p:nvSpPr>
          <p:spPr>
            <a:xfrm>
              <a:off x="1570375" y="3901575"/>
              <a:ext cx="62300" cy="40325"/>
            </a:xfrm>
            <a:custGeom>
              <a:avLst/>
              <a:gdLst/>
              <a:ahLst/>
              <a:cxnLst/>
              <a:rect l="0" t="0" r="0" b="0"/>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75" name="Shape 975"/>
          <p:cNvGrpSpPr/>
          <p:nvPr/>
        </p:nvGrpSpPr>
        <p:grpSpPr>
          <a:xfrm>
            <a:off x="1476324" y="3232452"/>
            <a:ext cx="366502" cy="292495"/>
            <a:chOff x="1921475" y="3695200"/>
            <a:chExt cx="438400" cy="349875"/>
          </a:xfrm>
        </p:grpSpPr>
        <p:sp>
          <p:nvSpPr>
            <p:cNvPr id="976" name="Shape 976"/>
            <p:cNvSpPr/>
            <p:nvPr/>
          </p:nvSpPr>
          <p:spPr>
            <a:xfrm>
              <a:off x="2246900" y="3992550"/>
              <a:ext cx="52525" cy="52525"/>
            </a:xfrm>
            <a:custGeom>
              <a:avLst/>
              <a:gdLst/>
              <a:ahLst/>
              <a:cxnLst/>
              <a:rect l="0" t="0" r="0" b="0"/>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77" name="Shape 977"/>
            <p:cNvSpPr/>
            <p:nvPr/>
          </p:nvSpPr>
          <p:spPr>
            <a:xfrm>
              <a:off x="2033800" y="3992550"/>
              <a:ext cx="52550" cy="52525"/>
            </a:xfrm>
            <a:custGeom>
              <a:avLst/>
              <a:gdLst/>
              <a:ahLst/>
              <a:cxnLst/>
              <a:rect l="0" t="0" r="0" b="0"/>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78" name="Shape 978"/>
            <p:cNvSpPr/>
            <p:nvPr/>
          </p:nvSpPr>
          <p:spPr>
            <a:xfrm>
              <a:off x="1921475" y="3695200"/>
              <a:ext cx="438400" cy="297975"/>
            </a:xfrm>
            <a:custGeom>
              <a:avLst/>
              <a:gdLst/>
              <a:ahLst/>
              <a:cxnLst/>
              <a:rect l="0" t="0" r="0" b="0"/>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79" name="Shape 979"/>
          <p:cNvGrpSpPr/>
          <p:nvPr/>
        </p:nvGrpSpPr>
        <p:grpSpPr>
          <a:xfrm>
            <a:off x="2043424" y="3227854"/>
            <a:ext cx="359354" cy="301189"/>
            <a:chOff x="2599825" y="3689700"/>
            <a:chExt cx="429850" cy="360275"/>
          </a:xfrm>
        </p:grpSpPr>
        <p:sp>
          <p:nvSpPr>
            <p:cNvPr id="980" name="Shape 980"/>
            <p:cNvSpPr/>
            <p:nvPr/>
          </p:nvSpPr>
          <p:spPr>
            <a:xfrm>
              <a:off x="2599825" y="3689700"/>
              <a:ext cx="429850" cy="169150"/>
            </a:xfrm>
            <a:custGeom>
              <a:avLst/>
              <a:gdLst/>
              <a:ahLst/>
              <a:cxnLst/>
              <a:rect l="0" t="0" r="0" b="0"/>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81" name="Shape 981"/>
            <p:cNvSpPr/>
            <p:nvPr/>
          </p:nvSpPr>
          <p:spPr>
            <a:xfrm>
              <a:off x="2599825" y="3861275"/>
              <a:ext cx="429850" cy="188700"/>
            </a:xfrm>
            <a:custGeom>
              <a:avLst/>
              <a:gdLst/>
              <a:ahLst/>
              <a:cxnLst/>
              <a:rect l="0" t="0" r="0" b="0"/>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82" name="Shape 982"/>
          <p:cNvGrpSpPr/>
          <p:nvPr/>
        </p:nvGrpSpPr>
        <p:grpSpPr>
          <a:xfrm>
            <a:off x="2624298" y="3196713"/>
            <a:ext cx="324660" cy="338956"/>
            <a:chOff x="3294650" y="3652450"/>
            <a:chExt cx="388350" cy="405450"/>
          </a:xfrm>
        </p:grpSpPr>
        <p:sp>
          <p:nvSpPr>
            <p:cNvPr id="983" name="Shape 983"/>
            <p:cNvSpPr/>
            <p:nvPr/>
          </p:nvSpPr>
          <p:spPr>
            <a:xfrm>
              <a:off x="3294650" y="3681775"/>
              <a:ext cx="376150" cy="376125"/>
            </a:xfrm>
            <a:custGeom>
              <a:avLst/>
              <a:gdLst/>
              <a:ahLst/>
              <a:cxnLst/>
              <a:rect l="0" t="0" r="0" b="0"/>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84" name="Shape 984"/>
            <p:cNvSpPr/>
            <p:nvPr/>
          </p:nvSpPr>
          <p:spPr>
            <a:xfrm>
              <a:off x="3494925" y="3760525"/>
              <a:ext cx="188075" cy="97100"/>
            </a:xfrm>
            <a:custGeom>
              <a:avLst/>
              <a:gdLst/>
              <a:ahLst/>
              <a:cxnLst/>
              <a:rect l="0" t="0" r="0" b="0"/>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85" name="Shape 985"/>
            <p:cNvSpPr/>
            <p:nvPr/>
          </p:nvSpPr>
          <p:spPr>
            <a:xfrm>
              <a:off x="3494925" y="3652450"/>
              <a:ext cx="161200" cy="188100"/>
            </a:xfrm>
            <a:custGeom>
              <a:avLst/>
              <a:gdLst/>
              <a:ahLst/>
              <a:cxnLst/>
              <a:rect l="0" t="0" r="0" b="0"/>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86" name="Shape 986"/>
          <p:cNvGrpSpPr/>
          <p:nvPr/>
        </p:nvGrpSpPr>
        <p:grpSpPr>
          <a:xfrm>
            <a:off x="3160780" y="3239600"/>
            <a:ext cx="378749" cy="277698"/>
            <a:chOff x="3936375" y="3703750"/>
            <a:chExt cx="453050" cy="332175"/>
          </a:xfrm>
        </p:grpSpPr>
        <p:sp>
          <p:nvSpPr>
            <p:cNvPr id="987" name="Shape 987"/>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88" name="Shape 988"/>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89" name="Shape 989"/>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90" name="Shape 990"/>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91" name="Shape 991"/>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92" name="Shape 992"/>
          <p:cNvGrpSpPr/>
          <p:nvPr/>
        </p:nvGrpSpPr>
        <p:grpSpPr>
          <a:xfrm>
            <a:off x="3724307" y="3239600"/>
            <a:ext cx="378749" cy="277698"/>
            <a:chOff x="4610450" y="3703750"/>
            <a:chExt cx="453050" cy="332175"/>
          </a:xfrm>
        </p:grpSpPr>
        <p:sp>
          <p:nvSpPr>
            <p:cNvPr id="993" name="Shape 993"/>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94" name="Shape 994"/>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995" name="Shape 995"/>
          <p:cNvGrpSpPr/>
          <p:nvPr/>
        </p:nvGrpSpPr>
        <p:grpSpPr>
          <a:xfrm>
            <a:off x="4301105" y="3211531"/>
            <a:ext cx="352206" cy="333835"/>
            <a:chOff x="5300400" y="3670175"/>
            <a:chExt cx="421300" cy="399325"/>
          </a:xfrm>
        </p:grpSpPr>
        <p:sp>
          <p:nvSpPr>
            <p:cNvPr id="996" name="Shape 996"/>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97" name="Shape 997"/>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98" name="Shape 998"/>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999" name="Shape 999"/>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00" name="Shape 1000"/>
            <p:cNvSpPr/>
            <p:nvPr/>
          </p:nvSpPr>
          <p:spPr>
            <a:xfrm>
              <a:off x="5324825" y="3732450"/>
              <a:ext cx="372475" cy="218600"/>
            </a:xfrm>
            <a:custGeom>
              <a:avLst/>
              <a:gdLst/>
              <a:ahLst/>
              <a:cxnLst/>
              <a:rect l="0" t="0" r="0" b="0"/>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1001" name="Shape 1001"/>
          <p:cNvSpPr/>
          <p:nvPr/>
        </p:nvSpPr>
        <p:spPr>
          <a:xfrm>
            <a:off x="4844905" y="3182556"/>
            <a:ext cx="392042" cy="392021"/>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1002" name="Shape 1002"/>
          <p:cNvGrpSpPr/>
          <p:nvPr/>
        </p:nvGrpSpPr>
        <p:grpSpPr>
          <a:xfrm>
            <a:off x="5433258" y="3207435"/>
            <a:ext cx="342007" cy="342028"/>
            <a:chOff x="6654650" y="3665275"/>
            <a:chExt cx="409100" cy="409125"/>
          </a:xfrm>
        </p:grpSpPr>
        <p:sp>
          <p:nvSpPr>
            <p:cNvPr id="1003" name="Shape 1003"/>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04" name="Shape 1004"/>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05" name="Shape 1005"/>
          <p:cNvGrpSpPr/>
          <p:nvPr/>
        </p:nvGrpSpPr>
        <p:grpSpPr>
          <a:xfrm>
            <a:off x="347222" y="3756666"/>
            <a:ext cx="370598" cy="370619"/>
            <a:chOff x="570875" y="4322250"/>
            <a:chExt cx="443300" cy="443325"/>
          </a:xfrm>
        </p:grpSpPr>
        <p:sp>
          <p:nvSpPr>
            <p:cNvPr id="1006" name="Shape 1006"/>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07" name="Shape 1007"/>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08" name="Shape 1008"/>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09" name="Shape 1009"/>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1010" name="Shape 1010"/>
          <p:cNvSpPr/>
          <p:nvPr/>
        </p:nvSpPr>
        <p:spPr>
          <a:xfrm>
            <a:off x="895468" y="3828789"/>
            <a:ext cx="401238" cy="22666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1011" name="Shape 1011"/>
          <p:cNvGrpSpPr/>
          <p:nvPr/>
        </p:nvGrpSpPr>
        <p:grpSpPr>
          <a:xfrm>
            <a:off x="1524812" y="3729120"/>
            <a:ext cx="269526" cy="425712"/>
            <a:chOff x="1979475" y="4289300"/>
            <a:chExt cx="322400" cy="509225"/>
          </a:xfrm>
        </p:grpSpPr>
        <p:sp>
          <p:nvSpPr>
            <p:cNvPr id="1012" name="Shape 1012"/>
            <p:cNvSpPr/>
            <p:nvPr/>
          </p:nvSpPr>
          <p:spPr>
            <a:xfrm>
              <a:off x="2187075" y="4509100"/>
              <a:ext cx="114800" cy="114800"/>
            </a:xfrm>
            <a:custGeom>
              <a:avLst/>
              <a:gdLst/>
              <a:ahLst/>
              <a:cxnLst/>
              <a:rect l="0" t="0" r="0" b="0"/>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13" name="Shape 1013"/>
            <p:cNvSpPr/>
            <p:nvPr/>
          </p:nvSpPr>
          <p:spPr>
            <a:xfrm>
              <a:off x="1979475" y="4542675"/>
              <a:ext cx="156925" cy="156950"/>
            </a:xfrm>
            <a:custGeom>
              <a:avLst/>
              <a:gdLst/>
              <a:ahLst/>
              <a:cxnLst/>
              <a:rect l="0" t="0" r="0" b="0"/>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14" name="Shape 1014"/>
            <p:cNvSpPr/>
            <p:nvPr/>
          </p:nvSpPr>
          <p:spPr>
            <a:xfrm>
              <a:off x="2041125" y="4289300"/>
              <a:ext cx="240000" cy="509225"/>
            </a:xfrm>
            <a:custGeom>
              <a:avLst/>
              <a:gdLst/>
              <a:ahLst/>
              <a:cxnLst/>
              <a:rect l="0" t="0" r="0" b="0"/>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15" name="Shape 1015"/>
          <p:cNvGrpSpPr/>
          <p:nvPr/>
        </p:nvGrpSpPr>
        <p:grpSpPr>
          <a:xfrm>
            <a:off x="2064345" y="3734721"/>
            <a:ext cx="318014" cy="414509"/>
            <a:chOff x="2624850" y="4296000"/>
            <a:chExt cx="380400" cy="495825"/>
          </a:xfrm>
        </p:grpSpPr>
        <p:sp>
          <p:nvSpPr>
            <p:cNvPr id="1016" name="Shape 1016"/>
            <p:cNvSpPr/>
            <p:nvPr/>
          </p:nvSpPr>
          <p:spPr>
            <a:xfrm>
              <a:off x="2845875" y="4296000"/>
              <a:ext cx="126425" cy="125800"/>
            </a:xfrm>
            <a:custGeom>
              <a:avLst/>
              <a:gdLst/>
              <a:ahLst/>
              <a:cxnLst/>
              <a:rect l="0" t="0" r="0" b="0"/>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17" name="Shape 1017"/>
            <p:cNvSpPr/>
            <p:nvPr/>
          </p:nvSpPr>
          <p:spPr>
            <a:xfrm>
              <a:off x="2635850" y="4316150"/>
              <a:ext cx="369400" cy="475675"/>
            </a:xfrm>
            <a:custGeom>
              <a:avLst/>
              <a:gdLst/>
              <a:ahLst/>
              <a:cxnLst/>
              <a:rect l="0" t="0" r="0" b="0"/>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18" name="Shape 1018"/>
            <p:cNvSpPr/>
            <p:nvPr/>
          </p:nvSpPr>
          <p:spPr>
            <a:xfrm>
              <a:off x="2624850" y="4357675"/>
              <a:ext cx="171600" cy="171600"/>
            </a:xfrm>
            <a:custGeom>
              <a:avLst/>
              <a:gdLst/>
              <a:ahLst/>
              <a:cxnLst/>
              <a:rect l="0" t="0" r="0" b="0"/>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1019" name="Shape 1019"/>
          <p:cNvSpPr/>
          <p:nvPr/>
        </p:nvSpPr>
        <p:spPr>
          <a:xfrm>
            <a:off x="3180302" y="3772126"/>
            <a:ext cx="339959" cy="339980"/>
          </a:xfrm>
          <a:custGeom>
            <a:avLst/>
            <a:gdLst/>
            <a:ahLst/>
            <a:cxnLst/>
            <a:rect l="0" t="0" r="0" b="0"/>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20" name="Shape 1020"/>
          <p:cNvSpPr/>
          <p:nvPr/>
        </p:nvSpPr>
        <p:spPr>
          <a:xfrm>
            <a:off x="2616754" y="3793571"/>
            <a:ext cx="339959" cy="297093"/>
          </a:xfrm>
          <a:custGeom>
            <a:avLst/>
            <a:gdLst/>
            <a:ahLst/>
            <a:cxnLst/>
            <a:rect l="0" t="0" r="0" b="0"/>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21" name="Shape 1021"/>
          <p:cNvSpPr/>
          <p:nvPr/>
        </p:nvSpPr>
        <p:spPr>
          <a:xfrm>
            <a:off x="3742304" y="3770601"/>
            <a:ext cx="343052" cy="343031"/>
          </a:xfrm>
          <a:custGeom>
            <a:avLst/>
            <a:gdLst/>
            <a:ahLst/>
            <a:cxnLst/>
            <a:rect l="0" t="0" r="0" b="0"/>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1022" name="Shape 1022"/>
          <p:cNvGrpSpPr/>
          <p:nvPr/>
        </p:nvGrpSpPr>
        <p:grpSpPr>
          <a:xfrm>
            <a:off x="4280686" y="3775560"/>
            <a:ext cx="393045" cy="332832"/>
            <a:chOff x="5275975" y="4344850"/>
            <a:chExt cx="470150" cy="398125"/>
          </a:xfrm>
        </p:grpSpPr>
        <p:sp>
          <p:nvSpPr>
            <p:cNvPr id="1023" name="Shape 1023"/>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24" name="Shape 1024"/>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25" name="Shape 1025"/>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1026" name="Shape 1026"/>
          <p:cNvSpPr/>
          <p:nvPr/>
        </p:nvSpPr>
        <p:spPr>
          <a:xfrm>
            <a:off x="4864300" y="3765501"/>
            <a:ext cx="353251" cy="353230"/>
          </a:xfrm>
          <a:custGeom>
            <a:avLst/>
            <a:gdLst/>
            <a:ahLst/>
            <a:cxnLst/>
            <a:rect l="0" t="0" r="0" b="0"/>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1027" name="Shape 1027"/>
          <p:cNvGrpSpPr/>
          <p:nvPr/>
        </p:nvGrpSpPr>
        <p:grpSpPr>
          <a:xfrm>
            <a:off x="5423038" y="3748515"/>
            <a:ext cx="362447" cy="386921"/>
            <a:chOff x="6642425" y="4312500"/>
            <a:chExt cx="433550" cy="462825"/>
          </a:xfrm>
        </p:grpSpPr>
        <p:sp>
          <p:nvSpPr>
            <p:cNvPr id="1028" name="Shape 1028"/>
            <p:cNvSpPr/>
            <p:nvPr/>
          </p:nvSpPr>
          <p:spPr>
            <a:xfrm>
              <a:off x="6642425" y="4687375"/>
              <a:ext cx="433550" cy="39125"/>
            </a:xfrm>
            <a:custGeom>
              <a:avLst/>
              <a:gdLst/>
              <a:ahLst/>
              <a:cxnLst/>
              <a:rect l="0" t="0" r="0" b="0"/>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29" name="Shape 1029"/>
            <p:cNvSpPr/>
            <p:nvPr/>
          </p:nvSpPr>
          <p:spPr>
            <a:xfrm>
              <a:off x="6642425" y="4736225"/>
              <a:ext cx="433550" cy="39100"/>
            </a:xfrm>
            <a:custGeom>
              <a:avLst/>
              <a:gdLst/>
              <a:ahLst/>
              <a:cxnLst/>
              <a:rect l="0" t="0" r="0" b="0"/>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30" name="Shape 1030"/>
            <p:cNvSpPr/>
            <p:nvPr/>
          </p:nvSpPr>
          <p:spPr>
            <a:xfrm>
              <a:off x="6684575" y="4312500"/>
              <a:ext cx="349875" cy="377350"/>
            </a:xfrm>
            <a:custGeom>
              <a:avLst/>
              <a:gdLst/>
              <a:ahLst/>
              <a:cxnLst/>
              <a:rect l="0" t="0" r="0" b="0"/>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1031" name="Shape 1031"/>
          <p:cNvSpPr/>
          <p:nvPr/>
        </p:nvSpPr>
        <p:spPr>
          <a:xfrm>
            <a:off x="299775" y="4368343"/>
            <a:ext cx="465526" cy="274646"/>
          </a:xfrm>
          <a:custGeom>
            <a:avLst/>
            <a:gdLst/>
            <a:ahLst/>
            <a:cxnLst/>
            <a:rect l="0" t="0" r="0" b="0"/>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1032" name="Shape 1032"/>
          <p:cNvGrpSpPr/>
          <p:nvPr/>
        </p:nvGrpSpPr>
        <p:grpSpPr>
          <a:xfrm>
            <a:off x="910226" y="4322763"/>
            <a:ext cx="371622" cy="365499"/>
            <a:chOff x="1244325" y="4999400"/>
            <a:chExt cx="444525" cy="437200"/>
          </a:xfrm>
        </p:grpSpPr>
        <p:sp>
          <p:nvSpPr>
            <p:cNvPr id="1033" name="Shape 1033"/>
            <p:cNvSpPr/>
            <p:nvPr/>
          </p:nvSpPr>
          <p:spPr>
            <a:xfrm>
              <a:off x="1244325" y="5161200"/>
              <a:ext cx="374925" cy="222275"/>
            </a:xfrm>
            <a:custGeom>
              <a:avLst/>
              <a:gdLst/>
              <a:ahLst/>
              <a:cxnLst/>
              <a:rect l="0" t="0" r="0" b="0"/>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34" name="Shape 1034"/>
            <p:cNvSpPr/>
            <p:nvPr/>
          </p:nvSpPr>
          <p:spPr>
            <a:xfrm>
              <a:off x="1244325" y="5397500"/>
              <a:ext cx="444525" cy="39100"/>
            </a:xfrm>
            <a:custGeom>
              <a:avLst/>
              <a:gdLst/>
              <a:ahLst/>
              <a:cxnLst/>
              <a:rect l="0" t="0" r="0" b="0"/>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35" name="Shape 1035"/>
            <p:cNvSpPr/>
            <p:nvPr/>
          </p:nvSpPr>
          <p:spPr>
            <a:xfrm>
              <a:off x="1451925" y="4999400"/>
              <a:ext cx="31175" cy="129450"/>
            </a:xfrm>
            <a:custGeom>
              <a:avLst/>
              <a:gdLst/>
              <a:ahLst/>
              <a:cxnLst/>
              <a:rect l="0" t="0" r="0" b="0"/>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36" name="Shape 1036"/>
            <p:cNvSpPr/>
            <p:nvPr/>
          </p:nvSpPr>
          <p:spPr>
            <a:xfrm>
              <a:off x="1407975" y="4999400"/>
              <a:ext cx="31150" cy="129450"/>
            </a:xfrm>
            <a:custGeom>
              <a:avLst/>
              <a:gdLst/>
              <a:ahLst/>
              <a:cxnLst/>
              <a:rect l="0" t="0" r="0" b="0"/>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37" name="Shape 1037"/>
            <p:cNvSpPr/>
            <p:nvPr/>
          </p:nvSpPr>
          <p:spPr>
            <a:xfrm>
              <a:off x="1495900" y="4999400"/>
              <a:ext cx="30550" cy="129450"/>
            </a:xfrm>
            <a:custGeom>
              <a:avLst/>
              <a:gdLst/>
              <a:ahLst/>
              <a:cxnLst/>
              <a:rect l="0" t="0" r="0" b="0"/>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38" name="Shape 1038"/>
          <p:cNvGrpSpPr/>
          <p:nvPr/>
        </p:nvGrpSpPr>
        <p:grpSpPr>
          <a:xfrm>
            <a:off x="1506942" y="4311018"/>
            <a:ext cx="305265" cy="388969"/>
            <a:chOff x="1958100" y="4985350"/>
            <a:chExt cx="365150" cy="465275"/>
          </a:xfrm>
        </p:grpSpPr>
        <p:sp>
          <p:nvSpPr>
            <p:cNvPr id="1039" name="Shape 1039"/>
            <p:cNvSpPr/>
            <p:nvPr/>
          </p:nvSpPr>
          <p:spPr>
            <a:xfrm>
              <a:off x="1958100" y="4985350"/>
              <a:ext cx="365150" cy="465275"/>
            </a:xfrm>
            <a:custGeom>
              <a:avLst/>
              <a:gdLst/>
              <a:ahLst/>
              <a:cxnLst/>
              <a:rect l="0" t="0" r="0" b="0"/>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40" name="Shape 1040"/>
            <p:cNvSpPr/>
            <p:nvPr/>
          </p:nvSpPr>
          <p:spPr>
            <a:xfrm>
              <a:off x="1977625" y="5237525"/>
              <a:ext cx="113600" cy="213100"/>
            </a:xfrm>
            <a:custGeom>
              <a:avLst/>
              <a:gdLst/>
              <a:ahLst/>
              <a:cxnLst/>
              <a:rect l="0" t="0" r="0" b="0"/>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41" name="Shape 1041"/>
            <p:cNvSpPr/>
            <p:nvPr/>
          </p:nvSpPr>
          <p:spPr>
            <a:xfrm>
              <a:off x="2190125" y="5237525"/>
              <a:ext cx="113575" cy="213100"/>
            </a:xfrm>
            <a:custGeom>
              <a:avLst/>
              <a:gdLst/>
              <a:ahLst/>
              <a:cxnLst/>
              <a:rect l="0" t="0" r="0" b="0"/>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42" name="Shape 1042"/>
          <p:cNvGrpSpPr/>
          <p:nvPr/>
        </p:nvGrpSpPr>
        <p:grpSpPr>
          <a:xfrm>
            <a:off x="2048002" y="4325815"/>
            <a:ext cx="350200" cy="359877"/>
            <a:chOff x="2605300" y="5003050"/>
            <a:chExt cx="418900" cy="430475"/>
          </a:xfrm>
        </p:grpSpPr>
        <p:sp>
          <p:nvSpPr>
            <p:cNvPr id="1043" name="Shape 1043"/>
            <p:cNvSpPr/>
            <p:nvPr/>
          </p:nvSpPr>
          <p:spPr>
            <a:xfrm>
              <a:off x="2820225" y="5222250"/>
              <a:ext cx="202750" cy="211275"/>
            </a:xfrm>
            <a:custGeom>
              <a:avLst/>
              <a:gdLst/>
              <a:ahLst/>
              <a:cxnLst/>
              <a:rect l="0" t="0" r="0" b="0"/>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44" name="Shape 1044"/>
            <p:cNvSpPr/>
            <p:nvPr/>
          </p:nvSpPr>
          <p:spPr>
            <a:xfrm>
              <a:off x="2606525" y="5003050"/>
              <a:ext cx="203975" cy="208225"/>
            </a:xfrm>
            <a:custGeom>
              <a:avLst/>
              <a:gdLst/>
              <a:ahLst/>
              <a:cxnLst/>
              <a:rect l="0" t="0" r="0" b="0"/>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45" name="Shape 1045"/>
            <p:cNvSpPr/>
            <p:nvPr/>
          </p:nvSpPr>
          <p:spPr>
            <a:xfrm>
              <a:off x="2605300" y="5008550"/>
              <a:ext cx="418900" cy="418875"/>
            </a:xfrm>
            <a:custGeom>
              <a:avLst/>
              <a:gdLst/>
              <a:ahLst/>
              <a:cxnLst/>
              <a:rect l="0" t="0" r="0" b="0"/>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46" name="Shape 1046"/>
          <p:cNvGrpSpPr/>
          <p:nvPr/>
        </p:nvGrpSpPr>
        <p:grpSpPr>
          <a:xfrm>
            <a:off x="2577336" y="4333485"/>
            <a:ext cx="418585" cy="344055"/>
            <a:chOff x="3238475" y="5012225"/>
            <a:chExt cx="500700" cy="411550"/>
          </a:xfrm>
        </p:grpSpPr>
        <p:sp>
          <p:nvSpPr>
            <p:cNvPr id="1047" name="Shape 1047"/>
            <p:cNvSpPr/>
            <p:nvPr/>
          </p:nvSpPr>
          <p:spPr>
            <a:xfrm>
              <a:off x="3238475" y="5315050"/>
              <a:ext cx="500700" cy="108725"/>
            </a:xfrm>
            <a:custGeom>
              <a:avLst/>
              <a:gdLst/>
              <a:ahLst/>
              <a:cxnLst/>
              <a:rect l="0" t="0" r="0" b="0"/>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48" name="Shape 1048"/>
            <p:cNvSpPr/>
            <p:nvPr/>
          </p:nvSpPr>
          <p:spPr>
            <a:xfrm>
              <a:off x="3282450" y="5160575"/>
              <a:ext cx="412750" cy="140475"/>
            </a:xfrm>
            <a:custGeom>
              <a:avLst/>
              <a:gdLst/>
              <a:ahLst/>
              <a:cxnLst/>
              <a:rect l="0" t="0" r="0" b="0"/>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49" name="Shape 1049"/>
            <p:cNvSpPr/>
            <p:nvPr/>
          </p:nvSpPr>
          <p:spPr>
            <a:xfrm>
              <a:off x="3473550" y="5012225"/>
              <a:ext cx="30550" cy="129450"/>
            </a:xfrm>
            <a:custGeom>
              <a:avLst/>
              <a:gdLst/>
              <a:ahLst/>
              <a:cxnLst/>
              <a:rect l="0" t="0" r="0" b="0"/>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50" name="Shape 1050"/>
            <p:cNvSpPr/>
            <p:nvPr/>
          </p:nvSpPr>
          <p:spPr>
            <a:xfrm>
              <a:off x="3429575" y="5012225"/>
              <a:ext cx="31175" cy="129450"/>
            </a:xfrm>
            <a:custGeom>
              <a:avLst/>
              <a:gdLst/>
              <a:ahLst/>
              <a:cxnLst/>
              <a:rect l="0" t="0" r="0" b="0"/>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51" name="Shape 1051"/>
            <p:cNvSpPr/>
            <p:nvPr/>
          </p:nvSpPr>
          <p:spPr>
            <a:xfrm>
              <a:off x="3516900" y="5012225"/>
              <a:ext cx="31175" cy="129450"/>
            </a:xfrm>
            <a:custGeom>
              <a:avLst/>
              <a:gdLst/>
              <a:ahLst/>
              <a:cxnLst/>
              <a:rect l="0" t="0" r="0" b="0"/>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52" name="Shape 1052"/>
          <p:cNvGrpSpPr/>
          <p:nvPr/>
        </p:nvGrpSpPr>
        <p:grpSpPr>
          <a:xfrm>
            <a:off x="3683970" y="4296722"/>
            <a:ext cx="459423" cy="417561"/>
            <a:chOff x="4562200" y="4968250"/>
            <a:chExt cx="549550" cy="499475"/>
          </a:xfrm>
        </p:grpSpPr>
        <p:sp>
          <p:nvSpPr>
            <p:cNvPr id="1053" name="Shape 1053"/>
            <p:cNvSpPr/>
            <p:nvPr/>
          </p:nvSpPr>
          <p:spPr>
            <a:xfrm>
              <a:off x="4842450" y="5242400"/>
              <a:ext cx="213125" cy="225325"/>
            </a:xfrm>
            <a:custGeom>
              <a:avLst/>
              <a:gdLst/>
              <a:ahLst/>
              <a:cxnLst/>
              <a:rect l="0" t="0" r="0" b="0"/>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54" name="Shape 1054"/>
            <p:cNvSpPr/>
            <p:nvPr/>
          </p:nvSpPr>
          <p:spPr>
            <a:xfrm>
              <a:off x="4617775" y="5241800"/>
              <a:ext cx="212500" cy="225925"/>
            </a:xfrm>
            <a:custGeom>
              <a:avLst/>
              <a:gdLst/>
              <a:ahLst/>
              <a:cxnLst/>
              <a:rect l="0" t="0" r="0" b="0"/>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55" name="Shape 1055"/>
            <p:cNvSpPr/>
            <p:nvPr/>
          </p:nvSpPr>
          <p:spPr>
            <a:xfrm>
              <a:off x="4631200" y="4968250"/>
              <a:ext cx="411550" cy="236325"/>
            </a:xfrm>
            <a:custGeom>
              <a:avLst/>
              <a:gdLst/>
              <a:ahLst/>
              <a:cxnLst/>
              <a:rect l="0" t="0" r="0" b="0"/>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56" name="Shape 1056"/>
            <p:cNvSpPr/>
            <p:nvPr/>
          </p:nvSpPr>
          <p:spPr>
            <a:xfrm>
              <a:off x="4562200" y="5094025"/>
              <a:ext cx="274800" cy="226550"/>
            </a:xfrm>
            <a:custGeom>
              <a:avLst/>
              <a:gdLst/>
              <a:ahLst/>
              <a:cxnLst/>
              <a:rect l="0" t="0" r="0" b="0"/>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57" name="Shape 1057"/>
            <p:cNvSpPr/>
            <p:nvPr/>
          </p:nvSpPr>
          <p:spPr>
            <a:xfrm>
              <a:off x="4836975" y="5094025"/>
              <a:ext cx="274775" cy="226550"/>
            </a:xfrm>
            <a:custGeom>
              <a:avLst/>
              <a:gdLst/>
              <a:ahLst/>
              <a:cxnLst/>
              <a:rect l="0" t="0" r="0" b="0"/>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58" name="Shape 1058"/>
          <p:cNvGrpSpPr/>
          <p:nvPr/>
        </p:nvGrpSpPr>
        <p:grpSpPr>
          <a:xfrm>
            <a:off x="3190897" y="4320214"/>
            <a:ext cx="318516" cy="370076"/>
            <a:chOff x="3972400" y="4996350"/>
            <a:chExt cx="381000" cy="442675"/>
          </a:xfrm>
        </p:grpSpPr>
        <p:sp>
          <p:nvSpPr>
            <p:cNvPr id="1059" name="Shape 1059"/>
            <p:cNvSpPr/>
            <p:nvPr/>
          </p:nvSpPr>
          <p:spPr>
            <a:xfrm>
              <a:off x="4157400" y="4996350"/>
              <a:ext cx="86725" cy="103200"/>
            </a:xfrm>
            <a:custGeom>
              <a:avLst/>
              <a:gdLst/>
              <a:ahLst/>
              <a:cxnLst/>
              <a:rect l="0" t="0" r="0" b="0"/>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60" name="Shape 1060"/>
            <p:cNvSpPr/>
            <p:nvPr/>
          </p:nvSpPr>
          <p:spPr>
            <a:xfrm>
              <a:off x="3972400" y="5048250"/>
              <a:ext cx="381000" cy="390775"/>
            </a:xfrm>
            <a:custGeom>
              <a:avLst/>
              <a:gdLst/>
              <a:ahLst/>
              <a:cxnLst/>
              <a:rect l="0" t="0" r="0" b="0"/>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61" name="Shape 1061"/>
          <p:cNvGrpSpPr/>
          <p:nvPr/>
        </p:nvGrpSpPr>
        <p:grpSpPr>
          <a:xfrm>
            <a:off x="4251593" y="4289073"/>
            <a:ext cx="451251" cy="432859"/>
            <a:chOff x="5241175" y="4959100"/>
            <a:chExt cx="539775" cy="517775"/>
          </a:xfrm>
        </p:grpSpPr>
        <p:sp>
          <p:nvSpPr>
            <p:cNvPr id="1062" name="Shape 1062"/>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63" name="Shape 1063"/>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64" name="Shape 1064"/>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65" name="Shape 1065"/>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66" name="Shape 1066"/>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67" name="Shape 1067"/>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sp>
        <p:nvSpPr>
          <p:cNvPr id="1068" name="Shape 1068"/>
          <p:cNvSpPr/>
          <p:nvPr/>
        </p:nvSpPr>
        <p:spPr>
          <a:xfrm>
            <a:off x="4842355" y="4395911"/>
            <a:ext cx="397141" cy="219512"/>
          </a:xfrm>
          <a:custGeom>
            <a:avLst/>
            <a:gdLst/>
            <a:ahLst/>
            <a:cxnLst/>
            <a:rect l="0" t="0" r="0" b="0"/>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nvGrpSpPr>
          <p:cNvPr id="1069" name="Shape 1069"/>
          <p:cNvGrpSpPr/>
          <p:nvPr/>
        </p:nvGrpSpPr>
        <p:grpSpPr>
          <a:xfrm>
            <a:off x="5458777" y="4353382"/>
            <a:ext cx="289444" cy="332832"/>
            <a:chOff x="6685175" y="5036025"/>
            <a:chExt cx="346225" cy="398125"/>
          </a:xfrm>
        </p:grpSpPr>
        <p:sp>
          <p:nvSpPr>
            <p:cNvPr id="1070" name="Shape 1070"/>
            <p:cNvSpPr/>
            <p:nvPr/>
          </p:nvSpPr>
          <p:spPr>
            <a:xfrm>
              <a:off x="6743800" y="5036025"/>
              <a:ext cx="105650" cy="147775"/>
            </a:xfrm>
            <a:custGeom>
              <a:avLst/>
              <a:gdLst/>
              <a:ahLst/>
              <a:cxnLst/>
              <a:rect l="0" t="0" r="0" b="0"/>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71" name="Shape 1071"/>
            <p:cNvSpPr/>
            <p:nvPr/>
          </p:nvSpPr>
          <p:spPr>
            <a:xfrm>
              <a:off x="6685175" y="5152025"/>
              <a:ext cx="84275" cy="117275"/>
            </a:xfrm>
            <a:custGeom>
              <a:avLst/>
              <a:gdLst/>
              <a:ahLst/>
              <a:cxnLst/>
              <a:rect l="0" t="0" r="0" b="0"/>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72" name="Shape 1072"/>
            <p:cNvSpPr/>
            <p:nvPr/>
          </p:nvSpPr>
          <p:spPr>
            <a:xfrm>
              <a:off x="6871400" y="5038475"/>
              <a:ext cx="105650" cy="145325"/>
            </a:xfrm>
            <a:custGeom>
              <a:avLst/>
              <a:gdLst/>
              <a:ahLst/>
              <a:cxnLst/>
              <a:rect l="0" t="0" r="0" b="0"/>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73" name="Shape 1073"/>
            <p:cNvSpPr/>
            <p:nvPr/>
          </p:nvSpPr>
          <p:spPr>
            <a:xfrm>
              <a:off x="6944050" y="5155700"/>
              <a:ext cx="87350" cy="116025"/>
            </a:xfrm>
            <a:custGeom>
              <a:avLst/>
              <a:gdLst/>
              <a:ahLst/>
              <a:cxnLst/>
              <a:rect l="0" t="0" r="0" b="0"/>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sp>
          <p:nvSpPr>
            <p:cNvPr id="1074" name="Shape 1074"/>
            <p:cNvSpPr/>
            <p:nvPr/>
          </p:nvSpPr>
          <p:spPr>
            <a:xfrm>
              <a:off x="6727300" y="5185625"/>
              <a:ext cx="263800" cy="248525"/>
            </a:xfrm>
            <a:custGeom>
              <a:avLst/>
              <a:gdLst/>
              <a:ahLst/>
              <a:cxnLst/>
              <a:rect l="0" t="0" r="0" b="0"/>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lIns="91425" tIns="91425" rIns="91425" bIns="91425" anchor="ctr" anchorCtr="0">
              <a:noAutofit/>
            </a:bodyPr>
            <a:lstStyle/>
            <a:p>
              <a:pPr>
                <a:spcBef>
                  <a:spcPts val="0"/>
                </a:spcBef>
                <a:buNone/>
              </a:pPr>
              <a:endParaRPr/>
            </a:p>
          </p:txBody>
        </p:sp>
      </p:grpSp>
      <p:grpSp>
        <p:nvGrpSpPr>
          <p:cNvPr id="1075" name="Shape 1075"/>
          <p:cNvGrpSpPr/>
          <p:nvPr/>
        </p:nvGrpSpPr>
        <p:grpSpPr>
          <a:xfrm>
            <a:off x="6359617" y="1877598"/>
            <a:ext cx="432570" cy="421333"/>
            <a:chOff x="5926225" y="921350"/>
            <a:chExt cx="517800" cy="504350"/>
          </a:xfrm>
        </p:grpSpPr>
        <p:sp>
          <p:nvSpPr>
            <p:cNvPr id="1076" name="Shape 1076"/>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lIns="91425" tIns="91425" rIns="91425" bIns="91425" anchor="ctr" anchorCtr="0">
              <a:noAutofit/>
            </a:bodyPr>
            <a:lstStyle/>
            <a:p>
              <a:pPr>
                <a:spcBef>
                  <a:spcPts val="0"/>
                </a:spcBef>
                <a:buNone/>
              </a:pPr>
              <a:endParaRPr>
                <a:solidFill>
                  <a:srgbClr val="F1C232"/>
                </a:solidFill>
              </a:endParaRPr>
            </a:p>
          </p:txBody>
        </p:sp>
        <p:sp>
          <p:nvSpPr>
            <p:cNvPr id="1077" name="Shape 1077"/>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lIns="91425" tIns="91425" rIns="91425" bIns="91425" anchor="ctr" anchorCtr="0">
              <a:noAutofit/>
            </a:bodyPr>
            <a:lstStyle/>
            <a:p>
              <a:pPr>
                <a:spcBef>
                  <a:spcPts val="0"/>
                </a:spcBef>
                <a:buNone/>
              </a:pPr>
              <a:endParaRPr>
                <a:solidFill>
                  <a:srgbClr val="F1C232"/>
                </a:solidFill>
              </a:endParaRPr>
            </a:p>
          </p:txBody>
        </p:sp>
      </p:grpSp>
      <p:sp>
        <p:nvSpPr>
          <p:cNvPr id="1078" name="Shape 1078"/>
          <p:cNvSpPr/>
          <p:nvPr/>
        </p:nvSpPr>
        <p:spPr>
          <a:xfrm>
            <a:off x="6553537" y="2113655"/>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lIns="91425" tIns="91425" rIns="91425" bIns="91425" anchor="ctr" anchorCtr="0">
            <a:noAutofit/>
          </a:bodyPr>
          <a:lstStyle/>
          <a:p>
            <a:pPr>
              <a:spcBef>
                <a:spcPts val="0"/>
              </a:spcBef>
              <a:buNone/>
            </a:pPr>
            <a:endParaRPr/>
          </a:p>
        </p:txBody>
      </p:sp>
      <p:grpSp>
        <p:nvGrpSpPr>
          <p:cNvPr id="1079" name="Shape 1079"/>
          <p:cNvGrpSpPr/>
          <p:nvPr/>
        </p:nvGrpSpPr>
        <p:grpSpPr>
          <a:xfrm>
            <a:off x="7244605" y="1856979"/>
            <a:ext cx="432570" cy="421333"/>
            <a:chOff x="5926225" y="921350"/>
            <a:chExt cx="517800" cy="504350"/>
          </a:xfrm>
        </p:grpSpPr>
        <p:sp>
          <p:nvSpPr>
            <p:cNvPr id="1080" name="Shape 1080"/>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sp>
          <p:nvSpPr>
            <p:cNvPr id="1081" name="Shape 1081"/>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082" name="Shape 1082"/>
          <p:cNvSpPr/>
          <p:nvPr/>
        </p:nvSpPr>
        <p:spPr>
          <a:xfrm>
            <a:off x="7438525" y="2093036"/>
            <a:ext cx="400950" cy="226497"/>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083" name="Shape 1083"/>
          <p:cNvGrpSpPr/>
          <p:nvPr/>
        </p:nvGrpSpPr>
        <p:grpSpPr>
          <a:xfrm>
            <a:off x="6359884" y="2606021"/>
            <a:ext cx="1075936" cy="1047988"/>
            <a:chOff x="5926225" y="921350"/>
            <a:chExt cx="517800" cy="504350"/>
          </a:xfrm>
        </p:grpSpPr>
        <p:sp>
          <p:nvSpPr>
            <p:cNvPr id="1084" name="Shape 1084"/>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sp>
          <p:nvSpPr>
            <p:cNvPr id="1085" name="Shape 1085"/>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086" name="Shape 1086"/>
          <p:cNvSpPr/>
          <p:nvPr/>
        </p:nvSpPr>
        <p:spPr>
          <a:xfrm>
            <a:off x="6842198" y="3193117"/>
            <a:ext cx="997288" cy="563370"/>
          </a:xfrm>
          <a:custGeom>
            <a:avLst/>
            <a:gdLst/>
            <a:ahLst/>
            <a:cxnLst/>
            <a:rect l="0" t="0" r="0" b="0"/>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087" name="Shape 1087"/>
          <p:cNvSpPr txBox="1"/>
          <p:nvPr/>
        </p:nvSpPr>
        <p:spPr>
          <a:xfrm>
            <a:off x="6248575" y="312075"/>
            <a:ext cx="2592000" cy="1525799"/>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chemeClr val="dk1"/>
                </a:solidFill>
              </a:rPr>
              <a:t>SlidesCarnival icons are editable shapes</a:t>
            </a:r>
            <a:r>
              <a:rPr lang="en" sz="900">
                <a:solidFill>
                  <a:schemeClr val="dk1"/>
                </a:solidFill>
              </a:rPr>
              <a:t>. </a:t>
            </a:r>
          </a:p>
          <a:p>
            <a:pPr lvl="0" rtl="0">
              <a:spcBef>
                <a:spcPts val="0"/>
              </a:spcBef>
              <a:buClr>
                <a:schemeClr val="dk1"/>
              </a:buClr>
              <a:buFont typeface="Arial"/>
              <a:buNone/>
            </a:pPr>
            <a:endParaRPr sz="900">
              <a:solidFill>
                <a:schemeClr val="dk1"/>
              </a:solidFill>
            </a:endParaRPr>
          </a:p>
          <a:p>
            <a:pPr lvl="0" rtl="0">
              <a:spcBef>
                <a:spcPts val="0"/>
              </a:spcBef>
              <a:buClr>
                <a:schemeClr val="dk1"/>
              </a:buClr>
              <a:buSzPct val="122222"/>
              <a:buFont typeface="Arial"/>
              <a:buNone/>
            </a:pPr>
            <a:r>
              <a:rPr lang="en" sz="900">
                <a:solidFill>
                  <a:schemeClr val="dk1"/>
                </a:solidFill>
              </a:rPr>
              <a:t>This means that you can:</a:t>
            </a:r>
          </a:p>
          <a:p>
            <a:pPr marL="457200" lvl="0" indent="-285750" rtl="0">
              <a:spcBef>
                <a:spcPts val="0"/>
              </a:spcBef>
              <a:buClr>
                <a:schemeClr val="dk1"/>
              </a:buClr>
              <a:buSzPct val="100000"/>
              <a:buChar char="●"/>
            </a:pPr>
            <a:r>
              <a:rPr lang="en" sz="900">
                <a:solidFill>
                  <a:schemeClr val="dk1"/>
                </a:solidFill>
              </a:rPr>
              <a:t>Resize them without losing quality.</a:t>
            </a:r>
          </a:p>
          <a:p>
            <a:pPr marL="457200" lvl="0" indent="-285750" rtl="0">
              <a:spcBef>
                <a:spcPts val="0"/>
              </a:spcBef>
              <a:buClr>
                <a:schemeClr val="dk1"/>
              </a:buClr>
              <a:buSzPct val="100000"/>
              <a:buChar char="●"/>
            </a:pPr>
            <a:r>
              <a:rPr lang="en" sz="900">
                <a:solidFill>
                  <a:schemeClr val="dk1"/>
                </a:solidFill>
              </a:rPr>
              <a:t>Change fill color and opacity.</a:t>
            </a:r>
          </a:p>
          <a:p>
            <a:pPr marL="457200" lvl="0" indent="-285750" rtl="0">
              <a:spcBef>
                <a:spcPts val="0"/>
              </a:spcBef>
              <a:buClr>
                <a:schemeClr val="dk1"/>
              </a:buClr>
              <a:buSzPct val="100000"/>
              <a:buChar char="●"/>
            </a:pPr>
            <a:r>
              <a:rPr lang="en" sz="900">
                <a:solidFill>
                  <a:schemeClr val="dk1"/>
                </a:solidFill>
              </a:rPr>
              <a:t>Change line color, width and style</a:t>
            </a:r>
            <a:r>
              <a:rPr lang="en" sz="900"/>
              <a:t>.</a:t>
            </a:r>
          </a:p>
          <a:p>
            <a:pPr lvl="0" rtl="0">
              <a:spcBef>
                <a:spcPts val="0"/>
              </a:spcBef>
              <a:buNone/>
            </a:pPr>
            <a:endParaRPr sz="900"/>
          </a:p>
          <a:p>
            <a:pPr lvl="0" rtl="0">
              <a:spcBef>
                <a:spcPts val="0"/>
              </a:spcBef>
              <a:buNone/>
            </a:pPr>
            <a:r>
              <a:rPr lang="en" sz="900"/>
              <a:t>Isn’t that nice? :)</a:t>
            </a:r>
          </a:p>
          <a:p>
            <a:pPr lvl="0" rtl="0">
              <a:spcBef>
                <a:spcPts val="0"/>
              </a:spcBef>
              <a:buNone/>
            </a:pPr>
            <a:endParaRPr sz="900"/>
          </a:p>
          <a:p>
            <a:pPr lvl="0" rtl="0">
              <a:spcBef>
                <a:spcPts val="0"/>
              </a:spcBef>
              <a:buNone/>
            </a:pPr>
            <a:r>
              <a:rPr lang="en" sz="900"/>
              <a:t>Examples:</a:t>
            </a:r>
          </a:p>
          <a:p>
            <a:pPr lvl="0" rtl="0">
              <a:spcBef>
                <a:spcPts val="0"/>
              </a:spcBef>
              <a:buClr>
                <a:schemeClr val="dk1"/>
              </a:buClr>
              <a:buFont typeface="Arial"/>
              <a:buNone/>
            </a:pPr>
            <a:endParaRPr sz="900"/>
          </a:p>
          <a:p>
            <a:pPr lvl="0" rtl="0">
              <a:spcBef>
                <a:spcPts val="0"/>
              </a:spcBef>
              <a:buNone/>
            </a:pPr>
            <a:endParaRPr sz="9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body" idx="1"/>
          </p:nvPr>
        </p:nvSpPr>
        <p:spPr>
          <a:xfrm>
            <a:off x="935374" y="2438637"/>
            <a:ext cx="7305292" cy="819899"/>
          </a:xfrm>
          <a:prstGeom prst="rect">
            <a:avLst/>
          </a:prstGeom>
        </p:spPr>
        <p:txBody>
          <a:bodyPr lIns="91425" tIns="91425" rIns="91425" bIns="91425" anchor="ctr" anchorCtr="0">
            <a:noAutofit/>
          </a:bodyPr>
          <a:lstStyle/>
          <a:p>
            <a:pPr lvl="0">
              <a:buNone/>
            </a:pPr>
            <a:r>
              <a:rPr lang="en" dirty="0"/>
              <a:t>Ensuring that all processes in the system have the same view of the state is known as</a:t>
            </a:r>
          </a:p>
          <a:p>
            <a:pPr lvl="0">
              <a:buNone/>
            </a:pPr>
            <a:r>
              <a:rPr lang="en-US" b="1" dirty="0">
                <a:solidFill>
                  <a:srgbClr val="3468BC"/>
                </a:solidFill>
              </a:rPr>
              <a:t>replication</a:t>
            </a:r>
            <a:br>
              <a:rPr lang="en" b="1" dirty="0">
                <a:solidFill>
                  <a:srgbClr val="3468BC"/>
                </a:solidFill>
              </a:rPr>
            </a:br>
            <a:r>
              <a:rPr lang="en-US" dirty="0"/>
              <a:t>or (less precisely)</a:t>
            </a:r>
            <a:endParaRPr lang="en" dirty="0"/>
          </a:p>
          <a:p>
            <a:pPr lvl="0">
              <a:buNone/>
            </a:pPr>
            <a:r>
              <a:rPr lang="en-US" b="1" dirty="0">
                <a:solidFill>
                  <a:srgbClr val="3468BC"/>
                </a:solidFill>
              </a:rPr>
              <a:t>synchronization</a:t>
            </a:r>
            <a:endParaRPr lang="en" dirty="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Shape 484"/>
          <p:cNvPicPr preferRelativeResize="0"/>
          <p:nvPr/>
        </p:nvPicPr>
        <p:blipFill>
          <a:blip r:embed="rId3">
            <a:alphaModFix/>
          </a:blip>
          <a:stretch>
            <a:fillRect/>
          </a:stretch>
        </p:blipFill>
        <p:spPr>
          <a:xfrm>
            <a:off x="2372900" y="2143075"/>
            <a:ext cx="1344025" cy="970849"/>
          </a:xfrm>
          <a:prstGeom prst="rect">
            <a:avLst/>
          </a:prstGeom>
          <a:noFill/>
          <a:ln>
            <a:noFill/>
          </a:ln>
        </p:spPr>
      </p:pic>
      <p:pic>
        <p:nvPicPr>
          <p:cNvPr id="485" name="Shape 485"/>
          <p:cNvPicPr preferRelativeResize="0"/>
          <p:nvPr/>
        </p:nvPicPr>
        <p:blipFill>
          <a:blip r:embed="rId3">
            <a:alphaModFix/>
          </a:blip>
          <a:stretch>
            <a:fillRect/>
          </a:stretch>
        </p:blipFill>
        <p:spPr>
          <a:xfrm>
            <a:off x="3639325" y="2923075"/>
            <a:ext cx="1344025" cy="970849"/>
          </a:xfrm>
          <a:prstGeom prst="rect">
            <a:avLst/>
          </a:prstGeom>
          <a:noFill/>
          <a:ln>
            <a:noFill/>
          </a:ln>
        </p:spPr>
      </p:pic>
      <p:pic>
        <p:nvPicPr>
          <p:cNvPr id="486" name="Shape 486"/>
          <p:cNvPicPr preferRelativeResize="0"/>
          <p:nvPr/>
        </p:nvPicPr>
        <p:blipFill>
          <a:blip r:embed="rId3">
            <a:alphaModFix/>
          </a:blip>
          <a:stretch>
            <a:fillRect/>
          </a:stretch>
        </p:blipFill>
        <p:spPr>
          <a:xfrm>
            <a:off x="4911975" y="2182850"/>
            <a:ext cx="1344025" cy="970849"/>
          </a:xfrm>
          <a:prstGeom prst="rect">
            <a:avLst/>
          </a:prstGeom>
          <a:noFill/>
          <a:ln>
            <a:noFill/>
          </a:ln>
        </p:spPr>
      </p:pic>
      <p:sp>
        <p:nvSpPr>
          <p:cNvPr id="487" name="Shape 487"/>
          <p:cNvSpPr/>
          <p:nvPr/>
        </p:nvSpPr>
        <p:spPr>
          <a:xfrm>
            <a:off x="3663125" y="1172275"/>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488" name="Shape 488"/>
          <p:cNvCxnSpPr/>
          <p:nvPr/>
        </p:nvCxnSpPr>
        <p:spPr>
          <a:xfrm rot="10800000" flipH="1">
            <a:off x="3323825" y="2020624"/>
            <a:ext cx="365399" cy="296400"/>
          </a:xfrm>
          <a:prstGeom prst="straightConnector1">
            <a:avLst/>
          </a:prstGeom>
          <a:noFill/>
          <a:ln w="19050" cap="flat" cmpd="sng">
            <a:solidFill>
              <a:srgbClr val="3468BC"/>
            </a:solidFill>
            <a:prstDash val="solid"/>
            <a:round/>
            <a:headEnd type="triangle" w="lg" len="lg"/>
            <a:tailEnd type="triangle" w="lg" len="lg"/>
          </a:ln>
        </p:spPr>
      </p:cxnSp>
      <p:cxnSp>
        <p:nvCxnSpPr>
          <p:cNvPr id="489" name="Shape 489"/>
          <p:cNvCxnSpPr/>
          <p:nvPr/>
        </p:nvCxnSpPr>
        <p:spPr>
          <a:xfrm rot="10800000" flipH="1">
            <a:off x="4185825" y="2227400"/>
            <a:ext cx="6900" cy="461999"/>
          </a:xfrm>
          <a:prstGeom prst="straightConnector1">
            <a:avLst/>
          </a:prstGeom>
          <a:noFill/>
          <a:ln w="19050" cap="flat" cmpd="sng">
            <a:solidFill>
              <a:srgbClr val="3468BC"/>
            </a:solidFill>
            <a:prstDash val="solid"/>
            <a:round/>
            <a:headEnd type="triangle" w="lg" len="lg"/>
            <a:tailEnd type="triangle" w="lg" len="lg"/>
          </a:ln>
        </p:spPr>
      </p:cxnSp>
      <p:cxnSp>
        <p:nvCxnSpPr>
          <p:cNvPr id="490" name="Shape 490"/>
          <p:cNvCxnSpPr/>
          <p:nvPr/>
        </p:nvCxnSpPr>
        <p:spPr>
          <a:xfrm rot="10800000">
            <a:off x="4971799" y="1951424"/>
            <a:ext cx="276000" cy="193200"/>
          </a:xfrm>
          <a:prstGeom prst="straightConnector1">
            <a:avLst/>
          </a:prstGeom>
          <a:noFill/>
          <a:ln w="19050" cap="flat" cmpd="sng">
            <a:solidFill>
              <a:srgbClr val="3468BC"/>
            </a:solidFill>
            <a:prstDash val="solid"/>
            <a:round/>
            <a:headEnd type="triangle" w="lg" len="lg"/>
            <a:tailEnd type="triangle"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Shape 495"/>
          <p:cNvPicPr preferRelativeResize="0"/>
          <p:nvPr/>
        </p:nvPicPr>
        <p:blipFill>
          <a:blip r:embed="rId3">
            <a:alphaModFix/>
          </a:blip>
          <a:stretch>
            <a:fillRect/>
          </a:stretch>
        </p:blipFill>
        <p:spPr>
          <a:xfrm>
            <a:off x="111025" y="2005150"/>
            <a:ext cx="1344025" cy="970849"/>
          </a:xfrm>
          <a:prstGeom prst="rect">
            <a:avLst/>
          </a:prstGeom>
          <a:noFill/>
          <a:ln>
            <a:noFill/>
          </a:ln>
        </p:spPr>
      </p:pic>
      <p:pic>
        <p:nvPicPr>
          <p:cNvPr id="496" name="Shape 496"/>
          <p:cNvPicPr preferRelativeResize="0"/>
          <p:nvPr/>
        </p:nvPicPr>
        <p:blipFill>
          <a:blip r:embed="rId3">
            <a:alphaModFix/>
          </a:blip>
          <a:stretch>
            <a:fillRect/>
          </a:stretch>
        </p:blipFill>
        <p:spPr>
          <a:xfrm>
            <a:off x="1377450" y="2785150"/>
            <a:ext cx="1344025" cy="970849"/>
          </a:xfrm>
          <a:prstGeom prst="rect">
            <a:avLst/>
          </a:prstGeom>
          <a:noFill/>
          <a:ln>
            <a:noFill/>
          </a:ln>
        </p:spPr>
      </p:pic>
      <p:pic>
        <p:nvPicPr>
          <p:cNvPr id="497" name="Shape 497"/>
          <p:cNvPicPr preferRelativeResize="0"/>
          <p:nvPr/>
        </p:nvPicPr>
        <p:blipFill>
          <a:blip r:embed="rId3">
            <a:alphaModFix/>
          </a:blip>
          <a:stretch>
            <a:fillRect/>
          </a:stretch>
        </p:blipFill>
        <p:spPr>
          <a:xfrm>
            <a:off x="2650100" y="2044925"/>
            <a:ext cx="1344025" cy="970849"/>
          </a:xfrm>
          <a:prstGeom prst="rect">
            <a:avLst/>
          </a:prstGeom>
          <a:noFill/>
          <a:ln>
            <a:noFill/>
          </a:ln>
        </p:spPr>
      </p:pic>
      <p:sp>
        <p:nvSpPr>
          <p:cNvPr id="498" name="Shape 498"/>
          <p:cNvSpPr/>
          <p:nvPr/>
        </p:nvSpPr>
        <p:spPr>
          <a:xfrm>
            <a:off x="1401250" y="1034350"/>
            <a:ext cx="1296431" cy="970811"/>
          </a:xfrm>
          <a:prstGeom prst="cloud">
            <a:avLst/>
          </a:prstGeom>
          <a:solidFill>
            <a:srgbClr val="8EC400"/>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499" name="Shape 499"/>
          <p:cNvCxnSpPr/>
          <p:nvPr/>
        </p:nvCxnSpPr>
        <p:spPr>
          <a:xfrm rot="10800000" flipH="1">
            <a:off x="1061950" y="1882699"/>
            <a:ext cx="365399" cy="296400"/>
          </a:xfrm>
          <a:prstGeom prst="straightConnector1">
            <a:avLst/>
          </a:prstGeom>
          <a:noFill/>
          <a:ln w="19050" cap="flat" cmpd="sng">
            <a:solidFill>
              <a:srgbClr val="3468BC"/>
            </a:solidFill>
            <a:prstDash val="solid"/>
            <a:round/>
            <a:headEnd type="triangle" w="lg" len="lg"/>
            <a:tailEnd type="triangle" w="lg" len="lg"/>
          </a:ln>
        </p:spPr>
      </p:cxnSp>
      <p:cxnSp>
        <p:nvCxnSpPr>
          <p:cNvPr id="500" name="Shape 500"/>
          <p:cNvCxnSpPr/>
          <p:nvPr/>
        </p:nvCxnSpPr>
        <p:spPr>
          <a:xfrm rot="10800000" flipH="1">
            <a:off x="1923950" y="2089475"/>
            <a:ext cx="6900" cy="461999"/>
          </a:xfrm>
          <a:prstGeom prst="straightConnector1">
            <a:avLst/>
          </a:prstGeom>
          <a:noFill/>
          <a:ln w="19050" cap="flat" cmpd="sng">
            <a:solidFill>
              <a:srgbClr val="3468BC"/>
            </a:solidFill>
            <a:prstDash val="solid"/>
            <a:round/>
            <a:headEnd type="triangle" w="lg" len="lg"/>
            <a:tailEnd type="triangle" w="lg" len="lg"/>
          </a:ln>
        </p:spPr>
      </p:cxnSp>
      <p:pic>
        <p:nvPicPr>
          <p:cNvPr id="501" name="Shape 501"/>
          <p:cNvPicPr preferRelativeResize="0"/>
          <p:nvPr/>
        </p:nvPicPr>
        <p:blipFill>
          <a:blip r:embed="rId3">
            <a:alphaModFix/>
          </a:blip>
          <a:stretch>
            <a:fillRect/>
          </a:stretch>
        </p:blipFill>
        <p:spPr>
          <a:xfrm>
            <a:off x="4912600" y="2100550"/>
            <a:ext cx="1344025" cy="970849"/>
          </a:xfrm>
          <a:prstGeom prst="rect">
            <a:avLst/>
          </a:prstGeom>
          <a:noFill/>
          <a:ln>
            <a:noFill/>
          </a:ln>
        </p:spPr>
      </p:pic>
      <p:pic>
        <p:nvPicPr>
          <p:cNvPr id="502" name="Shape 502"/>
          <p:cNvPicPr preferRelativeResize="0"/>
          <p:nvPr/>
        </p:nvPicPr>
        <p:blipFill>
          <a:blip r:embed="rId3">
            <a:alphaModFix/>
          </a:blip>
          <a:stretch>
            <a:fillRect/>
          </a:stretch>
        </p:blipFill>
        <p:spPr>
          <a:xfrm>
            <a:off x="5965250" y="2632300"/>
            <a:ext cx="1344025" cy="970849"/>
          </a:xfrm>
          <a:prstGeom prst="rect">
            <a:avLst/>
          </a:prstGeom>
          <a:noFill/>
          <a:ln>
            <a:noFill/>
          </a:ln>
        </p:spPr>
      </p:pic>
      <p:pic>
        <p:nvPicPr>
          <p:cNvPr id="503" name="Shape 503"/>
          <p:cNvPicPr preferRelativeResize="0"/>
          <p:nvPr/>
        </p:nvPicPr>
        <p:blipFill>
          <a:blip r:embed="rId3">
            <a:alphaModFix/>
          </a:blip>
          <a:stretch>
            <a:fillRect/>
          </a:stretch>
        </p:blipFill>
        <p:spPr>
          <a:xfrm>
            <a:off x="7665475" y="2507475"/>
            <a:ext cx="1344025" cy="970849"/>
          </a:xfrm>
          <a:prstGeom prst="rect">
            <a:avLst/>
          </a:prstGeom>
          <a:noFill/>
          <a:ln>
            <a:noFill/>
          </a:ln>
        </p:spPr>
      </p:pic>
      <p:sp>
        <p:nvSpPr>
          <p:cNvPr id="504" name="Shape 504"/>
          <p:cNvSpPr/>
          <p:nvPr/>
        </p:nvSpPr>
        <p:spPr>
          <a:xfrm>
            <a:off x="5664950" y="980400"/>
            <a:ext cx="1296431" cy="970811"/>
          </a:xfrm>
          <a:prstGeom prst="cloud">
            <a:avLst/>
          </a:prstGeom>
          <a:solidFill>
            <a:srgbClr val="00CEF6"/>
          </a:solidFill>
          <a:ln w="9525" cap="flat" cmpd="sng">
            <a:solidFill>
              <a:srgbClr val="28324A"/>
            </a:solidFill>
            <a:prstDash val="dot"/>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505" name="Shape 505"/>
          <p:cNvCxnSpPr/>
          <p:nvPr/>
        </p:nvCxnSpPr>
        <p:spPr>
          <a:xfrm rot="10800000" flipH="1">
            <a:off x="5725600" y="1965224"/>
            <a:ext cx="184200" cy="254100"/>
          </a:xfrm>
          <a:prstGeom prst="straightConnector1">
            <a:avLst/>
          </a:prstGeom>
          <a:noFill/>
          <a:ln w="19050" cap="flat" cmpd="sng">
            <a:solidFill>
              <a:srgbClr val="3468BC"/>
            </a:solidFill>
            <a:prstDash val="solid"/>
            <a:round/>
            <a:headEnd type="triangle" w="lg" len="lg"/>
            <a:tailEnd type="triangle" w="lg" len="lg"/>
          </a:ln>
        </p:spPr>
      </p:cxnSp>
      <p:cxnSp>
        <p:nvCxnSpPr>
          <p:cNvPr id="506" name="Shape 506"/>
          <p:cNvCxnSpPr/>
          <p:nvPr/>
        </p:nvCxnSpPr>
        <p:spPr>
          <a:xfrm rot="10800000" flipH="1">
            <a:off x="6346250" y="2044925"/>
            <a:ext cx="6900" cy="461999"/>
          </a:xfrm>
          <a:prstGeom prst="straightConnector1">
            <a:avLst/>
          </a:prstGeom>
          <a:noFill/>
          <a:ln w="19050" cap="flat" cmpd="sng">
            <a:solidFill>
              <a:srgbClr val="3468BC"/>
            </a:solidFill>
            <a:prstDash val="solid"/>
            <a:round/>
            <a:headEnd type="triangle" w="lg" len="lg"/>
            <a:tailEnd type="triangle" w="lg" len="lg"/>
          </a:ln>
        </p:spPr>
      </p:cxnSp>
      <p:cxnSp>
        <p:nvCxnSpPr>
          <p:cNvPr id="507" name="Shape 507"/>
          <p:cNvCxnSpPr/>
          <p:nvPr/>
        </p:nvCxnSpPr>
        <p:spPr>
          <a:xfrm rot="10800000">
            <a:off x="8095799" y="2127424"/>
            <a:ext cx="13800" cy="386100"/>
          </a:xfrm>
          <a:prstGeom prst="straightConnector1">
            <a:avLst/>
          </a:prstGeom>
          <a:noFill/>
          <a:ln w="19050" cap="flat" cmpd="sng">
            <a:solidFill>
              <a:srgbClr val="3468BC"/>
            </a:solidFill>
            <a:prstDash val="solid"/>
            <a:round/>
            <a:headEnd type="triangle" w="lg" len="lg"/>
            <a:tailEnd type="triangle" w="lg" len="lg"/>
          </a:ln>
        </p:spPr>
      </p:cxnSp>
      <p:sp>
        <p:nvSpPr>
          <p:cNvPr id="508" name="Shape 508"/>
          <p:cNvSpPr/>
          <p:nvPr/>
        </p:nvSpPr>
        <p:spPr>
          <a:xfrm>
            <a:off x="7417200" y="1034350"/>
            <a:ext cx="1296431" cy="970811"/>
          </a:xfrm>
          <a:prstGeom prst="cloud">
            <a:avLst/>
          </a:prstGeom>
          <a:solidFill>
            <a:srgbClr val="FFD966"/>
          </a:solidFill>
          <a:ln w="9525" cap="flat" cmpd="sng">
            <a:solidFill>
              <a:srgbClr val="28324A"/>
            </a:solidFill>
            <a:prstDash val="dot"/>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9" name="Shape 509"/>
          <p:cNvSpPr/>
          <p:nvPr/>
        </p:nvSpPr>
        <p:spPr>
          <a:xfrm>
            <a:off x="3014825" y="2253375"/>
            <a:ext cx="220199" cy="208499"/>
          </a:xfrm>
          <a:prstGeom prst="smileyFace">
            <a:avLst>
              <a:gd name="adj" fmla="val -4653"/>
            </a:avLst>
          </a:prstGeom>
          <a:solidFill>
            <a:srgbClr val="D8D8D8"/>
          </a:solidFill>
          <a:ln w="9525" cap="flat" cmpd="sng">
            <a:solidFill>
              <a:schemeClr val="accent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10" name="Shape 510"/>
          <p:cNvSpPr/>
          <p:nvPr/>
        </p:nvSpPr>
        <p:spPr>
          <a:xfrm rot="-2229328">
            <a:off x="2399819" y="1806784"/>
            <a:ext cx="662108" cy="320764"/>
          </a:xfrm>
          <a:prstGeom prst="mathMultiply">
            <a:avLst>
              <a:gd name="adj1" fmla="val 23520"/>
            </a:avLst>
          </a:prstGeom>
          <a:solidFill>
            <a:schemeClr val="accent6"/>
          </a:solidFill>
          <a:ln w="9525" cap="flat" cmpd="sng">
            <a:solidFill>
              <a:srgbClr val="28324A"/>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1131500" y="1552950"/>
            <a:ext cx="3339899" cy="2665799"/>
          </a:xfrm>
          <a:prstGeom prst="rect">
            <a:avLst/>
          </a:prstGeom>
        </p:spPr>
        <p:txBody>
          <a:bodyPr lIns="91425" tIns="91425" rIns="91425" bIns="91425" anchor="t" anchorCtr="0">
            <a:noAutofit/>
          </a:bodyPr>
          <a:lstStyle/>
          <a:p>
            <a:pPr lvl="0" rtl="0">
              <a:spcBef>
                <a:spcPts val="0"/>
              </a:spcBef>
              <a:buNone/>
            </a:pPr>
            <a:r>
              <a:rPr lang="en" b="1"/>
              <a:t>Consistency</a:t>
            </a:r>
          </a:p>
          <a:p>
            <a:pPr lvl="0" rtl="0">
              <a:spcBef>
                <a:spcPts val="0"/>
              </a:spcBef>
              <a:buNone/>
            </a:pPr>
            <a:r>
              <a:rPr lang="en"/>
              <a:t>A distributed system is </a:t>
            </a:r>
            <a:r>
              <a:rPr lang="en" b="1">
                <a:solidFill>
                  <a:srgbClr val="3468BC"/>
                </a:solidFill>
              </a:rPr>
              <a:t>consistent</a:t>
            </a:r>
            <a:r>
              <a:rPr lang="en" b="1"/>
              <a:t> </a:t>
            </a:r>
            <a:r>
              <a:rPr lang="en"/>
              <a:t>when all its processes agree on its state.</a:t>
            </a:r>
          </a:p>
        </p:txBody>
      </p:sp>
      <p:sp>
        <p:nvSpPr>
          <p:cNvPr id="477" name="Shape 477"/>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dirty="0"/>
              <a:t>TWO CONFLICTING GOALS</a:t>
            </a:r>
          </a:p>
        </p:txBody>
      </p:sp>
      <p:sp>
        <p:nvSpPr>
          <p:cNvPr id="478" name="Shape 478"/>
          <p:cNvSpPr txBox="1">
            <a:spLocks noGrp="1"/>
          </p:cNvSpPr>
          <p:nvPr>
            <p:ph type="body" idx="2"/>
          </p:nvPr>
        </p:nvSpPr>
        <p:spPr>
          <a:xfrm>
            <a:off x="4672562" y="1552950"/>
            <a:ext cx="3339899" cy="2665799"/>
          </a:xfrm>
          <a:prstGeom prst="rect">
            <a:avLst/>
          </a:prstGeom>
        </p:spPr>
        <p:txBody>
          <a:bodyPr lIns="91425" tIns="91425" rIns="91425" bIns="91425" anchor="t" anchorCtr="0">
            <a:noAutofit/>
          </a:bodyPr>
          <a:lstStyle/>
          <a:p>
            <a:pPr lvl="0" rtl="0">
              <a:spcBef>
                <a:spcPts val="0"/>
              </a:spcBef>
              <a:buNone/>
            </a:pPr>
            <a:r>
              <a:rPr lang="en" b="1"/>
              <a:t>Availability</a:t>
            </a:r>
          </a:p>
          <a:p>
            <a:pPr lvl="0" rtl="0">
              <a:spcBef>
                <a:spcPts val="0"/>
              </a:spcBef>
              <a:buNone/>
            </a:pPr>
            <a:r>
              <a:rPr lang="en"/>
              <a:t>A distributed system is </a:t>
            </a:r>
            <a:r>
              <a:rPr lang="en" b="1">
                <a:solidFill>
                  <a:srgbClr val="3468BC"/>
                </a:solidFill>
              </a:rPr>
              <a:t>available</a:t>
            </a:r>
            <a:r>
              <a:rPr lang="en" b="1"/>
              <a:t> </a:t>
            </a:r>
            <a:r>
              <a:rPr lang="en"/>
              <a:t>when all its processes are allowed to modify the state.</a:t>
            </a:r>
          </a:p>
        </p:txBody>
      </p:sp>
      <p:sp>
        <p:nvSpPr>
          <p:cNvPr id="479" name="Shape 479"/>
          <p:cNvSpPr txBox="1">
            <a:spLocks noGrp="1"/>
          </p:cNvSpPr>
          <p:nvPr>
            <p:ph type="title" idx="3"/>
          </p:nvPr>
        </p:nvSpPr>
        <p:spPr>
          <a:xfrm>
            <a:off x="1073700" y="3165225"/>
            <a:ext cx="6996600" cy="1053600"/>
          </a:xfrm>
          <a:prstGeom prst="rect">
            <a:avLst/>
          </a:prstGeom>
        </p:spPr>
        <p:txBody>
          <a:bodyPr lIns="91425" tIns="91425" rIns="91425" bIns="91425" anchor="b" anchorCtr="0">
            <a:noAutofit/>
          </a:bodyPr>
          <a:lstStyle/>
          <a:p>
            <a:pPr lvl="0" algn="ctr" rtl="0">
              <a:spcBef>
                <a:spcPts val="0"/>
              </a:spcBef>
              <a:buNone/>
            </a:pPr>
            <a:r>
              <a:rPr lang="en" sz="2000" b="1" dirty="0">
                <a:solidFill>
                  <a:srgbClr val="00B0F0"/>
                </a:solidFill>
                <a:latin typeface="Oswald" panose="02000503000000000000" pitchFamily="2" charset="0"/>
              </a:rPr>
              <a:t>WE CAN’T HAVE BOTH.</a:t>
            </a:r>
            <a:br>
              <a:rPr lang="en" sz="2000" b="1" dirty="0">
                <a:solidFill>
                  <a:srgbClr val="00B0F0"/>
                </a:solidFill>
                <a:latin typeface="Oswald" panose="02000503000000000000" pitchFamily="2" charset="0"/>
              </a:rPr>
            </a:br>
            <a:r>
              <a:rPr lang="en" sz="2000" b="1" dirty="0">
                <a:solidFill>
                  <a:srgbClr val="00B0F0"/>
                </a:solidFill>
                <a:latin typeface="Oswald" panose="02000503000000000000" pitchFamily="2" charset="0"/>
              </a:rPr>
              <a:t>ALL WE CAN DO IS PICK WHERE WE FALL BETWEEN THEM:</a:t>
            </a:r>
            <a:br>
              <a:rPr lang="en" sz="2000" b="1" dirty="0">
                <a:solidFill>
                  <a:srgbClr val="00B0F0"/>
                </a:solidFill>
                <a:latin typeface="Oswald" panose="02000503000000000000" pitchFamily="2" charset="0"/>
              </a:rPr>
            </a:br>
            <a:r>
              <a:rPr lang="en" sz="2000" b="1" dirty="0">
                <a:solidFill>
                  <a:srgbClr val="00B0F0"/>
                </a:solidFill>
                <a:latin typeface="Oswald" panose="02000503000000000000" pitchFamily="2" charset="0"/>
              </a:rPr>
              <a:t>C - - - - - - - - - - - - </a:t>
            </a:r>
            <a:r>
              <a:rPr lang="en" sz="2000" b="1" dirty="0">
                <a:solidFill>
                  <a:srgbClr val="0070C0"/>
                </a:solidFill>
                <a:latin typeface="Oswald" panose="02000503000000000000" pitchFamily="2" charset="0"/>
              </a:rPr>
              <a:t>?</a:t>
            </a:r>
            <a:r>
              <a:rPr lang="en" sz="2000" b="1" dirty="0">
                <a:solidFill>
                  <a:srgbClr val="00B0F0"/>
                </a:solidFill>
                <a:latin typeface="Oswald" panose="02000503000000000000" pitchFamily="2" charset="0"/>
              </a:rPr>
              <a:t> - - - - - - </a:t>
            </a:r>
            <a:r>
              <a:rPr lang="en" sz="2000" b="1" dirty="0">
                <a:solidFill>
                  <a:srgbClr val="0070C0"/>
                </a:solidFill>
                <a:latin typeface="Oswald" panose="02000503000000000000" pitchFamily="2" charset="0"/>
              </a:rPr>
              <a:t>?</a:t>
            </a:r>
            <a:r>
              <a:rPr lang="en" sz="2000" b="1" dirty="0">
                <a:solidFill>
                  <a:srgbClr val="00B0F0"/>
                </a:solidFill>
                <a:latin typeface="Oswald" panose="02000503000000000000" pitchFamily="2" charset="0"/>
              </a:rPr>
              <a:t> - - - - - - - - - - - - - - - - - - - - - - - - - - - - </a:t>
            </a:r>
            <a:r>
              <a:rPr lang="en" sz="2000" b="1" dirty="0">
                <a:solidFill>
                  <a:srgbClr val="0070C0"/>
                </a:solidFill>
                <a:latin typeface="Oswald" panose="02000503000000000000" pitchFamily="2" charset="0"/>
              </a:rPr>
              <a:t>?</a:t>
            </a:r>
            <a:r>
              <a:rPr lang="en" sz="2000" b="1" dirty="0">
                <a:solidFill>
                  <a:srgbClr val="00B0F0"/>
                </a:solidFill>
                <a:latin typeface="Oswald" panose="02000503000000000000" pitchFamily="2" charset="0"/>
              </a:rPr>
              <a:t> - - - - - - - - - - A</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1131500" y="1552950"/>
            <a:ext cx="3339899" cy="2665799"/>
          </a:xfrm>
          <a:prstGeom prst="rect">
            <a:avLst/>
          </a:prstGeom>
        </p:spPr>
        <p:txBody>
          <a:bodyPr lIns="91425" tIns="91425" rIns="91425" bIns="91425" anchor="t" anchorCtr="0">
            <a:noAutofit/>
          </a:bodyPr>
          <a:lstStyle/>
          <a:p>
            <a:pPr lvl="0" rtl="0">
              <a:spcBef>
                <a:spcPts val="0"/>
              </a:spcBef>
              <a:buNone/>
            </a:pPr>
            <a:r>
              <a:rPr lang="en-US" b="1" dirty="0"/>
              <a:t>Uncertainty</a:t>
            </a:r>
            <a:endParaRPr lang="en" b="1" dirty="0"/>
          </a:p>
          <a:p>
            <a:pPr lvl="0" rtl="0">
              <a:spcBef>
                <a:spcPts val="0"/>
              </a:spcBef>
              <a:buNone/>
            </a:pPr>
            <a:r>
              <a:rPr lang="en-US" dirty="0"/>
              <a:t>When a distributed system is </a:t>
            </a:r>
            <a:r>
              <a:rPr lang="en" b="1" dirty="0">
                <a:solidFill>
                  <a:srgbClr val="3468BC"/>
                </a:solidFill>
              </a:rPr>
              <a:t>consistent</a:t>
            </a:r>
            <a:r>
              <a:rPr lang="en-US" dirty="0"/>
              <a:t>, we have eliminated its uncertainty.</a:t>
            </a:r>
            <a:endParaRPr lang="en" dirty="0"/>
          </a:p>
        </p:txBody>
      </p:sp>
      <p:sp>
        <p:nvSpPr>
          <p:cNvPr id="477" name="Shape 477"/>
          <p:cNvSpPr txBox="1">
            <a:spLocks noGrp="1"/>
          </p:cNvSpPr>
          <p:nvPr>
            <p:ph type="title"/>
          </p:nvPr>
        </p:nvSpPr>
        <p:spPr>
          <a:xfrm>
            <a:off x="1047750" y="634125"/>
            <a:ext cx="6996600" cy="715800"/>
          </a:xfrm>
          <a:prstGeom prst="rect">
            <a:avLst/>
          </a:prstGeom>
        </p:spPr>
        <p:txBody>
          <a:bodyPr lIns="91425" tIns="91425" rIns="91425" bIns="91425" anchor="b" anchorCtr="0">
            <a:noAutofit/>
          </a:bodyPr>
          <a:lstStyle/>
          <a:p>
            <a:pPr lvl="0" rtl="0">
              <a:spcBef>
                <a:spcPts val="0"/>
              </a:spcBef>
              <a:buNone/>
            </a:pPr>
            <a:r>
              <a:rPr lang="en" dirty="0"/>
              <a:t>TWO </a:t>
            </a:r>
            <a:r>
              <a:rPr lang="en-US" dirty="0"/>
              <a:t>COMPETING</a:t>
            </a:r>
            <a:r>
              <a:rPr lang="en" dirty="0"/>
              <a:t> </a:t>
            </a:r>
            <a:r>
              <a:rPr lang="en-US" dirty="0"/>
              <a:t>CHALLENGES</a:t>
            </a:r>
            <a:endParaRPr lang="en" dirty="0"/>
          </a:p>
        </p:txBody>
      </p:sp>
      <p:sp>
        <p:nvSpPr>
          <p:cNvPr id="478" name="Shape 478"/>
          <p:cNvSpPr txBox="1">
            <a:spLocks noGrp="1"/>
          </p:cNvSpPr>
          <p:nvPr>
            <p:ph type="body" idx="2"/>
          </p:nvPr>
        </p:nvSpPr>
        <p:spPr>
          <a:xfrm>
            <a:off x="4672562" y="1552950"/>
            <a:ext cx="3339899" cy="2665799"/>
          </a:xfrm>
          <a:prstGeom prst="rect">
            <a:avLst/>
          </a:prstGeom>
        </p:spPr>
        <p:txBody>
          <a:bodyPr lIns="91425" tIns="91425" rIns="91425" bIns="91425" anchor="t" anchorCtr="0">
            <a:noAutofit/>
          </a:bodyPr>
          <a:lstStyle/>
          <a:p>
            <a:pPr lvl="0" rtl="0">
              <a:spcBef>
                <a:spcPts val="0"/>
              </a:spcBef>
              <a:buNone/>
            </a:pPr>
            <a:r>
              <a:rPr lang="en-US" b="1" dirty="0"/>
              <a:t>Time</a:t>
            </a:r>
            <a:endParaRPr lang="en" b="1" dirty="0"/>
          </a:p>
          <a:p>
            <a:pPr lvl="0" rtl="0">
              <a:spcBef>
                <a:spcPts val="0"/>
              </a:spcBef>
              <a:buNone/>
            </a:pPr>
            <a:r>
              <a:rPr lang="en-US" dirty="0"/>
              <a:t>When a </a:t>
            </a:r>
            <a:r>
              <a:rPr lang="en" dirty="0"/>
              <a:t>distributed system is </a:t>
            </a:r>
            <a:r>
              <a:rPr lang="en" b="1" dirty="0">
                <a:solidFill>
                  <a:srgbClr val="3468BC"/>
                </a:solidFill>
              </a:rPr>
              <a:t>available</a:t>
            </a:r>
            <a:r>
              <a:rPr lang="en" dirty="0"/>
              <a:t>, </a:t>
            </a:r>
            <a:r>
              <a:rPr lang="en-US" dirty="0"/>
              <a:t>it is functioning as if time were not a factor.</a:t>
            </a:r>
            <a:endParaRPr lang="en" dirty="0"/>
          </a:p>
        </p:txBody>
      </p:sp>
      <p:sp>
        <p:nvSpPr>
          <p:cNvPr id="479" name="Shape 479"/>
          <p:cNvSpPr txBox="1">
            <a:spLocks noGrp="1"/>
          </p:cNvSpPr>
          <p:nvPr>
            <p:ph type="title" idx="3"/>
          </p:nvPr>
        </p:nvSpPr>
        <p:spPr>
          <a:xfrm>
            <a:off x="1073700" y="3165225"/>
            <a:ext cx="6996600" cy="1053600"/>
          </a:xfrm>
          <a:prstGeom prst="rect">
            <a:avLst/>
          </a:prstGeom>
        </p:spPr>
        <p:txBody>
          <a:bodyPr lIns="91425" tIns="91425" rIns="91425" bIns="91425" anchor="b" anchorCtr="0">
            <a:noAutofit/>
          </a:bodyPr>
          <a:lstStyle/>
          <a:p>
            <a:pPr lvl="0" algn="ctr" rtl="0">
              <a:spcBef>
                <a:spcPts val="0"/>
              </a:spcBef>
              <a:buNone/>
            </a:pPr>
            <a:r>
              <a:rPr lang="en" sz="2000" b="1" dirty="0">
                <a:solidFill>
                  <a:srgbClr val="00B0F0"/>
                </a:solidFill>
                <a:latin typeface="Oswald" panose="02000503000000000000" pitchFamily="2" charset="0"/>
              </a:rPr>
              <a:t>WE CAN’T </a:t>
            </a:r>
            <a:r>
              <a:rPr lang="en-US" sz="2000" b="1" dirty="0">
                <a:solidFill>
                  <a:srgbClr val="00B0F0"/>
                </a:solidFill>
                <a:latin typeface="Oswald" panose="02000503000000000000" pitchFamily="2" charset="0"/>
              </a:rPr>
              <a:t>AVOID</a:t>
            </a:r>
            <a:r>
              <a:rPr lang="en" sz="2000" b="1" dirty="0">
                <a:solidFill>
                  <a:srgbClr val="00B0F0"/>
                </a:solidFill>
                <a:latin typeface="Oswald" panose="02000503000000000000" pitchFamily="2" charset="0"/>
              </a:rPr>
              <a:t> BOTH.</a:t>
            </a:r>
            <a:br>
              <a:rPr lang="en" sz="2000" b="1" dirty="0">
                <a:solidFill>
                  <a:srgbClr val="00B0F0"/>
                </a:solidFill>
                <a:latin typeface="Oswald" panose="02000503000000000000" pitchFamily="2" charset="0"/>
              </a:rPr>
            </a:br>
            <a:r>
              <a:rPr lang="en" sz="2000" b="1" dirty="0">
                <a:solidFill>
                  <a:srgbClr val="00B0F0"/>
                </a:solidFill>
                <a:latin typeface="Oswald" panose="02000503000000000000" pitchFamily="2" charset="0"/>
              </a:rPr>
              <a:t>ALL WE CAN DO IS PICK WHERE WE FALL BETWEEN THEM:</a:t>
            </a:r>
            <a:br>
              <a:rPr lang="en" sz="2000" b="1" dirty="0">
                <a:solidFill>
                  <a:srgbClr val="00B0F0"/>
                </a:solidFill>
                <a:latin typeface="Oswald" panose="02000503000000000000" pitchFamily="2" charset="0"/>
              </a:rPr>
            </a:br>
            <a:r>
              <a:rPr lang="en" sz="2000" b="1" dirty="0">
                <a:solidFill>
                  <a:srgbClr val="00B0F0"/>
                </a:solidFill>
                <a:latin typeface="Oswald" panose="02000503000000000000" pitchFamily="2" charset="0"/>
              </a:rPr>
              <a:t>C - - - - - - - - - - - - </a:t>
            </a:r>
            <a:r>
              <a:rPr lang="en" sz="2000" b="1" dirty="0">
                <a:solidFill>
                  <a:srgbClr val="0070C0"/>
                </a:solidFill>
                <a:latin typeface="Oswald" panose="02000503000000000000" pitchFamily="2" charset="0"/>
              </a:rPr>
              <a:t>?</a:t>
            </a:r>
            <a:r>
              <a:rPr lang="en" sz="2000" b="1" dirty="0">
                <a:solidFill>
                  <a:srgbClr val="00B0F0"/>
                </a:solidFill>
                <a:latin typeface="Oswald" panose="02000503000000000000" pitchFamily="2" charset="0"/>
              </a:rPr>
              <a:t> - - - - - - </a:t>
            </a:r>
            <a:r>
              <a:rPr lang="en" sz="2000" b="1" dirty="0">
                <a:solidFill>
                  <a:srgbClr val="0070C0"/>
                </a:solidFill>
                <a:latin typeface="Oswald" panose="02000503000000000000" pitchFamily="2" charset="0"/>
              </a:rPr>
              <a:t>?</a:t>
            </a:r>
            <a:r>
              <a:rPr lang="en" sz="2000" b="1" dirty="0">
                <a:solidFill>
                  <a:srgbClr val="00B0F0"/>
                </a:solidFill>
                <a:latin typeface="Oswald" panose="02000503000000000000" pitchFamily="2" charset="0"/>
              </a:rPr>
              <a:t> - - - - - - - - - - - - - - - - - - - - - - - - - - - - </a:t>
            </a:r>
            <a:r>
              <a:rPr lang="en" sz="2000" b="1" dirty="0">
                <a:solidFill>
                  <a:srgbClr val="0070C0"/>
                </a:solidFill>
                <a:latin typeface="Oswald" panose="02000503000000000000" pitchFamily="2" charset="0"/>
              </a:rPr>
              <a:t>?</a:t>
            </a:r>
            <a:r>
              <a:rPr lang="en" sz="2000" b="1" dirty="0">
                <a:solidFill>
                  <a:srgbClr val="00B0F0"/>
                </a:solidFill>
                <a:latin typeface="Oswald" panose="02000503000000000000" pitchFamily="2" charset="0"/>
              </a:rPr>
              <a:t> - - - - - - - - - - A</a:t>
            </a:r>
          </a:p>
        </p:txBody>
      </p:sp>
    </p:spTree>
    <p:extLst>
      <p:ext uri="{BB962C8B-B14F-4D97-AF65-F5344CB8AC3E}">
        <p14:creationId xmlns:p14="http://schemas.microsoft.com/office/powerpoint/2010/main" val="1945345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1410</Words>
  <Application>Microsoft Office PowerPoint</Application>
  <PresentationFormat>On-screen Show (16:9)</PresentationFormat>
  <Paragraphs>197</Paragraphs>
  <Slides>43</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Source Sans Pro</vt:lpstr>
      <vt:lpstr>Oswald</vt:lpstr>
      <vt:lpstr>Arial</vt:lpstr>
      <vt:lpstr>Quince template</vt:lpstr>
      <vt:lpstr>FUNDAMENTALS OF STATE REPLICATION</vt:lpstr>
      <vt:lpstr>Definitions and Principles</vt:lpstr>
      <vt:lpstr>PowerPoint Presentation</vt:lpstr>
      <vt:lpstr>PowerPoint Presentation</vt:lpstr>
      <vt:lpstr>PowerPoint Presentation</vt:lpstr>
      <vt:lpstr>PowerPoint Presentation</vt:lpstr>
      <vt:lpstr>PowerPoint Presentation</vt:lpstr>
      <vt:lpstr>TWO CONFLICTING GOALS</vt:lpstr>
      <vt:lpstr>TWO COMPETING CHALLENGES</vt:lpstr>
      <vt:lpstr>Standard Approaches</vt:lpstr>
      <vt:lpstr>Local Multiplayer</vt:lpstr>
      <vt:lpstr>Lockstep Synchrony</vt:lpstr>
      <vt:lpstr>Lockstep Synchrony</vt:lpstr>
      <vt:lpstr>Lockstep Synchrony</vt:lpstr>
      <vt:lpstr>Gotchas</vt:lpstr>
      <vt:lpstr>THIS IS GOOD ENOUGH*</vt:lpstr>
      <vt:lpstr>PowerPoint Presentation</vt:lpstr>
      <vt:lpstr>Lag</vt:lpstr>
      <vt:lpstr>Lockstep Synchrony</vt:lpstr>
      <vt:lpstr>PowerPoint Presentation</vt:lpstr>
      <vt:lpstr>Dumb Client Synchrony</vt:lpstr>
      <vt:lpstr>PowerPoint Presentation</vt:lpstr>
      <vt:lpstr>Optimistic Synchrony</vt:lpstr>
      <vt:lpstr>Optimistic Synchrony: Player Snap-Back</vt:lpstr>
      <vt:lpstr>Optimistic Synchrony: Target Prediction</vt:lpstr>
      <vt:lpstr>Where’s the simulation?</vt:lpstr>
      <vt:lpstr>PowerPoint Presentation</vt:lpstr>
      <vt:lpstr>PowerPoint Presentation</vt:lpstr>
      <vt:lpstr>Reality Bites</vt:lpstr>
      <vt:lpstr>What Can Possibly Go Wrong</vt:lpstr>
      <vt:lpstr>Lag</vt:lpstr>
      <vt:lpstr>Jitter</vt:lpstr>
      <vt:lpstr>Packet Loss</vt:lpstr>
      <vt:lpstr>Limited Bandwidth</vt:lpstr>
      <vt:lpstr>Easy Mode</vt:lpstr>
      <vt:lpstr>Easy Mode</vt:lpstr>
      <vt:lpstr>Summary</vt:lpstr>
      <vt:lpstr>Summary</vt:lpstr>
      <vt:lpstr>Networking Models</vt:lpstr>
      <vt:lpstr>PowerPoint Presentation</vt:lpstr>
      <vt:lpstr>CREDITS</vt:lpstr>
      <vt:lpstr>PRESENTATION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STATE SYNCHRONIZATION</dc:title>
  <cp:lastModifiedBy>Steph Beeman</cp:lastModifiedBy>
  <cp:revision>13</cp:revision>
  <dcterms:modified xsi:type="dcterms:W3CDTF">2017-11-22T22:22:36Z</dcterms:modified>
</cp:coreProperties>
</file>