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6"/>
  </p:notesMasterIdLst>
  <p:sldIdLst>
    <p:sldId id="256" r:id="rId2"/>
    <p:sldId id="382" r:id="rId3"/>
    <p:sldId id="335" r:id="rId4"/>
    <p:sldId id="384" r:id="rId5"/>
    <p:sldId id="385" r:id="rId6"/>
    <p:sldId id="41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260" r:id="rId37"/>
    <p:sldId id="351" r:id="rId38"/>
    <p:sldId id="355" r:id="rId39"/>
    <p:sldId id="352" r:id="rId40"/>
    <p:sldId id="356" r:id="rId41"/>
    <p:sldId id="360" r:id="rId42"/>
    <p:sldId id="357" r:id="rId43"/>
    <p:sldId id="358" r:id="rId44"/>
    <p:sldId id="377" r:id="rId45"/>
    <p:sldId id="361" r:id="rId46"/>
    <p:sldId id="371" r:id="rId47"/>
    <p:sldId id="372" r:id="rId48"/>
    <p:sldId id="373" r:id="rId49"/>
    <p:sldId id="374" r:id="rId50"/>
    <p:sldId id="416" r:id="rId51"/>
    <p:sldId id="364" r:id="rId52"/>
    <p:sldId id="280" r:id="rId53"/>
    <p:sldId id="281" r:id="rId54"/>
    <p:sldId id="282" r:id="rId55"/>
  </p:sldIdLst>
  <p:sldSz cx="9144000" cy="6858000" type="screen4x3"/>
  <p:notesSz cx="6858000" cy="9144000"/>
  <p:embeddedFontLst>
    <p:embeddedFont>
      <p:font typeface="Raleway" panose="020B0604020202020204" charset="0"/>
      <p:regular r:id="rId57"/>
      <p:bold r:id="rId58"/>
      <p:italic r:id="rId59"/>
      <p:boldItalic r:id="rId60"/>
    </p:embeddedFont>
    <p:embeddedFont>
      <p:font typeface="Merriweather" panose="020B0604020202020204" charset="0"/>
      <p:regular r:id="rId61"/>
      <p:bold r:id="rId62"/>
      <p:italic r:id="rId63"/>
      <p:boldItalic r:id="rId64"/>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FE0A5E-5833-40EA-B0F8-6E872C8CD1B3}">
  <a:tblStyle styleId="{7EFE0A5E-5833-40EA-B0F8-6E872C8CD1B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48" autoAdjust="0"/>
  </p:normalViewPr>
  <p:slideViewPr>
    <p:cSldViewPr snapToGrid="0">
      <p:cViewPr varScale="1">
        <p:scale>
          <a:sx n="63" d="100"/>
          <a:sy n="63" d="100"/>
        </p:scale>
        <p:origin x="17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 Beeman" userId="97ba756334ff4b9e" providerId="LiveId" clId="{23258424-5B04-4901-BB3B-13807A5C2271}"/>
    <pc:docChg chg="undo custSel addSld delSld modSld">
      <pc:chgData name="Steph Beeman" userId="97ba756334ff4b9e" providerId="LiveId" clId="{23258424-5B04-4901-BB3B-13807A5C2271}" dt="2017-12-08T20:01:07.346" v="781"/>
      <pc:docMkLst>
        <pc:docMk/>
      </pc:docMkLst>
      <pc:sldChg chg="modSp">
        <pc:chgData name="Steph Beeman" userId="97ba756334ff4b9e" providerId="LiveId" clId="{23258424-5B04-4901-BB3B-13807A5C2271}" dt="2017-12-08T17:11:32.724" v="11" actId="20577"/>
        <pc:sldMkLst>
          <pc:docMk/>
          <pc:sldMk cId="0" sldId="256"/>
        </pc:sldMkLst>
        <pc:spChg chg="mod">
          <ac:chgData name="Steph Beeman" userId="97ba756334ff4b9e" providerId="LiveId" clId="{23258424-5B04-4901-BB3B-13807A5C2271}" dt="2017-12-08T17:11:32.724" v="11" actId="20577"/>
          <ac:spMkLst>
            <pc:docMk/>
            <pc:sldMk cId="0" sldId="256"/>
            <ac:spMk id="54" creationId="{00000000-0000-0000-0000-000000000000}"/>
          </ac:spMkLst>
        </pc:spChg>
      </pc:sldChg>
      <pc:sldChg chg="modSp">
        <pc:chgData name="Steph Beeman" userId="97ba756334ff4b9e" providerId="LiveId" clId="{23258424-5B04-4901-BB3B-13807A5C2271}" dt="2017-12-08T17:32:38.839" v="224" actId="20577"/>
        <pc:sldMkLst>
          <pc:docMk/>
          <pc:sldMk cId="3401644245" sldId="335"/>
        </pc:sldMkLst>
        <pc:spChg chg="mod">
          <ac:chgData name="Steph Beeman" userId="97ba756334ff4b9e" providerId="LiveId" clId="{23258424-5B04-4901-BB3B-13807A5C2271}" dt="2017-12-08T17:32:38.839" v="224" actId="20577"/>
          <ac:spMkLst>
            <pc:docMk/>
            <pc:sldMk cId="3401644245" sldId="335"/>
            <ac:spMk id="3" creationId="{00000000-0000-0000-0000-000000000000}"/>
          </ac:spMkLst>
        </pc:spChg>
      </pc:sldChg>
      <pc:sldChg chg="del modTransition">
        <pc:chgData name="Steph Beeman" userId="97ba756334ff4b9e" providerId="LiveId" clId="{23258424-5B04-4901-BB3B-13807A5C2271}" dt="2017-12-08T19:57:05.904" v="745" actId="2696"/>
        <pc:sldMkLst>
          <pc:docMk/>
          <pc:sldMk cId="1601004740" sldId="353"/>
        </pc:sldMkLst>
      </pc:sldChg>
      <pc:sldChg chg="del modTransition">
        <pc:chgData name="Steph Beeman" userId="97ba756334ff4b9e" providerId="LiveId" clId="{23258424-5B04-4901-BB3B-13807A5C2271}" dt="2017-12-08T19:57:10.594" v="751" actId="2696"/>
        <pc:sldMkLst>
          <pc:docMk/>
          <pc:sldMk cId="3030319966" sldId="362"/>
        </pc:sldMkLst>
      </pc:sldChg>
      <pc:sldChg chg="del modTransition">
        <pc:chgData name="Steph Beeman" userId="97ba756334ff4b9e" providerId="LiveId" clId="{23258424-5B04-4901-BB3B-13807A5C2271}" dt="2017-12-08T19:57:05.971" v="746" actId="2696"/>
        <pc:sldMkLst>
          <pc:docMk/>
          <pc:sldMk cId="481576991" sldId="363"/>
        </pc:sldMkLst>
      </pc:sldChg>
      <pc:sldChg chg="del modTransition">
        <pc:chgData name="Steph Beeman" userId="97ba756334ff4b9e" providerId="LiveId" clId="{23258424-5B04-4901-BB3B-13807A5C2271}" dt="2017-12-08T19:57:06.041" v="747" actId="2696"/>
        <pc:sldMkLst>
          <pc:docMk/>
          <pc:sldMk cId="1916779752" sldId="365"/>
        </pc:sldMkLst>
      </pc:sldChg>
      <pc:sldChg chg="del modTransition">
        <pc:chgData name="Steph Beeman" userId="97ba756334ff4b9e" providerId="LiveId" clId="{23258424-5B04-4901-BB3B-13807A5C2271}" dt="2017-12-08T19:57:06.084" v="748" actId="2696"/>
        <pc:sldMkLst>
          <pc:docMk/>
          <pc:sldMk cId="2137665419" sldId="366"/>
        </pc:sldMkLst>
      </pc:sldChg>
      <pc:sldChg chg="del modTransition">
        <pc:chgData name="Steph Beeman" userId="97ba756334ff4b9e" providerId="LiveId" clId="{23258424-5B04-4901-BB3B-13807A5C2271}" dt="2017-12-08T19:57:06.144" v="749" actId="2696"/>
        <pc:sldMkLst>
          <pc:docMk/>
          <pc:sldMk cId="156582827" sldId="367"/>
        </pc:sldMkLst>
      </pc:sldChg>
      <pc:sldChg chg="del">
        <pc:chgData name="Steph Beeman" userId="97ba756334ff4b9e" providerId="LiveId" clId="{23258424-5B04-4901-BB3B-13807A5C2271}" dt="2017-12-08T19:57:23.813" v="754" actId="2696"/>
        <pc:sldMkLst>
          <pc:docMk/>
          <pc:sldMk cId="479068774" sldId="368"/>
        </pc:sldMkLst>
      </pc:sldChg>
      <pc:sldChg chg="del">
        <pc:chgData name="Steph Beeman" userId="97ba756334ff4b9e" providerId="LiveId" clId="{23258424-5B04-4901-BB3B-13807A5C2271}" dt="2017-12-08T19:57:23.808" v="753" actId="2696"/>
        <pc:sldMkLst>
          <pc:docMk/>
          <pc:sldMk cId="2090868392" sldId="369"/>
        </pc:sldMkLst>
      </pc:sldChg>
      <pc:sldChg chg="del modTransition">
        <pc:chgData name="Steph Beeman" userId="97ba756334ff4b9e" providerId="LiveId" clId="{23258424-5B04-4901-BB3B-13807A5C2271}" dt="2017-12-08T19:57:10.558" v="750" actId="2696"/>
        <pc:sldMkLst>
          <pc:docMk/>
          <pc:sldMk cId="50221910" sldId="370"/>
        </pc:sldMkLst>
      </pc:sldChg>
      <pc:sldChg chg="del">
        <pc:chgData name="Steph Beeman" userId="97ba756334ff4b9e" providerId="LiveId" clId="{23258424-5B04-4901-BB3B-13807A5C2271}" dt="2017-12-08T19:58:32.376" v="755" actId="2696"/>
        <pc:sldMkLst>
          <pc:docMk/>
          <pc:sldMk cId="3961628994" sldId="375"/>
        </pc:sldMkLst>
      </pc:sldChg>
      <pc:sldChg chg="del">
        <pc:chgData name="Steph Beeman" userId="97ba756334ff4b9e" providerId="LiveId" clId="{23258424-5B04-4901-BB3B-13807A5C2271}" dt="2017-12-08T19:58:33.040" v="756" actId="2696"/>
        <pc:sldMkLst>
          <pc:docMk/>
          <pc:sldMk cId="278321679" sldId="376"/>
        </pc:sldMkLst>
      </pc:sldChg>
      <pc:sldChg chg="del">
        <pc:chgData name="Steph Beeman" userId="97ba756334ff4b9e" providerId="LiveId" clId="{23258424-5B04-4901-BB3B-13807A5C2271}" dt="2017-12-08T19:58:34.981" v="759" actId="2696"/>
        <pc:sldMkLst>
          <pc:docMk/>
          <pc:sldMk cId="527275618" sldId="378"/>
        </pc:sldMkLst>
      </pc:sldChg>
      <pc:sldChg chg="del">
        <pc:chgData name="Steph Beeman" userId="97ba756334ff4b9e" providerId="LiveId" clId="{23258424-5B04-4901-BB3B-13807A5C2271}" dt="2017-12-08T19:58:33.409" v="757" actId="2696"/>
        <pc:sldMkLst>
          <pc:docMk/>
          <pc:sldMk cId="3911621354" sldId="379"/>
        </pc:sldMkLst>
      </pc:sldChg>
      <pc:sldChg chg="del">
        <pc:chgData name="Steph Beeman" userId="97ba756334ff4b9e" providerId="LiveId" clId="{23258424-5B04-4901-BB3B-13807A5C2271}" dt="2017-12-08T20:00:32.182" v="760" actId="2696"/>
        <pc:sldMkLst>
          <pc:docMk/>
          <pc:sldMk cId="399330915" sldId="380"/>
        </pc:sldMkLst>
      </pc:sldChg>
      <pc:sldChg chg="del">
        <pc:chgData name="Steph Beeman" userId="97ba756334ff4b9e" providerId="LiveId" clId="{23258424-5B04-4901-BB3B-13807A5C2271}" dt="2017-12-08T19:57:23.805" v="752" actId="2696"/>
        <pc:sldMkLst>
          <pc:docMk/>
          <pc:sldMk cId="2232595218" sldId="381"/>
        </pc:sldMkLst>
      </pc:sldChg>
      <pc:sldChg chg="modSp">
        <pc:chgData name="Steph Beeman" userId="97ba756334ff4b9e" providerId="LiveId" clId="{23258424-5B04-4901-BB3B-13807A5C2271}" dt="2017-12-08T20:00:49.842" v="780" actId="20577"/>
        <pc:sldMkLst>
          <pc:docMk/>
          <pc:sldMk cId="3284684452" sldId="382"/>
        </pc:sldMkLst>
        <pc:spChg chg="mod">
          <ac:chgData name="Steph Beeman" userId="97ba756334ff4b9e" providerId="LiveId" clId="{23258424-5B04-4901-BB3B-13807A5C2271}" dt="2017-12-08T20:00:49.842" v="780" actId="20577"/>
          <ac:spMkLst>
            <pc:docMk/>
            <pc:sldMk cId="3284684452" sldId="382"/>
            <ac:spMk id="3" creationId="{00000000-0000-0000-0000-000000000000}"/>
          </ac:spMkLst>
        </pc:spChg>
      </pc:sldChg>
      <pc:sldChg chg="del">
        <pc:chgData name="Steph Beeman" userId="97ba756334ff4b9e" providerId="LiveId" clId="{23258424-5B04-4901-BB3B-13807A5C2271}" dt="2017-12-08T19:58:34.324" v="758" actId="2696"/>
        <pc:sldMkLst>
          <pc:docMk/>
          <pc:sldMk cId="1751847389" sldId="383"/>
        </pc:sldMkLst>
      </pc:sldChg>
      <pc:sldChg chg="add">
        <pc:chgData name="Steph Beeman" userId="97ba756334ff4b9e" providerId="LiveId" clId="{23258424-5B04-4901-BB3B-13807A5C2271}" dt="2017-12-08T17:10:46.063" v="0"/>
        <pc:sldMkLst>
          <pc:docMk/>
          <pc:sldMk cId="25079597" sldId="384"/>
        </pc:sldMkLst>
      </pc:sldChg>
      <pc:sldChg chg="add">
        <pc:chgData name="Steph Beeman" userId="97ba756334ff4b9e" providerId="LiveId" clId="{23258424-5B04-4901-BB3B-13807A5C2271}" dt="2017-12-08T17:10:46.063" v="0"/>
        <pc:sldMkLst>
          <pc:docMk/>
          <pc:sldMk cId="4093718220" sldId="385"/>
        </pc:sldMkLst>
      </pc:sldChg>
      <pc:sldChg chg="add">
        <pc:chgData name="Steph Beeman" userId="97ba756334ff4b9e" providerId="LiveId" clId="{23258424-5B04-4901-BB3B-13807A5C2271}" dt="2017-12-08T17:10:46.063" v="0"/>
        <pc:sldMkLst>
          <pc:docMk/>
          <pc:sldMk cId="2444569770" sldId="386"/>
        </pc:sldMkLst>
      </pc:sldChg>
      <pc:sldChg chg="add">
        <pc:chgData name="Steph Beeman" userId="97ba756334ff4b9e" providerId="LiveId" clId="{23258424-5B04-4901-BB3B-13807A5C2271}" dt="2017-12-08T17:10:46.063" v="0"/>
        <pc:sldMkLst>
          <pc:docMk/>
          <pc:sldMk cId="1062359430" sldId="387"/>
        </pc:sldMkLst>
      </pc:sldChg>
      <pc:sldChg chg="add">
        <pc:chgData name="Steph Beeman" userId="97ba756334ff4b9e" providerId="LiveId" clId="{23258424-5B04-4901-BB3B-13807A5C2271}" dt="2017-12-08T17:10:46.063" v="0"/>
        <pc:sldMkLst>
          <pc:docMk/>
          <pc:sldMk cId="1957276142" sldId="388"/>
        </pc:sldMkLst>
      </pc:sldChg>
      <pc:sldChg chg="add">
        <pc:chgData name="Steph Beeman" userId="97ba756334ff4b9e" providerId="LiveId" clId="{23258424-5B04-4901-BB3B-13807A5C2271}" dt="2017-12-08T17:10:46.063" v="0"/>
        <pc:sldMkLst>
          <pc:docMk/>
          <pc:sldMk cId="3385021406" sldId="389"/>
        </pc:sldMkLst>
      </pc:sldChg>
      <pc:sldChg chg="add">
        <pc:chgData name="Steph Beeman" userId="97ba756334ff4b9e" providerId="LiveId" clId="{23258424-5B04-4901-BB3B-13807A5C2271}" dt="2017-12-08T17:10:46.063" v="0"/>
        <pc:sldMkLst>
          <pc:docMk/>
          <pc:sldMk cId="4090829796" sldId="390"/>
        </pc:sldMkLst>
      </pc:sldChg>
      <pc:sldChg chg="add">
        <pc:chgData name="Steph Beeman" userId="97ba756334ff4b9e" providerId="LiveId" clId="{23258424-5B04-4901-BB3B-13807A5C2271}" dt="2017-12-08T17:10:46.063" v="0"/>
        <pc:sldMkLst>
          <pc:docMk/>
          <pc:sldMk cId="3765943414" sldId="391"/>
        </pc:sldMkLst>
      </pc:sldChg>
      <pc:sldChg chg="add">
        <pc:chgData name="Steph Beeman" userId="97ba756334ff4b9e" providerId="LiveId" clId="{23258424-5B04-4901-BB3B-13807A5C2271}" dt="2017-12-08T17:10:46.063" v="0"/>
        <pc:sldMkLst>
          <pc:docMk/>
          <pc:sldMk cId="3011740209" sldId="392"/>
        </pc:sldMkLst>
      </pc:sldChg>
      <pc:sldChg chg="add">
        <pc:chgData name="Steph Beeman" userId="97ba756334ff4b9e" providerId="LiveId" clId="{23258424-5B04-4901-BB3B-13807A5C2271}" dt="2017-12-08T17:10:46.063" v="0"/>
        <pc:sldMkLst>
          <pc:docMk/>
          <pc:sldMk cId="1154387902" sldId="393"/>
        </pc:sldMkLst>
      </pc:sldChg>
      <pc:sldChg chg="add">
        <pc:chgData name="Steph Beeman" userId="97ba756334ff4b9e" providerId="LiveId" clId="{23258424-5B04-4901-BB3B-13807A5C2271}" dt="2017-12-08T17:10:46.063" v="0"/>
        <pc:sldMkLst>
          <pc:docMk/>
          <pc:sldMk cId="3004723394" sldId="394"/>
        </pc:sldMkLst>
      </pc:sldChg>
      <pc:sldChg chg="add">
        <pc:chgData name="Steph Beeman" userId="97ba756334ff4b9e" providerId="LiveId" clId="{23258424-5B04-4901-BB3B-13807A5C2271}" dt="2017-12-08T17:10:46.063" v="0"/>
        <pc:sldMkLst>
          <pc:docMk/>
          <pc:sldMk cId="4198857265" sldId="395"/>
        </pc:sldMkLst>
      </pc:sldChg>
      <pc:sldChg chg="add">
        <pc:chgData name="Steph Beeman" userId="97ba756334ff4b9e" providerId="LiveId" clId="{23258424-5B04-4901-BB3B-13807A5C2271}" dt="2017-12-08T17:10:46.063" v="0"/>
        <pc:sldMkLst>
          <pc:docMk/>
          <pc:sldMk cId="1599439025" sldId="396"/>
        </pc:sldMkLst>
      </pc:sldChg>
      <pc:sldChg chg="add">
        <pc:chgData name="Steph Beeman" userId="97ba756334ff4b9e" providerId="LiveId" clId="{23258424-5B04-4901-BB3B-13807A5C2271}" dt="2017-12-08T17:10:46.063" v="0"/>
        <pc:sldMkLst>
          <pc:docMk/>
          <pc:sldMk cId="1829802765" sldId="397"/>
        </pc:sldMkLst>
      </pc:sldChg>
      <pc:sldChg chg="add">
        <pc:chgData name="Steph Beeman" userId="97ba756334ff4b9e" providerId="LiveId" clId="{23258424-5B04-4901-BB3B-13807A5C2271}" dt="2017-12-08T17:10:46.063" v="0"/>
        <pc:sldMkLst>
          <pc:docMk/>
          <pc:sldMk cId="1232846201" sldId="398"/>
        </pc:sldMkLst>
      </pc:sldChg>
      <pc:sldChg chg="add">
        <pc:chgData name="Steph Beeman" userId="97ba756334ff4b9e" providerId="LiveId" clId="{23258424-5B04-4901-BB3B-13807A5C2271}" dt="2017-12-08T17:10:46.063" v="0"/>
        <pc:sldMkLst>
          <pc:docMk/>
          <pc:sldMk cId="4247144291" sldId="399"/>
        </pc:sldMkLst>
      </pc:sldChg>
      <pc:sldChg chg="add">
        <pc:chgData name="Steph Beeman" userId="97ba756334ff4b9e" providerId="LiveId" clId="{23258424-5B04-4901-BB3B-13807A5C2271}" dt="2017-12-08T17:10:46.063" v="0"/>
        <pc:sldMkLst>
          <pc:docMk/>
          <pc:sldMk cId="84845311" sldId="400"/>
        </pc:sldMkLst>
      </pc:sldChg>
      <pc:sldChg chg="add">
        <pc:chgData name="Steph Beeman" userId="97ba756334ff4b9e" providerId="LiveId" clId="{23258424-5B04-4901-BB3B-13807A5C2271}" dt="2017-12-08T17:10:46.063" v="0"/>
        <pc:sldMkLst>
          <pc:docMk/>
          <pc:sldMk cId="2736963167" sldId="401"/>
        </pc:sldMkLst>
      </pc:sldChg>
      <pc:sldChg chg="add">
        <pc:chgData name="Steph Beeman" userId="97ba756334ff4b9e" providerId="LiveId" clId="{23258424-5B04-4901-BB3B-13807A5C2271}" dt="2017-12-08T17:10:46.063" v="0"/>
        <pc:sldMkLst>
          <pc:docMk/>
          <pc:sldMk cId="1106685493" sldId="402"/>
        </pc:sldMkLst>
      </pc:sldChg>
      <pc:sldChg chg="add">
        <pc:chgData name="Steph Beeman" userId="97ba756334ff4b9e" providerId="LiveId" clId="{23258424-5B04-4901-BB3B-13807A5C2271}" dt="2017-12-08T17:10:46.063" v="0"/>
        <pc:sldMkLst>
          <pc:docMk/>
          <pc:sldMk cId="2983591584" sldId="403"/>
        </pc:sldMkLst>
      </pc:sldChg>
      <pc:sldChg chg="add">
        <pc:chgData name="Steph Beeman" userId="97ba756334ff4b9e" providerId="LiveId" clId="{23258424-5B04-4901-BB3B-13807A5C2271}" dt="2017-12-08T17:10:46.063" v="0"/>
        <pc:sldMkLst>
          <pc:docMk/>
          <pc:sldMk cId="3922925445" sldId="404"/>
        </pc:sldMkLst>
      </pc:sldChg>
      <pc:sldChg chg="add">
        <pc:chgData name="Steph Beeman" userId="97ba756334ff4b9e" providerId="LiveId" clId="{23258424-5B04-4901-BB3B-13807A5C2271}" dt="2017-12-08T17:10:46.063" v="0"/>
        <pc:sldMkLst>
          <pc:docMk/>
          <pc:sldMk cId="2478803268" sldId="405"/>
        </pc:sldMkLst>
      </pc:sldChg>
      <pc:sldChg chg="add">
        <pc:chgData name="Steph Beeman" userId="97ba756334ff4b9e" providerId="LiveId" clId="{23258424-5B04-4901-BB3B-13807A5C2271}" dt="2017-12-08T17:10:46.063" v="0"/>
        <pc:sldMkLst>
          <pc:docMk/>
          <pc:sldMk cId="736000430" sldId="406"/>
        </pc:sldMkLst>
      </pc:sldChg>
      <pc:sldChg chg="add">
        <pc:chgData name="Steph Beeman" userId="97ba756334ff4b9e" providerId="LiveId" clId="{23258424-5B04-4901-BB3B-13807A5C2271}" dt="2017-12-08T17:10:46.063" v="0"/>
        <pc:sldMkLst>
          <pc:docMk/>
          <pc:sldMk cId="4197843545" sldId="407"/>
        </pc:sldMkLst>
      </pc:sldChg>
      <pc:sldChg chg="add">
        <pc:chgData name="Steph Beeman" userId="97ba756334ff4b9e" providerId="LiveId" clId="{23258424-5B04-4901-BB3B-13807A5C2271}" dt="2017-12-08T17:10:46.063" v="0"/>
        <pc:sldMkLst>
          <pc:docMk/>
          <pc:sldMk cId="861387603" sldId="408"/>
        </pc:sldMkLst>
      </pc:sldChg>
      <pc:sldChg chg="add">
        <pc:chgData name="Steph Beeman" userId="97ba756334ff4b9e" providerId="LiveId" clId="{23258424-5B04-4901-BB3B-13807A5C2271}" dt="2017-12-08T17:10:46.063" v="0"/>
        <pc:sldMkLst>
          <pc:docMk/>
          <pc:sldMk cId="2531767525" sldId="409"/>
        </pc:sldMkLst>
      </pc:sldChg>
      <pc:sldChg chg="add">
        <pc:chgData name="Steph Beeman" userId="97ba756334ff4b9e" providerId="LiveId" clId="{23258424-5B04-4901-BB3B-13807A5C2271}" dt="2017-12-08T17:10:46.063" v="0"/>
        <pc:sldMkLst>
          <pc:docMk/>
          <pc:sldMk cId="2910537596" sldId="410"/>
        </pc:sldMkLst>
      </pc:sldChg>
      <pc:sldChg chg="add">
        <pc:chgData name="Steph Beeman" userId="97ba756334ff4b9e" providerId="LiveId" clId="{23258424-5B04-4901-BB3B-13807A5C2271}" dt="2017-12-08T17:10:46.063" v="0"/>
        <pc:sldMkLst>
          <pc:docMk/>
          <pc:sldMk cId="2223159123" sldId="411"/>
        </pc:sldMkLst>
      </pc:sldChg>
      <pc:sldChg chg="add">
        <pc:chgData name="Steph Beeman" userId="97ba756334ff4b9e" providerId="LiveId" clId="{23258424-5B04-4901-BB3B-13807A5C2271}" dt="2017-12-08T17:10:46.063" v="0"/>
        <pc:sldMkLst>
          <pc:docMk/>
          <pc:sldMk cId="3529923343" sldId="412"/>
        </pc:sldMkLst>
      </pc:sldChg>
      <pc:sldChg chg="add">
        <pc:chgData name="Steph Beeman" userId="97ba756334ff4b9e" providerId="LiveId" clId="{23258424-5B04-4901-BB3B-13807A5C2271}" dt="2017-12-08T17:10:46.063" v="0"/>
        <pc:sldMkLst>
          <pc:docMk/>
          <pc:sldMk cId="1565227298" sldId="413"/>
        </pc:sldMkLst>
      </pc:sldChg>
      <pc:sldChg chg="add">
        <pc:chgData name="Steph Beeman" userId="97ba756334ff4b9e" providerId="LiveId" clId="{23258424-5B04-4901-BB3B-13807A5C2271}" dt="2017-12-08T17:10:46.063" v="0"/>
        <pc:sldMkLst>
          <pc:docMk/>
          <pc:sldMk cId="3033541046" sldId="414"/>
        </pc:sldMkLst>
      </pc:sldChg>
      <pc:sldChg chg="modSp add">
        <pc:chgData name="Steph Beeman" userId="97ba756334ff4b9e" providerId="LiveId" clId="{23258424-5B04-4901-BB3B-13807A5C2271}" dt="2017-12-08T18:55:56.331" v="742" actId="20577"/>
        <pc:sldMkLst>
          <pc:docMk/>
          <pc:sldMk cId="3809071694" sldId="415"/>
        </pc:sldMkLst>
        <pc:spChg chg="mod">
          <ac:chgData name="Steph Beeman" userId="97ba756334ff4b9e" providerId="LiveId" clId="{23258424-5B04-4901-BB3B-13807A5C2271}" dt="2017-12-08T18:28:34.608" v="238" actId="20577"/>
          <ac:spMkLst>
            <pc:docMk/>
            <pc:sldMk cId="3809071694" sldId="415"/>
            <ac:spMk id="3" creationId="{00000000-0000-0000-0000-000000000000}"/>
          </ac:spMkLst>
        </pc:spChg>
        <pc:spChg chg="mod">
          <ac:chgData name="Steph Beeman" userId="97ba756334ff4b9e" providerId="LiveId" clId="{23258424-5B04-4901-BB3B-13807A5C2271}" dt="2017-12-08T18:55:56.331" v="742" actId="20577"/>
          <ac:spMkLst>
            <pc:docMk/>
            <pc:sldMk cId="3809071694" sldId="415"/>
            <ac:spMk id="4" creationId="{00000000-0000-0000-0000-000000000000}"/>
          </ac:spMkLst>
        </pc:spChg>
      </pc:sldChg>
      <pc:sldChg chg="add">
        <pc:chgData name="Steph Beeman" userId="97ba756334ff4b9e" providerId="LiveId" clId="{23258424-5B04-4901-BB3B-13807A5C2271}" dt="2017-12-08T20:01:07.346" v="781"/>
        <pc:sldMkLst>
          <pc:docMk/>
          <pc:sldMk cId="774351902" sldId="416"/>
        </pc:sldMkLst>
      </pc:sldChg>
    </pc:docChg>
  </pc:docChgLst>
  <pc:docChgLst>
    <pc:chgData name="Steph Beeman" userId="97ba756334ff4b9e" providerId="LiveId" clId="{282C0631-F1E8-4FAB-AFED-5BBB41B36A16}"/>
    <pc:docChg chg="modSld">
      <pc:chgData name="Steph Beeman" userId="97ba756334ff4b9e" providerId="LiveId" clId="{282C0631-F1E8-4FAB-AFED-5BBB41B36A16}" dt="2017-12-08T23:02:17.654" v="0" actId="20577"/>
      <pc:docMkLst>
        <pc:docMk/>
      </pc:docMkLst>
      <pc:sldChg chg="modSp">
        <pc:chgData name="Steph Beeman" userId="97ba756334ff4b9e" providerId="LiveId" clId="{282C0631-F1E8-4FAB-AFED-5BBB41B36A16}" dt="2017-12-08T23:02:17.654" v="0" actId="20577"/>
        <pc:sldMkLst>
          <pc:docMk/>
          <pc:sldMk cId="3401644245" sldId="335"/>
        </pc:sldMkLst>
        <pc:spChg chg="mod">
          <ac:chgData name="Steph Beeman" userId="97ba756334ff4b9e" providerId="LiveId" clId="{282C0631-F1E8-4FAB-AFED-5BBB41B36A16}" dt="2017-12-08T23:02:17.654" v="0" actId="20577"/>
          <ac:spMkLst>
            <pc:docMk/>
            <pc:sldMk cId="3401644245" sldId="33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804202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474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630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9892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2^128 hash space / 2^40 hashes/second = 10 billion x the lifespan of the universe</a:t>
            </a:r>
          </a:p>
          <a:p>
            <a:endParaRPr lang="en-US" dirty="0"/>
          </a:p>
        </p:txBody>
      </p:sp>
    </p:spTree>
    <p:extLst>
      <p:ext uri="{BB962C8B-B14F-4D97-AF65-F5344CB8AC3E}">
        <p14:creationId xmlns:p14="http://schemas.microsoft.com/office/powerpoint/2010/main" val="144319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40159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4309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9030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038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F1E0"/>
        </a:solidFill>
        <a:effectLst/>
      </p:bgPr>
    </p:bg>
    <p:spTree>
      <p:nvGrpSpPr>
        <p:cNvPr id="1" name="Shape 7"/>
        <p:cNvGrpSpPr/>
        <p:nvPr/>
      </p:nvGrpSpPr>
      <p:grpSpPr>
        <a:xfrm>
          <a:off x="0" y="0"/>
          <a:ext cx="0" cy="0"/>
          <a:chOff x="0" y="0"/>
          <a:chExt cx="0" cy="0"/>
        </a:xfrm>
      </p:grpSpPr>
      <p:sp>
        <p:nvSpPr>
          <p:cNvPr id="8" name="Shape 8"/>
          <p:cNvSpPr/>
          <p:nvPr/>
        </p:nvSpPr>
        <p:spPr>
          <a:xfrm>
            <a:off x="100" y="3440900"/>
            <a:ext cx="9144000" cy="3417000"/>
          </a:xfrm>
          <a:prstGeom prst="rect">
            <a:avLst/>
          </a:prstGeom>
          <a:solidFill>
            <a:srgbClr val="A8122A"/>
          </a:solidFill>
          <a:ln>
            <a:noFill/>
          </a:ln>
        </p:spPr>
        <p:txBody>
          <a:bodyPr lIns="91425" tIns="91425" rIns="91425" bIns="91425" anchor="ctr" anchorCtr="0">
            <a:noAutofit/>
          </a:bodyPr>
          <a:lstStyle/>
          <a:p>
            <a:pPr>
              <a:spcBef>
                <a:spcPts val="0"/>
              </a:spcBef>
              <a:buNone/>
            </a:pPr>
            <a:endParaRPr/>
          </a:p>
        </p:txBody>
      </p:sp>
      <p:sp>
        <p:nvSpPr>
          <p:cNvPr id="9" name="Shape 9"/>
          <p:cNvSpPr/>
          <p:nvPr/>
        </p:nvSpPr>
        <p:spPr>
          <a:xfrm>
            <a:off x="1880400" y="2382450"/>
            <a:ext cx="5383199" cy="2093100"/>
          </a:xfrm>
          <a:prstGeom prst="rect">
            <a:avLst/>
          </a:prstGeom>
          <a:noFill/>
          <a:ln w="19050" cap="flat" cmpd="sng">
            <a:solidFill>
              <a:srgbClr val="22222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 name="Shape 10"/>
          <p:cNvSpPr txBox="1">
            <a:spLocks noGrp="1"/>
          </p:cNvSpPr>
          <p:nvPr>
            <p:ph type="ctrTitle"/>
          </p:nvPr>
        </p:nvSpPr>
        <p:spPr>
          <a:xfrm>
            <a:off x="1944450" y="2441850"/>
            <a:ext cx="5255100" cy="1974300"/>
          </a:xfrm>
          <a:prstGeom prst="rect">
            <a:avLst/>
          </a:prstGeom>
          <a:solidFill>
            <a:srgbClr val="222222"/>
          </a:solidFill>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bg>
      <p:bgPr>
        <a:solidFill>
          <a:srgbClr val="222222"/>
        </a:solidFill>
        <a:effectLst/>
      </p:bgPr>
    </p:bg>
    <p:spTree>
      <p:nvGrpSpPr>
        <p:cNvPr id="1" name="Shape 16"/>
        <p:cNvGrpSpPr/>
        <p:nvPr/>
      </p:nvGrpSpPr>
      <p:grpSpPr>
        <a:xfrm>
          <a:off x="0" y="0"/>
          <a:ext cx="0" cy="0"/>
          <a:chOff x="0" y="0"/>
          <a:chExt cx="0" cy="0"/>
        </a:xfrm>
      </p:grpSpPr>
      <p:sp>
        <p:nvSpPr>
          <p:cNvPr id="17" name="Shape 17"/>
          <p:cNvSpPr/>
          <p:nvPr/>
        </p:nvSpPr>
        <p:spPr>
          <a:xfrm>
            <a:off x="100" y="0"/>
            <a:ext cx="9144000" cy="2188199"/>
          </a:xfrm>
          <a:prstGeom prst="rect">
            <a:avLst/>
          </a:prstGeom>
          <a:solidFill>
            <a:srgbClr val="A8122A"/>
          </a:solidFill>
          <a:ln>
            <a:noFill/>
          </a:ln>
        </p:spPr>
        <p:txBody>
          <a:bodyPr lIns="91425" tIns="91425" rIns="91425" bIns="91425" anchor="ctr" anchorCtr="0">
            <a:noAutofit/>
          </a:bodyPr>
          <a:lstStyle/>
          <a:p>
            <a:pPr>
              <a:spcBef>
                <a:spcPts val="0"/>
              </a:spcBef>
              <a:buNone/>
            </a:pPr>
            <a:endParaRPr/>
          </a:p>
        </p:txBody>
      </p:sp>
      <p:sp>
        <p:nvSpPr>
          <p:cNvPr id="18" name="Shape 18"/>
          <p:cNvSpPr/>
          <p:nvPr/>
        </p:nvSpPr>
        <p:spPr>
          <a:xfrm>
            <a:off x="4073400" y="1696213"/>
            <a:ext cx="997199" cy="997199"/>
          </a:xfrm>
          <a:prstGeom prst="rect">
            <a:avLst/>
          </a:prstGeom>
          <a:noFill/>
          <a:ln w="9525" cap="flat" cmpd="sng">
            <a:solidFill>
              <a:srgbClr val="F5F1E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19"/>
          <p:cNvSpPr/>
          <p:nvPr/>
        </p:nvSpPr>
        <p:spPr>
          <a:xfrm>
            <a:off x="4135950" y="1758763"/>
            <a:ext cx="872099" cy="872099"/>
          </a:xfrm>
          <a:prstGeom prst="rect">
            <a:avLst/>
          </a:prstGeom>
          <a:solidFill>
            <a:srgbClr val="F5F1E0"/>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body" idx="1"/>
          </p:nvPr>
        </p:nvSpPr>
        <p:spPr>
          <a:xfrm>
            <a:off x="1568100" y="2882400"/>
            <a:ext cx="6007799" cy="1093199"/>
          </a:xfrm>
          <a:prstGeom prst="rect">
            <a:avLst/>
          </a:prstGeom>
        </p:spPr>
        <p:txBody>
          <a:bodyPr lIns="91425" tIns="91425" rIns="91425" bIns="91425" anchor="t" anchorCtr="0"/>
          <a:lstStyle>
            <a:lvl1pPr algn="ctr" rtl="0">
              <a:spcBef>
                <a:spcPts val="0"/>
              </a:spcBef>
              <a:buClr>
                <a:srgbClr val="FFFFFF"/>
              </a:buClr>
              <a:buFont typeface="Merriweather"/>
              <a:defRPr i="1">
                <a:solidFill>
                  <a:srgbClr val="FFFFFF"/>
                </a:solidFill>
                <a:latin typeface="Merriweather"/>
                <a:ea typeface="Merriweather"/>
                <a:cs typeface="Merriweather"/>
                <a:sym typeface="Merriweather"/>
              </a:defRPr>
            </a:lvl1pPr>
            <a:lvl2pPr algn="ctr" rtl="0">
              <a:spcBef>
                <a:spcPts val="0"/>
              </a:spcBef>
              <a:buClr>
                <a:srgbClr val="FFFFFF"/>
              </a:buClr>
              <a:buFont typeface="Merriweather"/>
              <a:defRPr i="1">
                <a:solidFill>
                  <a:srgbClr val="FFFFFF"/>
                </a:solidFill>
                <a:latin typeface="Merriweather"/>
                <a:ea typeface="Merriweather"/>
                <a:cs typeface="Merriweather"/>
                <a:sym typeface="Merriweather"/>
              </a:defRPr>
            </a:lvl2pPr>
            <a:lvl3pPr algn="ctr" rtl="0">
              <a:spcBef>
                <a:spcPts val="0"/>
              </a:spcBef>
              <a:buClr>
                <a:srgbClr val="FFFFFF"/>
              </a:buClr>
              <a:buFont typeface="Merriweather"/>
              <a:defRPr i="1">
                <a:solidFill>
                  <a:srgbClr val="FFFFFF"/>
                </a:solidFill>
                <a:latin typeface="Merriweather"/>
                <a:ea typeface="Merriweather"/>
                <a:cs typeface="Merriweather"/>
                <a:sym typeface="Merriweather"/>
              </a:defRPr>
            </a:lvl3pPr>
            <a:lvl4pPr algn="ctr" rtl="0">
              <a:spcBef>
                <a:spcPts val="0"/>
              </a:spcBef>
              <a:buClr>
                <a:srgbClr val="FFFFFF"/>
              </a:buClr>
              <a:buFont typeface="Merriweather"/>
              <a:defRPr i="1">
                <a:solidFill>
                  <a:srgbClr val="FFFFFF"/>
                </a:solidFill>
                <a:latin typeface="Merriweather"/>
                <a:ea typeface="Merriweather"/>
                <a:cs typeface="Merriweather"/>
                <a:sym typeface="Merriweather"/>
              </a:defRPr>
            </a:lvl4pPr>
            <a:lvl5pPr algn="ctr" rtl="0">
              <a:spcBef>
                <a:spcPts val="0"/>
              </a:spcBef>
              <a:buClr>
                <a:srgbClr val="FFFFFF"/>
              </a:buClr>
              <a:buFont typeface="Merriweather"/>
              <a:defRPr i="1">
                <a:solidFill>
                  <a:srgbClr val="FFFFFF"/>
                </a:solidFill>
                <a:latin typeface="Merriweather"/>
                <a:ea typeface="Merriweather"/>
                <a:cs typeface="Merriweather"/>
                <a:sym typeface="Merriweather"/>
              </a:defRPr>
            </a:lvl5pPr>
            <a:lvl6pPr algn="ctr" rtl="0">
              <a:spcBef>
                <a:spcPts val="0"/>
              </a:spcBef>
              <a:buClr>
                <a:srgbClr val="FFFFFF"/>
              </a:buClr>
              <a:buFont typeface="Merriweather"/>
              <a:defRPr i="1">
                <a:solidFill>
                  <a:srgbClr val="FFFFFF"/>
                </a:solidFill>
                <a:latin typeface="Merriweather"/>
                <a:ea typeface="Merriweather"/>
                <a:cs typeface="Merriweather"/>
                <a:sym typeface="Merriweather"/>
              </a:defRPr>
            </a:lvl6pPr>
            <a:lvl7pPr algn="ctr" rtl="0">
              <a:spcBef>
                <a:spcPts val="0"/>
              </a:spcBef>
              <a:buClr>
                <a:srgbClr val="FFFFFF"/>
              </a:buClr>
              <a:buFont typeface="Merriweather"/>
              <a:defRPr i="1">
                <a:solidFill>
                  <a:srgbClr val="FFFFFF"/>
                </a:solidFill>
                <a:latin typeface="Merriweather"/>
                <a:ea typeface="Merriweather"/>
                <a:cs typeface="Merriweather"/>
                <a:sym typeface="Merriweather"/>
              </a:defRPr>
            </a:lvl7pPr>
            <a:lvl8pPr algn="ctr" rtl="0">
              <a:spcBef>
                <a:spcPts val="0"/>
              </a:spcBef>
              <a:buClr>
                <a:srgbClr val="FFFFFF"/>
              </a:buClr>
              <a:buFont typeface="Merriweather"/>
              <a:defRPr i="1">
                <a:solidFill>
                  <a:srgbClr val="FFFFFF"/>
                </a:solidFill>
                <a:latin typeface="Merriweather"/>
                <a:ea typeface="Merriweather"/>
                <a:cs typeface="Merriweather"/>
                <a:sym typeface="Merriweather"/>
              </a:defRPr>
            </a:lvl8pPr>
            <a:lvl9pPr algn="ctr">
              <a:spcBef>
                <a:spcPts val="0"/>
              </a:spcBef>
              <a:buClr>
                <a:srgbClr val="FFFFFF"/>
              </a:buClr>
              <a:buFont typeface="Merriweather"/>
              <a:defRPr i="1">
                <a:solidFill>
                  <a:srgbClr val="FFFFFF"/>
                </a:solidFill>
                <a:latin typeface="Merriweather"/>
                <a:ea typeface="Merriweather"/>
                <a:cs typeface="Merriweather"/>
                <a:sym typeface="Merriweather"/>
              </a:defRPr>
            </a:lvl9pPr>
          </a:lstStyle>
          <a:p>
            <a:endParaRPr/>
          </a:p>
        </p:txBody>
      </p:sp>
      <p:sp>
        <p:nvSpPr>
          <p:cNvPr id="21" name="Shape 21"/>
          <p:cNvSpPr txBox="1"/>
          <p:nvPr/>
        </p:nvSpPr>
        <p:spPr>
          <a:xfrm>
            <a:off x="3593400" y="1727625"/>
            <a:ext cx="1957200" cy="871499"/>
          </a:xfrm>
          <a:prstGeom prst="rect">
            <a:avLst/>
          </a:prstGeom>
          <a:noFill/>
          <a:ln>
            <a:noFill/>
          </a:ln>
        </p:spPr>
        <p:txBody>
          <a:bodyPr lIns="91425" tIns="91425" rIns="91425" bIns="91425" anchor="t" anchorCtr="0">
            <a:noAutofit/>
          </a:bodyPr>
          <a:lstStyle/>
          <a:p>
            <a:pPr lvl="0" algn="ctr" rtl="0">
              <a:spcBef>
                <a:spcPts val="0"/>
              </a:spcBef>
              <a:buNone/>
            </a:pPr>
            <a:r>
              <a:rPr lang="en" sz="9600">
                <a:solidFill>
                  <a:srgbClr val="222222"/>
                </a:solidFill>
                <a:latin typeface="Raleway"/>
                <a:ea typeface="Raleway"/>
                <a:cs typeface="Raleway"/>
                <a:sym typeface="Raleway"/>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sp>
        <p:nvSpPr>
          <p:cNvPr id="23" name="Shape 23"/>
          <p:cNvSpPr/>
          <p:nvPr/>
        </p:nvSpPr>
        <p:spPr>
          <a:xfrm>
            <a:off x="100" y="0"/>
            <a:ext cx="9144000" cy="1062299"/>
          </a:xfrm>
          <a:prstGeom prst="rect">
            <a:avLst/>
          </a:prstGeom>
          <a:solidFill>
            <a:srgbClr val="F5F1E0"/>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a:off x="1765350" y="697300"/>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 name="Shape 25"/>
          <p:cNvSpPr txBox="1">
            <a:spLocks noGrp="1"/>
          </p:cNvSpPr>
          <p:nvPr>
            <p:ph type="title"/>
          </p:nvPr>
        </p:nvSpPr>
        <p:spPr>
          <a:xfrm>
            <a:off x="1810200" y="743350"/>
            <a:ext cx="5523599" cy="6372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871075"/>
            <a:ext cx="8229600" cy="4696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light">
    <p:bg>
      <p:bgPr>
        <a:solidFill>
          <a:srgbClr val="F5F1E0"/>
        </a:solidFill>
        <a:effectLst/>
      </p:bgPr>
    </p:bg>
    <p:spTree>
      <p:nvGrpSpPr>
        <p:cNvPr id="1" name="Shape 47"/>
        <p:cNvGrpSpPr/>
        <p:nvPr/>
      </p:nvGrpSpPr>
      <p:grpSpPr>
        <a:xfrm>
          <a:off x="0" y="0"/>
          <a:ext cx="0" cy="0"/>
          <a:chOff x="0" y="0"/>
          <a:chExt cx="0" cy="0"/>
        </a:xfrm>
      </p:grpSpPr>
      <p:sp>
        <p:nvSpPr>
          <p:cNvPr id="48" name="Shape 48"/>
          <p:cNvSpPr/>
          <p:nvPr/>
        </p:nvSpPr>
        <p:spPr>
          <a:xfrm>
            <a:off x="450900" y="438000"/>
            <a:ext cx="8242200" cy="5981999"/>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 name="Shape 49"/>
          <p:cNvSpPr/>
          <p:nvPr/>
        </p:nvSpPr>
        <p:spPr>
          <a:xfrm>
            <a:off x="528600" y="519300"/>
            <a:ext cx="8086800" cy="5819400"/>
          </a:xfrm>
          <a:prstGeom prst="rect">
            <a:avLst/>
          </a:prstGeom>
          <a:noFill/>
          <a:ln w="28575" cap="flat" cmpd="sng">
            <a:solidFill>
              <a:srgbClr val="22222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p>
        </p:txBody>
      </p:sp>
    </p:spTree>
    <p:extLst>
      <p:ext uri="{BB962C8B-B14F-4D97-AF65-F5344CB8AC3E}">
        <p14:creationId xmlns:p14="http://schemas.microsoft.com/office/powerpoint/2010/main" val="195670511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810300" y="742400"/>
            <a:ext cx="5523599" cy="637200"/>
          </a:xfrm>
          <a:prstGeom prst="rect">
            <a:avLst/>
          </a:prstGeom>
          <a:solidFill>
            <a:srgbClr val="222222"/>
          </a:solidFill>
          <a:ln>
            <a:noFill/>
          </a:ln>
        </p:spPr>
        <p:txBody>
          <a:bodyPr lIns="91425" tIns="91425" rIns="91425" bIns="91425" anchor="ctr" anchorCtr="0"/>
          <a:lstStyle>
            <a:lvl1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1pPr>
            <a:lvl2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2pPr>
            <a:lvl3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3pPr>
            <a:lvl4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4pPr>
            <a:lvl5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5pPr>
            <a:lvl6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6pPr>
            <a:lvl7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7pPr>
            <a:lvl8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8pPr>
            <a:lvl9pPr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rgbClr val="222222"/>
              </a:buClr>
              <a:buSzPct val="100000"/>
              <a:buFont typeface="Raleway"/>
              <a:buChar char="◉"/>
              <a:defRPr sz="2600">
                <a:solidFill>
                  <a:srgbClr val="222222"/>
                </a:solidFill>
                <a:latin typeface="Raleway"/>
                <a:ea typeface="Raleway"/>
                <a:cs typeface="Raleway"/>
                <a:sym typeface="Raleway"/>
              </a:defRPr>
            </a:lvl1pPr>
            <a:lvl2pPr>
              <a:spcBef>
                <a:spcPts val="480"/>
              </a:spcBef>
              <a:buClr>
                <a:srgbClr val="222222"/>
              </a:buClr>
              <a:buSzPct val="100000"/>
              <a:buFont typeface="Raleway"/>
              <a:defRPr sz="2000">
                <a:solidFill>
                  <a:srgbClr val="222222"/>
                </a:solidFill>
                <a:latin typeface="Raleway"/>
                <a:ea typeface="Raleway"/>
                <a:cs typeface="Raleway"/>
                <a:sym typeface="Raleway"/>
              </a:defRPr>
            </a:lvl2pPr>
            <a:lvl3pPr>
              <a:spcBef>
                <a:spcPts val="480"/>
              </a:spcBef>
              <a:buClr>
                <a:srgbClr val="222222"/>
              </a:buClr>
              <a:buSzPct val="100000"/>
              <a:buFont typeface="Raleway"/>
              <a:defRPr sz="2000">
                <a:solidFill>
                  <a:srgbClr val="222222"/>
                </a:solidFill>
                <a:latin typeface="Raleway"/>
                <a:ea typeface="Raleway"/>
                <a:cs typeface="Raleway"/>
                <a:sym typeface="Raleway"/>
              </a:defRPr>
            </a:lvl3pPr>
            <a:lvl4pPr>
              <a:spcBef>
                <a:spcPts val="360"/>
              </a:spcBef>
              <a:buClr>
                <a:srgbClr val="222222"/>
              </a:buClr>
              <a:buSzPct val="100000"/>
              <a:buFont typeface="Raleway"/>
              <a:defRPr sz="1600">
                <a:solidFill>
                  <a:srgbClr val="222222"/>
                </a:solidFill>
                <a:latin typeface="Raleway"/>
                <a:ea typeface="Raleway"/>
                <a:cs typeface="Raleway"/>
                <a:sym typeface="Raleway"/>
              </a:defRPr>
            </a:lvl4pPr>
            <a:lvl5pPr>
              <a:spcBef>
                <a:spcPts val="360"/>
              </a:spcBef>
              <a:buClr>
                <a:srgbClr val="222222"/>
              </a:buClr>
              <a:buSzPct val="100000"/>
              <a:buFont typeface="Raleway"/>
              <a:defRPr sz="1600">
                <a:solidFill>
                  <a:srgbClr val="222222"/>
                </a:solidFill>
                <a:latin typeface="Raleway"/>
                <a:ea typeface="Raleway"/>
                <a:cs typeface="Raleway"/>
                <a:sym typeface="Raleway"/>
              </a:defRPr>
            </a:lvl5pPr>
            <a:lvl6pPr>
              <a:spcBef>
                <a:spcPts val="360"/>
              </a:spcBef>
              <a:buClr>
                <a:srgbClr val="222222"/>
              </a:buClr>
              <a:buSzPct val="100000"/>
              <a:buFont typeface="Raleway"/>
              <a:defRPr sz="1600">
                <a:solidFill>
                  <a:srgbClr val="222222"/>
                </a:solidFill>
                <a:latin typeface="Raleway"/>
                <a:ea typeface="Raleway"/>
                <a:cs typeface="Raleway"/>
                <a:sym typeface="Raleway"/>
              </a:defRPr>
            </a:lvl6pPr>
            <a:lvl7pPr>
              <a:spcBef>
                <a:spcPts val="360"/>
              </a:spcBef>
              <a:buClr>
                <a:srgbClr val="222222"/>
              </a:buClr>
              <a:buSzPct val="100000"/>
              <a:buFont typeface="Raleway"/>
              <a:defRPr sz="1600">
                <a:solidFill>
                  <a:srgbClr val="222222"/>
                </a:solidFill>
                <a:latin typeface="Raleway"/>
                <a:ea typeface="Raleway"/>
                <a:cs typeface="Raleway"/>
                <a:sym typeface="Raleway"/>
              </a:defRPr>
            </a:lvl7pPr>
            <a:lvl8pPr>
              <a:spcBef>
                <a:spcPts val="360"/>
              </a:spcBef>
              <a:buClr>
                <a:srgbClr val="222222"/>
              </a:buClr>
              <a:buSzPct val="100000"/>
              <a:buFont typeface="Raleway"/>
              <a:defRPr sz="1600">
                <a:solidFill>
                  <a:srgbClr val="222222"/>
                </a:solidFill>
                <a:latin typeface="Raleway"/>
                <a:ea typeface="Raleway"/>
                <a:cs typeface="Raleway"/>
                <a:sym typeface="Raleway"/>
              </a:defRPr>
            </a:lvl8pPr>
            <a:lvl9pPr>
              <a:spcBef>
                <a:spcPts val="360"/>
              </a:spcBef>
              <a:buClr>
                <a:srgbClr val="222222"/>
              </a:buClr>
              <a:buSzPct val="100000"/>
              <a:buFont typeface="Raleway"/>
              <a:defRPr sz="1600">
                <a:solidFill>
                  <a:srgbClr val="22222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9"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google.com/fonts#UsePlace:use/Collection:Merriweather:400,400italic,700,700italic|Raleway:400,700"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944450" y="2441850"/>
            <a:ext cx="5255100" cy="1974300"/>
          </a:xfrm>
          <a:prstGeom prst="rect">
            <a:avLst/>
          </a:prstGeom>
        </p:spPr>
        <p:txBody>
          <a:bodyPr lIns="91425" tIns="91425" rIns="91425" bIns="91425" anchor="ctr" anchorCtr="0">
            <a:noAutofit/>
          </a:bodyPr>
          <a:lstStyle/>
          <a:p>
            <a:pPr>
              <a:spcBef>
                <a:spcPts val="0"/>
              </a:spcBef>
              <a:buNone/>
            </a:pPr>
            <a:r>
              <a:rPr lang="en" dirty="0"/>
              <a:t>Final</a:t>
            </a:r>
            <a:br>
              <a:rPr lang="en" dirty="0"/>
            </a:br>
            <a:r>
              <a:rPr lang="en" dirty="0"/>
              <a:t>Review</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 x Elements</a:t>
            </a:r>
          </a:p>
        </p:txBody>
      </p:sp>
      <p:sp>
        <p:nvSpPr>
          <p:cNvPr id="3" name="Text Placeholder 2"/>
          <p:cNvSpPr>
            <a:spLocks noGrp="1"/>
          </p:cNvSpPr>
          <p:nvPr>
            <p:ph type="body" idx="1"/>
          </p:nvPr>
        </p:nvSpPr>
        <p:spPr/>
        <p:txBody>
          <a:bodyPr/>
          <a:lstStyle/>
          <a:p>
            <a:endParaRPr lang="en-US" dirty="0"/>
          </a:p>
        </p:txBody>
      </p:sp>
      <p:pic>
        <p:nvPicPr>
          <p:cNvPr id="4" name="Screen Shot 2014-10-08 at 7.02.58 PM.png"/>
          <p:cNvPicPr/>
          <p:nvPr/>
        </p:nvPicPr>
        <p:blipFill>
          <a:blip r:embed="rId2">
            <a:extLst/>
          </a:blip>
          <a:stretch>
            <a:fillRect/>
          </a:stretch>
        </p:blipFill>
        <p:spPr>
          <a:xfrm>
            <a:off x="726514" y="2660904"/>
            <a:ext cx="7690969" cy="2705100"/>
          </a:xfrm>
          <a:prstGeom prst="rect">
            <a:avLst/>
          </a:prstGeom>
          <a:ln w="12700">
            <a:miter lim="400000"/>
          </a:ln>
        </p:spPr>
      </p:pic>
    </p:spTree>
    <p:extLst>
      <p:ext uri="{BB962C8B-B14F-4D97-AF65-F5344CB8AC3E}">
        <p14:creationId xmlns:p14="http://schemas.microsoft.com/office/powerpoint/2010/main" val="338502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Trees</a:t>
            </a:r>
          </a:p>
        </p:txBody>
      </p:sp>
      <p:sp>
        <p:nvSpPr>
          <p:cNvPr id="3" name="Text Placeholder 2"/>
          <p:cNvSpPr>
            <a:spLocks noGrp="1"/>
          </p:cNvSpPr>
          <p:nvPr>
            <p:ph type="body" idx="1"/>
          </p:nvPr>
        </p:nvSpPr>
        <p:spPr>
          <a:xfrm>
            <a:off x="457200" y="1871075"/>
            <a:ext cx="5038344" cy="4696800"/>
          </a:xfrm>
        </p:spPr>
        <p:txBody>
          <a:bodyPr/>
          <a:lstStyle/>
          <a:p>
            <a:pPr>
              <a:defRPr sz="1800">
                <a:solidFill>
                  <a:srgbClr val="000000"/>
                </a:solidFill>
              </a:defRPr>
            </a:pPr>
            <a:r>
              <a:rPr lang="en-US" sz="2800" dirty="0">
                <a:solidFill>
                  <a:srgbClr val="535353"/>
                </a:solidFill>
              </a:rPr>
              <a:t>Answers the question “What has to be true for an attacker to successfully perform this attack?”</a:t>
            </a:r>
          </a:p>
          <a:p>
            <a:pPr lvl="0">
              <a:defRPr sz="1800">
                <a:solidFill>
                  <a:srgbClr val="000000"/>
                </a:solidFill>
              </a:defRPr>
            </a:pPr>
            <a:r>
              <a:rPr lang="en-US" sz="2800" dirty="0">
                <a:solidFill>
                  <a:srgbClr val="535353"/>
                </a:solidFill>
              </a:rPr>
              <a:t>Root node is the attack itself</a:t>
            </a:r>
          </a:p>
          <a:p>
            <a:pPr lvl="0">
              <a:defRPr sz="1800">
                <a:solidFill>
                  <a:srgbClr val="000000"/>
                </a:solidFill>
              </a:defRPr>
            </a:pPr>
            <a:r>
              <a:rPr lang="en-US" sz="2800" dirty="0">
                <a:solidFill>
                  <a:srgbClr val="535353"/>
                </a:solidFill>
              </a:rPr>
              <a:t>Siblings connected with an arc must all be true (AND)</a:t>
            </a:r>
          </a:p>
          <a:p>
            <a:pPr lvl="0">
              <a:defRPr sz="1800">
                <a:solidFill>
                  <a:srgbClr val="000000"/>
                </a:solidFill>
              </a:defRPr>
            </a:pPr>
            <a:r>
              <a:rPr lang="en-US" sz="2800" dirty="0">
                <a:solidFill>
                  <a:srgbClr val="535353"/>
                </a:solidFill>
              </a:rPr>
              <a:t>Siblings with no arc just need one to be true (OR)</a:t>
            </a:r>
          </a:p>
          <a:p>
            <a:endParaRPr lang="en-US" dirty="0"/>
          </a:p>
        </p:txBody>
      </p:sp>
      <p:pic>
        <p:nvPicPr>
          <p:cNvPr id="4" name="Screen Shot 2014-10-08 at 8.41.17 PM.png"/>
          <p:cNvPicPr/>
          <p:nvPr/>
        </p:nvPicPr>
        <p:blipFill>
          <a:blip r:embed="rId2">
            <a:extLst/>
          </a:blip>
          <a:srcRect/>
          <a:stretch>
            <a:fillRect/>
          </a:stretch>
        </p:blipFill>
        <p:spPr>
          <a:xfrm>
            <a:off x="5495544" y="1793231"/>
            <a:ext cx="3293764" cy="4622577"/>
          </a:xfrm>
          <a:prstGeom prst="rect">
            <a:avLst/>
          </a:prstGeom>
          <a:ln w="12700">
            <a:miter lim="400000"/>
          </a:ln>
        </p:spPr>
      </p:pic>
    </p:spTree>
    <p:extLst>
      <p:ext uri="{BB962C8B-B14F-4D97-AF65-F5344CB8AC3E}">
        <p14:creationId xmlns:p14="http://schemas.microsoft.com/office/powerpoint/2010/main" val="409082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Rating</a:t>
            </a:r>
          </a:p>
        </p:txBody>
      </p:sp>
      <p:sp>
        <p:nvSpPr>
          <p:cNvPr id="3" name="Text Placeholder 2"/>
          <p:cNvSpPr>
            <a:spLocks noGrp="1"/>
          </p:cNvSpPr>
          <p:nvPr>
            <p:ph type="body" idx="1"/>
          </p:nvPr>
        </p:nvSpPr>
        <p:spPr/>
        <p:txBody>
          <a:bodyPr/>
          <a:lstStyle/>
          <a:p>
            <a:r>
              <a:rPr lang="en-US" b="1" dirty="0"/>
              <a:t>Perfect security is impossible</a:t>
            </a:r>
            <a:r>
              <a:rPr lang="en-US" dirty="0"/>
              <a:t>, so we aim for “good enough”. Making that decision wisely requires balancing costs versus benefits.</a:t>
            </a:r>
          </a:p>
          <a:p>
            <a:r>
              <a:rPr lang="en-US" b="1" dirty="0"/>
              <a:t>Risk = Likelihood x Cost</a:t>
            </a:r>
          </a:p>
          <a:p>
            <a:pPr>
              <a:buNone/>
            </a:pPr>
            <a:endParaRPr lang="en-US" dirty="0"/>
          </a:p>
          <a:p>
            <a:pPr>
              <a:buNone/>
            </a:pPr>
            <a:r>
              <a:rPr lang="en-US" dirty="0"/>
              <a:t>REAL Rating:</a:t>
            </a:r>
          </a:p>
          <a:p>
            <a:r>
              <a:rPr lang="en-US" b="1" dirty="0"/>
              <a:t>Reward</a:t>
            </a:r>
            <a:r>
              <a:rPr lang="en-US" dirty="0"/>
              <a:t>: What’s it worth to the attacker?</a:t>
            </a:r>
          </a:p>
          <a:p>
            <a:r>
              <a:rPr lang="en-US" b="1" dirty="0"/>
              <a:t>Effort</a:t>
            </a:r>
            <a:r>
              <a:rPr lang="en-US" dirty="0"/>
              <a:t>: How little does the attacker have to work?</a:t>
            </a:r>
          </a:p>
          <a:p>
            <a:r>
              <a:rPr lang="en-US" b="1" dirty="0"/>
              <a:t>Audience</a:t>
            </a:r>
            <a:r>
              <a:rPr lang="en-US" dirty="0"/>
              <a:t>: How many people will be affected?</a:t>
            </a:r>
          </a:p>
          <a:p>
            <a:r>
              <a:rPr lang="en-US" b="1" dirty="0"/>
              <a:t>Level of Skill</a:t>
            </a:r>
            <a:r>
              <a:rPr lang="en-US" dirty="0"/>
              <a:t>: How many attackers have the skill required to carry out the attack.</a:t>
            </a:r>
          </a:p>
          <a:p>
            <a:endParaRPr lang="en-US" dirty="0"/>
          </a:p>
        </p:txBody>
      </p:sp>
    </p:spTree>
    <p:extLst>
      <p:ext uri="{BB962C8B-B14F-4D97-AF65-F5344CB8AC3E}">
        <p14:creationId xmlns:p14="http://schemas.microsoft.com/office/powerpoint/2010/main" val="376594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Mitigations</a:t>
            </a:r>
          </a:p>
        </p:txBody>
      </p:sp>
      <p:sp>
        <p:nvSpPr>
          <p:cNvPr id="3" name="Text Placeholder 2"/>
          <p:cNvSpPr>
            <a:spLocks noGrp="1"/>
          </p:cNvSpPr>
          <p:nvPr>
            <p:ph type="body" idx="1"/>
          </p:nvPr>
        </p:nvSpPr>
        <p:spPr/>
        <p:txBody>
          <a:bodyPr/>
          <a:lstStyle/>
          <a:p>
            <a:r>
              <a:rPr lang="en-US" dirty="0"/>
              <a:t>A </a:t>
            </a:r>
            <a:r>
              <a:rPr lang="en-US" b="1" dirty="0"/>
              <a:t>vulnerability</a:t>
            </a:r>
            <a:r>
              <a:rPr lang="en-US" dirty="0"/>
              <a:t> is where an attacker has one or more paths from the bottom of an attack tree up to the top.</a:t>
            </a:r>
          </a:p>
          <a:p>
            <a:r>
              <a:rPr lang="en-US" dirty="0"/>
              <a:t>A </a:t>
            </a:r>
            <a:r>
              <a:rPr lang="en-US" b="1" dirty="0"/>
              <a:t>mitigation</a:t>
            </a:r>
            <a:r>
              <a:rPr lang="en-US" dirty="0"/>
              <a:t> blocks a node, preventing the attacker from making progress.</a:t>
            </a:r>
          </a:p>
          <a:p>
            <a:r>
              <a:rPr lang="en-US" dirty="0"/>
              <a:t>A tree is </a:t>
            </a:r>
            <a:r>
              <a:rPr lang="en-US" b="1" dirty="0"/>
              <a:t>fully mitigated </a:t>
            </a:r>
            <a:r>
              <a:rPr lang="en-US" dirty="0"/>
              <a:t>if there are no paths from the bottom to the top.</a:t>
            </a:r>
          </a:p>
          <a:p>
            <a:r>
              <a:rPr lang="en-US" dirty="0"/>
              <a:t>A tree has </a:t>
            </a:r>
            <a:r>
              <a:rPr lang="en-US" b="1" dirty="0"/>
              <a:t>defense in depth </a:t>
            </a:r>
            <a:r>
              <a:rPr lang="en-US" dirty="0"/>
              <a:t>if it is still fully mitigated even when one or more mitigations are removed.</a:t>
            </a:r>
          </a:p>
        </p:txBody>
      </p:sp>
    </p:spTree>
    <p:extLst>
      <p:ext uri="{BB962C8B-B14F-4D97-AF65-F5344CB8AC3E}">
        <p14:creationId xmlns:p14="http://schemas.microsoft.com/office/powerpoint/2010/main" val="301174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Toolbox</a:t>
            </a:r>
          </a:p>
        </p:txBody>
      </p:sp>
      <p:sp>
        <p:nvSpPr>
          <p:cNvPr id="3" name="Text Placeholder 2"/>
          <p:cNvSpPr>
            <a:spLocks noGrp="1"/>
          </p:cNvSpPr>
          <p:nvPr>
            <p:ph type="body" idx="1"/>
          </p:nvPr>
        </p:nvSpPr>
        <p:spPr/>
        <p:txBody>
          <a:bodyPr/>
          <a:lstStyle/>
          <a:p>
            <a:r>
              <a:rPr lang="en-US" b="1" dirty="0"/>
              <a:t>STRIDE categories imply mitigations</a:t>
            </a:r>
            <a:r>
              <a:rPr lang="en-US" dirty="0"/>
              <a:t>:</a:t>
            </a:r>
          </a:p>
          <a:p>
            <a:r>
              <a:rPr lang="en-US" dirty="0"/>
              <a:t>Spoofing —&gt; </a:t>
            </a:r>
            <a:r>
              <a:rPr lang="en-US" b="1" dirty="0"/>
              <a:t>authentication</a:t>
            </a:r>
          </a:p>
          <a:p>
            <a:r>
              <a:rPr lang="en-US" dirty="0"/>
              <a:t>Tampering —&gt; </a:t>
            </a:r>
            <a:r>
              <a:rPr lang="en-US" b="1" dirty="0"/>
              <a:t>signing</a:t>
            </a:r>
          </a:p>
          <a:p>
            <a:r>
              <a:rPr lang="en-US" dirty="0"/>
              <a:t>Repudiation —&gt; </a:t>
            </a:r>
            <a:r>
              <a:rPr lang="en-US" b="1" dirty="0"/>
              <a:t>auditing</a:t>
            </a:r>
          </a:p>
          <a:p>
            <a:r>
              <a:rPr lang="en-US" dirty="0"/>
              <a:t>Information disclosure —&gt; </a:t>
            </a:r>
            <a:r>
              <a:rPr lang="en-US" b="1" dirty="0"/>
              <a:t>encryption</a:t>
            </a:r>
          </a:p>
          <a:p>
            <a:r>
              <a:rPr lang="en-US" dirty="0"/>
              <a:t>Denial of service —&gt; </a:t>
            </a:r>
            <a:r>
              <a:rPr lang="en-US" b="1" dirty="0"/>
              <a:t>auditing &amp; filtering</a:t>
            </a:r>
          </a:p>
          <a:p>
            <a:r>
              <a:rPr lang="en-US" dirty="0"/>
              <a:t>Elevation of privilege —&gt; </a:t>
            </a:r>
            <a:r>
              <a:rPr lang="en-US" b="1" dirty="0"/>
              <a:t>defensive coding</a:t>
            </a:r>
          </a:p>
          <a:p>
            <a:endParaRPr lang="en-US" dirty="0"/>
          </a:p>
        </p:txBody>
      </p:sp>
    </p:spTree>
    <p:extLst>
      <p:ext uri="{BB962C8B-B14F-4D97-AF65-F5344CB8AC3E}">
        <p14:creationId xmlns:p14="http://schemas.microsoft.com/office/powerpoint/2010/main" val="115438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a:t>
            </a:r>
          </a:p>
        </p:txBody>
      </p:sp>
      <p:sp>
        <p:nvSpPr>
          <p:cNvPr id="3" name="Text Placeholder 2"/>
          <p:cNvSpPr>
            <a:spLocks noGrp="1"/>
          </p:cNvSpPr>
          <p:nvPr>
            <p:ph type="body" idx="1"/>
          </p:nvPr>
        </p:nvSpPr>
        <p:spPr/>
        <p:txBody>
          <a:bodyPr/>
          <a:lstStyle/>
          <a:p>
            <a:r>
              <a:rPr lang="en-US" b="1" dirty="0"/>
              <a:t>Keeping a log </a:t>
            </a:r>
            <a:r>
              <a:rPr lang="en-US" dirty="0"/>
              <a:t>of all important activity, so that it can be reviewed after an incident</a:t>
            </a:r>
          </a:p>
          <a:p>
            <a:r>
              <a:rPr lang="en-US" dirty="0"/>
              <a:t>To be effective against repudiation, auditing requires authenticating users</a:t>
            </a:r>
          </a:p>
          <a:p>
            <a:r>
              <a:rPr lang="en-US" dirty="0"/>
              <a:t>To be effective against denial of service, either requires authenticating users or accepting the risk that some innocent users will be punished</a:t>
            </a:r>
          </a:p>
        </p:txBody>
      </p:sp>
    </p:spTree>
    <p:extLst>
      <p:ext uri="{BB962C8B-B14F-4D97-AF65-F5344CB8AC3E}">
        <p14:creationId xmlns:p14="http://schemas.microsoft.com/office/powerpoint/2010/main" val="300472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3" name="Text Placeholder 2"/>
          <p:cNvSpPr>
            <a:spLocks noGrp="1"/>
          </p:cNvSpPr>
          <p:nvPr>
            <p:ph type="body" idx="1"/>
          </p:nvPr>
        </p:nvSpPr>
        <p:spPr/>
        <p:txBody>
          <a:bodyPr/>
          <a:lstStyle/>
          <a:p>
            <a:r>
              <a:rPr lang="en-US" b="1" dirty="0"/>
              <a:t>Rejecting invalid or malicious input as quickly as possible</a:t>
            </a:r>
            <a:r>
              <a:rPr lang="en-US" dirty="0"/>
              <a:t>.</a:t>
            </a:r>
          </a:p>
          <a:p>
            <a:r>
              <a:rPr lang="en-US" dirty="0"/>
              <a:t>Can disclose information when done naively.</a:t>
            </a:r>
          </a:p>
          <a:p>
            <a:r>
              <a:rPr lang="en-US" dirty="0"/>
              <a:t>Can become a denial of service vector against legitimate users when done without authentication.</a:t>
            </a:r>
          </a:p>
        </p:txBody>
      </p:sp>
    </p:spTree>
    <p:extLst>
      <p:ext uri="{BB962C8B-B14F-4D97-AF65-F5344CB8AC3E}">
        <p14:creationId xmlns:p14="http://schemas.microsoft.com/office/powerpoint/2010/main" val="419885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Text Placeholder 2"/>
          <p:cNvSpPr>
            <a:spLocks noGrp="1"/>
          </p:cNvSpPr>
          <p:nvPr>
            <p:ph type="body" idx="1"/>
          </p:nvPr>
        </p:nvSpPr>
        <p:spPr/>
        <p:txBody>
          <a:bodyPr/>
          <a:lstStyle/>
          <a:p>
            <a:r>
              <a:rPr lang="en-US" dirty="0"/>
              <a:t>An entity can be authenticated by </a:t>
            </a:r>
            <a:r>
              <a:rPr lang="en-US" b="1" dirty="0"/>
              <a:t>something it is</a:t>
            </a:r>
            <a:r>
              <a:rPr lang="en-US" dirty="0"/>
              <a:t>, </a:t>
            </a:r>
            <a:r>
              <a:rPr lang="en-US" b="1" dirty="0"/>
              <a:t>something it has </a:t>
            </a:r>
            <a:r>
              <a:rPr lang="en-US" dirty="0"/>
              <a:t>or </a:t>
            </a:r>
            <a:r>
              <a:rPr lang="en-US" b="1" dirty="0"/>
              <a:t>something it knows</a:t>
            </a:r>
            <a:endParaRPr lang="en-US" dirty="0"/>
          </a:p>
          <a:p>
            <a:r>
              <a:rPr lang="en-US" dirty="0"/>
              <a:t>In information security, most often we rely on the last. In other words, the entity must demonstrate possession of a </a:t>
            </a:r>
            <a:r>
              <a:rPr lang="en-US" b="1" dirty="0"/>
              <a:t>shared secret</a:t>
            </a:r>
            <a:r>
              <a:rPr lang="en-US" dirty="0"/>
              <a:t>.</a:t>
            </a:r>
          </a:p>
          <a:p>
            <a:endParaRPr lang="en-US" dirty="0"/>
          </a:p>
        </p:txBody>
      </p:sp>
    </p:spTree>
    <p:extLst>
      <p:ext uri="{BB962C8B-B14F-4D97-AF65-F5344CB8AC3E}">
        <p14:creationId xmlns:p14="http://schemas.microsoft.com/office/powerpoint/2010/main" val="159943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Hashes</a:t>
            </a:r>
          </a:p>
        </p:txBody>
      </p:sp>
      <p:sp>
        <p:nvSpPr>
          <p:cNvPr id="3" name="Text Placeholder 2"/>
          <p:cNvSpPr>
            <a:spLocks noGrp="1"/>
          </p:cNvSpPr>
          <p:nvPr>
            <p:ph type="body" idx="1"/>
          </p:nvPr>
        </p:nvSpPr>
        <p:spPr/>
        <p:txBody>
          <a:bodyPr/>
          <a:lstStyle/>
          <a:p>
            <a:r>
              <a:rPr lang="en-US" dirty="0"/>
              <a:t>A </a:t>
            </a:r>
            <a:r>
              <a:rPr lang="en-US" b="1" dirty="0"/>
              <a:t>hash function </a:t>
            </a:r>
            <a:r>
              <a:rPr lang="en-US" dirty="0"/>
              <a:t>reduces an arbitrary message to a fixed-size representation</a:t>
            </a:r>
          </a:p>
          <a:p>
            <a:r>
              <a:rPr lang="en-US" dirty="0"/>
              <a:t>A </a:t>
            </a:r>
            <a:r>
              <a:rPr lang="en-US" b="1" dirty="0"/>
              <a:t>cryptographic hash </a:t>
            </a:r>
            <a:r>
              <a:rPr lang="en-US" dirty="0"/>
              <a:t>is one that can’t* be reversed; where the message cannot* be modified without changing the hash; and where a </a:t>
            </a:r>
            <a:r>
              <a:rPr lang="en-US" b="1" dirty="0"/>
              <a:t>collision</a:t>
            </a:r>
            <a:r>
              <a:rPr lang="en-US" dirty="0"/>
              <a:t> cannot* be created.</a:t>
            </a:r>
          </a:p>
          <a:p>
            <a:r>
              <a:rPr lang="en-US" dirty="0"/>
              <a:t>“Cannot” in cryptography means “cannot in less than </a:t>
            </a:r>
            <a:r>
              <a:rPr lang="en-US" b="1" dirty="0"/>
              <a:t>brute-force time</a:t>
            </a:r>
            <a:r>
              <a:rPr lang="en-US" dirty="0"/>
              <a:t>”</a:t>
            </a:r>
          </a:p>
          <a:p>
            <a:r>
              <a:rPr lang="en-US" dirty="0"/>
              <a:t>Sometimes an algorithm gets </a:t>
            </a:r>
            <a:r>
              <a:rPr lang="en-US" b="1" dirty="0"/>
              <a:t>broken</a:t>
            </a:r>
            <a:r>
              <a:rPr lang="en-US" dirty="0"/>
              <a:t>, meaning that less-than-brute-force attacks against it have been discovered [for example, MD5]</a:t>
            </a:r>
          </a:p>
        </p:txBody>
      </p:sp>
    </p:spTree>
    <p:extLst>
      <p:ext uri="{BB962C8B-B14F-4D97-AF65-F5344CB8AC3E}">
        <p14:creationId xmlns:p14="http://schemas.microsoft.com/office/powerpoint/2010/main" val="182980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Algorithms</a:t>
            </a:r>
          </a:p>
        </p:txBody>
      </p:sp>
      <p:sp>
        <p:nvSpPr>
          <p:cNvPr id="3" name="Text Placeholder 2"/>
          <p:cNvSpPr>
            <a:spLocks noGrp="1"/>
          </p:cNvSpPr>
          <p:nvPr>
            <p:ph type="body" idx="1"/>
          </p:nvPr>
        </p:nvSpPr>
        <p:spPr/>
        <p:txBody>
          <a:bodyPr/>
          <a:lstStyle/>
          <a:p>
            <a:r>
              <a:rPr lang="en-US" b="1" dirty="0"/>
              <a:t>MD5</a:t>
            </a:r>
            <a:r>
              <a:rPr lang="en-US" dirty="0"/>
              <a:t> [</a:t>
            </a:r>
            <a:r>
              <a:rPr lang="en-US" b="1" dirty="0"/>
              <a:t>broken</a:t>
            </a:r>
            <a:r>
              <a:rPr lang="en-US" dirty="0"/>
              <a:t>, but still in use], </a:t>
            </a:r>
            <a:r>
              <a:rPr lang="en-US" b="1" dirty="0"/>
              <a:t>SHA1</a:t>
            </a:r>
            <a:r>
              <a:rPr lang="en-US" dirty="0"/>
              <a:t> (128 bits), </a:t>
            </a:r>
            <a:r>
              <a:rPr lang="en-US" b="1" dirty="0"/>
              <a:t>SHA256</a:t>
            </a:r>
            <a:r>
              <a:rPr lang="en-US" dirty="0"/>
              <a:t> (256 bits), </a:t>
            </a:r>
            <a:r>
              <a:rPr lang="en-US" b="1" dirty="0"/>
              <a:t>SHA512</a:t>
            </a:r>
          </a:p>
          <a:p>
            <a:r>
              <a:rPr lang="en-US" dirty="0"/>
              <a:t>Take blocks of data and perform simple bit operations—shifts, rotates, XORs—on them repeatedly</a:t>
            </a:r>
          </a:p>
          <a:p>
            <a:r>
              <a:rPr lang="en-US" dirty="0"/>
              <a:t>Around 300,000,000 blocks a second on modern CPUs… 100 times that on GPUs.</a:t>
            </a:r>
          </a:p>
          <a:p>
            <a:r>
              <a:rPr lang="en-US" dirty="0"/>
              <a:t>As computing power increases, hash algorithms must become more complex</a:t>
            </a:r>
          </a:p>
          <a:p>
            <a:r>
              <a:rPr lang="en-US" dirty="0"/>
              <a:t>Collisions can be found in square-root time thanks to the </a:t>
            </a:r>
            <a:r>
              <a:rPr lang="en-US" b="1" dirty="0"/>
              <a:t>birthday paradox</a:t>
            </a:r>
            <a:endParaRPr lang="en-US" dirty="0"/>
          </a:p>
        </p:txBody>
      </p:sp>
    </p:spTree>
    <p:extLst>
      <p:ext uri="{BB962C8B-B14F-4D97-AF65-F5344CB8AC3E}">
        <p14:creationId xmlns:p14="http://schemas.microsoft.com/office/powerpoint/2010/main" val="123284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FRIDAY</a:t>
            </a:r>
            <a:br>
              <a:rPr lang="en-US" dirty="0"/>
            </a:br>
            <a:r>
              <a:rPr lang="en-US" dirty="0"/>
              <a:t>12/15 3:</a:t>
            </a:r>
            <a:r>
              <a:rPr lang="en-US" dirty="0">
                <a:solidFill>
                  <a:schemeClr val="bg1"/>
                </a:solidFill>
              </a:rPr>
              <a:t>0</a:t>
            </a:r>
            <a:r>
              <a:rPr lang="en-US" dirty="0"/>
              <a:t>0PM</a:t>
            </a:r>
            <a:br>
              <a:rPr lang="en-US" dirty="0"/>
            </a:br>
            <a:r>
              <a:rPr lang="en-US" dirty="0"/>
              <a:t>MICHELANGELO</a:t>
            </a:r>
          </a:p>
        </p:txBody>
      </p:sp>
    </p:spTree>
    <p:extLst>
      <p:ext uri="{BB962C8B-B14F-4D97-AF65-F5344CB8AC3E}">
        <p14:creationId xmlns:p14="http://schemas.microsoft.com/office/powerpoint/2010/main" val="328468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a:t>
            </a:r>
          </a:p>
        </p:txBody>
      </p:sp>
      <p:sp>
        <p:nvSpPr>
          <p:cNvPr id="3" name="Text Placeholder 2"/>
          <p:cNvSpPr>
            <a:spLocks noGrp="1"/>
          </p:cNvSpPr>
          <p:nvPr>
            <p:ph type="body" idx="1"/>
          </p:nvPr>
        </p:nvSpPr>
        <p:spPr/>
        <p:txBody>
          <a:bodyPr/>
          <a:lstStyle/>
          <a:p>
            <a:r>
              <a:rPr lang="en-US" dirty="0"/>
              <a:t>A </a:t>
            </a:r>
            <a:r>
              <a:rPr lang="en-US" b="1" dirty="0"/>
              <a:t>signature</a:t>
            </a:r>
            <a:r>
              <a:rPr lang="en-US" dirty="0"/>
              <a:t> seeks to prove that a document has not been </a:t>
            </a:r>
            <a:r>
              <a:rPr lang="en-US" b="1" dirty="0"/>
              <a:t>tampered with </a:t>
            </a:r>
            <a:r>
              <a:rPr lang="en-US" dirty="0"/>
              <a:t>and came from an </a:t>
            </a:r>
            <a:r>
              <a:rPr lang="en-US" b="1" dirty="0"/>
              <a:t>authentic</a:t>
            </a:r>
            <a:r>
              <a:rPr lang="en-US" dirty="0"/>
              <a:t> source</a:t>
            </a:r>
            <a:endParaRPr lang="en-US" b="1" dirty="0"/>
          </a:p>
          <a:p>
            <a:r>
              <a:rPr lang="en-US" dirty="0"/>
              <a:t>A cryptographic hash algorithm can prevent tampering</a:t>
            </a:r>
          </a:p>
          <a:p>
            <a:r>
              <a:rPr lang="en-US" dirty="0"/>
              <a:t>Including a shared secret in the hash can prove authenticity</a:t>
            </a:r>
          </a:p>
          <a:p>
            <a:endParaRPr lang="en-US" dirty="0"/>
          </a:p>
        </p:txBody>
      </p:sp>
    </p:spTree>
    <p:extLst>
      <p:ext uri="{BB962C8B-B14F-4D97-AF65-F5344CB8AC3E}">
        <p14:creationId xmlns:p14="http://schemas.microsoft.com/office/powerpoint/2010/main" val="424714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Text Placeholder 2"/>
          <p:cNvSpPr>
            <a:spLocks noGrp="1"/>
          </p:cNvSpPr>
          <p:nvPr>
            <p:ph type="body" idx="1"/>
          </p:nvPr>
        </p:nvSpPr>
        <p:spPr/>
        <p:txBody>
          <a:bodyPr/>
          <a:lstStyle/>
          <a:p>
            <a:r>
              <a:rPr lang="en-US" dirty="0"/>
              <a:t>An </a:t>
            </a:r>
            <a:r>
              <a:rPr lang="en-US" b="1" dirty="0"/>
              <a:t>encryption algorithm </a:t>
            </a:r>
            <a:r>
              <a:rPr lang="en-US" dirty="0"/>
              <a:t>transforms a document so that it cannot* be read without the </a:t>
            </a:r>
            <a:r>
              <a:rPr lang="en-US" b="1" dirty="0"/>
              <a:t>encryption key </a:t>
            </a:r>
            <a:r>
              <a:rPr lang="en-US" dirty="0"/>
              <a:t>(a shared secret)</a:t>
            </a:r>
          </a:p>
          <a:p>
            <a:r>
              <a:rPr lang="en-US" dirty="0"/>
              <a:t>In a </a:t>
            </a:r>
            <a:r>
              <a:rPr lang="en-US" b="1" dirty="0"/>
              <a:t>symmetric</a:t>
            </a:r>
            <a:r>
              <a:rPr lang="en-US" dirty="0"/>
              <a:t> algorithm, one key both encrypts and decrypts</a:t>
            </a:r>
          </a:p>
          <a:p>
            <a:r>
              <a:rPr lang="en-US" dirty="0"/>
              <a:t>In an </a:t>
            </a:r>
            <a:r>
              <a:rPr lang="en-US" b="1" dirty="0"/>
              <a:t>asymmetric</a:t>
            </a:r>
            <a:r>
              <a:rPr lang="en-US" dirty="0"/>
              <a:t> algorithm, there are two keys: What one key encrypts, the other decrypts (and vice versa, usually)</a:t>
            </a:r>
          </a:p>
          <a:p>
            <a:r>
              <a:rPr lang="en-US" dirty="0"/>
              <a:t>“Cannot” in cryptography again means “cannot in less than </a:t>
            </a:r>
            <a:r>
              <a:rPr lang="en-US" b="1" dirty="0"/>
              <a:t>brute-force time</a:t>
            </a:r>
            <a:r>
              <a:rPr lang="en-US" dirty="0"/>
              <a:t>”</a:t>
            </a:r>
          </a:p>
          <a:p>
            <a:endParaRPr lang="en-US" dirty="0"/>
          </a:p>
        </p:txBody>
      </p:sp>
    </p:spTree>
    <p:extLst>
      <p:ext uri="{BB962C8B-B14F-4D97-AF65-F5344CB8AC3E}">
        <p14:creationId xmlns:p14="http://schemas.microsoft.com/office/powerpoint/2010/main" val="8484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Encryption</a:t>
            </a:r>
          </a:p>
        </p:txBody>
      </p:sp>
      <p:sp>
        <p:nvSpPr>
          <p:cNvPr id="3" name="Text Placeholder 2"/>
          <p:cNvSpPr>
            <a:spLocks noGrp="1"/>
          </p:cNvSpPr>
          <p:nvPr>
            <p:ph type="body" idx="1"/>
          </p:nvPr>
        </p:nvSpPr>
        <p:spPr/>
        <p:txBody>
          <a:bodyPr/>
          <a:lstStyle/>
          <a:p>
            <a:r>
              <a:rPr lang="en-US" b="1" dirty="0"/>
              <a:t>DES</a:t>
            </a:r>
            <a:r>
              <a:rPr lang="en-US" dirty="0"/>
              <a:t>, </a:t>
            </a:r>
            <a:r>
              <a:rPr lang="en-US" b="1" dirty="0"/>
              <a:t>3DES</a:t>
            </a:r>
            <a:r>
              <a:rPr lang="en-US" dirty="0"/>
              <a:t>, </a:t>
            </a:r>
            <a:r>
              <a:rPr lang="en-US" b="1" dirty="0"/>
              <a:t>AES</a:t>
            </a:r>
          </a:p>
          <a:p>
            <a:r>
              <a:rPr lang="en-US" dirty="0"/>
              <a:t>Take blocks of data, XOR them against a key, mutate the block and key and XOR again, repeatedly</a:t>
            </a:r>
          </a:p>
          <a:p>
            <a:r>
              <a:rPr lang="en-US" dirty="0"/>
              <a:t>Around 200,000,000 blocks per second on modern hardware</a:t>
            </a:r>
          </a:p>
          <a:p>
            <a:r>
              <a:rPr lang="en-US" dirty="0"/>
              <a:t>The major challenge of symmetric encryption is </a:t>
            </a:r>
            <a:r>
              <a:rPr lang="en-US" b="1" dirty="0"/>
              <a:t>key distribution</a:t>
            </a:r>
            <a:r>
              <a:rPr lang="en-US" dirty="0"/>
              <a:t>—communicating the shared secret of the key between the parties of the conversation</a:t>
            </a:r>
          </a:p>
        </p:txBody>
      </p:sp>
    </p:spTree>
    <p:extLst>
      <p:ext uri="{BB962C8B-B14F-4D97-AF65-F5344CB8AC3E}">
        <p14:creationId xmlns:p14="http://schemas.microsoft.com/office/powerpoint/2010/main" val="273696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Encryption</a:t>
            </a:r>
          </a:p>
        </p:txBody>
      </p:sp>
      <p:sp>
        <p:nvSpPr>
          <p:cNvPr id="3" name="Text Placeholder 2"/>
          <p:cNvSpPr>
            <a:spLocks noGrp="1"/>
          </p:cNvSpPr>
          <p:nvPr>
            <p:ph type="body" idx="1"/>
          </p:nvPr>
        </p:nvSpPr>
        <p:spPr/>
        <p:txBody>
          <a:bodyPr/>
          <a:lstStyle/>
          <a:p>
            <a:r>
              <a:rPr lang="en-US" b="1" dirty="0"/>
              <a:t>RSA</a:t>
            </a:r>
            <a:r>
              <a:rPr lang="en-US" dirty="0"/>
              <a:t> or </a:t>
            </a:r>
            <a:r>
              <a:rPr lang="en-US" b="1" dirty="0"/>
              <a:t>elliptic curve</a:t>
            </a:r>
          </a:p>
          <a:p>
            <a:r>
              <a:rPr lang="en-US" dirty="0"/>
              <a:t>Vastly (100,000x) slower than symmetric encryption, and only suited to small messages</a:t>
            </a:r>
          </a:p>
          <a:p>
            <a:r>
              <a:rPr lang="en-US" dirty="0"/>
              <a:t>Primarily used for </a:t>
            </a:r>
            <a:r>
              <a:rPr lang="en-US" b="1" dirty="0"/>
              <a:t>key exchange </a:t>
            </a:r>
            <a:r>
              <a:rPr lang="en-US" dirty="0"/>
              <a:t>(generate a random symmetric key and then encrypt it asymmetrically) and </a:t>
            </a:r>
            <a:r>
              <a:rPr lang="en-US" b="1" dirty="0"/>
              <a:t>message authentication </a:t>
            </a:r>
            <a:r>
              <a:rPr lang="en-US" dirty="0"/>
              <a:t>(calculate a hash and then encrypt it asymmetrically)</a:t>
            </a:r>
          </a:p>
        </p:txBody>
      </p:sp>
    </p:spTree>
    <p:extLst>
      <p:ext uri="{BB962C8B-B14F-4D97-AF65-F5344CB8AC3E}">
        <p14:creationId xmlns:p14="http://schemas.microsoft.com/office/powerpoint/2010/main" val="110668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Authentication Scheme</a:t>
            </a:r>
          </a:p>
        </p:txBody>
      </p:sp>
      <p:sp>
        <p:nvSpPr>
          <p:cNvPr id="3" name="Text Placeholder 2"/>
          <p:cNvSpPr>
            <a:spLocks noGrp="1"/>
          </p:cNvSpPr>
          <p:nvPr>
            <p:ph type="body" idx="1"/>
          </p:nvPr>
        </p:nvSpPr>
        <p:spPr/>
        <p:txBody>
          <a:bodyPr/>
          <a:lstStyle/>
          <a:p>
            <a:r>
              <a:rPr lang="en-US" dirty="0"/>
              <a:t>Use a hash to demonstrate possession of a shared secret without revealing the secret itself</a:t>
            </a:r>
          </a:p>
          <a:p>
            <a:r>
              <a:rPr lang="en-US" dirty="0"/>
              <a:t>Incorporate a </a:t>
            </a:r>
            <a:r>
              <a:rPr lang="en-US" b="1" dirty="0"/>
              <a:t>nonce</a:t>
            </a:r>
            <a:r>
              <a:rPr lang="en-US" dirty="0"/>
              <a:t> in the hash to prevent the hash from being reused as if it were just a different shared secret</a:t>
            </a:r>
          </a:p>
          <a:p>
            <a:r>
              <a:rPr lang="en-US" dirty="0"/>
              <a:t>A nonce must be </a:t>
            </a:r>
            <a:r>
              <a:rPr lang="en-US" b="1" dirty="0"/>
              <a:t>known to both parties</a:t>
            </a:r>
            <a:r>
              <a:rPr lang="en-US" dirty="0"/>
              <a:t>, must </a:t>
            </a:r>
            <a:r>
              <a:rPr lang="en-US" b="1" dirty="0"/>
              <a:t>change over time</a:t>
            </a:r>
            <a:r>
              <a:rPr lang="en-US" dirty="0"/>
              <a:t>, and </a:t>
            </a:r>
            <a:r>
              <a:rPr lang="en-US" b="1" dirty="0"/>
              <a:t>cannot be influenced by an attacker</a:t>
            </a:r>
            <a:r>
              <a:rPr lang="en-US" dirty="0"/>
              <a:t>… but it </a:t>
            </a:r>
            <a:r>
              <a:rPr lang="en-US" b="1" dirty="0"/>
              <a:t>does not need to be secret</a:t>
            </a:r>
          </a:p>
          <a:p>
            <a:r>
              <a:rPr lang="en-US" dirty="0"/>
              <a:t>Decouple servers by using </a:t>
            </a:r>
            <a:r>
              <a:rPr lang="en-US" b="1" dirty="0"/>
              <a:t>tokens</a:t>
            </a:r>
            <a:r>
              <a:rPr lang="en-US" dirty="0"/>
              <a:t>, which are effectively encrypted messages from one server to another passed through the user</a:t>
            </a:r>
          </a:p>
          <a:p>
            <a:endParaRPr lang="en-US" dirty="0"/>
          </a:p>
        </p:txBody>
      </p:sp>
    </p:spTree>
    <p:extLst>
      <p:ext uri="{BB962C8B-B14F-4D97-AF65-F5344CB8AC3E}">
        <p14:creationId xmlns:p14="http://schemas.microsoft.com/office/powerpoint/2010/main" val="298359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Protocols</a:t>
            </a:r>
          </a:p>
        </p:txBody>
      </p:sp>
      <p:sp>
        <p:nvSpPr>
          <p:cNvPr id="3" name="Text Placeholder 2"/>
          <p:cNvSpPr>
            <a:spLocks noGrp="1"/>
          </p:cNvSpPr>
          <p:nvPr>
            <p:ph type="body" idx="1"/>
          </p:nvPr>
        </p:nvSpPr>
        <p:spPr/>
        <p:txBody>
          <a:bodyPr/>
          <a:lstStyle/>
          <a:p>
            <a:r>
              <a:rPr lang="en-US" dirty="0"/>
              <a:t>AES, RSA, SHA are cryptographic </a:t>
            </a:r>
            <a:r>
              <a:rPr lang="en-US" b="1" dirty="0"/>
              <a:t>algorithms</a:t>
            </a:r>
            <a:r>
              <a:rPr lang="en-US" dirty="0"/>
              <a:t>—mathematical procedures used to transform data.</a:t>
            </a:r>
          </a:p>
          <a:p>
            <a:r>
              <a:rPr lang="en-US" dirty="0"/>
              <a:t>A cryptographic </a:t>
            </a:r>
            <a:r>
              <a:rPr lang="en-US" b="1" dirty="0"/>
              <a:t>protocol </a:t>
            </a:r>
            <a:r>
              <a:rPr lang="en-US" dirty="0"/>
              <a:t>is a series of steps and message exchanges between entities to achieve a specific cryptographic result… in other words, recipes that tell us how to apply algorithms.</a:t>
            </a:r>
          </a:p>
          <a:p>
            <a:r>
              <a:rPr lang="en-US" dirty="0"/>
              <a:t>Protocols are effectively templates for writing programs, and so are created the same way we threat model programs: </a:t>
            </a:r>
            <a:r>
              <a:rPr lang="en-US" b="1" dirty="0"/>
              <a:t>identify objectives</a:t>
            </a:r>
            <a:r>
              <a:rPr lang="en-US" dirty="0"/>
              <a:t>, </a:t>
            </a:r>
            <a:r>
              <a:rPr lang="en-US" b="1" dirty="0"/>
              <a:t>model data flows</a:t>
            </a:r>
            <a:r>
              <a:rPr lang="en-US" dirty="0"/>
              <a:t>, </a:t>
            </a:r>
            <a:r>
              <a:rPr lang="en-US" b="1" dirty="0"/>
              <a:t>look for potential attacks</a:t>
            </a:r>
            <a:r>
              <a:rPr lang="en-US" dirty="0"/>
              <a:t> and </a:t>
            </a:r>
            <a:r>
              <a:rPr lang="en-US" b="1" dirty="0"/>
              <a:t>mitigate them</a:t>
            </a:r>
            <a:r>
              <a:rPr lang="en-US" dirty="0"/>
              <a:t>.</a:t>
            </a:r>
          </a:p>
        </p:txBody>
      </p:sp>
    </p:spTree>
    <p:extLst>
      <p:ext uri="{BB962C8B-B14F-4D97-AF65-F5344CB8AC3E}">
        <p14:creationId xmlns:p14="http://schemas.microsoft.com/office/powerpoint/2010/main" val="3922925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WPA2 Protocol</a:t>
            </a:r>
          </a:p>
        </p:txBody>
      </p:sp>
      <p:sp>
        <p:nvSpPr>
          <p:cNvPr id="3" name="Text Placeholder 2"/>
          <p:cNvSpPr>
            <a:spLocks noGrp="1"/>
          </p:cNvSpPr>
          <p:nvPr>
            <p:ph type="body" idx="1"/>
          </p:nvPr>
        </p:nvSpPr>
        <p:spPr/>
        <p:txBody>
          <a:bodyPr/>
          <a:lstStyle/>
          <a:p>
            <a:r>
              <a:rPr lang="en-US" dirty="0"/>
              <a:t>“</a:t>
            </a:r>
            <a:r>
              <a:rPr lang="en-US" b="1" dirty="0"/>
              <a:t>Wireless Protected Access</a:t>
            </a:r>
            <a:r>
              <a:rPr lang="en-US" dirty="0"/>
              <a:t>, version </a:t>
            </a:r>
            <a:r>
              <a:rPr lang="en-US" b="1" dirty="0"/>
              <a:t>2</a:t>
            </a:r>
            <a:r>
              <a:rPr lang="en-US" dirty="0"/>
              <a:t>”</a:t>
            </a:r>
          </a:p>
          <a:p>
            <a:r>
              <a:rPr lang="en-US" dirty="0"/>
              <a:t>Goals are to verify both client and router, and encrypt traffic against </a:t>
            </a:r>
            <a:r>
              <a:rPr lang="en-US" i="1" dirty="0"/>
              <a:t>external</a:t>
            </a:r>
            <a:r>
              <a:rPr lang="en-US" dirty="0"/>
              <a:t> (but not internal) listeners</a:t>
            </a:r>
          </a:p>
          <a:p>
            <a:r>
              <a:rPr lang="en-US" dirty="0"/>
              <a:t>Router and client each generate </a:t>
            </a:r>
            <a:r>
              <a:rPr lang="en-US" dirty="0" err="1"/>
              <a:t>nonces</a:t>
            </a:r>
            <a:r>
              <a:rPr lang="en-US" dirty="0"/>
              <a:t>, then demonstrate knowledge of shared secret (the </a:t>
            </a:r>
            <a:r>
              <a:rPr lang="en-US" dirty="0" err="1"/>
              <a:t>wifi</a:t>
            </a:r>
            <a:r>
              <a:rPr lang="en-US" dirty="0"/>
              <a:t> password) by calculating hashes of the </a:t>
            </a:r>
            <a:r>
              <a:rPr lang="en-US" dirty="0" err="1"/>
              <a:t>nonces</a:t>
            </a:r>
            <a:endParaRPr lang="en-US" dirty="0"/>
          </a:p>
          <a:p>
            <a:r>
              <a:rPr lang="en-US" dirty="0"/>
              <a:t>The password, </a:t>
            </a:r>
            <a:r>
              <a:rPr lang="en-US" dirty="0" err="1"/>
              <a:t>nonces</a:t>
            </a:r>
            <a:r>
              <a:rPr lang="en-US" dirty="0"/>
              <a:t> and hashes are all combined to generate a symmetric encryption key</a:t>
            </a:r>
          </a:p>
        </p:txBody>
      </p:sp>
    </p:spTree>
    <p:extLst>
      <p:ext uri="{BB962C8B-B14F-4D97-AF65-F5344CB8AC3E}">
        <p14:creationId xmlns:p14="http://schemas.microsoft.com/office/powerpoint/2010/main" val="2478803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 / TLS</a:t>
            </a:r>
          </a:p>
        </p:txBody>
      </p:sp>
      <p:sp>
        <p:nvSpPr>
          <p:cNvPr id="3" name="Text Placeholder 2"/>
          <p:cNvSpPr>
            <a:spLocks noGrp="1"/>
          </p:cNvSpPr>
          <p:nvPr>
            <p:ph type="body" idx="1"/>
          </p:nvPr>
        </p:nvSpPr>
        <p:spPr/>
        <p:txBody>
          <a:bodyPr/>
          <a:lstStyle/>
          <a:p>
            <a:r>
              <a:rPr lang="en-US" dirty="0"/>
              <a:t>“</a:t>
            </a:r>
            <a:r>
              <a:rPr lang="en-US" b="1" dirty="0"/>
              <a:t>Secure Sockets Layer</a:t>
            </a:r>
            <a:r>
              <a:rPr lang="en-US" dirty="0"/>
              <a:t>”, which was renamed to “</a:t>
            </a:r>
            <a:r>
              <a:rPr lang="en-US" b="1" dirty="0"/>
              <a:t>Transport Layer Security</a:t>
            </a:r>
            <a:r>
              <a:rPr lang="en-US" dirty="0"/>
              <a:t>” when legacy-breaking changes were introduced</a:t>
            </a:r>
          </a:p>
          <a:p>
            <a:r>
              <a:rPr lang="en-US" dirty="0"/>
              <a:t>Goals are to verify identity of the server and encrypt traffic against all listeners</a:t>
            </a:r>
          </a:p>
          <a:p>
            <a:r>
              <a:rPr lang="en-US" dirty="0"/>
              <a:t>Client generates a key, then submits it to server encrypted with public half of server’s asymmetric encryption key…</a:t>
            </a:r>
          </a:p>
          <a:p>
            <a:r>
              <a:rPr lang="en-US" dirty="0"/>
              <a:t>…but how does the client </a:t>
            </a:r>
            <a:r>
              <a:rPr lang="en-US" i="1" dirty="0"/>
              <a:t>know </a:t>
            </a:r>
            <a:r>
              <a:rPr lang="en-US" dirty="0"/>
              <a:t>that’s the server’s public key?</a:t>
            </a:r>
          </a:p>
        </p:txBody>
      </p:sp>
    </p:spTree>
    <p:extLst>
      <p:ext uri="{BB962C8B-B14F-4D97-AF65-F5344CB8AC3E}">
        <p14:creationId xmlns:p14="http://schemas.microsoft.com/office/powerpoint/2010/main" val="73600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 Certificate Chain</a:t>
            </a:r>
          </a:p>
        </p:txBody>
      </p:sp>
      <p:sp>
        <p:nvSpPr>
          <p:cNvPr id="3" name="Text Placeholder 2"/>
          <p:cNvSpPr>
            <a:spLocks noGrp="1"/>
          </p:cNvSpPr>
          <p:nvPr>
            <p:ph type="body" idx="1"/>
          </p:nvPr>
        </p:nvSpPr>
        <p:spPr>
          <a:xfrm>
            <a:off x="457199" y="1642475"/>
            <a:ext cx="8229600" cy="4696800"/>
          </a:xfrm>
        </p:spPr>
        <p:txBody>
          <a:bodyPr/>
          <a:lstStyle/>
          <a:p>
            <a:r>
              <a:rPr lang="en-US" dirty="0"/>
              <a:t>The owner of </a:t>
            </a:r>
            <a:r>
              <a:rPr lang="en-US" dirty="0" err="1"/>
              <a:t>foo.bar</a:t>
            </a:r>
            <a:r>
              <a:rPr lang="en-US" dirty="0"/>
              <a:t> verifies their identity to Verisign (e.g.)</a:t>
            </a:r>
          </a:p>
          <a:p>
            <a:r>
              <a:rPr lang="en-US" dirty="0"/>
              <a:t>The owner of </a:t>
            </a:r>
            <a:r>
              <a:rPr lang="en-US" dirty="0" err="1"/>
              <a:t>foo.bar</a:t>
            </a:r>
            <a:r>
              <a:rPr lang="en-US" dirty="0"/>
              <a:t> creates an asymmetric key pair, and asks Verisign to encrypt the hash of the public key with Verisign’s private key</a:t>
            </a:r>
          </a:p>
          <a:p>
            <a:r>
              <a:rPr lang="en-US" dirty="0"/>
              <a:t>The client calculates the hash of </a:t>
            </a:r>
            <a:r>
              <a:rPr lang="en-US" dirty="0" err="1"/>
              <a:t>foo.bar’s</a:t>
            </a:r>
            <a:r>
              <a:rPr lang="en-US" dirty="0"/>
              <a:t> public key, gets Verisign’s public key, decrypts the encrypted hash and sees that they match…</a:t>
            </a:r>
          </a:p>
          <a:p>
            <a:r>
              <a:rPr lang="en-US" dirty="0"/>
              <a:t>…but how does the client </a:t>
            </a:r>
            <a:r>
              <a:rPr lang="en-US" i="1" dirty="0"/>
              <a:t>know </a:t>
            </a:r>
            <a:r>
              <a:rPr lang="en-US" dirty="0"/>
              <a:t>that’s Verisign’s public key?</a:t>
            </a:r>
          </a:p>
          <a:p>
            <a:r>
              <a:rPr lang="en-US" dirty="0"/>
              <a:t>The root of the chain of trust lives on each PC… and can be tampered with, maliciously or incompetently.</a:t>
            </a:r>
          </a:p>
        </p:txBody>
      </p:sp>
    </p:spTree>
    <p:extLst>
      <p:ext uri="{BB962C8B-B14F-4D97-AF65-F5344CB8AC3E}">
        <p14:creationId xmlns:p14="http://schemas.microsoft.com/office/powerpoint/2010/main" val="4197843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a:t>
            </a:r>
          </a:p>
        </p:txBody>
      </p:sp>
      <p:sp>
        <p:nvSpPr>
          <p:cNvPr id="3" name="Text Placeholder 2"/>
          <p:cNvSpPr>
            <a:spLocks noGrp="1"/>
          </p:cNvSpPr>
          <p:nvPr>
            <p:ph type="body" idx="1"/>
          </p:nvPr>
        </p:nvSpPr>
        <p:spPr/>
        <p:txBody>
          <a:bodyPr/>
          <a:lstStyle/>
          <a:p>
            <a:r>
              <a:rPr lang="en-US" dirty="0"/>
              <a:t>Goals are to transfer value between entities without possibility of tampering or repudiation, and without requiring a central authority</a:t>
            </a:r>
          </a:p>
          <a:p>
            <a:r>
              <a:rPr lang="en-US" dirty="0"/>
              <a:t>The history of all transactions is called a </a:t>
            </a:r>
            <a:r>
              <a:rPr lang="en-US" b="1" dirty="0"/>
              <a:t>ledger</a:t>
            </a:r>
            <a:r>
              <a:rPr lang="en-US" dirty="0"/>
              <a:t>. Ultimately, Bitcoin relies on everyone agreeing which copy of the ledger is the valid one.</a:t>
            </a:r>
          </a:p>
          <a:p>
            <a:r>
              <a:rPr lang="en-US" dirty="0"/>
              <a:t>Each block of changes to the ledger is hashed. A block is only valid if its hash begins with a certain number of zeroes.</a:t>
            </a:r>
          </a:p>
          <a:p>
            <a:r>
              <a:rPr lang="en-US" dirty="0"/>
              <a:t>Discovering a valid block is like winning the lottery. Searching for valid blocks is called </a:t>
            </a:r>
            <a:r>
              <a:rPr lang="en-US" b="1" dirty="0"/>
              <a:t>mining</a:t>
            </a:r>
            <a:r>
              <a:rPr lang="en-US" dirty="0"/>
              <a:t>.</a:t>
            </a:r>
          </a:p>
        </p:txBody>
      </p:sp>
    </p:spTree>
    <p:extLst>
      <p:ext uri="{BB962C8B-B14F-4D97-AF65-F5344CB8AC3E}">
        <p14:creationId xmlns:p14="http://schemas.microsoft.com/office/powerpoint/2010/main" val="86138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a:t>
            </a:r>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Ø"/>
            </a:pPr>
            <a:r>
              <a:rPr lang="en-US" dirty="0"/>
              <a:t>Same format as before: about equal parts </a:t>
            </a:r>
            <a:r>
              <a:rPr lang="en-US" b="1" dirty="0"/>
              <a:t>vocabulary</a:t>
            </a:r>
            <a:r>
              <a:rPr lang="en-US" dirty="0"/>
              <a:t>, short-answer </a:t>
            </a:r>
            <a:r>
              <a:rPr lang="en-US" b="1" dirty="0"/>
              <a:t>concepts</a:t>
            </a:r>
            <a:r>
              <a:rPr lang="en-US" dirty="0"/>
              <a:t>, and long-response </a:t>
            </a:r>
            <a:r>
              <a:rPr lang="en-US" b="1" dirty="0"/>
              <a:t>application</a:t>
            </a:r>
            <a:r>
              <a:rPr lang="en-US" dirty="0"/>
              <a:t> of ideas.</a:t>
            </a:r>
          </a:p>
          <a:p>
            <a:pPr marL="457200" indent="-457200">
              <a:buFont typeface="Wingdings" panose="05000000000000000000" pitchFamily="2" charset="2"/>
              <a:buChar char="Ø"/>
            </a:pPr>
            <a:r>
              <a:rPr lang="en-US" dirty="0"/>
              <a:t>One 8.5”x11” </a:t>
            </a:r>
            <a:r>
              <a:rPr lang="en-US" i="1" dirty="0"/>
              <a:t>handwritten </a:t>
            </a:r>
            <a:r>
              <a:rPr lang="en-US" dirty="0"/>
              <a:t>page of notes</a:t>
            </a:r>
          </a:p>
          <a:p>
            <a:pPr marL="457200" indent="-457200">
              <a:buFont typeface="Wingdings" panose="05000000000000000000" pitchFamily="2" charset="2"/>
              <a:buChar char="Ø"/>
            </a:pPr>
            <a:r>
              <a:rPr lang="en-US" dirty="0"/>
              <a:t>About 66% from post-midterm, 33% pre-</a:t>
            </a:r>
          </a:p>
          <a:p>
            <a:pPr marL="457200" indent="-457200">
              <a:buFont typeface="Wingdings" panose="05000000000000000000" pitchFamily="2" charset="2"/>
              <a:buChar char="Ø"/>
            </a:pPr>
            <a:r>
              <a:rPr lang="en-US" dirty="0"/>
              <a:t>About 66% from lectures, 33% from reading assignments (entry tickets)</a:t>
            </a:r>
          </a:p>
          <a:p>
            <a:r>
              <a:rPr lang="en-US" dirty="0"/>
              <a:t> </a:t>
            </a:r>
          </a:p>
          <a:p>
            <a:r>
              <a:rPr lang="en-US" dirty="0"/>
              <a:t> 24% of </a:t>
            </a:r>
            <a:r>
              <a:rPr lang="en-US"/>
              <a:t>final grade</a:t>
            </a:r>
            <a:endParaRPr lang="en-US" dirty="0"/>
          </a:p>
        </p:txBody>
      </p:sp>
    </p:spTree>
    <p:extLst>
      <p:ext uri="{BB962C8B-B14F-4D97-AF65-F5344CB8AC3E}">
        <p14:creationId xmlns:p14="http://schemas.microsoft.com/office/powerpoint/2010/main" val="3401644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Repudiation</a:t>
            </a:r>
          </a:p>
        </p:txBody>
      </p:sp>
      <p:sp>
        <p:nvSpPr>
          <p:cNvPr id="3" name="Text Placeholder 2"/>
          <p:cNvSpPr>
            <a:spLocks noGrp="1"/>
          </p:cNvSpPr>
          <p:nvPr>
            <p:ph type="body" idx="1"/>
          </p:nvPr>
        </p:nvSpPr>
        <p:spPr>
          <a:xfrm>
            <a:off x="457199" y="1706483"/>
            <a:ext cx="8229600" cy="4696800"/>
          </a:xfrm>
        </p:spPr>
        <p:txBody>
          <a:bodyPr/>
          <a:lstStyle/>
          <a:p>
            <a:r>
              <a:rPr lang="en-US" dirty="0"/>
              <a:t>To repudiate a transaction, Alice would have to construct an alternate copy of the ledger without that transaction.</a:t>
            </a:r>
          </a:p>
          <a:p>
            <a:r>
              <a:rPr lang="en-US" dirty="0"/>
              <a:t>A ledger copy is only valid if all the hashes are correct, so Alice would have to mine herself.</a:t>
            </a:r>
          </a:p>
          <a:p>
            <a:r>
              <a:rPr lang="en-US" dirty="0"/>
              <a:t>The </a:t>
            </a:r>
            <a:r>
              <a:rPr lang="en-US" i="1" dirty="0"/>
              <a:t>one </a:t>
            </a:r>
            <a:r>
              <a:rPr lang="en-US" dirty="0"/>
              <a:t>accepted copy of the ledger is the one with the most hashes in it, so Alice would have to not only replace the existing one, but also replace all the work that got done to the true ledger while she was doing her mining.</a:t>
            </a:r>
          </a:p>
          <a:p>
            <a:r>
              <a:rPr lang="en-US" dirty="0"/>
              <a:t>Thus, Alice would need more hashing power than the rest of the world combined to keep up.</a:t>
            </a:r>
          </a:p>
        </p:txBody>
      </p:sp>
    </p:spTree>
    <p:extLst>
      <p:ext uri="{BB962C8B-B14F-4D97-AF65-F5344CB8AC3E}">
        <p14:creationId xmlns:p14="http://schemas.microsoft.com/office/powerpoint/2010/main" val="253176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Passwords Get Stolen</a:t>
            </a:r>
          </a:p>
        </p:txBody>
      </p:sp>
      <p:sp>
        <p:nvSpPr>
          <p:cNvPr id="3" name="Text Placeholder 2"/>
          <p:cNvSpPr>
            <a:spLocks noGrp="1"/>
          </p:cNvSpPr>
          <p:nvPr>
            <p:ph type="body" idx="1"/>
          </p:nvPr>
        </p:nvSpPr>
        <p:spPr>
          <a:xfrm>
            <a:off x="457199" y="1633331"/>
            <a:ext cx="8229600" cy="4696800"/>
          </a:xfrm>
        </p:spPr>
        <p:txBody>
          <a:bodyPr/>
          <a:lstStyle/>
          <a:p>
            <a:r>
              <a:rPr lang="en-US" dirty="0"/>
              <a:t>A minor danger of passwords is an attacker brute-force trying random passwords. Not possible with a well-implemented site.</a:t>
            </a:r>
          </a:p>
          <a:p>
            <a:r>
              <a:rPr lang="en-US" dirty="0"/>
              <a:t>A major danger of passwords is an attacker downloading the password database. So the developer stores hashes, not passwords…</a:t>
            </a:r>
          </a:p>
          <a:p>
            <a:r>
              <a:rPr lang="en-US" dirty="0"/>
              <a:t>…so the attacker generates a rainbow table of hashes…</a:t>
            </a:r>
          </a:p>
          <a:p>
            <a:r>
              <a:rPr lang="en-US" dirty="0"/>
              <a:t>…so the developer stores </a:t>
            </a:r>
            <a:r>
              <a:rPr lang="en-US" b="1" dirty="0"/>
              <a:t>salted hashes</a:t>
            </a:r>
            <a:r>
              <a:rPr lang="en-US" dirty="0"/>
              <a:t>.</a:t>
            </a:r>
          </a:p>
          <a:p>
            <a:r>
              <a:rPr lang="en-US" dirty="0"/>
              <a:t>A password that is strong enough to resist modern GPU cracking is probably too hard to remember… “</a:t>
            </a:r>
            <a:r>
              <a:rPr lang="en-US" dirty="0" err="1"/>
              <a:t>correcthorsebatterystaple</a:t>
            </a:r>
            <a:r>
              <a:rPr lang="en-US" dirty="0"/>
              <a:t>” can’t be trusted.</a:t>
            </a:r>
          </a:p>
        </p:txBody>
      </p:sp>
    </p:spTree>
    <p:extLst>
      <p:ext uri="{BB962C8B-B14F-4D97-AF65-F5344CB8AC3E}">
        <p14:creationId xmlns:p14="http://schemas.microsoft.com/office/powerpoint/2010/main" val="2910537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 Suck</a:t>
            </a:r>
          </a:p>
        </p:txBody>
      </p:sp>
      <p:sp>
        <p:nvSpPr>
          <p:cNvPr id="3" name="Text Placeholder 2"/>
          <p:cNvSpPr>
            <a:spLocks noGrp="1"/>
          </p:cNvSpPr>
          <p:nvPr>
            <p:ph type="body" idx="1"/>
          </p:nvPr>
        </p:nvSpPr>
        <p:spPr/>
        <p:txBody>
          <a:bodyPr/>
          <a:lstStyle/>
          <a:p>
            <a:r>
              <a:rPr lang="en-US" dirty="0"/>
              <a:t>The randomness contained in a password is called </a:t>
            </a:r>
            <a:r>
              <a:rPr lang="en-US" b="1" dirty="0"/>
              <a:t>entropy</a:t>
            </a:r>
            <a:r>
              <a:rPr lang="en-US" dirty="0"/>
              <a:t>. More is better.</a:t>
            </a:r>
          </a:p>
          <a:p>
            <a:r>
              <a:rPr lang="en-US" dirty="0"/>
              <a:t>People are bad at generating entropy.</a:t>
            </a:r>
          </a:p>
          <a:p>
            <a:r>
              <a:rPr lang="en-US" dirty="0"/>
              <a:t>People are bad at remembering high-entropy passwords.</a:t>
            </a:r>
          </a:p>
          <a:p>
            <a:r>
              <a:rPr lang="en-US" dirty="0"/>
              <a:t>Failing to remember passwords requires sites to have password-reset mechanisms, which are themselves the #1 way accounts get compromised.</a:t>
            </a:r>
          </a:p>
          <a:p>
            <a:r>
              <a:rPr lang="en-US" dirty="0"/>
              <a:t>Use </a:t>
            </a:r>
            <a:r>
              <a:rPr lang="en-US" b="1" dirty="0"/>
              <a:t>two-factor authentication</a:t>
            </a:r>
            <a:r>
              <a:rPr lang="en-US" dirty="0"/>
              <a:t> wherever possible.</a:t>
            </a:r>
          </a:p>
          <a:p>
            <a:r>
              <a:rPr lang="en-US" dirty="0"/>
              <a:t>Use a </a:t>
            </a:r>
            <a:r>
              <a:rPr lang="en-US" b="1" dirty="0"/>
              <a:t>password manager</a:t>
            </a:r>
            <a:r>
              <a:rPr lang="en-US" dirty="0"/>
              <a:t>.</a:t>
            </a:r>
          </a:p>
        </p:txBody>
      </p:sp>
    </p:spTree>
    <p:extLst>
      <p:ext uri="{BB962C8B-B14F-4D97-AF65-F5344CB8AC3E}">
        <p14:creationId xmlns:p14="http://schemas.microsoft.com/office/powerpoint/2010/main" val="2223159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Injection</a:t>
            </a:r>
          </a:p>
        </p:txBody>
      </p:sp>
      <p:sp>
        <p:nvSpPr>
          <p:cNvPr id="3" name="Text Placeholder 2"/>
          <p:cNvSpPr>
            <a:spLocks noGrp="1"/>
          </p:cNvSpPr>
          <p:nvPr>
            <p:ph type="body" idx="1"/>
          </p:nvPr>
        </p:nvSpPr>
        <p:spPr/>
        <p:txBody>
          <a:bodyPr/>
          <a:lstStyle/>
          <a:p>
            <a:r>
              <a:rPr lang="en-US" dirty="0"/>
              <a:t>Do not run other people’s code in your system.</a:t>
            </a:r>
          </a:p>
          <a:p>
            <a:r>
              <a:rPr lang="en-US" dirty="0"/>
              <a:t>Watch out for places where user input might be interpreted as code. For example: </a:t>
            </a:r>
            <a:r>
              <a:rPr lang="en-US" b="1" dirty="0"/>
              <a:t>SQL injection </a:t>
            </a:r>
            <a:r>
              <a:rPr lang="en-US" dirty="0"/>
              <a:t>and </a:t>
            </a:r>
            <a:r>
              <a:rPr lang="en-US" b="1" dirty="0"/>
              <a:t>script injection</a:t>
            </a:r>
            <a:r>
              <a:rPr lang="en-US" dirty="0"/>
              <a:t>.</a:t>
            </a:r>
          </a:p>
          <a:p>
            <a:r>
              <a:rPr lang="en-US" dirty="0"/>
              <a:t>Making sure that user input does not contain injected code is called </a:t>
            </a:r>
            <a:r>
              <a:rPr lang="en-US" b="1" dirty="0"/>
              <a:t>sanitizing</a:t>
            </a:r>
            <a:r>
              <a:rPr lang="en-US" dirty="0"/>
              <a:t> it. This can be done through </a:t>
            </a:r>
            <a:r>
              <a:rPr lang="en-US" b="1" dirty="0"/>
              <a:t>blacklists</a:t>
            </a:r>
            <a:r>
              <a:rPr lang="en-US" dirty="0"/>
              <a:t> (lists of known-bad constructs), but is better done through </a:t>
            </a:r>
            <a:r>
              <a:rPr lang="en-US" b="1" dirty="0"/>
              <a:t>whitelists</a:t>
            </a:r>
            <a:r>
              <a:rPr lang="en-US" dirty="0"/>
              <a:t> (lists of known-good constructs).</a:t>
            </a:r>
          </a:p>
          <a:p>
            <a:r>
              <a:rPr lang="en-US" dirty="0"/>
              <a:t>Unsafe input can either be deleted/discarded, or can be rendered safe by </a:t>
            </a:r>
            <a:r>
              <a:rPr lang="en-US" b="1" dirty="0"/>
              <a:t>escaping</a:t>
            </a:r>
            <a:r>
              <a:rPr lang="en-US" dirty="0"/>
              <a:t> it.</a:t>
            </a:r>
          </a:p>
        </p:txBody>
      </p:sp>
    </p:spTree>
    <p:extLst>
      <p:ext uri="{BB962C8B-B14F-4D97-AF65-F5344CB8AC3E}">
        <p14:creationId xmlns:p14="http://schemas.microsoft.com/office/powerpoint/2010/main" val="3529923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Overrun</a:t>
            </a:r>
          </a:p>
        </p:txBody>
      </p:sp>
      <p:sp>
        <p:nvSpPr>
          <p:cNvPr id="3" name="Text Placeholder 2"/>
          <p:cNvSpPr>
            <a:spLocks noGrp="1"/>
          </p:cNvSpPr>
          <p:nvPr>
            <p:ph type="body" idx="1"/>
          </p:nvPr>
        </p:nvSpPr>
        <p:spPr>
          <a:xfrm>
            <a:off x="457199" y="1710208"/>
            <a:ext cx="8229600" cy="4696800"/>
          </a:xfrm>
        </p:spPr>
        <p:txBody>
          <a:bodyPr/>
          <a:lstStyle/>
          <a:p>
            <a:r>
              <a:rPr lang="en-US" dirty="0"/>
              <a:t>By the nature of its memory management, C/C++ is highly vulnerable to </a:t>
            </a:r>
            <a:r>
              <a:rPr lang="en-US" b="1" dirty="0"/>
              <a:t>buffer overruns</a:t>
            </a:r>
            <a:r>
              <a:rPr lang="en-US" dirty="0"/>
              <a:t>: reading or writing beyond the space allocated for an array or buffer.</a:t>
            </a:r>
          </a:p>
          <a:p>
            <a:r>
              <a:rPr lang="en-US" dirty="0"/>
              <a:t>Anytime the attacker can control the contents of your memory, they have the potential ability to put their own code there and trick you into executing it.</a:t>
            </a:r>
          </a:p>
          <a:p>
            <a:r>
              <a:rPr lang="en-US" dirty="0"/>
              <a:t>Use every tool available to find and prevent these errors: strict warnings, lint, etc.</a:t>
            </a:r>
          </a:p>
          <a:p>
            <a:r>
              <a:rPr lang="en-US" dirty="0"/>
              <a:t>If performance is less important than security—and it usually is for Internet software—use another language.</a:t>
            </a:r>
          </a:p>
        </p:txBody>
      </p:sp>
    </p:spTree>
    <p:extLst>
      <p:ext uri="{BB962C8B-B14F-4D97-AF65-F5344CB8AC3E}">
        <p14:creationId xmlns:p14="http://schemas.microsoft.com/office/powerpoint/2010/main" val="1565227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Text Placeholder 2"/>
          <p:cNvSpPr>
            <a:spLocks noGrp="1"/>
          </p:cNvSpPr>
          <p:nvPr>
            <p:ph type="body" idx="1"/>
          </p:nvPr>
        </p:nvSpPr>
        <p:spPr/>
        <p:txBody>
          <a:bodyPr/>
          <a:lstStyle/>
          <a:p>
            <a:r>
              <a:rPr lang="en-US" dirty="0"/>
              <a:t>It is almost always safer to crash outright than to continue in an unexpected or misunderstood state.</a:t>
            </a:r>
          </a:p>
          <a:p>
            <a:r>
              <a:rPr lang="en-US" dirty="0"/>
              <a:t>When logging errors, be careful not to </a:t>
            </a:r>
            <a:r>
              <a:rPr lang="en-US" b="1" dirty="0"/>
              <a:t>leak information</a:t>
            </a:r>
            <a:r>
              <a:rPr lang="en-US" dirty="0"/>
              <a:t>.</a:t>
            </a:r>
          </a:p>
          <a:p>
            <a:r>
              <a:rPr lang="en-US" dirty="0"/>
              <a:t>Likewise, when logging errors, be careful about string processing and accessing the hard drive.</a:t>
            </a:r>
          </a:p>
        </p:txBody>
      </p:sp>
    </p:spTree>
    <p:extLst>
      <p:ext uri="{BB962C8B-B14F-4D97-AF65-F5344CB8AC3E}">
        <p14:creationId xmlns:p14="http://schemas.microsoft.com/office/powerpoint/2010/main" val="3033541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1252728" y="3061035"/>
            <a:ext cx="6839712" cy="2352213"/>
          </a:xfrm>
          <a:prstGeom prst="rect">
            <a:avLst/>
          </a:prstGeom>
        </p:spPr>
        <p:txBody>
          <a:bodyPr lIns="91425" tIns="91425" rIns="91425" bIns="91425" anchor="t" anchorCtr="0">
            <a:noAutofit/>
          </a:bodyPr>
          <a:lstStyle/>
          <a:p>
            <a:pPr>
              <a:buNone/>
            </a:pPr>
            <a:r>
              <a:rPr lang="en-US" dirty="0"/>
              <a:t>A </a:t>
            </a:r>
            <a:r>
              <a:rPr lang="en-US" b="1" dirty="0"/>
              <a:t>distributed system </a:t>
            </a:r>
            <a:r>
              <a:rPr lang="en-US" dirty="0"/>
              <a:t>is one in which two or more processes work together to achieve a computational result.</a:t>
            </a:r>
          </a:p>
          <a:p>
            <a:pPr>
              <a:spcBef>
                <a:spcPts val="0"/>
              </a:spcBef>
              <a:buNone/>
            </a:pPr>
            <a:endParaRPr lang="en" dirty="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 Tasks</a:t>
            </a:r>
          </a:p>
        </p:txBody>
      </p:sp>
      <p:sp>
        <p:nvSpPr>
          <p:cNvPr id="3" name="Text Placeholder 2"/>
          <p:cNvSpPr>
            <a:spLocks noGrp="1"/>
          </p:cNvSpPr>
          <p:nvPr>
            <p:ph type="body" idx="1"/>
          </p:nvPr>
        </p:nvSpPr>
        <p:spPr>
          <a:xfrm>
            <a:off x="457200" y="1871075"/>
            <a:ext cx="5093208" cy="4696800"/>
          </a:xfrm>
        </p:spPr>
        <p:txBody>
          <a:bodyPr anchor="ctr"/>
          <a:lstStyle/>
          <a:p>
            <a:pPr>
              <a:buNone/>
            </a:pPr>
            <a:r>
              <a:rPr lang="en-US" dirty="0"/>
              <a:t>All distributed systems perform the same tasks, no matter what the scale. All that changes are the tools (software, languages, hardware, etc.) used</a:t>
            </a:r>
          </a:p>
          <a:p>
            <a:endParaRPr lang="en-US" dirty="0"/>
          </a:p>
          <a:p>
            <a:r>
              <a:rPr lang="en-US" b="1" dirty="0"/>
              <a:t>Balance load</a:t>
            </a:r>
          </a:p>
          <a:p>
            <a:r>
              <a:rPr lang="en-US" b="1" dirty="0"/>
              <a:t>Handle socket traffic</a:t>
            </a:r>
          </a:p>
          <a:p>
            <a:r>
              <a:rPr lang="en-US" b="1" dirty="0"/>
              <a:t>Interpret requests</a:t>
            </a:r>
          </a:p>
          <a:p>
            <a:r>
              <a:rPr lang="en-US" b="1" dirty="0"/>
              <a:t>Perform calculations</a:t>
            </a:r>
          </a:p>
          <a:p>
            <a:r>
              <a:rPr lang="en-US" b="1" dirty="0"/>
              <a:t>Query data</a:t>
            </a:r>
          </a:p>
          <a:p>
            <a:r>
              <a:rPr lang="en-US" b="1" dirty="0"/>
              <a:t>Cache data</a:t>
            </a:r>
          </a:p>
          <a:p>
            <a:r>
              <a:rPr lang="en-US" b="1" dirty="0"/>
              <a:t>Compose responses</a:t>
            </a:r>
          </a:p>
          <a:p>
            <a:endParaRPr lang="en-US" dirty="0"/>
          </a:p>
        </p:txBody>
      </p:sp>
      <p:pic>
        <p:nvPicPr>
          <p:cNvPr id="7" name="application-server.png"/>
          <p:cNvPicPr/>
          <p:nvPr/>
        </p:nvPicPr>
        <p:blipFill>
          <a:blip r:embed="rId2">
            <a:extLst/>
          </a:blip>
          <a:stretch>
            <a:fillRect/>
          </a:stretch>
        </p:blipFill>
        <p:spPr>
          <a:xfrm>
            <a:off x="5767150" y="4243641"/>
            <a:ext cx="1177179" cy="1455554"/>
          </a:xfrm>
          <a:prstGeom prst="rect">
            <a:avLst/>
          </a:prstGeom>
          <a:ln w="12700">
            <a:miter lim="400000"/>
          </a:ln>
        </p:spPr>
      </p:pic>
      <p:pic>
        <p:nvPicPr>
          <p:cNvPr id="8" name="application-server.png"/>
          <p:cNvPicPr/>
          <p:nvPr/>
        </p:nvPicPr>
        <p:blipFill>
          <a:blip r:embed="rId2">
            <a:extLst/>
          </a:blip>
          <a:stretch>
            <a:fillRect/>
          </a:stretch>
        </p:blipFill>
        <p:spPr>
          <a:xfrm>
            <a:off x="5767150" y="1993392"/>
            <a:ext cx="1177179" cy="1455553"/>
          </a:xfrm>
          <a:prstGeom prst="rect">
            <a:avLst/>
          </a:prstGeom>
          <a:ln w="12700">
            <a:miter lim="400000"/>
          </a:ln>
        </p:spPr>
      </p:pic>
      <p:pic>
        <p:nvPicPr>
          <p:cNvPr id="9" name="Dell_Poweredge_1950.png"/>
          <p:cNvPicPr/>
          <p:nvPr/>
        </p:nvPicPr>
        <p:blipFill>
          <a:blip r:embed="rId3">
            <a:extLst/>
          </a:blip>
          <a:stretch>
            <a:fillRect/>
          </a:stretch>
        </p:blipFill>
        <p:spPr>
          <a:xfrm>
            <a:off x="4298710" y="3287476"/>
            <a:ext cx="1634851" cy="1113317"/>
          </a:xfrm>
          <a:prstGeom prst="rect">
            <a:avLst/>
          </a:prstGeom>
          <a:ln w="12700">
            <a:miter lim="400000"/>
          </a:ln>
        </p:spPr>
      </p:pic>
      <p:pic>
        <p:nvPicPr>
          <p:cNvPr id="10" name="database_server.png"/>
          <p:cNvPicPr/>
          <p:nvPr/>
        </p:nvPicPr>
        <p:blipFill>
          <a:blip r:embed="rId4">
            <a:extLst/>
          </a:blip>
          <a:stretch>
            <a:fillRect/>
          </a:stretch>
        </p:blipFill>
        <p:spPr>
          <a:xfrm>
            <a:off x="7024989" y="2956402"/>
            <a:ext cx="1177179" cy="1444391"/>
          </a:xfrm>
          <a:prstGeom prst="rect">
            <a:avLst/>
          </a:prstGeom>
          <a:ln w="12700">
            <a:miter lim="400000"/>
          </a:ln>
        </p:spPr>
      </p:pic>
    </p:spTree>
    <p:extLst>
      <p:ext uri="{BB962C8B-B14F-4D97-AF65-F5344CB8AC3E}">
        <p14:creationId xmlns:p14="http://schemas.microsoft.com/office/powerpoint/2010/main" val="1205781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Quantity</a:t>
            </a:r>
          </a:p>
        </p:txBody>
      </p:sp>
      <p:sp>
        <p:nvSpPr>
          <p:cNvPr id="3" name="Text Placeholder 2"/>
          <p:cNvSpPr>
            <a:spLocks noGrp="1"/>
          </p:cNvSpPr>
          <p:nvPr>
            <p:ph type="body" idx="1"/>
          </p:nvPr>
        </p:nvSpPr>
        <p:spPr/>
        <p:txBody>
          <a:bodyPr/>
          <a:lstStyle/>
          <a:p>
            <a:r>
              <a:rPr lang="en-US" dirty="0"/>
              <a:t>Even small numbers of inexpensive servers can handle 10s to 100s of simultaneous users</a:t>
            </a:r>
          </a:p>
          <a:p>
            <a:r>
              <a:rPr lang="en-US" dirty="0"/>
              <a:t>“Simultaneous users” will always be a mere fraction of total users</a:t>
            </a:r>
          </a:p>
          <a:p>
            <a:r>
              <a:rPr lang="en-US" dirty="0"/>
              <a:t>Facebook serves about 1.5 billion users with about 250,000 servers</a:t>
            </a:r>
          </a:p>
          <a:p>
            <a:r>
              <a:rPr lang="en-US" b="1" dirty="0"/>
              <a:t>Cloud computing </a:t>
            </a:r>
            <a:r>
              <a:rPr lang="en-US" dirty="0"/>
              <a:t>just means “renting servers from someone else, by the day, hour or even minute”</a:t>
            </a:r>
          </a:p>
          <a:p>
            <a:r>
              <a:rPr lang="en-US" dirty="0"/>
              <a:t>Microsoft and Google have 1M+ servers, Amazon 2M+.</a:t>
            </a:r>
          </a:p>
          <a:p>
            <a:r>
              <a:rPr lang="en-US" dirty="0"/>
              <a:t>Netflix has zero.</a:t>
            </a:r>
          </a:p>
        </p:txBody>
      </p:sp>
    </p:spTree>
    <p:extLst>
      <p:ext uri="{BB962C8B-B14F-4D97-AF65-F5344CB8AC3E}">
        <p14:creationId xmlns:p14="http://schemas.microsoft.com/office/powerpoint/2010/main" val="1892730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Text Placeholder 2"/>
          <p:cNvSpPr>
            <a:spLocks noGrp="1"/>
          </p:cNvSpPr>
          <p:nvPr>
            <p:ph type="body" idx="1"/>
          </p:nvPr>
        </p:nvSpPr>
        <p:spPr/>
        <p:txBody>
          <a:bodyPr/>
          <a:lstStyle/>
          <a:p>
            <a:r>
              <a:rPr lang="en-US" dirty="0"/>
              <a:t>The total information processed by a system is known as its </a:t>
            </a:r>
            <a:r>
              <a:rPr lang="en-US" b="1" dirty="0"/>
              <a:t>state</a:t>
            </a:r>
            <a:endParaRPr lang="en-US" dirty="0"/>
          </a:p>
          <a:p>
            <a:r>
              <a:rPr lang="en-US" dirty="0"/>
              <a:t>Ensuring that all processes in a distributed system have the same view of the state is known as </a:t>
            </a:r>
            <a:r>
              <a:rPr lang="en-US" b="1" dirty="0"/>
              <a:t>synchronization</a:t>
            </a:r>
          </a:p>
          <a:p>
            <a:r>
              <a:rPr lang="en-US" dirty="0"/>
              <a:t>The </a:t>
            </a:r>
            <a:r>
              <a:rPr lang="en-US" b="1" dirty="0"/>
              <a:t>CAP Theorem</a:t>
            </a:r>
            <a:r>
              <a:rPr lang="en-US" dirty="0"/>
              <a:t> tells us that when the possibility of a </a:t>
            </a:r>
            <a:r>
              <a:rPr lang="en-US" b="1" dirty="0"/>
              <a:t>P</a:t>
            </a:r>
            <a:r>
              <a:rPr lang="en-US" dirty="0"/>
              <a:t>artition exists (which it always does), we can either choose to be </a:t>
            </a:r>
            <a:r>
              <a:rPr lang="en-US" b="1" dirty="0"/>
              <a:t>C</a:t>
            </a:r>
            <a:r>
              <a:rPr lang="en-US" dirty="0"/>
              <a:t>onsistent or </a:t>
            </a:r>
            <a:r>
              <a:rPr lang="en-US" b="1" dirty="0"/>
              <a:t>A</a:t>
            </a:r>
            <a:r>
              <a:rPr lang="en-US" dirty="0"/>
              <a:t>vailable, but never both at the same time.</a:t>
            </a:r>
          </a:p>
          <a:p>
            <a:r>
              <a:rPr lang="en-US" dirty="0"/>
              <a:t>Juggling consistency versus availability is the key challenge of synchronization</a:t>
            </a:r>
          </a:p>
          <a:p>
            <a:endParaRPr lang="en-US" dirty="0"/>
          </a:p>
        </p:txBody>
      </p:sp>
    </p:spTree>
    <p:extLst>
      <p:ext uri="{BB962C8B-B14F-4D97-AF65-F5344CB8AC3E}">
        <p14:creationId xmlns:p14="http://schemas.microsoft.com/office/powerpoint/2010/main" val="227330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1252728" y="3061035"/>
            <a:ext cx="6839712" cy="2352213"/>
          </a:xfrm>
          <a:prstGeom prst="rect">
            <a:avLst/>
          </a:prstGeom>
        </p:spPr>
        <p:txBody>
          <a:bodyPr lIns="91425" tIns="91425" rIns="91425" bIns="91425" anchor="t" anchorCtr="0">
            <a:noAutofit/>
          </a:bodyPr>
          <a:lstStyle/>
          <a:p>
            <a:pPr>
              <a:buNone/>
            </a:pPr>
            <a:r>
              <a:rPr lang="en-US" dirty="0"/>
              <a:t>Threat modeling is a process by which a system is methodically analyzed from an attacker’s perspective, to identify attack goals, evaluate the risks they pose and mitigate their vulnerabilities.</a:t>
            </a:r>
          </a:p>
          <a:p>
            <a:pPr>
              <a:spcBef>
                <a:spcPts val="0"/>
              </a:spcBef>
              <a:buNone/>
            </a:pPr>
            <a:endParaRPr lang="en" dirty="0"/>
          </a:p>
        </p:txBody>
      </p:sp>
    </p:spTree>
    <p:extLst>
      <p:ext uri="{BB962C8B-B14F-4D97-AF65-F5344CB8AC3E}">
        <p14:creationId xmlns:p14="http://schemas.microsoft.com/office/powerpoint/2010/main" val="25079597"/>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Lockstep Synchrony [Doom]</a:t>
            </a:r>
          </a:p>
        </p:txBody>
      </p:sp>
      <p:sp>
        <p:nvSpPr>
          <p:cNvPr id="3" name="Text Placeholder 2"/>
          <p:cNvSpPr>
            <a:spLocks noGrp="1"/>
          </p:cNvSpPr>
          <p:nvPr>
            <p:ph type="body" idx="1"/>
          </p:nvPr>
        </p:nvSpPr>
        <p:spPr>
          <a:xfrm>
            <a:off x="457200" y="1871075"/>
            <a:ext cx="4297680" cy="4696800"/>
          </a:xfrm>
        </p:spPr>
        <p:txBody>
          <a:bodyPr/>
          <a:lstStyle/>
          <a:p>
            <a:pPr>
              <a:buNone/>
            </a:pPr>
            <a:r>
              <a:rPr lang="en-US" dirty="0"/>
              <a:t>Simplest possible distributed system:</a:t>
            </a:r>
          </a:p>
          <a:p>
            <a:r>
              <a:rPr lang="en-US" dirty="0"/>
              <a:t>Every node has a complete copy of state</a:t>
            </a:r>
          </a:p>
          <a:p>
            <a:r>
              <a:rPr lang="en-US" dirty="0"/>
              <a:t>Every requested change is sent to every node</a:t>
            </a:r>
          </a:p>
          <a:p>
            <a:r>
              <a:rPr lang="en-US" dirty="0"/>
              <a:t>All nodes apply the changes at the same time once every node has received every change </a:t>
            </a:r>
          </a:p>
        </p:txBody>
      </p:sp>
      <p:pic>
        <p:nvPicPr>
          <p:cNvPr id="4" name="Shape 632"/>
          <p:cNvPicPr preferRelativeResize="0"/>
          <p:nvPr/>
        </p:nvPicPr>
        <p:blipFill>
          <a:blip r:embed="rId2">
            <a:alphaModFix/>
          </a:blip>
          <a:stretch>
            <a:fillRect/>
          </a:stretch>
        </p:blipFill>
        <p:spPr>
          <a:xfrm>
            <a:off x="4754880" y="2156053"/>
            <a:ext cx="4238625" cy="3867150"/>
          </a:xfrm>
          <a:prstGeom prst="rect">
            <a:avLst/>
          </a:prstGeom>
          <a:noFill/>
          <a:ln>
            <a:noFill/>
          </a:ln>
        </p:spPr>
      </p:pic>
      <p:sp>
        <p:nvSpPr>
          <p:cNvPr id="5" name="TextBox 4"/>
          <p:cNvSpPr txBox="1"/>
          <p:nvPr/>
        </p:nvSpPr>
        <p:spPr>
          <a:xfrm>
            <a:off x="1019555" y="6308181"/>
            <a:ext cx="7104888" cy="461665"/>
          </a:xfrm>
          <a:prstGeom prst="rect">
            <a:avLst/>
          </a:prstGeom>
          <a:noFill/>
        </p:spPr>
        <p:txBody>
          <a:bodyPr wrap="square" rtlCol="0">
            <a:spAutoFit/>
          </a:bodyPr>
          <a:lstStyle/>
          <a:p>
            <a:pPr algn="ctr"/>
            <a:r>
              <a:rPr lang="en-US" sz="2400" i="1" dirty="0">
                <a:solidFill>
                  <a:srgbClr val="FF0000"/>
                </a:solidFill>
                <a:latin typeface="Raleway" panose="020B0503030101060003" pitchFamily="34" charset="0"/>
              </a:rPr>
              <a:t>CONSISTENT but not AVAILABLE</a:t>
            </a:r>
          </a:p>
        </p:txBody>
      </p:sp>
    </p:spTree>
    <p:extLst>
      <p:ext uri="{BB962C8B-B14F-4D97-AF65-F5344CB8AC3E}">
        <p14:creationId xmlns:p14="http://schemas.microsoft.com/office/powerpoint/2010/main" val="4044524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3" name="Text Placeholder 2"/>
          <p:cNvSpPr>
            <a:spLocks noGrp="1"/>
          </p:cNvSpPr>
          <p:nvPr>
            <p:ph type="body" idx="1"/>
          </p:nvPr>
        </p:nvSpPr>
        <p:spPr>
          <a:xfrm>
            <a:off x="4636008" y="1871075"/>
            <a:ext cx="4297680" cy="4696800"/>
          </a:xfrm>
        </p:spPr>
        <p:txBody>
          <a:bodyPr/>
          <a:lstStyle/>
          <a:p>
            <a:r>
              <a:rPr lang="en-US" dirty="0"/>
              <a:t>Each line represents a process</a:t>
            </a:r>
          </a:p>
          <a:p>
            <a:r>
              <a:rPr lang="en-US" dirty="0"/>
              <a:t>Time runs from top to bottom</a:t>
            </a:r>
          </a:p>
          <a:p>
            <a:r>
              <a:rPr lang="en-US" dirty="0"/>
              <a:t>Each arrow is a function call or message</a:t>
            </a:r>
          </a:p>
          <a:p>
            <a:r>
              <a:rPr lang="en-US" dirty="0"/>
              <a:t>Slope of arrow represents </a:t>
            </a:r>
            <a:r>
              <a:rPr lang="en-US" b="1" dirty="0"/>
              <a:t>lag </a:t>
            </a:r>
            <a:r>
              <a:rPr lang="en-US" dirty="0"/>
              <a:t>(delay between request and result)</a:t>
            </a:r>
            <a:endParaRPr lang="en-US" b="1" dirty="0"/>
          </a:p>
          <a:p>
            <a:pPr>
              <a:buNone/>
            </a:pPr>
            <a:endParaRPr lang="en-US" dirty="0"/>
          </a:p>
        </p:txBody>
      </p:sp>
      <p:pic>
        <p:nvPicPr>
          <p:cNvPr id="4" name="Shape 632"/>
          <p:cNvPicPr preferRelativeResize="0"/>
          <p:nvPr/>
        </p:nvPicPr>
        <p:blipFill>
          <a:blip r:embed="rId2">
            <a:alphaModFix/>
          </a:blip>
          <a:stretch>
            <a:fillRect/>
          </a:stretch>
        </p:blipFill>
        <p:spPr>
          <a:xfrm>
            <a:off x="146304" y="2020818"/>
            <a:ext cx="4238625" cy="3867150"/>
          </a:xfrm>
          <a:prstGeom prst="rect">
            <a:avLst/>
          </a:prstGeom>
          <a:noFill/>
          <a:ln>
            <a:noFill/>
          </a:ln>
        </p:spPr>
      </p:pic>
    </p:spTree>
    <p:extLst>
      <p:ext uri="{BB962C8B-B14F-4D97-AF65-F5344CB8AC3E}">
        <p14:creationId xmlns:p14="http://schemas.microsoft.com/office/powerpoint/2010/main" val="1741159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Synchrony [Quake; HTTP]</a:t>
            </a:r>
          </a:p>
        </p:txBody>
      </p:sp>
      <p:sp>
        <p:nvSpPr>
          <p:cNvPr id="3" name="Text Placeholder 2"/>
          <p:cNvSpPr>
            <a:spLocks noGrp="1"/>
          </p:cNvSpPr>
          <p:nvPr>
            <p:ph type="body" idx="1"/>
          </p:nvPr>
        </p:nvSpPr>
        <p:spPr>
          <a:xfrm>
            <a:off x="457200" y="1871075"/>
            <a:ext cx="3419856" cy="4696800"/>
          </a:xfrm>
        </p:spPr>
        <p:txBody>
          <a:bodyPr/>
          <a:lstStyle/>
          <a:p>
            <a:pPr>
              <a:buNone/>
            </a:pPr>
            <a:r>
              <a:rPr lang="en-US" dirty="0"/>
              <a:t>More secure:</a:t>
            </a:r>
          </a:p>
          <a:p>
            <a:r>
              <a:rPr lang="en-US" dirty="0"/>
              <a:t>Only one copy of state (at host)</a:t>
            </a:r>
          </a:p>
          <a:p>
            <a:r>
              <a:rPr lang="en-US" dirty="0"/>
              <a:t>All nodes send change requests to host</a:t>
            </a:r>
          </a:p>
          <a:p>
            <a:r>
              <a:rPr lang="en-US" dirty="0"/>
              <a:t>Host sends new state to nodes</a:t>
            </a:r>
          </a:p>
          <a:p>
            <a:r>
              <a:rPr lang="en-US" dirty="0"/>
              <a:t>Nodes render new state</a:t>
            </a:r>
          </a:p>
          <a:p>
            <a:endParaRPr lang="en-US" dirty="0"/>
          </a:p>
        </p:txBody>
      </p:sp>
      <p:sp>
        <p:nvSpPr>
          <p:cNvPr id="5" name="TextBox 4"/>
          <p:cNvSpPr txBox="1"/>
          <p:nvPr/>
        </p:nvSpPr>
        <p:spPr>
          <a:xfrm>
            <a:off x="1019555" y="6308181"/>
            <a:ext cx="7104888" cy="461665"/>
          </a:xfrm>
          <a:prstGeom prst="rect">
            <a:avLst/>
          </a:prstGeom>
          <a:noFill/>
        </p:spPr>
        <p:txBody>
          <a:bodyPr wrap="square" rtlCol="0">
            <a:spAutoFit/>
          </a:bodyPr>
          <a:lstStyle/>
          <a:p>
            <a:pPr algn="ctr"/>
            <a:r>
              <a:rPr lang="en-US" sz="2400" i="1" dirty="0">
                <a:solidFill>
                  <a:srgbClr val="FF0000"/>
                </a:solidFill>
                <a:latin typeface="Raleway" panose="020B0503030101060003" pitchFamily="34" charset="0"/>
              </a:rPr>
              <a:t>CONSISTENT but not AVAILABLE</a:t>
            </a:r>
          </a:p>
        </p:txBody>
      </p:sp>
      <p:pic>
        <p:nvPicPr>
          <p:cNvPr id="6" name="Shape 650"/>
          <p:cNvPicPr preferRelativeResize="0"/>
          <p:nvPr/>
        </p:nvPicPr>
        <p:blipFill>
          <a:blip r:embed="rId2">
            <a:alphaModFix/>
          </a:blip>
          <a:stretch>
            <a:fillRect/>
          </a:stretch>
        </p:blipFill>
        <p:spPr>
          <a:xfrm>
            <a:off x="3877056" y="2403129"/>
            <a:ext cx="5147319" cy="3136273"/>
          </a:xfrm>
          <a:prstGeom prst="rect">
            <a:avLst/>
          </a:prstGeom>
          <a:noFill/>
          <a:ln>
            <a:noFill/>
          </a:ln>
        </p:spPr>
      </p:pic>
    </p:spTree>
    <p:extLst>
      <p:ext uri="{BB962C8B-B14F-4D97-AF65-F5344CB8AC3E}">
        <p14:creationId xmlns:p14="http://schemas.microsoft.com/office/powerpoint/2010/main" val="3326541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Synchrony [all the cool kids]</a:t>
            </a:r>
          </a:p>
        </p:txBody>
      </p:sp>
      <p:sp>
        <p:nvSpPr>
          <p:cNvPr id="3" name="Text Placeholder 2"/>
          <p:cNvSpPr>
            <a:spLocks noGrp="1"/>
          </p:cNvSpPr>
          <p:nvPr>
            <p:ph type="body" idx="1"/>
          </p:nvPr>
        </p:nvSpPr>
        <p:spPr>
          <a:xfrm>
            <a:off x="73152" y="1416066"/>
            <a:ext cx="4590288" cy="4696800"/>
          </a:xfrm>
        </p:spPr>
        <p:txBody>
          <a:bodyPr/>
          <a:lstStyle/>
          <a:p>
            <a:pPr>
              <a:buNone/>
            </a:pPr>
            <a:r>
              <a:rPr lang="en-US" dirty="0"/>
              <a:t>More responsive:</a:t>
            </a:r>
          </a:p>
          <a:p>
            <a:r>
              <a:rPr lang="en-US" dirty="0"/>
              <a:t>One master copy of state, but each client has local copy</a:t>
            </a:r>
          </a:p>
          <a:p>
            <a:r>
              <a:rPr lang="en-US" dirty="0"/>
              <a:t>All nodes send change requests </a:t>
            </a:r>
            <a:r>
              <a:rPr lang="en-US" i="1" dirty="0"/>
              <a:t>but also </a:t>
            </a:r>
            <a:r>
              <a:rPr lang="en-US" dirty="0"/>
              <a:t>apply change to local copy</a:t>
            </a:r>
          </a:p>
          <a:p>
            <a:r>
              <a:rPr lang="en-US" dirty="0"/>
              <a:t>Local state is always out of date, so </a:t>
            </a:r>
            <a:r>
              <a:rPr lang="en-US" b="1" dirty="0"/>
              <a:t>prediction</a:t>
            </a:r>
            <a:r>
              <a:rPr lang="en-US" dirty="0"/>
              <a:t> is necessary</a:t>
            </a:r>
          </a:p>
          <a:p>
            <a:r>
              <a:rPr lang="en-US" dirty="0"/>
              <a:t>Conflicts are resolved as they are detected</a:t>
            </a:r>
          </a:p>
          <a:p>
            <a:endParaRPr lang="en-US" dirty="0"/>
          </a:p>
        </p:txBody>
      </p:sp>
      <p:sp>
        <p:nvSpPr>
          <p:cNvPr id="5" name="TextBox 4"/>
          <p:cNvSpPr txBox="1"/>
          <p:nvPr/>
        </p:nvSpPr>
        <p:spPr>
          <a:xfrm>
            <a:off x="1019555" y="6308181"/>
            <a:ext cx="7104888" cy="461665"/>
          </a:xfrm>
          <a:prstGeom prst="rect">
            <a:avLst/>
          </a:prstGeom>
          <a:noFill/>
        </p:spPr>
        <p:txBody>
          <a:bodyPr wrap="square" rtlCol="0">
            <a:spAutoFit/>
          </a:bodyPr>
          <a:lstStyle/>
          <a:p>
            <a:pPr algn="ctr"/>
            <a:r>
              <a:rPr lang="en-US" sz="2400" i="1" dirty="0">
                <a:solidFill>
                  <a:srgbClr val="FF0000"/>
                </a:solidFill>
                <a:latin typeface="Raleway" panose="020B0503030101060003" pitchFamily="34" charset="0"/>
              </a:rPr>
              <a:t>AVAILABLE but not CONSISTENT</a:t>
            </a:r>
          </a:p>
        </p:txBody>
      </p:sp>
      <p:pic>
        <p:nvPicPr>
          <p:cNvPr id="7" name="Shape 677"/>
          <p:cNvPicPr preferRelativeResize="0"/>
          <p:nvPr/>
        </p:nvPicPr>
        <p:blipFill>
          <a:blip r:embed="rId2">
            <a:alphaModFix/>
          </a:blip>
          <a:stretch>
            <a:fillRect/>
          </a:stretch>
        </p:blipFill>
        <p:spPr>
          <a:xfrm>
            <a:off x="4853292" y="1871075"/>
            <a:ext cx="4093250" cy="4046475"/>
          </a:xfrm>
          <a:prstGeom prst="rect">
            <a:avLst/>
          </a:prstGeom>
          <a:noFill/>
          <a:ln>
            <a:noFill/>
          </a:ln>
        </p:spPr>
      </p:pic>
    </p:spTree>
    <p:extLst>
      <p:ext uri="{BB962C8B-B14F-4D97-AF65-F5344CB8AC3E}">
        <p14:creationId xmlns:p14="http://schemas.microsoft.com/office/powerpoint/2010/main" val="553569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Game “Easy Mode”</a:t>
            </a:r>
          </a:p>
        </p:txBody>
      </p:sp>
      <p:sp>
        <p:nvSpPr>
          <p:cNvPr id="3" name="Text Placeholder 2"/>
          <p:cNvSpPr>
            <a:spLocks noGrp="1"/>
          </p:cNvSpPr>
          <p:nvPr>
            <p:ph type="body" idx="1"/>
          </p:nvPr>
        </p:nvSpPr>
        <p:spPr/>
        <p:txBody>
          <a:bodyPr/>
          <a:lstStyle/>
          <a:p>
            <a:r>
              <a:rPr lang="en-US" dirty="0"/>
              <a:t>Use “client/server” (“dumb client”) networking…less burden on precise determinism, and known-good server for (re)join-in-progress</a:t>
            </a:r>
          </a:p>
          <a:p>
            <a:r>
              <a:rPr lang="en-US" dirty="0"/>
              <a:t>Use TCP… if packets are only very rarely dropped, TCP and UDP are basically identical</a:t>
            </a:r>
          </a:p>
          <a:p>
            <a:r>
              <a:rPr lang="en-US" dirty="0"/>
              <a:t>Packets shouldn’t get dropped if you only run on </a:t>
            </a:r>
            <a:r>
              <a:rPr lang="en-US" dirty="0" err="1"/>
              <a:t>ethernet</a:t>
            </a:r>
            <a:endParaRPr lang="en-US" dirty="0"/>
          </a:p>
        </p:txBody>
      </p:sp>
    </p:spTree>
    <p:extLst>
      <p:ext uri="{BB962C8B-B14F-4D97-AF65-F5344CB8AC3E}">
        <p14:creationId xmlns:p14="http://schemas.microsoft.com/office/powerpoint/2010/main" val="151999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Text Placeholder 2"/>
          <p:cNvSpPr>
            <a:spLocks noGrp="1"/>
          </p:cNvSpPr>
          <p:nvPr>
            <p:ph type="body" idx="1"/>
          </p:nvPr>
        </p:nvSpPr>
        <p:spPr>
          <a:xfrm>
            <a:off x="457199" y="1578467"/>
            <a:ext cx="8229600" cy="4696800"/>
          </a:xfrm>
        </p:spPr>
        <p:txBody>
          <a:bodyPr/>
          <a:lstStyle/>
          <a:p>
            <a:r>
              <a:rPr lang="en-US" dirty="0"/>
              <a:t>Lag is caused by </a:t>
            </a:r>
            <a:r>
              <a:rPr lang="en-US" b="1" dirty="0"/>
              <a:t>latency</a:t>
            </a:r>
            <a:r>
              <a:rPr lang="en-US" dirty="0"/>
              <a:t> plus </a:t>
            </a:r>
            <a:r>
              <a:rPr lang="en-US" b="1" dirty="0"/>
              <a:t>transmission time</a:t>
            </a:r>
          </a:p>
          <a:p>
            <a:r>
              <a:rPr lang="en-US" dirty="0"/>
              <a:t>Latency is increased by </a:t>
            </a:r>
            <a:r>
              <a:rPr lang="en-US" b="1" dirty="0"/>
              <a:t>distance</a:t>
            </a:r>
            <a:r>
              <a:rPr lang="en-US" dirty="0"/>
              <a:t> (both </a:t>
            </a:r>
            <a:r>
              <a:rPr lang="en-US" b="1" dirty="0"/>
              <a:t>logical</a:t>
            </a:r>
            <a:r>
              <a:rPr lang="en-US" dirty="0"/>
              <a:t> and </a:t>
            </a:r>
            <a:r>
              <a:rPr lang="en-US" b="1" dirty="0"/>
              <a:t>physical</a:t>
            </a:r>
            <a:r>
              <a:rPr lang="en-US" dirty="0"/>
              <a:t>), </a:t>
            </a:r>
            <a:r>
              <a:rPr lang="en-US" b="1" dirty="0"/>
              <a:t>congestion </a:t>
            </a:r>
            <a:r>
              <a:rPr lang="en-US" dirty="0"/>
              <a:t>and </a:t>
            </a:r>
            <a:r>
              <a:rPr lang="en-US" b="1" dirty="0"/>
              <a:t>packet loss</a:t>
            </a:r>
            <a:r>
              <a:rPr lang="en-US" dirty="0"/>
              <a:t>. It is usually measured by </a:t>
            </a:r>
            <a:r>
              <a:rPr lang="en-US" b="1" dirty="0"/>
              <a:t>ping time</a:t>
            </a:r>
            <a:r>
              <a:rPr lang="en-US" dirty="0"/>
              <a:t>, which is double the actual amount.</a:t>
            </a:r>
            <a:endParaRPr lang="en-US" b="1" dirty="0"/>
          </a:p>
          <a:p>
            <a:r>
              <a:rPr lang="en-US" dirty="0"/>
              <a:t>Transmission time is effectively packet size divided by bandwidth. Available bandwidth is always lower than claimed ISP speeds. Xbox Live requires games to run with as little as </a:t>
            </a:r>
            <a:r>
              <a:rPr lang="en-US" b="1" dirty="0"/>
              <a:t>8KB/sec</a:t>
            </a:r>
            <a:r>
              <a:rPr lang="en-US" dirty="0"/>
              <a:t>.</a:t>
            </a:r>
          </a:p>
          <a:p>
            <a:r>
              <a:rPr lang="en-US" dirty="0"/>
              <a:t>Packet loss shouldn’t happen on wired networks, but is endemic on wireless ones</a:t>
            </a:r>
          </a:p>
          <a:p>
            <a:r>
              <a:rPr lang="en-US" b="1" dirty="0"/>
              <a:t>Jitter</a:t>
            </a:r>
            <a:r>
              <a:rPr lang="en-US" dirty="0"/>
              <a:t> is unpredictable swings in lag</a:t>
            </a:r>
          </a:p>
        </p:txBody>
      </p:sp>
    </p:spTree>
    <p:extLst>
      <p:ext uri="{BB962C8B-B14F-4D97-AF65-F5344CB8AC3E}">
        <p14:creationId xmlns:p14="http://schemas.microsoft.com/office/powerpoint/2010/main" val="3019442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p>
        </p:txBody>
      </p:sp>
      <p:sp>
        <p:nvSpPr>
          <p:cNvPr id="3" name="Text Placeholder 2"/>
          <p:cNvSpPr>
            <a:spLocks noGrp="1"/>
          </p:cNvSpPr>
          <p:nvPr>
            <p:ph type="body" idx="1"/>
          </p:nvPr>
        </p:nvSpPr>
        <p:spPr/>
        <p:txBody>
          <a:bodyPr/>
          <a:lstStyle/>
          <a:p>
            <a:r>
              <a:rPr lang="en-US" dirty="0"/>
              <a:t>HTTP was invented to fulfill the vision of the </a:t>
            </a:r>
            <a:r>
              <a:rPr lang="en-US" b="1" dirty="0" err="1"/>
              <a:t>memex</a:t>
            </a:r>
            <a:r>
              <a:rPr lang="en-US" dirty="0"/>
              <a:t>: a networked system that </a:t>
            </a:r>
            <a:r>
              <a:rPr lang="en-US" i="1" dirty="0"/>
              <a:t>fetches documents</a:t>
            </a:r>
            <a:r>
              <a:rPr lang="en-US" dirty="0"/>
              <a:t> and renders </a:t>
            </a:r>
            <a:r>
              <a:rPr lang="en-US" i="1" dirty="0"/>
              <a:t>connections between them</a:t>
            </a:r>
          </a:p>
          <a:p>
            <a:r>
              <a:rPr lang="en-US" dirty="0"/>
              <a:t>Those inter-document connections are called </a:t>
            </a:r>
            <a:r>
              <a:rPr lang="en-US" b="1" dirty="0"/>
              <a:t>hyperlinks</a:t>
            </a:r>
            <a:r>
              <a:rPr lang="en-US" dirty="0"/>
              <a:t>, and documents containing them are called </a:t>
            </a:r>
            <a:r>
              <a:rPr lang="en-US" b="1" dirty="0"/>
              <a:t>hypertext</a:t>
            </a:r>
            <a:r>
              <a:rPr lang="en-US" dirty="0"/>
              <a:t>.</a:t>
            </a:r>
          </a:p>
          <a:p>
            <a:r>
              <a:rPr lang="en-US" dirty="0"/>
              <a:t>Hyperlinks consist of </a:t>
            </a:r>
            <a:r>
              <a:rPr lang="en-US" b="1" dirty="0"/>
              <a:t>uniform resource locators</a:t>
            </a:r>
            <a:r>
              <a:rPr lang="en-US" dirty="0"/>
              <a:t> (URLs). An URL describes </a:t>
            </a:r>
            <a:r>
              <a:rPr lang="en-US" b="1" dirty="0"/>
              <a:t>where to find a document </a:t>
            </a:r>
            <a:r>
              <a:rPr lang="en-US" dirty="0"/>
              <a:t>and </a:t>
            </a:r>
            <a:r>
              <a:rPr lang="en-US" b="1" dirty="0"/>
              <a:t>how to retrieve it</a:t>
            </a:r>
            <a:r>
              <a:rPr lang="en-US" dirty="0"/>
              <a:t>.</a:t>
            </a:r>
          </a:p>
          <a:p>
            <a:r>
              <a:rPr lang="en-US" dirty="0"/>
              <a:t>The description of where to find a document is a </a:t>
            </a:r>
            <a:r>
              <a:rPr lang="en-US" b="1" dirty="0"/>
              <a:t>uniform resource identifier</a:t>
            </a:r>
            <a:r>
              <a:rPr lang="en-US" dirty="0"/>
              <a:t>. All URLs are URIs.</a:t>
            </a:r>
          </a:p>
        </p:txBody>
      </p:sp>
    </p:spTree>
    <p:extLst>
      <p:ext uri="{BB962C8B-B14F-4D97-AF65-F5344CB8AC3E}">
        <p14:creationId xmlns:p14="http://schemas.microsoft.com/office/powerpoint/2010/main" val="2489624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Protocol</a:t>
            </a:r>
          </a:p>
        </p:txBody>
      </p:sp>
      <p:sp>
        <p:nvSpPr>
          <p:cNvPr id="3" name="Text Placeholder 2"/>
          <p:cNvSpPr>
            <a:spLocks noGrp="1"/>
          </p:cNvSpPr>
          <p:nvPr>
            <p:ph type="body" idx="1"/>
          </p:nvPr>
        </p:nvSpPr>
        <p:spPr/>
        <p:txBody>
          <a:bodyPr/>
          <a:lstStyle/>
          <a:p>
            <a:r>
              <a:rPr lang="en-US" dirty="0"/>
              <a:t>Fundamentally </a:t>
            </a:r>
            <a:r>
              <a:rPr lang="en-US" b="1" dirty="0"/>
              <a:t>client-driven</a:t>
            </a:r>
            <a:r>
              <a:rPr lang="en-US" dirty="0"/>
              <a:t>: The client opens a connection, makes one or more requests, then closes the connection.</a:t>
            </a:r>
          </a:p>
          <a:p>
            <a:r>
              <a:rPr lang="en-US" dirty="0"/>
              <a:t>Connection is made to an IP address, but URLs feature domain names. Thus, the HTTP protocol requires specifying the target domain name as part of the request.</a:t>
            </a:r>
          </a:p>
          <a:p>
            <a:r>
              <a:rPr lang="en-US" dirty="0"/>
              <a:t>Requests consist of a </a:t>
            </a:r>
            <a:r>
              <a:rPr lang="en-US" b="1" dirty="0"/>
              <a:t>verb</a:t>
            </a:r>
            <a:r>
              <a:rPr lang="en-US" dirty="0"/>
              <a:t>, an </a:t>
            </a:r>
            <a:r>
              <a:rPr lang="en-US" b="1" dirty="0"/>
              <a:t>URL</a:t>
            </a:r>
            <a:r>
              <a:rPr lang="en-US" dirty="0"/>
              <a:t>, </a:t>
            </a:r>
            <a:r>
              <a:rPr lang="en-US" b="1" dirty="0"/>
              <a:t>headers</a:t>
            </a:r>
            <a:r>
              <a:rPr lang="en-US" dirty="0"/>
              <a:t> and an optional </a:t>
            </a:r>
            <a:r>
              <a:rPr lang="en-US" b="1" dirty="0"/>
              <a:t>body</a:t>
            </a:r>
            <a:r>
              <a:rPr lang="en-US" dirty="0"/>
              <a:t>. Responses consist of a </a:t>
            </a:r>
            <a:r>
              <a:rPr lang="en-US" b="1" dirty="0"/>
              <a:t>status code</a:t>
            </a:r>
            <a:r>
              <a:rPr lang="en-US" dirty="0"/>
              <a:t>, </a:t>
            </a:r>
            <a:r>
              <a:rPr lang="en-US" b="1" dirty="0"/>
              <a:t>headers</a:t>
            </a:r>
            <a:r>
              <a:rPr lang="en-US" dirty="0"/>
              <a:t> and a </a:t>
            </a:r>
            <a:r>
              <a:rPr lang="en-US" b="1" dirty="0"/>
              <a:t>body</a:t>
            </a:r>
            <a:r>
              <a:rPr lang="en-US" dirty="0"/>
              <a:t>.</a:t>
            </a:r>
          </a:p>
        </p:txBody>
      </p:sp>
    </p:spTree>
    <p:extLst>
      <p:ext uri="{BB962C8B-B14F-4D97-AF65-F5344CB8AC3E}">
        <p14:creationId xmlns:p14="http://schemas.microsoft.com/office/powerpoint/2010/main" val="549753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Protocol (continued)</a:t>
            </a:r>
          </a:p>
        </p:txBody>
      </p:sp>
      <p:sp>
        <p:nvSpPr>
          <p:cNvPr id="3" name="Text Placeholder 2"/>
          <p:cNvSpPr>
            <a:spLocks noGrp="1"/>
          </p:cNvSpPr>
          <p:nvPr>
            <p:ph type="body" idx="1"/>
          </p:nvPr>
        </p:nvSpPr>
        <p:spPr/>
        <p:txBody>
          <a:bodyPr/>
          <a:lstStyle/>
          <a:p>
            <a:r>
              <a:rPr lang="en-US" dirty="0"/>
              <a:t>Verbs: </a:t>
            </a:r>
            <a:r>
              <a:rPr lang="en-US" b="1" dirty="0"/>
              <a:t>GET</a:t>
            </a:r>
            <a:r>
              <a:rPr lang="en-US" dirty="0"/>
              <a:t>, </a:t>
            </a:r>
            <a:r>
              <a:rPr lang="en-US" b="1" dirty="0"/>
              <a:t>POST</a:t>
            </a:r>
            <a:r>
              <a:rPr lang="en-US" dirty="0"/>
              <a:t>, </a:t>
            </a:r>
            <a:r>
              <a:rPr lang="en-US" b="1" dirty="0"/>
              <a:t>HEAD</a:t>
            </a:r>
            <a:r>
              <a:rPr lang="en-US" dirty="0"/>
              <a:t>, </a:t>
            </a:r>
            <a:r>
              <a:rPr lang="en-US" b="1" dirty="0"/>
              <a:t>PUT</a:t>
            </a:r>
            <a:r>
              <a:rPr lang="en-US" dirty="0"/>
              <a:t> (rarely), </a:t>
            </a:r>
            <a:r>
              <a:rPr lang="en-US" b="1" dirty="0"/>
              <a:t>DELETE</a:t>
            </a:r>
            <a:r>
              <a:rPr lang="en-US" dirty="0"/>
              <a:t> (almost never)</a:t>
            </a:r>
          </a:p>
          <a:p>
            <a:r>
              <a:rPr lang="en-US" dirty="0"/>
              <a:t>Status codes: </a:t>
            </a:r>
            <a:r>
              <a:rPr lang="en-US" b="1" dirty="0"/>
              <a:t>2xx</a:t>
            </a:r>
            <a:r>
              <a:rPr lang="en-US" dirty="0"/>
              <a:t> = success, </a:t>
            </a:r>
            <a:r>
              <a:rPr lang="en-US" b="1" dirty="0"/>
              <a:t>3xx</a:t>
            </a:r>
            <a:r>
              <a:rPr lang="en-US" dirty="0"/>
              <a:t> = redirection, </a:t>
            </a:r>
            <a:r>
              <a:rPr lang="en-US" b="1" dirty="0"/>
              <a:t>4xx</a:t>
            </a:r>
            <a:r>
              <a:rPr lang="en-US" dirty="0"/>
              <a:t> = bad request, </a:t>
            </a:r>
            <a:r>
              <a:rPr lang="en-US" b="1" dirty="0"/>
              <a:t>5xx</a:t>
            </a:r>
            <a:r>
              <a:rPr lang="en-US" dirty="0"/>
              <a:t> = server error</a:t>
            </a:r>
          </a:p>
          <a:p>
            <a:r>
              <a:rPr lang="en-US" dirty="0"/>
              <a:t>Headers: Control various aspects of the request and response, such as target </a:t>
            </a:r>
            <a:r>
              <a:rPr lang="en-US" b="1" dirty="0"/>
              <a:t>host</a:t>
            </a:r>
            <a:r>
              <a:rPr lang="en-US" dirty="0"/>
              <a:t>, the </a:t>
            </a:r>
            <a:r>
              <a:rPr lang="en-US" b="1" dirty="0"/>
              <a:t>content type </a:t>
            </a:r>
            <a:r>
              <a:rPr lang="en-US" dirty="0"/>
              <a:t>of the body, how long to </a:t>
            </a:r>
            <a:r>
              <a:rPr lang="en-US" b="1" dirty="0"/>
              <a:t>cache</a:t>
            </a:r>
            <a:r>
              <a:rPr lang="en-US" dirty="0"/>
              <a:t> the response, user </a:t>
            </a:r>
            <a:r>
              <a:rPr lang="en-US" b="1" dirty="0"/>
              <a:t>authentication</a:t>
            </a:r>
            <a:r>
              <a:rPr lang="en-US" dirty="0"/>
              <a:t>, etc.</a:t>
            </a:r>
          </a:p>
          <a:p>
            <a:r>
              <a:rPr lang="en-US" dirty="0"/>
              <a:t>Cookies: A special type of header used to attach state to future client requests.</a:t>
            </a:r>
          </a:p>
          <a:p>
            <a:endParaRPr lang="en-US" dirty="0"/>
          </a:p>
        </p:txBody>
      </p:sp>
    </p:spTree>
    <p:extLst>
      <p:ext uri="{BB962C8B-B14F-4D97-AF65-F5344CB8AC3E}">
        <p14:creationId xmlns:p14="http://schemas.microsoft.com/office/powerpoint/2010/main" val="844611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3" name="Text Placeholder 2"/>
          <p:cNvSpPr>
            <a:spLocks noGrp="1"/>
          </p:cNvSpPr>
          <p:nvPr>
            <p:ph type="body" idx="1"/>
          </p:nvPr>
        </p:nvSpPr>
        <p:spPr/>
        <p:txBody>
          <a:bodyPr/>
          <a:lstStyle/>
          <a:p>
            <a:r>
              <a:rPr lang="en-US" dirty="0"/>
              <a:t>The HTTP protocol has become in effect a new transport layer on top of the ATIN stack.</a:t>
            </a:r>
          </a:p>
          <a:p>
            <a:r>
              <a:rPr lang="en-US" dirty="0"/>
              <a:t>A basic challenge of writing </a:t>
            </a:r>
            <a:r>
              <a:rPr lang="en-US" b="1" dirty="0"/>
              <a:t>web services </a:t>
            </a:r>
            <a:r>
              <a:rPr lang="en-US" dirty="0"/>
              <a:t>is deciding what tasks require </a:t>
            </a:r>
            <a:r>
              <a:rPr lang="en-US" b="1" dirty="0"/>
              <a:t>push</a:t>
            </a:r>
            <a:r>
              <a:rPr lang="en-US" dirty="0"/>
              <a:t> from server to client, versus which can settle for the much-easier </a:t>
            </a:r>
            <a:r>
              <a:rPr lang="en-US" b="1" dirty="0"/>
              <a:t>pull</a:t>
            </a:r>
            <a:r>
              <a:rPr lang="en-US" dirty="0"/>
              <a:t> request from the client.</a:t>
            </a:r>
          </a:p>
          <a:p>
            <a:r>
              <a:rPr lang="en-US" dirty="0"/>
              <a:t>Web services generally focus on storing data objects, and providing </a:t>
            </a:r>
            <a:r>
              <a:rPr lang="en-US" b="1" dirty="0"/>
              <a:t>CRUDI</a:t>
            </a:r>
            <a:r>
              <a:rPr lang="en-US" dirty="0"/>
              <a:t> operations for them: </a:t>
            </a:r>
            <a:r>
              <a:rPr lang="en-US" b="1" dirty="0"/>
              <a:t>create</a:t>
            </a:r>
            <a:r>
              <a:rPr lang="en-US" dirty="0"/>
              <a:t>, </a:t>
            </a:r>
            <a:r>
              <a:rPr lang="en-US" b="1" dirty="0"/>
              <a:t>read</a:t>
            </a:r>
            <a:r>
              <a:rPr lang="en-US" dirty="0"/>
              <a:t>, </a:t>
            </a:r>
            <a:r>
              <a:rPr lang="en-US" b="1" dirty="0"/>
              <a:t>update</a:t>
            </a:r>
            <a:r>
              <a:rPr lang="en-US" dirty="0"/>
              <a:t>, </a:t>
            </a:r>
            <a:r>
              <a:rPr lang="en-US" b="1" dirty="0"/>
              <a:t>delete</a:t>
            </a:r>
            <a:r>
              <a:rPr lang="en-US" dirty="0"/>
              <a:t> and </a:t>
            </a:r>
            <a:r>
              <a:rPr lang="en-US" b="1" dirty="0"/>
              <a:t>index</a:t>
            </a:r>
            <a:r>
              <a:rPr lang="en-US" dirty="0"/>
              <a:t>.</a:t>
            </a:r>
          </a:p>
        </p:txBody>
      </p:sp>
    </p:spTree>
    <p:extLst>
      <p:ext uri="{BB962C8B-B14F-4D97-AF65-F5344CB8AC3E}">
        <p14:creationId xmlns:p14="http://schemas.microsoft.com/office/powerpoint/2010/main" val="35847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Zero-Days and “Hats”</a:t>
            </a:r>
          </a:p>
        </p:txBody>
      </p:sp>
      <p:sp>
        <p:nvSpPr>
          <p:cNvPr id="4" name="Text Placeholder 3"/>
          <p:cNvSpPr>
            <a:spLocks noGrp="1"/>
          </p:cNvSpPr>
          <p:nvPr>
            <p:ph type="body" idx="1"/>
          </p:nvPr>
        </p:nvSpPr>
        <p:spPr/>
        <p:txBody>
          <a:bodyPr/>
          <a:lstStyle/>
          <a:p>
            <a:r>
              <a:rPr lang="en-US" b="1" dirty="0"/>
              <a:t>Zero-days</a:t>
            </a:r>
            <a:r>
              <a:rPr lang="en-US" dirty="0"/>
              <a:t> are security vulnerabilities that have not yet been revealed: Vendors have had “zero days” to mitigate them.</a:t>
            </a:r>
          </a:p>
          <a:p>
            <a:r>
              <a:rPr lang="en-US" b="1" dirty="0"/>
              <a:t>Hackers </a:t>
            </a:r>
            <a:r>
              <a:rPr lang="en-US" dirty="0"/>
              <a:t>are just people who use systems in unintended ways. The term is neither good nor bad.</a:t>
            </a:r>
            <a:endParaRPr lang="en-US" b="1" dirty="0"/>
          </a:p>
          <a:p>
            <a:r>
              <a:rPr lang="en-US" b="1" dirty="0"/>
              <a:t>White hats </a:t>
            </a:r>
            <a:r>
              <a:rPr lang="en-US" dirty="0"/>
              <a:t>disclose zero-days to vendors before making them public.</a:t>
            </a:r>
          </a:p>
          <a:p>
            <a:r>
              <a:rPr lang="en-US" b="1" dirty="0"/>
              <a:t>Black hats </a:t>
            </a:r>
            <a:r>
              <a:rPr lang="en-US" dirty="0"/>
              <a:t>keep zero-days secret to exploit them themselves.</a:t>
            </a:r>
          </a:p>
          <a:p>
            <a:r>
              <a:rPr lang="en-US" b="1" dirty="0"/>
              <a:t>Gray hats </a:t>
            </a:r>
            <a:r>
              <a:rPr lang="en-US" dirty="0"/>
              <a:t>make zero-days public.</a:t>
            </a:r>
          </a:p>
        </p:txBody>
      </p:sp>
    </p:spTree>
    <p:extLst>
      <p:ext uri="{BB962C8B-B14F-4D97-AF65-F5344CB8AC3E}">
        <p14:creationId xmlns:p14="http://schemas.microsoft.com/office/powerpoint/2010/main" val="4093718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FRIDAY</a:t>
            </a:r>
            <a:br>
              <a:rPr lang="en-US" dirty="0"/>
            </a:br>
            <a:r>
              <a:rPr lang="en-US" dirty="0"/>
              <a:t>12/15 3:</a:t>
            </a:r>
            <a:r>
              <a:rPr lang="en-US" dirty="0">
                <a:solidFill>
                  <a:schemeClr val="bg1"/>
                </a:solidFill>
              </a:rPr>
              <a:t>0</a:t>
            </a:r>
            <a:r>
              <a:rPr lang="en-US" dirty="0"/>
              <a:t>0PM</a:t>
            </a:r>
            <a:br>
              <a:rPr lang="en-US" dirty="0"/>
            </a:br>
            <a:r>
              <a:rPr lang="en-US" dirty="0"/>
              <a:t>MICHELANGELO</a:t>
            </a:r>
          </a:p>
        </p:txBody>
      </p:sp>
    </p:spTree>
    <p:extLst>
      <p:ext uri="{BB962C8B-B14F-4D97-AF65-F5344CB8AC3E}">
        <p14:creationId xmlns:p14="http://schemas.microsoft.com/office/powerpoint/2010/main" val="774351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713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rtl="0">
              <a:spcBef>
                <a:spcPts val="0"/>
              </a:spcBef>
              <a:buNone/>
            </a:pPr>
            <a:r>
              <a:rPr lang="en"/>
              <a:t>Credits</a:t>
            </a:r>
          </a:p>
        </p:txBody>
      </p:sp>
      <p:sp>
        <p:nvSpPr>
          <p:cNvPr id="275" name="Shape 275"/>
          <p:cNvSpPr txBox="1">
            <a:spLocks noGrp="1"/>
          </p:cNvSpPr>
          <p:nvPr>
            <p:ph type="body" idx="1"/>
          </p:nvPr>
        </p:nvSpPr>
        <p:spPr>
          <a:xfrm>
            <a:off x="457200" y="1871075"/>
            <a:ext cx="8229600" cy="46968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228600" rtl="0">
              <a:lnSpc>
                <a:spcPct val="115000"/>
              </a:lnSpc>
              <a:spcBef>
                <a:spcPts val="0"/>
              </a:spcBef>
              <a:buSzPct val="100000"/>
            </a:pPr>
            <a:r>
              <a:rPr lang="en" sz="2400"/>
              <a:t>Presentation template by </a:t>
            </a:r>
            <a:r>
              <a:rPr lang="en" sz="2400" u="sng">
                <a:hlinkClick r:id="rId3"/>
              </a:rPr>
              <a:t>SlidesCarnival</a:t>
            </a:r>
          </a:p>
          <a:p>
            <a:pPr marL="457200" lvl="0" indent="-228600" rtl="0">
              <a:lnSpc>
                <a:spcPct val="115000"/>
              </a:lnSpc>
              <a:spcBef>
                <a:spcPts val="0"/>
              </a:spcBef>
              <a:buSzPct val="100000"/>
            </a:pPr>
            <a:r>
              <a:rPr lang="en" sz="2400"/>
              <a:t>Photographs by </a:t>
            </a:r>
            <a:r>
              <a:rPr lang="en" sz="2400" u="sng">
                <a:hlinkClick r:id="rId4"/>
              </a:rPr>
              <a:t>Unsplash</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rtl="0">
              <a:spcBef>
                <a:spcPts val="0"/>
              </a:spcBef>
              <a:buNone/>
            </a:pPr>
            <a:r>
              <a:rPr lang="en"/>
              <a:t>Presentation design</a:t>
            </a:r>
          </a:p>
        </p:txBody>
      </p:sp>
      <p:sp>
        <p:nvSpPr>
          <p:cNvPr id="281" name="Shape 281"/>
          <p:cNvSpPr txBox="1">
            <a:spLocks noGrp="1"/>
          </p:cNvSpPr>
          <p:nvPr>
            <p:ph type="body" idx="1"/>
          </p:nvPr>
        </p:nvSpPr>
        <p:spPr>
          <a:xfrm>
            <a:off x="457200" y="1600200"/>
            <a:ext cx="8229600" cy="3985200"/>
          </a:xfrm>
          <a:prstGeom prst="rect">
            <a:avLst/>
          </a:prstGeom>
        </p:spPr>
        <p:txBody>
          <a:bodyPr lIns="91425" tIns="91425" rIns="91425" bIns="91425" anchor="t" anchorCtr="0">
            <a:noAutofit/>
          </a:bodyPr>
          <a:lstStyle/>
          <a:p>
            <a:pPr lvl="0" rtl="0">
              <a:spcBef>
                <a:spcPts val="0"/>
              </a:spcBef>
              <a:buNone/>
            </a:pPr>
            <a:r>
              <a:rPr lang="en" sz="1800"/>
              <a:t>This presentations uses the following typographies and colors:</a:t>
            </a:r>
          </a:p>
          <a:p>
            <a:pPr marL="457200" lvl="0" indent="-228600" rtl="0">
              <a:lnSpc>
                <a:spcPct val="115000"/>
              </a:lnSpc>
              <a:spcBef>
                <a:spcPts val="0"/>
              </a:spcBef>
              <a:buSzPct val="100000"/>
            </a:pPr>
            <a:r>
              <a:rPr lang="en" sz="1800"/>
              <a:t>Titles: </a:t>
            </a:r>
            <a:r>
              <a:rPr lang="en" sz="1800" b="1"/>
              <a:t>Merriweather</a:t>
            </a:r>
          </a:p>
          <a:p>
            <a:pPr marL="457200" lvl="0" indent="-228600" rtl="0">
              <a:lnSpc>
                <a:spcPct val="115000"/>
              </a:lnSpc>
              <a:spcBef>
                <a:spcPts val="0"/>
              </a:spcBef>
              <a:buSzPct val="100000"/>
            </a:pPr>
            <a:r>
              <a:rPr lang="en" sz="1800"/>
              <a:t>Body copy: </a:t>
            </a:r>
            <a:r>
              <a:rPr lang="en" sz="1800" b="1"/>
              <a:t>Raleway</a:t>
            </a:r>
          </a:p>
          <a:p>
            <a:pPr rtl="0">
              <a:lnSpc>
                <a:spcPct val="115000"/>
              </a:lnSpc>
              <a:spcBef>
                <a:spcPts val="0"/>
              </a:spcBef>
              <a:buNone/>
            </a:pPr>
            <a:r>
              <a:rPr lang="en" sz="1800"/>
              <a:t>You can download the fonts on this page:</a:t>
            </a:r>
          </a:p>
          <a:p>
            <a:pPr rtl="0">
              <a:lnSpc>
                <a:spcPct val="115000"/>
              </a:lnSpc>
              <a:spcBef>
                <a:spcPts val="0"/>
              </a:spcBef>
              <a:buNone/>
            </a:pPr>
            <a:r>
              <a:rPr lang="en" sz="1100" u="sng">
                <a:solidFill>
                  <a:schemeClr val="hlink"/>
                </a:solidFill>
                <a:hlinkClick r:id="rId3"/>
              </a:rPr>
              <a:t>https://www.google.com/fonts#UsePlace:use/Collection:Merriweather:400,400italic,700,700italic|Raleway:400,700</a:t>
            </a:r>
          </a:p>
          <a:p>
            <a:pPr lvl="0" rtl="0">
              <a:lnSpc>
                <a:spcPct val="115000"/>
              </a:lnSpc>
              <a:spcBef>
                <a:spcPts val="0"/>
              </a:spcBef>
              <a:buNone/>
            </a:pPr>
            <a:r>
              <a:rPr lang="en" sz="1800"/>
              <a:t>Click on the “arrow button” that appears on the top right</a:t>
            </a:r>
          </a:p>
          <a:p>
            <a:pPr rtl="0">
              <a:lnSpc>
                <a:spcPct val="115000"/>
              </a:lnSpc>
              <a:spcBef>
                <a:spcPts val="0"/>
              </a:spcBef>
              <a:buNone/>
            </a:pPr>
            <a:endParaRPr sz="1800"/>
          </a:p>
          <a:p>
            <a:pPr marL="457200" lvl="0" indent="-228600" rtl="0">
              <a:lnSpc>
                <a:spcPct val="115000"/>
              </a:lnSpc>
              <a:spcBef>
                <a:spcPts val="0"/>
              </a:spcBef>
              <a:buSzPct val="100000"/>
            </a:pPr>
            <a:r>
              <a:rPr lang="en" sz="1800"/>
              <a:t>Dark gray </a:t>
            </a:r>
            <a:r>
              <a:rPr lang="en" sz="1800" b="1"/>
              <a:t>#222222</a:t>
            </a:r>
          </a:p>
          <a:p>
            <a:pPr marL="457200" lvl="0" indent="-228600" rtl="0">
              <a:lnSpc>
                <a:spcPct val="115000"/>
              </a:lnSpc>
              <a:spcBef>
                <a:spcPts val="0"/>
              </a:spcBef>
              <a:buSzPct val="100000"/>
            </a:pPr>
            <a:r>
              <a:rPr lang="en" sz="1800"/>
              <a:t>Wine </a:t>
            </a:r>
            <a:r>
              <a:rPr lang="en" sz="1800" b="1">
                <a:solidFill>
                  <a:srgbClr val="A8122A"/>
                </a:solidFill>
              </a:rPr>
              <a:t>#a8122a</a:t>
            </a:r>
          </a:p>
          <a:p>
            <a:pPr marL="457200" lvl="0" indent="-228600" rtl="0">
              <a:lnSpc>
                <a:spcPct val="115000"/>
              </a:lnSpc>
              <a:spcBef>
                <a:spcPts val="0"/>
              </a:spcBef>
              <a:buSzPct val="100000"/>
            </a:pPr>
            <a:r>
              <a:rPr lang="en" sz="1800"/>
              <a:t>Cream </a:t>
            </a:r>
            <a:r>
              <a:rPr lang="en" sz="1800" b="1">
                <a:solidFill>
                  <a:srgbClr val="F5F1E0"/>
                </a:solidFill>
              </a:rPr>
              <a:t>#f5f1e0</a:t>
            </a:r>
          </a:p>
        </p:txBody>
      </p:sp>
      <p:sp>
        <p:nvSpPr>
          <p:cNvPr id="282" name="Shape 282"/>
          <p:cNvSpPr txBox="1"/>
          <p:nvPr/>
        </p:nvSpPr>
        <p:spPr>
          <a:xfrm>
            <a:off x="316275" y="6070200"/>
            <a:ext cx="8524199" cy="7172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i="1">
                <a:solidFill>
                  <a:srgbClr val="222222"/>
                </a:solidFill>
                <a:latin typeface="Merriweather"/>
                <a:ea typeface="Merriweather"/>
                <a:cs typeface="Merriweather"/>
                <a:sym typeface="Merriweather"/>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i="1">
              <a:solidFill>
                <a:srgbClr val="222222"/>
              </a:solidFill>
              <a:latin typeface="Merriweather"/>
              <a:ea typeface="Merriweather"/>
              <a:cs typeface="Merriweather"/>
              <a:sym typeface="Merriweather"/>
            </a:endParaRPr>
          </a:p>
          <a:p>
            <a:pPr lvl="0" rtl="0">
              <a:spcBef>
                <a:spcPts val="0"/>
              </a:spcBef>
              <a:buNone/>
            </a:pPr>
            <a:endParaRPr sz="1200" i="1">
              <a:solidFill>
                <a:srgbClr val="222222"/>
              </a:solidFill>
              <a:latin typeface="Merriweather"/>
              <a:ea typeface="Merriweather"/>
              <a:cs typeface="Merriweather"/>
              <a:sym typeface="Merriweather"/>
            </a:endParaRPr>
          </a:p>
        </p:txBody>
      </p:sp>
      <p:pic>
        <p:nvPicPr>
          <p:cNvPr id="283" name="Shape 283"/>
          <p:cNvPicPr preferRelativeResize="0"/>
          <p:nvPr/>
        </p:nvPicPr>
        <p:blipFill>
          <a:blip r:embed="rId4">
            <a:alphaModFix/>
          </a:blip>
          <a:stretch>
            <a:fillRect/>
          </a:stretch>
        </p:blipFill>
        <p:spPr>
          <a:xfrm>
            <a:off x="6486075" y="3471862"/>
            <a:ext cx="847725" cy="333375"/>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A8122A"/>
        </a:solidFill>
        <a:effectLst/>
      </p:bgPr>
    </p:bg>
    <p:spTree>
      <p:nvGrpSpPr>
        <p:cNvPr id="1" name="Shape 287"/>
        <p:cNvGrpSpPr/>
        <p:nvPr/>
      </p:nvGrpSpPr>
      <p:grpSpPr>
        <a:xfrm>
          <a:off x="0" y="0"/>
          <a:ext cx="0" cy="0"/>
          <a:chOff x="0" y="0"/>
          <a:chExt cx="0" cy="0"/>
        </a:xfrm>
      </p:grpSpPr>
      <p:grpSp>
        <p:nvGrpSpPr>
          <p:cNvPr id="288" name="Shape 288"/>
          <p:cNvGrpSpPr/>
          <p:nvPr/>
        </p:nvGrpSpPr>
        <p:grpSpPr>
          <a:xfrm>
            <a:off x="695578" y="1427069"/>
            <a:ext cx="319537" cy="404116"/>
            <a:chOff x="584925" y="238125"/>
            <a:chExt cx="415200" cy="525100"/>
          </a:xfrm>
        </p:grpSpPr>
        <p:sp>
          <p:nvSpPr>
            <p:cNvPr id="289" name="Shape 289"/>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290" name="Shape 290"/>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291" name="Shape 291"/>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292" name="Shape 292"/>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293" name="Shape 293"/>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294" name="Shape 294"/>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295" name="Shape 295"/>
          <p:cNvGrpSpPr/>
          <p:nvPr/>
        </p:nvGrpSpPr>
        <p:grpSpPr>
          <a:xfrm>
            <a:off x="1203053" y="1485789"/>
            <a:ext cx="342106" cy="284790"/>
            <a:chOff x="1244325" y="314425"/>
            <a:chExt cx="444525" cy="370050"/>
          </a:xfrm>
        </p:grpSpPr>
        <p:sp>
          <p:nvSpPr>
            <p:cNvPr id="296" name="Shape 296"/>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297" name="Shape 297"/>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298" name="Shape 298"/>
          <p:cNvGrpSpPr/>
          <p:nvPr/>
        </p:nvGrpSpPr>
        <p:grpSpPr>
          <a:xfrm>
            <a:off x="1729344" y="1484385"/>
            <a:ext cx="327079" cy="287599"/>
            <a:chOff x="1928175" y="312600"/>
            <a:chExt cx="425000" cy="373700"/>
          </a:xfrm>
        </p:grpSpPr>
        <p:sp>
          <p:nvSpPr>
            <p:cNvPr id="299" name="Shape 299"/>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301" name="Shape 301"/>
          <p:cNvSpPr/>
          <p:nvPr/>
        </p:nvSpPr>
        <p:spPr>
          <a:xfrm>
            <a:off x="2277673" y="1474048"/>
            <a:ext cx="267859" cy="308263"/>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02" name="Shape 302"/>
          <p:cNvSpPr/>
          <p:nvPr/>
        </p:nvSpPr>
        <p:spPr>
          <a:xfrm>
            <a:off x="2814745" y="1474991"/>
            <a:ext cx="231226" cy="306377"/>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303" name="Shape 303"/>
          <p:cNvGrpSpPr/>
          <p:nvPr/>
        </p:nvGrpSpPr>
        <p:grpSpPr>
          <a:xfrm>
            <a:off x="3261213" y="1469359"/>
            <a:ext cx="375949" cy="317671"/>
            <a:chOff x="3918650" y="293075"/>
            <a:chExt cx="488500" cy="412775"/>
          </a:xfrm>
        </p:grpSpPr>
        <p:sp>
          <p:nvSpPr>
            <p:cNvPr id="304" name="Shape 304"/>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06" name="Shape 306"/>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07" name="Shape 307"/>
          <p:cNvGrpSpPr/>
          <p:nvPr/>
        </p:nvGrpSpPr>
        <p:grpSpPr>
          <a:xfrm>
            <a:off x="3813343" y="1445385"/>
            <a:ext cx="309225" cy="365598"/>
            <a:chOff x="4636075" y="261925"/>
            <a:chExt cx="401800" cy="475050"/>
          </a:xfrm>
        </p:grpSpPr>
        <p:sp>
          <p:nvSpPr>
            <p:cNvPr id="308" name="Shape 308"/>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09" name="Shape 309"/>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0" name="Shape 310"/>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1" name="Shape 311"/>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312" name="Shape 312"/>
          <p:cNvSpPr/>
          <p:nvPr/>
        </p:nvSpPr>
        <p:spPr>
          <a:xfrm>
            <a:off x="4309465" y="1473567"/>
            <a:ext cx="354323" cy="309225"/>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313" name="Shape 313"/>
          <p:cNvGrpSpPr/>
          <p:nvPr/>
        </p:nvGrpSpPr>
        <p:grpSpPr>
          <a:xfrm>
            <a:off x="4850418" y="1475939"/>
            <a:ext cx="310148" cy="304030"/>
            <a:chOff x="5983625" y="301625"/>
            <a:chExt cx="403000" cy="395050"/>
          </a:xfrm>
        </p:grpSpPr>
        <p:sp>
          <p:nvSpPr>
            <p:cNvPr id="314" name="Shape 314"/>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6" name="Shape 316"/>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7" name="Shape 317"/>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8" name="Shape 318"/>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19" name="Shape 319"/>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1" name="Shape 321"/>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2" name="Shape 322"/>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3" name="Shape 323"/>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4" name="Shape 324"/>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5" name="Shape 325"/>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6" name="Shape 326"/>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7" name="Shape 327"/>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8" name="Shape 328"/>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29" name="Shape 329"/>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30" name="Shape 330"/>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31" name="Shape 331"/>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32" name="Shape 332"/>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33" name="Shape 333"/>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34" name="Shape 334"/>
          <p:cNvGrpSpPr/>
          <p:nvPr/>
        </p:nvGrpSpPr>
        <p:grpSpPr>
          <a:xfrm>
            <a:off x="5371533" y="1473572"/>
            <a:ext cx="305454" cy="304992"/>
            <a:chOff x="6660750" y="298550"/>
            <a:chExt cx="396900" cy="396300"/>
          </a:xfrm>
        </p:grpSpPr>
        <p:sp>
          <p:nvSpPr>
            <p:cNvPr id="335" name="Shape 335"/>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36" name="Shape 336"/>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37" name="Shape 337"/>
          <p:cNvGrpSpPr/>
          <p:nvPr/>
        </p:nvGrpSpPr>
        <p:grpSpPr>
          <a:xfrm>
            <a:off x="695578" y="1953822"/>
            <a:ext cx="319537" cy="386743"/>
            <a:chOff x="584925" y="922575"/>
            <a:chExt cx="415200" cy="502525"/>
          </a:xfrm>
        </p:grpSpPr>
        <p:sp>
          <p:nvSpPr>
            <p:cNvPr id="338" name="Shape 338"/>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40" name="Shape 340"/>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41" name="Shape 341"/>
          <p:cNvGrpSpPr/>
          <p:nvPr/>
        </p:nvGrpSpPr>
        <p:grpSpPr>
          <a:xfrm>
            <a:off x="1204938" y="1944894"/>
            <a:ext cx="338354" cy="403193"/>
            <a:chOff x="1246775" y="910975"/>
            <a:chExt cx="439650" cy="523900"/>
          </a:xfrm>
        </p:grpSpPr>
        <p:sp>
          <p:nvSpPr>
            <p:cNvPr id="342" name="Shape 342"/>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43" name="Shape 343"/>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44" name="Shape 344"/>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45" name="Shape 345"/>
          <p:cNvGrpSpPr/>
          <p:nvPr/>
        </p:nvGrpSpPr>
        <p:grpSpPr>
          <a:xfrm>
            <a:off x="1727939" y="2009733"/>
            <a:ext cx="329889" cy="274439"/>
            <a:chOff x="1926350" y="995225"/>
            <a:chExt cx="428650" cy="356600"/>
          </a:xfrm>
        </p:grpSpPr>
        <p:sp>
          <p:nvSpPr>
            <p:cNvPr id="346" name="Shape 346"/>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47" name="Shape 347"/>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48" name="Shape 348"/>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350" name="Shape 350"/>
          <p:cNvSpPr/>
          <p:nvPr/>
        </p:nvSpPr>
        <p:spPr>
          <a:xfrm>
            <a:off x="2250411" y="1986686"/>
            <a:ext cx="322385" cy="320499"/>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51" name="Shape 351"/>
          <p:cNvSpPr/>
          <p:nvPr/>
        </p:nvSpPr>
        <p:spPr>
          <a:xfrm>
            <a:off x="2769648" y="2002674"/>
            <a:ext cx="321423" cy="288542"/>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52" name="Shape 352"/>
          <p:cNvSpPr/>
          <p:nvPr/>
        </p:nvSpPr>
        <p:spPr>
          <a:xfrm>
            <a:off x="3293098" y="2005021"/>
            <a:ext cx="312034" cy="28382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53" name="Shape 353"/>
          <p:cNvSpPr/>
          <p:nvPr/>
        </p:nvSpPr>
        <p:spPr>
          <a:xfrm>
            <a:off x="3822185" y="2007830"/>
            <a:ext cx="291370" cy="27821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354" name="Shape 354"/>
          <p:cNvGrpSpPr/>
          <p:nvPr/>
        </p:nvGrpSpPr>
        <p:grpSpPr>
          <a:xfrm>
            <a:off x="4326012" y="1989069"/>
            <a:ext cx="321423" cy="321885"/>
            <a:chOff x="5302225" y="968375"/>
            <a:chExt cx="417650" cy="418250"/>
          </a:xfrm>
        </p:grpSpPr>
        <p:sp>
          <p:nvSpPr>
            <p:cNvPr id="355" name="Shape 355"/>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56" name="Shape 356"/>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57" name="Shape 357"/>
          <p:cNvGrpSpPr/>
          <p:nvPr/>
        </p:nvGrpSpPr>
        <p:grpSpPr>
          <a:xfrm>
            <a:off x="4806243" y="1952879"/>
            <a:ext cx="398498" cy="388147"/>
            <a:chOff x="5926225" y="921350"/>
            <a:chExt cx="517800" cy="504350"/>
          </a:xfrm>
        </p:grpSpPr>
        <p:sp>
          <p:nvSpPr>
            <p:cNvPr id="358" name="Shape 35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60" name="Shape 360"/>
          <p:cNvGrpSpPr/>
          <p:nvPr/>
        </p:nvGrpSpPr>
        <p:grpSpPr>
          <a:xfrm>
            <a:off x="5338171" y="1960402"/>
            <a:ext cx="372178" cy="373121"/>
            <a:chOff x="6617400" y="931125"/>
            <a:chExt cx="483600" cy="484825"/>
          </a:xfrm>
        </p:grpSpPr>
        <p:sp>
          <p:nvSpPr>
            <p:cNvPr id="361" name="Shape 361"/>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63" name="Shape 363"/>
          <p:cNvGrpSpPr/>
          <p:nvPr/>
        </p:nvGrpSpPr>
        <p:grpSpPr>
          <a:xfrm>
            <a:off x="675838" y="2539776"/>
            <a:ext cx="359018" cy="251890"/>
            <a:chOff x="559275" y="1683950"/>
            <a:chExt cx="466500" cy="327300"/>
          </a:xfrm>
        </p:grpSpPr>
        <p:sp>
          <p:nvSpPr>
            <p:cNvPr id="364" name="Shape 364"/>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66" name="Shape 366"/>
          <p:cNvGrpSpPr/>
          <p:nvPr/>
        </p:nvGrpSpPr>
        <p:grpSpPr>
          <a:xfrm>
            <a:off x="1194606" y="2489983"/>
            <a:ext cx="359018" cy="351495"/>
            <a:chOff x="1233350" y="1619250"/>
            <a:chExt cx="466500" cy="456725"/>
          </a:xfrm>
        </p:grpSpPr>
        <p:sp>
          <p:nvSpPr>
            <p:cNvPr id="367" name="Shape 367"/>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68" name="Shape 368"/>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69" name="Shape 369"/>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70" name="Shape 370"/>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71" name="Shape 371"/>
          <p:cNvGrpSpPr/>
          <p:nvPr/>
        </p:nvGrpSpPr>
        <p:grpSpPr>
          <a:xfrm>
            <a:off x="1724649" y="2497486"/>
            <a:ext cx="336469" cy="336469"/>
            <a:chOff x="1922075" y="1629000"/>
            <a:chExt cx="437200" cy="437200"/>
          </a:xfrm>
        </p:grpSpPr>
        <p:sp>
          <p:nvSpPr>
            <p:cNvPr id="372" name="Shape 372"/>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73" name="Shape 373"/>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74" name="Shape 374"/>
          <p:cNvGrpSpPr/>
          <p:nvPr/>
        </p:nvGrpSpPr>
        <p:grpSpPr>
          <a:xfrm>
            <a:off x="2242013" y="2496082"/>
            <a:ext cx="339278" cy="339278"/>
            <a:chOff x="2594325" y="1627175"/>
            <a:chExt cx="440850" cy="440850"/>
          </a:xfrm>
        </p:grpSpPr>
        <p:sp>
          <p:nvSpPr>
            <p:cNvPr id="375" name="Shape 375"/>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76" name="Shape 376"/>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77" name="Shape 377"/>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378" name="Shape 378"/>
          <p:cNvSpPr/>
          <p:nvPr/>
        </p:nvSpPr>
        <p:spPr>
          <a:xfrm>
            <a:off x="2775747" y="2511098"/>
            <a:ext cx="309225" cy="309206"/>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379" name="Shape 379"/>
          <p:cNvGrpSpPr/>
          <p:nvPr/>
        </p:nvGrpSpPr>
        <p:grpSpPr>
          <a:xfrm>
            <a:off x="3311506" y="2470704"/>
            <a:ext cx="275362" cy="390033"/>
            <a:chOff x="3984000" y="1594200"/>
            <a:chExt cx="357800" cy="506800"/>
          </a:xfrm>
        </p:grpSpPr>
        <p:sp>
          <p:nvSpPr>
            <p:cNvPr id="380" name="Shape 380"/>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82" name="Shape 382"/>
          <p:cNvGrpSpPr/>
          <p:nvPr/>
        </p:nvGrpSpPr>
        <p:grpSpPr>
          <a:xfrm>
            <a:off x="3786561" y="2554341"/>
            <a:ext cx="362789" cy="222760"/>
            <a:chOff x="4601275" y="1702875"/>
            <a:chExt cx="471400" cy="289450"/>
          </a:xfrm>
        </p:grpSpPr>
        <p:sp>
          <p:nvSpPr>
            <p:cNvPr id="383" name="Shape 383"/>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88" name="Shape 388"/>
          <p:cNvGrpSpPr/>
          <p:nvPr/>
        </p:nvGrpSpPr>
        <p:grpSpPr>
          <a:xfrm>
            <a:off x="4322722" y="2499834"/>
            <a:ext cx="328003" cy="331774"/>
            <a:chOff x="5297950" y="1632050"/>
            <a:chExt cx="426200" cy="431100"/>
          </a:xfrm>
        </p:grpSpPr>
        <p:sp>
          <p:nvSpPr>
            <p:cNvPr id="389" name="Shape 389"/>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91" name="Shape 391"/>
          <p:cNvGrpSpPr/>
          <p:nvPr/>
        </p:nvGrpSpPr>
        <p:grpSpPr>
          <a:xfrm>
            <a:off x="4840548" y="2489983"/>
            <a:ext cx="329889" cy="351495"/>
            <a:chOff x="5970800" y="1619250"/>
            <a:chExt cx="428650" cy="456725"/>
          </a:xfrm>
        </p:grpSpPr>
        <p:sp>
          <p:nvSpPr>
            <p:cNvPr id="392" name="Shape 392"/>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397" name="Shape 397"/>
          <p:cNvGrpSpPr/>
          <p:nvPr/>
        </p:nvGrpSpPr>
        <p:grpSpPr>
          <a:xfrm>
            <a:off x="5344289" y="2485750"/>
            <a:ext cx="369812" cy="337392"/>
            <a:chOff x="6625350" y="1613750"/>
            <a:chExt cx="480525" cy="438400"/>
          </a:xfrm>
        </p:grpSpPr>
        <p:sp>
          <p:nvSpPr>
            <p:cNvPr id="398" name="Shape 398"/>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03" name="Shape 403"/>
          <p:cNvGrpSpPr/>
          <p:nvPr/>
        </p:nvGrpSpPr>
        <p:grpSpPr>
          <a:xfrm>
            <a:off x="715780" y="3034590"/>
            <a:ext cx="279133" cy="299816"/>
            <a:chOff x="611175" y="2326900"/>
            <a:chExt cx="362700" cy="389575"/>
          </a:xfrm>
        </p:grpSpPr>
        <p:sp>
          <p:nvSpPr>
            <p:cNvPr id="404" name="Shape 404"/>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5" name="Shape 405"/>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6" name="Shape 406"/>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7" name="Shape 407"/>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08" name="Shape 408"/>
          <p:cNvSpPr/>
          <p:nvPr/>
        </p:nvSpPr>
        <p:spPr>
          <a:xfrm>
            <a:off x="1227002" y="3037358"/>
            <a:ext cx="294179" cy="294179"/>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09" name="Shape 409"/>
          <p:cNvSpPr/>
          <p:nvPr/>
        </p:nvSpPr>
        <p:spPr>
          <a:xfrm>
            <a:off x="1745758" y="3037358"/>
            <a:ext cx="294179" cy="294179"/>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10" name="Shape 410"/>
          <p:cNvSpPr/>
          <p:nvPr/>
        </p:nvSpPr>
        <p:spPr>
          <a:xfrm>
            <a:off x="2264514" y="3037358"/>
            <a:ext cx="294179" cy="294179"/>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11" name="Shape 411"/>
          <p:cNvGrpSpPr/>
          <p:nvPr/>
        </p:nvGrpSpPr>
        <p:grpSpPr>
          <a:xfrm>
            <a:off x="2851940" y="2986663"/>
            <a:ext cx="156959" cy="391918"/>
            <a:chOff x="3386850" y="2264625"/>
            <a:chExt cx="203950" cy="509250"/>
          </a:xfrm>
        </p:grpSpPr>
        <p:sp>
          <p:nvSpPr>
            <p:cNvPr id="412" name="Shape 412"/>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13" name="Shape 413"/>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14" name="Shape 414"/>
          <p:cNvGrpSpPr/>
          <p:nvPr/>
        </p:nvGrpSpPr>
        <p:grpSpPr>
          <a:xfrm>
            <a:off x="3903579" y="3036476"/>
            <a:ext cx="128754" cy="292294"/>
            <a:chOff x="4753325" y="2329350"/>
            <a:chExt cx="167300" cy="379800"/>
          </a:xfrm>
        </p:grpSpPr>
        <p:sp>
          <p:nvSpPr>
            <p:cNvPr id="415" name="Shape 415"/>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16" name="Shape 416"/>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17" name="Shape 417"/>
          <p:cNvGrpSpPr/>
          <p:nvPr/>
        </p:nvGrpSpPr>
        <p:grpSpPr>
          <a:xfrm>
            <a:off x="3382444" y="2988530"/>
            <a:ext cx="133487" cy="388166"/>
            <a:chOff x="4076175" y="2267050"/>
            <a:chExt cx="173450" cy="504375"/>
          </a:xfrm>
        </p:grpSpPr>
        <p:sp>
          <p:nvSpPr>
            <p:cNvPr id="418" name="Shape 418"/>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19" name="Shape 419"/>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20" name="Shape 420"/>
          <p:cNvSpPr/>
          <p:nvPr/>
        </p:nvSpPr>
        <p:spPr>
          <a:xfrm>
            <a:off x="4339536" y="3029374"/>
            <a:ext cx="294179" cy="310148"/>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21" name="Shape 421"/>
          <p:cNvGrpSpPr/>
          <p:nvPr/>
        </p:nvGrpSpPr>
        <p:grpSpPr>
          <a:xfrm>
            <a:off x="4843838" y="3035052"/>
            <a:ext cx="323308" cy="298874"/>
            <a:chOff x="5975075" y="2327500"/>
            <a:chExt cx="420100" cy="388350"/>
          </a:xfrm>
        </p:grpSpPr>
        <p:sp>
          <p:nvSpPr>
            <p:cNvPr id="422" name="Shape 42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23" name="Shape 42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24" name="Shape 424"/>
          <p:cNvGrpSpPr/>
          <p:nvPr/>
        </p:nvGrpSpPr>
        <p:grpSpPr>
          <a:xfrm>
            <a:off x="5425097" y="3026125"/>
            <a:ext cx="198325" cy="323308"/>
            <a:chOff x="6730350" y="2315900"/>
            <a:chExt cx="257700" cy="420100"/>
          </a:xfrm>
        </p:grpSpPr>
        <p:sp>
          <p:nvSpPr>
            <p:cNvPr id="425" name="Shape 42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26" name="Shape 42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27" name="Shape 42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28" name="Shape 42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29" name="Shape 42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30" name="Shape 430"/>
          <p:cNvGrpSpPr/>
          <p:nvPr/>
        </p:nvGrpSpPr>
        <p:grpSpPr>
          <a:xfrm>
            <a:off x="805054" y="3519996"/>
            <a:ext cx="100586" cy="366541"/>
            <a:chOff x="727175" y="2957625"/>
            <a:chExt cx="130700" cy="476275"/>
          </a:xfrm>
        </p:grpSpPr>
        <p:sp>
          <p:nvSpPr>
            <p:cNvPr id="431" name="Shape 431"/>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32" name="Shape 432"/>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33" name="Shape 433"/>
          <p:cNvSpPr/>
          <p:nvPr/>
        </p:nvSpPr>
        <p:spPr>
          <a:xfrm>
            <a:off x="1738716" y="3505379"/>
            <a:ext cx="308263" cy="395670"/>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34" name="Shape 434"/>
          <p:cNvSpPr/>
          <p:nvPr/>
        </p:nvSpPr>
        <p:spPr>
          <a:xfrm>
            <a:off x="1259902" y="3505379"/>
            <a:ext cx="228378" cy="395670"/>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35" name="Shape 435"/>
          <p:cNvGrpSpPr/>
          <p:nvPr/>
        </p:nvGrpSpPr>
        <p:grpSpPr>
          <a:xfrm>
            <a:off x="2233547" y="3531733"/>
            <a:ext cx="356209" cy="343049"/>
            <a:chOff x="2583325" y="2972875"/>
            <a:chExt cx="462850" cy="445750"/>
          </a:xfrm>
        </p:grpSpPr>
        <p:sp>
          <p:nvSpPr>
            <p:cNvPr id="436" name="Shape 43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37" name="Shape 43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38" name="Shape 438"/>
          <p:cNvGrpSpPr/>
          <p:nvPr/>
        </p:nvGrpSpPr>
        <p:grpSpPr>
          <a:xfrm>
            <a:off x="2740098" y="3582969"/>
            <a:ext cx="380644" cy="240596"/>
            <a:chOff x="3241525" y="3039450"/>
            <a:chExt cx="494600" cy="312625"/>
          </a:xfrm>
        </p:grpSpPr>
        <p:sp>
          <p:nvSpPr>
            <p:cNvPr id="439" name="Shape 439"/>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40" name="Shape 440"/>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41" name="Shape 441"/>
          <p:cNvSpPr/>
          <p:nvPr/>
        </p:nvSpPr>
        <p:spPr>
          <a:xfrm>
            <a:off x="3804331" y="3539683"/>
            <a:ext cx="327079" cy="327060"/>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42" name="Shape 442"/>
          <p:cNvGrpSpPr/>
          <p:nvPr/>
        </p:nvGrpSpPr>
        <p:grpSpPr>
          <a:xfrm>
            <a:off x="4289822" y="3557591"/>
            <a:ext cx="393804" cy="291351"/>
            <a:chOff x="5255200" y="3006475"/>
            <a:chExt cx="511700" cy="378575"/>
          </a:xfrm>
        </p:grpSpPr>
        <p:sp>
          <p:nvSpPr>
            <p:cNvPr id="443" name="Shape 443"/>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44" name="Shape 444"/>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45" name="Shape 445"/>
          <p:cNvGrpSpPr/>
          <p:nvPr/>
        </p:nvGrpSpPr>
        <p:grpSpPr>
          <a:xfrm>
            <a:off x="3289881" y="3540679"/>
            <a:ext cx="318614" cy="325175"/>
            <a:chOff x="3955900" y="2984500"/>
            <a:chExt cx="414000" cy="422525"/>
          </a:xfrm>
        </p:grpSpPr>
        <p:sp>
          <p:nvSpPr>
            <p:cNvPr id="446" name="Shape 446"/>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47" name="Shape 447"/>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48" name="Shape 448"/>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49" name="Shape 449"/>
          <p:cNvSpPr/>
          <p:nvPr/>
        </p:nvSpPr>
        <p:spPr>
          <a:xfrm>
            <a:off x="679118" y="4081931"/>
            <a:ext cx="356190" cy="280076"/>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50" name="Shape 450"/>
          <p:cNvSpPr/>
          <p:nvPr/>
        </p:nvSpPr>
        <p:spPr>
          <a:xfrm>
            <a:off x="4881322" y="3524638"/>
            <a:ext cx="248119" cy="357152"/>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51" name="Shape 451"/>
          <p:cNvGrpSpPr/>
          <p:nvPr/>
        </p:nvGrpSpPr>
        <p:grpSpPr>
          <a:xfrm>
            <a:off x="5402548" y="3535965"/>
            <a:ext cx="243424" cy="345877"/>
            <a:chOff x="6701050" y="2978375"/>
            <a:chExt cx="316300" cy="449425"/>
          </a:xfrm>
        </p:grpSpPr>
        <p:sp>
          <p:nvSpPr>
            <p:cNvPr id="452" name="Shape 452"/>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53" name="Shape 453"/>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54" name="Shape 454"/>
          <p:cNvGrpSpPr/>
          <p:nvPr/>
        </p:nvGrpSpPr>
        <p:grpSpPr>
          <a:xfrm>
            <a:off x="1200705" y="4105489"/>
            <a:ext cx="346820" cy="233092"/>
            <a:chOff x="1241275" y="3718400"/>
            <a:chExt cx="450650" cy="302875"/>
          </a:xfrm>
        </p:grpSpPr>
        <p:sp>
          <p:nvSpPr>
            <p:cNvPr id="455" name="Shape 455"/>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56" name="Shape 456"/>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57" name="Shape 457"/>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58" name="Shape 458"/>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59" name="Shape 459"/>
          <p:cNvGrpSpPr/>
          <p:nvPr/>
        </p:nvGrpSpPr>
        <p:grpSpPr>
          <a:xfrm>
            <a:off x="1724187" y="4087634"/>
            <a:ext cx="337392" cy="269263"/>
            <a:chOff x="1921475" y="3695200"/>
            <a:chExt cx="438400" cy="349875"/>
          </a:xfrm>
        </p:grpSpPr>
        <p:sp>
          <p:nvSpPr>
            <p:cNvPr id="460" name="Shape 460"/>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61" name="Shape 461"/>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62" name="Shape 462"/>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63" name="Shape 463"/>
          <p:cNvGrpSpPr/>
          <p:nvPr/>
        </p:nvGrpSpPr>
        <p:grpSpPr>
          <a:xfrm>
            <a:off x="2246245" y="4083401"/>
            <a:ext cx="330812" cy="277267"/>
            <a:chOff x="2599825" y="3689700"/>
            <a:chExt cx="429850" cy="360275"/>
          </a:xfrm>
        </p:grpSpPr>
        <p:sp>
          <p:nvSpPr>
            <p:cNvPr id="464" name="Shape 464"/>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65" name="Shape 465"/>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66" name="Shape 466"/>
          <p:cNvGrpSpPr/>
          <p:nvPr/>
        </p:nvGrpSpPr>
        <p:grpSpPr>
          <a:xfrm>
            <a:off x="2780983" y="4054733"/>
            <a:ext cx="298874" cy="312034"/>
            <a:chOff x="3294650" y="3652450"/>
            <a:chExt cx="388350" cy="405450"/>
          </a:xfrm>
        </p:grpSpPr>
        <p:sp>
          <p:nvSpPr>
            <p:cNvPr id="467" name="Shape 467"/>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68" name="Shape 468"/>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69" name="Shape 469"/>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70" name="Shape 470"/>
          <p:cNvGrpSpPr/>
          <p:nvPr/>
        </p:nvGrpSpPr>
        <p:grpSpPr>
          <a:xfrm>
            <a:off x="3274854" y="4094214"/>
            <a:ext cx="348667" cy="255641"/>
            <a:chOff x="3936375" y="3703750"/>
            <a:chExt cx="453050" cy="332175"/>
          </a:xfrm>
        </p:grpSpPr>
        <p:sp>
          <p:nvSpPr>
            <p:cNvPr id="471" name="Shape 471"/>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72" name="Shape 472"/>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73" name="Shape 473"/>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74" name="Shape 474"/>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75" name="Shape 475"/>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76" name="Shape 476"/>
          <p:cNvGrpSpPr/>
          <p:nvPr/>
        </p:nvGrpSpPr>
        <p:grpSpPr>
          <a:xfrm>
            <a:off x="3793622" y="4094214"/>
            <a:ext cx="348667" cy="255641"/>
            <a:chOff x="4610450" y="3703750"/>
            <a:chExt cx="453050" cy="332175"/>
          </a:xfrm>
        </p:grpSpPr>
        <p:sp>
          <p:nvSpPr>
            <p:cNvPr id="477" name="Shape 477"/>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78" name="Shape 478"/>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79" name="Shape 479"/>
          <p:cNvGrpSpPr/>
          <p:nvPr/>
        </p:nvGrpSpPr>
        <p:grpSpPr>
          <a:xfrm>
            <a:off x="4324608" y="4068375"/>
            <a:ext cx="324232" cy="307320"/>
            <a:chOff x="5300400" y="3670175"/>
            <a:chExt cx="421300" cy="399325"/>
          </a:xfrm>
        </p:grpSpPr>
        <p:sp>
          <p:nvSpPr>
            <p:cNvPr id="480" name="Shape 480"/>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81" name="Shape 481"/>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82" name="Shape 482"/>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83" name="Shape 483"/>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84" name="Shape 484"/>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85" name="Shape 485"/>
          <p:cNvSpPr/>
          <p:nvPr/>
        </p:nvSpPr>
        <p:spPr>
          <a:xfrm>
            <a:off x="4824930" y="4041528"/>
            <a:ext cx="360903" cy="360884"/>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86" name="Shape 486"/>
          <p:cNvGrpSpPr/>
          <p:nvPr/>
        </p:nvGrpSpPr>
        <p:grpSpPr>
          <a:xfrm>
            <a:off x="5366839" y="4064604"/>
            <a:ext cx="314843" cy="314862"/>
            <a:chOff x="6654650" y="3665275"/>
            <a:chExt cx="409100" cy="409125"/>
          </a:xfrm>
        </p:grpSpPr>
        <p:sp>
          <p:nvSpPr>
            <p:cNvPr id="487" name="Shape 487"/>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88" name="Shape 488"/>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89" name="Shape 489"/>
          <p:cNvGrpSpPr/>
          <p:nvPr/>
        </p:nvGrpSpPr>
        <p:grpSpPr>
          <a:xfrm>
            <a:off x="684766" y="4570211"/>
            <a:ext cx="341163" cy="341182"/>
            <a:chOff x="570875" y="4322250"/>
            <a:chExt cx="443300" cy="443325"/>
          </a:xfrm>
        </p:grpSpPr>
        <p:sp>
          <p:nvSpPr>
            <p:cNvPr id="490" name="Shape 490"/>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91" name="Shape 491"/>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92" name="Shape 492"/>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93" name="Shape 493"/>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494" name="Shape 494"/>
          <p:cNvSpPr/>
          <p:nvPr/>
        </p:nvSpPr>
        <p:spPr>
          <a:xfrm>
            <a:off x="1189408" y="4636396"/>
            <a:ext cx="369369" cy="20865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495" name="Shape 495"/>
          <p:cNvGrpSpPr/>
          <p:nvPr/>
        </p:nvGrpSpPr>
        <p:grpSpPr>
          <a:xfrm>
            <a:off x="1768824" y="4544853"/>
            <a:ext cx="248119" cy="391899"/>
            <a:chOff x="1979475" y="4289300"/>
            <a:chExt cx="322400" cy="509225"/>
          </a:xfrm>
        </p:grpSpPr>
        <p:sp>
          <p:nvSpPr>
            <p:cNvPr id="496" name="Shape 496"/>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97" name="Shape 497"/>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498" name="Shape 498"/>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499" name="Shape 499"/>
          <p:cNvGrpSpPr/>
          <p:nvPr/>
        </p:nvGrpSpPr>
        <p:grpSpPr>
          <a:xfrm>
            <a:off x="2265505" y="4550009"/>
            <a:ext cx="292755" cy="381586"/>
            <a:chOff x="2624850" y="4296000"/>
            <a:chExt cx="380400" cy="495825"/>
          </a:xfrm>
        </p:grpSpPr>
        <p:sp>
          <p:nvSpPr>
            <p:cNvPr id="500" name="Shape 500"/>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01" name="Shape 501"/>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02" name="Shape 502"/>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503" name="Shape 503"/>
          <p:cNvSpPr/>
          <p:nvPr/>
        </p:nvSpPr>
        <p:spPr>
          <a:xfrm>
            <a:off x="3292636" y="4584237"/>
            <a:ext cx="312957" cy="312977"/>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04" name="Shape 504"/>
          <p:cNvSpPr/>
          <p:nvPr/>
        </p:nvSpPr>
        <p:spPr>
          <a:xfrm>
            <a:off x="2773880" y="4603977"/>
            <a:ext cx="312957" cy="273496"/>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05" name="Shape 505"/>
          <p:cNvSpPr/>
          <p:nvPr/>
        </p:nvSpPr>
        <p:spPr>
          <a:xfrm>
            <a:off x="3809968" y="4582833"/>
            <a:ext cx="315805" cy="315786"/>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506" name="Shape 506"/>
          <p:cNvGrpSpPr/>
          <p:nvPr/>
        </p:nvGrpSpPr>
        <p:grpSpPr>
          <a:xfrm>
            <a:off x="4305810" y="4587604"/>
            <a:ext cx="361827" cy="306396"/>
            <a:chOff x="5275975" y="4344850"/>
            <a:chExt cx="470150" cy="398125"/>
          </a:xfrm>
        </p:grpSpPr>
        <p:sp>
          <p:nvSpPr>
            <p:cNvPr id="507" name="Shape 507"/>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08" name="Shape 508"/>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09" name="Shape 509"/>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510" name="Shape 510"/>
          <p:cNvSpPr/>
          <p:nvPr/>
        </p:nvSpPr>
        <p:spPr>
          <a:xfrm>
            <a:off x="4842785" y="4578139"/>
            <a:ext cx="325194" cy="325175"/>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511" name="Shape 511"/>
          <p:cNvGrpSpPr/>
          <p:nvPr/>
        </p:nvGrpSpPr>
        <p:grpSpPr>
          <a:xfrm>
            <a:off x="5357430" y="4562708"/>
            <a:ext cx="333660" cy="356190"/>
            <a:chOff x="6642425" y="4312500"/>
            <a:chExt cx="433550" cy="462825"/>
          </a:xfrm>
        </p:grpSpPr>
        <p:sp>
          <p:nvSpPr>
            <p:cNvPr id="512" name="Shape 512"/>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13" name="Shape 513"/>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14" name="Shape 514"/>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515" name="Shape 515"/>
          <p:cNvSpPr/>
          <p:nvPr/>
        </p:nvSpPr>
        <p:spPr>
          <a:xfrm>
            <a:off x="641062" y="5133065"/>
            <a:ext cx="428551" cy="252832"/>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516" name="Shape 516"/>
          <p:cNvGrpSpPr/>
          <p:nvPr/>
        </p:nvGrpSpPr>
        <p:grpSpPr>
          <a:xfrm>
            <a:off x="1203053" y="5091346"/>
            <a:ext cx="342106" cy="336469"/>
            <a:chOff x="1244325" y="4999400"/>
            <a:chExt cx="444525" cy="437200"/>
          </a:xfrm>
        </p:grpSpPr>
        <p:sp>
          <p:nvSpPr>
            <p:cNvPr id="517" name="Shape 517"/>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18" name="Shape 518"/>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19" name="Shape 519"/>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20" name="Shape 520"/>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21" name="Shape 521"/>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22" name="Shape 522"/>
          <p:cNvGrpSpPr/>
          <p:nvPr/>
        </p:nvGrpSpPr>
        <p:grpSpPr>
          <a:xfrm>
            <a:off x="1752374" y="5080533"/>
            <a:ext cx="281019" cy="358075"/>
            <a:chOff x="1958100" y="4985350"/>
            <a:chExt cx="365150" cy="465275"/>
          </a:xfrm>
        </p:grpSpPr>
        <p:sp>
          <p:nvSpPr>
            <p:cNvPr id="523" name="Shape 523"/>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24" name="Shape 524"/>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25" name="Shape 525"/>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26" name="Shape 526"/>
          <p:cNvGrpSpPr/>
          <p:nvPr/>
        </p:nvGrpSpPr>
        <p:grpSpPr>
          <a:xfrm>
            <a:off x="2250459" y="5094155"/>
            <a:ext cx="322385" cy="331293"/>
            <a:chOff x="2605300" y="5003050"/>
            <a:chExt cx="418900" cy="430475"/>
          </a:xfrm>
        </p:grpSpPr>
        <p:sp>
          <p:nvSpPr>
            <p:cNvPr id="527" name="Shape 527"/>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28" name="Shape 528"/>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29" name="Shape 529"/>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30" name="Shape 530"/>
          <p:cNvGrpSpPr/>
          <p:nvPr/>
        </p:nvGrpSpPr>
        <p:grpSpPr>
          <a:xfrm>
            <a:off x="2737750" y="5101216"/>
            <a:ext cx="385338" cy="316728"/>
            <a:chOff x="3238475" y="5012225"/>
            <a:chExt cx="500700" cy="411550"/>
          </a:xfrm>
        </p:grpSpPr>
        <p:sp>
          <p:nvSpPr>
            <p:cNvPr id="531" name="Shape 531"/>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32" name="Shape 532"/>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33" name="Shape 533"/>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34" name="Shape 534"/>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35" name="Shape 535"/>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36" name="Shape 536"/>
          <p:cNvGrpSpPr/>
          <p:nvPr/>
        </p:nvGrpSpPr>
        <p:grpSpPr>
          <a:xfrm>
            <a:off x="3756489" y="5067373"/>
            <a:ext cx="422933" cy="384395"/>
            <a:chOff x="4562200" y="4968250"/>
            <a:chExt cx="549550" cy="499475"/>
          </a:xfrm>
        </p:grpSpPr>
        <p:sp>
          <p:nvSpPr>
            <p:cNvPr id="537" name="Shape 537"/>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38" name="Shape 538"/>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39" name="Shape 539"/>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40" name="Shape 540"/>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41" name="Shape 541"/>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42" name="Shape 542"/>
          <p:cNvGrpSpPr/>
          <p:nvPr/>
        </p:nvGrpSpPr>
        <p:grpSpPr>
          <a:xfrm>
            <a:off x="3302579" y="5088999"/>
            <a:ext cx="293217" cy="340682"/>
            <a:chOff x="3972400" y="4996350"/>
            <a:chExt cx="381000" cy="442675"/>
          </a:xfrm>
        </p:grpSpPr>
        <p:sp>
          <p:nvSpPr>
            <p:cNvPr id="543" name="Shape 543"/>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44" name="Shape 544"/>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45" name="Shape 545"/>
          <p:cNvGrpSpPr/>
          <p:nvPr/>
        </p:nvGrpSpPr>
        <p:grpSpPr>
          <a:xfrm>
            <a:off x="4279028" y="5060331"/>
            <a:ext cx="415410" cy="398479"/>
            <a:chOff x="5241175" y="4959100"/>
            <a:chExt cx="539775" cy="517775"/>
          </a:xfrm>
        </p:grpSpPr>
        <p:sp>
          <p:nvSpPr>
            <p:cNvPr id="546" name="Shape 5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47" name="Shape 5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48" name="Shape 5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49" name="Shape 5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50" name="Shape 5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51" name="Shape 5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sp>
        <p:nvSpPr>
          <p:cNvPr id="552" name="Shape 552"/>
          <p:cNvSpPr/>
          <p:nvPr/>
        </p:nvSpPr>
        <p:spPr>
          <a:xfrm>
            <a:off x="4822583" y="5158442"/>
            <a:ext cx="365598" cy="202077"/>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nvGrpSpPr>
          <p:cNvPr id="553" name="Shape 553"/>
          <p:cNvGrpSpPr/>
          <p:nvPr/>
        </p:nvGrpSpPr>
        <p:grpSpPr>
          <a:xfrm>
            <a:off x="5390331" y="5119533"/>
            <a:ext cx="266454" cy="306396"/>
            <a:chOff x="6685175" y="5036025"/>
            <a:chExt cx="346225" cy="398125"/>
          </a:xfrm>
        </p:grpSpPr>
        <p:sp>
          <p:nvSpPr>
            <p:cNvPr id="554" name="Shape 554"/>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55" name="Shape 555"/>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56" name="Shape 556"/>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57" name="Shape 557"/>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sp>
          <p:nvSpPr>
            <p:cNvPr id="558" name="Shape 558"/>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5F1E0"/>
            </a:solidFill>
            <a:ln>
              <a:noFill/>
            </a:ln>
          </p:spPr>
          <p:txBody>
            <a:bodyPr lIns="91425" tIns="91425" rIns="91425" bIns="91425" anchor="ctr" anchorCtr="0">
              <a:noAutofit/>
            </a:bodyPr>
            <a:lstStyle/>
            <a:p>
              <a:pPr>
                <a:spcBef>
                  <a:spcPts val="0"/>
                </a:spcBef>
                <a:buNone/>
              </a:pPr>
              <a:endParaRPr/>
            </a:p>
          </p:txBody>
        </p:sp>
      </p:grpSp>
      <p:grpSp>
        <p:nvGrpSpPr>
          <p:cNvPr id="559" name="Shape 559"/>
          <p:cNvGrpSpPr/>
          <p:nvPr/>
        </p:nvGrpSpPr>
        <p:grpSpPr>
          <a:xfrm>
            <a:off x="6219250" y="3297491"/>
            <a:ext cx="398188" cy="387845"/>
            <a:chOff x="5926225" y="921350"/>
            <a:chExt cx="517800" cy="504350"/>
          </a:xfrm>
        </p:grpSpPr>
        <p:sp>
          <p:nvSpPr>
            <p:cNvPr id="560" name="Shape 560"/>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lIns="91425" tIns="91425" rIns="91425" bIns="91425" anchor="ctr" anchorCtr="0">
              <a:noAutofit/>
            </a:bodyPr>
            <a:lstStyle/>
            <a:p>
              <a:pPr lvl="0" rtl="0">
                <a:spcBef>
                  <a:spcPts val="0"/>
                </a:spcBef>
                <a:buNone/>
              </a:pPr>
              <a:endParaRPr>
                <a:solidFill>
                  <a:srgbClr val="F1C232"/>
                </a:solidFill>
              </a:endParaRPr>
            </a:p>
          </p:txBody>
        </p:sp>
        <p:sp>
          <p:nvSpPr>
            <p:cNvPr id="561" name="Shape 561"/>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lIns="91425" tIns="91425" rIns="91425" bIns="91425" anchor="ctr" anchorCtr="0">
              <a:noAutofit/>
            </a:bodyPr>
            <a:lstStyle/>
            <a:p>
              <a:pPr lvl="0" rtl="0">
                <a:spcBef>
                  <a:spcPts val="0"/>
                </a:spcBef>
                <a:buNone/>
              </a:pPr>
              <a:endParaRPr>
                <a:solidFill>
                  <a:srgbClr val="F1C232"/>
                </a:solidFill>
              </a:endParaRPr>
            </a:p>
          </p:txBody>
        </p:sp>
      </p:grpSp>
      <p:sp>
        <p:nvSpPr>
          <p:cNvPr id="562" name="Shape 562"/>
          <p:cNvSpPr/>
          <p:nvPr/>
        </p:nvSpPr>
        <p:spPr>
          <a:xfrm>
            <a:off x="6397756" y="3514786"/>
            <a:ext cx="369081" cy="208495"/>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nvGrpSpPr>
          <p:cNvPr id="563" name="Shape 563"/>
          <p:cNvGrpSpPr/>
          <p:nvPr/>
        </p:nvGrpSpPr>
        <p:grpSpPr>
          <a:xfrm>
            <a:off x="7033897" y="3278511"/>
            <a:ext cx="398188" cy="387845"/>
            <a:chOff x="5926225" y="921350"/>
            <a:chExt cx="517800" cy="504350"/>
          </a:xfrm>
        </p:grpSpPr>
        <p:sp>
          <p:nvSpPr>
            <p:cNvPr id="564" name="Shape 564"/>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sp>
          <p:nvSpPr>
            <p:cNvPr id="565" name="Shape 565"/>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566" name="Shape 566"/>
          <p:cNvSpPr/>
          <p:nvPr/>
        </p:nvSpPr>
        <p:spPr>
          <a:xfrm>
            <a:off x="7212402" y="3495805"/>
            <a:ext cx="369081" cy="208495"/>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567" name="Shape 567"/>
          <p:cNvGrpSpPr/>
          <p:nvPr/>
        </p:nvGrpSpPr>
        <p:grpSpPr>
          <a:xfrm>
            <a:off x="6219247" y="3967978"/>
            <a:ext cx="990396" cy="964670"/>
            <a:chOff x="5926225" y="921350"/>
            <a:chExt cx="517800" cy="504350"/>
          </a:xfrm>
        </p:grpSpPr>
        <p:sp>
          <p:nvSpPr>
            <p:cNvPr id="568" name="Shape 56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sp>
          <p:nvSpPr>
            <p:cNvPr id="569" name="Shape 56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570" name="Shape 570"/>
          <p:cNvSpPr/>
          <p:nvPr/>
        </p:nvSpPr>
        <p:spPr>
          <a:xfrm>
            <a:off x="6663473" y="4508450"/>
            <a:ext cx="918000" cy="51858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1" name="Shape 571"/>
          <p:cNvSpPr txBox="1"/>
          <p:nvPr/>
        </p:nvSpPr>
        <p:spPr>
          <a:xfrm>
            <a:off x="6117032" y="1399200"/>
            <a:ext cx="2385900" cy="14045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FFFFFF"/>
                </a:solidFill>
                <a:latin typeface="Merriweather"/>
                <a:ea typeface="Merriweather"/>
                <a:cs typeface="Merriweather"/>
                <a:sym typeface="Merriweather"/>
              </a:rPr>
              <a:t>SlidesCarnival icons are editable shapes</a:t>
            </a:r>
            <a:r>
              <a:rPr lang="en" sz="900">
                <a:solidFill>
                  <a:srgbClr val="FFFFFF"/>
                </a:solidFill>
                <a:latin typeface="Merriweather"/>
                <a:ea typeface="Merriweather"/>
                <a:cs typeface="Merriweather"/>
                <a:sym typeface="Merriweather"/>
              </a:rPr>
              <a:t>. </a:t>
            </a:r>
          </a:p>
          <a:p>
            <a:pPr lvl="0" rtl="0">
              <a:spcBef>
                <a:spcPts val="0"/>
              </a:spcBef>
              <a:buClr>
                <a:srgbClr val="000000"/>
              </a:buClr>
              <a:buFont typeface="Arial"/>
              <a:buNone/>
            </a:pPr>
            <a:endParaRPr sz="900">
              <a:solidFill>
                <a:srgbClr val="FFFFFF"/>
              </a:solidFill>
              <a:latin typeface="Merriweather"/>
              <a:ea typeface="Merriweather"/>
              <a:cs typeface="Merriweather"/>
              <a:sym typeface="Merriweather"/>
            </a:endParaRPr>
          </a:p>
          <a:p>
            <a:pPr lvl="0" rtl="0">
              <a:spcBef>
                <a:spcPts val="0"/>
              </a:spcBef>
              <a:buClr>
                <a:srgbClr val="000000"/>
              </a:buClr>
              <a:buSzPct val="122222"/>
              <a:buFont typeface="Arial"/>
              <a:buNone/>
            </a:pPr>
            <a:r>
              <a:rPr lang="en" sz="900">
                <a:solidFill>
                  <a:srgbClr val="FFFFFF"/>
                </a:solidFill>
                <a:latin typeface="Merriweather"/>
                <a:ea typeface="Merriweather"/>
                <a:cs typeface="Merriweather"/>
                <a:sym typeface="Merriweather"/>
              </a:rPr>
              <a:t>This means that you can:</a:t>
            </a:r>
          </a:p>
          <a:p>
            <a:pPr marL="457200" lvl="0" indent="-285750" rtl="0">
              <a:spcBef>
                <a:spcPts val="0"/>
              </a:spcBef>
              <a:buClr>
                <a:srgbClr val="FFFFFF"/>
              </a:buClr>
              <a:buSzPct val="100000"/>
              <a:buFont typeface="Merriweather"/>
              <a:buChar char="●"/>
            </a:pPr>
            <a:r>
              <a:rPr lang="en" sz="900">
                <a:solidFill>
                  <a:srgbClr val="FFFFFF"/>
                </a:solidFill>
                <a:latin typeface="Merriweather"/>
                <a:ea typeface="Merriweather"/>
                <a:cs typeface="Merriweather"/>
                <a:sym typeface="Merriweather"/>
              </a:rPr>
              <a:t>Resize them without losing quality.</a:t>
            </a:r>
          </a:p>
          <a:p>
            <a:pPr marL="457200" lvl="0" indent="-285750" rtl="0">
              <a:spcBef>
                <a:spcPts val="0"/>
              </a:spcBef>
              <a:buClr>
                <a:srgbClr val="FFFFFF"/>
              </a:buClr>
              <a:buSzPct val="100000"/>
              <a:buFont typeface="Merriweather"/>
              <a:buChar char="●"/>
            </a:pPr>
            <a:r>
              <a:rPr lang="en" sz="900">
                <a:solidFill>
                  <a:srgbClr val="FFFFFF"/>
                </a:solidFill>
                <a:latin typeface="Merriweather"/>
                <a:ea typeface="Merriweather"/>
                <a:cs typeface="Merriweather"/>
                <a:sym typeface="Merriweather"/>
              </a:rPr>
              <a:t>Change fill color and opacity.</a:t>
            </a:r>
          </a:p>
          <a:p>
            <a:pPr marL="457200" lvl="0" indent="-285750" rtl="0">
              <a:spcBef>
                <a:spcPts val="0"/>
              </a:spcBef>
              <a:buClr>
                <a:srgbClr val="FFFFFF"/>
              </a:buClr>
              <a:buSzPct val="100000"/>
              <a:buFont typeface="Merriweather"/>
              <a:buChar char="●"/>
            </a:pPr>
            <a:r>
              <a:rPr lang="en" sz="900">
                <a:solidFill>
                  <a:srgbClr val="FFFFFF"/>
                </a:solidFill>
                <a:latin typeface="Merriweather"/>
                <a:ea typeface="Merriweather"/>
                <a:cs typeface="Merriweather"/>
                <a:sym typeface="Merriweather"/>
              </a:rPr>
              <a:t>Change line color, width and style.</a:t>
            </a:r>
          </a:p>
          <a:p>
            <a:pPr lvl="0" rtl="0">
              <a:spcBef>
                <a:spcPts val="0"/>
              </a:spcBef>
              <a:buNone/>
            </a:pPr>
            <a:endParaRPr sz="900">
              <a:solidFill>
                <a:srgbClr val="FFFFFF"/>
              </a:solidFill>
              <a:latin typeface="Merriweather"/>
              <a:ea typeface="Merriweather"/>
              <a:cs typeface="Merriweather"/>
              <a:sym typeface="Merriweather"/>
            </a:endParaRPr>
          </a:p>
          <a:p>
            <a:pPr lvl="0" rtl="0">
              <a:spcBef>
                <a:spcPts val="0"/>
              </a:spcBef>
              <a:buNone/>
            </a:pPr>
            <a:r>
              <a:rPr lang="en" sz="900">
                <a:solidFill>
                  <a:srgbClr val="FFFFFF"/>
                </a:solidFill>
                <a:latin typeface="Merriweather"/>
                <a:ea typeface="Merriweather"/>
                <a:cs typeface="Merriweather"/>
                <a:sym typeface="Merriweather"/>
              </a:rPr>
              <a:t>Isn’t that nice? :)</a:t>
            </a:r>
          </a:p>
          <a:p>
            <a:pPr lvl="0" rtl="0">
              <a:spcBef>
                <a:spcPts val="0"/>
              </a:spcBef>
              <a:buNone/>
            </a:pPr>
            <a:endParaRPr sz="900">
              <a:solidFill>
                <a:srgbClr val="FFFFFF"/>
              </a:solidFill>
              <a:latin typeface="Merriweather"/>
              <a:ea typeface="Merriweather"/>
              <a:cs typeface="Merriweather"/>
              <a:sym typeface="Merriweather"/>
            </a:endParaRPr>
          </a:p>
          <a:p>
            <a:pPr lvl="0" rtl="0">
              <a:spcBef>
                <a:spcPts val="0"/>
              </a:spcBef>
              <a:buNone/>
            </a:pPr>
            <a:r>
              <a:rPr lang="en" sz="900">
                <a:solidFill>
                  <a:srgbClr val="FFFFFF"/>
                </a:solidFill>
                <a:latin typeface="Merriweather"/>
                <a:ea typeface="Merriweather"/>
                <a:cs typeface="Merriweather"/>
                <a:sym typeface="Merriweather"/>
              </a:rPr>
              <a:t>Examples:</a:t>
            </a:r>
          </a:p>
          <a:p>
            <a:pPr lvl="0" rtl="0">
              <a:spcBef>
                <a:spcPts val="0"/>
              </a:spcBef>
              <a:buClr>
                <a:srgbClr val="000000"/>
              </a:buClr>
              <a:buFont typeface="Arial"/>
              <a:buNone/>
            </a:pPr>
            <a:endParaRPr sz="900">
              <a:solidFill>
                <a:srgbClr val="FFFFFF"/>
              </a:solidFill>
              <a:latin typeface="Merriweather"/>
              <a:ea typeface="Merriweather"/>
              <a:cs typeface="Merriweather"/>
              <a:sym typeface="Merriweather"/>
            </a:endParaRPr>
          </a:p>
          <a:p>
            <a:pPr lvl="0" rtl="0">
              <a:spcBef>
                <a:spcPts val="0"/>
              </a:spcBef>
              <a:buNone/>
            </a:pPr>
            <a:endParaRPr sz="900">
              <a:solidFill>
                <a:srgbClr val="FFFFFF"/>
              </a:solidFill>
              <a:latin typeface="Merriweather"/>
              <a:ea typeface="Merriweather"/>
              <a:cs typeface="Merriweather"/>
              <a:sym typeface="Merriweathe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Actors</a:t>
            </a:r>
          </a:p>
        </p:txBody>
      </p:sp>
      <p:sp>
        <p:nvSpPr>
          <p:cNvPr id="4" name="Text Placeholder 3"/>
          <p:cNvSpPr>
            <a:spLocks noGrp="1"/>
          </p:cNvSpPr>
          <p:nvPr>
            <p:ph type="body" idx="1"/>
          </p:nvPr>
        </p:nvSpPr>
        <p:spPr/>
        <p:txBody>
          <a:bodyPr/>
          <a:lstStyle/>
          <a:p>
            <a:r>
              <a:rPr lang="en-US" b="1" dirty="0"/>
              <a:t>State actors</a:t>
            </a:r>
            <a:r>
              <a:rPr lang="en-US" dirty="0"/>
              <a:t> have government (i.e. “infinite”) resources, but varying motives.</a:t>
            </a:r>
          </a:p>
          <a:p>
            <a:r>
              <a:rPr lang="en-US" b="1" dirty="0"/>
              <a:t>Organized crime </a:t>
            </a:r>
            <a:r>
              <a:rPr lang="en-US" dirty="0"/>
              <a:t>have resources proportional to the economic value of the attack.</a:t>
            </a:r>
            <a:endParaRPr lang="en-US" b="1" dirty="0"/>
          </a:p>
          <a:p>
            <a:r>
              <a:rPr lang="en-US" b="1" dirty="0"/>
              <a:t>Insiders </a:t>
            </a:r>
            <a:r>
              <a:rPr lang="en-US" dirty="0"/>
              <a:t>have access to more information, but may be defeated by anti-repudiation measures.</a:t>
            </a:r>
          </a:p>
          <a:p>
            <a:r>
              <a:rPr lang="en-US" b="1" dirty="0"/>
              <a:t>Hacktivists </a:t>
            </a:r>
            <a:r>
              <a:rPr lang="en-US" dirty="0"/>
              <a:t>have diffuse resources but varying skill and motivation. </a:t>
            </a:r>
          </a:p>
          <a:p>
            <a:r>
              <a:rPr lang="en-US" b="1" dirty="0"/>
              <a:t>Script kiddies </a:t>
            </a:r>
            <a:r>
              <a:rPr lang="en-US" dirty="0"/>
              <a:t>are plentiful but have low skill..</a:t>
            </a:r>
          </a:p>
        </p:txBody>
      </p:sp>
    </p:spTree>
    <p:extLst>
      <p:ext uri="{BB962C8B-B14F-4D97-AF65-F5344CB8AC3E}">
        <p14:creationId xmlns:p14="http://schemas.microsoft.com/office/powerpoint/2010/main" val="380907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a:t>
            </a:r>
          </a:p>
        </p:txBody>
      </p:sp>
      <p:sp>
        <p:nvSpPr>
          <p:cNvPr id="3" name="Text Placeholder 2"/>
          <p:cNvSpPr>
            <a:spLocks noGrp="1"/>
          </p:cNvSpPr>
          <p:nvPr>
            <p:ph type="body" idx="1"/>
          </p:nvPr>
        </p:nvSpPr>
        <p:spPr/>
        <p:txBody>
          <a:bodyPr/>
          <a:lstStyle/>
          <a:p>
            <a:r>
              <a:rPr lang="en-US" b="1" dirty="0"/>
              <a:t>Spoofing</a:t>
            </a:r>
            <a:r>
              <a:rPr lang="en-US" dirty="0"/>
              <a:t>: Pretending to be another user</a:t>
            </a:r>
          </a:p>
          <a:p>
            <a:r>
              <a:rPr lang="en-US" b="1" dirty="0"/>
              <a:t>Tampering</a:t>
            </a:r>
            <a:r>
              <a:rPr lang="en-US" dirty="0"/>
              <a:t>: Modifying data outside of normal usage</a:t>
            </a:r>
          </a:p>
          <a:p>
            <a:r>
              <a:rPr lang="en-US" b="1" dirty="0"/>
              <a:t>Repudiation</a:t>
            </a:r>
            <a:r>
              <a:rPr lang="en-US" dirty="0"/>
              <a:t>: Erasing the history of an action</a:t>
            </a:r>
          </a:p>
          <a:p>
            <a:r>
              <a:rPr lang="en-US" b="1" dirty="0"/>
              <a:t>Information disclosure</a:t>
            </a:r>
            <a:r>
              <a:rPr lang="en-US" dirty="0"/>
              <a:t>: Reading secrets</a:t>
            </a:r>
          </a:p>
          <a:p>
            <a:r>
              <a:rPr lang="en-US" b="1" dirty="0"/>
              <a:t>Denial of service</a:t>
            </a:r>
            <a:r>
              <a:rPr lang="en-US" dirty="0"/>
              <a:t>: Preventing normal operation</a:t>
            </a:r>
          </a:p>
          <a:p>
            <a:r>
              <a:rPr lang="en-US" b="1" dirty="0"/>
              <a:t>Elevation of privilege</a:t>
            </a:r>
            <a:r>
              <a:rPr lang="en-US" dirty="0"/>
              <a:t>: Performing forbidden actions</a:t>
            </a:r>
          </a:p>
          <a:p>
            <a:endParaRPr lang="en-US" dirty="0"/>
          </a:p>
        </p:txBody>
      </p:sp>
    </p:spTree>
    <p:extLst>
      <p:ext uri="{BB962C8B-B14F-4D97-AF65-F5344CB8AC3E}">
        <p14:creationId xmlns:p14="http://schemas.microsoft.com/office/powerpoint/2010/main" val="244456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a:t>
            </a:r>
          </a:p>
        </p:txBody>
      </p:sp>
      <p:sp>
        <p:nvSpPr>
          <p:cNvPr id="3" name="Text Placeholder 2"/>
          <p:cNvSpPr>
            <a:spLocks noGrp="1"/>
          </p:cNvSpPr>
          <p:nvPr>
            <p:ph type="body" idx="1"/>
          </p:nvPr>
        </p:nvSpPr>
        <p:spPr/>
        <p:txBody>
          <a:bodyPr/>
          <a:lstStyle/>
          <a:p>
            <a:r>
              <a:rPr lang="en-US" b="1" dirty="0"/>
              <a:t>Threats come from data</a:t>
            </a:r>
            <a:r>
              <a:rPr lang="en-US" dirty="0"/>
              <a:t>, so to create a threat model we must document what our data is, where it comes from and goes to, and how it is handled along the way.</a:t>
            </a:r>
          </a:p>
          <a:p>
            <a:endParaRPr lang="en-US" dirty="0"/>
          </a:p>
        </p:txBody>
      </p:sp>
      <p:pic>
        <p:nvPicPr>
          <p:cNvPr id="4" name="Screen Shot 2014-10-08 at 4.03.59 PM.png"/>
          <p:cNvPicPr/>
          <p:nvPr/>
        </p:nvPicPr>
        <p:blipFill>
          <a:blip r:embed="rId2">
            <a:extLst/>
          </a:blip>
          <a:srcRect l="2787" t="13560" r="26946" b="20188"/>
          <a:stretch>
            <a:fillRect/>
          </a:stretch>
        </p:blipFill>
        <p:spPr>
          <a:xfrm>
            <a:off x="3026664" y="3265869"/>
            <a:ext cx="5001768" cy="3302006"/>
          </a:xfrm>
          <a:prstGeom prst="rect">
            <a:avLst/>
          </a:prstGeom>
          <a:ln w="25400">
            <a:miter lim="400000"/>
          </a:ln>
          <a:effectLst>
            <a:outerShdw blurRad="127000" dist="76200" dir="5520000" rotWithShape="0">
              <a:srgbClr val="000000">
                <a:alpha val="60000"/>
              </a:srgbClr>
            </a:outerShdw>
          </a:effectLst>
        </p:spPr>
      </p:pic>
    </p:spTree>
    <p:extLst>
      <p:ext uri="{BB962C8B-B14F-4D97-AF65-F5344CB8AC3E}">
        <p14:creationId xmlns:p14="http://schemas.microsoft.com/office/powerpoint/2010/main" val="106235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a:t>
            </a:r>
          </a:p>
        </p:txBody>
      </p:sp>
      <p:sp>
        <p:nvSpPr>
          <p:cNvPr id="3" name="Text Placeholder 2"/>
          <p:cNvSpPr>
            <a:spLocks noGrp="1"/>
          </p:cNvSpPr>
          <p:nvPr>
            <p:ph type="body" idx="1"/>
          </p:nvPr>
        </p:nvSpPr>
        <p:spPr/>
        <p:txBody>
          <a:bodyPr/>
          <a:lstStyle/>
          <a:p>
            <a:r>
              <a:rPr lang="en-US" b="1" dirty="0"/>
              <a:t>Processes</a:t>
            </a:r>
            <a:r>
              <a:rPr lang="en-US" dirty="0"/>
              <a:t>: Code (not an OS process)</a:t>
            </a:r>
          </a:p>
          <a:p>
            <a:r>
              <a:rPr lang="en-US" b="1" dirty="0"/>
              <a:t>External Interactors</a:t>
            </a:r>
            <a:r>
              <a:rPr lang="en-US" dirty="0"/>
              <a:t>: A source or sink of data that’s outside your control (e.g., the client)</a:t>
            </a:r>
          </a:p>
          <a:p>
            <a:r>
              <a:rPr lang="en-US" b="1" dirty="0"/>
              <a:t>Data Stores</a:t>
            </a:r>
            <a:r>
              <a:rPr lang="en-US" dirty="0"/>
              <a:t>: Something that holds data—memory, a file, a database</a:t>
            </a:r>
          </a:p>
          <a:p>
            <a:r>
              <a:rPr lang="en-US" b="1" dirty="0"/>
              <a:t>Data Flow</a:t>
            </a:r>
            <a:r>
              <a:rPr lang="en-US" dirty="0"/>
              <a:t>: The transfer of data from one element to another</a:t>
            </a:r>
          </a:p>
          <a:p>
            <a:r>
              <a:rPr lang="en-US" b="1" dirty="0"/>
              <a:t>Trust Boundary</a:t>
            </a:r>
            <a:r>
              <a:rPr lang="en-US" dirty="0"/>
              <a:t>: Border between two elements that do not trust each other</a:t>
            </a:r>
          </a:p>
        </p:txBody>
      </p:sp>
    </p:spTree>
    <p:extLst>
      <p:ext uri="{BB962C8B-B14F-4D97-AF65-F5344CB8AC3E}">
        <p14:creationId xmlns:p14="http://schemas.microsoft.com/office/powerpoint/2010/main" val="1957276142"/>
      </p:ext>
    </p:extLst>
  </p:cSld>
  <p:clrMapOvr>
    <a:masterClrMapping/>
  </p:clrMapOvr>
</p:sld>
</file>

<file path=ppt/theme/theme1.xml><?xml version="1.0" encoding="utf-8"?>
<a:theme xmlns:a="http://schemas.openxmlformats.org/drawingml/2006/main" name="Othel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3233</Words>
  <Application>Microsoft Office PowerPoint</Application>
  <PresentationFormat>On-screen Show (4:3)</PresentationFormat>
  <Paragraphs>271</Paragraphs>
  <Slides>54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Raleway</vt:lpstr>
      <vt:lpstr>Arial</vt:lpstr>
      <vt:lpstr>Wingdings</vt:lpstr>
      <vt:lpstr>Merriweather</vt:lpstr>
      <vt:lpstr>Othello template</vt:lpstr>
      <vt:lpstr>Final Review</vt:lpstr>
      <vt:lpstr>FRIDAY 12/15 3:00PM MICHELANGELO</vt:lpstr>
      <vt:lpstr>Final Exam</vt:lpstr>
      <vt:lpstr>PowerPoint Presentation</vt:lpstr>
      <vt:lpstr>Zero-Days and “Hats”</vt:lpstr>
      <vt:lpstr>Threat Actors</vt:lpstr>
      <vt:lpstr>STRIDE</vt:lpstr>
      <vt:lpstr>Data Flow Diagrams</vt:lpstr>
      <vt:lpstr>Data Flow Diagrams</vt:lpstr>
      <vt:lpstr>STRIDE x Elements</vt:lpstr>
      <vt:lpstr>Attack Trees</vt:lpstr>
      <vt:lpstr>Risk Rating</vt:lpstr>
      <vt:lpstr>Mitigations</vt:lpstr>
      <vt:lpstr>Mitigation Toolbox</vt:lpstr>
      <vt:lpstr>Auditing</vt:lpstr>
      <vt:lpstr>Filtering</vt:lpstr>
      <vt:lpstr>Authentication</vt:lpstr>
      <vt:lpstr>Hashes</vt:lpstr>
      <vt:lpstr>Hash Algorithms</vt:lpstr>
      <vt:lpstr>Signing</vt:lpstr>
      <vt:lpstr>Encryption</vt:lpstr>
      <vt:lpstr>Symmetric Encryption</vt:lpstr>
      <vt:lpstr>Asymmetric Encryption</vt:lpstr>
      <vt:lpstr>Creating an Authentication Scheme</vt:lpstr>
      <vt:lpstr>Cryptographic Protocols</vt:lpstr>
      <vt:lpstr>WPA2 Protocol</vt:lpstr>
      <vt:lpstr>SSL / TLS</vt:lpstr>
      <vt:lpstr>TLS Certificate Chain</vt:lpstr>
      <vt:lpstr>Bitcoin</vt:lpstr>
      <vt:lpstr>Bitcoin Repudiation</vt:lpstr>
      <vt:lpstr>How Passwords Get Stolen</vt:lpstr>
      <vt:lpstr>Passwords Suck</vt:lpstr>
      <vt:lpstr>Script Injection</vt:lpstr>
      <vt:lpstr>Buffer Overrun</vt:lpstr>
      <vt:lpstr>Error Handling</vt:lpstr>
      <vt:lpstr>PowerPoint Presentation</vt:lpstr>
      <vt:lpstr>Distributed System Tasks</vt:lpstr>
      <vt:lpstr>Server Quantity</vt:lpstr>
      <vt:lpstr>CAP Theorem</vt:lpstr>
      <vt:lpstr>Lockstep Synchrony [Doom]</vt:lpstr>
      <vt:lpstr>Sequence Diagram</vt:lpstr>
      <vt:lpstr>Client-Server Synchrony [Quake; HTTP]</vt:lpstr>
      <vt:lpstr>Optimistic Synchrony [all the cool kids]</vt:lpstr>
      <vt:lpstr>Networked Game “Easy Mode”</vt:lpstr>
      <vt:lpstr>Difficulties</vt:lpstr>
      <vt:lpstr>HTTP</vt:lpstr>
      <vt:lpstr>HTTP Protocol</vt:lpstr>
      <vt:lpstr>HTTP Protocol (continued)</vt:lpstr>
      <vt:lpstr>Web Services</vt:lpstr>
      <vt:lpstr>FRIDAY 12/15 3:00PM MICHELANGELO</vt:lpstr>
      <vt:lpstr>PowerPoint Presentation</vt:lpstr>
      <vt:lpstr>Credits</vt:lpstr>
      <vt:lpstr>Presentation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Interprocess Communication</dc:title>
  <dc:creator>stebeemsft@hotmail.com</dc:creator>
  <cp:lastModifiedBy>Steph Beeman</cp:lastModifiedBy>
  <cp:revision>126</cp:revision>
  <dcterms:modified xsi:type="dcterms:W3CDTF">2017-12-08T23:02:18Z</dcterms:modified>
</cp:coreProperties>
</file>