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67" r:id="rId15"/>
    <p:sldId id="268" r:id="rId16"/>
    <p:sldId id="269" r:id="rId17"/>
    <p:sldId id="274" r:id="rId18"/>
    <p:sldId id="271" r:id="rId19"/>
    <p:sldId id="277" r:id="rId20"/>
    <p:sldId id="272" r:id="rId21"/>
    <p:sldId id="273" r:id="rId22"/>
  </p:sldIdLst>
  <p:sldSz cx="13004800" cy="9753600"/>
  <p:notesSz cx="6858000" cy="9144000"/>
  <p:defaultTextStyle>
    <a:lvl1pPr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1pPr>
    <a:lvl2pPr indent="2286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2pPr>
    <a:lvl3pPr indent="4572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3pPr>
    <a:lvl4pPr indent="6858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4pPr>
    <a:lvl5pPr indent="9144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5pPr>
    <a:lvl6pPr indent="11430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6pPr>
    <a:lvl7pPr indent="13716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7pPr>
    <a:lvl8pPr indent="16002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8pPr>
    <a:lvl9pPr indent="1828800" algn="ctr" defTabSz="584200">
      <a:defRPr sz="38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1A8F00"/>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D03317"/>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75" autoAdjust="0"/>
  </p:normalViewPr>
  <p:slideViewPr>
    <p:cSldViewPr snapToGrid="0">
      <p:cViewPr varScale="1">
        <p:scale>
          <a:sx n="63" d="100"/>
          <a:sy n="63" d="100"/>
        </p:scale>
        <p:origin x="224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0E517075-B2E6-4C16-8919-FF852FF07903}"/>
    <pc:docChg chg="undo custSel addSld delSld modSld">
      <pc:chgData name="Steph Beeman" userId="97ba756334ff4b9e" providerId="LiveId" clId="{0E517075-B2E6-4C16-8919-FF852FF07903}" dt="2017-09-15T06:36:47.177" v="156" actId="1076"/>
      <pc:docMkLst>
        <pc:docMk/>
      </pc:docMkLst>
      <pc:sldChg chg="modSp">
        <pc:chgData name="Steph Beeman" userId="97ba756334ff4b9e" providerId="LiveId" clId="{0E517075-B2E6-4C16-8919-FF852FF07903}" dt="2017-09-15T06:36:47.177" v="156" actId="1076"/>
        <pc:sldMkLst>
          <pc:docMk/>
          <pc:sldMk cId="0" sldId="257"/>
        </pc:sldMkLst>
        <pc:spChg chg="mod">
          <ac:chgData name="Steph Beeman" userId="97ba756334ff4b9e" providerId="LiveId" clId="{0E517075-B2E6-4C16-8919-FF852FF07903}" dt="2017-09-15T06:36:47.177" v="156" actId="1076"/>
          <ac:spMkLst>
            <pc:docMk/>
            <pc:sldMk cId="0" sldId="257"/>
            <ac:spMk id="38" creationId="{00000000-0000-0000-0000-000000000000}"/>
          </ac:spMkLst>
        </pc:spChg>
      </pc:sldChg>
      <pc:sldChg chg="addSp delSp modSp modAnim">
        <pc:chgData name="Steph Beeman" userId="97ba756334ff4b9e" providerId="LiveId" clId="{0E517075-B2E6-4C16-8919-FF852FF07903}" dt="2017-09-15T06:12:55.211" v="22"/>
        <pc:sldMkLst>
          <pc:docMk/>
          <pc:sldMk cId="0" sldId="261"/>
        </pc:sldMkLst>
        <pc:spChg chg="del">
          <ac:chgData name="Steph Beeman" userId="97ba756334ff4b9e" providerId="LiveId" clId="{0E517075-B2E6-4C16-8919-FF852FF07903}" dt="2017-09-15T05:02:19.324" v="0" actId="478"/>
          <ac:spMkLst>
            <pc:docMk/>
            <pc:sldMk cId="0" sldId="261"/>
            <ac:spMk id="66" creationId="{00000000-0000-0000-0000-000000000000}"/>
          </ac:spMkLst>
        </pc:spChg>
        <pc:picChg chg="add mod">
          <ac:chgData name="Steph Beeman" userId="97ba756334ff4b9e" providerId="LiveId" clId="{0E517075-B2E6-4C16-8919-FF852FF07903}" dt="2017-09-15T06:12:47.109" v="21" actId="1076"/>
          <ac:picMkLst>
            <pc:docMk/>
            <pc:sldMk cId="0" sldId="261"/>
            <ac:picMk id="3" creationId="{9B780ADA-0707-4710-BF51-0FC2F0A48532}"/>
          </ac:picMkLst>
        </pc:picChg>
      </pc:sldChg>
      <pc:sldChg chg="addSp delSp modSp modAnim">
        <pc:chgData name="Steph Beeman" userId="97ba756334ff4b9e" providerId="LiveId" clId="{0E517075-B2E6-4C16-8919-FF852FF07903}" dt="2017-09-15T06:14:39.334" v="27"/>
        <pc:sldMkLst>
          <pc:docMk/>
          <pc:sldMk cId="0" sldId="262"/>
        </pc:sldMkLst>
        <pc:spChg chg="mod">
          <ac:chgData name="Steph Beeman" userId="97ba756334ff4b9e" providerId="LiveId" clId="{0E517075-B2E6-4C16-8919-FF852FF07903}" dt="2017-09-15T05:05:12.787" v="3" actId="13926"/>
          <ac:spMkLst>
            <pc:docMk/>
            <pc:sldMk cId="0" sldId="262"/>
            <ac:spMk id="71" creationId="{00000000-0000-0000-0000-000000000000}"/>
          </ac:spMkLst>
        </pc:spChg>
        <pc:spChg chg="del">
          <ac:chgData name="Steph Beeman" userId="97ba756334ff4b9e" providerId="LiveId" clId="{0E517075-B2E6-4C16-8919-FF852FF07903}" dt="2017-09-15T05:04:24.044" v="1" actId="478"/>
          <ac:spMkLst>
            <pc:docMk/>
            <pc:sldMk cId="0" sldId="262"/>
            <ac:spMk id="73" creationId="{00000000-0000-0000-0000-000000000000}"/>
          </ac:spMkLst>
        </pc:spChg>
        <pc:picChg chg="add mod">
          <ac:chgData name="Steph Beeman" userId="97ba756334ff4b9e" providerId="LiveId" clId="{0E517075-B2E6-4C16-8919-FF852FF07903}" dt="2017-09-15T06:14:39.334" v="27"/>
          <ac:picMkLst>
            <pc:docMk/>
            <pc:sldMk cId="0" sldId="262"/>
            <ac:picMk id="6" creationId="{4CF33075-A611-4476-997A-9268C320F1C3}"/>
          </ac:picMkLst>
        </pc:picChg>
      </pc:sldChg>
      <pc:sldChg chg="addSp delSp modSp modAnim">
        <pc:chgData name="Steph Beeman" userId="97ba756334ff4b9e" providerId="LiveId" clId="{0E517075-B2E6-4C16-8919-FF852FF07903}" dt="2017-09-15T06:25:49.191" v="56" actId="1440"/>
        <pc:sldMkLst>
          <pc:docMk/>
          <pc:sldMk cId="0" sldId="263"/>
        </pc:sldMkLst>
        <pc:spChg chg="del mod">
          <ac:chgData name="Steph Beeman" userId="97ba756334ff4b9e" providerId="LiveId" clId="{0E517075-B2E6-4C16-8919-FF852FF07903}" dt="2017-09-15T05:07:19.351" v="5" actId="478"/>
          <ac:spMkLst>
            <pc:docMk/>
            <pc:sldMk cId="0" sldId="263"/>
            <ac:spMk id="78" creationId="{00000000-0000-0000-0000-000000000000}"/>
          </ac:spMkLst>
        </pc:spChg>
        <pc:picChg chg="add del mod">
          <ac:chgData name="Steph Beeman" userId="97ba756334ff4b9e" providerId="LiveId" clId="{0E517075-B2E6-4C16-8919-FF852FF07903}" dt="2017-09-15T06:24:30.900" v="47"/>
          <ac:picMkLst>
            <pc:docMk/>
            <pc:sldMk cId="0" sldId="263"/>
            <ac:picMk id="3" creationId="{A89CAA78-CDB2-4A1B-803D-B5C790182F9F}"/>
          </ac:picMkLst>
        </pc:picChg>
        <pc:picChg chg="add mod">
          <ac:chgData name="Steph Beeman" userId="97ba756334ff4b9e" providerId="LiveId" clId="{0E517075-B2E6-4C16-8919-FF852FF07903}" dt="2017-09-15T06:15:17.946" v="30" actId="1076"/>
          <ac:picMkLst>
            <pc:docMk/>
            <pc:sldMk cId="0" sldId="263"/>
            <ac:picMk id="4" creationId="{9F66419B-5D6A-4DE1-96ED-67627AD2AD69}"/>
          </ac:picMkLst>
        </pc:picChg>
        <pc:picChg chg="add mod">
          <ac:chgData name="Steph Beeman" userId="97ba756334ff4b9e" providerId="LiveId" clId="{0E517075-B2E6-4C16-8919-FF852FF07903}" dt="2017-09-15T06:15:57.757" v="37" actId="1076"/>
          <ac:picMkLst>
            <pc:docMk/>
            <pc:sldMk cId="0" sldId="263"/>
            <ac:picMk id="6" creationId="{AF22A7C1-2A78-4140-8F03-D4DAFE6F597F}"/>
          </ac:picMkLst>
        </pc:picChg>
        <pc:picChg chg="add mod">
          <ac:chgData name="Steph Beeman" userId="97ba756334ff4b9e" providerId="LiveId" clId="{0E517075-B2E6-4C16-8919-FF852FF07903}" dt="2017-09-15T06:16:23.146" v="42" actId="1076"/>
          <ac:picMkLst>
            <pc:docMk/>
            <pc:sldMk cId="0" sldId="263"/>
            <ac:picMk id="8" creationId="{75D511C0-1B9B-404D-A8E9-1857AE241432}"/>
          </ac:picMkLst>
        </pc:picChg>
        <pc:picChg chg="add mod">
          <ac:chgData name="Steph Beeman" userId="97ba756334ff4b9e" providerId="LiveId" clId="{0E517075-B2E6-4C16-8919-FF852FF07903}" dt="2017-09-15T06:25:49.191" v="56" actId="1440"/>
          <ac:picMkLst>
            <pc:docMk/>
            <pc:sldMk cId="0" sldId="263"/>
            <ac:picMk id="11" creationId="{67503384-B1E4-4E66-96E8-64609268F9DF}"/>
          </ac:picMkLst>
        </pc:picChg>
      </pc:sldChg>
      <pc:sldChg chg="addSp delSp modSp modAnim">
        <pc:chgData name="Steph Beeman" userId="97ba756334ff4b9e" providerId="LiveId" clId="{0E517075-B2E6-4C16-8919-FF852FF07903}" dt="2017-09-15T06:28:17.644" v="88" actId="1076"/>
        <pc:sldMkLst>
          <pc:docMk/>
          <pc:sldMk cId="0" sldId="264"/>
        </pc:sldMkLst>
        <pc:spChg chg="del">
          <ac:chgData name="Steph Beeman" userId="97ba756334ff4b9e" providerId="LiveId" clId="{0E517075-B2E6-4C16-8919-FF852FF07903}" dt="2017-09-15T05:10:36.004" v="6" actId="478"/>
          <ac:spMkLst>
            <pc:docMk/>
            <pc:sldMk cId="0" sldId="264"/>
            <ac:spMk id="83" creationId="{00000000-0000-0000-0000-000000000000}"/>
          </ac:spMkLst>
        </pc:spChg>
        <pc:picChg chg="add mod">
          <ac:chgData name="Steph Beeman" userId="97ba756334ff4b9e" providerId="LiveId" clId="{0E517075-B2E6-4C16-8919-FF852FF07903}" dt="2017-09-15T06:27:12.753" v="73" actId="1076"/>
          <ac:picMkLst>
            <pc:docMk/>
            <pc:sldMk cId="0" sldId="264"/>
            <ac:picMk id="4" creationId="{B940F297-B04C-49EA-881C-68180BEA6E97}"/>
          </ac:picMkLst>
        </pc:picChg>
        <pc:picChg chg="add mod">
          <ac:chgData name="Steph Beeman" userId="97ba756334ff4b9e" providerId="LiveId" clId="{0E517075-B2E6-4C16-8919-FF852FF07903}" dt="2017-09-15T06:27:10.761" v="72" actId="1076"/>
          <ac:picMkLst>
            <pc:docMk/>
            <pc:sldMk cId="0" sldId="264"/>
            <ac:picMk id="5" creationId="{425510CD-E319-4168-B47A-C18924537C00}"/>
          </ac:picMkLst>
        </pc:picChg>
        <pc:picChg chg="add mod">
          <ac:chgData name="Steph Beeman" userId="97ba756334ff4b9e" providerId="LiveId" clId="{0E517075-B2E6-4C16-8919-FF852FF07903}" dt="2017-09-15T06:27:08.624" v="71" actId="1076"/>
          <ac:picMkLst>
            <pc:docMk/>
            <pc:sldMk cId="0" sldId="264"/>
            <ac:picMk id="6" creationId="{A9AEC345-4DDD-4D5C-9C72-85E176AEF8AD}"/>
          </ac:picMkLst>
        </pc:picChg>
        <pc:picChg chg="add mod">
          <ac:chgData name="Steph Beeman" userId="97ba756334ff4b9e" providerId="LiveId" clId="{0E517075-B2E6-4C16-8919-FF852FF07903}" dt="2017-09-15T06:28:17.644" v="88" actId="1076"/>
          <ac:picMkLst>
            <pc:docMk/>
            <pc:sldMk cId="0" sldId="264"/>
            <ac:picMk id="7" creationId="{34C5D3A2-7D59-45C6-90D9-8498D0E8228C}"/>
          </ac:picMkLst>
        </pc:picChg>
      </pc:sldChg>
      <pc:sldChg chg="addSp delSp modSp modAnim">
        <pc:chgData name="Steph Beeman" userId="97ba756334ff4b9e" providerId="LiveId" clId="{0E517075-B2E6-4C16-8919-FF852FF07903}" dt="2017-09-15T06:30:43.837" v="115" actId="1076"/>
        <pc:sldMkLst>
          <pc:docMk/>
          <pc:sldMk cId="0" sldId="266"/>
        </pc:sldMkLst>
        <pc:spChg chg="del">
          <ac:chgData name="Steph Beeman" userId="97ba756334ff4b9e" providerId="LiveId" clId="{0E517075-B2E6-4C16-8919-FF852FF07903}" dt="2017-09-15T05:19:37.103" v="9" actId="478"/>
          <ac:spMkLst>
            <pc:docMk/>
            <pc:sldMk cId="0" sldId="266"/>
            <ac:spMk id="93" creationId="{00000000-0000-0000-0000-000000000000}"/>
          </ac:spMkLst>
        </pc:spChg>
        <pc:spChg chg="del">
          <ac:chgData name="Steph Beeman" userId="97ba756334ff4b9e" providerId="LiveId" clId="{0E517075-B2E6-4C16-8919-FF852FF07903}" dt="2017-09-15T05:33:23.573" v="12" actId="478"/>
          <ac:spMkLst>
            <pc:docMk/>
            <pc:sldMk cId="0" sldId="266"/>
            <ac:spMk id="94" creationId="{00000000-0000-0000-0000-000000000000}"/>
          </ac:spMkLst>
        </pc:spChg>
        <pc:picChg chg="add mod">
          <ac:chgData name="Steph Beeman" userId="97ba756334ff4b9e" providerId="LiveId" clId="{0E517075-B2E6-4C16-8919-FF852FF07903}" dt="2017-09-15T06:30:43.837" v="115" actId="1076"/>
          <ac:picMkLst>
            <pc:docMk/>
            <pc:sldMk cId="0" sldId="266"/>
            <ac:picMk id="5" creationId="{86015E3A-EBEF-4F5A-9182-CF786FF9880A}"/>
          </ac:picMkLst>
        </pc:picChg>
      </pc:sldChg>
      <pc:sldChg chg="addSp delSp modSp modAnim">
        <pc:chgData name="Steph Beeman" userId="97ba756334ff4b9e" providerId="LiveId" clId="{0E517075-B2E6-4C16-8919-FF852FF07903}" dt="2017-09-15T06:31:28.218" v="121" actId="1076"/>
        <pc:sldMkLst>
          <pc:docMk/>
          <pc:sldMk cId="0" sldId="267"/>
        </pc:sldMkLst>
        <pc:spChg chg="del">
          <ac:chgData name="Steph Beeman" userId="97ba756334ff4b9e" providerId="LiveId" clId="{0E517075-B2E6-4C16-8919-FF852FF07903}" dt="2017-09-15T05:19:43.655" v="10" actId="478"/>
          <ac:spMkLst>
            <pc:docMk/>
            <pc:sldMk cId="0" sldId="267"/>
            <ac:spMk id="99" creationId="{00000000-0000-0000-0000-000000000000}"/>
          </ac:spMkLst>
        </pc:spChg>
        <pc:picChg chg="add mod">
          <ac:chgData name="Steph Beeman" userId="97ba756334ff4b9e" providerId="LiveId" clId="{0E517075-B2E6-4C16-8919-FF852FF07903}" dt="2017-09-15T06:31:28.218" v="121" actId="1076"/>
          <ac:picMkLst>
            <pc:docMk/>
            <pc:sldMk cId="0" sldId="267"/>
            <ac:picMk id="4" creationId="{E78267B9-C2AC-4DD7-8517-FB1253FD991A}"/>
          </ac:picMkLst>
        </pc:picChg>
      </pc:sldChg>
      <pc:sldChg chg="addSp delSp modSp delAnim modAnim">
        <pc:chgData name="Steph Beeman" userId="97ba756334ff4b9e" providerId="LiveId" clId="{0E517075-B2E6-4C16-8919-FF852FF07903}" dt="2017-09-15T06:31:54.794" v="126" actId="1076"/>
        <pc:sldMkLst>
          <pc:docMk/>
          <pc:sldMk cId="0" sldId="268"/>
        </pc:sldMkLst>
        <pc:spChg chg="del">
          <ac:chgData name="Steph Beeman" userId="97ba756334ff4b9e" providerId="LiveId" clId="{0E517075-B2E6-4C16-8919-FF852FF07903}" dt="2017-09-15T05:33:27.037" v="13" actId="478"/>
          <ac:spMkLst>
            <pc:docMk/>
            <pc:sldMk cId="0" sldId="268"/>
            <ac:spMk id="2" creationId="{00000000-0000-0000-0000-000000000000}"/>
          </ac:spMkLst>
        </pc:spChg>
        <pc:spChg chg="del">
          <ac:chgData name="Steph Beeman" userId="97ba756334ff4b9e" providerId="LiveId" clId="{0E517075-B2E6-4C16-8919-FF852FF07903}" dt="2017-09-15T05:33:19.904" v="11" actId="478"/>
          <ac:spMkLst>
            <pc:docMk/>
            <pc:sldMk cId="0" sldId="268"/>
            <ac:spMk id="104" creationId="{00000000-0000-0000-0000-000000000000}"/>
          </ac:spMkLst>
        </pc:spChg>
        <pc:picChg chg="add mod">
          <ac:chgData name="Steph Beeman" userId="97ba756334ff4b9e" providerId="LiveId" clId="{0E517075-B2E6-4C16-8919-FF852FF07903}" dt="2017-09-15T06:31:54.794" v="126" actId="1076"/>
          <ac:picMkLst>
            <pc:docMk/>
            <pc:sldMk cId="0" sldId="268"/>
            <ac:picMk id="5" creationId="{CE7E05CE-4455-4DC0-95F0-A90AE2D8E7BD}"/>
          </ac:picMkLst>
        </pc:picChg>
      </pc:sldChg>
      <pc:sldChg chg="del">
        <pc:chgData name="Steph Beeman" userId="97ba756334ff4b9e" providerId="LiveId" clId="{0E517075-B2E6-4C16-8919-FF852FF07903}" dt="2017-09-15T05:33:39.427" v="14" actId="2696"/>
        <pc:sldMkLst>
          <pc:docMk/>
          <pc:sldMk cId="0" sldId="270"/>
        </pc:sldMkLst>
      </pc:sldChg>
      <pc:sldChg chg="addSp delSp modSp modAnim modNotesTx">
        <pc:chgData name="Steph Beeman" userId="97ba756334ff4b9e" providerId="LiveId" clId="{0E517075-B2E6-4C16-8919-FF852FF07903}" dt="2017-09-15T06:32:49.402" v="142" actId="1076"/>
        <pc:sldMkLst>
          <pc:docMk/>
          <pc:sldMk cId="0" sldId="271"/>
        </pc:sldMkLst>
        <pc:spChg chg="mod">
          <ac:chgData name="Steph Beeman" userId="97ba756334ff4b9e" providerId="LiveId" clId="{0E517075-B2E6-4C16-8919-FF852FF07903}" dt="2017-09-15T06:32:23.246" v="137" actId="20577"/>
          <ac:spMkLst>
            <pc:docMk/>
            <pc:sldMk cId="0" sldId="271"/>
            <ac:spMk id="118" creationId="{00000000-0000-0000-0000-000000000000}"/>
          </ac:spMkLst>
        </pc:spChg>
        <pc:spChg chg="del">
          <ac:chgData name="Steph Beeman" userId="97ba756334ff4b9e" providerId="LiveId" clId="{0E517075-B2E6-4C16-8919-FF852FF07903}" dt="2017-09-15T05:33:43.193" v="15" actId="478"/>
          <ac:spMkLst>
            <pc:docMk/>
            <pc:sldMk cId="0" sldId="271"/>
            <ac:spMk id="119" creationId="{00000000-0000-0000-0000-000000000000}"/>
          </ac:spMkLst>
        </pc:spChg>
        <pc:picChg chg="add mod">
          <ac:chgData name="Steph Beeman" userId="97ba756334ff4b9e" providerId="LiveId" clId="{0E517075-B2E6-4C16-8919-FF852FF07903}" dt="2017-09-15T06:32:49.402" v="142" actId="1076"/>
          <ac:picMkLst>
            <pc:docMk/>
            <pc:sldMk cId="0" sldId="271"/>
            <ac:picMk id="4" creationId="{A9895CB9-ECDC-41AA-B031-76FBADBDF5A7}"/>
          </ac:picMkLst>
        </pc:picChg>
      </pc:sldChg>
      <pc:sldChg chg="addSp delSp modSp modAnim">
        <pc:chgData name="Steph Beeman" userId="97ba756334ff4b9e" providerId="LiveId" clId="{0E517075-B2E6-4C16-8919-FF852FF07903}" dt="2017-09-15T06:33:05.243" v="147" actId="1076"/>
        <pc:sldMkLst>
          <pc:docMk/>
          <pc:sldMk cId="0" sldId="272"/>
        </pc:sldMkLst>
        <pc:spChg chg="del">
          <ac:chgData name="Steph Beeman" userId="97ba756334ff4b9e" providerId="LiveId" clId="{0E517075-B2E6-4C16-8919-FF852FF07903}" dt="2017-09-15T05:33:53.851" v="16" actId="478"/>
          <ac:spMkLst>
            <pc:docMk/>
            <pc:sldMk cId="0" sldId="272"/>
            <ac:spMk id="124" creationId="{00000000-0000-0000-0000-000000000000}"/>
          </ac:spMkLst>
        </pc:spChg>
        <pc:picChg chg="add mod">
          <ac:chgData name="Steph Beeman" userId="97ba756334ff4b9e" providerId="LiveId" clId="{0E517075-B2E6-4C16-8919-FF852FF07903}" dt="2017-09-15T06:33:05.243" v="147" actId="1076"/>
          <ac:picMkLst>
            <pc:docMk/>
            <pc:sldMk cId="0" sldId="272"/>
            <ac:picMk id="4" creationId="{704CD0D9-BFE5-43FB-8043-FCCEC9FEB462}"/>
          </ac:picMkLst>
        </pc:picChg>
      </pc:sldChg>
      <pc:sldChg chg="addSp delSp modSp add modAnim">
        <pc:chgData name="Steph Beeman" userId="97ba756334ff4b9e" providerId="LiveId" clId="{0E517075-B2E6-4C16-8919-FF852FF07903}" dt="2017-09-15T06:29:25.789" v="103" actId="1076"/>
        <pc:sldMkLst>
          <pc:docMk/>
          <pc:sldMk cId="1367612809" sldId="275"/>
        </pc:sldMkLst>
        <pc:picChg chg="add del mod">
          <ac:chgData name="Steph Beeman" userId="97ba756334ff4b9e" providerId="LiveId" clId="{0E517075-B2E6-4C16-8919-FF852FF07903}" dt="2017-09-15T06:27:45.074" v="78"/>
          <ac:picMkLst>
            <pc:docMk/>
            <pc:sldMk cId="1367612809" sldId="275"/>
            <ac:picMk id="3" creationId="{7FFAA880-1FD7-4D86-84F5-312D6FEAF025}"/>
          </ac:picMkLst>
        </pc:picChg>
        <pc:picChg chg="add mod">
          <ac:chgData name="Steph Beeman" userId="97ba756334ff4b9e" providerId="LiveId" clId="{0E517075-B2E6-4C16-8919-FF852FF07903}" dt="2017-09-15T06:29:25.789" v="103" actId="1076"/>
          <ac:picMkLst>
            <pc:docMk/>
            <pc:sldMk cId="1367612809" sldId="275"/>
            <ac:picMk id="4" creationId="{75C52990-7F1D-4A28-AF54-1E88A2919BDD}"/>
          </ac:picMkLst>
        </pc:picChg>
        <pc:picChg chg="add mod">
          <ac:chgData name="Steph Beeman" userId="97ba756334ff4b9e" providerId="LiveId" clId="{0E517075-B2E6-4C16-8919-FF852FF07903}" dt="2017-09-15T06:29:22.663" v="102" actId="1076"/>
          <ac:picMkLst>
            <pc:docMk/>
            <pc:sldMk cId="1367612809" sldId="275"/>
            <ac:picMk id="5" creationId="{8588C4BB-908B-4037-9151-3706271A9C17}"/>
          </ac:picMkLst>
        </pc:picChg>
      </pc:sldChg>
      <pc:sldChg chg="addSp modSp add modAnim">
        <pc:chgData name="Steph Beeman" userId="97ba756334ff4b9e" providerId="LiveId" clId="{0E517075-B2E6-4C16-8919-FF852FF07903}" dt="2017-09-15T06:29:52.742" v="109" actId="1076"/>
        <pc:sldMkLst>
          <pc:docMk/>
          <pc:sldMk cId="1906881872" sldId="276"/>
        </pc:sldMkLst>
        <pc:picChg chg="add mod">
          <ac:chgData name="Steph Beeman" userId="97ba756334ff4b9e" providerId="LiveId" clId="{0E517075-B2E6-4C16-8919-FF852FF07903}" dt="2017-09-15T06:29:52.742" v="109" actId="1076"/>
          <ac:picMkLst>
            <pc:docMk/>
            <pc:sldMk cId="1906881872" sldId="276"/>
            <ac:picMk id="3" creationId="{C44574FB-2FC3-4C6C-9EF9-52F9D6050AA2}"/>
          </ac:picMkLst>
        </pc:picChg>
      </pc:sldChg>
      <pc:sldChg chg="add del">
        <pc:chgData name="Steph Beeman" userId="97ba756334ff4b9e" providerId="LiveId" clId="{0E517075-B2E6-4C16-8919-FF852FF07903}" dt="2017-09-15T06:14:09.153" v="24"/>
        <pc:sldMkLst>
          <pc:docMk/>
          <pc:sldMk cId="1658866303" sldId="277"/>
        </pc:sldMkLst>
      </pc:sldChg>
      <pc:sldChg chg="addSp delSp modSp add modAnim">
        <pc:chgData name="Steph Beeman" userId="97ba756334ff4b9e" providerId="LiveId" clId="{0E517075-B2E6-4C16-8919-FF852FF07903}" dt="2017-09-15T06:33:17.970" v="151" actId="1076"/>
        <pc:sldMkLst>
          <pc:docMk/>
          <pc:sldMk cId="2752859403" sldId="277"/>
        </pc:sldMkLst>
        <pc:picChg chg="add del mod">
          <ac:chgData name="Steph Beeman" userId="97ba756334ff4b9e" providerId="LiveId" clId="{0E517075-B2E6-4C16-8919-FF852FF07903}" dt="2017-09-15T06:33:00.220" v="145"/>
          <ac:picMkLst>
            <pc:docMk/>
            <pc:sldMk cId="2752859403" sldId="277"/>
            <ac:picMk id="3" creationId="{03A3BF26-13DE-42D4-A2CF-80E9697067FF}"/>
          </ac:picMkLst>
        </pc:picChg>
        <pc:picChg chg="add mod">
          <ac:chgData name="Steph Beeman" userId="97ba756334ff4b9e" providerId="LiveId" clId="{0E517075-B2E6-4C16-8919-FF852FF07903}" dt="2017-09-15T06:33:17.970" v="151" actId="1076"/>
          <ac:picMkLst>
            <pc:docMk/>
            <pc:sldMk cId="2752859403" sldId="277"/>
            <ac:picMk id="4" creationId="{0D65C175-9E8A-4C5A-AE62-9DEB34D8A5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8565006"/>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digipen.edu"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digipen.edu"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digipen.edu"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pPr lvl="0"/>
            <a:endParaRPr/>
          </a:p>
        </p:txBody>
      </p:sp>
      <p:sp>
        <p:nvSpPr>
          <p:cNvPr id="48" name="Shape 48"/>
          <p:cNvSpPr>
            <a:spLocks noGrp="1"/>
          </p:cNvSpPr>
          <p:nvPr>
            <p:ph type="body" sz="quarter" idx="1"/>
          </p:nvPr>
        </p:nvSpPr>
        <p:spPr>
          <a:prstGeom prst="rect">
            <a:avLst/>
          </a:prstGeom>
        </p:spPr>
        <p:txBody>
          <a:bodyPr/>
          <a:lstStyle/>
          <a:p>
            <a:pPr lvl="0">
              <a:defRPr sz="1800"/>
            </a:pPr>
            <a:r>
              <a:rPr sz="2400"/>
              <a:t>This is “Space Travel”, written in 1969 by Bell Labs employee Ken Thompson for the GE-645 Multics timesharing computer system. Pretty primitive, but people liked it. Trouble was, the computer it ran on was a shared and very valuable resource, so every game session cost $75 ($400 today). [CLICK]</a:t>
            </a:r>
          </a:p>
          <a:p>
            <a:pPr lvl="0">
              <a:defRPr sz="1800"/>
            </a:pPr>
            <a:endParaRPr sz="2400"/>
          </a:p>
          <a:p>
            <a:pPr lvl="0">
              <a:defRPr sz="1800"/>
            </a:pPr>
            <a:r>
              <a:rPr sz="2400"/>
              <a:t>Desperate to keep playing, Ken sat down with his buddy Dennis Ritchie and started porting it over to an old PDP-7 computer. That machine had none of the library support that made this game possible on Multics, so Ken and Dennis had to write that stuff from scratch—effectively creating an operating system. They called that OS “Unix” (a single-user operating system) as a pun on the multi-user Multics. All this was written in assembly language; later on, Ritchie teamed up with Brian Kernighan to invent a new language, C, to support Unix development.</a:t>
            </a:r>
          </a:p>
          <a:p>
            <a:pPr lvl="0">
              <a:defRPr sz="1800"/>
            </a:pPr>
            <a:endParaRPr sz="2400"/>
          </a:p>
          <a:p>
            <a:pPr lvl="0">
              <a:defRPr sz="1800"/>
            </a:pPr>
            <a:r>
              <a:rPr sz="2400"/>
              <a:t>By its nature, Unix had lousy networking. But that changed in 1980 when DARPA contracted Berkeley University [CLICK] to implement the brand-new TCP/IP protocol on Unix. BSD’s TCP stack became the standard for Unix, which meant it was copied when the GNU Project [CLICK] created their version, and thus became the basis for Linux [CLICK]. BSD was released as an open-source OS [CLICK], which became the basis of NeXT [CLICK], which was purchased by Apple to create OS X [CLICK].</a:t>
            </a:r>
          </a:p>
          <a:p>
            <a:pPr lvl="0">
              <a:defRPr sz="1800"/>
            </a:pPr>
            <a:endParaRPr sz="2400"/>
          </a:p>
          <a:p>
            <a:pPr lvl="0">
              <a:defRPr sz="1800"/>
            </a:pPr>
            <a:r>
              <a:rPr sz="2400"/>
              <a:t>In 1992, a team at Microsoft—including J Allard, who would go on to run Xbox—created a TCP stack for Windows. [CLICK] This was deliberately as Berkeley-like as they could make it, given the constraints of supporting Windows-specific features.</a:t>
            </a:r>
          </a:p>
        </p:txBody>
      </p:sp>
    </p:spTree>
    <p:extLst>
      <p:ext uri="{BB962C8B-B14F-4D97-AF65-F5344CB8AC3E}">
        <p14:creationId xmlns:p14="http://schemas.microsoft.com/office/powerpoint/2010/main" val="2197923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a:defRPr sz="1800"/>
            </a:pPr>
            <a:r>
              <a:rPr sz="2400" dirty="0"/>
              <a:t>IP only; we’ll talk about DNS later.</a:t>
            </a:r>
          </a:p>
          <a:p>
            <a:pPr lvl="0">
              <a:defRPr sz="1800"/>
            </a:pPr>
            <a:r>
              <a:rPr sz="2400" dirty="0"/>
              <a:t>Allocate memory for the </a:t>
            </a:r>
            <a:r>
              <a:rPr sz="2400" dirty="0" err="1"/>
              <a:t>sockaddr_in</a:t>
            </a:r>
            <a:r>
              <a:rPr sz="2400" dirty="0"/>
              <a:t> structure. There’s also a </a:t>
            </a:r>
            <a:r>
              <a:rPr sz="2400" dirty="0" err="1"/>
              <a:t>sockaddr</a:t>
            </a:r>
            <a:r>
              <a:rPr sz="2400" dirty="0"/>
              <a:t> structure, which is generic for multiple types of sockets (think of it as a root class), but all we care about is Internet sockets.</a:t>
            </a:r>
          </a:p>
          <a:p>
            <a:pPr lvl="0">
              <a:defRPr sz="1800"/>
            </a:pPr>
            <a:r>
              <a:rPr sz="2400" dirty="0" err="1"/>
              <a:t>sin_family</a:t>
            </a:r>
            <a:r>
              <a:rPr sz="2400" dirty="0"/>
              <a:t> is AF_INET, which means Internet. Then we provide the port number—remember to go from host byte order to network byte order! (More on these functions later.)</a:t>
            </a:r>
          </a:p>
          <a:p>
            <a:pPr lvl="0">
              <a:defRPr sz="1800"/>
            </a:pPr>
            <a:endParaRPr sz="2400" dirty="0"/>
          </a:p>
          <a:p>
            <a:pPr lvl="0">
              <a:defRPr sz="1800"/>
            </a:pPr>
            <a:r>
              <a:rPr sz="2400" dirty="0"/>
              <a:t>INADDR_ANY is what you use when you want to bind to all IP addresses your local machine may have. All machines have two addresses: their own, plus 127.0.0.1. This is a special address that never gets routed outside of the box, and is super-efficient because it bypasses as much of the TCP stack as possible. Very useful for </a:t>
            </a:r>
            <a:r>
              <a:rPr sz="2400" dirty="0" err="1"/>
              <a:t>interprocess</a:t>
            </a:r>
            <a:r>
              <a:rPr sz="2400" dirty="0"/>
              <a:t> communication.</a:t>
            </a:r>
          </a:p>
          <a:p>
            <a:pPr lvl="0">
              <a:defRPr sz="1800"/>
            </a:pPr>
            <a:endParaRPr sz="2400" dirty="0"/>
          </a:p>
          <a:p>
            <a:pPr lvl="0">
              <a:defRPr sz="1800"/>
            </a:pPr>
            <a:r>
              <a:rPr sz="2400" dirty="0" err="1"/>
              <a:t>inet_</a:t>
            </a:r>
            <a:r>
              <a:rPr lang="en-US" sz="2400" dirty="0" err="1"/>
              <a:t>pton</a:t>
            </a:r>
            <a:r>
              <a:rPr sz="2400" dirty="0"/>
              <a:t>() takes a dotted-decimal string and turns it into a 32-bit IP address, in network byte order. It’ll return INADDR_NONE on failure. Note that despite taking a char string, this is </a:t>
            </a:r>
            <a:r>
              <a:rPr sz="2400" i="1" dirty="0"/>
              <a:t>not </a:t>
            </a:r>
            <a:r>
              <a:rPr sz="2400" dirty="0"/>
              <a:t>the method for resolving a hostname like “</a:t>
            </a:r>
            <a:r>
              <a:rPr sz="2400" u="sng" dirty="0">
                <a:hlinkClick r:id="rId3"/>
              </a:rPr>
              <a:t>www.digipen.edu</a:t>
            </a:r>
            <a:r>
              <a:rPr sz="2400" dirty="0"/>
              <a:t>”; we’ll get to that process later.</a:t>
            </a:r>
          </a:p>
        </p:txBody>
      </p:sp>
    </p:spTree>
    <p:extLst>
      <p:ext uri="{BB962C8B-B14F-4D97-AF65-F5344CB8AC3E}">
        <p14:creationId xmlns:p14="http://schemas.microsoft.com/office/powerpoint/2010/main" val="405667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pPr lvl="0"/>
            <a:endParaRPr/>
          </a:p>
        </p:txBody>
      </p:sp>
      <p:sp>
        <p:nvSpPr>
          <p:cNvPr id="90" name="Shape 90"/>
          <p:cNvSpPr>
            <a:spLocks noGrp="1"/>
          </p:cNvSpPr>
          <p:nvPr>
            <p:ph type="body" sz="quarter" idx="1"/>
          </p:nvPr>
        </p:nvSpPr>
        <p:spPr>
          <a:prstGeom prst="rect">
            <a:avLst/>
          </a:prstGeom>
        </p:spPr>
        <p:txBody>
          <a:bodyPr/>
          <a:lstStyle/>
          <a:p>
            <a:pPr lvl="0">
              <a:defRPr sz="1800"/>
            </a:pPr>
            <a:r>
              <a:rPr sz="2400"/>
              <a:t>Host to Network, Double through Short. These all work in immediate values—take an int, return an int. It’s often more convenient to be able to write the new value directly to memory, which is what the WSA versions of these do. On the other hand, the WSA versions require you to pass in a SOCKET, so that it knows whether you’re dealing with the big-endian Internet or maybe some other networking standard… so maybe easier to write your own function instead.</a:t>
            </a:r>
          </a:p>
        </p:txBody>
      </p:sp>
    </p:spTree>
    <p:extLst>
      <p:ext uri="{BB962C8B-B14F-4D97-AF65-F5344CB8AC3E}">
        <p14:creationId xmlns:p14="http://schemas.microsoft.com/office/powerpoint/2010/main" val="245223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prstGeom prst="rect">
            <a:avLst/>
          </a:prstGeom>
        </p:spPr>
        <p:txBody>
          <a:bodyPr/>
          <a:lstStyle/>
          <a:p>
            <a:pPr lvl="0"/>
            <a:endParaRPr/>
          </a:p>
        </p:txBody>
      </p:sp>
      <p:sp>
        <p:nvSpPr>
          <p:cNvPr id="96" name="Shape 96"/>
          <p:cNvSpPr>
            <a:spLocks noGrp="1"/>
          </p:cNvSpPr>
          <p:nvPr>
            <p:ph type="body" sz="quarter" idx="1"/>
          </p:nvPr>
        </p:nvSpPr>
        <p:spPr>
          <a:prstGeom prst="rect">
            <a:avLst/>
          </a:prstGeom>
        </p:spPr>
        <p:txBody>
          <a:bodyPr/>
          <a:lstStyle/>
          <a:p>
            <a:pPr lvl="0">
              <a:defRPr sz="1800"/>
            </a:pPr>
            <a:r>
              <a:rPr sz="2400"/>
              <a:t>You </a:t>
            </a:r>
            <a:r>
              <a:rPr sz="2400" i="1"/>
              <a:t>can </a:t>
            </a:r>
            <a:r>
              <a:rPr sz="2400"/>
              <a:t>use a socket without binding it. What happens then is that the TCP/IP stack arbitrarily picks an available port number and binds the socket. When the WinSock docs talk about how “clients” aren’t recommended to bind a socket, that’s what they’re saying. For the purposes of assignment 1, that’d be bad—we’re acting as both a server and a client, so we need a known port. Generally speaking, multiplayer games act as servers and clients.</a:t>
            </a:r>
          </a:p>
        </p:txBody>
      </p:sp>
    </p:spTree>
    <p:extLst>
      <p:ext uri="{BB962C8B-B14F-4D97-AF65-F5344CB8AC3E}">
        <p14:creationId xmlns:p14="http://schemas.microsoft.com/office/powerpoint/2010/main" val="2947121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pPr lvl="0"/>
            <a:endParaRPr/>
          </a:p>
        </p:txBody>
      </p:sp>
      <p:sp>
        <p:nvSpPr>
          <p:cNvPr id="101" name="Shape 101"/>
          <p:cNvSpPr>
            <a:spLocks noGrp="1"/>
          </p:cNvSpPr>
          <p:nvPr>
            <p:ph type="body" sz="quarter" idx="1"/>
          </p:nvPr>
        </p:nvSpPr>
        <p:spPr>
          <a:prstGeom prst="rect">
            <a:avLst/>
          </a:prstGeom>
        </p:spPr>
        <p:txBody>
          <a:bodyPr/>
          <a:lstStyle/>
          <a:p>
            <a:pPr lvl="0">
              <a:defRPr sz="1800"/>
            </a:pPr>
            <a:r>
              <a:rPr sz="2400"/>
              <a:t>’Tis better to send than to receive. Sending is easy—fill a buffer, pass the address, fire and forget. You get back the number of bytes actually sent, which for a datagram will never be less than the size of the buffer—datagrams are atomic.</a:t>
            </a:r>
          </a:p>
          <a:p>
            <a:pPr lvl="0">
              <a:defRPr sz="1800"/>
            </a:pPr>
            <a:endParaRPr sz="2400"/>
          </a:p>
          <a:p>
            <a:pPr lvl="0">
              <a:defRPr sz="1800"/>
            </a:pPr>
            <a:r>
              <a:rPr sz="2400"/>
              <a:t>Okay, let’s pause here: Who can tell me how we learn how many bytes were delivered to the recipient? What function call will do that? NOTHING. YOU LOSE. GOOD DAY SIR.</a:t>
            </a:r>
          </a:p>
        </p:txBody>
      </p:sp>
    </p:spTree>
    <p:extLst>
      <p:ext uri="{BB962C8B-B14F-4D97-AF65-F5344CB8AC3E}">
        <p14:creationId xmlns:p14="http://schemas.microsoft.com/office/powerpoint/2010/main" val="604379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prstGeom prst="rect">
            <a:avLst/>
          </a:prstGeom>
        </p:spPr>
        <p:txBody>
          <a:bodyPr/>
          <a:lstStyle/>
          <a:p>
            <a:pPr lvl="0"/>
            <a:endParaRPr/>
          </a:p>
        </p:txBody>
      </p:sp>
      <p:sp>
        <p:nvSpPr>
          <p:cNvPr id="106" name="Shape 106"/>
          <p:cNvSpPr>
            <a:spLocks noGrp="1"/>
          </p:cNvSpPr>
          <p:nvPr>
            <p:ph type="body" sz="quarter" idx="1"/>
          </p:nvPr>
        </p:nvSpPr>
        <p:spPr>
          <a:prstGeom prst="rect">
            <a:avLst/>
          </a:prstGeom>
        </p:spPr>
        <p:txBody>
          <a:bodyPr/>
          <a:lstStyle/>
          <a:p>
            <a:pPr lvl="0">
              <a:defRPr sz="1800"/>
            </a:pPr>
            <a:r>
              <a:rPr sz="2400"/>
              <a:t>Pretty straightforward: Specify the socket, provide a buffer with a maximum size. That 0 there is a flags value that you generally won’t need. Now a packet could be coming from anywhere, so we have to pass the function a pointer to memory to hold the incoming address.</a:t>
            </a:r>
          </a:p>
          <a:p>
            <a:pPr lvl="0">
              <a:defRPr sz="1800"/>
            </a:pPr>
            <a:endParaRPr sz="2400"/>
          </a:p>
          <a:p>
            <a:pPr lvl="0">
              <a:defRPr sz="1800"/>
            </a:pPr>
            <a:r>
              <a:rPr sz="2400"/>
              <a:t>What we do with that incoming address depends on our application’s needs. Here, we’re saying that we’re expecting a particular sender, and we’re going to ignore packets from everyone else. If we were a general-purpose server, we’d set up some system where we put the incoming address alongside the data in our buffer.</a:t>
            </a:r>
          </a:p>
          <a:p>
            <a:pPr lvl="0">
              <a:defRPr sz="1800"/>
            </a:pPr>
            <a:endParaRPr sz="2400"/>
          </a:p>
          <a:p>
            <a:pPr lvl="0">
              <a:defRPr sz="1800"/>
            </a:pPr>
            <a:r>
              <a:rPr sz="2400"/>
              <a:t>Note that if we pick too small a size for our buffer, we’ll get an error—WSAEMSGSIZE. If you make the buffer size equal to the Ethernet MTU of 1500, then you basically eliminate the possibility of this happening. If it does happen, then the system fills as much buffer as is available and then throws away the rest, permanently. So in the case of WSAEMSGSIZE, *buffer will actually be full of maxBytes worth of data, if you think a truncated packet is still actionable.</a:t>
            </a:r>
          </a:p>
          <a:p>
            <a:pPr lvl="0">
              <a:defRPr sz="1800"/>
            </a:pPr>
            <a:endParaRPr sz="2400"/>
          </a:p>
          <a:p>
            <a:pPr lvl="0">
              <a:defRPr sz="1800"/>
            </a:pPr>
            <a:r>
              <a:rPr sz="2400"/>
              <a:t>Okay: What happens if there’s no packets available when this function gets called?</a:t>
            </a:r>
          </a:p>
        </p:txBody>
      </p:sp>
    </p:spTree>
    <p:extLst>
      <p:ext uri="{BB962C8B-B14F-4D97-AF65-F5344CB8AC3E}">
        <p14:creationId xmlns:p14="http://schemas.microsoft.com/office/powerpoint/2010/main" val="2987580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defRPr sz="1800"/>
            </a:pPr>
            <a:r>
              <a:rPr sz="2400"/>
              <a:t>Both receiving and sending BLOCK by default. You really don’t want that to happen. We’ll talk about that next; just remember it for now.</a:t>
            </a:r>
          </a:p>
        </p:txBody>
      </p:sp>
    </p:spTree>
    <p:extLst>
      <p:ext uri="{BB962C8B-B14F-4D97-AF65-F5344CB8AC3E}">
        <p14:creationId xmlns:p14="http://schemas.microsoft.com/office/powerpoint/2010/main" val="476795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lvl="0">
              <a:defRPr sz="1800"/>
            </a:pPr>
            <a:r>
              <a:rPr sz="2400"/>
              <a:t>Initialize</a:t>
            </a:r>
          </a:p>
          <a:p>
            <a:pPr lvl="0">
              <a:defRPr sz="1800"/>
            </a:pPr>
            <a:r>
              <a:rPr sz="2400"/>
              <a:t>Make a socket—a handle (basically a pointer to a block of system-allocated RAM that holds the data)</a:t>
            </a:r>
          </a:p>
          <a:p>
            <a:pPr lvl="0">
              <a:defRPr sz="1800"/>
            </a:pPr>
            <a:r>
              <a:rPr sz="2400"/>
              <a:t>Make an address—a data structure that’s more than just IP address; you have to allocate it yourself</a:t>
            </a:r>
          </a:p>
          <a:p>
            <a:pPr lvl="0">
              <a:defRPr sz="1800"/>
            </a:pPr>
            <a:r>
              <a:rPr sz="2400"/>
              <a:t>Bind the socket to the address</a:t>
            </a:r>
          </a:p>
          <a:p>
            <a:pPr lvl="0">
              <a:defRPr sz="1800"/>
            </a:pPr>
            <a:r>
              <a:rPr sz="2400"/>
              <a:t>Then:</a:t>
            </a:r>
          </a:p>
          <a:p>
            <a:pPr marL="286870" lvl="0" indent="-286870">
              <a:buSzPct val="75000"/>
              <a:buChar char="*"/>
              <a:defRPr sz="1800"/>
            </a:pPr>
            <a:r>
              <a:rPr sz="2400"/>
              <a:t>Check for inbound packets</a:t>
            </a:r>
          </a:p>
          <a:p>
            <a:pPr marL="286870" lvl="0" indent="-286870">
              <a:buSzPct val="75000"/>
              <a:buChar char="*"/>
              <a:defRPr sz="1800"/>
            </a:pPr>
            <a:r>
              <a:rPr sz="2400"/>
              <a:t>And/or send outbound packets</a:t>
            </a:r>
          </a:p>
          <a:p>
            <a:pPr lvl="0">
              <a:defRPr sz="1800"/>
            </a:pPr>
            <a:r>
              <a:rPr sz="2400"/>
              <a:t>Eventually cleanup and shutdown</a:t>
            </a:r>
          </a:p>
        </p:txBody>
      </p:sp>
    </p:spTree>
    <p:extLst>
      <p:ext uri="{BB962C8B-B14F-4D97-AF65-F5344CB8AC3E}">
        <p14:creationId xmlns:p14="http://schemas.microsoft.com/office/powerpoint/2010/main" val="54135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pPr lvl="0"/>
            <a:endParaRPr/>
          </a:p>
        </p:txBody>
      </p:sp>
      <p:sp>
        <p:nvSpPr>
          <p:cNvPr id="121" name="Shape 121"/>
          <p:cNvSpPr>
            <a:spLocks noGrp="1"/>
          </p:cNvSpPr>
          <p:nvPr>
            <p:ph type="body" sz="quarter" idx="1"/>
          </p:nvPr>
        </p:nvSpPr>
        <p:spPr>
          <a:prstGeom prst="rect">
            <a:avLst/>
          </a:prstGeom>
        </p:spPr>
        <p:txBody>
          <a:bodyPr/>
          <a:lstStyle/>
          <a:p>
            <a:pPr lvl="0">
              <a:defRPr sz="1800"/>
            </a:pPr>
            <a:endParaRPr sz="2400" dirty="0"/>
          </a:p>
        </p:txBody>
      </p:sp>
    </p:spTree>
    <p:extLst>
      <p:ext uri="{BB962C8B-B14F-4D97-AF65-F5344CB8AC3E}">
        <p14:creationId xmlns:p14="http://schemas.microsoft.com/office/powerpoint/2010/main" val="217514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pPr lvl="0"/>
            <a:endParaRPr/>
          </a:p>
        </p:txBody>
      </p:sp>
      <p:sp>
        <p:nvSpPr>
          <p:cNvPr id="121" name="Shape 121"/>
          <p:cNvSpPr>
            <a:spLocks noGrp="1"/>
          </p:cNvSpPr>
          <p:nvPr>
            <p:ph type="body" sz="quarter" idx="1"/>
          </p:nvPr>
        </p:nvSpPr>
        <p:spPr>
          <a:prstGeom prst="rect">
            <a:avLst/>
          </a:prstGeom>
        </p:spPr>
        <p:txBody>
          <a:bodyPr/>
          <a:lstStyle/>
          <a:p>
            <a:pPr lvl="0">
              <a:defRPr sz="1800"/>
            </a:pPr>
            <a:r>
              <a:rPr sz="2400"/>
              <a:t>That was easy. Frees up everything associated with the socket. However, this is abrupt—it’s as if we just cut the cable. That’s fine for UDP, but for a TCP socket, we need to be more graceful. We’ll talk about that next week.</a:t>
            </a:r>
          </a:p>
          <a:p>
            <a:pPr lvl="0">
              <a:defRPr sz="1800"/>
            </a:pPr>
            <a:endParaRPr sz="2400"/>
          </a:p>
          <a:p>
            <a:pPr lvl="0">
              <a:defRPr sz="1800"/>
            </a:pPr>
            <a:r>
              <a:rPr sz="2400"/>
              <a:t>Sockets are system resources, and closing them frees up those resources. Remember that addresses—all that sockaddr structures you allocated—are in your memory space, so you’ll need to free those up yourself.</a:t>
            </a:r>
          </a:p>
        </p:txBody>
      </p:sp>
    </p:spTree>
    <p:extLst>
      <p:ext uri="{BB962C8B-B14F-4D97-AF65-F5344CB8AC3E}">
        <p14:creationId xmlns:p14="http://schemas.microsoft.com/office/powerpoint/2010/main" val="168156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pPr lvl="0"/>
            <a:endParaRPr/>
          </a:p>
        </p:txBody>
      </p:sp>
      <p:sp>
        <p:nvSpPr>
          <p:cNvPr id="126" name="Shape 126"/>
          <p:cNvSpPr>
            <a:spLocks noGrp="1"/>
          </p:cNvSpPr>
          <p:nvPr>
            <p:ph type="body" sz="quarter" idx="1"/>
          </p:nvPr>
        </p:nvSpPr>
        <p:spPr>
          <a:prstGeom prst="rect">
            <a:avLst/>
          </a:prstGeom>
        </p:spPr>
        <p:txBody>
          <a:bodyPr/>
          <a:lstStyle/>
          <a:p>
            <a:pPr lvl="0">
              <a:defRPr sz="1800"/>
            </a:pPr>
            <a:r>
              <a:rPr sz="2400" dirty="0"/>
              <a:t>Technically, you don’t have to close sockets if you don’t want to, because </a:t>
            </a:r>
            <a:r>
              <a:rPr sz="2400" dirty="0" err="1"/>
              <a:t>WSACleanup</a:t>
            </a:r>
            <a:r>
              <a:rPr sz="2400" dirty="0"/>
              <a:t>() will do that for  you. It shuts down everything, and then unloads the DLL. Once you call </a:t>
            </a:r>
            <a:r>
              <a:rPr sz="2400" dirty="0" err="1"/>
              <a:t>WSACleanup</a:t>
            </a:r>
            <a:r>
              <a:rPr sz="2400" dirty="0"/>
              <a:t>, your access to the TCP/IP stack is over.</a:t>
            </a:r>
          </a:p>
        </p:txBody>
      </p:sp>
    </p:spTree>
    <p:extLst>
      <p:ext uri="{BB962C8B-B14F-4D97-AF65-F5344CB8AC3E}">
        <p14:creationId xmlns:p14="http://schemas.microsoft.com/office/powerpoint/2010/main" val="41471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400"/>
              <a:t>So at this point the Internet socket programming model for pretty much every platform has its roots in that work from Berkeley. As a result, it follows the coding style of that team, which was… terse. Minimalistic even.</a:t>
            </a:r>
          </a:p>
        </p:txBody>
      </p:sp>
    </p:spTree>
    <p:extLst>
      <p:ext uri="{BB962C8B-B14F-4D97-AF65-F5344CB8AC3E}">
        <p14:creationId xmlns:p14="http://schemas.microsoft.com/office/powerpoint/2010/main" val="130975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pPr lvl="0"/>
            <a:endParaRPr/>
          </a:p>
        </p:txBody>
      </p:sp>
      <p:sp>
        <p:nvSpPr>
          <p:cNvPr id="130" name="Shape 130"/>
          <p:cNvSpPr>
            <a:spLocks noGrp="1"/>
          </p:cNvSpPr>
          <p:nvPr>
            <p:ph type="body" sz="quarter" idx="1"/>
          </p:nvPr>
        </p:nvSpPr>
        <p:spPr>
          <a:prstGeom prst="rect">
            <a:avLst/>
          </a:prstGeom>
        </p:spPr>
        <p:txBody>
          <a:bodyPr/>
          <a:lstStyle/>
          <a:p>
            <a:pPr lvl="0">
              <a:defRPr sz="1800"/>
            </a:pPr>
            <a:r>
              <a:rPr sz="2400"/>
              <a:t>Okay, technically you now know everything you need to write a network game. You don’t know TCP, but you could create something TCP-like from first principles if you really had to. Everything from this point onward is just applying what you’ve learned.</a:t>
            </a:r>
          </a:p>
        </p:txBody>
      </p:sp>
    </p:spTree>
    <p:extLst>
      <p:ext uri="{BB962C8B-B14F-4D97-AF65-F5344CB8AC3E}">
        <p14:creationId xmlns:p14="http://schemas.microsoft.com/office/powerpoint/2010/main" val="345013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p>
            <a:pPr lvl="0">
              <a:defRPr sz="1800"/>
            </a:pPr>
            <a:r>
              <a:rPr sz="2400"/>
              <a:t>Initialize</a:t>
            </a:r>
          </a:p>
          <a:p>
            <a:pPr lvl="0">
              <a:defRPr sz="1800"/>
            </a:pPr>
            <a:r>
              <a:rPr sz="2400"/>
              <a:t>Make a socket—a handle (basically a pointer to a block of system-allocated RAM that holds the data)</a:t>
            </a:r>
          </a:p>
          <a:p>
            <a:pPr lvl="0">
              <a:defRPr sz="1800"/>
            </a:pPr>
            <a:r>
              <a:rPr sz="2400"/>
              <a:t>Make an address—a data structure that’s more than just IP address; you have to allocate it yourself</a:t>
            </a:r>
          </a:p>
          <a:p>
            <a:pPr lvl="0">
              <a:defRPr sz="1800"/>
            </a:pPr>
            <a:r>
              <a:rPr sz="2400"/>
              <a:t>Bind the socket to the address</a:t>
            </a:r>
          </a:p>
          <a:p>
            <a:pPr lvl="0">
              <a:defRPr sz="1800"/>
            </a:pPr>
            <a:r>
              <a:rPr sz="2400"/>
              <a:t>Then:</a:t>
            </a:r>
          </a:p>
          <a:p>
            <a:pPr marL="286870" lvl="0" indent="-286870">
              <a:buSzPct val="75000"/>
              <a:buChar char="*"/>
              <a:defRPr sz="1800"/>
            </a:pPr>
            <a:r>
              <a:rPr sz="2400"/>
              <a:t>Check for inbound packets</a:t>
            </a:r>
          </a:p>
          <a:p>
            <a:pPr marL="286870" lvl="0" indent="-286870">
              <a:buSzPct val="75000"/>
              <a:buChar char="*"/>
              <a:defRPr sz="1800"/>
            </a:pPr>
            <a:r>
              <a:rPr sz="2400"/>
              <a:t>And/or send outbound packets</a:t>
            </a:r>
          </a:p>
          <a:p>
            <a:pPr lvl="0">
              <a:defRPr sz="1800"/>
            </a:pPr>
            <a:r>
              <a:rPr sz="2400"/>
              <a:t>Eventually cleanup and shutdown</a:t>
            </a:r>
          </a:p>
        </p:txBody>
      </p:sp>
    </p:spTree>
    <p:extLst>
      <p:ext uri="{BB962C8B-B14F-4D97-AF65-F5344CB8AC3E}">
        <p14:creationId xmlns:p14="http://schemas.microsoft.com/office/powerpoint/2010/main" val="363523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pPr lvl="0"/>
            <a:endParaRPr/>
          </a:p>
        </p:txBody>
      </p:sp>
      <p:sp>
        <p:nvSpPr>
          <p:cNvPr id="63" name="Shape 63"/>
          <p:cNvSpPr>
            <a:spLocks noGrp="1"/>
          </p:cNvSpPr>
          <p:nvPr>
            <p:ph type="body" sz="quarter" idx="1"/>
          </p:nvPr>
        </p:nvSpPr>
        <p:spPr>
          <a:prstGeom prst="rect">
            <a:avLst/>
          </a:prstGeom>
        </p:spPr>
        <p:txBody>
          <a:bodyPr/>
          <a:lstStyle/>
          <a:p>
            <a:pPr lvl="0">
              <a:defRPr sz="1800"/>
            </a:pPr>
            <a:r>
              <a:rPr sz="2400"/>
              <a:t>WinSock2.h is the header file you need, as we’re using version 2 of the WinSock API. </a:t>
            </a:r>
            <a:r>
              <a:rPr sz="2400" i="1"/>
              <a:t>Do not </a:t>
            </a:r>
            <a:r>
              <a:rPr sz="2400"/>
              <a:t>include &lt;WinSock.h&gt; as well—WinSock2 takes care of that, and you’ll just confuse it. Also, remember that system headers are enclosed in angle brackets instead of quotes.</a:t>
            </a:r>
          </a:p>
          <a:p>
            <a:pPr lvl="0">
              <a:defRPr sz="1800"/>
            </a:pPr>
            <a:endParaRPr sz="2400"/>
          </a:p>
          <a:p>
            <a:pPr lvl="0">
              <a:defRPr sz="1800"/>
            </a:pPr>
            <a:r>
              <a:rPr sz="2400"/>
              <a:t>The API is in a DLL, which requires linking to a lib file, Ws2_32.lib. Add that as a dependency.</a:t>
            </a:r>
          </a:p>
        </p:txBody>
      </p:sp>
    </p:spTree>
    <p:extLst>
      <p:ext uri="{BB962C8B-B14F-4D97-AF65-F5344CB8AC3E}">
        <p14:creationId xmlns:p14="http://schemas.microsoft.com/office/powerpoint/2010/main" val="424777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prstGeom prst="rect">
            <a:avLst/>
          </a:prstGeom>
        </p:spPr>
        <p:txBody>
          <a:bodyPr/>
          <a:lstStyle/>
          <a:p>
            <a:pPr lvl="0"/>
            <a:endParaRPr/>
          </a:p>
        </p:txBody>
      </p:sp>
      <p:sp>
        <p:nvSpPr>
          <p:cNvPr id="68" name="Shape 68"/>
          <p:cNvSpPr>
            <a:spLocks noGrp="1"/>
          </p:cNvSpPr>
          <p:nvPr>
            <p:ph type="body" sz="quarter" idx="1"/>
          </p:nvPr>
        </p:nvSpPr>
        <p:spPr>
          <a:prstGeom prst="rect">
            <a:avLst/>
          </a:prstGeom>
        </p:spPr>
        <p:txBody>
          <a:bodyPr/>
          <a:lstStyle/>
          <a:p>
            <a:pPr lvl="0">
              <a:defRPr sz="1800"/>
            </a:pPr>
            <a:r>
              <a:rPr sz="2400"/>
              <a:t>So the MAKEWORD() macro there just creates a two-byte value with each of its bytes being a 2. That requests API version 2.2, which is the latest one. And by “latest” I mean “about 20 years old”. Remember how I keep saying that we spend increasing power on increasing abstraction; at this low level, there hasn’t been much innovation, because all the effort’s going into higher abstraction levels.</a:t>
            </a:r>
          </a:p>
          <a:p>
            <a:pPr lvl="0">
              <a:defRPr sz="1800"/>
            </a:pPr>
            <a:endParaRPr sz="2400"/>
          </a:p>
          <a:p>
            <a:pPr lvl="0">
              <a:defRPr sz="1800"/>
            </a:pPr>
            <a:r>
              <a:rPr sz="2400"/>
              <a:t>That WSADATA structure? Useless. It either contains stuff you passed in yourself, like the major and minor version, or it contains fields that actively lie to you, like “max sockets” and “max datagram size”. Throw it away.</a:t>
            </a:r>
          </a:p>
          <a:p>
            <a:pPr lvl="0">
              <a:defRPr sz="1800"/>
            </a:pPr>
            <a:endParaRPr sz="2400"/>
          </a:p>
          <a:p>
            <a:pPr lvl="0">
              <a:defRPr sz="1800"/>
            </a:pPr>
            <a:r>
              <a:rPr sz="2400"/>
              <a:t>The error result is relevant. If a Winsock call returns a thing—like a socket—then there will be an “invalid” value for that thing, which indicates an error you can then fetch with WSAGetLastError(). If a Winsock call just returns success or failure, as this one does, then 0 represents success, and any other value represents an error. The errors are all defined as constants starting with WSA. So for example if the Winsock stack isn’t ready, you’ll get back WSASYSNOTREADY. The MSDN documentation contains a list of these error messages; I won’t go into them all here, particularly since there’s not really anything useful you can do in response to them for this call.</a:t>
            </a:r>
          </a:p>
        </p:txBody>
      </p:sp>
    </p:spTree>
    <p:extLst>
      <p:ext uri="{BB962C8B-B14F-4D97-AF65-F5344CB8AC3E}">
        <p14:creationId xmlns:p14="http://schemas.microsoft.com/office/powerpoint/2010/main" val="212927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rPr sz="2400"/>
              <a:t>All the WSA error codes are at this URL. There’s also a way to get the error strings at runtime, but I wouldn’t bother.</a:t>
            </a:r>
          </a:p>
        </p:txBody>
      </p:sp>
    </p:spTree>
    <p:extLst>
      <p:ext uri="{BB962C8B-B14F-4D97-AF65-F5344CB8AC3E}">
        <p14:creationId xmlns:p14="http://schemas.microsoft.com/office/powerpoint/2010/main" val="318233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prstGeom prst="rect">
            <a:avLst/>
          </a:prstGeom>
        </p:spPr>
        <p:txBody>
          <a:bodyPr/>
          <a:lstStyle/>
          <a:p>
            <a:pPr lvl="0"/>
            <a:endParaRPr/>
          </a:p>
        </p:txBody>
      </p:sp>
      <p:sp>
        <p:nvSpPr>
          <p:cNvPr id="80" name="Shape 80"/>
          <p:cNvSpPr>
            <a:spLocks noGrp="1"/>
          </p:cNvSpPr>
          <p:nvPr>
            <p:ph type="body" sz="quarter" idx="1"/>
          </p:nvPr>
        </p:nvSpPr>
        <p:spPr>
          <a:prstGeom prst="rect">
            <a:avLst/>
          </a:prstGeom>
        </p:spPr>
        <p:txBody>
          <a:bodyPr/>
          <a:lstStyle/>
          <a:p>
            <a:pPr lvl="0">
              <a:defRPr sz="1800"/>
            </a:pPr>
            <a:r>
              <a:rPr sz="2400"/>
              <a:t>If we look at the underlying datatype for a socket, it’s basically a pointer. It represents a data structure that lives in the API’s memory space. Which means this is a resource that shouldn’t be leaked.</a:t>
            </a:r>
          </a:p>
          <a:p>
            <a:pPr lvl="0">
              <a:defRPr sz="1800"/>
            </a:pPr>
            <a:r>
              <a:rPr sz="2400"/>
              <a:t>The socket call takes a parameter for the type of socket—datagram or stream—and a parameter for the protocol—UDP or TCP. Since all UDP sockets are datagrams, and all TCP sockets are streams, this is superfluous. There are other protocols and other socket types, but it’s quite likely you’ll literally never, ever use them, so I’m not going to talk about them… just be aware that when something seems redundant, it’s because you’re wading through 40 years of cruft. Reading Internet documentation is like watching an episode of Hoarders.</a:t>
            </a:r>
          </a:p>
          <a:p>
            <a:pPr lvl="0">
              <a:defRPr sz="1800"/>
            </a:pPr>
            <a:endParaRPr sz="2400"/>
          </a:p>
          <a:p>
            <a:pPr lvl="0">
              <a:defRPr sz="1800"/>
            </a:pPr>
            <a:r>
              <a:rPr sz="2400"/>
              <a:t>This’ll return INVALID_SOCKET if it fails, in which case call WSAGetLastError().</a:t>
            </a:r>
          </a:p>
        </p:txBody>
      </p:sp>
    </p:spTree>
    <p:extLst>
      <p:ext uri="{BB962C8B-B14F-4D97-AF65-F5344CB8AC3E}">
        <p14:creationId xmlns:p14="http://schemas.microsoft.com/office/powerpoint/2010/main" val="22993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a:defRPr sz="1800"/>
            </a:pPr>
            <a:r>
              <a:rPr sz="2400" dirty="0"/>
              <a:t>IP only; we’ll talk about DNS later.</a:t>
            </a:r>
          </a:p>
          <a:p>
            <a:pPr lvl="0">
              <a:defRPr sz="1800"/>
            </a:pPr>
            <a:r>
              <a:rPr sz="2400" dirty="0"/>
              <a:t>Allocate memory for the </a:t>
            </a:r>
            <a:r>
              <a:rPr sz="2400" dirty="0" err="1"/>
              <a:t>sockaddr_in</a:t>
            </a:r>
            <a:r>
              <a:rPr sz="2400" dirty="0"/>
              <a:t> structure. There’s also a </a:t>
            </a:r>
            <a:r>
              <a:rPr sz="2400" dirty="0" err="1"/>
              <a:t>sockaddr</a:t>
            </a:r>
            <a:r>
              <a:rPr sz="2400" dirty="0"/>
              <a:t> structure, which is generic for multiple types of sockets (think of it as a root class), but all we care about is Internet sockets.</a:t>
            </a:r>
          </a:p>
          <a:p>
            <a:pPr lvl="0">
              <a:defRPr sz="1800"/>
            </a:pPr>
            <a:r>
              <a:rPr sz="2400" dirty="0" err="1"/>
              <a:t>sin_family</a:t>
            </a:r>
            <a:r>
              <a:rPr sz="2400" dirty="0"/>
              <a:t> is AF_INET, which means Internet. Then we provide the port number—remember to go from host byte order to network byte order! (More on these functions later.)</a:t>
            </a:r>
          </a:p>
          <a:p>
            <a:pPr lvl="0">
              <a:defRPr sz="1800"/>
            </a:pPr>
            <a:endParaRPr sz="2400" dirty="0"/>
          </a:p>
          <a:p>
            <a:pPr lvl="0">
              <a:defRPr sz="1800"/>
            </a:pPr>
            <a:r>
              <a:rPr sz="2400" dirty="0"/>
              <a:t>INADDR_ANY is what you use when you want to bind to all IP addresses your local machine may have. All machines have two addresses: their own, plus 127.0.0.1. This is a special address that never gets routed outside of the box, and is super-efficient because it bypasses as much of the TCP stack as possible. Very useful for </a:t>
            </a:r>
            <a:r>
              <a:rPr sz="2400" dirty="0" err="1"/>
              <a:t>interprocess</a:t>
            </a:r>
            <a:r>
              <a:rPr sz="2400" dirty="0"/>
              <a:t> communication.</a:t>
            </a:r>
          </a:p>
          <a:p>
            <a:pPr lvl="0">
              <a:defRPr sz="1800"/>
            </a:pPr>
            <a:endParaRPr sz="2400" dirty="0"/>
          </a:p>
          <a:p>
            <a:pPr lvl="0">
              <a:defRPr sz="1800"/>
            </a:pPr>
            <a:r>
              <a:rPr sz="2400" dirty="0" err="1"/>
              <a:t>inet_</a:t>
            </a:r>
            <a:r>
              <a:rPr lang="en-US" sz="2400" dirty="0" err="1"/>
              <a:t>pton</a:t>
            </a:r>
            <a:r>
              <a:rPr sz="2400" dirty="0"/>
              <a:t>() takes a dotted-decimal string and turns it into a 32-bit IP address, in network byte order. It’ll return INADDR_NONE on failure. Note that despite taking a char string, this is </a:t>
            </a:r>
            <a:r>
              <a:rPr sz="2400" i="1" dirty="0"/>
              <a:t>not </a:t>
            </a:r>
            <a:r>
              <a:rPr sz="2400" dirty="0"/>
              <a:t>the method for resolving a hostname like “</a:t>
            </a:r>
            <a:r>
              <a:rPr sz="2400" u="sng" dirty="0">
                <a:hlinkClick r:id="rId3"/>
              </a:rPr>
              <a:t>www.digipen.edu</a:t>
            </a:r>
            <a:r>
              <a:rPr sz="2400" dirty="0"/>
              <a:t>”; we’ll get to that process later.</a:t>
            </a:r>
          </a:p>
        </p:txBody>
      </p:sp>
    </p:spTree>
    <p:extLst>
      <p:ext uri="{BB962C8B-B14F-4D97-AF65-F5344CB8AC3E}">
        <p14:creationId xmlns:p14="http://schemas.microsoft.com/office/powerpoint/2010/main" val="325717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a:defRPr sz="1800"/>
            </a:pPr>
            <a:r>
              <a:rPr sz="2400" dirty="0"/>
              <a:t>IP only; we’ll talk about DNS later.</a:t>
            </a:r>
          </a:p>
          <a:p>
            <a:pPr lvl="0">
              <a:defRPr sz="1800"/>
            </a:pPr>
            <a:r>
              <a:rPr sz="2400" dirty="0"/>
              <a:t>Allocate memory for the </a:t>
            </a:r>
            <a:r>
              <a:rPr sz="2400" dirty="0" err="1"/>
              <a:t>sockaddr_in</a:t>
            </a:r>
            <a:r>
              <a:rPr sz="2400" dirty="0"/>
              <a:t> structure. There’s also a </a:t>
            </a:r>
            <a:r>
              <a:rPr sz="2400" dirty="0" err="1"/>
              <a:t>sockaddr</a:t>
            </a:r>
            <a:r>
              <a:rPr sz="2400" dirty="0"/>
              <a:t> structure, which is generic for multiple types of sockets (think of it as a root class), but all we care about is Internet sockets.</a:t>
            </a:r>
          </a:p>
          <a:p>
            <a:pPr lvl="0">
              <a:defRPr sz="1800"/>
            </a:pPr>
            <a:r>
              <a:rPr sz="2400" dirty="0" err="1"/>
              <a:t>sin_family</a:t>
            </a:r>
            <a:r>
              <a:rPr sz="2400" dirty="0"/>
              <a:t> is AF_INET, which means Internet. Then we provide the port number—remember to go from host byte order to network byte order! (More on these functions later.)</a:t>
            </a:r>
          </a:p>
          <a:p>
            <a:pPr lvl="0">
              <a:defRPr sz="1800"/>
            </a:pPr>
            <a:endParaRPr sz="2400" dirty="0"/>
          </a:p>
          <a:p>
            <a:pPr lvl="0">
              <a:defRPr sz="1800"/>
            </a:pPr>
            <a:r>
              <a:rPr sz="2400" dirty="0"/>
              <a:t>INADDR_ANY is what you use when you want to bind to all IP addresses your local machine may have. All machines have two addresses: their own, plus 127.0.0.1. This is a special address that never gets routed outside of the box, and is super-efficient because it bypasses as much of the TCP stack as possible. Very useful for </a:t>
            </a:r>
            <a:r>
              <a:rPr sz="2400" dirty="0" err="1"/>
              <a:t>interprocess</a:t>
            </a:r>
            <a:r>
              <a:rPr sz="2400" dirty="0"/>
              <a:t> communication.</a:t>
            </a:r>
          </a:p>
          <a:p>
            <a:pPr lvl="0">
              <a:defRPr sz="1800"/>
            </a:pPr>
            <a:endParaRPr sz="2400" dirty="0"/>
          </a:p>
          <a:p>
            <a:pPr lvl="0">
              <a:defRPr sz="1800"/>
            </a:pPr>
            <a:r>
              <a:rPr sz="2400" dirty="0" err="1"/>
              <a:t>inet_</a:t>
            </a:r>
            <a:r>
              <a:rPr lang="en-US" sz="2400" dirty="0" err="1"/>
              <a:t>pton</a:t>
            </a:r>
            <a:r>
              <a:rPr sz="2400" dirty="0"/>
              <a:t>() takes a dotted-decimal string and turns it into a 32-bit IP address, in network byte order. It’ll return INADDR_NONE on failure. Note that despite taking a char string, this is </a:t>
            </a:r>
            <a:r>
              <a:rPr sz="2400" i="1" dirty="0"/>
              <a:t>not </a:t>
            </a:r>
            <a:r>
              <a:rPr sz="2400" dirty="0"/>
              <a:t>the method for resolving a hostname like “</a:t>
            </a:r>
            <a:r>
              <a:rPr sz="2400" u="sng" dirty="0">
                <a:hlinkClick r:id="rId3"/>
              </a:rPr>
              <a:t>www.digipen.edu</a:t>
            </a:r>
            <a:r>
              <a:rPr sz="2400" dirty="0"/>
              <a:t>”; we’ll get to that process later.</a:t>
            </a:r>
          </a:p>
        </p:txBody>
      </p:sp>
    </p:spTree>
    <p:extLst>
      <p:ext uri="{BB962C8B-B14F-4D97-AF65-F5344CB8AC3E}">
        <p14:creationId xmlns:p14="http://schemas.microsoft.com/office/powerpoint/2010/main" val="172524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762000" y="2463800"/>
            <a:ext cx="11480800" cy="2540000"/>
          </a:xfrm>
          <a:prstGeom prst="rect">
            <a:avLst/>
          </a:prstGeom>
        </p:spPr>
        <p:txBody>
          <a:bodyPr anchor="b"/>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6" name="Shape 6"/>
          <p:cNvSpPr>
            <a:spLocks noGrp="1"/>
          </p:cNvSpPr>
          <p:nvPr>
            <p:ph type="body"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762000" y="6883400"/>
            <a:ext cx="11480800" cy="1079500"/>
          </a:xfrm>
          <a:prstGeom prst="rect">
            <a:avLst/>
          </a:prstGeom>
        </p:spPr>
        <p:txBody>
          <a:bodyPr anchor="b"/>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9" name="Shape 9"/>
          <p:cNvSpPr>
            <a:spLocks noGrp="1"/>
          </p:cNvSpPr>
          <p:nvPr>
            <p:ph type="body"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762000" y="3517900"/>
            <a:ext cx="11480800" cy="2717800"/>
          </a:xfrm>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62000" y="419100"/>
            <a:ext cx="5384800" cy="4597400"/>
          </a:xfrm>
          <a:prstGeom prst="rect">
            <a:avLst/>
          </a:prstGeom>
        </p:spPr>
        <p:txBody>
          <a:bodyPr anchor="b"/>
          <a:lstStyle>
            <a:lvl1pPr>
              <a:defRPr sz="5200"/>
            </a:lvl1pPr>
          </a:lstStyle>
          <a:p>
            <a:pPr lvl="0">
              <a:defRPr sz="1800" b="0">
                <a:solidFill>
                  <a:srgbClr val="000000"/>
                </a:solidFill>
                <a:effectLst/>
              </a:defRPr>
            </a:pPr>
            <a:r>
              <a:rPr sz="5200" b="1">
                <a:solidFill>
                  <a:srgbClr val="FFFFFF"/>
                </a:solidFill>
                <a:effectLst>
                  <a:outerShdw blurRad="50800" dist="25400" dir="5400000" rotWithShape="0">
                    <a:srgbClr val="000000"/>
                  </a:outerShdw>
                </a:effectLst>
              </a:rPr>
              <a:t>Title Text</a:t>
            </a:r>
          </a:p>
        </p:txBody>
      </p:sp>
      <p:sp>
        <p:nvSpPr>
          <p:cNvPr id="14" name="Shape 14"/>
          <p:cNvSpPr>
            <a:spLocks noGrp="1"/>
          </p:cNvSpPr>
          <p:nvPr>
            <p:ph type="body"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Body Level One</a:t>
            </a:r>
          </a:p>
          <a:p>
            <a:pPr lvl="1">
              <a:defRPr sz="1800">
                <a:solidFill>
                  <a:srgbClr val="000000"/>
                </a:solidFill>
                <a:effectLst/>
              </a:defRPr>
            </a:pPr>
            <a:r>
              <a:rPr sz="2400">
                <a:solidFill>
                  <a:srgbClr val="FFFFFF"/>
                </a:solidFill>
                <a:effectLst>
                  <a:outerShdw blurRad="50800" dist="25400" dir="5400000" rotWithShape="0">
                    <a:srgbClr val="000000"/>
                  </a:outerShdw>
                </a:effectLst>
              </a:rPr>
              <a:t>Body Level Two</a:t>
            </a:r>
          </a:p>
          <a:p>
            <a:pPr lvl="2">
              <a:defRPr sz="1800">
                <a:solidFill>
                  <a:srgbClr val="000000"/>
                </a:solidFill>
                <a:effectLst/>
              </a:defRPr>
            </a:pPr>
            <a:r>
              <a:rPr sz="2400">
                <a:solidFill>
                  <a:srgbClr val="FFFFFF"/>
                </a:solidFill>
                <a:effectLst>
                  <a:outerShdw blurRad="50800" dist="25400" dir="5400000" rotWithShape="0">
                    <a:srgbClr val="000000"/>
                  </a:outerShdw>
                </a:effectLst>
              </a:rPr>
              <a:t>Body Level Three</a:t>
            </a:r>
          </a:p>
          <a:p>
            <a:pPr lvl="3">
              <a:defRPr sz="1800">
                <a:solidFill>
                  <a:srgbClr val="000000"/>
                </a:solidFill>
                <a:effectLst/>
              </a:defRPr>
            </a:pPr>
            <a:r>
              <a:rPr sz="2400">
                <a:solidFill>
                  <a:srgbClr val="FFFFFF"/>
                </a:solidFill>
                <a:effectLst>
                  <a:outerShdw blurRad="50800" dist="25400" dir="5400000" rotWithShape="0">
                    <a:srgbClr val="000000"/>
                  </a:outerShdw>
                </a:effectLst>
              </a:rPr>
              <a:t>Body Level Four</a:t>
            </a:r>
          </a:p>
          <a:p>
            <a:pPr lvl="4">
              <a:defRPr sz="1800">
                <a:solidFill>
                  <a:srgbClr val="000000"/>
                </a:solidFill>
                <a:effectLst/>
              </a:defRPr>
            </a:pPr>
            <a:r>
              <a:rPr sz="2400">
                <a:solidFill>
                  <a:srgbClr val="FFFFFF"/>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xfrm>
            <a:off x="762000" y="203200"/>
            <a:ext cx="11480800" cy="2146300"/>
          </a:xfrm>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22" name="Shape 22"/>
          <p:cNvSpPr>
            <a:spLocks noGrp="1"/>
          </p:cNvSpPr>
          <p:nvPr>
            <p:ph type="body"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lvl="0">
              <a:defRPr sz="1800">
                <a:solidFill>
                  <a:srgbClr val="000000"/>
                </a:solidFill>
                <a:effectLst/>
              </a:defRPr>
            </a:pPr>
            <a:r>
              <a:rPr sz="28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28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28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28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28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62000" y="965200"/>
            <a:ext cx="11480800" cy="7823200"/>
          </a:xfrm>
          <a:prstGeom prst="rect">
            <a:avLst/>
          </a:prstGeom>
        </p:spPr>
        <p:txBody>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241300"/>
            <a:ext cx="11480800" cy="2146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Title Text</a:t>
            </a:r>
          </a:p>
        </p:txBody>
      </p:sp>
      <p:sp>
        <p:nvSpPr>
          <p:cNvPr id="3" name="Shape 3"/>
          <p:cNvSpPr>
            <a:spLocks noGrp="1"/>
          </p:cNvSpPr>
          <p:nvPr>
            <p:ph type="body" idx="1"/>
          </p:nvPr>
        </p:nvSpPr>
        <p:spPr>
          <a:xfrm>
            <a:off x="762000" y="2413000"/>
            <a:ext cx="11480800" cy="63627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effectLst/>
              </a:defRPr>
            </a:pPr>
            <a:r>
              <a:rPr sz="3400">
                <a:solidFill>
                  <a:srgbClr val="EBEBEB"/>
                </a:solidFill>
                <a:effectLst>
                  <a:outerShdw blurRad="50800" dist="25400" dir="5400000" rotWithShape="0">
                    <a:srgbClr val="000000"/>
                  </a:outerShdw>
                </a:effectLst>
              </a:rPr>
              <a:t>Body Level One</a:t>
            </a:r>
          </a:p>
          <a:p>
            <a:pPr lvl="1">
              <a:defRPr sz="1800">
                <a:solidFill>
                  <a:srgbClr val="000000"/>
                </a:solidFill>
                <a:effectLst/>
              </a:defRPr>
            </a:pPr>
            <a:r>
              <a:rPr sz="3400">
                <a:solidFill>
                  <a:srgbClr val="EBEBEB"/>
                </a:solidFill>
                <a:effectLst>
                  <a:outerShdw blurRad="50800" dist="25400" dir="5400000" rotWithShape="0">
                    <a:srgbClr val="000000"/>
                  </a:outerShdw>
                </a:effectLst>
              </a:rPr>
              <a:t>Body Level Two</a:t>
            </a:r>
          </a:p>
          <a:p>
            <a:pPr lvl="2">
              <a:defRPr sz="1800">
                <a:solidFill>
                  <a:srgbClr val="000000"/>
                </a:solidFill>
                <a:effectLst/>
              </a:defRPr>
            </a:pPr>
            <a:r>
              <a:rPr sz="3400">
                <a:solidFill>
                  <a:srgbClr val="EBEBEB"/>
                </a:solidFill>
                <a:effectLst>
                  <a:outerShdw blurRad="50800" dist="25400" dir="5400000" rotWithShape="0">
                    <a:srgbClr val="000000"/>
                  </a:outerShdw>
                </a:effectLst>
              </a:rPr>
              <a:t>Body Level Three</a:t>
            </a:r>
          </a:p>
          <a:p>
            <a:pPr lvl="3">
              <a:defRPr sz="1800">
                <a:solidFill>
                  <a:srgbClr val="000000"/>
                </a:solidFill>
                <a:effectLst/>
              </a:defRPr>
            </a:pPr>
            <a:r>
              <a:rPr sz="3400">
                <a:solidFill>
                  <a:srgbClr val="EBEBEB"/>
                </a:solidFill>
                <a:effectLst>
                  <a:outerShdw blurRad="50800" dist="25400" dir="5400000" rotWithShape="0">
                    <a:srgbClr val="000000"/>
                  </a:outerShdw>
                </a:effectLst>
              </a:rPr>
              <a:t>Body Level Four</a:t>
            </a:r>
          </a:p>
          <a:p>
            <a:pPr lvl="4">
              <a:defRPr sz="1800">
                <a:solidFill>
                  <a:srgbClr val="000000"/>
                </a:solidFill>
                <a:effectLst/>
              </a:defRPr>
            </a:pPr>
            <a:r>
              <a:rPr sz="3400">
                <a:solidFill>
                  <a:srgbClr val="EBEBEB"/>
                </a:solidFill>
                <a:effectLst>
                  <a:outerShdw blurRad="50800" dist="254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1pPr>
      <a:lvl2pPr indent="2286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2pPr>
      <a:lvl3pPr indent="4572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3pPr>
      <a:lvl4pPr indent="6858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4pPr>
      <a:lvl5pPr indent="9144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5pPr>
      <a:lvl6pPr indent="11430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6pPr>
      <a:lvl7pPr indent="13716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7pPr>
      <a:lvl8pPr indent="16002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8pPr>
      <a:lvl9pPr indent="1828800" algn="ctr" defTabSz="584200">
        <a:defRPr sz="6400" b="1">
          <a:solidFill>
            <a:srgbClr val="FFFFFF"/>
          </a:solidFill>
          <a:effectLst>
            <a:outerShdw blurRad="50800" dist="25400" dir="5400000" rotWithShape="0">
              <a:srgbClr val="000000"/>
            </a:outerShdw>
          </a:effectLst>
          <a:latin typeface="+mn-lt"/>
          <a:ea typeface="+mn-ea"/>
          <a:cs typeface="+mn-cs"/>
          <a:sym typeface="Helvetica Neue"/>
        </a:defRPr>
      </a:lvl9pPr>
    </p:titleStyle>
    <p:bodyStyle>
      <a:lvl1pPr marL="4064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1pPr>
      <a:lvl2pPr marL="8128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2pPr>
      <a:lvl3pPr marL="12192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3pPr>
      <a:lvl4pPr marL="16256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4pPr>
      <a:lvl5pPr marL="20320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5pPr>
      <a:lvl6pPr marL="24384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6pPr>
      <a:lvl7pPr marL="28448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7pPr>
      <a:lvl8pPr marL="32512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8pPr>
      <a:lvl9pPr marL="3657600" indent="-406400" defTabSz="584200">
        <a:spcBef>
          <a:spcPts val="4200"/>
        </a:spcBef>
        <a:buSzPct val="75000"/>
        <a:buChar char="•"/>
        <a:defRPr sz="3400">
          <a:solidFill>
            <a:srgbClr val="EBEBEB"/>
          </a:solidFill>
          <a:effectLst>
            <a:outerShdw blurRad="50800" dist="25400" dir="5400000" rotWithShape="0">
              <a:srgbClr val="000000"/>
            </a:outerShdw>
          </a:effectLst>
          <a:latin typeface="Helvetica Neue Medium"/>
          <a:ea typeface="Helvetica Neue Medium"/>
          <a:cs typeface="Helvetica Neue Medium"/>
          <a:sym typeface="Helvetica Neue Medium"/>
        </a:defRPr>
      </a:lvl9pPr>
    </p:bodyStyle>
    <p:otherStyle>
      <a:lvl1pPr algn="ctr" defTabSz="584200">
        <a:defRPr>
          <a:solidFill>
            <a:schemeClr val="tx1"/>
          </a:solidFill>
          <a:latin typeface="+mn-lt"/>
          <a:ea typeface="+mn-ea"/>
          <a:cs typeface="+mn-cs"/>
          <a:sym typeface="Helvetica Neue"/>
        </a:defRPr>
      </a:lvl1pPr>
      <a:lvl2pPr indent="228600" algn="ctr" defTabSz="584200">
        <a:defRPr>
          <a:solidFill>
            <a:schemeClr val="tx1"/>
          </a:solidFill>
          <a:latin typeface="+mn-lt"/>
          <a:ea typeface="+mn-ea"/>
          <a:cs typeface="+mn-cs"/>
          <a:sym typeface="Helvetica Neue"/>
        </a:defRPr>
      </a:lvl2pPr>
      <a:lvl3pPr indent="457200" algn="ctr" defTabSz="584200">
        <a:defRPr>
          <a:solidFill>
            <a:schemeClr val="tx1"/>
          </a:solidFill>
          <a:latin typeface="+mn-lt"/>
          <a:ea typeface="+mn-ea"/>
          <a:cs typeface="+mn-cs"/>
          <a:sym typeface="Helvetica Neue"/>
        </a:defRPr>
      </a:lvl3pPr>
      <a:lvl4pPr indent="685800" algn="ctr" defTabSz="584200">
        <a:defRPr>
          <a:solidFill>
            <a:schemeClr val="tx1"/>
          </a:solidFill>
          <a:latin typeface="+mn-lt"/>
          <a:ea typeface="+mn-ea"/>
          <a:cs typeface="+mn-cs"/>
          <a:sym typeface="Helvetica Neue"/>
        </a:defRPr>
      </a:lvl4pPr>
      <a:lvl5pPr indent="914400" algn="ctr" defTabSz="584200">
        <a:defRPr>
          <a:solidFill>
            <a:schemeClr val="tx1"/>
          </a:solidFill>
          <a:latin typeface="+mn-lt"/>
          <a:ea typeface="+mn-ea"/>
          <a:cs typeface="+mn-cs"/>
          <a:sym typeface="Helvetica Neue"/>
        </a:defRPr>
      </a:lvl5pPr>
      <a:lvl6pPr indent="1143000" algn="ctr" defTabSz="584200">
        <a:defRPr>
          <a:solidFill>
            <a:schemeClr val="tx1"/>
          </a:solidFill>
          <a:latin typeface="+mn-lt"/>
          <a:ea typeface="+mn-ea"/>
          <a:cs typeface="+mn-cs"/>
          <a:sym typeface="Helvetica Neue"/>
        </a:defRPr>
      </a:lvl6pPr>
      <a:lvl7pPr indent="1371600" algn="ctr" defTabSz="584200">
        <a:defRPr>
          <a:solidFill>
            <a:schemeClr val="tx1"/>
          </a:solidFill>
          <a:latin typeface="+mn-lt"/>
          <a:ea typeface="+mn-ea"/>
          <a:cs typeface="+mn-cs"/>
          <a:sym typeface="Helvetica Neue"/>
        </a:defRPr>
      </a:lvl7pPr>
      <a:lvl8pPr indent="1600200" algn="ctr" defTabSz="584200">
        <a:defRPr>
          <a:solidFill>
            <a:schemeClr val="tx1"/>
          </a:solidFill>
          <a:latin typeface="+mn-lt"/>
          <a:ea typeface="+mn-ea"/>
          <a:cs typeface="+mn-cs"/>
          <a:sym typeface="Helvetica Neue"/>
        </a:defRPr>
      </a:lvl8pPr>
      <a:lvl9pPr indent="1828800" algn="ctr" defTabSz="584200">
        <a:defRPr>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gif"/><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windows/desktop/ms740668(v=vs.85).aspx"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wind-sock-59990_640.jpg" descr="Public domain from http://pixabay.com/en/wind-sock-gauge-weather-resistant-59990/"/>
          <p:cNvPicPr/>
          <p:nvPr/>
        </p:nvPicPr>
        <p:blipFill>
          <a:blip r:embed="rId2">
            <a:extLst/>
          </a:blip>
          <a:srcRect t="13294" b="13294"/>
          <a:stretch>
            <a:fillRect/>
          </a:stretch>
        </p:blipFill>
        <p:spPr>
          <a:xfrm>
            <a:off x="1104900" y="758938"/>
            <a:ext cx="10795000" cy="5943601"/>
          </a:xfrm>
          <a:prstGeom prst="rect">
            <a:avLst/>
          </a:prstGeom>
          <a:ln w="25400">
            <a:miter lim="400000"/>
          </a:ln>
          <a:effectLst>
            <a:outerShdw blurRad="254000" dist="127000" dir="5400000" rotWithShape="0">
              <a:srgbClr val="000000">
                <a:alpha val="70000"/>
              </a:srgbClr>
            </a:outerShdw>
          </a:effectLst>
        </p:spPr>
      </p:pic>
      <p:sp>
        <p:nvSpPr>
          <p:cNvPr id="33" name="Shape 33"/>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The WinSock API</a:t>
            </a:r>
          </a:p>
        </p:txBody>
      </p:sp>
      <p:sp>
        <p:nvSpPr>
          <p:cNvPr id="34" name="Shape 34"/>
          <p:cNvSpPr>
            <a:spLocks noGrp="1"/>
          </p:cNvSpPr>
          <p:nvPr>
            <p:ph type="body" idx="1"/>
          </p:nvPr>
        </p:nvSpPr>
        <p:spPr>
          <a:prstGeom prst="rect">
            <a:avLst/>
          </a:prstGeom>
        </p:spPr>
        <p:txBody>
          <a:bodyPr/>
          <a:lstStyle/>
          <a:p>
            <a:pPr lvl="0">
              <a:defRPr sz="1800">
                <a:solidFill>
                  <a:srgbClr val="000000"/>
                </a:solidFill>
                <a:effectLst/>
              </a:defRPr>
            </a:pPr>
            <a:r>
              <a:rPr sz="2400">
                <a:solidFill>
                  <a:srgbClr val="FFFFFF"/>
                </a:solidFill>
                <a:effectLst>
                  <a:outerShdw blurRad="50800" dist="25400" dir="5400000" rotWithShape="0">
                    <a:srgbClr val="000000"/>
                  </a:outerShdw>
                </a:effectLst>
              </a:rPr>
              <a:t>SEE WHAT I DID THERE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address</a:t>
            </a:r>
          </a:p>
        </p:txBody>
      </p:sp>
      <p:pic>
        <p:nvPicPr>
          <p:cNvPr id="4" name="Picture 3">
            <a:extLst>
              <a:ext uri="{FF2B5EF4-FFF2-40B4-BE49-F238E27FC236}">
                <a16:creationId xmlns:a16="http://schemas.microsoft.com/office/drawing/2014/main" id="{75C52990-7F1D-4A28-AF54-1E88A291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273" y="3423920"/>
            <a:ext cx="7836254" cy="759460"/>
          </a:xfrm>
          <a:prstGeom prst="rect">
            <a:avLst/>
          </a:prstGeom>
        </p:spPr>
      </p:pic>
      <p:pic>
        <p:nvPicPr>
          <p:cNvPr id="5" name="Picture 4">
            <a:extLst>
              <a:ext uri="{FF2B5EF4-FFF2-40B4-BE49-F238E27FC236}">
                <a16:creationId xmlns:a16="http://schemas.microsoft.com/office/drawing/2014/main" id="{8588C4BB-908B-4037-9151-3706271A9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141" y="4704080"/>
            <a:ext cx="9734518" cy="1658620"/>
          </a:xfrm>
          <a:prstGeom prst="rect">
            <a:avLst/>
          </a:prstGeom>
        </p:spPr>
      </p:pic>
    </p:spTree>
    <p:extLst>
      <p:ext uri="{BB962C8B-B14F-4D97-AF65-F5344CB8AC3E}">
        <p14:creationId xmlns:p14="http://schemas.microsoft.com/office/powerpoint/2010/main" val="13676128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address</a:t>
            </a:r>
          </a:p>
        </p:txBody>
      </p:sp>
      <p:pic>
        <p:nvPicPr>
          <p:cNvPr id="3" name="Picture 2">
            <a:extLst>
              <a:ext uri="{FF2B5EF4-FFF2-40B4-BE49-F238E27FC236}">
                <a16:creationId xmlns:a16="http://schemas.microsoft.com/office/drawing/2014/main" id="{C44574FB-2FC3-4C6C-9EF9-52F9D6050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106" y="2052320"/>
            <a:ext cx="9834587" cy="7266940"/>
          </a:xfrm>
          <a:prstGeom prst="rect">
            <a:avLst/>
          </a:prstGeom>
        </p:spPr>
      </p:pic>
    </p:spTree>
    <p:extLst>
      <p:ext uri="{BB962C8B-B14F-4D97-AF65-F5344CB8AC3E}">
        <p14:creationId xmlns:p14="http://schemas.microsoft.com/office/powerpoint/2010/main" val="19068818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Byte Ordering</a:t>
            </a:r>
          </a:p>
        </p:txBody>
      </p:sp>
      <p:sp>
        <p:nvSpPr>
          <p:cNvPr id="88" name="Shape 88"/>
          <p:cNvSpPr/>
          <p:nvPr/>
        </p:nvSpPr>
        <p:spPr>
          <a:xfrm>
            <a:off x="1289559" y="3254375"/>
            <a:ext cx="10425681" cy="474345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htond()	double	ntohd()</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htonf()	float	ntohf()</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htonl()	long	ntohl()</a:t>
            </a: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htons()	short	ntohs()</a:t>
            </a:r>
          </a:p>
          <a:p>
            <a:pPr lvl="0" algn="l" defTabSz="12700000">
              <a:lnSpc>
                <a:spcPct val="150000"/>
              </a:lnSpc>
              <a:tabLst>
                <a:tab pos="5080000" algn="ctr"/>
                <a:tab pos="10160000" algn="r"/>
              </a:tabLst>
              <a:defRPr sz="1800">
                <a:solidFill>
                  <a:srgbClr val="000000"/>
                </a:solidFill>
                <a:effectLst/>
              </a:defRPr>
            </a:pPr>
            <a:endParaRPr sz="3800" b="1">
              <a:solidFill>
                <a:srgbClr val="EBEBEB"/>
              </a:solidFill>
              <a:effectLst>
                <a:outerShdw blurRad="50800" dist="25400" dir="5400000" rotWithShape="0">
                  <a:srgbClr val="000000"/>
                </a:outerShdw>
              </a:effectLst>
              <a:latin typeface="Courier New"/>
              <a:ea typeface="Courier New"/>
              <a:cs typeface="Courier New"/>
              <a:sym typeface="Courier New"/>
            </a:endParaRPr>
          </a:p>
          <a:p>
            <a:pPr lvl="0" algn="l" defTabSz="12700000">
              <a:lnSpc>
                <a:spcPct val="150000"/>
              </a:lnSpc>
              <a:tabLst>
                <a:tab pos="5080000" algn="ctr"/>
                <a:tab pos="10160000" algn="r"/>
              </a:tabLst>
              <a:defRPr sz="1800">
                <a:solidFill>
                  <a:srgbClr val="000000"/>
                </a:solidFill>
                <a:effectLst/>
              </a:defRPr>
            </a:pPr>
            <a:r>
              <a:rPr sz="3800" b="1">
                <a:solidFill>
                  <a:srgbClr val="EBEBEB"/>
                </a:solidFill>
                <a:effectLst>
                  <a:outerShdw blurRad="50800" dist="25400" dir="5400000" rotWithShape="0">
                    <a:srgbClr val="000000"/>
                  </a:outerShdw>
                </a:effectLst>
                <a:latin typeface="Courier New"/>
                <a:ea typeface="Courier New"/>
                <a:cs typeface="Courier New"/>
                <a:sym typeface="Courier New"/>
              </a:rPr>
              <a:t>	</a:t>
            </a:r>
            <a:r>
              <a:rPr sz="3100" b="1">
                <a:solidFill>
                  <a:srgbClr val="EBEBEB"/>
                </a:solidFill>
                <a:effectLst>
                  <a:outerShdw blurRad="50800" dist="25400" dir="5400000" rotWithShape="0">
                    <a:srgbClr val="000000"/>
                  </a:outerShdw>
                </a:effectLst>
                <a:latin typeface="Courier New"/>
                <a:ea typeface="Courier New"/>
                <a:cs typeface="Courier New"/>
                <a:sym typeface="Courier New"/>
              </a:rPr>
              <a:t>WSAHtons(SOCKET s, u_short h, u_short* pn)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Bind</a:t>
            </a:r>
          </a:p>
        </p:txBody>
      </p:sp>
      <p:pic>
        <p:nvPicPr>
          <p:cNvPr id="5" name="Picture 4">
            <a:extLst>
              <a:ext uri="{FF2B5EF4-FFF2-40B4-BE49-F238E27FC236}">
                <a16:creationId xmlns:a16="http://schemas.microsoft.com/office/drawing/2014/main" id="{86015E3A-EBEF-4F5A-9182-CF786FF9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36" y="4767952"/>
            <a:ext cx="11868328" cy="4489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Send To</a:t>
            </a:r>
          </a:p>
        </p:txBody>
      </p:sp>
      <p:pic>
        <p:nvPicPr>
          <p:cNvPr id="4" name="Picture 3">
            <a:extLst>
              <a:ext uri="{FF2B5EF4-FFF2-40B4-BE49-F238E27FC236}">
                <a16:creationId xmlns:a16="http://schemas.microsoft.com/office/drawing/2014/main" id="{E78267B9-C2AC-4DD7-8517-FB1253FD9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72" y="4762500"/>
            <a:ext cx="10446855" cy="879931"/>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lstStyle/>
          <a:p>
            <a:pPr lvl="0">
              <a:defRPr sz="1800" b="0">
                <a:solidFill>
                  <a:srgbClr val="000000"/>
                </a:solidFill>
                <a:effectLst/>
              </a:defRPr>
            </a:pPr>
            <a:r>
              <a:rPr sz="6400" b="1" dirty="0">
                <a:solidFill>
                  <a:srgbClr val="FFFFFF"/>
                </a:solidFill>
                <a:effectLst>
                  <a:outerShdw blurRad="50800" dist="25400" dir="5400000" rotWithShape="0">
                    <a:srgbClr val="000000"/>
                  </a:outerShdw>
                </a:effectLst>
              </a:rPr>
              <a:t>Receive From</a:t>
            </a:r>
          </a:p>
        </p:txBody>
      </p:sp>
      <p:pic>
        <p:nvPicPr>
          <p:cNvPr id="5" name="Picture 4">
            <a:extLst>
              <a:ext uri="{FF2B5EF4-FFF2-40B4-BE49-F238E27FC236}">
                <a16:creationId xmlns:a16="http://schemas.microsoft.com/office/drawing/2014/main" id="{CE7E05CE-4455-4DC0-95F0-A90AE2D8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30" y="4655820"/>
            <a:ext cx="9298939" cy="11734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10563200_807789855919800_3954069392677016968_n.jpg"/>
          <p:cNvPicPr/>
          <p:nvPr/>
        </p:nvPicPr>
        <p:blipFill>
          <a:blip r:embed="rId3">
            <a:extLst/>
          </a:blip>
          <a:srcRect l="27870" t="29664" b="29664"/>
          <a:stretch>
            <a:fillRect/>
          </a:stretch>
        </p:blipFill>
        <p:spPr>
          <a:xfrm>
            <a:off x="15676" y="0"/>
            <a:ext cx="12973251" cy="97536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normAutofit/>
          </a:bodyPr>
          <a:lstStyle/>
          <a:p>
            <a:pPr lvl="0">
              <a:defRPr sz="1800" b="0">
                <a:solidFill>
                  <a:srgbClr val="000000"/>
                </a:solidFill>
                <a:effectLst/>
              </a:defRPr>
            </a:pPr>
            <a:r>
              <a:rPr lang="en-US" sz="6400" b="1" dirty="0">
                <a:solidFill>
                  <a:srgbClr val="FFFFFF"/>
                </a:solidFill>
                <a:effectLst>
                  <a:outerShdw blurRad="50800" dist="25400" dir="5400000" rotWithShape="0">
                    <a:srgbClr val="000000"/>
                  </a:outerShdw>
                </a:effectLst>
              </a:rPr>
              <a:t>Blocking Calls</a:t>
            </a:r>
            <a:br>
              <a:rPr lang="en-US" sz="6400" b="1" dirty="0">
                <a:solidFill>
                  <a:srgbClr val="FFFFFF"/>
                </a:solidFill>
                <a:effectLst>
                  <a:outerShdw blurRad="50800" dist="25400" dir="5400000" rotWithShape="0">
                    <a:srgbClr val="000000"/>
                  </a:outerShdw>
                </a:effectLst>
              </a:rPr>
            </a:br>
            <a:r>
              <a:rPr lang="en-US" sz="6400" b="1" dirty="0">
                <a:solidFill>
                  <a:srgbClr val="FFFFFF"/>
                </a:solidFill>
                <a:effectLst>
                  <a:outerShdw blurRad="50800" dist="25400" dir="5400000" rotWithShape="0">
                    <a:srgbClr val="000000"/>
                  </a:outerShdw>
                </a:effectLst>
              </a:rPr>
              <a:t>(UDP Version)</a:t>
            </a:r>
            <a:endParaRPr sz="6400" b="1" dirty="0">
              <a:solidFill>
                <a:srgbClr val="FFFFFF"/>
              </a:solidFill>
              <a:effectLst>
                <a:outerShdw blurRad="50800" dist="25400" dir="5400000" rotWithShape="0">
                  <a:srgbClr val="000000"/>
                </a:outerShdw>
              </a:effectLst>
            </a:endParaRPr>
          </a:p>
        </p:txBody>
      </p:sp>
      <p:sp>
        <p:nvSpPr>
          <p:cNvPr id="55" name="Shape 55"/>
          <p:cNvSpPr>
            <a:spLocks noGrp="1"/>
          </p:cNvSpPr>
          <p:nvPr>
            <p:ph type="body" idx="1"/>
          </p:nvPr>
        </p:nvSpPr>
        <p:spPr>
          <a:prstGeom prst="rect">
            <a:avLst/>
          </a:prstGeom>
        </p:spPr>
        <p:txBody>
          <a:bodyPr/>
          <a:lstStyle/>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Initialize</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Make a socket</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Make an address</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Bind the socket to the address</a:t>
            </a: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As desired:</a:t>
            </a:r>
          </a:p>
          <a:p>
            <a:pPr marL="633983" lvl="1" indent="-316991" defTabSz="455675">
              <a:spcBef>
                <a:spcPts val="3200"/>
              </a:spcBef>
              <a:defRPr sz="1800">
                <a:solidFill>
                  <a:srgbClr val="000000"/>
                </a:solidFill>
                <a:effectLst/>
              </a:defRPr>
            </a:pPr>
            <a:r>
              <a:rPr sz="2651" dirty="0">
                <a:solidFill>
                  <a:schemeClr val="accent5">
                    <a:lumMod val="40000"/>
                    <a:lumOff val="60000"/>
                  </a:schemeClr>
                </a:solidFill>
                <a:effectLst>
                  <a:outerShdw blurRad="39624" dist="19812" dir="5400000" rotWithShape="0">
                    <a:srgbClr val="000000"/>
                  </a:outerShdw>
                </a:effectLst>
              </a:rPr>
              <a:t>Check for inbound packets</a:t>
            </a:r>
          </a:p>
          <a:p>
            <a:pPr marL="633983" lvl="1" indent="-316991" defTabSz="455675">
              <a:spcBef>
                <a:spcPts val="3200"/>
              </a:spcBef>
              <a:defRPr sz="1800">
                <a:solidFill>
                  <a:srgbClr val="000000"/>
                </a:solidFill>
                <a:effectLst/>
              </a:defRPr>
            </a:pPr>
            <a:r>
              <a:rPr sz="2651" dirty="0">
                <a:solidFill>
                  <a:schemeClr val="accent5">
                    <a:lumMod val="40000"/>
                    <a:lumOff val="60000"/>
                  </a:schemeClr>
                </a:solidFill>
                <a:effectLst>
                  <a:outerShdw blurRad="39624" dist="19812" dir="5400000" rotWithShape="0">
                    <a:srgbClr val="000000"/>
                  </a:outerShdw>
                </a:effectLst>
              </a:rPr>
              <a:t>Send outbound packets</a:t>
            </a:r>
            <a:r>
              <a:rPr lang="en-US" sz="2651" i="1" dirty="0">
                <a:solidFill>
                  <a:schemeClr val="accent5">
                    <a:lumMod val="40000"/>
                    <a:lumOff val="60000"/>
                  </a:schemeClr>
                </a:solidFill>
                <a:effectLst>
                  <a:outerShdw blurRad="39624" dist="19812" dir="5400000" rotWithShape="0">
                    <a:srgbClr val="000000"/>
                  </a:outerShdw>
                </a:effectLst>
              </a:rPr>
              <a:t>…sometimes</a:t>
            </a:r>
            <a:endParaRPr sz="2651" i="1" dirty="0">
              <a:solidFill>
                <a:schemeClr val="accent5">
                  <a:lumMod val="40000"/>
                  <a:lumOff val="60000"/>
                </a:schemeClr>
              </a:solidFill>
              <a:effectLst>
                <a:outerShdw blurRad="39624" dist="19812" dir="5400000" rotWithShape="0">
                  <a:srgbClr val="000000"/>
                </a:outerShdw>
              </a:effectLst>
            </a:endParaRPr>
          </a:p>
          <a:p>
            <a:pPr marL="316991" lvl="0" indent="-316991" defTabSz="455675">
              <a:spcBef>
                <a:spcPts val="3200"/>
              </a:spcBef>
              <a:defRPr sz="1800">
                <a:solidFill>
                  <a:srgbClr val="000000"/>
                </a:solidFill>
                <a:effectLst/>
              </a:defRPr>
            </a:pPr>
            <a:r>
              <a:rPr sz="2651" dirty="0">
                <a:solidFill>
                  <a:srgbClr val="EBEBEB"/>
                </a:solidFill>
                <a:effectLst>
                  <a:outerShdw blurRad="39624" dist="19812" dir="5400000" rotWithShape="0">
                    <a:srgbClr val="000000"/>
                  </a:outerShdw>
                </a:effectLst>
              </a:rPr>
              <a:t>Cleanup and shutdown</a:t>
            </a:r>
          </a:p>
        </p:txBody>
      </p:sp>
    </p:spTree>
    <p:extLst>
      <p:ext uri="{BB962C8B-B14F-4D97-AF65-F5344CB8AC3E}">
        <p14:creationId xmlns:p14="http://schemas.microsoft.com/office/powerpoint/2010/main" val="2543741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5">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prstGeom prst="rect">
            <a:avLst/>
          </a:prstGeom>
        </p:spPr>
        <p:txBody>
          <a:bodyPr/>
          <a:lstStyle/>
          <a:p>
            <a:pPr lvl="0">
              <a:defRPr sz="1800" b="0">
                <a:solidFill>
                  <a:srgbClr val="000000"/>
                </a:solidFill>
                <a:effectLst/>
              </a:defRPr>
            </a:pPr>
            <a:r>
              <a:rPr lang="en-US" sz="6400" b="1" dirty="0" err="1">
                <a:solidFill>
                  <a:srgbClr val="FFFFFF"/>
                </a:solidFill>
                <a:effectLst>
                  <a:outerShdw blurRad="50800" dist="25400" dir="5400000" rotWithShape="0">
                    <a:srgbClr val="000000"/>
                  </a:outerShdw>
                </a:effectLst>
              </a:rPr>
              <a:t>UDPSocket</a:t>
            </a:r>
            <a:endParaRPr sz="6400" b="1" dirty="0">
              <a:solidFill>
                <a:srgbClr val="FFFFFF"/>
              </a:solidFill>
              <a:effectLst>
                <a:outerShdw blurRad="50800" dist="25400" dir="5400000" rotWithShape="0">
                  <a:srgbClr val="000000"/>
                </a:outerShdw>
              </a:effectLst>
            </a:endParaRPr>
          </a:p>
        </p:txBody>
      </p:sp>
      <p:pic>
        <p:nvPicPr>
          <p:cNvPr id="4" name="Picture 3">
            <a:extLst>
              <a:ext uri="{FF2B5EF4-FFF2-40B4-BE49-F238E27FC236}">
                <a16:creationId xmlns:a16="http://schemas.microsoft.com/office/drawing/2014/main" id="{A9895CB9-ECDC-41AA-B031-76FBADBDF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16" y="1962874"/>
            <a:ext cx="10940567" cy="73411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Closure</a:t>
            </a:r>
          </a:p>
        </p:txBody>
      </p:sp>
      <p:pic>
        <p:nvPicPr>
          <p:cNvPr id="4" name="Picture 3">
            <a:extLst>
              <a:ext uri="{FF2B5EF4-FFF2-40B4-BE49-F238E27FC236}">
                <a16:creationId xmlns:a16="http://schemas.microsoft.com/office/drawing/2014/main" id="{0D65C175-9E8A-4C5A-AE62-9DEB34D8A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43" y="4679529"/>
            <a:ext cx="8928114" cy="723051"/>
          </a:xfrm>
          <a:prstGeom prst="rect">
            <a:avLst/>
          </a:prstGeom>
        </p:spPr>
      </p:pic>
    </p:spTree>
    <p:extLst>
      <p:ext uri="{BB962C8B-B14F-4D97-AF65-F5344CB8AC3E}">
        <p14:creationId xmlns:p14="http://schemas.microsoft.com/office/powerpoint/2010/main" val="2752859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76273.png" descr="http://www.uvlist.net/game-164857-Space+Travel"/>
          <p:cNvPicPr/>
          <p:nvPr/>
        </p:nvPicPr>
        <p:blipFill>
          <a:blip r:embed="rId3">
            <a:extLst/>
          </a:blip>
          <a:srcRect/>
          <a:stretch>
            <a:fillRect/>
          </a:stretch>
        </p:blipFill>
        <p:spPr>
          <a:xfrm>
            <a:off x="6654800" y="2024088"/>
            <a:ext cx="5588000" cy="4111573"/>
          </a:xfrm>
          <a:prstGeom prst="rect">
            <a:avLst/>
          </a:prstGeom>
          <a:ln w="25400">
            <a:miter lim="400000"/>
          </a:ln>
          <a:effectLst>
            <a:outerShdw blurRad="254000" dist="127000" dir="5400000" rotWithShape="0">
              <a:srgbClr val="000000">
                <a:alpha val="70000"/>
              </a:srgbClr>
            </a:outerShdw>
          </a:effectLst>
        </p:spPr>
      </p:pic>
      <p:sp>
        <p:nvSpPr>
          <p:cNvPr id="37" name="Shape 37"/>
          <p:cNvSpPr>
            <a:spLocks noGrp="1"/>
          </p:cNvSpPr>
          <p:nvPr>
            <p:ph type="title"/>
          </p:nvPr>
        </p:nvSpPr>
        <p:spPr>
          <a:prstGeom prst="rect">
            <a:avLst/>
          </a:prstGeom>
        </p:spPr>
        <p:txBody>
          <a:bodyPr/>
          <a:lstStyle/>
          <a:p>
            <a:pPr lvl="0">
              <a:defRPr sz="1800" b="0">
                <a:solidFill>
                  <a:srgbClr val="000000"/>
                </a:solidFill>
                <a:effectLst/>
              </a:defRPr>
            </a:pPr>
            <a:r>
              <a:rPr sz="6400" b="1" dirty="0">
                <a:solidFill>
                  <a:srgbClr val="FFFFFF"/>
                </a:solidFill>
                <a:effectLst>
                  <a:outerShdw blurRad="50800" dist="25400" dir="5400000" rotWithShape="0">
                    <a:srgbClr val="000000"/>
                  </a:outerShdw>
                </a:effectLst>
              </a:rPr>
              <a:t>Brief History of UNIX</a:t>
            </a:r>
          </a:p>
        </p:txBody>
      </p:sp>
      <p:sp>
        <p:nvSpPr>
          <p:cNvPr id="38" name="Shape 38"/>
          <p:cNvSpPr/>
          <p:nvPr/>
        </p:nvSpPr>
        <p:spPr>
          <a:xfrm rot="20970635">
            <a:off x="1041399" y="619461"/>
            <a:ext cx="3098605"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15A45"/>
                </a:solidFill>
                <a:latin typeface="Komika Parch"/>
                <a:ea typeface="Komika Parch"/>
                <a:cs typeface="Komika Parch"/>
                <a:sym typeface="Komika Parch"/>
              </a:defRPr>
            </a:lvl1pPr>
          </a:lstStyle>
          <a:p>
            <a:pPr lvl="0">
              <a:defRPr sz="1800">
                <a:solidFill>
                  <a:srgbClr val="000000"/>
                </a:solidFill>
                <a:effectLst/>
              </a:defRPr>
            </a:pPr>
            <a:r>
              <a:rPr sz="3800" b="1" dirty="0">
                <a:solidFill>
                  <a:srgbClr val="F15A45"/>
                </a:solidFill>
                <a:effectLst>
                  <a:outerShdw blurRad="50800" dist="25400" dir="5400000" rotWithShape="0">
                    <a:srgbClr val="000000"/>
                  </a:outerShdw>
                </a:effectLst>
                <a:latin typeface="Lucida Handwriting" panose="03010101010101010101" pitchFamily="66" charset="0"/>
              </a:rPr>
              <a:t>EXTREMELY</a:t>
            </a:r>
          </a:p>
        </p:txBody>
      </p:sp>
      <p:pic>
        <p:nvPicPr>
          <p:cNvPr id="39" name="kd14.jpg" descr="http://www.faqs.org/docs/artu/ch02s01.html"/>
          <p:cNvPicPr/>
          <p:nvPr/>
        </p:nvPicPr>
        <p:blipFill>
          <a:blip r:embed="rId4">
            <a:extLst/>
          </a:blip>
          <a:srcRect t="2564" b="2564"/>
          <a:stretch>
            <a:fillRect/>
          </a:stretch>
        </p:blipFill>
        <p:spPr>
          <a:xfrm>
            <a:off x="660400" y="5134508"/>
            <a:ext cx="5588000" cy="4244330"/>
          </a:xfrm>
          <a:prstGeom prst="rect">
            <a:avLst/>
          </a:prstGeom>
          <a:ln w="25400">
            <a:miter lim="400000"/>
          </a:ln>
          <a:effectLst>
            <a:outerShdw blurRad="254000" dist="127000" dir="5400000" rotWithShape="0">
              <a:srgbClr val="000000">
                <a:alpha val="70000"/>
              </a:srgbClr>
            </a:outerShdw>
          </a:effectLst>
        </p:spPr>
      </p:pic>
      <p:pic>
        <p:nvPicPr>
          <p:cNvPr id="40" name="UCBerkeleyCampus.jpg" descr="http://upload.wikimedia.org/wikipedia/commons/7/7f/UCBerkeleyCampus.jpg"/>
          <p:cNvPicPr/>
          <p:nvPr/>
        </p:nvPicPr>
        <p:blipFill>
          <a:blip r:embed="rId5">
            <a:extLst/>
          </a:blip>
          <a:srcRect l="16621" t="12771" b="22690"/>
          <a:stretch>
            <a:fillRect/>
          </a:stretch>
        </p:blipFill>
        <p:spPr>
          <a:xfrm>
            <a:off x="660400" y="2096623"/>
            <a:ext cx="5577808" cy="2807994"/>
          </a:xfrm>
          <a:prstGeom prst="rect">
            <a:avLst/>
          </a:prstGeom>
          <a:ln w="25400">
            <a:miter lim="400000"/>
          </a:ln>
          <a:effectLst>
            <a:outerShdw blurRad="254000" dist="127000" dir="5400000" rotWithShape="0">
              <a:srgbClr val="000000">
                <a:alpha val="70000"/>
              </a:srgbClr>
            </a:outerShdw>
          </a:effectLst>
        </p:spPr>
      </p:pic>
      <p:pic>
        <p:nvPicPr>
          <p:cNvPr id="41" name="386bsdcdrom_lg.gif"/>
          <p:cNvPicPr/>
          <p:nvPr/>
        </p:nvPicPr>
        <p:blipFill>
          <a:blip r:embed="rId6">
            <a:extLst/>
          </a:blip>
          <a:stretch>
            <a:fillRect/>
          </a:stretch>
        </p:blipFill>
        <p:spPr>
          <a:xfrm>
            <a:off x="6764392" y="6448876"/>
            <a:ext cx="1627274" cy="1615447"/>
          </a:xfrm>
          <a:prstGeom prst="rect">
            <a:avLst/>
          </a:prstGeom>
          <a:ln w="12700">
            <a:miter lim="400000"/>
          </a:ln>
        </p:spPr>
      </p:pic>
      <p:pic>
        <p:nvPicPr>
          <p:cNvPr id="42" name="180px-Heckert_GNU_white.svg.png"/>
          <p:cNvPicPr/>
          <p:nvPr/>
        </p:nvPicPr>
        <p:blipFill>
          <a:blip r:embed="rId7">
            <a:extLst/>
          </a:blip>
          <a:stretch>
            <a:fillRect/>
          </a:stretch>
        </p:blipFill>
        <p:spPr>
          <a:xfrm>
            <a:off x="9635655" y="6417305"/>
            <a:ext cx="1627274" cy="1591112"/>
          </a:xfrm>
          <a:prstGeom prst="rect">
            <a:avLst/>
          </a:prstGeom>
          <a:ln w="12700">
            <a:miter lim="400000"/>
          </a:ln>
        </p:spPr>
      </p:pic>
      <p:pic>
        <p:nvPicPr>
          <p:cNvPr id="43" name="Tux.png"/>
          <p:cNvPicPr/>
          <p:nvPr/>
        </p:nvPicPr>
        <p:blipFill>
          <a:blip r:embed="rId8">
            <a:extLst/>
          </a:blip>
          <a:stretch>
            <a:fillRect/>
          </a:stretch>
        </p:blipFill>
        <p:spPr>
          <a:xfrm>
            <a:off x="10242529" y="6686536"/>
            <a:ext cx="1627273" cy="1928165"/>
          </a:xfrm>
          <a:prstGeom prst="rect">
            <a:avLst/>
          </a:prstGeom>
          <a:ln w="12700">
            <a:miter lim="400000"/>
          </a:ln>
        </p:spPr>
      </p:pic>
      <p:pic>
        <p:nvPicPr>
          <p:cNvPr id="44" name="next.png"/>
          <p:cNvPicPr/>
          <p:nvPr/>
        </p:nvPicPr>
        <p:blipFill>
          <a:blip r:embed="rId9">
            <a:extLst/>
          </a:blip>
          <a:stretch>
            <a:fillRect/>
          </a:stretch>
        </p:blipFill>
        <p:spPr>
          <a:xfrm>
            <a:off x="7294416" y="6710270"/>
            <a:ext cx="1721811" cy="2146301"/>
          </a:xfrm>
          <a:prstGeom prst="rect">
            <a:avLst/>
          </a:prstGeom>
          <a:ln w="12700">
            <a:miter lim="400000"/>
          </a:ln>
        </p:spPr>
      </p:pic>
      <p:pic>
        <p:nvPicPr>
          <p:cNvPr id="45" name="Osx-mavericks-logo.png"/>
          <p:cNvPicPr/>
          <p:nvPr/>
        </p:nvPicPr>
        <p:blipFill>
          <a:blip r:embed="rId10">
            <a:extLst/>
          </a:blip>
          <a:stretch>
            <a:fillRect/>
          </a:stretch>
        </p:blipFill>
        <p:spPr>
          <a:xfrm>
            <a:off x="7867302" y="7445785"/>
            <a:ext cx="1721811" cy="1721810"/>
          </a:xfrm>
          <a:prstGeom prst="rect">
            <a:avLst/>
          </a:prstGeom>
          <a:ln w="12700">
            <a:miter lim="400000"/>
          </a:ln>
        </p:spPr>
      </p:pic>
      <p:pic>
        <p:nvPicPr>
          <p:cNvPr id="46" name="Windows.png"/>
          <p:cNvPicPr/>
          <p:nvPr/>
        </p:nvPicPr>
        <p:blipFill>
          <a:blip r:embed="rId11">
            <a:extLst/>
          </a:blip>
          <a:stretch>
            <a:fillRect/>
          </a:stretch>
        </p:blipFill>
        <p:spPr>
          <a:xfrm>
            <a:off x="8907658" y="7781811"/>
            <a:ext cx="2141262" cy="16912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38"/>
                                        </p:tgtEl>
                                        <p:attrNameLst>
                                          <p:attrName>style.visibility</p:attrName>
                                        </p:attrNameLst>
                                      </p:cBhvr>
                                      <p:to>
                                        <p:strVal val="visible"/>
                                      </p:to>
                                    </p:set>
                                    <p:anim calcmode="lin" valueType="num">
                                      <p:cBhvr>
                                        <p:cTn id="7" dur="750" fill="hold"/>
                                        <p:tgtEl>
                                          <p:spTgt spid="38"/>
                                        </p:tgtEl>
                                        <p:attrNameLst>
                                          <p:attrName>ppt_w</p:attrName>
                                        </p:attrNameLst>
                                      </p:cBhvr>
                                      <p:tavLst>
                                        <p:tav tm="0">
                                          <p:val>
                                            <p:fltVal val="0"/>
                                          </p:val>
                                        </p:tav>
                                        <p:tav tm="100000">
                                          <p:val>
                                            <p:strVal val="#ppt_w"/>
                                          </p:val>
                                        </p:tav>
                                      </p:tavLst>
                                    </p:anim>
                                    <p:anim calcmode="lin" valueType="num">
                                      <p:cBhvr>
                                        <p:cTn id="8" dur="750" fill="hold"/>
                                        <p:tgtEl>
                                          <p:spTgt spid="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36"/>
                                        </p:tgtEl>
                                        <p:attrNameLst>
                                          <p:attrName>style.visibility</p:attrName>
                                        </p:attrNameLst>
                                      </p:cBhvr>
                                      <p:to>
                                        <p:strVal val="visible"/>
                                      </p:to>
                                    </p:set>
                                    <p:anim calcmode="lin" valueType="num">
                                      <p:cBhvr>
                                        <p:cTn id="13" dur="750" fill="hold"/>
                                        <p:tgtEl>
                                          <p:spTgt spid="36"/>
                                        </p:tgtEl>
                                        <p:attrNameLst>
                                          <p:attrName>ppt_w</p:attrName>
                                        </p:attrNameLst>
                                      </p:cBhvr>
                                      <p:tavLst>
                                        <p:tav tm="0">
                                          <p:val>
                                            <p:fltVal val="0"/>
                                          </p:val>
                                        </p:tav>
                                        <p:tav tm="100000">
                                          <p:val>
                                            <p:strVal val="#ppt_w"/>
                                          </p:val>
                                        </p:tav>
                                      </p:tavLst>
                                    </p:anim>
                                    <p:anim calcmode="lin" valueType="num">
                                      <p:cBhvr>
                                        <p:cTn id="14" dur="750" fill="hold"/>
                                        <p:tgtEl>
                                          <p:spTgt spid="3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iterate>
                                    <p:tmAbs val="0"/>
                                  </p:iterate>
                                  <p:childTnLst>
                                    <p:set>
                                      <p:cBhvr>
                                        <p:cTn id="18" fill="hold"/>
                                        <p:tgtEl>
                                          <p:spTgt spid="39"/>
                                        </p:tgtEl>
                                        <p:attrNameLst>
                                          <p:attrName>style.visibility</p:attrName>
                                        </p:attrNameLst>
                                      </p:cBhvr>
                                      <p:to>
                                        <p:strVal val="visible"/>
                                      </p:to>
                                    </p:set>
                                    <p:anim calcmode="lin" valueType="num">
                                      <p:cBhvr>
                                        <p:cTn id="19" dur="750" fill="hold"/>
                                        <p:tgtEl>
                                          <p:spTgt spid="39"/>
                                        </p:tgtEl>
                                        <p:attrNameLst>
                                          <p:attrName>ppt_w</p:attrName>
                                        </p:attrNameLst>
                                      </p:cBhvr>
                                      <p:tavLst>
                                        <p:tav tm="0">
                                          <p:val>
                                            <p:fltVal val="0"/>
                                          </p:val>
                                        </p:tav>
                                        <p:tav tm="100000">
                                          <p:val>
                                            <p:strVal val="#ppt_w"/>
                                          </p:val>
                                        </p:tav>
                                      </p:tavLst>
                                    </p:anim>
                                    <p:anim calcmode="lin" valueType="num">
                                      <p:cBhvr>
                                        <p:cTn id="20" dur="75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iterate>
                                    <p:tmAbs val="0"/>
                                  </p:iterate>
                                  <p:childTnLst>
                                    <p:set>
                                      <p:cBhvr>
                                        <p:cTn id="24" fill="hold"/>
                                        <p:tgtEl>
                                          <p:spTgt spid="40"/>
                                        </p:tgtEl>
                                        <p:attrNameLst>
                                          <p:attrName>style.visibility</p:attrName>
                                        </p:attrNameLst>
                                      </p:cBhvr>
                                      <p:to>
                                        <p:strVal val="visible"/>
                                      </p:to>
                                    </p:set>
                                    <p:anim calcmode="lin" valueType="num">
                                      <p:cBhvr>
                                        <p:cTn id="25" dur="750" fill="hold"/>
                                        <p:tgtEl>
                                          <p:spTgt spid="40"/>
                                        </p:tgtEl>
                                        <p:attrNameLst>
                                          <p:attrName>ppt_w</p:attrName>
                                        </p:attrNameLst>
                                      </p:cBhvr>
                                      <p:tavLst>
                                        <p:tav tm="0">
                                          <p:val>
                                            <p:fltVal val="0"/>
                                          </p:val>
                                        </p:tav>
                                        <p:tav tm="100000">
                                          <p:val>
                                            <p:strVal val="#ppt_w"/>
                                          </p:val>
                                        </p:tav>
                                      </p:tavLst>
                                    </p:anim>
                                    <p:anim calcmode="lin" valueType="num">
                                      <p:cBhvr>
                                        <p:cTn id="26" dur="750" fill="hold"/>
                                        <p:tgtEl>
                                          <p:spTgt spid="4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iterate>
                                    <p:tmAbs val="0"/>
                                  </p:iterate>
                                  <p:childTnLst>
                                    <p:set>
                                      <p:cBhvr>
                                        <p:cTn id="30" fill="hold"/>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iterate>
                                    <p:tmAbs val="0"/>
                                  </p:iterate>
                                  <p:childTnLst>
                                    <p:set>
                                      <p:cBhvr>
                                        <p:cTn id="36" fill="hold"/>
                                        <p:tgtEl>
                                          <p:spTgt spid="43"/>
                                        </p:tgtEl>
                                        <p:attrNameLst>
                                          <p:attrName>style.visibility</p:attrName>
                                        </p:attrNameLst>
                                      </p:cBhvr>
                                      <p:to>
                                        <p:strVal val="visible"/>
                                      </p:to>
                                    </p:set>
                                    <p:anim calcmode="lin" valueType="num">
                                      <p:cBhvr>
                                        <p:cTn id="37" dur="750" fill="hold"/>
                                        <p:tgtEl>
                                          <p:spTgt spid="43"/>
                                        </p:tgtEl>
                                        <p:attrNameLst>
                                          <p:attrName>ppt_w</p:attrName>
                                        </p:attrNameLst>
                                      </p:cBhvr>
                                      <p:tavLst>
                                        <p:tav tm="0">
                                          <p:val>
                                            <p:fltVal val="0"/>
                                          </p:val>
                                        </p:tav>
                                        <p:tav tm="100000">
                                          <p:val>
                                            <p:strVal val="#ppt_w"/>
                                          </p:val>
                                        </p:tav>
                                      </p:tavLst>
                                    </p:anim>
                                    <p:anim calcmode="lin" valueType="num">
                                      <p:cBhvr>
                                        <p:cTn id="38" dur="750" fill="hold"/>
                                        <p:tgtEl>
                                          <p:spTgt spid="4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41"/>
                                        </p:tgtEl>
                                        <p:attrNameLst>
                                          <p:attrName>style.visibility</p:attrName>
                                        </p:attrNameLst>
                                      </p:cBhvr>
                                      <p:to>
                                        <p:strVal val="visible"/>
                                      </p:to>
                                    </p:set>
                                    <p:anim calcmode="lin" valueType="num">
                                      <p:cBhvr>
                                        <p:cTn id="43" dur="750" fill="hold"/>
                                        <p:tgtEl>
                                          <p:spTgt spid="41"/>
                                        </p:tgtEl>
                                        <p:attrNameLst>
                                          <p:attrName>ppt_w</p:attrName>
                                        </p:attrNameLst>
                                      </p:cBhvr>
                                      <p:tavLst>
                                        <p:tav tm="0">
                                          <p:val>
                                            <p:fltVal val="0"/>
                                          </p:val>
                                        </p:tav>
                                        <p:tav tm="100000">
                                          <p:val>
                                            <p:strVal val="#ppt_w"/>
                                          </p:val>
                                        </p:tav>
                                      </p:tavLst>
                                    </p:anim>
                                    <p:anim calcmode="lin" valueType="num">
                                      <p:cBhvr>
                                        <p:cTn id="44" dur="750" fill="hold"/>
                                        <p:tgtEl>
                                          <p:spTgt spid="4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iterate>
                                    <p:tmAbs val="0"/>
                                  </p:iterate>
                                  <p:childTnLst>
                                    <p:set>
                                      <p:cBhvr>
                                        <p:cTn id="48" fill="hold"/>
                                        <p:tgtEl>
                                          <p:spTgt spid="44"/>
                                        </p:tgtEl>
                                        <p:attrNameLst>
                                          <p:attrName>style.visibility</p:attrName>
                                        </p:attrNameLst>
                                      </p:cBhvr>
                                      <p:to>
                                        <p:strVal val="visible"/>
                                      </p:to>
                                    </p:set>
                                    <p:anim calcmode="lin" valueType="num">
                                      <p:cBhvr>
                                        <p:cTn id="49" dur="750" fill="hold"/>
                                        <p:tgtEl>
                                          <p:spTgt spid="44"/>
                                        </p:tgtEl>
                                        <p:attrNameLst>
                                          <p:attrName>ppt_w</p:attrName>
                                        </p:attrNameLst>
                                      </p:cBhvr>
                                      <p:tavLst>
                                        <p:tav tm="0">
                                          <p:val>
                                            <p:fltVal val="0"/>
                                          </p:val>
                                        </p:tav>
                                        <p:tav tm="100000">
                                          <p:val>
                                            <p:strVal val="#ppt_w"/>
                                          </p:val>
                                        </p:tav>
                                      </p:tavLst>
                                    </p:anim>
                                    <p:anim calcmode="lin" valueType="num">
                                      <p:cBhvr>
                                        <p:cTn id="50" dur="750" fill="hold"/>
                                        <p:tgtEl>
                                          <p:spTgt spid="44"/>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iterate>
                                    <p:tmAbs val="0"/>
                                  </p:iterate>
                                  <p:childTnLst>
                                    <p:set>
                                      <p:cBhvr>
                                        <p:cTn id="54" fill="hold"/>
                                        <p:tgtEl>
                                          <p:spTgt spid="45"/>
                                        </p:tgtEl>
                                        <p:attrNameLst>
                                          <p:attrName>style.visibility</p:attrName>
                                        </p:attrNameLst>
                                      </p:cBhvr>
                                      <p:to>
                                        <p:strVal val="visible"/>
                                      </p:to>
                                    </p:set>
                                    <p:anim calcmode="lin" valueType="num">
                                      <p:cBhvr>
                                        <p:cTn id="55" dur="750" fill="hold"/>
                                        <p:tgtEl>
                                          <p:spTgt spid="45"/>
                                        </p:tgtEl>
                                        <p:attrNameLst>
                                          <p:attrName>ppt_w</p:attrName>
                                        </p:attrNameLst>
                                      </p:cBhvr>
                                      <p:tavLst>
                                        <p:tav tm="0">
                                          <p:val>
                                            <p:fltVal val="0"/>
                                          </p:val>
                                        </p:tav>
                                        <p:tav tm="100000">
                                          <p:val>
                                            <p:strVal val="#ppt_w"/>
                                          </p:val>
                                        </p:tav>
                                      </p:tavLst>
                                    </p:anim>
                                    <p:anim calcmode="lin" valueType="num">
                                      <p:cBhvr>
                                        <p:cTn id="56" dur="750" fill="hold"/>
                                        <p:tgtEl>
                                          <p:spTgt spid="4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iterate>
                                    <p:tmAbs val="0"/>
                                  </p:iterate>
                                  <p:childTnLst>
                                    <p:set>
                                      <p:cBhvr>
                                        <p:cTn id="60" fill="hold"/>
                                        <p:tgtEl>
                                          <p:spTgt spid="46"/>
                                        </p:tgtEl>
                                        <p:attrNameLst>
                                          <p:attrName>style.visibility</p:attrName>
                                        </p:attrNameLst>
                                      </p:cBhvr>
                                      <p:to>
                                        <p:strVal val="visible"/>
                                      </p:to>
                                    </p:set>
                                    <p:anim calcmode="lin" valueType="num">
                                      <p:cBhvr>
                                        <p:cTn id="61" dur="750" fill="hold"/>
                                        <p:tgtEl>
                                          <p:spTgt spid="46"/>
                                        </p:tgtEl>
                                        <p:attrNameLst>
                                          <p:attrName>ppt_w</p:attrName>
                                        </p:attrNameLst>
                                      </p:cBhvr>
                                      <p:tavLst>
                                        <p:tav tm="0">
                                          <p:val>
                                            <p:fltVal val="0"/>
                                          </p:val>
                                        </p:tav>
                                        <p:tav tm="100000">
                                          <p:val>
                                            <p:strVal val="#ppt_w"/>
                                          </p:val>
                                        </p:tav>
                                      </p:tavLst>
                                    </p:anim>
                                    <p:anim calcmode="lin" valueType="num">
                                      <p:cBhvr>
                                        <p:cTn id="62" dur="75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dvAuto="0"/>
      <p:bldP spid="38" grpId="0" animBg="1" advAuto="0"/>
      <p:bldP spid="39" grpId="0" animBg="1" advAuto="0"/>
      <p:bldP spid="40" grpId="0" animBg="1" advAuto="0"/>
      <p:bldP spid="41" grpId="0" animBg="1" advAuto="0"/>
      <p:bldP spid="42" grpId="0" animBg="1" advAuto="0"/>
      <p:bldP spid="43" grpId="0" animBg="1" advAuto="0"/>
      <p:bldP spid="44" grpId="0" animBg="1" advAuto="0"/>
      <p:bldP spid="45" grpId="0" animBg="1" advAuto="0"/>
      <p:bldP spid="46"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WSACleanup</a:t>
            </a:r>
          </a:p>
        </p:txBody>
      </p:sp>
      <p:pic>
        <p:nvPicPr>
          <p:cNvPr id="4" name="Picture 3">
            <a:extLst>
              <a:ext uri="{FF2B5EF4-FFF2-40B4-BE49-F238E27FC236}">
                <a16:creationId xmlns:a16="http://schemas.microsoft.com/office/drawing/2014/main" id="{704CD0D9-BFE5-43FB-8043-FCCEC9FEB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248" y="4457700"/>
            <a:ext cx="4634303" cy="879931"/>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1810327362_3686d27e72_z.jpg" descr="CC licensed from Flickr user tshein https://www.flickr.com/photos/drnewton/1810327362/"/>
          <p:cNvPicPr/>
          <p:nvPr/>
        </p:nvPicPr>
        <p:blipFill>
          <a:blip r:embed="rId3">
            <a:extLst/>
          </a:blip>
          <a:srcRect l="12668" t="12668" r="12668" b="12668"/>
          <a:stretch>
            <a:fillRect/>
          </a:stretch>
        </p:blipFill>
        <p:spPr>
          <a:xfrm>
            <a:off x="0" y="0"/>
            <a:ext cx="13004800" cy="975360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defTabSz="479044">
              <a:lnSpc>
                <a:spcPct val="200000"/>
              </a:lnSpc>
              <a:defRPr sz="1800" b="0">
                <a:solidFill>
                  <a:srgbClr val="000000"/>
                </a:solidFill>
                <a:effectLst/>
              </a:defRPr>
            </a:pPr>
            <a:r>
              <a:rPr sz="5248" b="1">
                <a:solidFill>
                  <a:srgbClr val="FFFFFF"/>
                </a:solidFill>
                <a:effectLst>
                  <a:outerShdw blurRad="41656" dist="20828" dir="5400000" rotWithShape="0">
                    <a:srgbClr val="000000"/>
                  </a:outerShdw>
                </a:effectLst>
                <a:latin typeface="Courier New"/>
                <a:ea typeface="Courier New"/>
                <a:cs typeface="Courier New"/>
                <a:sym typeface="Courier New"/>
              </a:rPr>
              <a:t>recvfrom()</a:t>
            </a:r>
            <a:r>
              <a:rPr sz="5248" b="1">
                <a:solidFill>
                  <a:srgbClr val="FFFFFF"/>
                </a:solidFill>
                <a:effectLst>
                  <a:outerShdw blurRad="41656" dist="20828" dir="5400000" rotWithShape="0">
                    <a:srgbClr val="000000"/>
                  </a:outerShdw>
                </a:effectLst>
              </a:rPr>
              <a:t> = Berkeley</a:t>
            </a:r>
          </a:p>
          <a:p>
            <a:pPr lvl="0" defTabSz="479044">
              <a:defRPr sz="1800" b="0">
                <a:solidFill>
                  <a:srgbClr val="000000"/>
                </a:solidFill>
                <a:effectLst/>
              </a:defRPr>
            </a:pPr>
            <a:r>
              <a:rPr sz="5248" b="1">
                <a:solidFill>
                  <a:srgbClr val="FFFFFF"/>
                </a:solidFill>
                <a:effectLst>
                  <a:outerShdw blurRad="41656" dist="20828" dir="5400000" rotWithShape="0">
                    <a:srgbClr val="000000"/>
                  </a:outerShdw>
                </a:effectLst>
                <a:latin typeface="Courier New"/>
                <a:ea typeface="Courier New"/>
                <a:cs typeface="Courier New"/>
                <a:sym typeface="Courier New"/>
              </a:rPr>
              <a:t>WSAGetLastError()</a:t>
            </a:r>
            <a:r>
              <a:rPr sz="5248" b="1">
                <a:solidFill>
                  <a:srgbClr val="FFFFFF"/>
                </a:solidFill>
                <a:effectLst>
                  <a:outerShdw blurRad="41656" dist="20828" dir="5400000" rotWithShape="0">
                    <a:srgbClr val="000000"/>
                  </a:outerShdw>
                </a:effectLst>
              </a:rPr>
              <a:t> = Windows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Basic sequence of calls</a:t>
            </a:r>
          </a:p>
        </p:txBody>
      </p:sp>
      <p:sp>
        <p:nvSpPr>
          <p:cNvPr id="55" name="Shape 55"/>
          <p:cNvSpPr>
            <a:spLocks noGrp="1"/>
          </p:cNvSpPr>
          <p:nvPr>
            <p:ph type="body" idx="1"/>
          </p:nvPr>
        </p:nvSpPr>
        <p:spPr>
          <a:prstGeom prst="rect">
            <a:avLst/>
          </a:prstGeom>
        </p:spPr>
        <p:txBody>
          <a:bodyPr/>
          <a:lstStyle/>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Initialize</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Make a socket</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Make an address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Bind the socket to the address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As desired:</a:t>
            </a:r>
          </a:p>
          <a:p>
            <a:pPr marL="633983" lvl="1"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Check for inbound packets</a:t>
            </a:r>
          </a:p>
          <a:p>
            <a:pPr marL="633983" lvl="1"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Send outbound packets</a:t>
            </a:r>
          </a:p>
          <a:p>
            <a:pPr marL="316991" lvl="0" indent="-316991" defTabSz="455675">
              <a:spcBef>
                <a:spcPts val="3200"/>
              </a:spcBef>
              <a:defRPr sz="1800">
                <a:solidFill>
                  <a:srgbClr val="000000"/>
                </a:solidFill>
                <a:effectLst/>
              </a:defRPr>
            </a:pPr>
            <a:r>
              <a:rPr sz="2651">
                <a:solidFill>
                  <a:srgbClr val="EBEBEB"/>
                </a:solidFill>
                <a:effectLst>
                  <a:outerShdw blurRad="39624" dist="19812" dir="5400000" rotWithShape="0">
                    <a:srgbClr val="000000"/>
                  </a:outerShdw>
                </a:effectLst>
              </a:rPr>
              <a:t>Cleanup and shutdown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5">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5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5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9917" y="5726018"/>
            <a:ext cx="10245306"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1" dirty="0">
                <a:latin typeface="Courier New" panose="02070309020205020404" pitchFamily="49" charset="0"/>
                <a:cs typeface="Courier New" panose="02070309020205020404" pitchFamily="49" charset="0"/>
              </a:rPr>
              <a:t>#pragma comment(lib,"ws2_32.lib")</a:t>
            </a:r>
            <a:endParaRPr kumimoji="0" lang="en-US" sz="3800" b="1" i="0" u="none" strike="noStrike" cap="none" spc="0" normalizeH="0" baseline="0" dirty="0">
              <a:ln>
                <a:noFill/>
              </a:ln>
              <a:solidFill>
                <a:srgbClr val="EBEBEB"/>
              </a:solidFill>
              <a:effectLst>
                <a:outerShdw blurRad="50800" dist="25400" dir="5400000" rotWithShape="0">
                  <a:srgbClr val="000000"/>
                </a:outerShdw>
              </a:effectLst>
              <a:uFillTx/>
              <a:latin typeface="Courier New" panose="02070309020205020404" pitchFamily="49" charset="0"/>
              <a:cs typeface="Courier New" panose="02070309020205020404" pitchFamily="49" charset="0"/>
              <a:sym typeface="Helvetica Neue Medium"/>
            </a:endParaRPr>
          </a:p>
        </p:txBody>
      </p:sp>
      <p:sp>
        <p:nvSpPr>
          <p:cNvPr id="59" name="Shape 59"/>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Include Library</a:t>
            </a:r>
          </a:p>
        </p:txBody>
      </p:sp>
      <p:sp>
        <p:nvSpPr>
          <p:cNvPr id="60" name="Shape 60"/>
          <p:cNvSpPr/>
          <p:nvPr/>
        </p:nvSpPr>
        <p:spPr>
          <a:xfrm>
            <a:off x="3859048" y="2156560"/>
            <a:ext cx="5286704"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l" defTabSz="457200">
              <a:defRPr sz="1800">
                <a:solidFill>
                  <a:srgbClr val="000000"/>
                </a:solidFill>
                <a:effectLst/>
              </a:defRPr>
            </a:pPr>
            <a:r>
              <a:rPr sz="3200" b="1" dirty="0">
                <a:solidFill>
                  <a:srgbClr val="ABABAB"/>
                </a:solidFill>
                <a:latin typeface="Courier New"/>
                <a:ea typeface="Courier New"/>
                <a:cs typeface="Courier New"/>
                <a:sym typeface="Courier New"/>
              </a:rPr>
              <a:t>#include</a:t>
            </a:r>
            <a:r>
              <a:rPr sz="3200" b="1" dirty="0">
                <a:solidFill>
                  <a:srgbClr val="E3E3E3"/>
                </a:solidFill>
                <a:latin typeface="Courier New"/>
                <a:ea typeface="Courier New"/>
                <a:cs typeface="Courier New"/>
                <a:sym typeface="Courier New"/>
              </a:rPr>
              <a:t> </a:t>
            </a:r>
            <a:r>
              <a:rPr sz="3200" b="1" dirty="0">
                <a:solidFill>
                  <a:srgbClr val="DFAD97"/>
                </a:solidFill>
                <a:latin typeface="Courier New"/>
                <a:ea typeface="Courier New"/>
                <a:cs typeface="Courier New"/>
                <a:sym typeface="Courier New"/>
              </a:rPr>
              <a:t>&lt;WinSock2.h&gt;</a:t>
            </a:r>
            <a:endParaRPr lang="en-US" sz="3200" b="1" dirty="0">
              <a:solidFill>
                <a:srgbClr val="DFAD97"/>
              </a:solidFill>
              <a:latin typeface="Courier New"/>
              <a:ea typeface="Courier New"/>
              <a:cs typeface="Courier New"/>
              <a:sym typeface="Courier New"/>
            </a:endParaRPr>
          </a:p>
          <a:p>
            <a:pPr lvl="0" algn="l" defTabSz="457200">
              <a:defRPr sz="1800">
                <a:solidFill>
                  <a:srgbClr val="000000"/>
                </a:solidFill>
                <a:effectLst/>
              </a:defRPr>
            </a:pPr>
            <a:r>
              <a:rPr lang="en-US" sz="3200" b="1" dirty="0">
                <a:solidFill>
                  <a:srgbClr val="ABABAB"/>
                </a:solidFill>
                <a:latin typeface="Courier New"/>
                <a:ea typeface="Courier New"/>
                <a:cs typeface="Courier New"/>
                <a:sym typeface="Courier New"/>
              </a:rPr>
              <a:t>#include</a:t>
            </a:r>
            <a:r>
              <a:rPr lang="en-US" sz="3200" b="1" dirty="0">
                <a:solidFill>
                  <a:srgbClr val="E3E3E3"/>
                </a:solidFill>
                <a:latin typeface="Courier New"/>
                <a:ea typeface="Courier New"/>
                <a:cs typeface="Courier New"/>
                <a:sym typeface="Courier New"/>
              </a:rPr>
              <a:t> </a:t>
            </a:r>
            <a:r>
              <a:rPr lang="en-US" sz="3200" b="1">
                <a:solidFill>
                  <a:srgbClr val="DFAD97"/>
                </a:solidFill>
                <a:latin typeface="Courier New"/>
                <a:ea typeface="Courier New"/>
                <a:cs typeface="Courier New"/>
                <a:sym typeface="Courier New"/>
              </a:rPr>
              <a:t>&lt;Ws2tcpip.h</a:t>
            </a:r>
            <a:r>
              <a:rPr lang="en-US" sz="3200" b="1" dirty="0">
                <a:solidFill>
                  <a:srgbClr val="DFAD97"/>
                </a:solidFill>
                <a:latin typeface="Courier New"/>
                <a:ea typeface="Courier New"/>
                <a:cs typeface="Courier New"/>
                <a:sym typeface="Courier New"/>
              </a:rPr>
              <a:t>&gt;</a:t>
            </a:r>
            <a:endParaRPr sz="3200" b="1" dirty="0">
              <a:solidFill>
                <a:srgbClr val="DFAD97"/>
              </a:solidFill>
              <a:latin typeface="Courier New"/>
              <a:ea typeface="Courier New"/>
              <a:cs typeface="Courier New"/>
              <a:sym typeface="Courier New"/>
            </a:endParaRPr>
          </a:p>
        </p:txBody>
      </p:sp>
      <p:pic>
        <p:nvPicPr>
          <p:cNvPr id="61" name="Screen Shot 2014-09-10 at 1.28.59 PM.png"/>
          <p:cNvPicPr/>
          <p:nvPr/>
        </p:nvPicPr>
        <p:blipFill>
          <a:blip r:embed="rId3">
            <a:extLst/>
          </a:blip>
          <a:stretch>
            <a:fillRect/>
          </a:stretch>
        </p:blipFill>
        <p:spPr>
          <a:xfrm>
            <a:off x="1631950" y="3587636"/>
            <a:ext cx="9740900" cy="5651501"/>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1"/>
                                        </p:tgtEl>
                                        <p:attrNameLst>
                                          <p:attrName>ppt_x</p:attrName>
                                        </p:attrNameLst>
                                      </p:cBhvr>
                                      <p:tavLst>
                                        <p:tav tm="0">
                                          <p:val>
                                            <p:strVal val="ppt_x"/>
                                          </p:val>
                                        </p:tav>
                                        <p:tav tm="100000">
                                          <p:val>
                                            <p:strVal val="ppt_x"/>
                                          </p:val>
                                        </p:tav>
                                      </p:tavLst>
                                    </p:anim>
                                    <p:anim calcmode="lin" valueType="num">
                                      <p:cBhvr additive="base">
                                        <p:cTn id="7" dur="500"/>
                                        <p:tgtEl>
                                          <p:spTgt spid="61"/>
                                        </p:tgtEl>
                                        <p:attrNameLst>
                                          <p:attrName>ppt_y</p:attrName>
                                        </p:attrNameLst>
                                      </p:cBhvr>
                                      <p:tavLst>
                                        <p:tav tm="0">
                                          <p:val>
                                            <p:strVal val="ppt_y"/>
                                          </p:val>
                                        </p:tav>
                                        <p:tav tm="100000">
                                          <p:val>
                                            <p:strVal val="1+ppt_h/2"/>
                                          </p:val>
                                        </p:tav>
                                      </p:tavLst>
                                    </p:anim>
                                    <p:set>
                                      <p:cBhvr>
                                        <p:cTn id="8"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WSAStartup</a:t>
            </a:r>
          </a:p>
        </p:txBody>
      </p:sp>
      <p:pic>
        <p:nvPicPr>
          <p:cNvPr id="3" name="Picture 2">
            <a:extLst>
              <a:ext uri="{FF2B5EF4-FFF2-40B4-BE49-F238E27FC236}">
                <a16:creationId xmlns:a16="http://schemas.microsoft.com/office/drawing/2014/main" id="{9B780ADA-0707-4710-BF51-0FC2F0A48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996" y="4800600"/>
            <a:ext cx="10778808" cy="5906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WSAGetLastError</a:t>
            </a:r>
          </a:p>
        </p:txBody>
      </p:sp>
      <p:sp>
        <p:nvSpPr>
          <p:cNvPr id="71" name="Shape 71"/>
          <p:cNvSpPr/>
          <p:nvPr/>
        </p:nvSpPr>
        <p:spPr>
          <a:xfrm>
            <a:off x="336532" y="7000001"/>
            <a:ext cx="8958092" cy="18402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u="sng">
                <a:hlinkClick r:id="rId3"/>
              </a:defRPr>
            </a:lvl1pPr>
          </a:lstStyle>
          <a:p>
            <a:pPr lvl="0">
              <a:defRPr sz="1800" u="none">
                <a:solidFill>
                  <a:srgbClr val="000000"/>
                </a:solidFill>
                <a:effectLst/>
              </a:defRPr>
            </a:pPr>
            <a:r>
              <a:rPr sz="3800" u="sng" dirty="0">
                <a:solidFill>
                  <a:schemeClr val="accent1">
                    <a:lumMod val="40000"/>
                    <a:lumOff val="60000"/>
                  </a:schemeClr>
                </a:solidFill>
                <a:effectLst>
                  <a:outerShdw blurRad="50800" dist="25400" dir="5400000" rotWithShape="0">
                    <a:srgbClr val="000000"/>
                  </a:outerShdw>
                </a:effectLst>
                <a:highlight>
                  <a:srgbClr val="C0C0C0"/>
                </a:highlight>
                <a:hlinkClick r:id="rId3"/>
              </a:rPr>
              <a:t>http://msdn.microsoft.com/en-us/library/windows/desktop/ms740668(v=vs.85).aspx</a:t>
            </a:r>
          </a:p>
        </p:txBody>
      </p:sp>
      <p:pic>
        <p:nvPicPr>
          <p:cNvPr id="72" name="wsagetlasterror.png"/>
          <p:cNvPicPr/>
          <p:nvPr/>
        </p:nvPicPr>
        <p:blipFill>
          <a:blip r:embed="rId4">
            <a:extLst/>
          </a:blip>
          <a:stretch>
            <a:fillRect/>
          </a:stretch>
        </p:blipFill>
        <p:spPr>
          <a:xfrm>
            <a:off x="9439118" y="6400686"/>
            <a:ext cx="3038832" cy="3038832"/>
          </a:xfrm>
          <a:prstGeom prst="rect">
            <a:avLst/>
          </a:prstGeom>
          <a:ln w="12700">
            <a:miter lim="400000"/>
          </a:ln>
        </p:spPr>
      </p:pic>
      <p:pic>
        <p:nvPicPr>
          <p:cNvPr id="6" name="Picture 5">
            <a:extLst>
              <a:ext uri="{FF2B5EF4-FFF2-40B4-BE49-F238E27FC236}">
                <a16:creationId xmlns:a16="http://schemas.microsoft.com/office/drawing/2014/main" id="{4CF33075-A611-4476-997A-9268C320F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447" y="4098833"/>
            <a:ext cx="3463906" cy="5906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socket</a:t>
            </a:r>
          </a:p>
        </p:txBody>
      </p:sp>
      <p:pic>
        <p:nvPicPr>
          <p:cNvPr id="4" name="Picture 3">
            <a:extLst>
              <a:ext uri="{FF2B5EF4-FFF2-40B4-BE49-F238E27FC236}">
                <a16:creationId xmlns:a16="http://schemas.microsoft.com/office/drawing/2014/main" id="{9F66419B-5D6A-4DE1-96ED-67627AD2A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00" y="2499360"/>
            <a:ext cx="7917999" cy="590620"/>
          </a:xfrm>
          <a:prstGeom prst="rect">
            <a:avLst/>
          </a:prstGeom>
        </p:spPr>
      </p:pic>
      <p:pic>
        <p:nvPicPr>
          <p:cNvPr id="3" name="Picture 2">
            <a:extLst>
              <a:ext uri="{FF2B5EF4-FFF2-40B4-BE49-F238E27FC236}">
                <a16:creationId xmlns:a16="http://schemas.microsoft.com/office/drawing/2014/main" id="{A89CAA78-CDB2-4A1B-803D-B5C790182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19" y="3307035"/>
            <a:ext cx="6606361" cy="2292668"/>
          </a:xfrm>
          <a:prstGeom prst="rect">
            <a:avLst/>
          </a:prstGeom>
        </p:spPr>
      </p:pic>
      <p:pic>
        <p:nvPicPr>
          <p:cNvPr id="6" name="Picture 5">
            <a:extLst>
              <a:ext uri="{FF2B5EF4-FFF2-40B4-BE49-F238E27FC236}">
                <a16:creationId xmlns:a16="http://schemas.microsoft.com/office/drawing/2014/main" id="{AF22A7C1-2A78-4140-8F03-D4DAFE6F5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6085" y="5816758"/>
            <a:ext cx="6812627" cy="1835468"/>
          </a:xfrm>
          <a:prstGeom prst="rect">
            <a:avLst/>
          </a:prstGeom>
        </p:spPr>
      </p:pic>
      <p:pic>
        <p:nvPicPr>
          <p:cNvPr id="8" name="Picture 7">
            <a:extLst>
              <a:ext uri="{FF2B5EF4-FFF2-40B4-BE49-F238E27FC236}">
                <a16:creationId xmlns:a16="http://schemas.microsoft.com/office/drawing/2014/main" id="{75D511C0-1B9B-404D-A8E9-1857AE2414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1077" y="7869281"/>
            <a:ext cx="6671603" cy="1307942"/>
          </a:xfrm>
          <a:prstGeom prst="rect">
            <a:avLst/>
          </a:prstGeom>
        </p:spPr>
      </p:pic>
      <p:pic>
        <p:nvPicPr>
          <p:cNvPr id="11" name="Picture 10">
            <a:extLst>
              <a:ext uri="{FF2B5EF4-FFF2-40B4-BE49-F238E27FC236}">
                <a16:creationId xmlns:a16="http://schemas.microsoft.com/office/drawing/2014/main" id="{67503384-B1E4-4E66-96E8-64609268F9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3320" y="5292553"/>
            <a:ext cx="9765243" cy="614299"/>
          </a:xfrm>
          <a:prstGeom prst="rect">
            <a:avLst/>
          </a:prstGeom>
          <a:ln>
            <a:noFill/>
          </a:ln>
          <a:effectLst>
            <a:outerShdw blurRad="190500" algn="tl" rotWithShape="0">
              <a:srgbClr val="000000">
                <a:alpha val="70000"/>
              </a:srgbClr>
            </a:outerShdw>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b="0">
                <a:solidFill>
                  <a:srgbClr val="000000"/>
                </a:solidFill>
                <a:effectLst/>
              </a:defRPr>
            </a:pPr>
            <a:r>
              <a:rPr sz="6400" b="1">
                <a:solidFill>
                  <a:srgbClr val="FFFFFF"/>
                </a:solidFill>
                <a:effectLst>
                  <a:outerShdw blurRad="50800" dist="25400" dir="5400000" rotWithShape="0">
                    <a:srgbClr val="000000"/>
                  </a:outerShdw>
                </a:effectLst>
              </a:rPr>
              <a:t>Create address</a:t>
            </a:r>
          </a:p>
        </p:txBody>
      </p:sp>
      <p:pic>
        <p:nvPicPr>
          <p:cNvPr id="4" name="Picture 3">
            <a:extLst>
              <a:ext uri="{FF2B5EF4-FFF2-40B4-BE49-F238E27FC236}">
                <a16:creationId xmlns:a16="http://schemas.microsoft.com/office/drawing/2014/main" id="{B940F297-B04C-49EA-881C-68180BEA6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01" y="2164035"/>
            <a:ext cx="4450179" cy="1678576"/>
          </a:xfrm>
          <a:prstGeom prst="rect">
            <a:avLst/>
          </a:prstGeom>
        </p:spPr>
      </p:pic>
      <p:pic>
        <p:nvPicPr>
          <p:cNvPr id="5" name="Picture 4">
            <a:extLst>
              <a:ext uri="{FF2B5EF4-FFF2-40B4-BE49-F238E27FC236}">
                <a16:creationId xmlns:a16="http://schemas.microsoft.com/office/drawing/2014/main" id="{425510CD-E319-4168-B47A-C18924537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01" y="4096998"/>
            <a:ext cx="5371991" cy="2486682"/>
          </a:xfrm>
          <a:prstGeom prst="rect">
            <a:avLst/>
          </a:prstGeom>
        </p:spPr>
      </p:pic>
      <p:pic>
        <p:nvPicPr>
          <p:cNvPr id="6" name="Picture 5">
            <a:extLst>
              <a:ext uri="{FF2B5EF4-FFF2-40B4-BE49-F238E27FC236}">
                <a16:creationId xmlns:a16="http://schemas.microsoft.com/office/drawing/2014/main" id="{A9AEC345-4DDD-4D5C-9C72-85E176AEF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8338" y="5171417"/>
            <a:ext cx="5867502" cy="4400627"/>
          </a:xfrm>
          <a:prstGeom prst="rect">
            <a:avLst/>
          </a:prstGeom>
        </p:spPr>
      </p:pic>
      <p:pic>
        <p:nvPicPr>
          <p:cNvPr id="7" name="Picture 6">
            <a:extLst>
              <a:ext uri="{FF2B5EF4-FFF2-40B4-BE49-F238E27FC236}">
                <a16:creationId xmlns:a16="http://schemas.microsoft.com/office/drawing/2014/main" id="{34C5D3A2-7D59-45C6-90D9-8498D0E82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3030" y="2861408"/>
            <a:ext cx="6974868" cy="2471179"/>
          </a:xfrm>
          <a:prstGeom prst="rect">
            <a:avLst/>
          </a:prstGeom>
          <a:ln>
            <a:noFill/>
          </a:ln>
          <a:effectLst>
            <a:outerShdw blurRad="190500" algn="tl" rotWithShape="0">
              <a:srgbClr val="000000">
                <a:alpha val="70000"/>
              </a:srgbClr>
            </a:outerShdw>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TotalTime>
  <Words>2547</Words>
  <Application>Microsoft Office PowerPoint</Application>
  <PresentationFormat>Custom</PresentationFormat>
  <Paragraphs>124</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Roman</vt:lpstr>
      <vt:lpstr>Courier New</vt:lpstr>
      <vt:lpstr>Helvetica Neue</vt:lpstr>
      <vt:lpstr>Helvetica Neue Medium</vt:lpstr>
      <vt:lpstr>Komika Parch</vt:lpstr>
      <vt:lpstr>Lucida Handwriting</vt:lpstr>
      <vt:lpstr>New_Template2</vt:lpstr>
      <vt:lpstr>The WinSock API</vt:lpstr>
      <vt:lpstr>Brief History of UNIX</vt:lpstr>
      <vt:lpstr>recvfrom() = Berkeley WSAGetLastError() = Windows</vt:lpstr>
      <vt:lpstr>Basic sequence of calls</vt:lpstr>
      <vt:lpstr>Include Library</vt:lpstr>
      <vt:lpstr>WSAStartup</vt:lpstr>
      <vt:lpstr>WSAGetLastError</vt:lpstr>
      <vt:lpstr>Create socket</vt:lpstr>
      <vt:lpstr>Create address</vt:lpstr>
      <vt:lpstr>Create address</vt:lpstr>
      <vt:lpstr>Create address</vt:lpstr>
      <vt:lpstr>Byte Ordering</vt:lpstr>
      <vt:lpstr>Bind</vt:lpstr>
      <vt:lpstr>Send To</vt:lpstr>
      <vt:lpstr>Receive From</vt:lpstr>
      <vt:lpstr>PowerPoint Presentation</vt:lpstr>
      <vt:lpstr>Blocking Calls (UDP Version)</vt:lpstr>
      <vt:lpstr>UDPSocket</vt:lpstr>
      <vt:lpstr>Closure</vt:lpstr>
      <vt:lpstr>WSACleanup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WinSock API</dc:title>
  <cp:lastModifiedBy>Steph Beeman</cp:lastModifiedBy>
  <cp:revision>7</cp:revision>
  <dcterms:modified xsi:type="dcterms:W3CDTF">2017-09-15T06:36:57Z</dcterms:modified>
</cp:coreProperties>
</file>