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6" d="100"/>
          <a:sy n="86" d="100"/>
        </p:scale>
        <p:origin x="112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22594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tb.org/esr/halloween/halloween1.html#_Toc427495729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64008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74777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14905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[next up is “Many Eyes”...]</a:t>
            </a:r>
          </a:p>
        </p:txBody>
      </p:sp>
    </p:spTree>
    <p:extLst>
      <p:ext uri="{BB962C8B-B14F-4D97-AF65-F5344CB8AC3E}">
        <p14:creationId xmlns:p14="http://schemas.microsoft.com/office/powerpoint/2010/main" val="31795728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51957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[heartbleed]</a:t>
            </a:r>
          </a:p>
        </p:txBody>
      </p:sp>
    </p:spTree>
    <p:extLst>
      <p:ext uri="{BB962C8B-B14F-4D97-AF65-F5344CB8AC3E}">
        <p14:creationId xmlns:p14="http://schemas.microsoft.com/office/powerpoint/2010/main" val="27674123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27195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78514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480"/>
              </a:spcBef>
              <a:buNone/>
            </a:pPr>
            <a:r>
              <a:rPr lang="en"/>
              <a:t>[explain attack surface]</a:t>
            </a:r>
          </a:p>
        </p:txBody>
      </p:sp>
    </p:spTree>
    <p:extLst>
      <p:ext uri="{BB962C8B-B14F-4D97-AF65-F5344CB8AC3E}">
        <p14:creationId xmlns:p14="http://schemas.microsoft.com/office/powerpoint/2010/main" val="31456549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480"/>
              </a:spcBef>
              <a:buNone/>
            </a:pPr>
            <a:r>
              <a:rPr lang="en"/>
              <a:t>[explain attack surface]</a:t>
            </a:r>
          </a:p>
        </p:txBody>
      </p:sp>
    </p:spTree>
    <p:extLst>
      <p:ext uri="{BB962C8B-B14F-4D97-AF65-F5344CB8AC3E}">
        <p14:creationId xmlns:p14="http://schemas.microsoft.com/office/powerpoint/2010/main" val="27630725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480"/>
              </a:spcBef>
              <a:buNone/>
            </a:pPr>
            <a:r>
              <a:rPr lang="en"/>
              <a:t>[mongodb]</a:t>
            </a:r>
          </a:p>
        </p:txBody>
      </p:sp>
    </p:spTree>
    <p:extLst>
      <p:ext uri="{BB962C8B-B14F-4D97-AF65-F5344CB8AC3E}">
        <p14:creationId xmlns:p14="http://schemas.microsoft.com/office/powerpoint/2010/main" val="897668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[why windows dominates desktop]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[explain Unix on desktop]</a:t>
            </a:r>
          </a:p>
        </p:txBody>
      </p:sp>
    </p:spTree>
    <p:extLst>
      <p:ext uri="{BB962C8B-B14F-4D97-AF65-F5344CB8AC3E}">
        <p14:creationId xmlns:p14="http://schemas.microsoft.com/office/powerpoint/2010/main" val="22966552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480"/>
              </a:spcBef>
              <a:buNone/>
            </a:pPr>
            <a:r>
              <a:rPr lang="en"/>
              <a:t>[explain attack surface]</a:t>
            </a:r>
          </a:p>
        </p:txBody>
      </p:sp>
    </p:spTree>
    <p:extLst>
      <p:ext uri="{BB962C8B-B14F-4D97-AF65-F5344CB8AC3E}">
        <p14:creationId xmlns:p14="http://schemas.microsoft.com/office/powerpoint/2010/main" val="23511670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480"/>
              </a:spcBef>
              <a:buNone/>
            </a:pPr>
            <a:r>
              <a:rPr lang="en"/>
              <a:t>22 ubuntu versions since 10/04. Six of Windows, seven of OSX.</a:t>
            </a:r>
          </a:p>
        </p:txBody>
      </p:sp>
    </p:spTree>
    <p:extLst>
      <p:ext uri="{BB962C8B-B14F-4D97-AF65-F5344CB8AC3E}">
        <p14:creationId xmlns:p14="http://schemas.microsoft.com/office/powerpoint/2010/main" val="3481772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29398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54615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5392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situation very different on server... </a:t>
            </a:r>
          </a:p>
        </p:txBody>
      </p:sp>
    </p:spTree>
    <p:extLst>
      <p:ext uri="{BB962C8B-B14F-4D97-AF65-F5344CB8AC3E}">
        <p14:creationId xmlns:p14="http://schemas.microsoft.com/office/powerpoint/2010/main" val="853441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Linux vs Unix</a:t>
            </a:r>
          </a:p>
        </p:txBody>
      </p:sp>
    </p:spTree>
    <p:extLst>
      <p:ext uri="{BB962C8B-B14F-4D97-AF65-F5344CB8AC3E}">
        <p14:creationId xmlns:p14="http://schemas.microsoft.com/office/powerpoint/2010/main" val="2450715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Mint, CentOS, Red Hat, Ubuntu, Debian, etc.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[toolchain--distribution in source form]</a:t>
            </a:r>
          </a:p>
        </p:txBody>
      </p:sp>
    </p:spTree>
    <p:extLst>
      <p:ext uri="{BB962C8B-B14F-4D97-AF65-F5344CB8AC3E}">
        <p14:creationId xmlns:p14="http://schemas.microsoft.com/office/powerpoint/2010/main" val="637035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 now we understand the “what” of this chart, but let’s try to understand the “why”...</a:t>
            </a:r>
          </a:p>
        </p:txBody>
      </p:sp>
    </p:spTree>
    <p:extLst>
      <p:ext uri="{BB962C8B-B14F-4D97-AF65-F5344CB8AC3E}">
        <p14:creationId xmlns:p14="http://schemas.microsoft.com/office/powerpoint/2010/main" val="3705332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http://www.catb.org/esr/halloween/halloween1.html#_Toc427495729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...and to do that, we’re going to go back to ‘97: [linux 5 years old], [death of netware]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[explain “think week” and “halloween memo”]</a:t>
            </a:r>
          </a:p>
        </p:txBody>
      </p:sp>
    </p:spTree>
    <p:extLst>
      <p:ext uri="{BB962C8B-B14F-4D97-AF65-F5344CB8AC3E}">
        <p14:creationId xmlns:p14="http://schemas.microsoft.com/office/powerpoint/2010/main" val="2813090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64565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4915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3189150"/>
            <a:ext cx="4126799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48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9" name="Shape 9"/>
          <p:cNvSpPr/>
          <p:nvPr/>
        </p:nvSpPr>
        <p:spPr>
          <a:xfrm>
            <a:off x="25" y="5216825"/>
            <a:ext cx="9144000" cy="1641300"/>
          </a:xfrm>
          <a:prstGeom prst="rect">
            <a:avLst/>
          </a:prstGeom>
          <a:solidFill>
            <a:srgbClr val="FFD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">
    <p:bg>
      <p:bgPr>
        <a:solidFill>
          <a:srgbClr val="FFD900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hape 47"/>
          <p:cNvCxnSpPr/>
          <p:nvPr/>
        </p:nvCxnSpPr>
        <p:spPr>
          <a:xfrm>
            <a:off x="734700" y="6310075"/>
            <a:ext cx="7674599" cy="0"/>
          </a:xfrm>
          <a:prstGeom prst="straightConnector1">
            <a:avLst/>
          </a:prstGeom>
          <a:noFill/>
          <a:ln w="19050" cap="flat">
            <a:solidFill>
              <a:srgbClr val="434343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8" name="Shape 48"/>
          <p:cNvCxnSpPr/>
          <p:nvPr/>
        </p:nvCxnSpPr>
        <p:spPr>
          <a:xfrm>
            <a:off x="734700" y="547925"/>
            <a:ext cx="7674599" cy="0"/>
          </a:xfrm>
          <a:prstGeom prst="straightConnector1">
            <a:avLst/>
          </a:prstGeom>
          <a:noFill/>
          <a:ln w="19050" cap="flat">
            <a:solidFill>
              <a:srgbClr val="434343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ircle">
    <p:bg>
      <p:bgPr>
        <a:solidFill>
          <a:srgbClr val="FFD900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Shape 50"/>
          <p:cNvPicPr preferRelativeResize="0"/>
          <p:nvPr/>
        </p:nvPicPr>
        <p:blipFill rotWithShape="1">
          <a:blip r:embed="rId2">
            <a:alphaModFix/>
          </a:blip>
          <a:srcRect r="24998"/>
          <a:stretch/>
        </p:blipFill>
        <p:spPr>
          <a:xfrm>
            <a:off x="1523550" y="380550"/>
            <a:ext cx="6096899" cy="6096899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685800" y="5082150"/>
            <a:ext cx="4126799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FFD900"/>
              </a:buClr>
              <a:buSzPct val="100000"/>
              <a:buFont typeface="Playfair Display"/>
              <a:buNone/>
              <a:defRPr sz="2400" i="1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rtl="0">
              <a:spcBef>
                <a:spcPts val="0"/>
              </a:spcBef>
              <a:buClr>
                <a:srgbClr val="FFD900"/>
              </a:buClr>
              <a:buFont typeface="Playfair Display"/>
              <a:buNone/>
              <a:defRPr i="1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rtl="0">
              <a:spcBef>
                <a:spcPts val="0"/>
              </a:spcBef>
              <a:buClr>
                <a:srgbClr val="FFD900"/>
              </a:buClr>
              <a:buFont typeface="Playfair Display"/>
              <a:buNone/>
              <a:defRPr i="1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rtl="0">
              <a:spcBef>
                <a:spcPts val="0"/>
              </a:spcBef>
              <a:buClr>
                <a:srgbClr val="FFD900"/>
              </a:buClr>
              <a:buSzPct val="100000"/>
              <a:buFont typeface="Playfair Display"/>
              <a:buNone/>
              <a:defRPr sz="2400" i="1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rtl="0">
              <a:spcBef>
                <a:spcPts val="0"/>
              </a:spcBef>
              <a:buClr>
                <a:srgbClr val="FFD900"/>
              </a:buClr>
              <a:buSzPct val="100000"/>
              <a:buFont typeface="Playfair Display"/>
              <a:buNone/>
              <a:defRPr sz="2400" i="1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rtl="0">
              <a:spcBef>
                <a:spcPts val="0"/>
              </a:spcBef>
              <a:buClr>
                <a:srgbClr val="FFD900"/>
              </a:buClr>
              <a:buSzPct val="100000"/>
              <a:buFont typeface="Playfair Display"/>
              <a:buNone/>
              <a:defRPr sz="2400" i="1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rtl="0">
              <a:spcBef>
                <a:spcPts val="0"/>
              </a:spcBef>
              <a:buClr>
                <a:srgbClr val="FFD900"/>
              </a:buClr>
              <a:buSzPct val="100000"/>
              <a:buFont typeface="Playfair Display"/>
              <a:buNone/>
              <a:defRPr sz="2400" i="1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rtl="0">
              <a:spcBef>
                <a:spcPts val="0"/>
              </a:spcBef>
              <a:buClr>
                <a:srgbClr val="FFD900"/>
              </a:buClr>
              <a:buSzPct val="100000"/>
              <a:buFont typeface="Playfair Display"/>
              <a:buNone/>
              <a:defRPr sz="2400" i="1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rtl="0">
              <a:spcBef>
                <a:spcPts val="0"/>
              </a:spcBef>
              <a:buClr>
                <a:srgbClr val="FFD900"/>
              </a:buClr>
              <a:buSzPct val="100000"/>
              <a:buFont typeface="Playfair Display"/>
              <a:buNone/>
              <a:defRPr sz="2400" i="1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3112950"/>
            <a:ext cx="4126799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48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rtl="0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rtl="0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rtl="0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rtl="0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rtl="0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rtl="0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rtl="0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rtl="0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cxnSp>
        <p:nvCxnSpPr>
          <p:cNvPr id="13" name="Shape 13"/>
          <p:cNvCxnSpPr/>
          <p:nvPr/>
        </p:nvCxnSpPr>
        <p:spPr>
          <a:xfrm>
            <a:off x="806100" y="4831425"/>
            <a:ext cx="7531800" cy="0"/>
          </a:xfrm>
          <a:prstGeom prst="straightConnector1">
            <a:avLst/>
          </a:prstGeom>
          <a:noFill/>
          <a:ln w="19050" cap="flat">
            <a:solidFill>
              <a:srgbClr val="FFD900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1261500" y="2882400"/>
            <a:ext cx="6621000" cy="10931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Font typeface="Playfair Display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algn="ctr" rtl="0">
              <a:spcBef>
                <a:spcPts val="0"/>
              </a:spcBef>
              <a:buFont typeface="Playfair Display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algn="ctr" rtl="0">
              <a:spcBef>
                <a:spcPts val="0"/>
              </a:spcBef>
              <a:buFont typeface="Playfair Display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algn="ctr" rtl="0">
              <a:spcBef>
                <a:spcPts val="0"/>
              </a:spcBef>
              <a:buFont typeface="Playfair Display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algn="ctr" rtl="0">
              <a:spcBef>
                <a:spcPts val="0"/>
              </a:spcBef>
              <a:buFont typeface="Playfair Display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algn="ctr" rtl="0">
              <a:spcBef>
                <a:spcPts val="0"/>
              </a:spcBef>
              <a:buFont typeface="Playfair Display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algn="ctr" rtl="0">
              <a:spcBef>
                <a:spcPts val="0"/>
              </a:spcBef>
              <a:buFont typeface="Playfair Display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algn="ctr" rtl="0">
              <a:spcBef>
                <a:spcPts val="0"/>
              </a:spcBef>
              <a:buFont typeface="Playfair Display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algn="ctr">
              <a:spcBef>
                <a:spcPts val="0"/>
              </a:spcBef>
              <a:buFont typeface="Playfair Display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/>
          <p:nvPr/>
        </p:nvSpPr>
        <p:spPr>
          <a:xfrm>
            <a:off x="3593400" y="1012467"/>
            <a:ext cx="1957200" cy="86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960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“</a:t>
            </a:r>
          </a:p>
        </p:txBody>
      </p:sp>
      <p:cxnSp>
        <p:nvCxnSpPr>
          <p:cNvPr id="17" name="Shape 17"/>
          <p:cNvCxnSpPr/>
          <p:nvPr/>
        </p:nvCxnSpPr>
        <p:spPr>
          <a:xfrm>
            <a:off x="3028650" y="5540732"/>
            <a:ext cx="3086700" cy="0"/>
          </a:xfrm>
          <a:prstGeom prst="straightConnector1">
            <a:avLst/>
          </a:prstGeom>
          <a:noFill/>
          <a:ln w="19050" cap="flat">
            <a:solidFill>
              <a:srgbClr val="FFD900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25" y="6636000"/>
            <a:ext cx="9144000" cy="222000"/>
          </a:xfrm>
          <a:prstGeom prst="rect">
            <a:avLst/>
          </a:prstGeom>
          <a:solidFill>
            <a:srgbClr val="FFD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Clr>
                <a:srgbClr val="F3F3F3"/>
              </a:buClr>
              <a:buSzPct val="100000"/>
              <a:defRPr sz="2400" b="0">
                <a:solidFill>
                  <a:srgbClr val="F3F3F3"/>
                </a:solidFill>
              </a:defRPr>
            </a:lvl1pPr>
            <a:lvl2pPr algn="ctr">
              <a:spcBef>
                <a:spcPts val="0"/>
              </a:spcBef>
              <a:buClr>
                <a:srgbClr val="999999"/>
              </a:buClr>
              <a:buSzPct val="100000"/>
              <a:defRPr sz="2400" b="0">
                <a:solidFill>
                  <a:srgbClr val="999999"/>
                </a:solidFill>
              </a:defRPr>
            </a:lvl2pPr>
            <a:lvl3pPr algn="ctr">
              <a:spcBef>
                <a:spcPts val="0"/>
              </a:spcBef>
              <a:buClr>
                <a:srgbClr val="999999"/>
              </a:buClr>
              <a:buSzPct val="100000"/>
              <a:defRPr sz="2400" b="0">
                <a:solidFill>
                  <a:srgbClr val="999999"/>
                </a:solidFill>
              </a:defRPr>
            </a:lvl3pPr>
            <a:lvl4pPr algn="ctr">
              <a:spcBef>
                <a:spcPts val="0"/>
              </a:spcBef>
              <a:buClr>
                <a:srgbClr val="999999"/>
              </a:buClr>
              <a:buSzPct val="100000"/>
              <a:defRPr sz="2400" b="0">
                <a:solidFill>
                  <a:srgbClr val="999999"/>
                </a:solidFill>
              </a:defRPr>
            </a:lvl4pPr>
            <a:lvl5pPr algn="ctr">
              <a:spcBef>
                <a:spcPts val="0"/>
              </a:spcBef>
              <a:buClr>
                <a:srgbClr val="999999"/>
              </a:buClr>
              <a:buSzPct val="100000"/>
              <a:defRPr sz="2400" b="0">
                <a:solidFill>
                  <a:srgbClr val="999999"/>
                </a:solidFill>
              </a:defRPr>
            </a:lvl5pPr>
            <a:lvl6pPr algn="ctr">
              <a:spcBef>
                <a:spcPts val="0"/>
              </a:spcBef>
              <a:buClr>
                <a:srgbClr val="999999"/>
              </a:buClr>
              <a:buSzPct val="100000"/>
              <a:defRPr sz="2400" b="0">
                <a:solidFill>
                  <a:srgbClr val="999999"/>
                </a:solidFill>
              </a:defRPr>
            </a:lvl6pPr>
            <a:lvl7pPr algn="ctr">
              <a:spcBef>
                <a:spcPts val="0"/>
              </a:spcBef>
              <a:buClr>
                <a:srgbClr val="999999"/>
              </a:buClr>
              <a:buSzPct val="100000"/>
              <a:defRPr sz="2400" b="0">
                <a:solidFill>
                  <a:srgbClr val="999999"/>
                </a:solidFill>
              </a:defRPr>
            </a:lvl7pPr>
            <a:lvl8pPr algn="ctr">
              <a:spcBef>
                <a:spcPts val="0"/>
              </a:spcBef>
              <a:buClr>
                <a:srgbClr val="999999"/>
              </a:buClr>
              <a:buSzPct val="100000"/>
              <a:defRPr sz="2400" b="0">
                <a:solidFill>
                  <a:srgbClr val="999999"/>
                </a:solidFill>
              </a:defRPr>
            </a:lvl8pPr>
            <a:lvl9pPr algn="ctr">
              <a:spcBef>
                <a:spcPts val="0"/>
              </a:spcBef>
              <a:buClr>
                <a:srgbClr val="999999"/>
              </a:buClr>
              <a:buSzPct val="100000"/>
              <a:defRPr sz="2400" b="0"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1005600" y="1600200"/>
            <a:ext cx="7132799" cy="4837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22" name="Shape 22"/>
          <p:cNvCxnSpPr/>
          <p:nvPr/>
        </p:nvCxnSpPr>
        <p:spPr>
          <a:xfrm>
            <a:off x="3028650" y="1295407"/>
            <a:ext cx="3086700" cy="0"/>
          </a:xfrm>
          <a:prstGeom prst="straightConnector1">
            <a:avLst/>
          </a:prstGeom>
          <a:noFill/>
          <a:ln w="19050" cap="flat">
            <a:solidFill>
              <a:srgbClr val="FFD900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defRPr sz="2400"/>
            </a:lvl1pPr>
            <a:lvl2pPr algn="ctr">
              <a:spcBef>
                <a:spcPts val="0"/>
              </a:spcBef>
              <a:buSzPct val="100000"/>
              <a:defRPr sz="2400"/>
            </a:lvl2pPr>
            <a:lvl3pPr algn="ctr">
              <a:spcBef>
                <a:spcPts val="0"/>
              </a:spcBef>
              <a:buSzPct val="100000"/>
              <a:defRPr sz="2400"/>
            </a:lvl3pPr>
            <a:lvl4pPr algn="ctr">
              <a:spcBef>
                <a:spcPts val="0"/>
              </a:spcBef>
              <a:buSzPct val="100000"/>
              <a:defRPr sz="2400"/>
            </a:lvl4pPr>
            <a:lvl5pPr algn="ctr">
              <a:spcBef>
                <a:spcPts val="0"/>
              </a:spcBef>
              <a:buSzPct val="100000"/>
              <a:defRPr sz="2400"/>
            </a:lvl5pPr>
            <a:lvl6pPr algn="ctr">
              <a:spcBef>
                <a:spcPts val="0"/>
              </a:spcBef>
              <a:buSzPct val="100000"/>
              <a:defRPr sz="2400"/>
            </a:lvl6pPr>
            <a:lvl7pPr algn="ctr">
              <a:spcBef>
                <a:spcPts val="0"/>
              </a:spcBef>
              <a:buSzPct val="100000"/>
              <a:defRPr sz="2400"/>
            </a:lvl7pPr>
            <a:lvl8pPr algn="ctr">
              <a:spcBef>
                <a:spcPts val="0"/>
              </a:spcBef>
              <a:buSzPct val="100000"/>
              <a:defRPr sz="2400"/>
            </a:lvl8pPr>
            <a:lvl9pPr algn="ctr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880025" y="1600200"/>
            <a:ext cx="3584100" cy="4774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679874" y="1600200"/>
            <a:ext cx="3584100" cy="4774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cxnSp>
        <p:nvCxnSpPr>
          <p:cNvPr id="27" name="Shape 27"/>
          <p:cNvCxnSpPr/>
          <p:nvPr/>
        </p:nvCxnSpPr>
        <p:spPr>
          <a:xfrm>
            <a:off x="3028650" y="1295407"/>
            <a:ext cx="3086700" cy="0"/>
          </a:xfrm>
          <a:prstGeom prst="straightConnector1">
            <a:avLst/>
          </a:prstGeom>
          <a:noFill/>
          <a:ln w="19050" cap="flat">
            <a:solidFill>
              <a:srgbClr val="FFD9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8" name="Shape 28"/>
          <p:cNvSpPr/>
          <p:nvPr/>
        </p:nvSpPr>
        <p:spPr>
          <a:xfrm>
            <a:off x="25" y="6636000"/>
            <a:ext cx="9144000" cy="222000"/>
          </a:xfrm>
          <a:prstGeom prst="rect">
            <a:avLst/>
          </a:prstGeom>
          <a:solidFill>
            <a:srgbClr val="FFD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SzPct val="100000"/>
              <a:defRPr sz="2400"/>
            </a:lvl1pPr>
            <a:lvl2pPr algn="ctr" rtl="0">
              <a:spcBef>
                <a:spcPts val="0"/>
              </a:spcBef>
              <a:buSzPct val="100000"/>
              <a:defRPr sz="2400"/>
            </a:lvl2pPr>
            <a:lvl3pPr algn="ctr" rtl="0">
              <a:spcBef>
                <a:spcPts val="0"/>
              </a:spcBef>
              <a:buSzPct val="100000"/>
              <a:defRPr sz="2400"/>
            </a:lvl3pPr>
            <a:lvl4pPr algn="ctr" rtl="0">
              <a:spcBef>
                <a:spcPts val="0"/>
              </a:spcBef>
              <a:buSzPct val="100000"/>
              <a:defRPr sz="2400"/>
            </a:lvl4pPr>
            <a:lvl5pPr algn="ctr" rtl="0">
              <a:spcBef>
                <a:spcPts val="0"/>
              </a:spcBef>
              <a:buSzPct val="100000"/>
              <a:defRPr sz="2400"/>
            </a:lvl5pPr>
            <a:lvl6pPr algn="ctr" rtl="0">
              <a:spcBef>
                <a:spcPts val="0"/>
              </a:spcBef>
              <a:buSzPct val="100000"/>
              <a:defRPr sz="2400"/>
            </a:lvl6pPr>
            <a:lvl7pPr algn="ctr" rtl="0">
              <a:spcBef>
                <a:spcPts val="0"/>
              </a:spcBef>
              <a:buSzPct val="100000"/>
              <a:defRPr sz="2400"/>
            </a:lvl7pPr>
            <a:lvl8pPr algn="ctr" rtl="0">
              <a:spcBef>
                <a:spcPts val="0"/>
              </a:spcBef>
              <a:buSzPct val="100000"/>
              <a:defRPr sz="2400"/>
            </a:lvl8pPr>
            <a:lvl9pPr algn="ctr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2631900" cy="4514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100000"/>
              <a:defRPr sz="1800"/>
            </a:lvl1pPr>
            <a:lvl2pPr rtl="0">
              <a:spcBef>
                <a:spcPts val="0"/>
              </a:spcBef>
              <a:buSzPct val="100000"/>
              <a:defRPr sz="1800"/>
            </a:lvl2pPr>
            <a:lvl3pPr rtl="0">
              <a:spcBef>
                <a:spcPts val="0"/>
              </a:spcBef>
              <a:buSzPct val="100000"/>
              <a:defRPr sz="1800"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3223963" y="1600200"/>
            <a:ext cx="2631900" cy="4514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100000"/>
              <a:defRPr sz="1800"/>
            </a:lvl1pPr>
            <a:lvl2pPr rtl="0">
              <a:spcBef>
                <a:spcPts val="0"/>
              </a:spcBef>
              <a:buSzPct val="100000"/>
              <a:defRPr sz="1800"/>
            </a:lvl2pPr>
            <a:lvl3pPr rtl="0">
              <a:spcBef>
                <a:spcPts val="0"/>
              </a:spcBef>
              <a:buSzPct val="100000"/>
              <a:defRPr sz="1800"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3"/>
          </p:nvPr>
        </p:nvSpPr>
        <p:spPr>
          <a:xfrm>
            <a:off x="5990727" y="1600200"/>
            <a:ext cx="2631900" cy="4514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100000"/>
              <a:defRPr sz="1800"/>
            </a:lvl1pPr>
            <a:lvl2pPr rtl="0">
              <a:spcBef>
                <a:spcPts val="0"/>
              </a:spcBef>
              <a:buSzPct val="100000"/>
              <a:defRPr sz="1800"/>
            </a:lvl2pPr>
            <a:lvl3pPr rtl="0">
              <a:spcBef>
                <a:spcPts val="0"/>
              </a:spcBef>
              <a:buSzPct val="100000"/>
              <a:defRPr sz="1800"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34" name="Shape 34"/>
          <p:cNvCxnSpPr/>
          <p:nvPr/>
        </p:nvCxnSpPr>
        <p:spPr>
          <a:xfrm>
            <a:off x="3028650" y="1295407"/>
            <a:ext cx="3086700" cy="0"/>
          </a:xfrm>
          <a:prstGeom prst="straightConnector1">
            <a:avLst/>
          </a:prstGeom>
          <a:noFill/>
          <a:ln w="19050" cap="flat">
            <a:solidFill>
              <a:srgbClr val="FFD9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5" name="Shape 35"/>
          <p:cNvSpPr/>
          <p:nvPr/>
        </p:nvSpPr>
        <p:spPr>
          <a:xfrm>
            <a:off x="25" y="6636000"/>
            <a:ext cx="9144000" cy="222000"/>
          </a:xfrm>
          <a:prstGeom prst="rect">
            <a:avLst/>
          </a:prstGeom>
          <a:solidFill>
            <a:srgbClr val="FFD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defRPr sz="2400"/>
            </a:lvl1pPr>
            <a:lvl2pPr algn="ctr">
              <a:spcBef>
                <a:spcPts val="0"/>
              </a:spcBef>
              <a:buSzPct val="100000"/>
              <a:defRPr sz="2400"/>
            </a:lvl2pPr>
            <a:lvl3pPr algn="ctr">
              <a:spcBef>
                <a:spcPts val="0"/>
              </a:spcBef>
              <a:buSzPct val="100000"/>
              <a:defRPr sz="2400"/>
            </a:lvl3pPr>
            <a:lvl4pPr algn="ctr">
              <a:spcBef>
                <a:spcPts val="0"/>
              </a:spcBef>
              <a:buSzPct val="100000"/>
              <a:defRPr sz="2400"/>
            </a:lvl4pPr>
            <a:lvl5pPr algn="ctr">
              <a:spcBef>
                <a:spcPts val="0"/>
              </a:spcBef>
              <a:buSzPct val="100000"/>
              <a:defRPr sz="2400"/>
            </a:lvl5pPr>
            <a:lvl6pPr algn="ctr">
              <a:spcBef>
                <a:spcPts val="0"/>
              </a:spcBef>
              <a:buSzPct val="100000"/>
              <a:defRPr sz="2400"/>
            </a:lvl6pPr>
            <a:lvl7pPr algn="ctr">
              <a:spcBef>
                <a:spcPts val="0"/>
              </a:spcBef>
              <a:buSzPct val="100000"/>
              <a:defRPr sz="2400"/>
            </a:lvl7pPr>
            <a:lvl8pPr algn="ctr">
              <a:spcBef>
                <a:spcPts val="0"/>
              </a:spcBef>
              <a:buSzPct val="100000"/>
              <a:defRPr sz="2400"/>
            </a:lvl8pPr>
            <a:lvl9pPr algn="ctr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3028650" y="1295407"/>
            <a:ext cx="3086700" cy="0"/>
          </a:xfrm>
          <a:prstGeom prst="straightConnector1">
            <a:avLst/>
          </a:prstGeom>
          <a:noFill/>
          <a:ln w="19050" cap="flat">
            <a:solidFill>
              <a:srgbClr val="FFD9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9" name="Shape 39"/>
          <p:cNvSpPr/>
          <p:nvPr/>
        </p:nvSpPr>
        <p:spPr>
          <a:xfrm>
            <a:off x="25" y="6636000"/>
            <a:ext cx="9144000" cy="222000"/>
          </a:xfrm>
          <a:prstGeom prst="rect">
            <a:avLst/>
          </a:prstGeom>
          <a:solidFill>
            <a:srgbClr val="FFD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5875073"/>
            <a:ext cx="8229600" cy="982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360"/>
              </a:spcBef>
              <a:buSzPct val="100000"/>
              <a:buFont typeface="Playfair Display"/>
              <a:buNone/>
              <a:defRPr sz="1600" i="1">
                <a:latin typeface="Playfair Display"/>
                <a:ea typeface="Playfair Display"/>
                <a:cs typeface="Playfair Display"/>
                <a:sym typeface="Playfair Display"/>
              </a:defRPr>
            </a:lvl1pPr>
          </a:lstStyle>
          <a:p>
            <a:endParaRPr/>
          </a:p>
        </p:txBody>
      </p:sp>
      <p:cxnSp>
        <p:nvCxnSpPr>
          <p:cNvPr id="42" name="Shape 42"/>
          <p:cNvCxnSpPr/>
          <p:nvPr/>
        </p:nvCxnSpPr>
        <p:spPr>
          <a:xfrm>
            <a:off x="3028650" y="5875082"/>
            <a:ext cx="3086700" cy="0"/>
          </a:xfrm>
          <a:prstGeom prst="straightConnector1">
            <a:avLst/>
          </a:prstGeom>
          <a:noFill/>
          <a:ln w="19050" cap="flat">
            <a:solidFill>
              <a:srgbClr val="FFD900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hape 44"/>
          <p:cNvCxnSpPr/>
          <p:nvPr/>
        </p:nvCxnSpPr>
        <p:spPr>
          <a:xfrm>
            <a:off x="734700" y="6310075"/>
            <a:ext cx="7674599" cy="0"/>
          </a:xfrm>
          <a:prstGeom prst="straightConnector1">
            <a:avLst/>
          </a:prstGeom>
          <a:noFill/>
          <a:ln w="19050" cap="flat">
            <a:solidFill>
              <a:srgbClr val="FFD9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5" name="Shape 45"/>
          <p:cNvCxnSpPr/>
          <p:nvPr/>
        </p:nvCxnSpPr>
        <p:spPr>
          <a:xfrm>
            <a:off x="734700" y="547925"/>
            <a:ext cx="7674599" cy="0"/>
          </a:xfrm>
          <a:prstGeom prst="straightConnector1">
            <a:avLst/>
          </a:prstGeom>
          <a:noFill/>
          <a:ln w="19050" cap="flat">
            <a:solidFill>
              <a:srgbClr val="FFD900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sz="36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sz="36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sz="36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sz="36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sz="36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sz="36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sz="36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sz="36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sz="36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rgbClr val="F3F3F3"/>
              </a:buClr>
              <a:buSzPct val="100000"/>
              <a:buFont typeface="Droid Sans"/>
              <a:buChar char="◈"/>
              <a:defRPr sz="30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>
              <a:spcBef>
                <a:spcPts val="480"/>
              </a:spcBef>
              <a:buClr>
                <a:srgbClr val="F3F3F3"/>
              </a:buClr>
              <a:buSzPct val="100000"/>
              <a:buFont typeface="Droid Sans"/>
              <a:defRPr sz="24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>
              <a:spcBef>
                <a:spcPts val="480"/>
              </a:spcBef>
              <a:buClr>
                <a:srgbClr val="F3F3F3"/>
              </a:buClr>
              <a:buSzPct val="100000"/>
              <a:buFont typeface="Droid Sans"/>
              <a:defRPr sz="24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>
              <a:spcBef>
                <a:spcPts val="360"/>
              </a:spcBef>
              <a:buClr>
                <a:srgbClr val="F3F3F3"/>
              </a:buClr>
              <a:buSzPct val="100000"/>
              <a:buFont typeface="Droid Sans"/>
              <a:defRPr sz="18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>
              <a:spcBef>
                <a:spcPts val="360"/>
              </a:spcBef>
              <a:buClr>
                <a:srgbClr val="F3F3F3"/>
              </a:buClr>
              <a:buSzPct val="100000"/>
              <a:buFont typeface="Droid Sans"/>
              <a:defRPr sz="18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>
              <a:spcBef>
                <a:spcPts val="360"/>
              </a:spcBef>
              <a:buClr>
                <a:srgbClr val="F3F3F3"/>
              </a:buClr>
              <a:buSzPct val="100000"/>
              <a:buFont typeface="Droid Sans"/>
              <a:defRPr sz="18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>
              <a:spcBef>
                <a:spcPts val="360"/>
              </a:spcBef>
              <a:buClr>
                <a:srgbClr val="F3F3F3"/>
              </a:buClr>
              <a:buSzPct val="100000"/>
              <a:buFont typeface="Droid Sans"/>
              <a:defRPr sz="18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>
              <a:spcBef>
                <a:spcPts val="360"/>
              </a:spcBef>
              <a:buClr>
                <a:srgbClr val="F3F3F3"/>
              </a:buClr>
              <a:buSzPct val="100000"/>
              <a:buFont typeface="Droid Sans"/>
              <a:defRPr sz="18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>
              <a:spcBef>
                <a:spcPts val="360"/>
              </a:spcBef>
              <a:buClr>
                <a:srgbClr val="F3F3F3"/>
              </a:buClr>
              <a:buSzPct val="100000"/>
              <a:buFont typeface="Droid Sans"/>
              <a:defRPr sz="18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844798" cy="6641324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Shape 53"/>
          <p:cNvSpPr/>
          <p:nvPr/>
        </p:nvSpPr>
        <p:spPr>
          <a:xfrm>
            <a:off x="2753375" y="0"/>
            <a:ext cx="3637250" cy="2142000"/>
          </a:xfrm>
          <a:prstGeom prst="flowChartMerge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>
              <a:solidFill>
                <a:srgbClr val="FFD9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Linux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in the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Datacenter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880025" y="2115775"/>
            <a:ext cx="3584100" cy="4258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 dirty="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Open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dirty="0"/>
              <a:t>Customizations can be created and released by any subset of the user base, down to an individual.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Customization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2"/>
          </p:nvPr>
        </p:nvSpPr>
        <p:spPr>
          <a:xfrm>
            <a:off x="4679874" y="2115775"/>
            <a:ext cx="3584100" cy="4258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 dirty="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Closed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dirty="0"/>
              <a:t>Customizations have to be created by the vendor and released as products, requiring marketing and testing expense.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  <p:bldP spid="1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880025" y="2115775"/>
            <a:ext cx="3584100" cy="4258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 dirty="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Open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dirty="0"/>
              <a:t>No license to keep track of, think about or buy.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License Management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2"/>
          </p:nvPr>
        </p:nvSpPr>
        <p:spPr>
          <a:xfrm>
            <a:off x="4679874" y="2115775"/>
            <a:ext cx="3584100" cy="4258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 dirty="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Closed</a:t>
            </a:r>
          </a:p>
          <a:p>
            <a:pPr algn="ctr" rtl="0">
              <a:spcBef>
                <a:spcPts val="0"/>
              </a:spcBef>
              <a:buNone/>
            </a:pPr>
            <a:r>
              <a:rPr lang="en" dirty="0"/>
              <a:t>DRM is a drag on installation and configuration time.</a:t>
            </a:r>
          </a:p>
          <a:p>
            <a:pPr algn="ctr" rtl="0">
              <a:spcBef>
                <a:spcPts val="0"/>
              </a:spcBef>
              <a:buNone/>
            </a:pPr>
            <a:r>
              <a:rPr lang="en" dirty="0"/>
              <a:t>License types complicate deployment decisions.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dirty="0"/>
              <a:t>$$$ x Internet scale =</a:t>
            </a:r>
            <a:br>
              <a:rPr lang="en" dirty="0"/>
            </a:br>
            <a:r>
              <a:rPr lang="en" dirty="0"/>
              <a:t>$$$$$$$$$$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/>
      <p:bldP spid="1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0025" y="2115775"/>
            <a:ext cx="3584100" cy="4258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 dirty="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Open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dirty="0"/>
              <a:t>The intersection of any two user bases usually contains enough development resources to ensure interoperability. 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Interoperability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2"/>
          </p:nvPr>
        </p:nvSpPr>
        <p:spPr>
          <a:xfrm>
            <a:off x="4679874" y="2115775"/>
            <a:ext cx="3584100" cy="4258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 dirty="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Closed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dirty="0"/>
              <a:t>As with customization, new features require profitable markets. They also require coordination with a separate corporation with its own agenda.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/>
      <p:bldP spid="1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523500" y="2882400"/>
            <a:ext cx="8096999" cy="1093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“Given enough eyeballs, all bugs are shallow.”</a:t>
            </a:r>
            <a:br>
              <a:rPr lang="en"/>
            </a:br>
            <a:r>
              <a:rPr lang="en"/>
              <a:t>I dub this “Linus [Torvald]’s Law.”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subTitle" idx="2"/>
          </p:nvPr>
        </p:nvSpPr>
        <p:spPr>
          <a:xfrm>
            <a:off x="595200" y="5482175"/>
            <a:ext cx="72873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2000" i="1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--Eric S. Raymond, “The Cathedral and the Bazaar”, 1997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880025" y="2115775"/>
            <a:ext cx="3584100" cy="4258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 dirty="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Open</a:t>
            </a:r>
          </a:p>
          <a:p>
            <a:pPr algn="ctr" rtl="0">
              <a:spcBef>
                <a:spcPts val="0"/>
              </a:spcBef>
              <a:buNone/>
            </a:pPr>
            <a:r>
              <a:rPr lang="en" dirty="0"/>
              <a:t>Bug diagnosis is an easily-parallelized task.</a:t>
            </a:r>
          </a:p>
          <a:p>
            <a:pPr algn="ctr" rtl="0">
              <a:spcBef>
                <a:spcPts val="0"/>
              </a:spcBef>
              <a:buNone/>
            </a:pPr>
            <a:r>
              <a:rPr lang="en" dirty="0"/>
              <a:t>Debugging features are a customization that can be deployed by users in the field.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dirty="0"/>
              <a:t>Doesn’t guarantee </a:t>
            </a:r>
            <a:r>
              <a:rPr lang="en" i="1" dirty="0"/>
              <a:t>detecting </a:t>
            </a:r>
            <a:r>
              <a:rPr lang="en" dirty="0"/>
              <a:t>a bug.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“Many Eyes”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2"/>
          </p:nvPr>
        </p:nvSpPr>
        <p:spPr>
          <a:xfrm>
            <a:off x="4679874" y="2115775"/>
            <a:ext cx="3584100" cy="4258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 dirty="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Closed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dirty="0"/>
              <a:t>“Black box” testers can only report symptoms; as a system becomes more complex, symptoms become more divorced from causes.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/>
      <p:bldP spid="14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880025" y="2115775"/>
            <a:ext cx="3584100" cy="4258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 dirty="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Open</a:t>
            </a:r>
          </a:p>
          <a:p>
            <a:pPr algn="ctr" rtl="0">
              <a:spcBef>
                <a:spcPts val="0"/>
              </a:spcBef>
              <a:buNone/>
            </a:pPr>
            <a:r>
              <a:rPr lang="en" dirty="0"/>
              <a:t>No barrier between the user and potential fixes.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dirty="0"/>
              <a:t>Development resources will by definition be available for as long as the product has users.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Rapid Response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body" idx="2"/>
          </p:nvPr>
        </p:nvSpPr>
        <p:spPr>
          <a:xfrm>
            <a:off x="4679874" y="2115775"/>
            <a:ext cx="3584100" cy="4258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 dirty="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Closed</a:t>
            </a:r>
          </a:p>
          <a:p>
            <a:pPr algn="ctr" rtl="0">
              <a:spcBef>
                <a:spcPts val="0"/>
              </a:spcBef>
              <a:buNone/>
            </a:pPr>
            <a:r>
              <a:rPr lang="en" dirty="0"/>
              <a:t>Every fix has to go through a release cycle.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dirty="0"/>
              <a:t>Eventually, the product will be abandoned.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14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*nix vs. Windows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1005600" y="1600200"/>
            <a:ext cx="7132799" cy="4837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F3F3F3"/>
              </a:buClr>
              <a:buSzPct val="100000"/>
              <a:buFont typeface="Droid Sans"/>
              <a:buChar char="◈"/>
            </a:pPr>
            <a:r>
              <a:rPr lang="en" dirty="0"/>
              <a:t>Customization</a:t>
            </a:r>
          </a:p>
          <a:p>
            <a:pPr marL="457200" lvl="0" indent="-419100" rtl="0">
              <a:spcBef>
                <a:spcPts val="0"/>
              </a:spcBef>
              <a:buClr>
                <a:srgbClr val="F3F3F3"/>
              </a:buClr>
              <a:buSzPct val="100000"/>
              <a:buFont typeface="Droid Sans"/>
              <a:buChar char="◈"/>
            </a:pPr>
            <a:r>
              <a:rPr lang="en" dirty="0"/>
              <a:t>License Management</a:t>
            </a:r>
          </a:p>
          <a:p>
            <a:pPr marL="457200" lvl="0" indent="-419100" rtl="0">
              <a:spcBef>
                <a:spcPts val="0"/>
              </a:spcBef>
              <a:buClr>
                <a:srgbClr val="F3F3F3"/>
              </a:buClr>
              <a:buSzPct val="100000"/>
              <a:buFont typeface="Droid Sans"/>
              <a:buChar char="◈"/>
            </a:pPr>
            <a:r>
              <a:rPr lang="en" dirty="0"/>
              <a:t>Interoperability</a:t>
            </a:r>
          </a:p>
          <a:p>
            <a:pPr marL="457200" lvl="0" indent="-419100" rtl="0">
              <a:spcBef>
                <a:spcPts val="0"/>
              </a:spcBef>
              <a:buClr>
                <a:srgbClr val="F3F3F3"/>
              </a:buClr>
              <a:buSzPct val="100000"/>
              <a:buFont typeface="Droid Sans"/>
              <a:buChar char="◈"/>
            </a:pPr>
            <a:r>
              <a:rPr lang="en" dirty="0"/>
              <a:t>“Many Eyes”</a:t>
            </a:r>
          </a:p>
          <a:p>
            <a:pPr marL="457200" lvl="0" indent="-419100" rtl="0">
              <a:spcBef>
                <a:spcPts val="0"/>
              </a:spcBef>
              <a:buClr>
                <a:srgbClr val="F3F3F3"/>
              </a:buClr>
              <a:buSzPct val="100000"/>
              <a:buFont typeface="Droid Sans"/>
              <a:buChar char="◈"/>
            </a:pPr>
            <a:r>
              <a:rPr lang="en" dirty="0"/>
              <a:t>Rapid Response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2631900" cy="4514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 dirty="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Security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dirty="0"/>
              <a:t>Modular system allows disabling unneeded features to reduce attack surface.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Customization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body" idx="2"/>
          </p:nvPr>
        </p:nvSpPr>
        <p:spPr>
          <a:xfrm>
            <a:off x="3223963" y="1600200"/>
            <a:ext cx="2631900" cy="4514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 dirty="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Performance</a:t>
            </a:r>
          </a:p>
          <a:p>
            <a:pPr algn="ctr" rtl="0">
              <a:spcBef>
                <a:spcPts val="0"/>
              </a:spcBef>
              <a:buNone/>
            </a:pPr>
            <a:r>
              <a:rPr lang="en" dirty="0"/>
              <a:t>Free to experiment with different techniques to improve performance.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dirty="0"/>
              <a:t>Free to discard legacy support.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body" idx="3"/>
          </p:nvPr>
        </p:nvSpPr>
        <p:spPr>
          <a:xfrm>
            <a:off x="6054888" y="1600200"/>
            <a:ext cx="2631900" cy="4514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 dirty="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Operations</a:t>
            </a:r>
          </a:p>
          <a:p>
            <a:pPr algn="ctr" rtl="0">
              <a:spcBef>
                <a:spcPts val="0"/>
              </a:spcBef>
              <a:buNone/>
            </a:pPr>
            <a:r>
              <a:rPr lang="en" dirty="0"/>
              <a:t>Open package managers make setting up and configuring a system very easy.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dirty="0"/>
              <a:t>Command-shell focus is superior for data center operations.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build="allAtOnce"/>
      <p:bldP spid="160" grpId="0"/>
      <p:bldP spid="16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2631900" cy="4514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 dirty="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Security</a:t>
            </a:r>
          </a:p>
          <a:p>
            <a:pPr algn="ctr" rtl="0">
              <a:spcBef>
                <a:spcPts val="0"/>
              </a:spcBef>
              <a:buNone/>
            </a:pPr>
            <a:r>
              <a:rPr lang="en" dirty="0"/>
              <a:t>Free to use best-of-breed systems… no “pro versions”.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dirty="0"/>
              <a:t>Free to use sandboxed virtual machines.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License Management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2"/>
          </p:nvPr>
        </p:nvSpPr>
        <p:spPr>
          <a:xfrm>
            <a:off x="3223963" y="1600200"/>
            <a:ext cx="2631900" cy="4514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 dirty="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Performance</a:t>
            </a:r>
          </a:p>
          <a:p>
            <a:pPr algn="ctr" rtl="0">
              <a:spcBef>
                <a:spcPts val="0"/>
              </a:spcBef>
              <a:buNone/>
            </a:pPr>
            <a:r>
              <a:rPr lang="en" dirty="0"/>
              <a:t>No “pro versions”.</a:t>
            </a:r>
          </a:p>
          <a:p>
            <a:pPr algn="ctr" rtl="0">
              <a:spcBef>
                <a:spcPts val="0"/>
              </a:spcBef>
              <a:buNone/>
            </a:pPr>
            <a:r>
              <a:rPr lang="en" dirty="0"/>
              <a:t>Free to set up parallel virtual machines.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dirty="0"/>
              <a:t>Can spend money on hardware, not software.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body" idx="3"/>
          </p:nvPr>
        </p:nvSpPr>
        <p:spPr>
          <a:xfrm>
            <a:off x="6054888" y="1600200"/>
            <a:ext cx="2631900" cy="4514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 dirty="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Operations</a:t>
            </a:r>
          </a:p>
          <a:p>
            <a:pPr algn="ctr" rtl="0">
              <a:spcBef>
                <a:spcPts val="0"/>
              </a:spcBef>
              <a:buNone/>
            </a:pPr>
            <a:r>
              <a:rPr lang="en" dirty="0"/>
              <a:t>No need to track keys.</a:t>
            </a:r>
          </a:p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712" y="2986649"/>
            <a:ext cx="7764576" cy="32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/>
      <p:bldP spid="168" grpId="0"/>
      <p:bldP spid="16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2631900" cy="4514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 dirty="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Security</a:t>
            </a:r>
          </a:p>
          <a:p>
            <a:pPr algn="ctr" rtl="0">
              <a:spcBef>
                <a:spcPts val="0"/>
              </a:spcBef>
              <a:buNone/>
            </a:pPr>
            <a:r>
              <a:rPr lang="en" dirty="0"/>
              <a:t>Open-source third-party components mean security bugs get fixed faster.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dirty="0"/>
              <a:t>Eliminates possibility of “back doors”.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Interoperability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2"/>
          </p:nvPr>
        </p:nvSpPr>
        <p:spPr>
          <a:xfrm>
            <a:off x="3223963" y="1600200"/>
            <a:ext cx="2631900" cy="4514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 dirty="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Performance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dirty="0"/>
              <a:t>Vendor credibility less of an issue, so wider array of options available--can experiment to find higher-performance alternatives.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body" idx="3"/>
          </p:nvPr>
        </p:nvSpPr>
        <p:spPr>
          <a:xfrm>
            <a:off x="6054888" y="1600200"/>
            <a:ext cx="2631900" cy="4514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 dirty="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Operations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dirty="0"/>
              <a:t>Support not dependent on often-understaffed vendors.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/>
      <p:bldP spid="177" grpId="0"/>
      <p:bldP spid="17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457200" y="5875073"/>
            <a:ext cx="8229600" cy="982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Desktop OS Market Share (NetMarketshare.com, April 2015)</a:t>
            </a:r>
          </a:p>
        </p:txBody>
      </p:sp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4700" y="576262"/>
            <a:ext cx="8543925" cy="570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2631900" cy="4514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 dirty="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Security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dirty="0"/>
              <a:t>Large community of security researchers with direct source code access.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“Many Eyes”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body" idx="2"/>
          </p:nvPr>
        </p:nvSpPr>
        <p:spPr>
          <a:xfrm>
            <a:off x="3223963" y="1600200"/>
            <a:ext cx="2631900" cy="4514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 dirty="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Performance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dirty="0"/>
              <a:t>Open projects can be “forked” to experiment with improvements.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body" idx="3"/>
          </p:nvPr>
        </p:nvSpPr>
        <p:spPr>
          <a:xfrm>
            <a:off x="6054888" y="1600200"/>
            <a:ext cx="2631900" cy="4514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 dirty="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Operations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dirty="0"/>
              <a:t>Tutorials and reference materials often written by developers themselves, or by aspiring contributors reviewing the code to learn.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/>
      <p:bldP spid="185" grpId="0"/>
      <p:bldP spid="18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2631900" cy="4514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 dirty="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Security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dirty="0"/>
              <a:t>Security bugs generally fixed within hours of “zero day” announcement.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Rapid Response</a:t>
            </a:r>
          </a:p>
        </p:txBody>
      </p:sp>
      <p:sp>
        <p:nvSpPr>
          <p:cNvPr id="193" name="Shape 193"/>
          <p:cNvSpPr txBox="1">
            <a:spLocks noGrp="1"/>
          </p:cNvSpPr>
          <p:nvPr>
            <p:ph type="body" idx="2"/>
          </p:nvPr>
        </p:nvSpPr>
        <p:spPr>
          <a:xfrm>
            <a:off x="3223963" y="1600200"/>
            <a:ext cx="2631900" cy="4514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 dirty="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Performance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dirty="0"/>
              <a:t>Crashes and performance bugs fixed with same speed as security bugs.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body" idx="3"/>
          </p:nvPr>
        </p:nvSpPr>
        <p:spPr>
          <a:xfrm>
            <a:off x="6054888" y="1600200"/>
            <a:ext cx="2631900" cy="4514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 dirty="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Operations</a:t>
            </a:r>
          </a:p>
          <a:p>
            <a:pPr algn="ctr" rtl="0">
              <a:spcBef>
                <a:spcPts val="0"/>
              </a:spcBef>
              <a:buNone/>
            </a:pPr>
            <a:r>
              <a:rPr lang="en" dirty="0"/>
              <a:t>Individual components can be upgraded separately.</a:t>
            </a:r>
          </a:p>
          <a:p>
            <a:pPr algn="ctr" rtl="0">
              <a:spcBef>
                <a:spcPts val="0"/>
              </a:spcBef>
              <a:buNone/>
            </a:pPr>
            <a:r>
              <a:rPr lang="en" dirty="0"/>
              <a:t>OSS release cycles generally twice as fast (or more!) than closed cycles.</a:t>
            </a:r>
          </a:p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0"/>
      <p:bldP spid="193" grpId="0"/>
      <p:bldP spid="19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Bottom Line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1005600" y="1600200"/>
            <a:ext cx="7132799" cy="4837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F3F3F3"/>
              </a:buClr>
              <a:buSzPct val="100000"/>
              <a:buFont typeface="Droid Sans"/>
              <a:buChar char="◈"/>
            </a:pPr>
            <a:r>
              <a:rPr lang="en" dirty="0"/>
              <a:t>For the same total budget, can buy more hardware to scale</a:t>
            </a:r>
          </a:p>
          <a:p>
            <a:pPr marL="457200" lvl="0" indent="-419100" rtl="0">
              <a:spcBef>
                <a:spcPts val="0"/>
              </a:spcBef>
              <a:buClr>
                <a:srgbClr val="F3F3F3"/>
              </a:buClr>
              <a:buSzPct val="100000"/>
              <a:buFont typeface="Droid Sans"/>
              <a:buChar char="◈"/>
            </a:pPr>
            <a:r>
              <a:rPr lang="en" dirty="0"/>
              <a:t>Software performs better and is more secure</a:t>
            </a:r>
          </a:p>
          <a:p>
            <a:pPr marL="457200" lvl="0" indent="-419100" rtl="0">
              <a:spcBef>
                <a:spcPts val="0"/>
              </a:spcBef>
              <a:buClr>
                <a:srgbClr val="F3F3F3"/>
              </a:buClr>
              <a:buSzPct val="100000"/>
              <a:buFont typeface="Droid Sans"/>
              <a:buChar char="◈"/>
            </a:pPr>
            <a:r>
              <a:rPr lang="en" dirty="0"/>
              <a:t>Software is easier to deploy and manage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Why Not</a:t>
            </a:r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1005600" y="1600200"/>
            <a:ext cx="7132799" cy="4837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F3F3F3"/>
              </a:buClr>
              <a:buSzPct val="100000"/>
              <a:buFont typeface="Droid Sans"/>
              <a:buChar char="◈"/>
            </a:pPr>
            <a:r>
              <a:rPr lang="en" dirty="0"/>
              <a:t>Demands higher level of skill to manage</a:t>
            </a:r>
          </a:p>
          <a:p>
            <a:pPr marL="457200" lvl="0" indent="-419100" rtl="0">
              <a:spcBef>
                <a:spcPts val="0"/>
              </a:spcBef>
              <a:buClr>
                <a:srgbClr val="F3F3F3"/>
              </a:buClr>
              <a:buSzPct val="100000"/>
              <a:buFont typeface="Droid Sans"/>
              <a:buChar char="◈"/>
            </a:pPr>
            <a:r>
              <a:rPr lang="en" dirty="0"/>
              <a:t>Some important software is platform-specific</a:t>
            </a:r>
          </a:p>
          <a:p>
            <a:pPr marL="914400" lvl="1" indent="-381000" rtl="0">
              <a:spcBef>
                <a:spcPts val="0"/>
              </a:spcBef>
              <a:buClr>
                <a:srgbClr val="F3F3F3"/>
              </a:buClr>
              <a:buSzPct val="80000"/>
              <a:buFont typeface="Courier New"/>
              <a:buChar char="o"/>
            </a:pPr>
            <a:r>
              <a:rPr lang="en" dirty="0"/>
              <a:t>SQL Server</a:t>
            </a:r>
          </a:p>
          <a:p>
            <a:pPr marL="914400" lvl="1" indent="-381000" rtl="0">
              <a:spcBef>
                <a:spcPts val="0"/>
              </a:spcBef>
              <a:buClr>
                <a:srgbClr val="F3F3F3"/>
              </a:buClr>
              <a:buSzPct val="80000"/>
              <a:buFont typeface="Courier New"/>
              <a:buChar char="o"/>
            </a:pPr>
            <a:r>
              <a:rPr lang="en" dirty="0"/>
              <a:t>Exchange</a:t>
            </a:r>
          </a:p>
          <a:p>
            <a:pPr marL="914400" lvl="1" indent="-381000" rtl="0">
              <a:spcBef>
                <a:spcPts val="0"/>
              </a:spcBef>
              <a:buClr>
                <a:srgbClr val="F3F3F3"/>
              </a:buClr>
              <a:buSzPct val="80000"/>
              <a:buFont typeface="Courier New"/>
              <a:buChar char="o"/>
            </a:pPr>
            <a:r>
              <a:rPr lang="en" dirty="0" smtClean="0"/>
              <a:t>Office</a:t>
            </a:r>
          </a:p>
          <a:p>
            <a:pPr marL="914400" lvl="1" indent="-381000" rtl="0">
              <a:spcBef>
                <a:spcPts val="0"/>
              </a:spcBef>
              <a:buClr>
                <a:srgbClr val="F3F3F3"/>
              </a:buClr>
              <a:buSzPct val="80000"/>
              <a:buFont typeface="Courier New"/>
              <a:buChar char="o"/>
            </a:pPr>
            <a:r>
              <a:rPr lang="en" dirty="0" smtClean="0"/>
              <a:t>ASP.NET (except there’s Mono…)</a:t>
            </a:r>
            <a:endParaRPr lang="en" dirty="0"/>
          </a:p>
          <a:p>
            <a:pPr marL="457200" lvl="0" indent="-419100" rtl="0">
              <a:spcBef>
                <a:spcPts val="0"/>
              </a:spcBef>
              <a:buClr>
                <a:srgbClr val="F3F3F3"/>
              </a:buClr>
              <a:buSzPct val="100000"/>
              <a:buFont typeface="Droid Sans"/>
              <a:buChar char="◈"/>
            </a:pPr>
            <a:r>
              <a:rPr lang="en" dirty="0"/>
              <a:t>Sometimes the publisher decides for you...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880025" y="1600200"/>
            <a:ext cx="3584100" cy="4774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body" idx="2"/>
          </p:nvPr>
        </p:nvSpPr>
        <p:spPr>
          <a:xfrm>
            <a:off x="4679874" y="1600200"/>
            <a:ext cx="3584100" cy="4774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5875073"/>
            <a:ext cx="8229600" cy="982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Server OS Market Share (W3Techs.com, September 2014)</a:t>
            </a:r>
          </a:p>
        </p:txBody>
      </p:sp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4700" y="576262"/>
            <a:ext cx="8543925" cy="570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Definitions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1005600" y="1600200"/>
            <a:ext cx="7132799" cy="4837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F3F3F3"/>
              </a:buClr>
              <a:buSzPct val="100000"/>
              <a:buFont typeface="Droid Sans"/>
              <a:buChar char="◈"/>
            </a:pPr>
            <a:r>
              <a:rPr lang="en" dirty="0"/>
              <a:t>POSIX</a:t>
            </a:r>
          </a:p>
          <a:p>
            <a:pPr marL="914400" lvl="1" indent="-381000" rtl="0">
              <a:spcBef>
                <a:spcPts val="0"/>
              </a:spcBef>
              <a:buClr>
                <a:srgbClr val="F3F3F3"/>
              </a:buClr>
              <a:buSzPct val="80000"/>
              <a:buFont typeface="Courier New"/>
              <a:buChar char="o"/>
            </a:pPr>
            <a:r>
              <a:rPr lang="en" i="1" dirty="0"/>
              <a:t>“Portable Operating System Interface”</a:t>
            </a:r>
          </a:p>
          <a:p>
            <a:pPr marL="914400" lvl="1" indent="-381000" rtl="0">
              <a:spcBef>
                <a:spcPts val="0"/>
              </a:spcBef>
              <a:buClr>
                <a:srgbClr val="F3F3F3"/>
              </a:buClr>
              <a:buSzPct val="80000"/>
              <a:buFont typeface="Courier New"/>
              <a:buChar char="o"/>
            </a:pPr>
            <a:r>
              <a:rPr lang="en" i="1" dirty="0"/>
              <a:t>A standard API specification for OSs</a:t>
            </a:r>
          </a:p>
          <a:p>
            <a:pPr marL="457200" lvl="0" indent="-419100" rtl="0">
              <a:spcBef>
                <a:spcPts val="0"/>
              </a:spcBef>
              <a:buClr>
                <a:srgbClr val="F3F3F3"/>
              </a:buClr>
              <a:buSzPct val="100000"/>
              <a:buFont typeface="Droid Sans"/>
              <a:buChar char="◈"/>
            </a:pPr>
            <a:r>
              <a:rPr lang="en" dirty="0"/>
              <a:t>UNIX</a:t>
            </a:r>
          </a:p>
          <a:p>
            <a:pPr marL="914400" lvl="1" indent="-381000" rtl="0">
              <a:spcBef>
                <a:spcPts val="0"/>
              </a:spcBef>
              <a:buClr>
                <a:srgbClr val="F3F3F3"/>
              </a:buClr>
              <a:buSzPct val="80000"/>
              <a:buFont typeface="Courier New"/>
              <a:buChar char="o"/>
            </a:pPr>
            <a:r>
              <a:rPr lang="en" i="1" dirty="0"/>
              <a:t>A licensee of the Open Software </a:t>
            </a:r>
            <a:r>
              <a:rPr lang="en" i="1" dirty="0" smtClean="0"/>
              <a:t>Foundation</a:t>
            </a:r>
          </a:p>
          <a:p>
            <a:pPr marL="914400" lvl="1" indent="-381000" rtl="0">
              <a:spcBef>
                <a:spcPts val="0"/>
              </a:spcBef>
              <a:buClr>
                <a:srgbClr val="F3F3F3"/>
              </a:buClr>
              <a:buSzPct val="80000"/>
              <a:buFont typeface="Courier New"/>
              <a:buChar char="o"/>
            </a:pPr>
            <a:r>
              <a:rPr lang="en" i="1" dirty="0" smtClean="0"/>
              <a:t>A POSIX-compliant OS</a:t>
            </a:r>
            <a:endParaRPr lang="en" i="1" dirty="0"/>
          </a:p>
          <a:p>
            <a:pPr marL="457200" lvl="0" indent="-419100" rtl="0">
              <a:spcBef>
                <a:spcPts val="0"/>
              </a:spcBef>
              <a:buClr>
                <a:srgbClr val="F3F3F3"/>
              </a:buClr>
              <a:buSzPct val="100000"/>
              <a:buFont typeface="Droid Sans"/>
              <a:buChar char="◈"/>
            </a:pPr>
            <a:r>
              <a:rPr lang="en" dirty="0"/>
              <a:t>Linux</a:t>
            </a:r>
          </a:p>
          <a:p>
            <a:pPr marL="914400" lvl="1" indent="-381000" rtl="0">
              <a:spcBef>
                <a:spcPts val="0"/>
              </a:spcBef>
              <a:buClr>
                <a:srgbClr val="F3F3F3"/>
              </a:buClr>
              <a:buSzPct val="80000"/>
              <a:buFont typeface="Courier New"/>
              <a:buChar char="o"/>
            </a:pPr>
            <a:r>
              <a:rPr lang="en" i="1" dirty="0"/>
              <a:t>A POSIX-compliant kernel</a:t>
            </a:r>
          </a:p>
          <a:p>
            <a:pPr marL="914400" lvl="1" indent="-381000" rtl="0">
              <a:spcBef>
                <a:spcPts val="0"/>
              </a:spcBef>
              <a:buClr>
                <a:srgbClr val="F3F3F3"/>
              </a:buClr>
              <a:buSzPct val="80000"/>
              <a:buFont typeface="Courier New"/>
              <a:buChar char="o"/>
            </a:pPr>
            <a:r>
              <a:rPr lang="en" i="1" dirty="0"/>
              <a:t>An OS built atop the Linux kernel</a:t>
            </a:r>
          </a:p>
          <a:p>
            <a:pPr marL="457200" lvl="0" indent="-419100" rtl="0">
              <a:spcBef>
                <a:spcPts val="0"/>
              </a:spcBef>
              <a:buClr>
                <a:srgbClr val="F3F3F3"/>
              </a:buClr>
              <a:buSzPct val="100000"/>
              <a:buFont typeface="Droid Sans"/>
              <a:buChar char="◈"/>
            </a:pPr>
            <a:r>
              <a:rPr lang="en" dirty="0"/>
              <a:t>*nix</a:t>
            </a:r>
          </a:p>
          <a:p>
            <a:pPr marL="914400" lvl="1" indent="-381000" rtl="0">
              <a:spcBef>
                <a:spcPts val="0"/>
              </a:spcBef>
              <a:buClr>
                <a:srgbClr val="F3F3F3"/>
              </a:buClr>
              <a:buSzPct val="80000"/>
              <a:buFont typeface="Courier New"/>
              <a:buChar char="o"/>
            </a:pPr>
            <a:r>
              <a:rPr lang="en" dirty="0"/>
              <a:t>Generic term for POSIX-compliant OSs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“Kernel” vs. “OS”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4046886" y="1600200"/>
            <a:ext cx="4225799" cy="4046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Kernel</a:t>
            </a:r>
          </a:p>
          <a:p>
            <a:pPr rtl="0">
              <a:spcBef>
                <a:spcPts val="0"/>
              </a:spcBef>
              <a:buNone/>
            </a:pPr>
            <a:r>
              <a:rPr lang="en" sz="1300" dirty="0">
                <a:solidFill>
                  <a:srgbClr val="FFFFFF"/>
                </a:solidFill>
              </a:rPr>
              <a:t>The software layer that lives between applications and system resources.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dirty="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Operating System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 dirty="0">
                <a:solidFill>
                  <a:schemeClr val="lt1"/>
                </a:solidFill>
              </a:rPr>
              <a:t>A kernel bundled with system drivers and/or a suite of standard applications. For Linux, such a bundle is usually called a “distro” (for “distribution”) </a:t>
            </a:r>
          </a:p>
          <a:p>
            <a:pPr marL="457200" lvl="0" indent="-311150" rtl="0">
              <a:spcBef>
                <a:spcPts val="0"/>
              </a:spcBef>
              <a:buClr>
                <a:srgbClr val="FFFFFF"/>
              </a:buClr>
              <a:buSzPct val="100000"/>
              <a:buFont typeface="Droid Sans"/>
              <a:buChar char="◈"/>
            </a:pPr>
            <a:r>
              <a:rPr lang="en" sz="1300" b="1" dirty="0">
                <a:solidFill>
                  <a:srgbClr val="FFFFFF"/>
                </a:solidFill>
              </a:rPr>
              <a:t>Command shell</a:t>
            </a:r>
          </a:p>
          <a:p>
            <a:pPr marL="457200" lvl="0" indent="-311150" rtl="0">
              <a:spcBef>
                <a:spcPts val="0"/>
              </a:spcBef>
              <a:buClr>
                <a:srgbClr val="FFFFFF"/>
              </a:buClr>
              <a:buSzPct val="100000"/>
              <a:buFont typeface="Droid Sans"/>
              <a:buChar char="◈"/>
            </a:pPr>
            <a:r>
              <a:rPr lang="en" sz="1300" b="1" dirty="0">
                <a:solidFill>
                  <a:srgbClr val="FFFFFF"/>
                </a:solidFill>
              </a:rPr>
              <a:t>Compiler toolchain</a:t>
            </a:r>
          </a:p>
          <a:p>
            <a:pPr marL="457200" lvl="0" indent="-311150" rtl="0">
              <a:spcBef>
                <a:spcPts val="0"/>
              </a:spcBef>
              <a:buClr>
                <a:srgbClr val="FFFFFF"/>
              </a:buClr>
              <a:buSzPct val="100000"/>
              <a:buFont typeface="Droid Sans"/>
              <a:buChar char="◈"/>
            </a:pPr>
            <a:r>
              <a:rPr lang="en" sz="1300" b="1" dirty="0">
                <a:solidFill>
                  <a:srgbClr val="FFFFFF"/>
                </a:solidFill>
              </a:rPr>
              <a:t>Text editor</a:t>
            </a:r>
          </a:p>
          <a:p>
            <a:pPr marL="457200" lvl="0" indent="-311150" rtl="0">
              <a:spcBef>
                <a:spcPts val="0"/>
              </a:spcBef>
              <a:buClr>
                <a:srgbClr val="FFFFFF"/>
              </a:buClr>
              <a:buSzPct val="100000"/>
              <a:buFont typeface="Droid Sans"/>
              <a:buChar char="◈"/>
            </a:pPr>
            <a:r>
              <a:rPr lang="en" sz="1300" b="1" dirty="0">
                <a:solidFill>
                  <a:srgbClr val="FFFFFF"/>
                </a:solidFill>
              </a:rPr>
              <a:t>Web browser</a:t>
            </a:r>
          </a:p>
          <a:p>
            <a:pPr marL="457200" lvl="0" indent="-311150" rtl="0">
              <a:spcBef>
                <a:spcPts val="0"/>
              </a:spcBef>
              <a:buClr>
                <a:srgbClr val="FFFFFF"/>
              </a:buClr>
              <a:buSzPct val="100000"/>
              <a:buFont typeface="Droid Sans"/>
              <a:buChar char="◈"/>
            </a:pPr>
            <a:r>
              <a:rPr lang="en" sz="1300" b="1" dirty="0">
                <a:solidFill>
                  <a:srgbClr val="FFFFFF"/>
                </a:solidFill>
              </a:rPr>
              <a:t>Package manager</a:t>
            </a:r>
          </a:p>
          <a:p>
            <a:pPr marL="457200" lvl="0" indent="-311150" rtl="0">
              <a:spcBef>
                <a:spcPts val="0"/>
              </a:spcBef>
              <a:buClr>
                <a:srgbClr val="FFFFFF"/>
              </a:buClr>
              <a:buSzPct val="100000"/>
              <a:buFont typeface="Droid Sans"/>
              <a:buChar char="◈"/>
            </a:pPr>
            <a:r>
              <a:rPr lang="en" sz="1300" b="1" dirty="0">
                <a:solidFill>
                  <a:srgbClr val="FFFFFF"/>
                </a:solidFill>
              </a:rPr>
              <a:t>Desktop interface</a:t>
            </a:r>
          </a:p>
        </p:txBody>
      </p:sp>
      <p:grpSp>
        <p:nvGrpSpPr>
          <p:cNvPr id="78" name="Shape 78"/>
          <p:cNvGrpSpPr/>
          <p:nvPr/>
        </p:nvGrpSpPr>
        <p:grpSpPr>
          <a:xfrm>
            <a:off x="316366" y="2326576"/>
            <a:ext cx="3404843" cy="2443901"/>
            <a:chOff x="5072775" y="3843600"/>
            <a:chExt cx="3614099" cy="2594100"/>
          </a:xfrm>
        </p:grpSpPr>
        <p:sp>
          <p:nvSpPr>
            <p:cNvPr id="79" name="Shape 79"/>
            <p:cNvSpPr/>
            <p:nvPr/>
          </p:nvSpPr>
          <p:spPr>
            <a:xfrm>
              <a:off x="5072775" y="3843600"/>
              <a:ext cx="3614099" cy="2594100"/>
            </a:xfrm>
            <a:prstGeom prst="flowChartAlternateProcess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80" name="Shape 8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298700" y="3890650"/>
              <a:ext cx="3162250" cy="24999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457200" y="5875073"/>
            <a:ext cx="8229600" cy="982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Server OS Market Share (W3Techs.com, September 2014)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4700" y="576262"/>
            <a:ext cx="8543925" cy="57054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>
            <a:spLocks noGrp="1"/>
          </p:cNvSpPr>
          <p:nvPr>
            <p:ph type="subTitle" idx="2"/>
          </p:nvPr>
        </p:nvSpPr>
        <p:spPr>
          <a:xfrm>
            <a:off x="457200" y="267125"/>
            <a:ext cx="20499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b="1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2014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457200" y="5875073"/>
            <a:ext cx="8229600" cy="982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Server OS Market Share in 1997 (the Microsoft “Halloween Memo”, November 1998)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4700" y="576262"/>
            <a:ext cx="8543925" cy="57054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>
            <a:spLocks noGrp="1"/>
          </p:cNvSpPr>
          <p:nvPr>
            <p:ph type="subTitle" idx="2"/>
          </p:nvPr>
        </p:nvSpPr>
        <p:spPr>
          <a:xfrm>
            <a:off x="457200" y="267125"/>
            <a:ext cx="20499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b="1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1997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1261500" y="2882400"/>
            <a:ext cx="6621000" cy="1093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[T]he intrinsic parallelism and free idea exchange in OSS has benefits that are not replicable with our current licensing model and therefore present a long-term developer mindshare threat.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2"/>
          </p:nvPr>
        </p:nvSpPr>
        <p:spPr>
          <a:xfrm>
            <a:off x="595200" y="5482175"/>
            <a:ext cx="72873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2000" i="1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--Vinod Valloppillil, “The Halloween Memo”, 1998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OSS Benefits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1005600" y="1600200"/>
            <a:ext cx="7132799" cy="4837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F3F3F3"/>
              </a:buClr>
              <a:buSzPct val="100000"/>
              <a:buFont typeface="Droid Sans"/>
              <a:buChar char="◈"/>
            </a:pPr>
            <a:r>
              <a:rPr lang="en" dirty="0"/>
              <a:t>Customization</a:t>
            </a:r>
          </a:p>
          <a:p>
            <a:pPr marL="457200" lvl="0" indent="-419100" rtl="0">
              <a:spcBef>
                <a:spcPts val="0"/>
              </a:spcBef>
              <a:buClr>
                <a:srgbClr val="F3F3F3"/>
              </a:buClr>
              <a:buSzPct val="100000"/>
              <a:buFont typeface="Droid Sans"/>
              <a:buChar char="◈"/>
            </a:pPr>
            <a:r>
              <a:rPr lang="en" dirty="0"/>
              <a:t>License Management</a:t>
            </a:r>
          </a:p>
          <a:p>
            <a:pPr marL="457200" lvl="0" indent="-419100" rtl="0">
              <a:spcBef>
                <a:spcPts val="0"/>
              </a:spcBef>
              <a:buClr>
                <a:srgbClr val="F3F3F3"/>
              </a:buClr>
              <a:buSzPct val="100000"/>
              <a:buFont typeface="Droid Sans"/>
              <a:buChar char="◈"/>
            </a:pPr>
            <a:r>
              <a:rPr lang="en" dirty="0"/>
              <a:t>Interoperability</a:t>
            </a:r>
          </a:p>
          <a:p>
            <a:pPr marL="457200" lvl="0" indent="-419100" rtl="0">
              <a:spcBef>
                <a:spcPts val="0"/>
              </a:spcBef>
              <a:buClr>
                <a:srgbClr val="F3F3F3"/>
              </a:buClr>
              <a:buSzPct val="100000"/>
              <a:buFont typeface="Droid Sans"/>
              <a:buChar char="◈"/>
            </a:pPr>
            <a:r>
              <a:rPr lang="en" dirty="0"/>
              <a:t>“Many Eyes”</a:t>
            </a:r>
          </a:p>
          <a:p>
            <a:pPr marL="457200" lvl="0" indent="-419100" rtl="0">
              <a:spcBef>
                <a:spcPts val="0"/>
              </a:spcBef>
              <a:buClr>
                <a:srgbClr val="F3F3F3"/>
              </a:buClr>
              <a:buSzPct val="100000"/>
              <a:buFont typeface="Droid Sans"/>
              <a:buChar char="◈"/>
            </a:pPr>
            <a:r>
              <a:rPr lang="en" dirty="0"/>
              <a:t>Rapid Response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build="p"/>
    </p:bldLst>
  </p:timing>
</p:sld>
</file>

<file path=ppt/theme/theme1.xml><?xml version="1.0" encoding="utf-8"?>
<a:theme xmlns:a="http://schemas.openxmlformats.org/drawingml/2006/main" name="Prosper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938</Words>
  <Application>Microsoft Office PowerPoint</Application>
  <PresentationFormat>On-screen Show (4:3)</PresentationFormat>
  <Paragraphs>154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Courier New</vt:lpstr>
      <vt:lpstr>Droid Sans</vt:lpstr>
      <vt:lpstr>Playfair Display</vt:lpstr>
      <vt:lpstr>Prospero template</vt:lpstr>
      <vt:lpstr>PowerPoint Presentation</vt:lpstr>
      <vt:lpstr>PowerPoint Presentation</vt:lpstr>
      <vt:lpstr>PowerPoint Presentation</vt:lpstr>
      <vt:lpstr>Definitions</vt:lpstr>
      <vt:lpstr>“Kernel” vs. “OS”</vt:lpstr>
      <vt:lpstr>PowerPoint Presentation</vt:lpstr>
      <vt:lpstr>PowerPoint Presentation</vt:lpstr>
      <vt:lpstr>PowerPoint Presentation</vt:lpstr>
      <vt:lpstr>OSS Benefits</vt:lpstr>
      <vt:lpstr>Customization</vt:lpstr>
      <vt:lpstr>License Management</vt:lpstr>
      <vt:lpstr>Interoperability</vt:lpstr>
      <vt:lpstr>PowerPoint Presentation</vt:lpstr>
      <vt:lpstr>“Many Eyes”</vt:lpstr>
      <vt:lpstr>Rapid Response</vt:lpstr>
      <vt:lpstr>*nix vs. Windows</vt:lpstr>
      <vt:lpstr>Customization</vt:lpstr>
      <vt:lpstr>License Management</vt:lpstr>
      <vt:lpstr>Interoperability</vt:lpstr>
      <vt:lpstr>“Many Eyes”</vt:lpstr>
      <vt:lpstr>Rapid Response</vt:lpstr>
      <vt:lpstr>Bottom Line</vt:lpstr>
      <vt:lpstr>Why Not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stebeemsft@hotmail.com</cp:lastModifiedBy>
  <cp:revision>3</cp:revision>
  <dcterms:modified xsi:type="dcterms:W3CDTF">2015-05-20T06:12:56Z</dcterms:modified>
</cp:coreProperties>
</file>