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 id="276" r:id="rId22"/>
    <p:sldId id="286" r:id="rId23"/>
    <p:sldId id="277" r:id="rId24"/>
    <p:sldId id="278" r:id="rId25"/>
    <p:sldId id="279" r:id="rId26"/>
    <p:sldId id="280" r:id="rId27"/>
    <p:sldId id="281" r:id="rId28"/>
    <p:sldId id="282" r:id="rId29"/>
    <p:sldId id="283" r:id="rId30"/>
    <p:sldId id="284" r:id="rId31"/>
    <p:sldId id="285" r:id="rId32"/>
  </p:sldIdLst>
  <p:sldSz cx="13004800" cy="9753600"/>
  <p:notesSz cx="6858000" cy="9144000"/>
  <p:defaultTextStyle>
    <a:lvl1pPr algn="ctr" defTabSz="584200">
      <a:defRPr sz="3800">
        <a:solidFill>
          <a:srgbClr val="FFFFFF"/>
        </a:solidFill>
        <a:latin typeface="+mn-lt"/>
        <a:ea typeface="+mn-ea"/>
        <a:cs typeface="+mn-cs"/>
        <a:sym typeface="Helvetica Light"/>
      </a:defRPr>
    </a:lvl1pPr>
    <a:lvl2pPr indent="228600" algn="ctr" defTabSz="584200">
      <a:defRPr sz="3800">
        <a:solidFill>
          <a:srgbClr val="FFFFFF"/>
        </a:solidFill>
        <a:latin typeface="+mn-lt"/>
        <a:ea typeface="+mn-ea"/>
        <a:cs typeface="+mn-cs"/>
        <a:sym typeface="Helvetica Light"/>
      </a:defRPr>
    </a:lvl2pPr>
    <a:lvl3pPr indent="457200" algn="ctr" defTabSz="584200">
      <a:defRPr sz="3800">
        <a:solidFill>
          <a:srgbClr val="FFFFFF"/>
        </a:solidFill>
        <a:latin typeface="+mn-lt"/>
        <a:ea typeface="+mn-ea"/>
        <a:cs typeface="+mn-cs"/>
        <a:sym typeface="Helvetica Light"/>
      </a:defRPr>
    </a:lvl3pPr>
    <a:lvl4pPr indent="685800" algn="ctr" defTabSz="584200">
      <a:defRPr sz="3800">
        <a:solidFill>
          <a:srgbClr val="FFFFFF"/>
        </a:solidFill>
        <a:latin typeface="+mn-lt"/>
        <a:ea typeface="+mn-ea"/>
        <a:cs typeface="+mn-cs"/>
        <a:sym typeface="Helvetica Light"/>
      </a:defRPr>
    </a:lvl4pPr>
    <a:lvl5pPr indent="914400" algn="ctr" defTabSz="584200">
      <a:defRPr sz="3800">
        <a:solidFill>
          <a:srgbClr val="FFFFFF"/>
        </a:solidFill>
        <a:latin typeface="+mn-lt"/>
        <a:ea typeface="+mn-ea"/>
        <a:cs typeface="+mn-cs"/>
        <a:sym typeface="Helvetica Light"/>
      </a:defRPr>
    </a:lvl5pPr>
    <a:lvl6pPr indent="1143000" algn="ctr" defTabSz="584200">
      <a:defRPr sz="3800">
        <a:solidFill>
          <a:srgbClr val="FFFFFF"/>
        </a:solidFill>
        <a:latin typeface="+mn-lt"/>
        <a:ea typeface="+mn-ea"/>
        <a:cs typeface="+mn-cs"/>
        <a:sym typeface="Helvetica Light"/>
      </a:defRPr>
    </a:lvl6pPr>
    <a:lvl7pPr indent="1371600" algn="ctr" defTabSz="584200">
      <a:defRPr sz="3800">
        <a:solidFill>
          <a:srgbClr val="FFFFFF"/>
        </a:solidFill>
        <a:latin typeface="+mn-lt"/>
        <a:ea typeface="+mn-ea"/>
        <a:cs typeface="+mn-cs"/>
        <a:sym typeface="Helvetica Light"/>
      </a:defRPr>
    </a:lvl7pPr>
    <a:lvl8pPr indent="1600200" algn="ctr" defTabSz="584200">
      <a:defRPr sz="3800">
        <a:solidFill>
          <a:srgbClr val="FFFFFF"/>
        </a:solidFill>
        <a:latin typeface="+mn-lt"/>
        <a:ea typeface="+mn-ea"/>
        <a:cs typeface="+mn-cs"/>
        <a:sym typeface="Helvetica Light"/>
      </a:defRPr>
    </a:lvl8pPr>
    <a:lvl9pPr indent="1828800" algn="ctr" defTabSz="584200">
      <a:defRPr sz="3800">
        <a:solidFill>
          <a:srgbClr val="FFFFFF"/>
        </a:solidFill>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189B1A"/>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A433"/>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rgbClr val="E8A433"/>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9703" autoAdjust="0"/>
  </p:normalViewPr>
  <p:slideViewPr>
    <p:cSldViewPr snapToGrid="0">
      <p:cViewPr varScale="1">
        <p:scale>
          <a:sx n="50" d="100"/>
          <a:sy n="50" d="100"/>
        </p:scale>
        <p:origin x="2753"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 Beeman" userId="97ba756334ff4b9e" providerId="LiveId" clId="{9A08BED3-BD35-446E-8F57-924E13699707}"/>
    <pc:docChg chg="undo custSel addSld modSld">
      <pc:chgData name="Steph Beeman" userId="97ba756334ff4b9e" providerId="LiveId" clId="{9A08BED3-BD35-446E-8F57-924E13699707}" dt="2017-10-11T20:42:23.996" v="39" actId="313"/>
      <pc:docMkLst>
        <pc:docMk/>
      </pc:docMkLst>
      <pc:sldChg chg="modSp add">
        <pc:chgData name="Steph Beeman" userId="97ba756334ff4b9e" providerId="LiveId" clId="{9A08BED3-BD35-446E-8F57-924E13699707}" dt="2017-10-11T20:42:23.996" v="39" actId="313"/>
        <pc:sldMkLst>
          <pc:docMk/>
          <pc:sldMk cId="2033464130" sldId="286"/>
        </pc:sldMkLst>
        <pc:spChg chg="mod">
          <ac:chgData name="Steph Beeman" userId="97ba756334ff4b9e" providerId="LiveId" clId="{9A08BED3-BD35-446E-8F57-924E13699707}" dt="2017-10-11T20:42:23.996" v="39" actId="313"/>
          <ac:spMkLst>
            <pc:docMk/>
            <pc:sldMk cId="2033464130" sldId="286"/>
            <ac:spMk id="12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919597380"/>
      </p:ext>
    </p:extLst>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map.ipviking.co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en.wikipedia.org/wiki/SQL_Slammer#Notes" TargetMode="External"/><Relationship Id="rId13" Type="http://schemas.openxmlformats.org/officeDocument/2006/relationships/hyperlink" Target="http://www.microsoft.com/technet/security/bulletin/MS02-039.mspx" TargetMode="External"/><Relationship Id="rId18" Type="http://schemas.openxmlformats.org/officeDocument/2006/relationships/hyperlink" Target="http://en.wikipedia.org/wiki/SQL_Slammer#External_links" TargetMode="External"/><Relationship Id="rId26" Type="http://schemas.openxmlformats.org/officeDocument/2006/relationships/hyperlink" Target="http://en.wikipedia.org/wiki/Routing_table" TargetMode="External"/><Relationship Id="rId3" Type="http://schemas.openxmlformats.org/officeDocument/2006/relationships/hyperlink" Target="http://en.wikipedia.org/wiki/Computer_worm" TargetMode="External"/><Relationship Id="rId21" Type="http://schemas.openxmlformats.org/officeDocument/2006/relationships/hyperlink" Target="http://en.wikipedia.org/wiki/David_Litchfield" TargetMode="External"/><Relationship Id="rId7" Type="http://schemas.openxmlformats.org/officeDocument/2006/relationships/hyperlink" Target="http://en.wikipedia.org/wiki/UTC" TargetMode="External"/><Relationship Id="rId12" Type="http://schemas.openxmlformats.org/officeDocument/2006/relationships/hyperlink" Target="http://en.wikipedia.org/wiki/MSDE" TargetMode="External"/><Relationship Id="rId17" Type="http://schemas.openxmlformats.org/officeDocument/2006/relationships/hyperlink" Target="http://en.wikipedia.org/wiki/SQL_Slammer#References" TargetMode="External"/><Relationship Id="rId25" Type="http://schemas.openxmlformats.org/officeDocument/2006/relationships/hyperlink" Target="http://en.wikipedia.org/wiki/Router_(computing)" TargetMode="External"/><Relationship Id="rId2" Type="http://schemas.openxmlformats.org/officeDocument/2006/relationships/slide" Target="../slides/slide4.xml"/><Relationship Id="rId16" Type="http://schemas.openxmlformats.org/officeDocument/2006/relationships/hyperlink" Target="http://en.wikipedia.org/wiki/SQL_Slammer#Technical_details" TargetMode="External"/><Relationship Id="rId20" Type="http://schemas.openxmlformats.org/officeDocument/2006/relationships/hyperlink" Target="http://en.wikipedia.org/wiki/Black_Hat_Briefings" TargetMode="External"/><Relationship Id="rId29" Type="http://schemas.openxmlformats.org/officeDocument/2006/relationships/hyperlink" Target="http://en.wikipedia.org/wiki/SQL_Slammer#cite_note-3" TargetMode="External"/><Relationship Id="rId1" Type="http://schemas.openxmlformats.org/officeDocument/2006/relationships/notesMaster" Target="../notesMasters/notesMaster1.xml"/><Relationship Id="rId6" Type="http://schemas.openxmlformats.org/officeDocument/2006/relationships/hyperlink" Target="http://en.wikipedia.org/wiki/Internet_traffic" TargetMode="External"/><Relationship Id="rId11" Type="http://schemas.openxmlformats.org/officeDocument/2006/relationships/hyperlink" Target="http://en.wikipedia.org/wiki/Microsoft_SQL_Server" TargetMode="External"/><Relationship Id="rId24" Type="http://schemas.openxmlformats.org/officeDocument/2006/relationships/hyperlink" Target="http://en.wikipedia.org/wiki/Software_security_vulnerability" TargetMode="External"/><Relationship Id="rId5" Type="http://schemas.openxmlformats.org/officeDocument/2006/relationships/hyperlink" Target="http://en.wikipedia.org/wiki/Internet" TargetMode="External"/><Relationship Id="rId15" Type="http://schemas.openxmlformats.org/officeDocument/2006/relationships/hyperlink" Target="http://en.wikipedia.org/wiki/SQL_Slammer" TargetMode="External"/><Relationship Id="rId23" Type="http://schemas.openxmlformats.org/officeDocument/2006/relationships/hyperlink" Target="http://en.wikipedia.org/wiki/Personal_Computer" TargetMode="External"/><Relationship Id="rId28" Type="http://schemas.openxmlformats.org/officeDocument/2006/relationships/hyperlink" Target="http://en.wikipedia.org/wiki/User_Datagram_Protocol" TargetMode="External"/><Relationship Id="rId10" Type="http://schemas.openxmlformats.org/officeDocument/2006/relationships/hyperlink" Target="http://en.wikipedia.org/wiki/Buffer_overflow" TargetMode="External"/><Relationship Id="rId19" Type="http://schemas.openxmlformats.org/officeDocument/2006/relationships/hyperlink" Target="http://en.wikipedia.org/w/index.php?title=SQL_Slammer&amp;action=edit&amp;section=1" TargetMode="External"/><Relationship Id="rId4" Type="http://schemas.openxmlformats.org/officeDocument/2006/relationships/hyperlink" Target="http://en.wikipedia.org/wiki/Denial_of_service" TargetMode="External"/><Relationship Id="rId9" Type="http://schemas.openxmlformats.org/officeDocument/2006/relationships/hyperlink" Target="http://en.wikipedia.org/wiki/SQL" TargetMode="External"/><Relationship Id="rId14" Type="http://schemas.openxmlformats.org/officeDocument/2006/relationships/hyperlink" Target="http://en.wikipedia.org/wiki/SQL_Slammer#cite_note-1" TargetMode="External"/><Relationship Id="rId22" Type="http://schemas.openxmlformats.org/officeDocument/2006/relationships/hyperlink" Target="http://en.wikipedia.org/wiki/SQL_Slammer#cite_note-2" TargetMode="External"/><Relationship Id="rId27" Type="http://schemas.openxmlformats.org/officeDocument/2006/relationships/hyperlink" Target="http://en.wikipedia.org/wiki/Session_(computer_science)" TargetMode="External"/><Relationship Id="rId30" Type="http://schemas.openxmlformats.org/officeDocument/2006/relationships/hyperlink" Target="http://en.wikipedia.org/wiki/SQL_Slammer#cite_note-4"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32"/>
          <p:cNvSpPr>
            <a:spLocks noGrp="1" noRot="1" noChangeAspect="1"/>
          </p:cNvSpPr>
          <p:nvPr>
            <p:ph type="sldImg"/>
          </p:nvPr>
        </p:nvSpPr>
        <p:spPr>
          <a:prstGeom prst="rect">
            <a:avLst/>
          </a:prstGeom>
        </p:spPr>
        <p:txBody>
          <a:bodyPr/>
          <a:lstStyle/>
          <a:p>
            <a:pPr lvl="0"/>
            <a:endParaRPr/>
          </a:p>
        </p:txBody>
      </p:sp>
      <p:sp>
        <p:nvSpPr>
          <p:cNvPr id="33" name="Shape 33"/>
          <p:cNvSpPr>
            <a:spLocks noGrp="1"/>
          </p:cNvSpPr>
          <p:nvPr>
            <p:ph type="body" sz="quarter" idx="1"/>
          </p:nvPr>
        </p:nvSpPr>
        <p:spPr>
          <a:prstGeom prst="rect">
            <a:avLst/>
          </a:prstGeom>
        </p:spPr>
        <p:txBody>
          <a:bodyPr/>
          <a:lstStyle>
            <a:lvl1pPr>
              <a:defRPr u="sng">
                <a:hlinkClick r:id="rId3"/>
              </a:defRPr>
            </a:lvl1pPr>
          </a:lstStyle>
          <a:p>
            <a:pPr lvl="0">
              <a:defRPr sz="1800" u="none"/>
            </a:pPr>
            <a:r>
              <a:rPr sz="2400" u="sng">
                <a:hlinkClick r:id="rId3"/>
              </a:rPr>
              <a:t>http://map.ipviking.com</a:t>
            </a:r>
          </a:p>
        </p:txBody>
      </p:sp>
    </p:spTree>
    <p:extLst>
      <p:ext uri="{BB962C8B-B14F-4D97-AF65-F5344CB8AC3E}">
        <p14:creationId xmlns:p14="http://schemas.microsoft.com/office/powerpoint/2010/main" val="1418490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noRot="1" noChangeAspect="1"/>
          </p:cNvSpPr>
          <p:nvPr>
            <p:ph type="sldImg"/>
          </p:nvPr>
        </p:nvSpPr>
        <p:spPr>
          <a:prstGeom prst="rect">
            <a:avLst/>
          </a:prstGeom>
        </p:spPr>
        <p:txBody>
          <a:bodyPr/>
          <a:lstStyle/>
          <a:p>
            <a:pPr lvl="0"/>
            <a:endParaRPr/>
          </a:p>
        </p:txBody>
      </p:sp>
      <p:sp>
        <p:nvSpPr>
          <p:cNvPr id="83" name="Shape 83"/>
          <p:cNvSpPr>
            <a:spLocks noGrp="1"/>
          </p:cNvSpPr>
          <p:nvPr>
            <p:ph type="body" sz="quarter" idx="1"/>
          </p:nvPr>
        </p:nvSpPr>
        <p:spPr>
          <a:prstGeom prst="rect">
            <a:avLst/>
          </a:prstGeom>
        </p:spPr>
        <p:txBody>
          <a:bodyPr/>
          <a:lstStyle/>
          <a:p>
            <a:pPr lvl="0">
              <a:defRPr sz="1800"/>
            </a:pPr>
            <a:r>
              <a:rPr sz="2400"/>
              <a:t>Identify attack goals—First you figure out what an attacker could be going after</a:t>
            </a:r>
          </a:p>
          <a:p>
            <a:pPr lvl="0">
              <a:defRPr sz="1800"/>
            </a:pPr>
            <a:endParaRPr sz="2400"/>
          </a:p>
          <a:p>
            <a:pPr lvl="0">
              <a:defRPr sz="1800"/>
            </a:pPr>
            <a:r>
              <a:rPr sz="2400"/>
              <a:t>To be clear, threat modeling is not some magic engine that spits out a list saying “you have a buffer overrun on line 853 of storefront.m.” What threat modeling does is help you look at your program, find the things that are valuable (to you or an attacker), determine how an attacker can interact with those things, and then determine what must be true for the attacker to get what he wants.</a:t>
            </a:r>
          </a:p>
        </p:txBody>
      </p:sp>
    </p:spTree>
    <p:extLst>
      <p:ext uri="{BB962C8B-B14F-4D97-AF65-F5344CB8AC3E}">
        <p14:creationId xmlns:p14="http://schemas.microsoft.com/office/powerpoint/2010/main" val="4236348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noRot="1" noChangeAspect="1"/>
          </p:cNvSpPr>
          <p:nvPr>
            <p:ph type="sldImg"/>
          </p:nvPr>
        </p:nvSpPr>
        <p:spPr>
          <a:prstGeom prst="rect">
            <a:avLst/>
          </a:prstGeom>
        </p:spPr>
        <p:txBody>
          <a:bodyPr/>
          <a:lstStyle/>
          <a:p>
            <a:pPr lvl="0"/>
            <a:endParaRPr/>
          </a:p>
        </p:txBody>
      </p:sp>
      <p:sp>
        <p:nvSpPr>
          <p:cNvPr id="88" name="Shape 88"/>
          <p:cNvSpPr>
            <a:spLocks noGrp="1"/>
          </p:cNvSpPr>
          <p:nvPr>
            <p:ph type="body" sz="quarter" idx="1"/>
          </p:nvPr>
        </p:nvSpPr>
        <p:spPr>
          <a:prstGeom prst="rect">
            <a:avLst/>
          </a:prstGeom>
        </p:spPr>
        <p:txBody>
          <a:bodyPr/>
          <a:lstStyle/>
          <a:p>
            <a:pPr lvl="0">
              <a:defRPr sz="1800"/>
            </a:pPr>
            <a:r>
              <a:rPr sz="2400"/>
              <a:t>Evaluate the risks—then how they might get there</a:t>
            </a:r>
          </a:p>
          <a:p>
            <a:pPr lvl="0">
              <a:defRPr sz="1800"/>
            </a:pPr>
            <a:endParaRPr sz="2400"/>
          </a:p>
          <a:p>
            <a:pPr lvl="0">
              <a:defRPr sz="1800"/>
            </a:pPr>
            <a:r>
              <a:rPr sz="2400"/>
              <a:t>There is no such thing as perfect security. If you aim for perfect security, you will fail, and fail expensively. But if you throw your hands up and say, “Well, we can’t be perfectly secure so we won’t bother,” then you will be attacked, and the attacker will take something of value to you. Threat modeling lets you quantify each vulnerability so that you can focus your efforts on minimizing the risks that are most likely to cause you the most grief.</a:t>
            </a:r>
          </a:p>
        </p:txBody>
      </p:sp>
    </p:spTree>
    <p:extLst>
      <p:ext uri="{BB962C8B-B14F-4D97-AF65-F5344CB8AC3E}">
        <p14:creationId xmlns:p14="http://schemas.microsoft.com/office/powerpoint/2010/main" val="1508741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noRot="1" noChangeAspect="1"/>
          </p:cNvSpPr>
          <p:nvPr>
            <p:ph type="sldImg"/>
          </p:nvPr>
        </p:nvSpPr>
        <p:spPr>
          <a:prstGeom prst="rect">
            <a:avLst/>
          </a:prstGeom>
        </p:spPr>
        <p:txBody>
          <a:bodyPr/>
          <a:lstStyle/>
          <a:p>
            <a:pPr lvl="0"/>
            <a:endParaRPr/>
          </a:p>
        </p:txBody>
      </p:sp>
      <p:sp>
        <p:nvSpPr>
          <p:cNvPr id="93" name="Shape 93"/>
          <p:cNvSpPr>
            <a:spLocks noGrp="1"/>
          </p:cNvSpPr>
          <p:nvPr>
            <p:ph type="body" sz="quarter" idx="1"/>
          </p:nvPr>
        </p:nvSpPr>
        <p:spPr>
          <a:prstGeom prst="rect">
            <a:avLst/>
          </a:prstGeom>
        </p:spPr>
        <p:txBody>
          <a:bodyPr/>
          <a:lstStyle/>
          <a:p>
            <a:pPr lvl="0">
              <a:defRPr sz="1800"/>
            </a:pPr>
            <a:r>
              <a:rPr sz="2400"/>
              <a:t>Mitigate their vulnerabilities—then how you can prevent that.</a:t>
            </a:r>
          </a:p>
          <a:p>
            <a:pPr lvl="0">
              <a:defRPr sz="1800"/>
            </a:pPr>
            <a:endParaRPr sz="2400"/>
          </a:p>
          <a:p>
            <a:pPr lvl="0">
              <a:defRPr sz="1800"/>
            </a:pPr>
            <a:r>
              <a:rPr sz="2400"/>
              <a:t>The temptation is to say “fix”; I slip up all the time. But don’t say “fix,” say “mitigate” because just as there’s no such thing as perfect security, there’s no such thing as a fixed vulnerability. The best you can do is get to where you think that there’s no current way for the attacker to carry out the attack.</a:t>
            </a:r>
          </a:p>
        </p:txBody>
      </p:sp>
    </p:spTree>
    <p:extLst>
      <p:ext uri="{BB962C8B-B14F-4D97-AF65-F5344CB8AC3E}">
        <p14:creationId xmlns:p14="http://schemas.microsoft.com/office/powerpoint/2010/main" val="4226771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hape 97"/>
          <p:cNvSpPr>
            <a:spLocks noGrp="1" noRot="1" noChangeAspect="1"/>
          </p:cNvSpPr>
          <p:nvPr>
            <p:ph type="sldImg"/>
          </p:nvPr>
        </p:nvSpPr>
        <p:spPr>
          <a:prstGeom prst="rect">
            <a:avLst/>
          </a:prstGeom>
        </p:spPr>
        <p:txBody>
          <a:bodyPr/>
          <a:lstStyle/>
          <a:p>
            <a:pPr lvl="0"/>
            <a:endParaRPr/>
          </a:p>
        </p:txBody>
      </p:sp>
      <p:sp>
        <p:nvSpPr>
          <p:cNvPr id="98" name="Shape 98"/>
          <p:cNvSpPr>
            <a:spLocks noGrp="1"/>
          </p:cNvSpPr>
          <p:nvPr>
            <p:ph type="body" sz="quarter" idx="1"/>
          </p:nvPr>
        </p:nvSpPr>
        <p:spPr>
          <a:prstGeom prst="rect">
            <a:avLst/>
          </a:prstGeom>
        </p:spPr>
        <p:txBody>
          <a:bodyPr/>
          <a:lstStyle/>
          <a:p>
            <a:pPr lvl="0">
              <a:defRPr sz="1800"/>
            </a:pPr>
            <a:r>
              <a:rPr sz="2400"/>
              <a:t>Here’s an even easier definition.</a:t>
            </a:r>
          </a:p>
        </p:txBody>
      </p:sp>
    </p:spTree>
    <p:extLst>
      <p:ext uri="{BB962C8B-B14F-4D97-AF65-F5344CB8AC3E}">
        <p14:creationId xmlns:p14="http://schemas.microsoft.com/office/powerpoint/2010/main" val="1956900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hape 105"/>
          <p:cNvSpPr>
            <a:spLocks noGrp="1" noRot="1" noChangeAspect="1"/>
          </p:cNvSpPr>
          <p:nvPr>
            <p:ph type="sldImg"/>
          </p:nvPr>
        </p:nvSpPr>
        <p:spPr>
          <a:prstGeom prst="rect">
            <a:avLst/>
          </a:prstGeom>
        </p:spPr>
        <p:txBody>
          <a:bodyPr/>
          <a:lstStyle/>
          <a:p>
            <a:pPr lvl="0"/>
            <a:endParaRPr/>
          </a:p>
        </p:txBody>
      </p:sp>
      <p:sp>
        <p:nvSpPr>
          <p:cNvPr id="106" name="Shape 106"/>
          <p:cNvSpPr>
            <a:spLocks noGrp="1"/>
          </p:cNvSpPr>
          <p:nvPr>
            <p:ph type="body" sz="quarter" idx="1"/>
          </p:nvPr>
        </p:nvSpPr>
        <p:spPr>
          <a:prstGeom prst="rect">
            <a:avLst/>
          </a:prstGeom>
        </p:spPr>
        <p:txBody>
          <a:bodyPr/>
          <a:lstStyle/>
          <a:p>
            <a:pPr lvl="0">
              <a:defRPr sz="1800"/>
            </a:pPr>
            <a:endParaRPr sz="2400"/>
          </a:p>
          <a:p>
            <a:pPr lvl="0">
              <a:defRPr sz="1800"/>
            </a:pPr>
            <a:r>
              <a:rPr sz="2400"/>
              <a:t>So let’s look at our attackers. We break attackers down into three categories—white hats [CLICK], black hats [CLICK] and gray hats [CLICK], who are a little of both. This isn’t as trivial as “good guys” vs. “bad guys”—some white hats are malevolent, some black hats are on the side of the angels. Instead, it’s based on what they do with zero-day bugs they find: white hats inform the targets through approved channels, black hats don’t, and gray hats might or might not.</a:t>
            </a:r>
          </a:p>
          <a:p>
            <a:pPr lvl="0">
              <a:defRPr sz="1800"/>
            </a:pPr>
            <a:endParaRPr sz="2400"/>
          </a:p>
          <a:p>
            <a:pPr lvl="0">
              <a:defRPr sz="1800"/>
            </a:pPr>
            <a:r>
              <a:rPr sz="2400"/>
              <a:t>Also, this is a good time to dispose of “hacker” vs “cracker”. “Hacker” just means someone who’s interested in how things work, who opens them up and tinkers with them in ways they weren’t designed to support. A “cracker” is someone who is doing this for malicious purposes. But that’s not a useful term from the perspective of threat modeling, because it doesn’t really tell us anything about what they’re doing—a hacker and a cracker may be doing the exact same thing and need to be addressed the exact same way. So basically I just don’t use the word cracker, and I don’t use the word hacker pejoratively. If I mean a black hat, I’ll just say black hat.</a:t>
            </a:r>
          </a:p>
        </p:txBody>
      </p:sp>
    </p:spTree>
    <p:extLst>
      <p:ext uri="{BB962C8B-B14F-4D97-AF65-F5344CB8AC3E}">
        <p14:creationId xmlns:p14="http://schemas.microsoft.com/office/powerpoint/2010/main" val="665186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Shape 110"/>
          <p:cNvSpPr>
            <a:spLocks noGrp="1" noRot="1" noChangeAspect="1"/>
          </p:cNvSpPr>
          <p:nvPr>
            <p:ph type="sldImg"/>
          </p:nvPr>
        </p:nvSpPr>
        <p:spPr>
          <a:prstGeom prst="rect">
            <a:avLst/>
          </a:prstGeom>
        </p:spPr>
        <p:txBody>
          <a:bodyPr/>
          <a:lstStyle/>
          <a:p>
            <a:pPr lvl="0"/>
            <a:endParaRPr/>
          </a:p>
        </p:txBody>
      </p:sp>
      <p:sp>
        <p:nvSpPr>
          <p:cNvPr id="111" name="Shape 111"/>
          <p:cNvSpPr>
            <a:spLocks noGrp="1"/>
          </p:cNvSpPr>
          <p:nvPr>
            <p:ph type="body" sz="quarter" idx="1"/>
          </p:nvPr>
        </p:nvSpPr>
        <p:spPr>
          <a:prstGeom prst="rect">
            <a:avLst/>
          </a:prstGeom>
        </p:spPr>
        <p:txBody>
          <a:bodyPr/>
          <a:lstStyle/>
          <a:p>
            <a:pPr lvl="0">
              <a:defRPr sz="1800"/>
            </a:pPr>
            <a:r>
              <a:rPr sz="2400" dirty="0"/>
              <a:t>A zero-day, or more precisely a zero-day </a:t>
            </a:r>
            <a:r>
              <a:rPr sz="2400" dirty="0" err="1"/>
              <a:t>vulnerabilty</a:t>
            </a:r>
            <a:r>
              <a:rPr sz="2400" dirty="0"/>
              <a:t>, is a software vulnerability that’s not known to the vendor—they’ve had “zero days” to create and issue a fix. These are the lifeblood of the hacker ecosystem… every exploit starts its life as a zero-day. That’s not to say that an attack becomes useless once it’s known about—far, far from it—but the higher-value a target, the more likely they are to be fully patched. By definition, you cannot be patched or protected against zero-days.</a:t>
            </a:r>
            <a:endParaRPr lang="en-US" sz="2400" dirty="0"/>
          </a:p>
          <a:p>
            <a:pPr lvl="0">
              <a:defRPr sz="1800"/>
            </a:pPr>
            <a:endParaRPr lang="en-US" sz="2400" dirty="0"/>
          </a:p>
          <a:p>
            <a:pPr lvl="0">
              <a:defRPr sz="1800"/>
            </a:pPr>
            <a:endParaRPr lang="en-US" sz="2400" dirty="0"/>
          </a:p>
          <a:p>
            <a:pPr lvl="0">
              <a:defRPr sz="1800"/>
            </a:pPr>
            <a:endParaRPr lang="en-US" sz="2400" dirty="0"/>
          </a:p>
          <a:p>
            <a:pPr lvl="0">
              <a:defRPr sz="1800"/>
            </a:pPr>
            <a:endParaRPr lang="en-US" sz="2400" dirty="0"/>
          </a:p>
          <a:p>
            <a:r>
              <a:rPr lang="en-US" sz="2400" b="0" i="0" dirty="0">
                <a:effectLst/>
                <a:latin typeface="Avenir Roman"/>
                <a:ea typeface="Avenir Roman"/>
                <a:cs typeface="Avenir Roman"/>
                <a:sym typeface="Avenir Roman"/>
              </a:rPr>
              <a:t>On November 2, 1988, Robert Morris, Jr., a graduate student in Computer Science at Cornell, wrote an experimental, self-replicating, self-propagating program called a </a:t>
            </a:r>
            <a:r>
              <a:rPr lang="en-US" sz="2400" b="0" i="1" dirty="0">
                <a:effectLst/>
                <a:latin typeface="Avenir Roman"/>
                <a:ea typeface="Avenir Roman"/>
                <a:cs typeface="Avenir Roman"/>
                <a:sym typeface="Avenir Roman"/>
              </a:rPr>
              <a:t>worm</a:t>
            </a:r>
            <a:r>
              <a:rPr lang="en-US" sz="2400" b="0" i="0" dirty="0">
                <a:effectLst/>
                <a:latin typeface="Avenir Roman"/>
                <a:ea typeface="Avenir Roman"/>
                <a:cs typeface="Avenir Roman"/>
                <a:sym typeface="Avenir Roman"/>
              </a:rPr>
              <a:t> and injected it into the Internet. He chose to release it from MIT, to disguise the fact that the worm came from Cornell. Morris soon discovered that the program was replicating and </a:t>
            </a:r>
            <a:r>
              <a:rPr lang="en-US" sz="2400" b="0" i="0" dirty="0" err="1">
                <a:effectLst/>
                <a:latin typeface="Avenir Roman"/>
                <a:ea typeface="Avenir Roman"/>
                <a:cs typeface="Avenir Roman"/>
                <a:sym typeface="Avenir Roman"/>
              </a:rPr>
              <a:t>reinfecting</a:t>
            </a:r>
            <a:r>
              <a:rPr lang="en-US" sz="2400" b="0" i="0" dirty="0">
                <a:effectLst/>
                <a:latin typeface="Avenir Roman"/>
                <a:ea typeface="Avenir Roman"/>
                <a:cs typeface="Avenir Roman"/>
                <a:sym typeface="Avenir Roman"/>
              </a:rPr>
              <a:t> machines at a much faster rate than he had anticipated---there was a bug. Ultimately, many machines at locations around the country either crashed or became ``catatonic.'' When Morris realized what was happening, he contacted a friend at Harvard to discuss a solution. Eventually, they sent an anonymous message from Harvard over the network, instructing programmers how to kill the worm and prevent reinfection. However, because the network route was clogged, this message did not get through until it was too late. Computers were affected at many sites, including universities, military sites, and medical research facilities. The estimated cost of dealing with the worm at each installation ranged from $200 to more than $53,000.</a:t>
            </a:r>
          </a:p>
          <a:p>
            <a:r>
              <a:rPr lang="en-US" sz="2400" b="0" i="0" dirty="0">
                <a:effectLst/>
                <a:latin typeface="Avenir Roman"/>
                <a:ea typeface="Avenir Roman"/>
                <a:cs typeface="Avenir Roman"/>
                <a:sym typeface="Avenir Roman"/>
              </a:rPr>
              <a:t>The program took advantage of a hole in the debug mode of the Unix </a:t>
            </a:r>
            <a:r>
              <a:rPr lang="en-US" sz="2400" b="0" i="1" dirty="0" err="1">
                <a:effectLst/>
                <a:latin typeface="Avenir Roman"/>
                <a:ea typeface="Avenir Roman"/>
                <a:cs typeface="Avenir Roman"/>
                <a:sym typeface="Avenir Roman"/>
              </a:rPr>
              <a:t>sendmail</a:t>
            </a:r>
            <a:r>
              <a:rPr lang="en-US" sz="2400" b="0" i="0" dirty="0">
                <a:effectLst/>
                <a:latin typeface="Avenir Roman"/>
                <a:ea typeface="Avenir Roman"/>
                <a:cs typeface="Avenir Roman"/>
                <a:sym typeface="Avenir Roman"/>
              </a:rPr>
              <a:t> program, which runs on a system and waits for other systems to connect to it and give it email, and a hole in the finger daemon </a:t>
            </a:r>
            <a:r>
              <a:rPr lang="en-US" sz="2400" b="0" i="1" dirty="0" err="1">
                <a:effectLst/>
                <a:latin typeface="Avenir Roman"/>
                <a:ea typeface="Avenir Roman"/>
                <a:cs typeface="Avenir Roman"/>
                <a:sym typeface="Avenir Roman"/>
              </a:rPr>
              <a:t>fingerd</a:t>
            </a:r>
            <a:r>
              <a:rPr lang="en-US" sz="2400" b="0" i="0" dirty="0">
                <a:effectLst/>
                <a:latin typeface="Avenir Roman"/>
                <a:ea typeface="Avenir Roman"/>
                <a:cs typeface="Avenir Roman"/>
                <a:sym typeface="Avenir Roman"/>
              </a:rPr>
              <a:t>, which serves finger requests. People at the University of California at Berkeley and MIT had copies of the program and were actively </a:t>
            </a:r>
            <a:r>
              <a:rPr lang="en-US" sz="2400" b="0" i="1" dirty="0">
                <a:effectLst/>
                <a:latin typeface="Avenir Roman"/>
                <a:ea typeface="Avenir Roman"/>
                <a:cs typeface="Avenir Roman"/>
                <a:sym typeface="Avenir Roman"/>
              </a:rPr>
              <a:t>disassembling</a:t>
            </a:r>
            <a:r>
              <a:rPr lang="en-US" sz="2400" b="0" i="0" dirty="0">
                <a:effectLst/>
                <a:latin typeface="Avenir Roman"/>
                <a:ea typeface="Avenir Roman"/>
                <a:cs typeface="Avenir Roman"/>
                <a:sym typeface="Avenir Roman"/>
              </a:rPr>
              <a:t> it (returning the program back into its source form) to try to figure out how it worked.</a:t>
            </a:r>
          </a:p>
          <a:p>
            <a:r>
              <a:rPr lang="en-US" sz="2400" b="0" i="0" dirty="0">
                <a:effectLst/>
                <a:latin typeface="Avenir Roman"/>
                <a:ea typeface="Avenir Roman"/>
                <a:cs typeface="Avenir Roman"/>
                <a:sym typeface="Avenir Roman"/>
              </a:rPr>
              <a:t>Teams of programmers worked non-stop to come up with at least a temporary fix, to prevent the continued spread of the worm. After about twelve hours, the team at Berkeley came up with steps that would help retard the spread of the virus. Another method was also discovered at Purdue and widely published. The information didn't get out as quickly as it could have, however, since so many sites had completely disconnected themselves from the network.</a:t>
            </a:r>
          </a:p>
          <a:p>
            <a:r>
              <a:rPr lang="en-US" sz="2400" b="0" i="0" dirty="0">
                <a:effectLst/>
                <a:latin typeface="Avenir Roman"/>
                <a:ea typeface="Avenir Roman"/>
                <a:cs typeface="Avenir Roman"/>
                <a:sym typeface="Avenir Roman"/>
              </a:rPr>
              <a:t>After a few days, things slowly began to return to normalcy and everyone wanted to know </a:t>
            </a:r>
            <a:r>
              <a:rPr lang="en-US" sz="2400" b="0" i="1" dirty="0">
                <a:effectLst/>
                <a:latin typeface="Avenir Roman"/>
                <a:ea typeface="Avenir Roman"/>
                <a:cs typeface="Avenir Roman"/>
                <a:sym typeface="Avenir Roman"/>
              </a:rPr>
              <a:t>who</a:t>
            </a:r>
            <a:r>
              <a:rPr lang="en-US" sz="2400" b="0" i="0" dirty="0">
                <a:effectLst/>
                <a:latin typeface="Avenir Roman"/>
                <a:ea typeface="Avenir Roman"/>
                <a:cs typeface="Avenir Roman"/>
                <a:sym typeface="Avenir Roman"/>
              </a:rPr>
              <a:t> had done it all. Morris was later named in </a:t>
            </a:r>
            <a:r>
              <a:rPr lang="en-US" sz="2400" b="0" i="1" dirty="0">
                <a:effectLst/>
                <a:latin typeface="Avenir Roman"/>
                <a:ea typeface="Avenir Roman"/>
                <a:cs typeface="Avenir Roman"/>
                <a:sym typeface="Avenir Roman"/>
              </a:rPr>
              <a:t>The New York Times</a:t>
            </a:r>
            <a:r>
              <a:rPr lang="en-US" sz="2400" b="0" i="0" dirty="0">
                <a:effectLst/>
                <a:latin typeface="Avenir Roman"/>
                <a:ea typeface="Avenir Roman"/>
                <a:cs typeface="Avenir Roman"/>
                <a:sym typeface="Avenir Roman"/>
              </a:rPr>
              <a:t> as the author (though this hadn't yet been officially proven, there was a substantial body of evidence pointing to Morris).</a:t>
            </a:r>
          </a:p>
          <a:p>
            <a:r>
              <a:rPr lang="en-US" sz="2400" b="0" i="0" dirty="0">
                <a:effectLst/>
                <a:latin typeface="Avenir Roman"/>
                <a:ea typeface="Avenir Roman"/>
                <a:cs typeface="Avenir Roman"/>
                <a:sym typeface="Avenir Roman"/>
              </a:rPr>
              <a:t>Robert T. Morris was convicted of violating the computer Fraud and Abuse Act (Title 18), and sentenced to three years of probation, 400 hours of community service, a fine of $10,050, and the costs of his supervision. His appeal, filed in December, 1990, was rejected the following March.</a:t>
            </a:r>
          </a:p>
          <a:p>
            <a:pPr lvl="0">
              <a:defRPr sz="1800"/>
            </a:pPr>
            <a:endParaRPr lang="en-US" sz="2400" dirty="0"/>
          </a:p>
          <a:p>
            <a:r>
              <a:rPr lang="en-US" sz="2400" b="0" i="0" dirty="0">
                <a:effectLst/>
                <a:latin typeface="Avenir Roman"/>
                <a:ea typeface="Avenir Roman"/>
                <a:cs typeface="Avenir Roman"/>
                <a:sym typeface="Avenir Roman"/>
              </a:rPr>
              <a:t>11/2:1800 (approx.)This date and time were seen on worm files found on </a:t>
            </a:r>
            <a:r>
              <a:rPr lang="en-US" sz="2400" b="0" i="1" dirty="0">
                <a:effectLst/>
                <a:latin typeface="Avenir Roman"/>
                <a:ea typeface="Avenir Roman"/>
                <a:cs typeface="Avenir Roman"/>
                <a:sym typeface="Avenir Roman"/>
              </a:rPr>
              <a:t>prep.ai.mit.edu</a:t>
            </a:r>
            <a:r>
              <a:rPr lang="en-US" sz="2400" b="0" i="0" dirty="0">
                <a:effectLst/>
                <a:latin typeface="Avenir Roman"/>
                <a:ea typeface="Avenir Roman"/>
                <a:cs typeface="Avenir Roman"/>
                <a:sym typeface="Avenir Roman"/>
              </a:rPr>
              <a:t>, a VAX 11/750 at the MIT Artificial Intelligence Laboratory. The files were removed later, and the precise time was lost. System logging </a:t>
            </a:r>
            <a:r>
              <a:rPr lang="en-US" sz="2400" b="0" i="0" dirty="0" err="1">
                <a:effectLst/>
                <a:latin typeface="Avenir Roman"/>
                <a:ea typeface="Avenir Roman"/>
                <a:cs typeface="Avenir Roman"/>
                <a:sym typeface="Avenir Roman"/>
              </a:rPr>
              <a:t>on</a:t>
            </a:r>
            <a:r>
              <a:rPr lang="en-US" sz="2400" b="0" i="1" dirty="0" err="1">
                <a:effectLst/>
                <a:latin typeface="Avenir Roman"/>
                <a:ea typeface="Avenir Roman"/>
                <a:cs typeface="Avenir Roman"/>
                <a:sym typeface="Avenir Roman"/>
              </a:rPr>
              <a:t>prep</a:t>
            </a:r>
            <a:r>
              <a:rPr lang="en-US" sz="2400" b="0" i="0" dirty="0">
                <a:effectLst/>
                <a:latin typeface="Avenir Roman"/>
                <a:ea typeface="Avenir Roman"/>
                <a:cs typeface="Avenir Roman"/>
                <a:sym typeface="Avenir Roman"/>
              </a:rPr>
              <a:t> had been broken for two weeks. The system doesn't run accounting and the disks aren't backed up to tape: a perfect target. A number of "tourist" users (individuals using public accounts) were reported to be active that evening. These users would have appeared in the session logging, but see below.</a:t>
            </a:r>
          </a:p>
          <a:p>
            <a:r>
              <a:rPr lang="en-US" sz="2400" b="0" i="0" dirty="0">
                <a:effectLst/>
                <a:latin typeface="Avenir Roman"/>
                <a:ea typeface="Avenir Roman"/>
                <a:cs typeface="Avenir Roman"/>
                <a:sym typeface="Avenir Roman"/>
              </a:rPr>
              <a:t>11/2:1824First known West Coast infection: </a:t>
            </a:r>
            <a:r>
              <a:rPr lang="en-US" sz="2400" b="0" i="1" dirty="0">
                <a:effectLst/>
                <a:latin typeface="Avenir Roman"/>
                <a:ea typeface="Avenir Roman"/>
                <a:cs typeface="Avenir Roman"/>
                <a:sym typeface="Avenir Roman"/>
              </a:rPr>
              <a:t>rand.org</a:t>
            </a:r>
            <a:r>
              <a:rPr lang="en-US" sz="2400" b="0" i="0" dirty="0">
                <a:effectLst/>
                <a:latin typeface="Avenir Roman"/>
                <a:ea typeface="Avenir Roman"/>
                <a:cs typeface="Avenir Roman"/>
                <a:sym typeface="Avenir Roman"/>
              </a:rPr>
              <a:t> at Rand Corp. in Santa Monica.</a:t>
            </a:r>
          </a:p>
          <a:p>
            <a:r>
              <a:rPr lang="en-US" sz="2400" b="0" i="0" dirty="0">
                <a:effectLst/>
                <a:latin typeface="Avenir Roman"/>
                <a:ea typeface="Avenir Roman"/>
                <a:cs typeface="Avenir Roman"/>
                <a:sym typeface="Avenir Roman"/>
              </a:rPr>
              <a:t>11/2:1904</a:t>
            </a:r>
            <a:r>
              <a:rPr lang="en-US" sz="2400" b="0" i="1" dirty="0">
                <a:effectLst/>
                <a:latin typeface="Avenir Roman"/>
                <a:ea typeface="Avenir Roman"/>
                <a:cs typeface="Avenir Roman"/>
                <a:sym typeface="Avenir Roman"/>
              </a:rPr>
              <a:t>csgw.berkeley.edu</a:t>
            </a:r>
            <a:r>
              <a:rPr lang="en-US" sz="2400" b="0" i="0" dirty="0">
                <a:effectLst/>
                <a:latin typeface="Avenir Roman"/>
                <a:ea typeface="Avenir Roman"/>
                <a:cs typeface="Avenir Roman"/>
                <a:sym typeface="Avenir Roman"/>
              </a:rPr>
              <a:t> is infected. This machine is a major network gateway at UC Berkeley. Mike </a:t>
            </a:r>
            <a:r>
              <a:rPr lang="en-US" sz="2400" b="0" i="0" dirty="0" err="1">
                <a:effectLst/>
                <a:latin typeface="Avenir Roman"/>
                <a:ea typeface="Avenir Roman"/>
                <a:cs typeface="Avenir Roman"/>
                <a:sym typeface="Avenir Roman"/>
              </a:rPr>
              <a:t>Karels</a:t>
            </a:r>
            <a:r>
              <a:rPr lang="en-US" sz="2400" b="0" i="0" dirty="0">
                <a:effectLst/>
                <a:latin typeface="Avenir Roman"/>
                <a:ea typeface="Avenir Roman"/>
                <a:cs typeface="Avenir Roman"/>
                <a:sym typeface="Avenir Roman"/>
              </a:rPr>
              <a:t> and Phil </a:t>
            </a:r>
            <a:r>
              <a:rPr lang="en-US" sz="2400" b="0" i="0" dirty="0" err="1">
                <a:effectLst/>
                <a:latin typeface="Avenir Roman"/>
                <a:ea typeface="Avenir Roman"/>
                <a:cs typeface="Avenir Roman"/>
                <a:sym typeface="Avenir Roman"/>
              </a:rPr>
              <a:t>Lapsley</a:t>
            </a:r>
            <a:r>
              <a:rPr lang="en-US" sz="2400" b="0" i="0" dirty="0">
                <a:effectLst/>
                <a:latin typeface="Avenir Roman"/>
                <a:ea typeface="Avenir Roman"/>
                <a:cs typeface="Avenir Roman"/>
                <a:sym typeface="Avenir Roman"/>
              </a:rPr>
              <a:t> discover the infection shortly afterward.</a:t>
            </a:r>
          </a:p>
          <a:p>
            <a:r>
              <a:rPr lang="en-US" sz="2400" b="0" i="0" dirty="0">
                <a:effectLst/>
                <a:latin typeface="Avenir Roman"/>
                <a:ea typeface="Avenir Roman"/>
                <a:cs typeface="Avenir Roman"/>
                <a:sym typeface="Avenir Roman"/>
              </a:rPr>
              <a:t>11/2:1954</a:t>
            </a:r>
            <a:r>
              <a:rPr lang="en-US" sz="2400" b="0" i="1" dirty="0">
                <a:effectLst/>
                <a:latin typeface="Avenir Roman"/>
                <a:ea typeface="Avenir Roman"/>
                <a:cs typeface="Avenir Roman"/>
                <a:sym typeface="Avenir Roman"/>
              </a:rPr>
              <a:t>mimsy.umd.edu</a:t>
            </a:r>
            <a:r>
              <a:rPr lang="en-US" sz="2400" b="0" i="0" dirty="0">
                <a:effectLst/>
                <a:latin typeface="Avenir Roman"/>
                <a:ea typeface="Avenir Roman"/>
                <a:cs typeface="Avenir Roman"/>
                <a:sym typeface="Avenir Roman"/>
              </a:rPr>
              <a:t> is attacked through its </a:t>
            </a:r>
            <a:r>
              <a:rPr lang="en-US" sz="2400" b="0" i="1" dirty="0">
                <a:effectLst/>
                <a:latin typeface="Avenir Roman"/>
                <a:ea typeface="Avenir Roman"/>
                <a:cs typeface="Avenir Roman"/>
                <a:sym typeface="Avenir Roman"/>
              </a:rPr>
              <a:t>finger</a:t>
            </a:r>
            <a:r>
              <a:rPr lang="en-US" sz="2400" b="0" i="0" dirty="0">
                <a:effectLst/>
                <a:latin typeface="Avenir Roman"/>
                <a:ea typeface="Avenir Roman"/>
                <a:cs typeface="Avenir Roman"/>
                <a:sym typeface="Avenir Roman"/>
              </a:rPr>
              <a:t> server. This machine is at the University of Maryland College Park Computer Science Department.</a:t>
            </a:r>
          </a:p>
          <a:p>
            <a:r>
              <a:rPr lang="en-US" sz="2400" b="0" i="0" dirty="0">
                <a:effectLst/>
                <a:latin typeface="Avenir Roman"/>
                <a:ea typeface="Avenir Roman"/>
                <a:cs typeface="Avenir Roman"/>
                <a:sym typeface="Avenir Roman"/>
              </a:rPr>
              <a:t>11/2: 2000 (approx.)Suns at the MIT AI Lab are attacked.</a:t>
            </a:r>
          </a:p>
          <a:p>
            <a:r>
              <a:rPr lang="en-US" sz="2400" b="0" i="0" dirty="0">
                <a:effectLst/>
                <a:latin typeface="Avenir Roman"/>
                <a:ea typeface="Avenir Roman"/>
                <a:cs typeface="Avenir Roman"/>
                <a:sym typeface="Avenir Roman"/>
              </a:rPr>
              <a:t>11/2: 2028First </a:t>
            </a:r>
            <a:r>
              <a:rPr lang="en-US" sz="2400" b="0" i="1" dirty="0" err="1">
                <a:effectLst/>
                <a:latin typeface="Avenir Roman"/>
                <a:ea typeface="Avenir Roman"/>
                <a:cs typeface="Avenir Roman"/>
                <a:sym typeface="Avenir Roman"/>
              </a:rPr>
              <a:t>sendmail</a:t>
            </a:r>
            <a:r>
              <a:rPr lang="en-US" sz="2400" b="0" i="0" dirty="0">
                <a:effectLst/>
                <a:latin typeface="Avenir Roman"/>
                <a:ea typeface="Avenir Roman"/>
                <a:cs typeface="Avenir Roman"/>
                <a:sym typeface="Avenir Roman"/>
              </a:rPr>
              <a:t> attack on </a:t>
            </a:r>
            <a:r>
              <a:rPr lang="en-US" sz="2400" b="0" i="1" dirty="0" err="1">
                <a:effectLst/>
                <a:latin typeface="Avenir Roman"/>
                <a:ea typeface="Avenir Roman"/>
                <a:cs typeface="Avenir Roman"/>
                <a:sym typeface="Avenir Roman"/>
              </a:rPr>
              <a:t>mimsy</a:t>
            </a:r>
            <a:r>
              <a:rPr lang="en-US" sz="2400" b="0" i="0" dirty="0">
                <a:effectLst/>
                <a:latin typeface="Avenir Roman"/>
                <a:ea typeface="Avenir Roman"/>
                <a:cs typeface="Avenir Roman"/>
                <a:sym typeface="Avenir Roman"/>
              </a:rPr>
              <a:t>.</a:t>
            </a:r>
          </a:p>
          <a:p>
            <a:r>
              <a:rPr lang="en-US" sz="2400" b="0" i="0" dirty="0">
                <a:effectLst/>
                <a:latin typeface="Avenir Roman"/>
                <a:ea typeface="Avenir Roman"/>
                <a:cs typeface="Avenir Roman"/>
                <a:sym typeface="Avenir Roman"/>
              </a:rPr>
              <a:t>11/2: 2040Berkeley staff figure out the </a:t>
            </a:r>
            <a:r>
              <a:rPr lang="en-US" sz="2400" b="0" i="1" dirty="0" err="1">
                <a:effectLst/>
                <a:latin typeface="Avenir Roman"/>
                <a:ea typeface="Avenir Roman"/>
                <a:cs typeface="Avenir Roman"/>
                <a:sym typeface="Avenir Roman"/>
              </a:rPr>
              <a:t>sendmail</a:t>
            </a:r>
            <a:r>
              <a:rPr lang="en-US" sz="2400" b="0" i="0" dirty="0">
                <a:effectLst/>
                <a:latin typeface="Avenir Roman"/>
                <a:ea typeface="Avenir Roman"/>
                <a:cs typeface="Avenir Roman"/>
                <a:sym typeface="Avenir Roman"/>
              </a:rPr>
              <a:t> and </a:t>
            </a:r>
            <a:r>
              <a:rPr lang="en-US" sz="2400" b="0" i="1" dirty="0" err="1">
                <a:effectLst/>
                <a:latin typeface="Avenir Roman"/>
                <a:ea typeface="Avenir Roman"/>
                <a:cs typeface="Avenir Roman"/>
                <a:sym typeface="Avenir Roman"/>
              </a:rPr>
              <a:t>rsh</a:t>
            </a:r>
            <a:r>
              <a:rPr lang="en-US" sz="2400" b="0" i="0" dirty="0">
                <a:effectLst/>
                <a:latin typeface="Avenir Roman"/>
                <a:ea typeface="Avenir Roman"/>
                <a:cs typeface="Avenir Roman"/>
                <a:sym typeface="Avenir Roman"/>
              </a:rPr>
              <a:t> attacks, notice </a:t>
            </a:r>
            <a:r>
              <a:rPr lang="en-US" sz="2400" b="0" i="1" dirty="0">
                <a:effectLst/>
                <a:latin typeface="Avenir Roman"/>
                <a:ea typeface="Avenir Roman"/>
                <a:cs typeface="Avenir Roman"/>
                <a:sym typeface="Avenir Roman"/>
              </a:rPr>
              <a:t>telnet</a:t>
            </a:r>
            <a:r>
              <a:rPr lang="en-US" sz="2400" b="0" i="0" dirty="0">
                <a:effectLst/>
                <a:latin typeface="Avenir Roman"/>
                <a:ea typeface="Avenir Roman"/>
                <a:cs typeface="Avenir Roman"/>
                <a:sym typeface="Avenir Roman"/>
              </a:rPr>
              <a:t> and </a:t>
            </a:r>
            <a:r>
              <a:rPr lang="en-US" sz="2400" b="0" i="1" dirty="0">
                <a:effectLst/>
                <a:latin typeface="Avenir Roman"/>
                <a:ea typeface="Avenir Roman"/>
                <a:cs typeface="Avenir Roman"/>
                <a:sym typeface="Avenir Roman"/>
              </a:rPr>
              <a:t>finger</a:t>
            </a:r>
            <a:r>
              <a:rPr lang="en-US" sz="2400" b="0" i="0" dirty="0">
                <a:effectLst/>
                <a:latin typeface="Avenir Roman"/>
                <a:ea typeface="Avenir Roman"/>
                <a:cs typeface="Avenir Roman"/>
                <a:sym typeface="Avenir Roman"/>
              </a:rPr>
              <a:t> peculiarities, and start shutting these services off.</a:t>
            </a:r>
          </a:p>
          <a:p>
            <a:r>
              <a:rPr lang="en-US" sz="2400" b="0" i="0" dirty="0">
                <a:effectLst/>
                <a:latin typeface="Avenir Roman"/>
                <a:ea typeface="Avenir Roman"/>
                <a:cs typeface="Avenir Roman"/>
                <a:sym typeface="Avenir Roman"/>
              </a:rPr>
              <a:t>11/2: 2049</a:t>
            </a:r>
            <a:r>
              <a:rPr lang="en-US" sz="2400" b="0" i="1" dirty="0">
                <a:effectLst/>
                <a:latin typeface="Avenir Roman"/>
                <a:ea typeface="Avenir Roman"/>
                <a:cs typeface="Avenir Roman"/>
                <a:sym typeface="Avenir Roman"/>
              </a:rPr>
              <a:t>cs.utah.edu</a:t>
            </a:r>
            <a:r>
              <a:rPr lang="en-US" sz="2400" b="0" i="0" dirty="0">
                <a:effectLst/>
                <a:latin typeface="Avenir Roman"/>
                <a:ea typeface="Avenir Roman"/>
                <a:cs typeface="Avenir Roman"/>
                <a:sym typeface="Avenir Roman"/>
              </a:rPr>
              <a:t> is infected. This VAX 8600 is the central Computer Science Department machine at the University of Utah. The next several entries follow documented events at Utah and are representative of other infections around the country.</a:t>
            </a:r>
          </a:p>
          <a:p>
            <a:r>
              <a:rPr lang="en-US" sz="2400" b="0" i="0" dirty="0">
                <a:effectLst/>
                <a:latin typeface="Avenir Roman"/>
                <a:ea typeface="Avenir Roman"/>
                <a:cs typeface="Avenir Roman"/>
                <a:sym typeface="Avenir Roman"/>
              </a:rPr>
              <a:t>11/2: 2109First </a:t>
            </a:r>
            <a:r>
              <a:rPr lang="en-US" sz="2400" b="0" i="1" dirty="0" err="1">
                <a:effectLst/>
                <a:latin typeface="Avenir Roman"/>
                <a:ea typeface="Avenir Roman"/>
                <a:cs typeface="Avenir Roman"/>
                <a:sym typeface="Avenir Roman"/>
              </a:rPr>
              <a:t>sendmail</a:t>
            </a:r>
            <a:r>
              <a:rPr lang="en-US" sz="2400" b="0" i="0" dirty="0">
                <a:effectLst/>
                <a:latin typeface="Avenir Roman"/>
                <a:ea typeface="Avenir Roman"/>
                <a:cs typeface="Avenir Roman"/>
                <a:sym typeface="Avenir Roman"/>
              </a:rPr>
              <a:t> attack at </a:t>
            </a:r>
            <a:r>
              <a:rPr lang="en-US" sz="2400" b="0" i="1" dirty="0">
                <a:effectLst/>
                <a:latin typeface="Avenir Roman"/>
                <a:ea typeface="Avenir Roman"/>
                <a:cs typeface="Avenir Roman"/>
                <a:sym typeface="Avenir Roman"/>
              </a:rPr>
              <a:t>cs.utah.edu</a:t>
            </a:r>
            <a:r>
              <a:rPr lang="en-US" sz="2400" b="0" i="0" dirty="0">
                <a:effectLst/>
                <a:latin typeface="Avenir Roman"/>
                <a:ea typeface="Avenir Roman"/>
                <a:cs typeface="Avenir Roman"/>
                <a:sym typeface="Avenir Roman"/>
              </a:rPr>
              <a:t>.</a:t>
            </a:r>
          </a:p>
          <a:p>
            <a:r>
              <a:rPr lang="en-US" sz="2400" b="0" i="0" dirty="0">
                <a:effectLst/>
                <a:latin typeface="Avenir Roman"/>
                <a:ea typeface="Avenir Roman"/>
                <a:cs typeface="Avenir Roman"/>
                <a:sym typeface="Avenir Roman"/>
              </a:rPr>
              <a:t>11/2: 2121The load average on </a:t>
            </a:r>
            <a:r>
              <a:rPr lang="en-US" sz="2400" b="0" i="1" dirty="0">
                <a:effectLst/>
                <a:latin typeface="Avenir Roman"/>
                <a:ea typeface="Avenir Roman"/>
                <a:cs typeface="Avenir Roman"/>
                <a:sym typeface="Avenir Roman"/>
              </a:rPr>
              <a:t>cs.utah.edu</a:t>
            </a:r>
            <a:r>
              <a:rPr lang="en-US" sz="2400" b="0" i="0" dirty="0">
                <a:effectLst/>
                <a:latin typeface="Avenir Roman"/>
                <a:ea typeface="Avenir Roman"/>
                <a:cs typeface="Avenir Roman"/>
                <a:sym typeface="Avenir Roman"/>
              </a:rPr>
              <a:t> reaches 5. The "load average" is a system-generated value that represents the average number of jobs in the run queue over the last minute; a load of 5 on a VAX 8600 noticeably degrades response times, while a load over 20 is a drastic degradation. At 9 PM, the load is typically between 0.5 and 2.</a:t>
            </a:r>
          </a:p>
          <a:p>
            <a:r>
              <a:rPr lang="en-US" sz="2400" b="0" i="0" dirty="0">
                <a:effectLst/>
                <a:latin typeface="Avenir Roman"/>
                <a:ea typeface="Avenir Roman"/>
                <a:cs typeface="Avenir Roman"/>
                <a:sym typeface="Avenir Roman"/>
              </a:rPr>
              <a:t>11/2: 2141The load average on </a:t>
            </a:r>
            <a:r>
              <a:rPr lang="en-US" sz="2400" b="0" i="1" dirty="0">
                <a:effectLst/>
                <a:latin typeface="Avenir Roman"/>
                <a:ea typeface="Avenir Roman"/>
                <a:cs typeface="Avenir Roman"/>
                <a:sym typeface="Avenir Roman"/>
              </a:rPr>
              <a:t>cs.utah.edu</a:t>
            </a:r>
            <a:r>
              <a:rPr lang="en-US" sz="2400" b="0" i="0" dirty="0">
                <a:effectLst/>
                <a:latin typeface="Avenir Roman"/>
                <a:ea typeface="Avenir Roman"/>
                <a:cs typeface="Avenir Roman"/>
                <a:sym typeface="Avenir Roman"/>
              </a:rPr>
              <a:t> reaches 7.</a:t>
            </a:r>
          </a:p>
          <a:p>
            <a:r>
              <a:rPr lang="en-US" sz="2400" b="0" i="0" dirty="0">
                <a:effectLst/>
                <a:latin typeface="Avenir Roman"/>
                <a:ea typeface="Avenir Roman"/>
                <a:cs typeface="Avenir Roman"/>
                <a:sym typeface="Avenir Roman"/>
              </a:rPr>
              <a:t>11/2: 2201The load average on </a:t>
            </a:r>
            <a:r>
              <a:rPr lang="en-US" sz="2400" b="0" i="1" dirty="0">
                <a:effectLst/>
                <a:latin typeface="Avenir Roman"/>
                <a:ea typeface="Avenir Roman"/>
                <a:cs typeface="Avenir Roman"/>
                <a:sym typeface="Avenir Roman"/>
              </a:rPr>
              <a:t>cs.utah.edu</a:t>
            </a:r>
            <a:r>
              <a:rPr lang="en-US" sz="2400" b="0" i="0" dirty="0">
                <a:effectLst/>
                <a:latin typeface="Avenir Roman"/>
                <a:ea typeface="Avenir Roman"/>
                <a:cs typeface="Avenir Roman"/>
                <a:sym typeface="Avenir Roman"/>
              </a:rPr>
              <a:t> reaches 16.</a:t>
            </a:r>
          </a:p>
          <a:p>
            <a:r>
              <a:rPr lang="en-US" sz="2400" b="0" i="0" dirty="0">
                <a:effectLst/>
                <a:latin typeface="Avenir Roman"/>
                <a:ea typeface="Avenir Roman"/>
                <a:cs typeface="Avenir Roman"/>
                <a:sym typeface="Avenir Roman"/>
              </a:rPr>
              <a:t>11/2: 2206The maximum number of distinct runnable processes (100) is reached on </a:t>
            </a:r>
            <a:r>
              <a:rPr lang="en-US" sz="2400" b="0" i="1" dirty="0">
                <a:effectLst/>
                <a:latin typeface="Avenir Roman"/>
                <a:ea typeface="Avenir Roman"/>
                <a:cs typeface="Avenir Roman"/>
                <a:sym typeface="Avenir Roman"/>
              </a:rPr>
              <a:t>cs.utah.edu</a:t>
            </a:r>
            <a:r>
              <a:rPr lang="en-US" sz="2400" b="0" i="0" dirty="0">
                <a:effectLst/>
                <a:latin typeface="Avenir Roman"/>
                <a:ea typeface="Avenir Roman"/>
                <a:cs typeface="Avenir Roman"/>
                <a:sym typeface="Avenir Roman"/>
              </a:rPr>
              <a:t>; the system is unusable.</a:t>
            </a:r>
          </a:p>
          <a:p>
            <a:r>
              <a:rPr lang="en-US" sz="2400" b="0" i="0" dirty="0">
                <a:effectLst/>
                <a:latin typeface="Avenir Roman"/>
                <a:ea typeface="Avenir Roman"/>
                <a:cs typeface="Avenir Roman"/>
                <a:sym typeface="Avenir Roman"/>
              </a:rPr>
              <a:t>11/2: 2220Jeff </a:t>
            </a:r>
            <a:r>
              <a:rPr lang="en-US" sz="2400" b="0" i="0" dirty="0" err="1">
                <a:effectLst/>
                <a:latin typeface="Avenir Roman"/>
                <a:ea typeface="Avenir Roman"/>
                <a:cs typeface="Avenir Roman"/>
                <a:sym typeface="Avenir Roman"/>
              </a:rPr>
              <a:t>Forys</a:t>
            </a:r>
            <a:r>
              <a:rPr lang="en-US" sz="2400" b="0" i="0" dirty="0">
                <a:effectLst/>
                <a:latin typeface="Avenir Roman"/>
                <a:ea typeface="Avenir Roman"/>
                <a:cs typeface="Avenir Roman"/>
                <a:sym typeface="Avenir Roman"/>
              </a:rPr>
              <a:t> at Utah kills off worms on </a:t>
            </a:r>
            <a:r>
              <a:rPr lang="en-US" sz="2400" b="0" i="1" dirty="0">
                <a:effectLst/>
                <a:latin typeface="Avenir Roman"/>
                <a:ea typeface="Avenir Roman"/>
                <a:cs typeface="Avenir Roman"/>
                <a:sym typeface="Avenir Roman"/>
              </a:rPr>
              <a:t>cs.utah.edu</a:t>
            </a:r>
            <a:r>
              <a:rPr lang="en-US" sz="2400" b="0" i="0" dirty="0">
                <a:effectLst/>
                <a:latin typeface="Avenir Roman"/>
                <a:ea typeface="Avenir Roman"/>
                <a:cs typeface="Avenir Roman"/>
                <a:sym typeface="Avenir Roman"/>
              </a:rPr>
              <a:t>. Utah Sun clusters are infected. 11/2: 2241 Re-infestation causes the load average to reach 27 on </a:t>
            </a:r>
            <a:r>
              <a:rPr lang="en-US" sz="2400" b="0" i="1" dirty="0">
                <a:effectLst/>
                <a:latin typeface="Avenir Roman"/>
                <a:ea typeface="Avenir Roman"/>
                <a:cs typeface="Avenir Roman"/>
                <a:sym typeface="Avenir Roman"/>
              </a:rPr>
              <a:t>cs.utah.edu</a:t>
            </a:r>
            <a:r>
              <a:rPr lang="en-US" sz="2400" b="0" i="0" dirty="0">
                <a:effectLst/>
                <a:latin typeface="Avenir Roman"/>
                <a:ea typeface="Avenir Roman"/>
                <a:cs typeface="Avenir Roman"/>
                <a:sym typeface="Avenir Roman"/>
              </a:rPr>
              <a:t>.</a:t>
            </a:r>
          </a:p>
          <a:p>
            <a:r>
              <a:rPr lang="en-US" sz="2400" b="0" i="0" dirty="0">
                <a:effectLst/>
                <a:latin typeface="Avenir Roman"/>
                <a:ea typeface="Avenir Roman"/>
                <a:cs typeface="Avenir Roman"/>
                <a:sym typeface="Avenir Roman"/>
              </a:rPr>
              <a:t>11/2: 2249Forys shuts down </a:t>
            </a:r>
            <a:r>
              <a:rPr lang="en-US" sz="2400" b="0" i="1" dirty="0">
                <a:effectLst/>
                <a:latin typeface="Avenir Roman"/>
                <a:ea typeface="Avenir Roman"/>
                <a:cs typeface="Avenir Roman"/>
                <a:sym typeface="Avenir Roman"/>
              </a:rPr>
              <a:t>cs.utah.edu</a:t>
            </a:r>
            <a:r>
              <a:rPr lang="en-US" sz="2400" b="0" i="0" dirty="0">
                <a:effectLst/>
                <a:latin typeface="Avenir Roman"/>
                <a:ea typeface="Avenir Roman"/>
                <a:cs typeface="Avenir Roman"/>
                <a:sym typeface="Avenir Roman"/>
              </a:rPr>
              <a:t>.</a:t>
            </a:r>
          </a:p>
          <a:p>
            <a:r>
              <a:rPr lang="en-US" sz="2400" b="0" i="0" dirty="0">
                <a:effectLst/>
                <a:latin typeface="Avenir Roman"/>
                <a:ea typeface="Avenir Roman"/>
                <a:cs typeface="Avenir Roman"/>
                <a:sym typeface="Avenir Roman"/>
              </a:rPr>
              <a:t>11/3: 2321Re-infestation causes the load average to reach 37 on </a:t>
            </a:r>
            <a:r>
              <a:rPr lang="en-US" sz="2400" b="0" i="1" dirty="0">
                <a:effectLst/>
                <a:latin typeface="Avenir Roman"/>
                <a:ea typeface="Avenir Roman"/>
                <a:cs typeface="Avenir Roman"/>
                <a:sym typeface="Avenir Roman"/>
              </a:rPr>
              <a:t>cs.utah.edu</a:t>
            </a:r>
            <a:r>
              <a:rPr lang="en-US" sz="2400" b="0" i="0" dirty="0">
                <a:effectLst/>
                <a:latin typeface="Avenir Roman"/>
                <a:ea typeface="Avenir Roman"/>
                <a:cs typeface="Avenir Roman"/>
                <a:sym typeface="Avenir Roman"/>
              </a:rPr>
              <a:t>, despite continuous efforts by </a:t>
            </a:r>
            <a:r>
              <a:rPr lang="en-US" sz="2400" b="0" i="0" dirty="0" err="1">
                <a:effectLst/>
                <a:latin typeface="Avenir Roman"/>
                <a:ea typeface="Avenir Roman"/>
                <a:cs typeface="Avenir Roman"/>
                <a:sym typeface="Avenir Roman"/>
              </a:rPr>
              <a:t>Forys</a:t>
            </a:r>
            <a:r>
              <a:rPr lang="en-US" sz="2400" b="0" i="0" dirty="0">
                <a:effectLst/>
                <a:latin typeface="Avenir Roman"/>
                <a:ea typeface="Avenir Roman"/>
                <a:cs typeface="Avenir Roman"/>
                <a:sym typeface="Avenir Roman"/>
              </a:rPr>
              <a:t> to kill worms.</a:t>
            </a:r>
          </a:p>
          <a:p>
            <a:r>
              <a:rPr lang="en-US" sz="2400" b="0" i="0" dirty="0">
                <a:effectLst/>
                <a:latin typeface="Avenir Roman"/>
                <a:ea typeface="Avenir Roman"/>
                <a:cs typeface="Avenir Roman"/>
                <a:sym typeface="Avenir Roman"/>
              </a:rPr>
              <a:t>11/2: 2328Peter Yee at NASA Ames Research Center posts a warning to the TCP-IP mailing list: "We are currently under attack from an Internet VIRUS. It has hit UC Berkeley, UC San Diego, Lawrence Livermore, Stanford, and NASA Ames." He suggests turning off </a:t>
            </a:r>
            <a:r>
              <a:rPr lang="en-US" sz="2400" b="0" i="1" dirty="0">
                <a:effectLst/>
                <a:latin typeface="Avenir Roman"/>
                <a:ea typeface="Avenir Roman"/>
                <a:cs typeface="Avenir Roman"/>
                <a:sym typeface="Avenir Roman"/>
              </a:rPr>
              <a:t>telnet</a:t>
            </a:r>
            <a:r>
              <a:rPr lang="en-US" sz="2400" b="0" i="0" dirty="0">
                <a:effectLst/>
                <a:latin typeface="Avenir Roman"/>
                <a:ea typeface="Avenir Roman"/>
                <a:cs typeface="Avenir Roman"/>
                <a:sym typeface="Avenir Roman"/>
              </a:rPr>
              <a:t>, </a:t>
            </a:r>
            <a:r>
              <a:rPr lang="en-US" sz="2400" b="0" i="1" dirty="0">
                <a:effectLst/>
                <a:latin typeface="Avenir Roman"/>
                <a:ea typeface="Avenir Roman"/>
                <a:cs typeface="Avenir Roman"/>
                <a:sym typeface="Avenir Roman"/>
              </a:rPr>
              <a:t>ftp</a:t>
            </a:r>
            <a:r>
              <a:rPr lang="en-US" sz="2400" b="0" i="0" dirty="0">
                <a:effectLst/>
                <a:latin typeface="Avenir Roman"/>
                <a:ea typeface="Avenir Roman"/>
                <a:cs typeface="Avenir Roman"/>
                <a:sym typeface="Avenir Roman"/>
              </a:rPr>
              <a:t>, </a:t>
            </a:r>
            <a:r>
              <a:rPr lang="en-US" sz="2400" b="0" i="1" dirty="0">
                <a:effectLst/>
                <a:latin typeface="Avenir Roman"/>
                <a:ea typeface="Avenir Roman"/>
                <a:cs typeface="Avenir Roman"/>
                <a:sym typeface="Avenir Roman"/>
              </a:rPr>
              <a:t>finger</a:t>
            </a:r>
            <a:r>
              <a:rPr lang="en-US" sz="2400" b="0" i="0" dirty="0">
                <a:effectLst/>
                <a:latin typeface="Avenir Roman"/>
                <a:ea typeface="Avenir Roman"/>
                <a:cs typeface="Avenir Roman"/>
                <a:sym typeface="Avenir Roman"/>
              </a:rPr>
              <a:t>, </a:t>
            </a:r>
            <a:r>
              <a:rPr lang="en-US" sz="2400" b="0" i="1" dirty="0" err="1">
                <a:effectLst/>
                <a:latin typeface="Avenir Roman"/>
                <a:ea typeface="Avenir Roman"/>
                <a:cs typeface="Avenir Roman"/>
                <a:sym typeface="Avenir Roman"/>
              </a:rPr>
              <a:t>rsh</a:t>
            </a:r>
            <a:r>
              <a:rPr lang="en-US" sz="2400" b="0" i="0" dirty="0">
                <a:effectLst/>
                <a:latin typeface="Avenir Roman"/>
                <a:ea typeface="Avenir Roman"/>
                <a:cs typeface="Avenir Roman"/>
                <a:sym typeface="Avenir Roman"/>
              </a:rPr>
              <a:t> and SMTP services. He does not mention </a:t>
            </a:r>
            <a:r>
              <a:rPr lang="en-US" sz="2400" b="0" i="1" dirty="0" err="1">
                <a:effectLst/>
                <a:latin typeface="Avenir Roman"/>
                <a:ea typeface="Avenir Roman"/>
                <a:cs typeface="Avenir Roman"/>
                <a:sym typeface="Avenir Roman"/>
              </a:rPr>
              <a:t>rexec</a:t>
            </a:r>
            <a:r>
              <a:rPr lang="en-US" sz="2400" b="0" i="0" dirty="0">
                <a:effectLst/>
                <a:latin typeface="Avenir Roman"/>
                <a:ea typeface="Avenir Roman"/>
                <a:cs typeface="Avenir Roman"/>
                <a:sym typeface="Avenir Roman"/>
              </a:rPr>
              <a:t>. Yee is actually at Berkeley working with Keith Bostic, Mike </a:t>
            </a:r>
            <a:r>
              <a:rPr lang="en-US" sz="2400" b="0" i="0" dirty="0" err="1">
                <a:effectLst/>
                <a:latin typeface="Avenir Roman"/>
                <a:ea typeface="Avenir Roman"/>
                <a:cs typeface="Avenir Roman"/>
                <a:sym typeface="Avenir Roman"/>
              </a:rPr>
              <a:t>Karels</a:t>
            </a:r>
            <a:r>
              <a:rPr lang="en-US" sz="2400" b="0" i="0" dirty="0">
                <a:effectLst/>
                <a:latin typeface="Avenir Roman"/>
                <a:ea typeface="Avenir Roman"/>
                <a:cs typeface="Avenir Roman"/>
                <a:sym typeface="Avenir Roman"/>
              </a:rPr>
              <a:t> and Phil </a:t>
            </a:r>
            <a:r>
              <a:rPr lang="en-US" sz="2400" b="0" i="0" dirty="0" err="1">
                <a:effectLst/>
                <a:latin typeface="Avenir Roman"/>
                <a:ea typeface="Avenir Roman"/>
                <a:cs typeface="Avenir Roman"/>
                <a:sym typeface="Avenir Roman"/>
              </a:rPr>
              <a:t>Lapsley</a:t>
            </a:r>
            <a:r>
              <a:rPr lang="en-US" sz="2400" b="0" i="0" dirty="0">
                <a:effectLst/>
                <a:latin typeface="Avenir Roman"/>
                <a:ea typeface="Avenir Roman"/>
                <a:cs typeface="Avenir Roman"/>
                <a:sym typeface="Avenir Roman"/>
              </a:rPr>
              <a:t>.</a:t>
            </a:r>
          </a:p>
          <a:p>
            <a:r>
              <a:rPr lang="en-US" sz="2400" b="0" i="0" dirty="0">
                <a:effectLst/>
                <a:latin typeface="Avenir Roman"/>
                <a:ea typeface="Avenir Roman"/>
                <a:cs typeface="Avenir Roman"/>
                <a:sym typeface="Avenir Roman"/>
              </a:rPr>
              <a:t>11/3: 0034At another's prompting, Andy Sudduth of Harvard anonymously posts a warning to the TCP-IP list: "There may be a virus loose on the internet." This is the first message that (briefly) describes how the </a:t>
            </a:r>
            <a:r>
              <a:rPr lang="en-US" sz="2400" b="0" i="1" dirty="0" err="1">
                <a:effectLst/>
                <a:latin typeface="Avenir Roman"/>
                <a:ea typeface="Avenir Roman"/>
                <a:cs typeface="Avenir Roman"/>
                <a:sym typeface="Avenir Roman"/>
              </a:rPr>
              <a:t>finger</a:t>
            </a:r>
            <a:r>
              <a:rPr lang="en-US" sz="2400" b="0" i="0" dirty="0" err="1">
                <a:effectLst/>
                <a:latin typeface="Avenir Roman"/>
                <a:ea typeface="Avenir Roman"/>
                <a:cs typeface="Avenir Roman"/>
                <a:sym typeface="Avenir Roman"/>
              </a:rPr>
              <a:t>attack</a:t>
            </a:r>
            <a:r>
              <a:rPr lang="en-US" sz="2400" b="0" i="0" dirty="0">
                <a:effectLst/>
                <a:latin typeface="Avenir Roman"/>
                <a:ea typeface="Avenir Roman"/>
                <a:cs typeface="Avenir Roman"/>
                <a:sym typeface="Avenir Roman"/>
              </a:rPr>
              <a:t> works, describes how to defeat the SMTP attack by rebuilding </a:t>
            </a:r>
            <a:r>
              <a:rPr lang="en-US" sz="2400" b="0" i="1" dirty="0" err="1">
                <a:effectLst/>
                <a:latin typeface="Avenir Roman"/>
                <a:ea typeface="Avenir Roman"/>
                <a:cs typeface="Avenir Roman"/>
                <a:sym typeface="Avenir Roman"/>
              </a:rPr>
              <a:t>sendmail</a:t>
            </a:r>
            <a:r>
              <a:rPr lang="en-US" sz="2400" b="0" i="0" dirty="0">
                <a:effectLst/>
                <a:latin typeface="Avenir Roman"/>
                <a:ea typeface="Avenir Roman"/>
                <a:cs typeface="Avenir Roman"/>
                <a:sym typeface="Avenir Roman"/>
              </a:rPr>
              <a:t>, and explicitly mentions the </a:t>
            </a:r>
            <a:r>
              <a:rPr lang="en-US" sz="2400" b="0" i="1" dirty="0" err="1">
                <a:effectLst/>
                <a:latin typeface="Avenir Roman"/>
                <a:ea typeface="Avenir Roman"/>
                <a:cs typeface="Avenir Roman"/>
                <a:sym typeface="Avenir Roman"/>
              </a:rPr>
              <a:t>rexec</a:t>
            </a:r>
            <a:r>
              <a:rPr lang="en-US" sz="2400" b="0" i="0" dirty="0">
                <a:effectLst/>
                <a:latin typeface="Avenir Roman"/>
                <a:ea typeface="Avenir Roman"/>
                <a:cs typeface="Avenir Roman"/>
                <a:sym typeface="Avenir Roman"/>
              </a:rPr>
              <a:t> attack. Unfortunately Sudduth's message is blocked at relay.cs.net while that gateway is shut down to combat the worm, and it does not get delivered for almost two days. Sudduth acknowledges authorship of the message in a subsequent message to TCP-IP on Nov. 5.</a:t>
            </a:r>
          </a:p>
          <a:p>
            <a:r>
              <a:rPr lang="en-US" sz="2400" b="0" i="0" dirty="0">
                <a:effectLst/>
                <a:latin typeface="Avenir Roman"/>
                <a:ea typeface="Avenir Roman"/>
                <a:cs typeface="Avenir Roman"/>
                <a:sym typeface="Avenir Roman"/>
              </a:rPr>
              <a:t>11/3: 0254Keith Bostic sends a fix for </a:t>
            </a:r>
            <a:r>
              <a:rPr lang="en-US" sz="2400" b="0" i="1" dirty="0" err="1">
                <a:effectLst/>
                <a:latin typeface="Avenir Roman"/>
                <a:ea typeface="Avenir Roman"/>
                <a:cs typeface="Avenir Roman"/>
                <a:sym typeface="Avenir Roman"/>
              </a:rPr>
              <a:t>sendmail</a:t>
            </a:r>
            <a:r>
              <a:rPr lang="en-US" sz="2400" b="0" i="0" dirty="0">
                <a:effectLst/>
                <a:latin typeface="Avenir Roman"/>
                <a:ea typeface="Avenir Roman"/>
                <a:cs typeface="Avenir Roman"/>
                <a:sym typeface="Avenir Roman"/>
              </a:rPr>
              <a:t> to the newsgroup comp.bugs.4bsd.ucb-fixes and to the TCP-IP mailing list. These fixes (and later ones) are also mailed directly to important system administrators around the country.</a:t>
            </a:r>
          </a:p>
          <a:p>
            <a:r>
              <a:rPr lang="en-US" sz="2400" b="0" i="0" dirty="0">
                <a:effectLst/>
                <a:latin typeface="Avenir Roman"/>
                <a:ea typeface="Avenir Roman"/>
                <a:cs typeface="Avenir Roman"/>
                <a:sym typeface="Avenir Roman"/>
              </a:rPr>
              <a:t>11/3: early </a:t>
            </a:r>
            <a:r>
              <a:rPr lang="en-US" sz="2400" b="0" i="0" dirty="0" err="1">
                <a:effectLst/>
                <a:latin typeface="Avenir Roman"/>
                <a:ea typeface="Avenir Roman"/>
                <a:cs typeface="Avenir Roman"/>
                <a:sym typeface="Avenir Roman"/>
              </a:rPr>
              <a:t>morningThe</a:t>
            </a:r>
            <a:r>
              <a:rPr lang="en-US" sz="2400" b="0" i="0" dirty="0">
                <a:effectLst/>
                <a:latin typeface="Avenir Roman"/>
                <a:ea typeface="Avenir Roman"/>
                <a:cs typeface="Avenir Roman"/>
                <a:sym typeface="Avenir Roman"/>
              </a:rPr>
              <a:t> </a:t>
            </a:r>
            <a:r>
              <a:rPr lang="en-US" sz="2400" b="0" i="0" dirty="0" err="1">
                <a:effectLst/>
                <a:latin typeface="Avenir Roman"/>
                <a:ea typeface="Avenir Roman"/>
                <a:cs typeface="Avenir Roman"/>
                <a:sym typeface="Avenir Roman"/>
              </a:rPr>
              <a:t>wtmp</a:t>
            </a:r>
            <a:r>
              <a:rPr lang="en-US" sz="2400" b="0" i="0" dirty="0">
                <a:effectLst/>
                <a:latin typeface="Avenir Roman"/>
                <a:ea typeface="Avenir Roman"/>
                <a:cs typeface="Avenir Roman"/>
                <a:sym typeface="Avenir Roman"/>
              </a:rPr>
              <a:t> session log is mysteriously removed on prep.ai.mit.edu.</a:t>
            </a:r>
          </a:p>
          <a:p>
            <a:r>
              <a:rPr lang="en-US" sz="2400" b="0" i="0" dirty="0">
                <a:effectLst/>
                <a:latin typeface="Avenir Roman"/>
                <a:ea typeface="Avenir Roman"/>
                <a:cs typeface="Avenir Roman"/>
                <a:sym typeface="Avenir Roman"/>
              </a:rPr>
              <a:t>11/3: 0507Edward Wang at Berkeley figures out and reports the </a:t>
            </a:r>
            <a:r>
              <a:rPr lang="en-US" sz="2400" b="0" i="1" dirty="0">
                <a:effectLst/>
                <a:latin typeface="Avenir Roman"/>
                <a:ea typeface="Avenir Roman"/>
                <a:cs typeface="Avenir Roman"/>
                <a:sym typeface="Avenir Roman"/>
              </a:rPr>
              <a:t>finger</a:t>
            </a:r>
            <a:r>
              <a:rPr lang="en-US" sz="2400" b="0" i="0" dirty="0">
                <a:effectLst/>
                <a:latin typeface="Avenir Roman"/>
                <a:ea typeface="Avenir Roman"/>
                <a:cs typeface="Avenir Roman"/>
                <a:sym typeface="Avenir Roman"/>
              </a:rPr>
              <a:t> attack, but his message doesn't come to Mike </a:t>
            </a:r>
            <a:r>
              <a:rPr lang="en-US" sz="2400" b="0" i="0" dirty="0" err="1">
                <a:effectLst/>
                <a:latin typeface="Avenir Roman"/>
                <a:ea typeface="Avenir Roman"/>
                <a:cs typeface="Avenir Roman"/>
                <a:sym typeface="Avenir Roman"/>
              </a:rPr>
              <a:t>Karels</a:t>
            </a:r>
            <a:r>
              <a:rPr lang="en-US" sz="2400" b="0" i="0" dirty="0">
                <a:effectLst/>
                <a:latin typeface="Avenir Roman"/>
                <a:ea typeface="Avenir Roman"/>
                <a:cs typeface="Avenir Roman"/>
                <a:sym typeface="Avenir Roman"/>
              </a:rPr>
              <a:t>' attention for 12 hours.</a:t>
            </a:r>
          </a:p>
          <a:p>
            <a:r>
              <a:rPr lang="en-US" sz="2400" b="0" i="0" dirty="0">
                <a:effectLst/>
                <a:latin typeface="Avenir Roman"/>
                <a:ea typeface="Avenir Roman"/>
                <a:cs typeface="Avenir Roman"/>
                <a:sym typeface="Avenir Roman"/>
              </a:rPr>
              <a:t>11/3: 0900The annual Berkeley Unix Workshop commences at UC Berkeley. 40 or so important system administrators and backers are in town to attend, while disaster erupts at home. Several people who had planned to fly in on Thursday morning are trapped by the crisis. Keith Bostic spends much of the day on the phone at the Computer Systems Research Group offices answering calls from panicked system administrators from around the country.</a:t>
            </a:r>
          </a:p>
          <a:p>
            <a:r>
              <a:rPr lang="en-US" sz="2400" b="0" i="0" dirty="0">
                <a:effectLst/>
                <a:latin typeface="Avenir Roman"/>
                <a:ea typeface="Avenir Roman"/>
                <a:cs typeface="Avenir Roman"/>
                <a:sym typeface="Avenir Roman"/>
              </a:rPr>
              <a:t>11/3 :1500 (approx.)The team at MIT Athena calls Berkeley with an example of how the </a:t>
            </a:r>
            <a:r>
              <a:rPr lang="en-US" sz="2400" b="0" i="1" dirty="0">
                <a:effectLst/>
                <a:latin typeface="Avenir Roman"/>
                <a:ea typeface="Avenir Roman"/>
                <a:cs typeface="Avenir Roman"/>
                <a:sym typeface="Avenir Roman"/>
              </a:rPr>
              <a:t>finger</a:t>
            </a:r>
            <a:r>
              <a:rPr lang="en-US" sz="2400" b="0" i="0" dirty="0">
                <a:effectLst/>
                <a:latin typeface="Avenir Roman"/>
                <a:ea typeface="Avenir Roman"/>
                <a:cs typeface="Avenir Roman"/>
                <a:sym typeface="Avenir Roman"/>
              </a:rPr>
              <a:t> server bug works.</a:t>
            </a:r>
          </a:p>
          <a:p>
            <a:r>
              <a:rPr lang="en-US" sz="2400" b="0" i="0" dirty="0">
                <a:effectLst/>
                <a:latin typeface="Avenir Roman"/>
                <a:ea typeface="Avenir Roman"/>
                <a:cs typeface="Avenir Roman"/>
                <a:sym typeface="Avenir Roman"/>
              </a:rPr>
              <a:t>11/3:1626Dave Pare arrives at Berkeley CSRG offices; disassembly and decompiling start shortly afterward using </a:t>
            </a:r>
            <a:r>
              <a:rPr lang="en-US" sz="2400" b="0" i="0" dirty="0" err="1">
                <a:effectLst/>
                <a:latin typeface="Avenir Roman"/>
                <a:ea typeface="Avenir Roman"/>
                <a:cs typeface="Avenir Roman"/>
                <a:sym typeface="Avenir Roman"/>
              </a:rPr>
              <a:t>Pare's</a:t>
            </a:r>
            <a:r>
              <a:rPr lang="en-US" sz="2400" b="0" i="0" dirty="0">
                <a:effectLst/>
                <a:latin typeface="Avenir Roman"/>
                <a:ea typeface="Avenir Roman"/>
                <a:cs typeface="Avenir Roman"/>
                <a:sym typeface="Avenir Roman"/>
              </a:rPr>
              <a:t> special tools.</a:t>
            </a:r>
          </a:p>
          <a:p>
            <a:r>
              <a:rPr lang="en-US" sz="2400" b="0" i="0" dirty="0">
                <a:effectLst/>
                <a:latin typeface="Avenir Roman"/>
                <a:ea typeface="Avenir Roman"/>
                <a:cs typeface="Avenir Roman"/>
                <a:sym typeface="Avenir Roman"/>
              </a:rPr>
              <a:t>11/3:1800 (approx.)The Berkeley group sends out for calzones. People arrive and leave; the offices are crowded, there's plenty of excitement. Parallel work is in progress at MIT Athena; the two groups swap code.</a:t>
            </a:r>
          </a:p>
          <a:p>
            <a:r>
              <a:rPr lang="en-US" sz="2400" b="0" i="0" dirty="0">
                <a:effectLst/>
                <a:latin typeface="Avenir Roman"/>
                <a:ea typeface="Avenir Roman"/>
                <a:cs typeface="Avenir Roman"/>
                <a:sym typeface="Avenir Roman"/>
              </a:rPr>
              <a:t>11/3:1918Keith Bostic posts a fix for the </a:t>
            </a:r>
            <a:r>
              <a:rPr lang="en-US" sz="2400" b="0" i="1" dirty="0">
                <a:effectLst/>
                <a:latin typeface="Avenir Roman"/>
                <a:ea typeface="Avenir Roman"/>
                <a:cs typeface="Avenir Roman"/>
                <a:sym typeface="Avenir Roman"/>
              </a:rPr>
              <a:t>finger</a:t>
            </a:r>
            <a:r>
              <a:rPr lang="en-US" sz="2400" b="0" i="0" dirty="0">
                <a:effectLst/>
                <a:latin typeface="Avenir Roman"/>
                <a:ea typeface="Avenir Roman"/>
                <a:cs typeface="Avenir Roman"/>
                <a:sym typeface="Avenir Roman"/>
              </a:rPr>
              <a:t> server.</a:t>
            </a:r>
          </a:p>
          <a:p>
            <a:r>
              <a:rPr lang="en-US" sz="2400" b="0" i="0" dirty="0">
                <a:effectLst/>
                <a:latin typeface="Avenir Roman"/>
                <a:ea typeface="Avenir Roman"/>
                <a:cs typeface="Avenir Roman"/>
                <a:sym typeface="Avenir Roman"/>
              </a:rPr>
              <a:t>11/4: 0600Members of the Berkeley team, with the worm almost completely disassembled and largely decompiled, finally take off for a couple hours' sleep before returning to the workshop.</a:t>
            </a:r>
          </a:p>
          <a:p>
            <a:r>
              <a:rPr lang="en-US" sz="2400" b="0" i="0" dirty="0">
                <a:effectLst/>
                <a:latin typeface="Avenir Roman"/>
                <a:ea typeface="Avenir Roman"/>
                <a:cs typeface="Avenir Roman"/>
                <a:sym typeface="Avenir Roman"/>
              </a:rPr>
              <a:t>11/4: 1236Theodore </a:t>
            </a:r>
            <a:r>
              <a:rPr lang="en-US" sz="2400" b="0" i="0" dirty="0" err="1">
                <a:effectLst/>
                <a:latin typeface="Avenir Roman"/>
                <a:ea typeface="Avenir Roman"/>
                <a:cs typeface="Avenir Roman"/>
                <a:sym typeface="Avenir Roman"/>
              </a:rPr>
              <a:t>Ts'o</a:t>
            </a:r>
            <a:r>
              <a:rPr lang="en-US" sz="2400" b="0" i="0" dirty="0">
                <a:effectLst/>
                <a:latin typeface="Avenir Roman"/>
                <a:ea typeface="Avenir Roman"/>
                <a:cs typeface="Avenir Roman"/>
                <a:sym typeface="Avenir Roman"/>
              </a:rPr>
              <a:t> of Project Athena at MIT publicly announces that MIT and Berkeley have completely disassembled the worm.</a:t>
            </a:r>
          </a:p>
          <a:p>
            <a:r>
              <a:rPr lang="en-US" sz="2400" b="0" i="0" dirty="0">
                <a:effectLst/>
                <a:latin typeface="Avenir Roman"/>
                <a:ea typeface="Avenir Roman"/>
                <a:cs typeface="Avenir Roman"/>
                <a:sym typeface="Avenir Roman"/>
              </a:rPr>
              <a:t>11/4:1700 (approx.)A short presentation on the worm is made at the end of the Berkeley UNIX Workshop.</a:t>
            </a:r>
          </a:p>
          <a:p>
            <a:r>
              <a:rPr lang="en-US" sz="2400" b="0" i="0" dirty="0">
                <a:effectLst/>
                <a:latin typeface="Avenir Roman"/>
                <a:ea typeface="Avenir Roman"/>
                <a:cs typeface="Avenir Roman"/>
                <a:sym typeface="Avenir Roman"/>
              </a:rPr>
              <a:t>11/8:National Computer Security Center meeting to discuss the worm. There are about 50 attendees.</a:t>
            </a:r>
          </a:p>
          <a:p>
            <a:r>
              <a:rPr lang="en-US" sz="2400" b="0" i="0" dirty="0">
                <a:effectLst/>
                <a:latin typeface="Avenir Roman"/>
                <a:ea typeface="Avenir Roman"/>
                <a:cs typeface="Avenir Roman"/>
                <a:sym typeface="Avenir Roman"/>
              </a:rPr>
              <a:t>11/11: 0038Fully decompiled and commented worm source is installed at Berkeley.</a:t>
            </a:r>
            <a:endParaRPr sz="2400" dirty="0"/>
          </a:p>
        </p:txBody>
      </p:sp>
    </p:spTree>
    <p:extLst>
      <p:ext uri="{BB962C8B-B14F-4D97-AF65-F5344CB8AC3E}">
        <p14:creationId xmlns:p14="http://schemas.microsoft.com/office/powerpoint/2010/main" val="470733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noRot="1" noChangeAspect="1"/>
          </p:cNvSpPr>
          <p:nvPr>
            <p:ph type="sldImg"/>
          </p:nvPr>
        </p:nvSpPr>
        <p:spPr>
          <a:prstGeom prst="rect">
            <a:avLst/>
          </a:prstGeom>
        </p:spPr>
        <p:txBody>
          <a:bodyPr/>
          <a:lstStyle/>
          <a:p>
            <a:pPr lvl="0"/>
            <a:endParaRPr/>
          </a:p>
        </p:txBody>
      </p:sp>
      <p:sp>
        <p:nvSpPr>
          <p:cNvPr id="116" name="Shape 116"/>
          <p:cNvSpPr>
            <a:spLocks noGrp="1"/>
          </p:cNvSpPr>
          <p:nvPr>
            <p:ph type="body" sz="quarter" idx="1"/>
          </p:nvPr>
        </p:nvSpPr>
        <p:spPr>
          <a:prstGeom prst="rect">
            <a:avLst/>
          </a:prstGeom>
        </p:spPr>
        <p:txBody>
          <a:bodyPr/>
          <a:lstStyle/>
          <a:p>
            <a:pPr lvl="0">
              <a:defRPr sz="1800"/>
            </a:pPr>
            <a:r>
              <a:rPr sz="2400"/>
              <a:t>[CLICK] Mostly when you think of white hats you probably think of security researchers. They’re in it for prestige, education and public service. They tend to focus their efforts on consumer-facing services, or widespread systems.</a:t>
            </a:r>
          </a:p>
          <a:p>
            <a:pPr lvl="0">
              <a:defRPr sz="1800"/>
            </a:pPr>
            <a:endParaRPr sz="2400"/>
          </a:p>
          <a:p>
            <a:pPr lvl="0">
              <a:defRPr sz="1800"/>
            </a:pPr>
            <a:r>
              <a:rPr sz="2400"/>
              <a:t>[CLICK] Penetration testers are hired guns, paid by a vendor or a customer to test a system directly. They go after whatever target they’re paid to.</a:t>
            </a:r>
          </a:p>
          <a:p>
            <a:pPr lvl="0">
              <a:defRPr sz="1800"/>
            </a:pPr>
            <a:endParaRPr sz="2400"/>
          </a:p>
          <a:p>
            <a:pPr lvl="0">
              <a:defRPr sz="1800"/>
            </a:pPr>
            <a:r>
              <a:rPr sz="2400"/>
              <a:t>[CLICK] Bounty hunters race for “bug bounties”, which are rewards put out by vendors. Sort of like informal pen-testers. Often this is a way to scare zero-days out of the woodwork—the people who collect the bounty often have been sitting on the exploit for a while. Which of course makes them gray hats, not white hats.</a:t>
            </a:r>
          </a:p>
        </p:txBody>
      </p:sp>
    </p:spTree>
    <p:extLst>
      <p:ext uri="{BB962C8B-B14F-4D97-AF65-F5344CB8AC3E}">
        <p14:creationId xmlns:p14="http://schemas.microsoft.com/office/powerpoint/2010/main" val="470943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prstGeom prst="rect">
            <a:avLst/>
          </a:prstGeom>
        </p:spPr>
        <p:txBody>
          <a:bodyPr/>
          <a:lstStyle/>
          <a:p>
            <a:pPr lvl="0"/>
            <a:endParaRPr/>
          </a:p>
        </p:txBody>
      </p:sp>
      <p:sp>
        <p:nvSpPr>
          <p:cNvPr id="126" name="Shape 126"/>
          <p:cNvSpPr>
            <a:spLocks noGrp="1"/>
          </p:cNvSpPr>
          <p:nvPr>
            <p:ph type="body" sz="quarter" idx="1"/>
          </p:nvPr>
        </p:nvSpPr>
        <p:spPr>
          <a:prstGeom prst="rect">
            <a:avLst/>
          </a:prstGeom>
        </p:spPr>
        <p:txBody>
          <a:bodyPr/>
          <a:lstStyle/>
          <a:p>
            <a:pPr lvl="0">
              <a:defRPr sz="1800"/>
            </a:pPr>
            <a:r>
              <a:rPr sz="2400"/>
              <a:t>[CLICK] Cyberspies! Very real situation: China hacks the US, Russia hacks Europe, Israel and Palestine hack each other, and the US hacks everybody. Bots are kind of a special case here—lots you can do with a large, widespread network of machines, from DDoS attacks, to password cracking, to wardialing.</a:t>
            </a:r>
          </a:p>
          <a:p>
            <a:pPr lvl="0">
              <a:defRPr sz="1800"/>
            </a:pPr>
            <a:endParaRPr sz="2400"/>
          </a:p>
          <a:p>
            <a:pPr lvl="0">
              <a:defRPr sz="1800"/>
            </a:pPr>
            <a:r>
              <a:rPr sz="2400"/>
              <a:t>[CLICK] You can think of hacktivists as just freelance cyberspies, really.</a:t>
            </a:r>
          </a:p>
          <a:p>
            <a:pPr lvl="0">
              <a:defRPr sz="1800"/>
            </a:pPr>
            <a:endParaRPr sz="2400"/>
          </a:p>
          <a:p>
            <a:pPr lvl="0">
              <a:defRPr sz="1800"/>
            </a:pPr>
            <a:r>
              <a:rPr sz="2400"/>
              <a:t>[CLICK] Vulnerability brokers are enablers for other attackers. They discover zero-days and then sell them. A really good zero-day, like some of the ones we’ll talk about a little later, can sell for hundreds of thousands of dollars. </a:t>
            </a:r>
          </a:p>
        </p:txBody>
      </p:sp>
    </p:spTree>
    <p:extLst>
      <p:ext uri="{BB962C8B-B14F-4D97-AF65-F5344CB8AC3E}">
        <p14:creationId xmlns:p14="http://schemas.microsoft.com/office/powerpoint/2010/main" val="852677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20"/>
          <p:cNvSpPr>
            <a:spLocks noGrp="1" noRot="1" noChangeAspect="1"/>
          </p:cNvSpPr>
          <p:nvPr>
            <p:ph type="sldImg"/>
          </p:nvPr>
        </p:nvSpPr>
        <p:spPr>
          <a:prstGeom prst="rect">
            <a:avLst/>
          </a:prstGeom>
        </p:spPr>
        <p:txBody>
          <a:bodyPr/>
          <a:lstStyle/>
          <a:p>
            <a:pPr lvl="0"/>
            <a:endParaRPr/>
          </a:p>
        </p:txBody>
      </p:sp>
      <p:sp>
        <p:nvSpPr>
          <p:cNvPr id="121" name="Shape 121"/>
          <p:cNvSpPr>
            <a:spLocks noGrp="1"/>
          </p:cNvSpPr>
          <p:nvPr>
            <p:ph type="body" sz="quarter" idx="1"/>
          </p:nvPr>
        </p:nvSpPr>
        <p:spPr>
          <a:prstGeom prst="rect">
            <a:avLst/>
          </a:prstGeom>
        </p:spPr>
        <p:txBody>
          <a:bodyPr/>
          <a:lstStyle/>
          <a:p>
            <a:pPr lvl="0">
              <a:defRPr sz="1800"/>
            </a:pPr>
            <a:r>
              <a:rPr sz="2400"/>
              <a:t>Gray hats notify the public first. This puts everyone at risk, because vendors aren’t given time to release patches.</a:t>
            </a:r>
          </a:p>
          <a:p>
            <a:pPr lvl="0">
              <a:defRPr sz="1800"/>
            </a:pPr>
            <a:endParaRPr sz="2400"/>
          </a:p>
          <a:p>
            <a:pPr lvl="0">
              <a:defRPr sz="1800"/>
            </a:pPr>
            <a:r>
              <a:rPr sz="2400"/>
              <a:t>[CLICK] Insiders are probably the greatest threat any company has. Physical security trumps everything else—generally speaking, if an attacker has physical access to a machine, or exists inside an organization’s trust boundary, there’s nothing you can do to stop them. Some insiders actually take this a step further and become outright cybercriminals.</a:t>
            </a:r>
          </a:p>
          <a:p>
            <a:pPr lvl="0">
              <a:defRPr sz="1800"/>
            </a:pPr>
            <a:endParaRPr sz="2400"/>
          </a:p>
          <a:p>
            <a:pPr lvl="0">
              <a:defRPr sz="1800"/>
            </a:pPr>
            <a:r>
              <a:rPr sz="2400"/>
              <a:t>[CLICK] Hobbyists are people who discover an exploit and then release it. They’re not destructive, just careless. Sometimes they cross the line—“I deserve something for finding this bug, and if you don’t pay me by Tuesday I’ll release it.”</a:t>
            </a:r>
          </a:p>
        </p:txBody>
      </p:sp>
    </p:spTree>
    <p:extLst>
      <p:ext uri="{BB962C8B-B14F-4D97-AF65-F5344CB8AC3E}">
        <p14:creationId xmlns:p14="http://schemas.microsoft.com/office/powerpoint/2010/main" val="3453372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prstGeom prst="rect">
            <a:avLst/>
          </a:prstGeom>
        </p:spPr>
        <p:txBody>
          <a:bodyPr/>
          <a:lstStyle/>
          <a:p>
            <a:pPr lvl="0"/>
            <a:endParaRPr/>
          </a:p>
        </p:txBody>
      </p:sp>
      <p:sp>
        <p:nvSpPr>
          <p:cNvPr id="131" name="Shape 131"/>
          <p:cNvSpPr>
            <a:spLocks noGrp="1"/>
          </p:cNvSpPr>
          <p:nvPr>
            <p:ph type="body" sz="quarter" idx="1"/>
          </p:nvPr>
        </p:nvSpPr>
        <p:spPr>
          <a:prstGeom prst="rect">
            <a:avLst/>
          </a:prstGeom>
        </p:spPr>
        <p:txBody>
          <a:bodyPr/>
          <a:lstStyle/>
          <a:p>
            <a:pPr lvl="0">
              <a:defRPr sz="1800"/>
            </a:pPr>
            <a:r>
              <a:rPr sz="2400"/>
              <a:t>And then you’ve got the people who don’t fall into this taxonomy, because they don’t create zero-days, they just use them. Cybercriminals use them for profit, script kiddies use them for personal reasons, but the end result is the same. It’s the existence of this aftermarket for zero-days that makes proactively preventing vulnerabilities so important.</a:t>
            </a:r>
          </a:p>
        </p:txBody>
      </p:sp>
    </p:spTree>
    <p:extLst>
      <p:ext uri="{BB962C8B-B14F-4D97-AF65-F5344CB8AC3E}">
        <p14:creationId xmlns:p14="http://schemas.microsoft.com/office/powerpoint/2010/main" val="1627695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40"/>
          <p:cNvSpPr>
            <a:spLocks noGrp="1" noRot="1" noChangeAspect="1"/>
          </p:cNvSpPr>
          <p:nvPr>
            <p:ph type="sldImg"/>
          </p:nvPr>
        </p:nvSpPr>
        <p:spPr>
          <a:prstGeom prst="rect">
            <a:avLst/>
          </a:prstGeom>
        </p:spPr>
        <p:txBody>
          <a:bodyPr/>
          <a:lstStyle/>
          <a:p>
            <a:pPr lvl="0"/>
            <a:endParaRPr/>
          </a:p>
        </p:txBody>
      </p:sp>
      <p:sp>
        <p:nvSpPr>
          <p:cNvPr id="41" name="Shape 41"/>
          <p:cNvSpPr>
            <a:spLocks noGrp="1"/>
          </p:cNvSpPr>
          <p:nvPr>
            <p:ph type="body" sz="quarter" idx="1"/>
          </p:nvPr>
        </p:nvSpPr>
        <p:spPr>
          <a:prstGeom prst="rect">
            <a:avLst/>
          </a:prstGeom>
        </p:spPr>
        <p:txBody>
          <a:bodyPr/>
          <a:lstStyle/>
          <a:p>
            <a:pPr lvl="0">
              <a:defRPr sz="1800"/>
            </a:pPr>
            <a:r>
              <a:rPr sz="2400"/>
              <a:t>As we’ve discussed, Internet security really wasn’t perceived as an issue when the Internet was still relatively small—most every host connected to the Internet was either on a military base or in a locked college computer lab, and virtually every action could be traced back to an authenticated account. The original Internet worm, the Morris worm of 1988, for example, was only possible because Robert Tappan Morris was a graduate CS student at Cornell.</a:t>
            </a:r>
            <a:br>
              <a:rPr sz="2400"/>
            </a:br>
            <a:br>
              <a:rPr sz="2400"/>
            </a:br>
            <a:r>
              <a:rPr sz="2400"/>
              <a:t>But then we can see something happened, right around 1994. [CLICK] That’s when the Internet was opened for commercial use, and the number of hosts—and by extension users—exploded. At that point, it was basically impossible to tie an attack to a specific user. As </a:t>
            </a:r>
            <a:r>
              <a:rPr sz="2400" i="1"/>
              <a:t>global </a:t>
            </a:r>
            <a:r>
              <a:rPr sz="2400"/>
              <a:t>Internet growth exploded, it became impossible to prosecute an attacker, even if you managed to track them down.</a:t>
            </a:r>
          </a:p>
        </p:txBody>
      </p:sp>
    </p:spTree>
    <p:extLst>
      <p:ext uri="{BB962C8B-B14F-4D97-AF65-F5344CB8AC3E}">
        <p14:creationId xmlns:p14="http://schemas.microsoft.com/office/powerpoint/2010/main" val="6151361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prstGeom prst="rect">
            <a:avLst/>
          </a:prstGeom>
        </p:spPr>
        <p:txBody>
          <a:bodyPr/>
          <a:lstStyle/>
          <a:p>
            <a:pPr lvl="0"/>
            <a:endParaRPr/>
          </a:p>
        </p:txBody>
      </p:sp>
      <p:sp>
        <p:nvSpPr>
          <p:cNvPr id="131" name="Shape 131"/>
          <p:cNvSpPr>
            <a:spLocks noGrp="1"/>
          </p:cNvSpPr>
          <p:nvPr>
            <p:ph type="body" sz="quarter" idx="1"/>
          </p:nvPr>
        </p:nvSpPr>
        <p:spPr>
          <a:prstGeom prst="rect">
            <a:avLst/>
          </a:prstGeom>
        </p:spPr>
        <p:txBody>
          <a:bodyPr/>
          <a:lstStyle/>
          <a:p>
            <a:pPr lvl="0">
              <a:defRPr sz="1800"/>
            </a:pPr>
            <a:r>
              <a:rPr sz="2400"/>
              <a:t>And then you’ve got the people who don’t fall into this taxonomy, because they don’t create zero-days, they just use them. Cybercriminals use them for profit, script kiddies use them for personal reasons, but the end result is the same. It’s the existence of this aftermarket for zero-days that makes proactively preventing vulnerabilities so important.</a:t>
            </a:r>
          </a:p>
        </p:txBody>
      </p:sp>
    </p:spTree>
    <p:extLst>
      <p:ext uri="{BB962C8B-B14F-4D97-AF65-F5344CB8AC3E}">
        <p14:creationId xmlns:p14="http://schemas.microsoft.com/office/powerpoint/2010/main" val="1545349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prstGeom prst="rect">
            <a:avLst/>
          </a:prstGeom>
        </p:spPr>
        <p:txBody>
          <a:bodyPr/>
          <a:lstStyle/>
          <a:p>
            <a:pPr lvl="0"/>
            <a:endParaRPr/>
          </a:p>
        </p:txBody>
      </p:sp>
      <p:sp>
        <p:nvSpPr>
          <p:cNvPr id="135" name="Shape 135"/>
          <p:cNvSpPr>
            <a:spLocks noGrp="1"/>
          </p:cNvSpPr>
          <p:nvPr>
            <p:ph type="body" sz="quarter" idx="1"/>
          </p:nvPr>
        </p:nvSpPr>
        <p:spPr>
          <a:prstGeom prst="rect">
            <a:avLst/>
          </a:prstGeom>
        </p:spPr>
        <p:txBody>
          <a:bodyPr/>
          <a:lstStyle/>
          <a:p>
            <a:pPr lvl="0">
              <a:defRPr sz="1800"/>
            </a:pPr>
            <a:r>
              <a:rPr sz="2400"/>
              <a:t>There’s a huge number of different attacks—there are more attacks than there are systems, because any system will offer multiple means of attack. But we can categorize them into a relatively small number of attack </a:t>
            </a:r>
            <a:r>
              <a:rPr sz="2400" i="1"/>
              <a:t>types</a:t>
            </a:r>
            <a:r>
              <a:rPr sz="2400"/>
              <a:t>, because different attacks can behave in similar ways.</a:t>
            </a:r>
          </a:p>
          <a:p>
            <a:pPr lvl="0">
              <a:defRPr sz="1800"/>
            </a:pPr>
            <a:endParaRPr sz="2400"/>
          </a:p>
          <a:p>
            <a:pPr lvl="0">
              <a:defRPr sz="1800"/>
            </a:pPr>
            <a:r>
              <a:rPr sz="2400"/>
              <a:t>It’s exactly like what we do in an RPG. There may be hundreds of weapons and attack moves, but there’s only so many kinds of damage—blunt, piercing, slashing, electrical, fire, ice, psychic, whatever. Attacks in an RPG are defined in terms of the way they interact with armor and the victim’s hitpoints; likewise, attacks in threat modeling are defined in the way they interact with defenses and protected assets.</a:t>
            </a:r>
          </a:p>
          <a:p>
            <a:pPr lvl="0">
              <a:defRPr sz="1800"/>
            </a:pPr>
            <a:endParaRPr sz="2400"/>
          </a:p>
          <a:p>
            <a:pPr lvl="0">
              <a:defRPr sz="1800"/>
            </a:pPr>
            <a:r>
              <a:rPr sz="2400"/>
              <a:t>Also like that RPG, any </a:t>
            </a:r>
            <a:r>
              <a:rPr sz="2400" i="1"/>
              <a:t>particular </a:t>
            </a:r>
            <a:r>
              <a:rPr sz="2400"/>
              <a:t>attack may incorporate more than one element. You might have an attack that spoofs a valid user in order to disclose hidden information. That’s okay; what we’re using this for is to figure out how attacks interact with our defenses. In such a situation, we’ll either simplify to one or the other—“yeah, this is spoofing, but the real problem is the information disclosure”—or we’ll acknowledge it as separate attacks—“the spoofing is a problem in its own right, and then if successful it opens up this information disclosure problem as well”.</a:t>
            </a:r>
          </a:p>
        </p:txBody>
      </p:sp>
    </p:spTree>
    <p:extLst>
      <p:ext uri="{BB962C8B-B14F-4D97-AF65-F5344CB8AC3E}">
        <p14:creationId xmlns:p14="http://schemas.microsoft.com/office/powerpoint/2010/main" val="38778656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prstGeom prst="rect">
            <a:avLst/>
          </a:prstGeom>
        </p:spPr>
        <p:txBody>
          <a:bodyPr/>
          <a:lstStyle/>
          <a:p>
            <a:pPr lvl="0"/>
            <a:endParaRPr/>
          </a:p>
        </p:txBody>
      </p:sp>
      <p:sp>
        <p:nvSpPr>
          <p:cNvPr id="140" name="Shape 140"/>
          <p:cNvSpPr>
            <a:spLocks noGrp="1"/>
          </p:cNvSpPr>
          <p:nvPr>
            <p:ph type="body" sz="quarter" idx="1"/>
          </p:nvPr>
        </p:nvSpPr>
        <p:spPr>
          <a:prstGeom prst="rect">
            <a:avLst/>
          </a:prstGeom>
        </p:spPr>
        <p:txBody>
          <a:bodyPr/>
          <a:lstStyle/>
          <a:p>
            <a:pPr lvl="0">
              <a:defRPr sz="1800"/>
            </a:pPr>
            <a:r>
              <a:rPr sz="2400"/>
              <a:t>Microsoft’s threat modeling process breaks attacks into six types, which—because Microsoft LOVES acronyms—are called STRIDE.</a:t>
            </a:r>
          </a:p>
          <a:p>
            <a:pPr lvl="0">
              <a:defRPr sz="1800"/>
            </a:pPr>
            <a:r>
              <a:rPr sz="2400"/>
              <a:t>[CLICK] spoofing</a:t>
            </a:r>
          </a:p>
          <a:p>
            <a:pPr lvl="0">
              <a:defRPr sz="1800"/>
            </a:pPr>
            <a:r>
              <a:rPr sz="2400"/>
              <a:t>[CLICK] tampering</a:t>
            </a:r>
          </a:p>
          <a:p>
            <a:pPr lvl="0">
              <a:defRPr sz="1800"/>
            </a:pPr>
            <a:r>
              <a:rPr sz="2400"/>
              <a:t>[CLICK] repudiation</a:t>
            </a:r>
          </a:p>
          <a:p>
            <a:pPr lvl="0">
              <a:defRPr sz="1800"/>
            </a:pPr>
            <a:r>
              <a:rPr sz="2400"/>
              <a:t>[CLICK] information disclosure</a:t>
            </a:r>
          </a:p>
          <a:p>
            <a:pPr lvl="0">
              <a:defRPr sz="1800"/>
            </a:pPr>
            <a:r>
              <a:rPr sz="2400"/>
              <a:t>[CLICK] denial of service</a:t>
            </a:r>
          </a:p>
          <a:p>
            <a:pPr lvl="0">
              <a:defRPr sz="1800"/>
            </a:pPr>
            <a:r>
              <a:rPr sz="2400"/>
              <a:t>[CLICK] elevation of privilege</a:t>
            </a:r>
          </a:p>
        </p:txBody>
      </p:sp>
    </p:spTree>
    <p:extLst>
      <p:ext uri="{BB962C8B-B14F-4D97-AF65-F5344CB8AC3E}">
        <p14:creationId xmlns:p14="http://schemas.microsoft.com/office/powerpoint/2010/main" val="21175388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a:spLocks noGrp="1" noRot="1" noChangeAspect="1"/>
          </p:cNvSpPr>
          <p:nvPr>
            <p:ph type="sldImg"/>
          </p:nvPr>
        </p:nvSpPr>
        <p:spPr>
          <a:prstGeom prst="rect">
            <a:avLst/>
          </a:prstGeom>
        </p:spPr>
        <p:txBody>
          <a:bodyPr/>
          <a:lstStyle/>
          <a:p>
            <a:pPr lvl="0"/>
            <a:endParaRPr/>
          </a:p>
        </p:txBody>
      </p:sp>
      <p:sp>
        <p:nvSpPr>
          <p:cNvPr id="145" name="Shape 145"/>
          <p:cNvSpPr>
            <a:spLocks noGrp="1"/>
          </p:cNvSpPr>
          <p:nvPr>
            <p:ph type="body" sz="quarter" idx="1"/>
          </p:nvPr>
        </p:nvSpPr>
        <p:spPr>
          <a:prstGeom prst="rect">
            <a:avLst/>
          </a:prstGeom>
        </p:spPr>
        <p:txBody>
          <a:bodyPr/>
          <a:lstStyle/>
          <a:p>
            <a:pPr lvl="0">
              <a:defRPr sz="1800"/>
            </a:pPr>
            <a:r>
              <a:rPr sz="2400"/>
              <a:t>This is the attack people are most familiar with. It’s why we have usernames and passwords. It’s why credit cards have CVV numbers. [explain CC carbon machines, raised numbers]</a:t>
            </a:r>
          </a:p>
        </p:txBody>
      </p:sp>
    </p:spTree>
    <p:extLst>
      <p:ext uri="{BB962C8B-B14F-4D97-AF65-F5344CB8AC3E}">
        <p14:creationId xmlns:p14="http://schemas.microsoft.com/office/powerpoint/2010/main" val="38580907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a:spLocks noGrp="1" noRot="1" noChangeAspect="1"/>
          </p:cNvSpPr>
          <p:nvPr>
            <p:ph type="sldImg"/>
          </p:nvPr>
        </p:nvSpPr>
        <p:spPr>
          <a:prstGeom prst="rect">
            <a:avLst/>
          </a:prstGeom>
        </p:spPr>
        <p:txBody>
          <a:bodyPr/>
          <a:lstStyle/>
          <a:p>
            <a:pPr lvl="0"/>
            <a:endParaRPr/>
          </a:p>
        </p:txBody>
      </p:sp>
      <p:sp>
        <p:nvSpPr>
          <p:cNvPr id="152" name="Shape 152"/>
          <p:cNvSpPr>
            <a:spLocks noGrp="1"/>
          </p:cNvSpPr>
          <p:nvPr>
            <p:ph type="body" sz="quarter" idx="1"/>
          </p:nvPr>
        </p:nvSpPr>
        <p:spPr>
          <a:prstGeom prst="rect">
            <a:avLst/>
          </a:prstGeom>
        </p:spPr>
        <p:txBody>
          <a:bodyPr/>
          <a:lstStyle/>
          <a:p>
            <a:pPr lvl="0">
              <a:defRPr sz="1800"/>
            </a:pPr>
            <a:r>
              <a:rPr sz="2400"/>
              <a:t>[CLICK] 2,147,483,647, because that’s the highest value you can submit.</a:t>
            </a:r>
          </a:p>
          <a:p>
            <a:pPr lvl="0">
              <a:defRPr sz="1800"/>
            </a:pPr>
            <a:endParaRPr sz="2400"/>
          </a:p>
          <a:p>
            <a:pPr lvl="0">
              <a:defRPr sz="1800"/>
            </a:pPr>
            <a:r>
              <a:rPr sz="2400"/>
              <a:t>Actually, on iOS game center, what happens is that the game is released, the high score becomes two billion, then the developer goes into their leaderboard table definition and sets the highest possible actual score. Which is why the high score table for Flappy Bird looks like this [CLICK]</a:t>
            </a:r>
          </a:p>
        </p:txBody>
      </p:sp>
    </p:spTree>
    <p:extLst>
      <p:ext uri="{BB962C8B-B14F-4D97-AF65-F5344CB8AC3E}">
        <p14:creationId xmlns:p14="http://schemas.microsoft.com/office/powerpoint/2010/main" val="40682498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prstGeom prst="rect">
            <a:avLst/>
          </a:prstGeom>
        </p:spPr>
        <p:txBody>
          <a:bodyPr/>
          <a:lstStyle/>
          <a:p>
            <a:pPr lvl="0"/>
            <a:endParaRPr/>
          </a:p>
        </p:txBody>
      </p:sp>
      <p:sp>
        <p:nvSpPr>
          <p:cNvPr id="157" name="Shape 157"/>
          <p:cNvSpPr>
            <a:spLocks noGrp="1"/>
          </p:cNvSpPr>
          <p:nvPr>
            <p:ph type="body" sz="quarter" idx="1"/>
          </p:nvPr>
        </p:nvSpPr>
        <p:spPr>
          <a:prstGeom prst="rect">
            <a:avLst/>
          </a:prstGeom>
        </p:spPr>
        <p:txBody>
          <a:bodyPr/>
          <a:lstStyle/>
          <a:p>
            <a:pPr lvl="0">
              <a:defRPr sz="1800"/>
            </a:pPr>
            <a:r>
              <a:rPr sz="2400"/>
              <a:t>So what happens when you discover you’ve spent $1,000 on Candy Crush powerups? Well, the unethical thing to do is this: Call up Apple customer support, tell them your six-year-old made the purchases, and have them reverse the charges. This is repudiation—“I didn’t do it, nobody saw me do it, you can’t prove anything”. Repudiation could also be the reverse, claiming you did do something that you didn’t.</a:t>
            </a:r>
          </a:p>
        </p:txBody>
      </p:sp>
    </p:spTree>
    <p:extLst>
      <p:ext uri="{BB962C8B-B14F-4D97-AF65-F5344CB8AC3E}">
        <p14:creationId xmlns:p14="http://schemas.microsoft.com/office/powerpoint/2010/main" val="4316531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a:spLocks noGrp="1" noRot="1" noChangeAspect="1"/>
          </p:cNvSpPr>
          <p:nvPr>
            <p:ph type="sldImg"/>
          </p:nvPr>
        </p:nvSpPr>
        <p:spPr>
          <a:prstGeom prst="rect">
            <a:avLst/>
          </a:prstGeom>
        </p:spPr>
        <p:txBody>
          <a:bodyPr/>
          <a:lstStyle/>
          <a:p>
            <a:pPr lvl="0"/>
            <a:endParaRPr/>
          </a:p>
        </p:txBody>
      </p:sp>
      <p:sp>
        <p:nvSpPr>
          <p:cNvPr id="162" name="Shape 162"/>
          <p:cNvSpPr>
            <a:spLocks noGrp="1"/>
          </p:cNvSpPr>
          <p:nvPr>
            <p:ph type="body" sz="quarter" idx="1"/>
          </p:nvPr>
        </p:nvSpPr>
        <p:spPr>
          <a:prstGeom prst="rect">
            <a:avLst/>
          </a:prstGeom>
        </p:spPr>
        <p:txBody>
          <a:bodyPr/>
          <a:lstStyle/>
          <a:p>
            <a:pPr lvl="0">
              <a:defRPr sz="1800"/>
            </a:pPr>
            <a:r>
              <a:rPr sz="2400" dirty="0"/>
              <a:t>This one’s simple—you have secrets, someone else gets them. [CLICK] It’s a bad thing.</a:t>
            </a:r>
          </a:p>
        </p:txBody>
      </p:sp>
    </p:spTree>
    <p:extLst>
      <p:ext uri="{BB962C8B-B14F-4D97-AF65-F5344CB8AC3E}">
        <p14:creationId xmlns:p14="http://schemas.microsoft.com/office/powerpoint/2010/main" val="2794819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prstGeom prst="rect">
            <a:avLst/>
          </a:prstGeom>
        </p:spPr>
        <p:txBody>
          <a:bodyPr/>
          <a:lstStyle/>
          <a:p>
            <a:pPr lvl="0"/>
            <a:endParaRPr/>
          </a:p>
        </p:txBody>
      </p:sp>
      <p:sp>
        <p:nvSpPr>
          <p:cNvPr id="169" name="Shape 169"/>
          <p:cNvSpPr>
            <a:spLocks noGrp="1"/>
          </p:cNvSpPr>
          <p:nvPr>
            <p:ph type="body" sz="quarter" idx="1"/>
          </p:nvPr>
        </p:nvSpPr>
        <p:spPr>
          <a:prstGeom prst="rect">
            <a:avLst/>
          </a:prstGeom>
        </p:spPr>
        <p:txBody>
          <a:bodyPr/>
          <a:lstStyle/>
          <a:p>
            <a:pPr lvl="0">
              <a:defRPr sz="1800"/>
            </a:pPr>
            <a:r>
              <a:rPr sz="2400" dirty="0"/>
              <a:t>Everyone’s familiar with </a:t>
            </a:r>
            <a:r>
              <a:rPr sz="2400" dirty="0" err="1"/>
              <a:t>DoS</a:t>
            </a:r>
            <a:r>
              <a:rPr sz="2400" dirty="0"/>
              <a:t> attacks. Obviously they’re bad because they disrupt provision of services that companies rely on for income. But there’s other reasons for DOS attacks…</a:t>
            </a:r>
          </a:p>
          <a:p>
            <a:pPr lvl="0">
              <a:defRPr sz="1800"/>
            </a:pPr>
            <a:endParaRPr sz="2400" dirty="0"/>
          </a:p>
          <a:p>
            <a:pPr lvl="0">
              <a:defRPr sz="1800"/>
            </a:pPr>
            <a:r>
              <a:rPr sz="2400" dirty="0"/>
              <a:t>[CLICK] This is Kevin </a:t>
            </a:r>
            <a:r>
              <a:rPr sz="2400" dirty="0" err="1"/>
              <a:t>Poulsen</a:t>
            </a:r>
            <a:r>
              <a:rPr sz="2400" dirty="0"/>
              <a:t>, Wired magazine’s senior editor on network security. This guy really, really knows what he’s talking about, because he used to be [CLICK] this guy, Kevin </a:t>
            </a:r>
            <a:r>
              <a:rPr sz="2400" dirty="0" err="1"/>
              <a:t>Poulsen</a:t>
            </a:r>
            <a:r>
              <a:rPr sz="2400" dirty="0"/>
              <a:t>, cybercriminal. In 1990, LA radio station KIIS (FM 102) ran a contest—be the 102nd caller and win [CLICK] a shiny new Porsche 944. Kevin hacked into the phone company and shut down all the radio station’s phone lines except the one he was on… which made it easy to become the 102nd caller. He won the car, cash, seven federal indictments and 51 months in prison.</a:t>
            </a:r>
          </a:p>
        </p:txBody>
      </p:sp>
    </p:spTree>
    <p:extLst>
      <p:ext uri="{BB962C8B-B14F-4D97-AF65-F5344CB8AC3E}">
        <p14:creationId xmlns:p14="http://schemas.microsoft.com/office/powerpoint/2010/main" val="19752882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noRot="1" noChangeAspect="1"/>
          </p:cNvSpPr>
          <p:nvPr>
            <p:ph type="sldImg"/>
          </p:nvPr>
        </p:nvSpPr>
        <p:spPr>
          <a:prstGeom prst="rect">
            <a:avLst/>
          </a:prstGeom>
        </p:spPr>
        <p:txBody>
          <a:bodyPr/>
          <a:lstStyle/>
          <a:p>
            <a:pPr lvl="0"/>
            <a:endParaRPr/>
          </a:p>
        </p:txBody>
      </p:sp>
      <p:sp>
        <p:nvSpPr>
          <p:cNvPr id="174" name="Shape 174"/>
          <p:cNvSpPr>
            <a:spLocks noGrp="1"/>
          </p:cNvSpPr>
          <p:nvPr>
            <p:ph type="body" sz="quarter" idx="1"/>
          </p:nvPr>
        </p:nvSpPr>
        <p:spPr>
          <a:prstGeom prst="rect">
            <a:avLst/>
          </a:prstGeom>
        </p:spPr>
        <p:txBody>
          <a:bodyPr/>
          <a:lstStyle/>
          <a:p>
            <a:pPr lvl="0">
              <a:defRPr sz="1800"/>
            </a:pPr>
            <a:r>
              <a:rPr sz="2400"/>
              <a:t>The foremost example of elevation of privilege is compromising someone’s computer, taking it over. You can think of a lot of reasons to take over a server, and those attacks succeed often… but servers tend to be well-patched. What’s far, far more common is to take over individual home PCs… not to access anything on those machines, but simply to create [CLICK] a zombie army.</a:t>
            </a:r>
          </a:p>
          <a:p>
            <a:pPr lvl="0">
              <a:defRPr sz="1800"/>
            </a:pPr>
            <a:endParaRPr sz="2400"/>
          </a:p>
          <a:p>
            <a:pPr lvl="0">
              <a:defRPr sz="1800"/>
            </a:pPr>
            <a:r>
              <a:rPr sz="2400"/>
              <a:t>Black hats use zombie armies as tools to conduct other attacks. They’re key in distributed denial of service attacks—that’s what a DDoS means. They can be used to try random passwords against a service. They can be used to wardial a data center to find exposed machines. Their graphics cards can be used to hash a password database or mine for bitcoins.</a:t>
            </a:r>
          </a:p>
        </p:txBody>
      </p:sp>
    </p:spTree>
    <p:extLst>
      <p:ext uri="{BB962C8B-B14F-4D97-AF65-F5344CB8AC3E}">
        <p14:creationId xmlns:p14="http://schemas.microsoft.com/office/powerpoint/2010/main" val="31338841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hape 177"/>
          <p:cNvSpPr>
            <a:spLocks noGrp="1" noRot="1" noChangeAspect="1"/>
          </p:cNvSpPr>
          <p:nvPr>
            <p:ph type="sldImg"/>
          </p:nvPr>
        </p:nvSpPr>
        <p:spPr>
          <a:prstGeom prst="rect">
            <a:avLst/>
          </a:prstGeom>
        </p:spPr>
        <p:txBody>
          <a:bodyPr/>
          <a:lstStyle/>
          <a:p>
            <a:pPr lvl="0"/>
            <a:endParaRPr/>
          </a:p>
        </p:txBody>
      </p:sp>
      <p:sp>
        <p:nvSpPr>
          <p:cNvPr id="178" name="Shape 178"/>
          <p:cNvSpPr>
            <a:spLocks noGrp="1"/>
          </p:cNvSpPr>
          <p:nvPr>
            <p:ph type="body" sz="quarter" idx="1"/>
          </p:nvPr>
        </p:nvSpPr>
        <p:spPr>
          <a:prstGeom prst="rect">
            <a:avLst/>
          </a:prstGeom>
        </p:spPr>
        <p:txBody>
          <a:bodyPr/>
          <a:lstStyle/>
          <a:p>
            <a:pPr lvl="0">
              <a:defRPr sz="1800"/>
            </a:pPr>
            <a:r>
              <a:rPr sz="2400"/>
              <a:t>Threat modeling looks at your system the way an attacker does.</a:t>
            </a:r>
          </a:p>
          <a:p>
            <a:pPr lvl="0">
              <a:defRPr sz="1800"/>
            </a:pPr>
            <a:r>
              <a:rPr sz="2400"/>
              <a:t>Attackers have goals and motivations.</a:t>
            </a:r>
          </a:p>
          <a:p>
            <a:pPr lvl="0">
              <a:defRPr sz="1800"/>
            </a:pPr>
            <a:r>
              <a:rPr sz="2400"/>
              <a:t>Classifying attacks into categories helps us maintain focus and be methodical.</a:t>
            </a:r>
          </a:p>
        </p:txBody>
      </p:sp>
    </p:spTree>
    <p:extLst>
      <p:ext uri="{BB962C8B-B14F-4D97-AF65-F5344CB8AC3E}">
        <p14:creationId xmlns:p14="http://schemas.microsoft.com/office/powerpoint/2010/main" val="2346059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a:spLocks noGrp="1" noRot="1" noChangeAspect="1"/>
          </p:cNvSpPr>
          <p:nvPr>
            <p:ph type="sldImg"/>
          </p:nvPr>
        </p:nvSpPr>
        <p:spPr>
          <a:prstGeom prst="rect">
            <a:avLst/>
          </a:prstGeom>
        </p:spPr>
        <p:txBody>
          <a:bodyPr/>
          <a:lstStyle/>
          <a:p>
            <a:pPr lvl="0"/>
            <a:endParaRPr/>
          </a:p>
        </p:txBody>
      </p:sp>
      <p:sp>
        <p:nvSpPr>
          <p:cNvPr id="48" name="Shape 48"/>
          <p:cNvSpPr>
            <a:spLocks noGrp="1"/>
          </p:cNvSpPr>
          <p:nvPr>
            <p:ph type="body" sz="quarter" idx="1"/>
          </p:nvPr>
        </p:nvSpPr>
        <p:spPr>
          <a:prstGeom prst="rect">
            <a:avLst/>
          </a:prstGeom>
        </p:spPr>
        <p:txBody>
          <a:bodyPr/>
          <a:lstStyle/>
          <a:p>
            <a:pPr lvl="0">
              <a:defRPr sz="1800"/>
            </a:pPr>
            <a:r>
              <a:rPr sz="2400" dirty="0"/>
              <a:t>It was clear that the old approach, reacting to attacks as they happened and then prosecuting the offenders, wasn’t going to be sufficient. A new approach was required. [CLICK] The result, developed over the rest of the decade, has a number of different names. Varying people for varying reasons call it [CLICK] risk modeling or [CLICK] vulnerability modeling or [CLICK] attack modeling.</a:t>
            </a:r>
          </a:p>
          <a:p>
            <a:pPr lvl="0">
              <a:defRPr sz="1800"/>
            </a:pPr>
            <a:endParaRPr sz="2400" dirty="0"/>
          </a:p>
          <a:p>
            <a:pPr lvl="0">
              <a:defRPr sz="1800"/>
            </a:pPr>
            <a:r>
              <a:rPr sz="2400" dirty="0"/>
              <a:t>When Microsoft adopted this approach company-wide in 2003, they called it threat modeling, and since I was there at the time, that’s what I call it too. Like absolutely everything on the internet, this minor difference in terminology sparks huge, sprawling arguments. I like the word “threat” because it feels more precise: It’s not a “risk”, because a risk is something passive, like smoking or Ebola, whereas threats come from active aggressors; it’s not a “vulnerability”, because if I protect against it, I’m not vulnerable anymore; and it’s not necessarily an attack, because if I make it sufficiently unattractive, the attack will never materialize.</a:t>
            </a:r>
            <a:endParaRPr lang="en-US" sz="2400" dirty="0"/>
          </a:p>
          <a:p>
            <a:pPr lvl="0">
              <a:defRPr sz="1800"/>
            </a:pPr>
            <a:endParaRPr lang="en-US" sz="2400" dirty="0"/>
          </a:p>
          <a:p>
            <a:r>
              <a:rPr lang="en-US" sz="2400" b="1" i="0" dirty="0">
                <a:effectLst/>
                <a:latin typeface="Avenir Roman"/>
                <a:ea typeface="Avenir Roman"/>
                <a:cs typeface="Avenir Roman"/>
                <a:sym typeface="Avenir Roman"/>
              </a:rPr>
              <a:t>SQL Slammer</a:t>
            </a:r>
            <a:r>
              <a:rPr lang="en-US" sz="2400" b="0" i="0" dirty="0">
                <a:effectLst/>
                <a:latin typeface="Avenir Roman"/>
                <a:ea typeface="Avenir Roman"/>
                <a:cs typeface="Avenir Roman"/>
                <a:sym typeface="Avenir Roman"/>
              </a:rPr>
              <a:t> is a </a:t>
            </a:r>
            <a:r>
              <a:rPr lang="en-US" sz="2400" b="0" i="0" u="none" strike="noStrike" dirty="0">
                <a:effectLst/>
                <a:latin typeface="Avenir Roman"/>
                <a:ea typeface="Avenir Roman"/>
                <a:cs typeface="Avenir Roman"/>
                <a:sym typeface="Avenir Roman"/>
                <a:hlinkClick r:id="rId3" tooltip="Computer worm"/>
              </a:rPr>
              <a:t>computer worm</a:t>
            </a:r>
            <a:r>
              <a:rPr lang="en-US" sz="2400" b="0" i="0" dirty="0">
                <a:effectLst/>
                <a:latin typeface="Avenir Roman"/>
                <a:ea typeface="Avenir Roman"/>
                <a:cs typeface="Avenir Roman"/>
                <a:sym typeface="Avenir Roman"/>
              </a:rPr>
              <a:t> that caused a </a:t>
            </a:r>
            <a:r>
              <a:rPr lang="en-US" sz="2400" b="0" i="0" u="none" strike="noStrike" dirty="0">
                <a:effectLst/>
                <a:latin typeface="Avenir Roman"/>
                <a:ea typeface="Avenir Roman"/>
                <a:cs typeface="Avenir Roman"/>
                <a:sym typeface="Avenir Roman"/>
                <a:hlinkClick r:id="rId4" tooltip="Denial of service"/>
              </a:rPr>
              <a:t>denial of service</a:t>
            </a:r>
            <a:r>
              <a:rPr lang="en-US" sz="2400" b="0" i="0" dirty="0">
                <a:effectLst/>
                <a:latin typeface="Avenir Roman"/>
                <a:ea typeface="Avenir Roman"/>
                <a:cs typeface="Avenir Roman"/>
                <a:sym typeface="Avenir Roman"/>
              </a:rPr>
              <a:t> on some </a:t>
            </a:r>
            <a:r>
              <a:rPr lang="en-US" sz="2400" b="0" i="0" u="none" strike="noStrike" dirty="0">
                <a:effectLst/>
                <a:latin typeface="Avenir Roman"/>
                <a:ea typeface="Avenir Roman"/>
                <a:cs typeface="Avenir Roman"/>
                <a:sym typeface="Avenir Roman"/>
                <a:hlinkClick r:id="rId5" tooltip="Internet"/>
              </a:rPr>
              <a:t>Internet</a:t>
            </a:r>
            <a:r>
              <a:rPr lang="en-US" sz="2400" b="0" i="0" dirty="0">
                <a:effectLst/>
                <a:latin typeface="Avenir Roman"/>
                <a:ea typeface="Avenir Roman"/>
                <a:cs typeface="Avenir Roman"/>
                <a:sym typeface="Avenir Roman"/>
              </a:rPr>
              <a:t> hosts and dramatically slowed down general </a:t>
            </a:r>
            <a:r>
              <a:rPr lang="en-US" sz="2400" b="0" i="0" u="none" strike="noStrike" dirty="0">
                <a:effectLst/>
                <a:latin typeface="Avenir Roman"/>
                <a:ea typeface="Avenir Roman"/>
                <a:cs typeface="Avenir Roman"/>
                <a:sym typeface="Avenir Roman"/>
                <a:hlinkClick r:id="rId6" tooltip="Internet traffic"/>
              </a:rPr>
              <a:t>Internet traffic</a:t>
            </a:r>
            <a:r>
              <a:rPr lang="en-US" sz="2400" b="0" i="0" dirty="0">
                <a:effectLst/>
                <a:latin typeface="Avenir Roman"/>
                <a:ea typeface="Avenir Roman"/>
                <a:cs typeface="Avenir Roman"/>
                <a:sym typeface="Avenir Roman"/>
              </a:rPr>
              <a:t>, starting at 05:30</a:t>
            </a:r>
            <a:r>
              <a:rPr lang="en-US" sz="2400" b="0" i="0" u="sng" dirty="0">
                <a:effectLst/>
                <a:latin typeface="Avenir Roman"/>
                <a:ea typeface="Avenir Roman"/>
                <a:cs typeface="Avenir Roman"/>
                <a:sym typeface="Avenir Roman"/>
                <a:hlinkClick r:id="rId7" tooltip="UTC"/>
              </a:rPr>
              <a:t>UTC</a:t>
            </a:r>
            <a:r>
              <a:rPr lang="en-US" sz="2400" b="0" i="0" dirty="0">
                <a:effectLst/>
                <a:latin typeface="Avenir Roman"/>
                <a:ea typeface="Avenir Roman"/>
                <a:cs typeface="Avenir Roman"/>
                <a:sym typeface="Avenir Roman"/>
              </a:rPr>
              <a:t> on January 25, 2003. It spread rapidly, infecting most of its 75,000 victims within ten minutes. So named by Christopher J. </a:t>
            </a:r>
            <a:r>
              <a:rPr lang="en-US" sz="2400" b="0" i="0" dirty="0" err="1">
                <a:effectLst/>
                <a:latin typeface="Avenir Roman"/>
                <a:ea typeface="Avenir Roman"/>
                <a:cs typeface="Avenir Roman"/>
                <a:sym typeface="Avenir Roman"/>
              </a:rPr>
              <a:t>Rouland</a:t>
            </a:r>
            <a:r>
              <a:rPr lang="en-US" sz="2400" b="0" i="0" dirty="0">
                <a:effectLst/>
                <a:latin typeface="Avenir Roman"/>
                <a:ea typeface="Avenir Roman"/>
                <a:cs typeface="Avenir Roman"/>
                <a:sym typeface="Avenir Roman"/>
              </a:rPr>
              <a:t>, the CTO of ISS, Slammer was first brought to the attention of the public by Michael </a:t>
            </a:r>
            <a:r>
              <a:rPr lang="en-US" sz="2400" b="0" i="0" dirty="0" err="1">
                <a:effectLst/>
                <a:latin typeface="Avenir Roman"/>
                <a:ea typeface="Avenir Roman"/>
                <a:cs typeface="Avenir Roman"/>
                <a:sym typeface="Avenir Roman"/>
              </a:rPr>
              <a:t>Bacarella</a:t>
            </a:r>
            <a:r>
              <a:rPr lang="en-US" sz="2400" b="0" i="0" dirty="0">
                <a:effectLst/>
                <a:latin typeface="Avenir Roman"/>
                <a:ea typeface="Avenir Roman"/>
                <a:cs typeface="Avenir Roman"/>
                <a:sym typeface="Avenir Roman"/>
              </a:rPr>
              <a:t> (see </a:t>
            </a:r>
            <a:r>
              <a:rPr lang="en-US" sz="2400" b="0" i="0" u="none" strike="noStrike" dirty="0">
                <a:effectLst/>
                <a:latin typeface="Avenir Roman"/>
                <a:ea typeface="Avenir Roman"/>
                <a:cs typeface="Avenir Roman"/>
                <a:sym typeface="Avenir Roman"/>
                <a:hlinkClick r:id="rId8"/>
              </a:rPr>
              <a:t>notes below</a:t>
            </a:r>
            <a:r>
              <a:rPr lang="en-US" sz="2400" b="0" i="0" dirty="0">
                <a:effectLst/>
                <a:latin typeface="Avenir Roman"/>
                <a:ea typeface="Avenir Roman"/>
                <a:cs typeface="Avenir Roman"/>
                <a:sym typeface="Avenir Roman"/>
              </a:rPr>
              <a:t>). Although titled "SQL slammer worm", the program did not use </a:t>
            </a:r>
            <a:r>
              <a:rPr lang="en-US" sz="2400" b="0" i="0" dirty="0" err="1">
                <a:effectLst/>
                <a:latin typeface="Avenir Roman"/>
                <a:ea typeface="Avenir Roman"/>
                <a:cs typeface="Avenir Roman"/>
                <a:sym typeface="Avenir Roman"/>
              </a:rPr>
              <a:t>the</a:t>
            </a:r>
            <a:r>
              <a:rPr lang="en-US" sz="2400" b="0" i="0" u="none" strike="noStrike" dirty="0" err="1">
                <a:effectLst/>
                <a:latin typeface="Avenir Roman"/>
                <a:ea typeface="Avenir Roman"/>
                <a:cs typeface="Avenir Roman"/>
                <a:sym typeface="Avenir Roman"/>
                <a:hlinkClick r:id="rId9" tooltip="SQL"/>
              </a:rPr>
              <a:t>SQL</a:t>
            </a:r>
            <a:r>
              <a:rPr lang="en-US" sz="2400" b="0" i="0" dirty="0">
                <a:effectLst/>
                <a:latin typeface="Avenir Roman"/>
                <a:ea typeface="Avenir Roman"/>
                <a:cs typeface="Avenir Roman"/>
                <a:sym typeface="Avenir Roman"/>
              </a:rPr>
              <a:t> language; it exploited a </a:t>
            </a:r>
            <a:r>
              <a:rPr lang="en-US" sz="2400" b="0" i="0" u="none" strike="noStrike" dirty="0">
                <a:effectLst/>
                <a:latin typeface="Avenir Roman"/>
                <a:ea typeface="Avenir Roman"/>
                <a:cs typeface="Avenir Roman"/>
                <a:sym typeface="Avenir Roman"/>
                <a:hlinkClick r:id="rId10" tooltip="Buffer overflow"/>
              </a:rPr>
              <a:t>buffer overflow</a:t>
            </a:r>
            <a:r>
              <a:rPr lang="en-US" sz="2400" b="0" i="0" dirty="0">
                <a:effectLst/>
                <a:latin typeface="Avenir Roman"/>
                <a:ea typeface="Avenir Roman"/>
                <a:cs typeface="Avenir Roman"/>
                <a:sym typeface="Avenir Roman"/>
              </a:rPr>
              <a:t> bug in Microsoft's flagship </a:t>
            </a:r>
            <a:r>
              <a:rPr lang="en-US" sz="2400" b="0" i="0" u="none" strike="noStrike" dirty="0">
                <a:effectLst/>
                <a:latin typeface="Avenir Roman"/>
                <a:ea typeface="Avenir Roman"/>
                <a:cs typeface="Avenir Roman"/>
                <a:sym typeface="Avenir Roman"/>
                <a:hlinkClick r:id="rId11" tooltip="Microsoft SQL Server"/>
              </a:rPr>
              <a:t>SQL Server</a:t>
            </a:r>
            <a:r>
              <a:rPr lang="en-US" sz="2400" b="0" i="0" dirty="0">
                <a:effectLst/>
                <a:latin typeface="Avenir Roman"/>
                <a:ea typeface="Avenir Roman"/>
                <a:cs typeface="Avenir Roman"/>
                <a:sym typeface="Avenir Roman"/>
              </a:rPr>
              <a:t> and </a:t>
            </a:r>
            <a:r>
              <a:rPr lang="en-US" sz="2400" b="0" i="0" u="none" strike="noStrike" dirty="0">
                <a:effectLst/>
                <a:latin typeface="Avenir Roman"/>
                <a:ea typeface="Avenir Roman"/>
                <a:cs typeface="Avenir Roman"/>
                <a:sym typeface="Avenir Roman"/>
                <a:hlinkClick r:id="rId12" tooltip="MSDE"/>
              </a:rPr>
              <a:t>Desktop Engine</a:t>
            </a:r>
            <a:r>
              <a:rPr lang="en-US" sz="2400" b="0" i="0" dirty="0">
                <a:effectLst/>
                <a:latin typeface="Avenir Roman"/>
                <a:ea typeface="Avenir Roman"/>
                <a:cs typeface="Avenir Roman"/>
                <a:sym typeface="Avenir Roman"/>
              </a:rPr>
              <a:t> database products, for which a patch had been released six months earlier in </a:t>
            </a:r>
            <a:r>
              <a:rPr lang="en-US" sz="2400" b="0" i="0" u="none" strike="noStrike" dirty="0">
                <a:effectLst/>
                <a:latin typeface="Avenir Roman"/>
                <a:ea typeface="Avenir Roman"/>
                <a:cs typeface="Avenir Roman"/>
                <a:sym typeface="Avenir Roman"/>
                <a:hlinkClick r:id="rId13"/>
              </a:rPr>
              <a:t>MS02-039</a:t>
            </a:r>
            <a:r>
              <a:rPr lang="en-US" sz="2400" b="0" i="0" dirty="0">
                <a:effectLst/>
                <a:latin typeface="Avenir Roman"/>
                <a:ea typeface="Avenir Roman"/>
                <a:cs typeface="Avenir Roman"/>
                <a:sym typeface="Avenir Roman"/>
              </a:rPr>
              <a:t>. Other names include W32.SQLExp.Worm, DDOS.SQLP1434.A, the Sapphire Worm, SQL_HEL, W32/</a:t>
            </a:r>
            <a:r>
              <a:rPr lang="en-US" sz="2400" b="0" i="0" dirty="0" err="1">
                <a:effectLst/>
                <a:latin typeface="Avenir Roman"/>
                <a:ea typeface="Avenir Roman"/>
                <a:cs typeface="Avenir Roman"/>
                <a:sym typeface="Avenir Roman"/>
              </a:rPr>
              <a:t>SQLSlammer</a:t>
            </a:r>
            <a:r>
              <a:rPr lang="en-US" sz="2400" b="0" i="0" dirty="0">
                <a:effectLst/>
                <a:latin typeface="Avenir Roman"/>
                <a:ea typeface="Avenir Roman"/>
                <a:cs typeface="Avenir Roman"/>
                <a:sym typeface="Avenir Roman"/>
              </a:rPr>
              <a:t> and </a:t>
            </a:r>
            <a:r>
              <a:rPr lang="en-US" sz="2400" b="0" i="0" dirty="0" err="1">
                <a:effectLst/>
                <a:latin typeface="Avenir Roman"/>
                <a:ea typeface="Avenir Roman"/>
                <a:cs typeface="Avenir Roman"/>
                <a:sym typeface="Avenir Roman"/>
              </a:rPr>
              <a:t>Helkern</a:t>
            </a:r>
            <a:r>
              <a:rPr lang="en-US" sz="2400" b="0" i="0" dirty="0">
                <a:effectLst/>
                <a:latin typeface="Avenir Roman"/>
                <a:ea typeface="Avenir Roman"/>
                <a:cs typeface="Avenir Roman"/>
                <a:sym typeface="Avenir Roman"/>
              </a:rPr>
              <a:t>.</a:t>
            </a:r>
            <a:r>
              <a:rPr lang="en-US" sz="2400" b="0" i="0" u="none" strike="noStrike" baseline="30000" dirty="0">
                <a:effectLst/>
                <a:latin typeface="Avenir Roman"/>
                <a:ea typeface="Avenir Roman"/>
                <a:cs typeface="Avenir Roman"/>
                <a:sym typeface="Avenir Roman"/>
                <a:hlinkClick r:id="rId14"/>
              </a:rPr>
              <a:t>[1]</a:t>
            </a:r>
            <a:endParaRPr lang="en-US" sz="2400" b="0" i="0" dirty="0">
              <a:effectLst/>
              <a:latin typeface="Avenir Roman"/>
              <a:ea typeface="Avenir Roman"/>
              <a:cs typeface="Avenir Roman"/>
              <a:sym typeface="Avenir Roman"/>
            </a:endParaRPr>
          </a:p>
          <a:p>
            <a:pPr rtl="0"/>
            <a:r>
              <a:rPr lang="en-US" sz="2400" b="1" i="0" dirty="0">
                <a:effectLst/>
                <a:latin typeface="Avenir Roman"/>
                <a:ea typeface="Avenir Roman"/>
                <a:cs typeface="Avenir Roman"/>
                <a:sym typeface="Avenir Roman"/>
              </a:rPr>
              <a:t>Contents</a:t>
            </a:r>
          </a:p>
          <a:p>
            <a:pPr rtl="0"/>
            <a:r>
              <a:rPr lang="en-US" sz="2400" b="0" i="0" dirty="0">
                <a:effectLst/>
                <a:latin typeface="Avenir Roman"/>
                <a:ea typeface="Avenir Roman"/>
                <a:cs typeface="Avenir Roman"/>
                <a:sym typeface="Avenir Roman"/>
              </a:rPr>
              <a:t>  [</a:t>
            </a:r>
            <a:r>
              <a:rPr lang="en-US" sz="2400" b="0" i="0" u="none" strike="noStrike" dirty="0">
                <a:effectLst/>
                <a:latin typeface="Avenir Roman"/>
                <a:ea typeface="Avenir Roman"/>
                <a:cs typeface="Avenir Roman"/>
                <a:sym typeface="Avenir Roman"/>
                <a:hlinkClick r:id="rId15"/>
              </a:rPr>
              <a:t>hide</a:t>
            </a:r>
            <a:r>
              <a:rPr lang="en-US" sz="2400" b="0" i="0" dirty="0">
                <a:effectLst/>
                <a:latin typeface="Avenir Roman"/>
                <a:ea typeface="Avenir Roman"/>
                <a:cs typeface="Avenir Roman"/>
                <a:sym typeface="Avenir Roman"/>
              </a:rPr>
              <a:t>] </a:t>
            </a:r>
          </a:p>
          <a:p>
            <a:r>
              <a:rPr lang="en-US" sz="2400" b="0" i="0" u="none" strike="noStrike" dirty="0">
                <a:effectLst/>
                <a:latin typeface="Avenir Roman"/>
                <a:ea typeface="Avenir Roman"/>
                <a:cs typeface="Avenir Roman"/>
                <a:sym typeface="Avenir Roman"/>
                <a:hlinkClick r:id="rId16"/>
              </a:rPr>
              <a:t>1 Technical details</a:t>
            </a:r>
            <a:endParaRPr lang="en-US" sz="2400" b="0" i="0" dirty="0">
              <a:effectLst/>
              <a:latin typeface="Avenir Roman"/>
              <a:ea typeface="Avenir Roman"/>
              <a:cs typeface="Avenir Roman"/>
              <a:sym typeface="Avenir Roman"/>
            </a:endParaRPr>
          </a:p>
          <a:p>
            <a:r>
              <a:rPr lang="en-US" sz="2400" b="0" i="0" u="none" strike="noStrike" dirty="0">
                <a:effectLst/>
                <a:latin typeface="Avenir Roman"/>
                <a:ea typeface="Avenir Roman"/>
                <a:cs typeface="Avenir Roman"/>
                <a:sym typeface="Avenir Roman"/>
                <a:hlinkClick r:id="rId8"/>
              </a:rPr>
              <a:t>2 Notes</a:t>
            </a:r>
            <a:endParaRPr lang="en-US" sz="2400" b="0" i="0" dirty="0">
              <a:effectLst/>
              <a:latin typeface="Avenir Roman"/>
              <a:ea typeface="Avenir Roman"/>
              <a:cs typeface="Avenir Roman"/>
              <a:sym typeface="Avenir Roman"/>
            </a:endParaRPr>
          </a:p>
          <a:p>
            <a:r>
              <a:rPr lang="en-US" sz="2400" b="0" i="0" u="none" strike="noStrike" dirty="0">
                <a:effectLst/>
                <a:latin typeface="Avenir Roman"/>
                <a:ea typeface="Avenir Roman"/>
                <a:cs typeface="Avenir Roman"/>
                <a:sym typeface="Avenir Roman"/>
                <a:hlinkClick r:id="rId17"/>
              </a:rPr>
              <a:t>3 References</a:t>
            </a:r>
            <a:endParaRPr lang="en-US" sz="2400" b="0" i="0" dirty="0">
              <a:effectLst/>
              <a:latin typeface="Avenir Roman"/>
              <a:ea typeface="Avenir Roman"/>
              <a:cs typeface="Avenir Roman"/>
              <a:sym typeface="Avenir Roman"/>
            </a:endParaRPr>
          </a:p>
          <a:p>
            <a:r>
              <a:rPr lang="en-US" sz="2400" b="0" i="0" u="none" strike="noStrike" dirty="0">
                <a:effectLst/>
                <a:latin typeface="Avenir Roman"/>
                <a:ea typeface="Avenir Roman"/>
                <a:cs typeface="Avenir Roman"/>
                <a:sym typeface="Avenir Roman"/>
                <a:hlinkClick r:id="rId18"/>
              </a:rPr>
              <a:t>4 External links</a:t>
            </a:r>
            <a:endParaRPr lang="en-US" sz="2400" b="0" i="0" dirty="0">
              <a:effectLst/>
              <a:latin typeface="Avenir Roman"/>
              <a:ea typeface="Avenir Roman"/>
              <a:cs typeface="Avenir Roman"/>
              <a:sym typeface="Avenir Roman"/>
            </a:endParaRPr>
          </a:p>
          <a:p>
            <a:r>
              <a:rPr lang="en-US" sz="2400" b="0" i="0" dirty="0">
                <a:effectLst/>
                <a:latin typeface="Avenir Roman"/>
                <a:ea typeface="Avenir Roman"/>
                <a:cs typeface="Avenir Roman"/>
                <a:sym typeface="Avenir Roman"/>
              </a:rPr>
              <a:t>Technical details[</a:t>
            </a:r>
            <a:r>
              <a:rPr lang="en-US" sz="2400" b="0" i="0" u="none" strike="noStrike" dirty="0">
                <a:effectLst/>
                <a:latin typeface="Avenir Roman"/>
                <a:ea typeface="Avenir Roman"/>
                <a:cs typeface="Avenir Roman"/>
                <a:sym typeface="Avenir Roman"/>
                <a:hlinkClick r:id="rId19" tooltip="Edit section: Technical details"/>
              </a:rPr>
              <a:t>edit</a:t>
            </a:r>
            <a:r>
              <a:rPr lang="en-US" sz="2400" b="0" i="0" dirty="0">
                <a:effectLst/>
                <a:latin typeface="Avenir Roman"/>
                <a:ea typeface="Avenir Roman"/>
                <a:cs typeface="Avenir Roman"/>
                <a:sym typeface="Avenir Roman"/>
              </a:rPr>
              <a:t>]</a:t>
            </a:r>
          </a:p>
          <a:p>
            <a:r>
              <a:rPr lang="en-US" sz="2400" b="0" i="0" dirty="0">
                <a:effectLst/>
                <a:latin typeface="Avenir Roman"/>
                <a:ea typeface="Avenir Roman"/>
                <a:cs typeface="Avenir Roman"/>
                <a:sym typeface="Avenir Roman"/>
              </a:rPr>
              <a:t>The worm was based on proof of concept code demonstrated at the </a:t>
            </a:r>
            <a:r>
              <a:rPr lang="en-US" sz="2400" b="0" i="0" u="none" strike="noStrike" dirty="0">
                <a:effectLst/>
                <a:latin typeface="Avenir Roman"/>
                <a:ea typeface="Avenir Roman"/>
                <a:cs typeface="Avenir Roman"/>
                <a:sym typeface="Avenir Roman"/>
                <a:hlinkClick r:id="rId20" tooltip="Black Hat Briefings"/>
              </a:rPr>
              <a:t>Black Hat Briefings</a:t>
            </a:r>
            <a:r>
              <a:rPr lang="en-US" sz="2400" b="0" i="0" dirty="0">
                <a:effectLst/>
                <a:latin typeface="Avenir Roman"/>
                <a:ea typeface="Avenir Roman"/>
                <a:cs typeface="Avenir Roman"/>
                <a:sym typeface="Avenir Roman"/>
              </a:rPr>
              <a:t> by </a:t>
            </a:r>
            <a:r>
              <a:rPr lang="en-US" sz="2400" b="0" i="0" u="none" strike="noStrike" dirty="0">
                <a:effectLst/>
                <a:latin typeface="Avenir Roman"/>
                <a:ea typeface="Avenir Roman"/>
                <a:cs typeface="Avenir Roman"/>
                <a:sym typeface="Avenir Roman"/>
                <a:hlinkClick r:id="rId21" tooltip="David Litchfield"/>
              </a:rPr>
              <a:t>David Litchfield</a:t>
            </a:r>
            <a:r>
              <a:rPr lang="en-US" sz="2400" b="0" i="0" dirty="0">
                <a:effectLst/>
                <a:latin typeface="Avenir Roman"/>
                <a:ea typeface="Avenir Roman"/>
                <a:cs typeface="Avenir Roman"/>
                <a:sym typeface="Avenir Roman"/>
              </a:rPr>
              <a:t>, who had initially discovered the buffer overflow vulnerability that the worm exploited.</a:t>
            </a:r>
            <a:r>
              <a:rPr lang="en-US" sz="2400" b="0" i="0" u="none" strike="noStrike" baseline="30000" dirty="0">
                <a:effectLst/>
                <a:latin typeface="Avenir Roman"/>
                <a:ea typeface="Avenir Roman"/>
                <a:cs typeface="Avenir Roman"/>
                <a:sym typeface="Avenir Roman"/>
                <a:hlinkClick r:id="rId22"/>
              </a:rPr>
              <a:t>[2]</a:t>
            </a:r>
            <a:r>
              <a:rPr lang="en-US" sz="2400" b="0" i="0" dirty="0">
                <a:effectLst/>
                <a:latin typeface="Avenir Roman"/>
                <a:ea typeface="Avenir Roman"/>
                <a:cs typeface="Avenir Roman"/>
                <a:sym typeface="Avenir Roman"/>
              </a:rPr>
              <a:t> It is a small piece of code that does little other than generate random IP addresses and send itself out to those addresses. If a selected address happens to belong to a host that is running an unpatched copy of </a:t>
            </a:r>
            <a:r>
              <a:rPr lang="en-US" sz="2400" b="0" i="0" u="none" strike="noStrike" dirty="0">
                <a:effectLst/>
                <a:latin typeface="Avenir Roman"/>
                <a:ea typeface="Avenir Roman"/>
                <a:cs typeface="Avenir Roman"/>
                <a:sym typeface="Avenir Roman"/>
                <a:hlinkClick r:id="rId11" tooltip="Microsoft SQL Server"/>
              </a:rPr>
              <a:t>Microsoft SQL Server</a:t>
            </a:r>
            <a:r>
              <a:rPr lang="en-US" sz="2400" b="0" i="0" dirty="0">
                <a:effectLst/>
                <a:latin typeface="Avenir Roman"/>
                <a:ea typeface="Avenir Roman"/>
                <a:cs typeface="Avenir Roman"/>
                <a:sym typeface="Avenir Roman"/>
              </a:rPr>
              <a:t> Resolution Service listening on UDP port 1434, the host immediately becomes infected and begins spraying the Internet with more copies of the worm program.</a:t>
            </a:r>
          </a:p>
          <a:p>
            <a:r>
              <a:rPr lang="en-US" sz="2400" b="0" i="0" dirty="0">
                <a:effectLst/>
                <a:latin typeface="Avenir Roman"/>
                <a:ea typeface="Avenir Roman"/>
                <a:cs typeface="Avenir Roman"/>
                <a:sym typeface="Avenir Roman"/>
              </a:rPr>
              <a:t>Home </a:t>
            </a:r>
            <a:r>
              <a:rPr lang="en-US" sz="2400" b="0" i="0" u="none" strike="noStrike" dirty="0">
                <a:effectLst/>
                <a:latin typeface="Avenir Roman"/>
                <a:ea typeface="Avenir Roman"/>
                <a:cs typeface="Avenir Roman"/>
                <a:sym typeface="Avenir Roman"/>
                <a:hlinkClick r:id="rId23" tooltip="Personal Computer"/>
              </a:rPr>
              <a:t>PCs</a:t>
            </a:r>
            <a:r>
              <a:rPr lang="en-US" sz="2400" b="0" i="0" dirty="0">
                <a:effectLst/>
                <a:latin typeface="Avenir Roman"/>
                <a:ea typeface="Avenir Roman"/>
                <a:cs typeface="Avenir Roman"/>
                <a:sym typeface="Avenir Roman"/>
              </a:rPr>
              <a:t> are generally not vulnerable to this worm unless they have MSDE installed. The worm is so small that it does not contain code to write itself to disk, so it only stays in memory, and it is easy to remove. For example, Symantec provides a free removal utility (see external link below), or it can even be removed by restarting SQL Server (although the machine would likely be </a:t>
            </a:r>
            <a:r>
              <a:rPr lang="en-US" sz="2400" b="0" i="0" dirty="0" err="1">
                <a:effectLst/>
                <a:latin typeface="Avenir Roman"/>
                <a:ea typeface="Avenir Roman"/>
                <a:cs typeface="Avenir Roman"/>
                <a:sym typeface="Avenir Roman"/>
              </a:rPr>
              <a:t>reinfected</a:t>
            </a:r>
            <a:r>
              <a:rPr lang="en-US" sz="2400" b="0" i="0" dirty="0">
                <a:effectLst/>
                <a:latin typeface="Avenir Roman"/>
                <a:ea typeface="Avenir Roman"/>
                <a:cs typeface="Avenir Roman"/>
                <a:sym typeface="Avenir Roman"/>
              </a:rPr>
              <a:t> immediately).</a:t>
            </a:r>
          </a:p>
          <a:p>
            <a:r>
              <a:rPr lang="en-US" sz="2400" b="0" i="0" dirty="0">
                <a:effectLst/>
                <a:latin typeface="Avenir Roman"/>
                <a:ea typeface="Avenir Roman"/>
                <a:cs typeface="Avenir Roman"/>
                <a:sym typeface="Avenir Roman"/>
              </a:rPr>
              <a:t>The worm was made possible by a </a:t>
            </a:r>
            <a:r>
              <a:rPr lang="en-US" sz="2400" b="0" i="0" u="none" strike="noStrike" dirty="0">
                <a:effectLst/>
                <a:latin typeface="Avenir Roman"/>
                <a:ea typeface="Avenir Roman"/>
                <a:cs typeface="Avenir Roman"/>
                <a:sym typeface="Avenir Roman"/>
                <a:hlinkClick r:id="rId24" tooltip="Software security vulnerability"/>
              </a:rPr>
              <a:t>software security vulnerability</a:t>
            </a:r>
            <a:r>
              <a:rPr lang="en-US" sz="2400" b="0" i="0" dirty="0">
                <a:effectLst/>
                <a:latin typeface="Avenir Roman"/>
                <a:ea typeface="Avenir Roman"/>
                <a:cs typeface="Avenir Roman"/>
                <a:sym typeface="Avenir Roman"/>
              </a:rPr>
              <a:t> in SQL Server first reported by Microsoft on July 24, 2002. A patch had been available from Microsoft for six months prior to the worm's launch, but many installations had not been patched – including many at Microsoft.</a:t>
            </a:r>
          </a:p>
          <a:p>
            <a:r>
              <a:rPr lang="en-US" sz="2400" b="0" i="0" dirty="0">
                <a:effectLst/>
                <a:latin typeface="Avenir Roman"/>
                <a:ea typeface="Avenir Roman"/>
                <a:cs typeface="Avenir Roman"/>
                <a:sym typeface="Avenir Roman"/>
              </a:rPr>
              <a:t>The slowdown was caused by the collapse of numerous </a:t>
            </a:r>
            <a:r>
              <a:rPr lang="en-US" sz="2400" b="0" i="0" u="none" strike="noStrike" dirty="0">
                <a:effectLst/>
                <a:latin typeface="Avenir Roman"/>
                <a:ea typeface="Avenir Roman"/>
                <a:cs typeface="Avenir Roman"/>
                <a:sym typeface="Avenir Roman"/>
                <a:hlinkClick r:id="rId25" tooltip="Router (computing)"/>
              </a:rPr>
              <a:t>routers</a:t>
            </a:r>
            <a:r>
              <a:rPr lang="en-US" sz="2400" b="0" i="0" dirty="0">
                <a:effectLst/>
                <a:latin typeface="Avenir Roman"/>
                <a:ea typeface="Avenir Roman"/>
                <a:cs typeface="Avenir Roman"/>
                <a:sym typeface="Avenir Roman"/>
              </a:rPr>
              <a:t> under the burden of extremely high bombardment traffic from infected servers. Normally, when traffic is too high for routers to handle, the routers are supposed to delay or temporarily stop network traffic. Instead, some routers </a:t>
            </a:r>
            <a:r>
              <a:rPr lang="en-US" sz="2400" b="0" i="1" dirty="0">
                <a:effectLst/>
                <a:latin typeface="Avenir Roman"/>
                <a:ea typeface="Avenir Roman"/>
                <a:cs typeface="Avenir Roman"/>
                <a:sym typeface="Avenir Roman"/>
              </a:rPr>
              <a:t>crashed</a:t>
            </a:r>
            <a:r>
              <a:rPr lang="en-US" sz="2400" b="0" i="0" dirty="0">
                <a:effectLst/>
                <a:latin typeface="Avenir Roman"/>
                <a:ea typeface="Avenir Roman"/>
                <a:cs typeface="Avenir Roman"/>
                <a:sym typeface="Avenir Roman"/>
              </a:rPr>
              <a:t> (became unusable), and the "</a:t>
            </a:r>
            <a:r>
              <a:rPr lang="en-US" sz="2400" b="0" i="0" dirty="0" err="1">
                <a:effectLst/>
                <a:latin typeface="Avenir Roman"/>
                <a:ea typeface="Avenir Roman"/>
                <a:cs typeface="Avenir Roman"/>
                <a:sym typeface="Avenir Roman"/>
              </a:rPr>
              <a:t>neighbour</a:t>
            </a:r>
            <a:r>
              <a:rPr lang="en-US" sz="2400" b="0" i="0" dirty="0">
                <a:effectLst/>
                <a:latin typeface="Avenir Roman"/>
                <a:ea typeface="Avenir Roman"/>
                <a:cs typeface="Avenir Roman"/>
                <a:sym typeface="Avenir Roman"/>
              </a:rPr>
              <a:t>" routers would notice that these routers had stopped and should not be contacted (aka "removed from the </a:t>
            </a:r>
            <a:r>
              <a:rPr lang="en-US" sz="2400" b="0" i="0" u="none" strike="noStrike" dirty="0">
                <a:effectLst/>
                <a:latin typeface="Avenir Roman"/>
                <a:ea typeface="Avenir Roman"/>
                <a:cs typeface="Avenir Roman"/>
                <a:sym typeface="Avenir Roman"/>
                <a:hlinkClick r:id="rId26" tooltip="Routing table"/>
              </a:rPr>
              <a:t>routing table</a:t>
            </a:r>
            <a:r>
              <a:rPr lang="en-US" sz="2400" b="0" i="0" dirty="0">
                <a:effectLst/>
                <a:latin typeface="Avenir Roman"/>
                <a:ea typeface="Avenir Roman"/>
                <a:cs typeface="Avenir Roman"/>
                <a:sym typeface="Avenir Roman"/>
              </a:rPr>
              <a:t>"). Routers started sending notices to this effect to other routers they knew about. The flood of routing table update notices caused some additional routers to fail, compounding the problem. Eventually the crashed routers' maintainers restarted them, causing them to announce their status, leading to another wave of routing table updates. Soon a significant portion of Internet bandwidth was consumed by routers communicating with each other to update their routing tables, and ordinary data traffic slowed down or in some cases stopped altogether. Ironically, because the SQL Slammer worm was so small in size, sometimes it was able to get through when legitimate traffic was not.</a:t>
            </a:r>
          </a:p>
          <a:p>
            <a:r>
              <a:rPr lang="en-US" sz="2400" b="0" i="0" dirty="0">
                <a:effectLst/>
                <a:latin typeface="Avenir Roman"/>
                <a:ea typeface="Avenir Roman"/>
                <a:cs typeface="Avenir Roman"/>
                <a:sym typeface="Avenir Roman"/>
              </a:rPr>
              <a:t>Two key aspects contributed to SQL Slammer's rapid propagation. The worm infected new hosts over the </a:t>
            </a:r>
            <a:r>
              <a:rPr lang="en-US" sz="2400" b="0" i="0" u="none" strike="noStrike" dirty="0" err="1">
                <a:effectLst/>
                <a:latin typeface="Avenir Roman"/>
                <a:ea typeface="Avenir Roman"/>
                <a:cs typeface="Avenir Roman"/>
                <a:sym typeface="Avenir Roman"/>
                <a:hlinkClick r:id="rId27" tooltip="Session (computer science)"/>
              </a:rPr>
              <a:t>sessionless</a:t>
            </a:r>
            <a:r>
              <a:rPr lang="en-US" sz="2400" b="0" i="0" dirty="0">
                <a:effectLst/>
                <a:latin typeface="Avenir Roman"/>
                <a:ea typeface="Avenir Roman"/>
                <a:cs typeface="Avenir Roman"/>
                <a:sym typeface="Avenir Roman"/>
              </a:rPr>
              <a:t> </a:t>
            </a:r>
            <a:r>
              <a:rPr lang="en-US" sz="2400" b="0" i="0" u="none" strike="noStrike" dirty="0">
                <a:effectLst/>
                <a:latin typeface="Avenir Roman"/>
                <a:ea typeface="Avenir Roman"/>
                <a:cs typeface="Avenir Roman"/>
                <a:sym typeface="Avenir Roman"/>
                <a:hlinkClick r:id="rId28" tooltip="User Datagram Protocol"/>
              </a:rPr>
              <a:t>UDP</a:t>
            </a:r>
            <a:r>
              <a:rPr lang="en-US" sz="2400" b="0" i="0" dirty="0">
                <a:effectLst/>
                <a:latin typeface="Avenir Roman"/>
                <a:ea typeface="Avenir Roman"/>
                <a:cs typeface="Avenir Roman"/>
                <a:sym typeface="Avenir Roman"/>
              </a:rPr>
              <a:t> protocol, and the entire worm (only 376 bytes) fits inside a single packet.</a:t>
            </a:r>
            <a:r>
              <a:rPr lang="en-US" sz="2400" b="0" i="0" u="none" strike="noStrike" baseline="30000" dirty="0">
                <a:effectLst/>
                <a:latin typeface="Avenir Roman"/>
                <a:ea typeface="Avenir Roman"/>
                <a:cs typeface="Avenir Roman"/>
                <a:sym typeface="Avenir Roman"/>
                <a:hlinkClick r:id="rId29"/>
              </a:rPr>
              <a:t>[3]</a:t>
            </a:r>
            <a:r>
              <a:rPr lang="en-US" sz="2400" b="0" i="0" u="none" strike="noStrike" baseline="30000" dirty="0">
                <a:effectLst/>
                <a:latin typeface="Avenir Roman"/>
                <a:ea typeface="Avenir Roman"/>
                <a:cs typeface="Avenir Roman"/>
                <a:sym typeface="Avenir Roman"/>
                <a:hlinkClick r:id="rId30"/>
              </a:rPr>
              <a:t>[4]</a:t>
            </a:r>
            <a:r>
              <a:rPr lang="en-US" sz="2400" b="0" i="0" dirty="0">
                <a:effectLst/>
                <a:latin typeface="Avenir Roman"/>
                <a:ea typeface="Avenir Roman"/>
                <a:cs typeface="Avenir Roman"/>
                <a:sym typeface="Avenir Roman"/>
              </a:rPr>
              <a:t> As a result, each infected host could instead simply "fire and forget" packets as rapidly as possible (generally hundreds per second).</a:t>
            </a:r>
            <a:endParaRPr lang="en-US" sz="2400" dirty="0"/>
          </a:p>
          <a:p>
            <a:pPr lvl="0">
              <a:defRPr sz="1800"/>
            </a:pPr>
            <a:endParaRPr sz="2400" dirty="0"/>
          </a:p>
        </p:txBody>
      </p:sp>
    </p:spTree>
    <p:extLst>
      <p:ext uri="{BB962C8B-B14F-4D97-AF65-F5344CB8AC3E}">
        <p14:creationId xmlns:p14="http://schemas.microsoft.com/office/powerpoint/2010/main" val="2698035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prstGeom prst="rect">
            <a:avLst/>
          </a:prstGeom>
        </p:spPr>
        <p:txBody>
          <a:bodyPr/>
          <a:lstStyle/>
          <a:p>
            <a:pPr lvl="0"/>
            <a:endParaRPr/>
          </a:p>
        </p:txBody>
      </p:sp>
      <p:sp>
        <p:nvSpPr>
          <p:cNvPr id="53" name="Shape 53"/>
          <p:cNvSpPr>
            <a:spLocks noGrp="1"/>
          </p:cNvSpPr>
          <p:nvPr>
            <p:ph type="body" sz="quarter" idx="1"/>
          </p:nvPr>
        </p:nvSpPr>
        <p:spPr>
          <a:prstGeom prst="rect">
            <a:avLst/>
          </a:prstGeom>
        </p:spPr>
        <p:txBody>
          <a:bodyPr/>
          <a:lstStyle/>
          <a:p>
            <a:pPr lvl="0">
              <a:defRPr sz="1800"/>
            </a:pPr>
            <a:r>
              <a:rPr sz="2400"/>
              <a:t>There are many formal definitions of threat modeling; this one is mine. Each part is chosen carefully, and we’ll drill into them all tonight.</a:t>
            </a:r>
          </a:p>
        </p:txBody>
      </p:sp>
    </p:spTree>
    <p:extLst>
      <p:ext uri="{BB962C8B-B14F-4D97-AF65-F5344CB8AC3E}">
        <p14:creationId xmlns:p14="http://schemas.microsoft.com/office/powerpoint/2010/main" val="1575389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hape 57"/>
          <p:cNvSpPr>
            <a:spLocks noGrp="1" noRot="1" noChangeAspect="1"/>
          </p:cNvSpPr>
          <p:nvPr>
            <p:ph type="sldImg"/>
          </p:nvPr>
        </p:nvSpPr>
        <p:spPr>
          <a:prstGeom prst="rect">
            <a:avLst/>
          </a:prstGeom>
        </p:spPr>
        <p:txBody>
          <a:bodyPr/>
          <a:lstStyle/>
          <a:p>
            <a:pPr lvl="0"/>
            <a:endParaRPr/>
          </a:p>
        </p:txBody>
      </p:sp>
      <p:sp>
        <p:nvSpPr>
          <p:cNvPr id="58" name="Shape 58"/>
          <p:cNvSpPr>
            <a:spLocks noGrp="1"/>
          </p:cNvSpPr>
          <p:nvPr>
            <p:ph type="body" sz="quarter" idx="1"/>
          </p:nvPr>
        </p:nvSpPr>
        <p:spPr>
          <a:prstGeom prst="rect">
            <a:avLst/>
          </a:prstGeom>
        </p:spPr>
        <p:txBody>
          <a:bodyPr/>
          <a:lstStyle/>
          <a:p>
            <a:pPr lvl="0">
              <a:defRPr sz="1800"/>
            </a:pPr>
            <a:r>
              <a:rPr sz="2400"/>
              <a:t>prevent that.</a:t>
            </a:r>
          </a:p>
        </p:txBody>
      </p:sp>
    </p:spTree>
    <p:extLst>
      <p:ext uri="{BB962C8B-B14F-4D97-AF65-F5344CB8AC3E}">
        <p14:creationId xmlns:p14="http://schemas.microsoft.com/office/powerpoint/2010/main" val="3881187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hape 62"/>
          <p:cNvSpPr>
            <a:spLocks noGrp="1" noRot="1" noChangeAspect="1"/>
          </p:cNvSpPr>
          <p:nvPr>
            <p:ph type="sldImg"/>
          </p:nvPr>
        </p:nvSpPr>
        <p:spPr>
          <a:prstGeom prst="rect">
            <a:avLst/>
          </a:prstGeom>
        </p:spPr>
        <p:txBody>
          <a:bodyPr/>
          <a:lstStyle/>
          <a:p>
            <a:pPr lvl="0"/>
            <a:endParaRPr/>
          </a:p>
        </p:txBody>
      </p:sp>
      <p:sp>
        <p:nvSpPr>
          <p:cNvPr id="63" name="Shape 63"/>
          <p:cNvSpPr>
            <a:spLocks noGrp="1"/>
          </p:cNvSpPr>
          <p:nvPr>
            <p:ph type="body" sz="quarter" idx="1"/>
          </p:nvPr>
        </p:nvSpPr>
        <p:spPr>
          <a:prstGeom prst="rect">
            <a:avLst/>
          </a:prstGeom>
        </p:spPr>
        <p:txBody>
          <a:bodyPr/>
          <a:lstStyle/>
          <a:p>
            <a:pPr lvl="0">
              <a:defRPr sz="1800"/>
            </a:pPr>
            <a:r>
              <a:rPr sz="2400"/>
              <a:t>Process—that means it’s ongoing; you never stop doing it, just like coding is a process.</a:t>
            </a:r>
          </a:p>
          <a:p>
            <a:pPr lvl="0">
              <a:defRPr sz="1800"/>
            </a:pPr>
            <a:endParaRPr sz="2400"/>
          </a:p>
          <a:p>
            <a:pPr lvl="0">
              <a:defRPr sz="1800"/>
            </a:pPr>
            <a:r>
              <a:rPr sz="2400"/>
              <a:t>Threat modeling isn’t something you just sit down in a conference room one afternoon and crank out. It’s an ongoing activity that runs from the design of the project all the way through to live maintenance after release.</a:t>
            </a:r>
          </a:p>
        </p:txBody>
      </p:sp>
    </p:spTree>
    <p:extLst>
      <p:ext uri="{BB962C8B-B14F-4D97-AF65-F5344CB8AC3E}">
        <p14:creationId xmlns:p14="http://schemas.microsoft.com/office/powerpoint/2010/main" val="2721329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hape 67"/>
          <p:cNvSpPr>
            <a:spLocks noGrp="1" noRot="1" noChangeAspect="1"/>
          </p:cNvSpPr>
          <p:nvPr>
            <p:ph type="sldImg"/>
          </p:nvPr>
        </p:nvSpPr>
        <p:spPr>
          <a:prstGeom prst="rect">
            <a:avLst/>
          </a:prstGeom>
        </p:spPr>
        <p:txBody>
          <a:bodyPr/>
          <a:lstStyle/>
          <a:p>
            <a:pPr lvl="0"/>
            <a:endParaRPr/>
          </a:p>
        </p:txBody>
      </p:sp>
      <p:sp>
        <p:nvSpPr>
          <p:cNvPr id="68" name="Shape 68"/>
          <p:cNvSpPr>
            <a:spLocks noGrp="1"/>
          </p:cNvSpPr>
          <p:nvPr>
            <p:ph type="body" sz="quarter" idx="1"/>
          </p:nvPr>
        </p:nvSpPr>
        <p:spPr>
          <a:prstGeom prst="rect">
            <a:avLst/>
          </a:prstGeom>
        </p:spPr>
        <p:txBody>
          <a:bodyPr/>
          <a:lstStyle/>
          <a:p>
            <a:pPr lvl="0">
              <a:defRPr sz="1800"/>
            </a:pPr>
            <a:r>
              <a:rPr sz="2400"/>
              <a:t>System—you can threat model anything, not just software</a:t>
            </a:r>
          </a:p>
          <a:p>
            <a:pPr lvl="0">
              <a:defRPr sz="1800"/>
            </a:pPr>
            <a:endParaRPr sz="2400"/>
          </a:p>
          <a:p>
            <a:pPr lvl="0">
              <a:defRPr sz="1800"/>
            </a:pPr>
            <a:r>
              <a:rPr sz="2400"/>
              <a:t>Notice I don’t say “an application” here. You can apply threat modeling to anything, not just a program--you could apply it to something as abstract as game mechanics to something as concrete as the physical security of a bank vault. Even if what you’re modeling is indeed a program, “the system” encompasses way more than just the code—it’s the code, the game design, the network messages back and forth, the users, the customer service people… everything. But I’m going to talk about “your application” or “your program” for convenience.</a:t>
            </a:r>
          </a:p>
          <a:p>
            <a:pPr lvl="0">
              <a:defRPr sz="1800"/>
            </a:pPr>
            <a:endParaRPr sz="2400"/>
          </a:p>
          <a:p>
            <a:pPr lvl="0">
              <a:defRPr sz="1800"/>
            </a:pPr>
            <a:r>
              <a:rPr sz="2400"/>
              <a:t>On the other hand, “system” can also be just one part of your application viewed in isolation. Threat modeling just part of your application can let you do a threat model earlier in your development cycle for especially critical systems. For example, at MSN Games we released subscription-based Messenger peer-to-peer games. We developed the threat model for the subscription verification system before we started any other part of the code.</a:t>
            </a:r>
          </a:p>
        </p:txBody>
      </p:sp>
    </p:spTree>
    <p:extLst>
      <p:ext uri="{BB962C8B-B14F-4D97-AF65-F5344CB8AC3E}">
        <p14:creationId xmlns:p14="http://schemas.microsoft.com/office/powerpoint/2010/main" val="3557095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a:spLocks noGrp="1" noRot="1" noChangeAspect="1"/>
          </p:cNvSpPr>
          <p:nvPr>
            <p:ph type="sldImg"/>
          </p:nvPr>
        </p:nvSpPr>
        <p:spPr>
          <a:prstGeom prst="rect">
            <a:avLst/>
          </a:prstGeom>
        </p:spPr>
        <p:txBody>
          <a:bodyPr/>
          <a:lstStyle/>
          <a:p>
            <a:pPr lvl="0"/>
            <a:endParaRPr/>
          </a:p>
        </p:txBody>
      </p:sp>
      <p:sp>
        <p:nvSpPr>
          <p:cNvPr id="73" name="Shape 73"/>
          <p:cNvSpPr>
            <a:spLocks noGrp="1"/>
          </p:cNvSpPr>
          <p:nvPr>
            <p:ph type="body" sz="quarter" idx="1"/>
          </p:nvPr>
        </p:nvSpPr>
        <p:spPr>
          <a:prstGeom prst="rect">
            <a:avLst/>
          </a:prstGeom>
        </p:spPr>
        <p:txBody>
          <a:bodyPr/>
          <a:lstStyle/>
          <a:p>
            <a:pPr lvl="0">
              <a:defRPr sz="1800"/>
            </a:pPr>
            <a:r>
              <a:rPr sz="2400"/>
              <a:t>Methodical—TM breaks attack goals into six categories and encourages you to think about how they could apply to every asset in your system, to help you spot things you hadn’t previously considered</a:t>
            </a:r>
          </a:p>
        </p:txBody>
      </p:sp>
    </p:spTree>
    <p:extLst>
      <p:ext uri="{BB962C8B-B14F-4D97-AF65-F5344CB8AC3E}">
        <p14:creationId xmlns:p14="http://schemas.microsoft.com/office/powerpoint/2010/main" val="66801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Shape 77"/>
          <p:cNvSpPr>
            <a:spLocks noGrp="1" noRot="1" noChangeAspect="1"/>
          </p:cNvSpPr>
          <p:nvPr>
            <p:ph type="sldImg"/>
          </p:nvPr>
        </p:nvSpPr>
        <p:spPr>
          <a:prstGeom prst="rect">
            <a:avLst/>
          </a:prstGeom>
        </p:spPr>
        <p:txBody>
          <a:bodyPr/>
          <a:lstStyle/>
          <a:p>
            <a:pPr lvl="0"/>
            <a:endParaRPr/>
          </a:p>
        </p:txBody>
      </p:sp>
      <p:sp>
        <p:nvSpPr>
          <p:cNvPr id="78" name="Shape 78"/>
          <p:cNvSpPr>
            <a:spLocks noGrp="1"/>
          </p:cNvSpPr>
          <p:nvPr>
            <p:ph type="body" sz="quarter" idx="1"/>
          </p:nvPr>
        </p:nvSpPr>
        <p:spPr>
          <a:prstGeom prst="rect">
            <a:avLst/>
          </a:prstGeom>
        </p:spPr>
        <p:txBody>
          <a:bodyPr/>
          <a:lstStyle/>
          <a:p>
            <a:pPr lvl="0">
              <a:defRPr sz="1800"/>
            </a:pPr>
            <a:r>
              <a:rPr sz="2400"/>
              <a:t>Attacker’s perspective—attackers are people, and while that has downsides (they’re creative and determined), it has upsides (they have motivations and fears you can exploit).</a:t>
            </a:r>
          </a:p>
          <a:p>
            <a:pPr lvl="0">
              <a:defRPr sz="1800"/>
            </a:pPr>
            <a:endParaRPr sz="2400"/>
          </a:p>
          <a:p>
            <a:pPr lvl="0">
              <a:defRPr sz="1800"/>
            </a:pPr>
            <a:r>
              <a:rPr sz="2400"/>
              <a:t>The defining characteristic of threat modeling is that you look at your program the way an attacker does, and trust me on this one: Attackers are patient and thorough. The fact that you blocked ports 1 through 9999 won’t stop an attacker from probing port 10000. The fact that only one user in a million is inattentive enough to fall for that PayPal phish email doesn’t stop the attacker from sending it out again and again.</a:t>
            </a:r>
          </a:p>
        </p:txBody>
      </p:sp>
    </p:spTree>
    <p:extLst>
      <p:ext uri="{BB962C8B-B14F-4D97-AF65-F5344CB8AC3E}">
        <p14:creationId xmlns:p14="http://schemas.microsoft.com/office/powerpoint/2010/main" val="1671677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1270000" y="1638300"/>
            <a:ext cx="10464800" cy="3302000"/>
          </a:xfrm>
          <a:prstGeom prst="rect">
            <a:avLst/>
          </a:prstGeom>
        </p:spPr>
        <p:txBody>
          <a:bodyPr anchor="b"/>
          <a:lstStyle/>
          <a:p>
            <a:pPr lvl="0">
              <a:defRPr sz="1800">
                <a:solidFill>
                  <a:srgbClr val="000000"/>
                </a:solidFill>
              </a:defRPr>
            </a:pPr>
            <a:r>
              <a:rPr sz="8000">
                <a:solidFill>
                  <a:srgbClr val="FFFFFF"/>
                </a:solidFill>
              </a:rPr>
              <a:t>Title Text</a:t>
            </a:r>
          </a:p>
        </p:txBody>
      </p:sp>
      <p:sp>
        <p:nvSpPr>
          <p:cNvPr id="6" name="Shape 6"/>
          <p:cNvSpPr>
            <a:spLocks noGrp="1"/>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p>
          <a:p>
            <a:pPr lvl="1">
              <a:defRPr sz="1800">
                <a:solidFill>
                  <a:srgbClr val="000000"/>
                </a:solidFill>
              </a:defRPr>
            </a:pPr>
            <a:r>
              <a:rPr sz="3200">
                <a:solidFill>
                  <a:srgbClr val="FFFFFF"/>
                </a:solidFill>
              </a:rPr>
              <a:t>Body Level Two</a:t>
            </a:r>
          </a:p>
          <a:p>
            <a:pPr lvl="2">
              <a:defRPr sz="1800">
                <a:solidFill>
                  <a:srgbClr val="000000"/>
                </a:solidFill>
              </a:defRPr>
            </a:pPr>
            <a:r>
              <a:rPr sz="3200">
                <a:solidFill>
                  <a:srgbClr val="FFFFFF"/>
                </a:solidFill>
              </a:rPr>
              <a:t>Body Level Three</a:t>
            </a:r>
          </a:p>
          <a:p>
            <a:pPr lvl="3">
              <a:defRPr sz="1800">
                <a:solidFill>
                  <a:srgbClr val="000000"/>
                </a:solidFill>
              </a:defRPr>
            </a:pPr>
            <a:r>
              <a:rPr sz="3200">
                <a:solidFill>
                  <a:srgbClr val="FFFFFF"/>
                </a:solidFill>
              </a:rPr>
              <a:t>Body Level Four</a:t>
            </a:r>
          </a:p>
          <a:p>
            <a:pPr lvl="4">
              <a:defRPr sz="1800">
                <a:solidFill>
                  <a:srgbClr val="000000"/>
                </a:solidFill>
              </a:defRPr>
            </a:pPr>
            <a:r>
              <a:rPr sz="3200">
                <a:solidFill>
                  <a:srgbClr val="FFFFFF"/>
                </a:solidFill>
              </a:rPr>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8" name="Shape 8"/>
          <p:cNvSpPr>
            <a:spLocks noGrp="1"/>
          </p:cNvSpPr>
          <p:nvPr>
            <p:ph type="title"/>
          </p:nvPr>
        </p:nvSpPr>
        <p:spPr>
          <a:xfrm>
            <a:off x="1270000" y="6718300"/>
            <a:ext cx="10464800" cy="1422400"/>
          </a:xfrm>
          <a:prstGeom prst="rect">
            <a:avLst/>
          </a:prstGeom>
        </p:spPr>
        <p:txBody>
          <a:bodyPr anchor="b"/>
          <a:lstStyle/>
          <a:p>
            <a:pPr lvl="0">
              <a:defRPr sz="1800">
                <a:solidFill>
                  <a:srgbClr val="000000"/>
                </a:solidFill>
              </a:defRPr>
            </a:pPr>
            <a:r>
              <a:rPr sz="8000">
                <a:solidFill>
                  <a:srgbClr val="FFFFFF"/>
                </a:solidFill>
              </a:rPr>
              <a:t>Title Text</a:t>
            </a:r>
          </a:p>
        </p:txBody>
      </p:sp>
      <p:sp>
        <p:nvSpPr>
          <p:cNvPr id="9" name="Shape 9"/>
          <p:cNvSpPr>
            <a:spLocks noGrp="1"/>
          </p:cNvSpPr>
          <p:nvPr>
            <p:ph type="body"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p>
          <a:p>
            <a:pPr lvl="1">
              <a:defRPr sz="1800">
                <a:solidFill>
                  <a:srgbClr val="000000"/>
                </a:solidFill>
              </a:defRPr>
            </a:pPr>
            <a:r>
              <a:rPr sz="3200">
                <a:solidFill>
                  <a:srgbClr val="FFFFFF"/>
                </a:solidFill>
              </a:rPr>
              <a:t>Body Level Two</a:t>
            </a:r>
          </a:p>
          <a:p>
            <a:pPr lvl="2">
              <a:defRPr sz="1800">
                <a:solidFill>
                  <a:srgbClr val="000000"/>
                </a:solidFill>
              </a:defRPr>
            </a:pPr>
            <a:r>
              <a:rPr sz="3200">
                <a:solidFill>
                  <a:srgbClr val="FFFFFF"/>
                </a:solidFill>
              </a:rPr>
              <a:t>Body Level Three</a:t>
            </a:r>
          </a:p>
          <a:p>
            <a:pPr lvl="3">
              <a:defRPr sz="1800">
                <a:solidFill>
                  <a:srgbClr val="000000"/>
                </a:solidFill>
              </a:defRPr>
            </a:pPr>
            <a:r>
              <a:rPr sz="3200">
                <a:solidFill>
                  <a:srgbClr val="FFFFFF"/>
                </a:solidFill>
              </a:rPr>
              <a:t>Body Level Four</a:t>
            </a:r>
          </a:p>
          <a:p>
            <a:pPr lvl="4">
              <a:defRPr sz="1800">
                <a:solidFill>
                  <a:srgbClr val="000000"/>
                </a:solidFill>
              </a:defRPr>
            </a:pPr>
            <a:r>
              <a:rPr sz="3200">
                <a:solidFill>
                  <a:srgbClr val="FFFFFF"/>
                </a:solidFill>
              </a:rP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1" name="Shape 11"/>
          <p:cNvSpPr>
            <a:spLocks noGrp="1"/>
          </p:cNvSpPr>
          <p:nvPr>
            <p:ph type="title"/>
          </p:nvPr>
        </p:nvSpPr>
        <p:spPr>
          <a:xfrm>
            <a:off x="1270000" y="3225800"/>
            <a:ext cx="10464800" cy="3302000"/>
          </a:xfrm>
          <a:prstGeom prst="rect">
            <a:avLst/>
          </a:prstGeom>
        </p:spPr>
        <p:txBody>
          <a:bodyPr/>
          <a:lstStyle/>
          <a:p>
            <a:pPr lvl="0">
              <a:defRPr sz="1800">
                <a:solidFill>
                  <a:srgbClr val="000000"/>
                </a:solidFill>
              </a:defRPr>
            </a:pPr>
            <a:r>
              <a:rPr sz="8000">
                <a:solidFill>
                  <a:srgbClr val="FFFFFF"/>
                </a:solidFill>
              </a:rPr>
              <a:t>Title 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3" name="Shape 13"/>
          <p:cNvSpPr>
            <a:spLocks noGrp="1"/>
          </p:cNvSpPr>
          <p:nvPr>
            <p:ph type="title"/>
          </p:nvPr>
        </p:nvSpPr>
        <p:spPr>
          <a:xfrm>
            <a:off x="952500" y="762000"/>
            <a:ext cx="5334000" cy="4000500"/>
          </a:xfrm>
          <a:prstGeom prst="rect">
            <a:avLst/>
          </a:prstGeom>
        </p:spPr>
        <p:txBody>
          <a:bodyPr anchor="b"/>
          <a:lstStyle>
            <a:lvl1pPr>
              <a:defRPr sz="6000"/>
            </a:lvl1pPr>
          </a:lstStyle>
          <a:p>
            <a:pPr lvl="0">
              <a:defRPr sz="1800">
                <a:solidFill>
                  <a:srgbClr val="000000"/>
                </a:solidFill>
              </a:defRPr>
            </a:pPr>
            <a:r>
              <a:rPr sz="6000">
                <a:solidFill>
                  <a:srgbClr val="FFFFFF"/>
                </a:solidFill>
              </a:rPr>
              <a:t>Title Text</a:t>
            </a:r>
          </a:p>
        </p:txBody>
      </p:sp>
      <p:sp>
        <p:nvSpPr>
          <p:cNvPr id="14" name="Shape 14"/>
          <p:cNvSpPr>
            <a:spLocks noGrp="1"/>
          </p:cNvSpPr>
          <p:nvPr>
            <p:ph type="body"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p>
          <a:p>
            <a:pPr lvl="1">
              <a:defRPr sz="1800">
                <a:solidFill>
                  <a:srgbClr val="000000"/>
                </a:solidFill>
              </a:defRPr>
            </a:pPr>
            <a:r>
              <a:rPr sz="3200">
                <a:solidFill>
                  <a:srgbClr val="FFFFFF"/>
                </a:solidFill>
              </a:rPr>
              <a:t>Body Level Two</a:t>
            </a:r>
          </a:p>
          <a:p>
            <a:pPr lvl="2">
              <a:defRPr sz="1800">
                <a:solidFill>
                  <a:srgbClr val="000000"/>
                </a:solidFill>
              </a:defRPr>
            </a:pPr>
            <a:r>
              <a:rPr sz="3200">
                <a:solidFill>
                  <a:srgbClr val="FFFFFF"/>
                </a:solidFill>
              </a:rPr>
              <a:t>Body Level Three</a:t>
            </a:r>
          </a:p>
          <a:p>
            <a:pPr lvl="3">
              <a:defRPr sz="1800">
                <a:solidFill>
                  <a:srgbClr val="000000"/>
                </a:solidFill>
              </a:defRPr>
            </a:pPr>
            <a:r>
              <a:rPr sz="3200">
                <a:solidFill>
                  <a:srgbClr val="FFFFFF"/>
                </a:solidFill>
              </a:rPr>
              <a:t>Body Level Four</a:t>
            </a:r>
          </a:p>
          <a:p>
            <a:pPr lvl="4">
              <a:defRPr sz="1800">
                <a:solidFill>
                  <a:srgbClr val="000000"/>
                </a:solidFill>
              </a:defRPr>
            </a:pPr>
            <a:r>
              <a:rPr sz="3200">
                <a:solidFill>
                  <a:srgbClr val="FFFFFF"/>
                </a:solidFill>
              </a:rPr>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
        <p:nvSpPr>
          <p:cNvPr id="19" name="Shape 19"/>
          <p:cNvSpPr>
            <a:spLocks noGrp="1"/>
          </p:cNvSpPr>
          <p:nvPr>
            <p:ph type="body" idx="1"/>
          </p:nvPr>
        </p:nvSpPr>
        <p:spPr>
          <a:prstGeom prst="rect">
            <a:avLst/>
          </a:prstGeom>
        </p:spPr>
        <p:txBody>
          <a:bodyPr/>
          <a:lstStyle/>
          <a:p>
            <a:pPr lvl="0">
              <a:defRPr sz="1800">
                <a:solidFill>
                  <a:srgbClr val="000000"/>
                </a:solidFill>
              </a:defRPr>
            </a:pPr>
            <a:r>
              <a:rPr sz="3800">
                <a:solidFill>
                  <a:srgbClr val="FFFFFF"/>
                </a:solidFill>
              </a:rPr>
              <a:t>Body Level One</a:t>
            </a:r>
          </a:p>
          <a:p>
            <a:pPr lvl="1">
              <a:defRPr sz="1800">
                <a:solidFill>
                  <a:srgbClr val="000000"/>
                </a:solidFill>
              </a:defRPr>
            </a:pPr>
            <a:r>
              <a:rPr sz="3800">
                <a:solidFill>
                  <a:srgbClr val="FFFFFF"/>
                </a:solidFill>
              </a:rPr>
              <a:t>Body Level Two</a:t>
            </a:r>
          </a:p>
          <a:p>
            <a:pPr lvl="2">
              <a:defRPr sz="1800">
                <a:solidFill>
                  <a:srgbClr val="000000"/>
                </a:solidFill>
              </a:defRPr>
            </a:pPr>
            <a:r>
              <a:rPr sz="3800">
                <a:solidFill>
                  <a:srgbClr val="FFFFFF"/>
                </a:solidFill>
              </a:rPr>
              <a:t>Body Level Three</a:t>
            </a:r>
          </a:p>
          <a:p>
            <a:pPr lvl="3">
              <a:defRPr sz="1800">
                <a:solidFill>
                  <a:srgbClr val="000000"/>
                </a:solidFill>
              </a:defRPr>
            </a:pPr>
            <a:r>
              <a:rPr sz="3800">
                <a:solidFill>
                  <a:srgbClr val="FFFFFF"/>
                </a:solidFill>
              </a:rPr>
              <a:t>Body Level Four</a:t>
            </a:r>
          </a:p>
          <a:p>
            <a:pPr lvl="4">
              <a:defRPr sz="1800">
                <a:solidFill>
                  <a:srgbClr val="000000"/>
                </a:solidFill>
              </a:defRPr>
            </a:pPr>
            <a:r>
              <a:rPr sz="3800">
                <a:solidFill>
                  <a:srgbClr val="FFFFFF"/>
                </a:solidFill>
              </a:rPr>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
        <p:nvSpPr>
          <p:cNvPr id="22" name="Shape 22"/>
          <p:cNvSpPr>
            <a:spLocks noGrp="1"/>
          </p:cNvSpPr>
          <p:nvPr>
            <p:ph type="body"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952500" y="1270000"/>
            <a:ext cx="11099800" cy="7213600"/>
          </a:xfrm>
          <a:prstGeom prst="rect">
            <a:avLst/>
          </a:prstGeom>
        </p:spPr>
        <p:txBody>
          <a:bodyPr/>
          <a:lstStyle/>
          <a:p>
            <a:pPr lvl="0">
              <a:defRPr sz="1800">
                <a:solidFill>
                  <a:srgbClr val="000000"/>
                </a:solidFill>
              </a:defRPr>
            </a:pPr>
            <a:r>
              <a:rPr sz="3800">
                <a:solidFill>
                  <a:srgbClr val="FFFFFF"/>
                </a:solidFill>
              </a:rPr>
              <a:t>Body Level One</a:t>
            </a:r>
          </a:p>
          <a:p>
            <a:pPr lvl="1">
              <a:defRPr sz="1800">
                <a:solidFill>
                  <a:srgbClr val="000000"/>
                </a:solidFill>
              </a:defRPr>
            </a:pPr>
            <a:r>
              <a:rPr sz="3800">
                <a:solidFill>
                  <a:srgbClr val="FFFFFF"/>
                </a:solidFill>
              </a:rPr>
              <a:t>Body Level Two</a:t>
            </a:r>
          </a:p>
          <a:p>
            <a:pPr lvl="2">
              <a:defRPr sz="1800">
                <a:solidFill>
                  <a:srgbClr val="000000"/>
                </a:solidFill>
              </a:defRPr>
            </a:pPr>
            <a:r>
              <a:rPr sz="3800">
                <a:solidFill>
                  <a:srgbClr val="FFFFFF"/>
                </a:solidFill>
              </a:rPr>
              <a:t>Body Level Three</a:t>
            </a:r>
          </a:p>
          <a:p>
            <a:pPr lvl="3">
              <a:defRPr sz="1800">
                <a:solidFill>
                  <a:srgbClr val="000000"/>
                </a:solidFill>
              </a:defRPr>
            </a:pPr>
            <a:r>
              <a:rPr sz="3800">
                <a:solidFill>
                  <a:srgbClr val="FFFFFF"/>
                </a:solidFill>
              </a:rPr>
              <a:t>Body Level Four</a:t>
            </a:r>
          </a:p>
          <a:p>
            <a:pPr lvl="4">
              <a:defRPr sz="1800">
                <a:solidFill>
                  <a:srgbClr val="000000"/>
                </a:solidFill>
              </a:defRPr>
            </a:pPr>
            <a:r>
              <a:rPr sz="3800">
                <a:solidFill>
                  <a:srgbClr val="FFFFFF"/>
                </a:solidFill>
              </a:rPr>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solidFill>
                  <a:srgbClr val="000000"/>
                </a:solidFill>
              </a:defRPr>
            </a:pPr>
            <a:r>
              <a:rPr sz="8000">
                <a:solidFill>
                  <a:srgbClr val="FFFFFF"/>
                </a:solidFill>
              </a:rPr>
              <a:t>Title Text</a:t>
            </a:r>
          </a:p>
        </p:txBody>
      </p:sp>
      <p:sp>
        <p:nvSpPr>
          <p:cNvPr id="3" name="Shape 3"/>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solidFill>
                  <a:srgbClr val="000000"/>
                </a:solidFill>
              </a:defRPr>
            </a:pPr>
            <a:r>
              <a:rPr sz="3800">
                <a:solidFill>
                  <a:srgbClr val="FFFFFF"/>
                </a:solidFill>
              </a:rPr>
              <a:t>Body Level One</a:t>
            </a:r>
          </a:p>
          <a:p>
            <a:pPr lvl="1">
              <a:defRPr sz="1800">
                <a:solidFill>
                  <a:srgbClr val="000000"/>
                </a:solidFill>
              </a:defRPr>
            </a:pPr>
            <a:r>
              <a:rPr sz="3800">
                <a:solidFill>
                  <a:srgbClr val="FFFFFF"/>
                </a:solidFill>
              </a:rPr>
              <a:t>Body Level Two</a:t>
            </a:r>
          </a:p>
          <a:p>
            <a:pPr lvl="2">
              <a:defRPr sz="1800">
                <a:solidFill>
                  <a:srgbClr val="000000"/>
                </a:solidFill>
              </a:defRPr>
            </a:pPr>
            <a:r>
              <a:rPr sz="3800">
                <a:solidFill>
                  <a:srgbClr val="FFFFFF"/>
                </a:solidFill>
              </a:rPr>
              <a:t>Body Level Three</a:t>
            </a:r>
          </a:p>
          <a:p>
            <a:pPr lvl="3">
              <a:defRPr sz="1800">
                <a:solidFill>
                  <a:srgbClr val="000000"/>
                </a:solidFill>
              </a:defRPr>
            </a:pPr>
            <a:r>
              <a:rPr sz="3800">
                <a:solidFill>
                  <a:srgbClr val="FFFFFF"/>
                </a:solidFill>
              </a:rPr>
              <a:t>Body Level Four</a:t>
            </a:r>
          </a:p>
          <a:p>
            <a:pPr lvl="4">
              <a:defRPr sz="1800">
                <a:solidFill>
                  <a:srgbClr val="000000"/>
                </a:solidFill>
              </a:defRPr>
            </a:pPr>
            <a:r>
              <a:rPr sz="3800">
                <a:solidFill>
                  <a:srgbClr val="FFFFFF"/>
                </a:solidFill>
              </a:rPr>
              <a:t>Body Level Five</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algn="ctr" defTabSz="584200">
        <a:defRPr sz="8000">
          <a:solidFill>
            <a:srgbClr val="FFFFFF"/>
          </a:solidFill>
          <a:latin typeface="+mn-lt"/>
          <a:ea typeface="+mn-ea"/>
          <a:cs typeface="+mn-cs"/>
          <a:sym typeface="Helvetica Light"/>
        </a:defRPr>
      </a:lvl1pPr>
      <a:lvl2pPr indent="228600" algn="ctr" defTabSz="584200">
        <a:defRPr sz="8000">
          <a:solidFill>
            <a:srgbClr val="FFFFFF"/>
          </a:solidFill>
          <a:latin typeface="+mn-lt"/>
          <a:ea typeface="+mn-ea"/>
          <a:cs typeface="+mn-cs"/>
          <a:sym typeface="Helvetica Light"/>
        </a:defRPr>
      </a:lvl2pPr>
      <a:lvl3pPr indent="457200" algn="ctr" defTabSz="584200">
        <a:defRPr sz="8000">
          <a:solidFill>
            <a:srgbClr val="FFFFFF"/>
          </a:solidFill>
          <a:latin typeface="+mn-lt"/>
          <a:ea typeface="+mn-ea"/>
          <a:cs typeface="+mn-cs"/>
          <a:sym typeface="Helvetica Light"/>
        </a:defRPr>
      </a:lvl3pPr>
      <a:lvl4pPr indent="685800" algn="ctr" defTabSz="584200">
        <a:defRPr sz="8000">
          <a:solidFill>
            <a:srgbClr val="FFFFFF"/>
          </a:solidFill>
          <a:latin typeface="+mn-lt"/>
          <a:ea typeface="+mn-ea"/>
          <a:cs typeface="+mn-cs"/>
          <a:sym typeface="Helvetica Light"/>
        </a:defRPr>
      </a:lvl4pPr>
      <a:lvl5pPr indent="914400" algn="ctr" defTabSz="584200">
        <a:defRPr sz="8000">
          <a:solidFill>
            <a:srgbClr val="FFFFFF"/>
          </a:solidFill>
          <a:latin typeface="+mn-lt"/>
          <a:ea typeface="+mn-ea"/>
          <a:cs typeface="+mn-cs"/>
          <a:sym typeface="Helvetica Light"/>
        </a:defRPr>
      </a:lvl5pPr>
      <a:lvl6pPr indent="1143000" algn="ctr" defTabSz="584200">
        <a:defRPr sz="8000">
          <a:solidFill>
            <a:srgbClr val="FFFFFF"/>
          </a:solidFill>
          <a:latin typeface="+mn-lt"/>
          <a:ea typeface="+mn-ea"/>
          <a:cs typeface="+mn-cs"/>
          <a:sym typeface="Helvetica Light"/>
        </a:defRPr>
      </a:lvl6pPr>
      <a:lvl7pPr indent="1371600" algn="ctr" defTabSz="584200">
        <a:defRPr sz="8000">
          <a:solidFill>
            <a:srgbClr val="FFFFFF"/>
          </a:solidFill>
          <a:latin typeface="+mn-lt"/>
          <a:ea typeface="+mn-ea"/>
          <a:cs typeface="+mn-cs"/>
          <a:sym typeface="Helvetica Light"/>
        </a:defRPr>
      </a:lvl7pPr>
      <a:lvl8pPr indent="1600200" algn="ctr" defTabSz="584200">
        <a:defRPr sz="8000">
          <a:solidFill>
            <a:srgbClr val="FFFFFF"/>
          </a:solidFill>
          <a:latin typeface="+mn-lt"/>
          <a:ea typeface="+mn-ea"/>
          <a:cs typeface="+mn-cs"/>
          <a:sym typeface="Helvetica Light"/>
        </a:defRPr>
      </a:lvl8pPr>
      <a:lvl9pPr indent="1828800" algn="ctr" defTabSz="584200">
        <a:defRPr sz="8000">
          <a:solidFill>
            <a:srgbClr val="FFFFFF"/>
          </a:solidFill>
          <a:latin typeface="+mn-lt"/>
          <a:ea typeface="+mn-ea"/>
          <a:cs typeface="+mn-cs"/>
          <a:sym typeface="Helvetica Light"/>
        </a:defRPr>
      </a:lvl9pPr>
    </p:titleStyle>
    <p:bodyStyle>
      <a:lvl1pPr marL="457200" indent="-457200" defTabSz="584200">
        <a:spcBef>
          <a:spcPts val="4200"/>
        </a:spcBef>
        <a:buSzPct val="75000"/>
        <a:buChar char="•"/>
        <a:defRPr sz="3800">
          <a:solidFill>
            <a:srgbClr val="FFFFFF"/>
          </a:solidFill>
          <a:latin typeface="+mn-lt"/>
          <a:ea typeface="+mn-ea"/>
          <a:cs typeface="+mn-cs"/>
          <a:sym typeface="Helvetica Light"/>
        </a:defRPr>
      </a:lvl1pPr>
      <a:lvl2pPr marL="914400" indent="-457200" defTabSz="584200">
        <a:spcBef>
          <a:spcPts val="4200"/>
        </a:spcBef>
        <a:buSzPct val="75000"/>
        <a:buChar char="•"/>
        <a:defRPr sz="3800">
          <a:solidFill>
            <a:srgbClr val="FFFFFF"/>
          </a:solidFill>
          <a:latin typeface="+mn-lt"/>
          <a:ea typeface="+mn-ea"/>
          <a:cs typeface="+mn-cs"/>
          <a:sym typeface="Helvetica Light"/>
        </a:defRPr>
      </a:lvl2pPr>
      <a:lvl3pPr marL="1371600" indent="-457200" defTabSz="584200">
        <a:spcBef>
          <a:spcPts val="4200"/>
        </a:spcBef>
        <a:buSzPct val="75000"/>
        <a:buChar char="•"/>
        <a:defRPr sz="3800">
          <a:solidFill>
            <a:srgbClr val="FFFFFF"/>
          </a:solidFill>
          <a:latin typeface="+mn-lt"/>
          <a:ea typeface="+mn-ea"/>
          <a:cs typeface="+mn-cs"/>
          <a:sym typeface="Helvetica Light"/>
        </a:defRPr>
      </a:lvl3pPr>
      <a:lvl4pPr marL="1828800" indent="-457200" defTabSz="584200">
        <a:spcBef>
          <a:spcPts val="4200"/>
        </a:spcBef>
        <a:buSzPct val="75000"/>
        <a:buChar char="•"/>
        <a:defRPr sz="3800">
          <a:solidFill>
            <a:srgbClr val="FFFFFF"/>
          </a:solidFill>
          <a:latin typeface="+mn-lt"/>
          <a:ea typeface="+mn-ea"/>
          <a:cs typeface="+mn-cs"/>
          <a:sym typeface="Helvetica Light"/>
        </a:defRPr>
      </a:lvl4pPr>
      <a:lvl5pPr marL="2286000" indent="-457200" defTabSz="584200">
        <a:spcBef>
          <a:spcPts val="4200"/>
        </a:spcBef>
        <a:buSzPct val="75000"/>
        <a:buChar char="•"/>
        <a:defRPr sz="3800">
          <a:solidFill>
            <a:srgbClr val="FFFFFF"/>
          </a:solidFill>
          <a:latin typeface="+mn-lt"/>
          <a:ea typeface="+mn-ea"/>
          <a:cs typeface="+mn-cs"/>
          <a:sym typeface="Helvetica Light"/>
        </a:defRPr>
      </a:lvl5pPr>
      <a:lvl6pPr marL="2743200" indent="-457200" defTabSz="584200">
        <a:spcBef>
          <a:spcPts val="4200"/>
        </a:spcBef>
        <a:buSzPct val="75000"/>
        <a:buChar char="•"/>
        <a:defRPr sz="3800">
          <a:solidFill>
            <a:srgbClr val="FFFFFF"/>
          </a:solidFill>
          <a:latin typeface="+mn-lt"/>
          <a:ea typeface="+mn-ea"/>
          <a:cs typeface="+mn-cs"/>
          <a:sym typeface="Helvetica Light"/>
        </a:defRPr>
      </a:lvl6pPr>
      <a:lvl7pPr marL="3200400" indent="-457200" defTabSz="584200">
        <a:spcBef>
          <a:spcPts val="4200"/>
        </a:spcBef>
        <a:buSzPct val="75000"/>
        <a:buChar char="•"/>
        <a:defRPr sz="3800">
          <a:solidFill>
            <a:srgbClr val="FFFFFF"/>
          </a:solidFill>
          <a:latin typeface="+mn-lt"/>
          <a:ea typeface="+mn-ea"/>
          <a:cs typeface="+mn-cs"/>
          <a:sym typeface="Helvetica Light"/>
        </a:defRPr>
      </a:lvl7pPr>
      <a:lvl8pPr marL="3657600" indent="-457200" defTabSz="584200">
        <a:spcBef>
          <a:spcPts val="4200"/>
        </a:spcBef>
        <a:buSzPct val="75000"/>
        <a:buChar char="•"/>
        <a:defRPr sz="3800">
          <a:solidFill>
            <a:srgbClr val="FFFFFF"/>
          </a:solidFill>
          <a:latin typeface="+mn-lt"/>
          <a:ea typeface="+mn-ea"/>
          <a:cs typeface="+mn-cs"/>
          <a:sym typeface="Helvetica Light"/>
        </a:defRPr>
      </a:lvl8pPr>
      <a:lvl9pPr marL="4114800" indent="-457200" defTabSz="584200">
        <a:spcBef>
          <a:spcPts val="4200"/>
        </a:spcBef>
        <a:buSzPct val="75000"/>
        <a:buChar char="•"/>
        <a:defRPr sz="3800">
          <a:solidFill>
            <a:srgbClr val="FFFFFF"/>
          </a:solidFill>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0.jpe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openxmlformats.org/officeDocument/2006/relationships/image" Target="../media/image15.jpeg"/><Relationship Id="rId4" Type="http://schemas.openxmlformats.org/officeDocument/2006/relationships/image" Target="../media/image14.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Threat Modeling</a:t>
            </a:r>
          </a:p>
        </p:txBody>
      </p:sp>
      <p:sp>
        <p:nvSpPr>
          <p:cNvPr id="76" name="Shape 76"/>
          <p:cNvSpPr/>
          <p:nvPr/>
        </p:nvSpPr>
        <p:spPr>
          <a:xfrm>
            <a:off x="685125" y="3708374"/>
            <a:ext cx="11634550" cy="406405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a:defRPr sz="1800">
                <a:solidFill>
                  <a:srgbClr val="000000"/>
                </a:solidFill>
              </a:defRPr>
            </a:pPr>
            <a:r>
              <a:rPr sz="4300">
                <a:solidFill>
                  <a:srgbClr val="FFFFFF"/>
                </a:solidFill>
              </a:rPr>
              <a:t>Threat modeling is a </a:t>
            </a:r>
            <a:r>
              <a:rPr sz="4300" b="1">
                <a:solidFill>
                  <a:srgbClr val="FFFFFF"/>
                </a:solidFill>
              </a:rPr>
              <a:t>process</a:t>
            </a:r>
            <a:br>
              <a:rPr sz="4300">
                <a:solidFill>
                  <a:srgbClr val="FFFFFF"/>
                </a:solidFill>
              </a:rPr>
            </a:br>
            <a:r>
              <a:rPr sz="4300">
                <a:solidFill>
                  <a:srgbClr val="FFFFFF"/>
                </a:solidFill>
              </a:rPr>
              <a:t>by which a </a:t>
            </a:r>
            <a:r>
              <a:rPr sz="4300" b="1">
                <a:solidFill>
                  <a:srgbClr val="FFFFFF"/>
                </a:solidFill>
              </a:rPr>
              <a:t>system</a:t>
            </a:r>
            <a:r>
              <a:rPr sz="4300">
                <a:solidFill>
                  <a:srgbClr val="FFFFFF"/>
                </a:solidFill>
              </a:rPr>
              <a:t> is </a:t>
            </a:r>
            <a:r>
              <a:rPr sz="4300" b="1">
                <a:solidFill>
                  <a:srgbClr val="FFFFFF"/>
                </a:solidFill>
              </a:rPr>
              <a:t>methodically analyzed</a:t>
            </a:r>
            <a:br>
              <a:rPr sz="4300">
                <a:solidFill>
                  <a:srgbClr val="FFFFFF"/>
                </a:solidFill>
              </a:rPr>
            </a:br>
            <a:r>
              <a:rPr sz="4300">
                <a:solidFill>
                  <a:srgbClr val="FFFFFF"/>
                </a:solidFill>
              </a:rPr>
              <a:t>from an </a:t>
            </a:r>
            <a:r>
              <a:rPr sz="4300" b="1">
                <a:solidFill>
                  <a:srgbClr val="E8A433"/>
                </a:solidFill>
              </a:rPr>
              <a:t>attacker’s perspective</a:t>
            </a:r>
            <a:r>
              <a:rPr sz="4300">
                <a:solidFill>
                  <a:srgbClr val="FFFFFF"/>
                </a:solidFill>
              </a:rPr>
              <a:t>,</a:t>
            </a:r>
            <a:br>
              <a:rPr sz="4300">
                <a:solidFill>
                  <a:srgbClr val="FFFFFF"/>
                </a:solidFill>
              </a:rPr>
            </a:br>
            <a:r>
              <a:rPr sz="4300">
                <a:solidFill>
                  <a:srgbClr val="FFFFFF"/>
                </a:solidFill>
              </a:rPr>
              <a:t>to </a:t>
            </a:r>
            <a:r>
              <a:rPr sz="4300" b="1">
                <a:solidFill>
                  <a:srgbClr val="FFFFFF"/>
                </a:solidFill>
              </a:rPr>
              <a:t>identify attack goals</a:t>
            </a:r>
            <a:r>
              <a:rPr sz="4300">
                <a:solidFill>
                  <a:srgbClr val="FFFFFF"/>
                </a:solidFill>
              </a:rPr>
              <a:t>,</a:t>
            </a:r>
            <a:br>
              <a:rPr sz="4300">
                <a:solidFill>
                  <a:srgbClr val="FFFFFF"/>
                </a:solidFill>
              </a:rPr>
            </a:br>
            <a:r>
              <a:rPr sz="4300" b="1">
                <a:solidFill>
                  <a:srgbClr val="FFFFFF"/>
                </a:solidFill>
              </a:rPr>
              <a:t>evaluate the risks</a:t>
            </a:r>
            <a:r>
              <a:rPr sz="4300">
                <a:solidFill>
                  <a:srgbClr val="FFFFFF"/>
                </a:solidFill>
              </a:rPr>
              <a:t> they pose</a:t>
            </a:r>
            <a:br>
              <a:rPr sz="4300">
                <a:solidFill>
                  <a:srgbClr val="FFFFFF"/>
                </a:solidFill>
              </a:rPr>
            </a:br>
            <a:r>
              <a:rPr sz="4300">
                <a:solidFill>
                  <a:srgbClr val="FFFFFF"/>
                </a:solidFill>
              </a:rPr>
              <a:t>and </a:t>
            </a:r>
            <a:r>
              <a:rPr sz="4300" b="1">
                <a:solidFill>
                  <a:srgbClr val="FFFFFF"/>
                </a:solidFill>
              </a:rPr>
              <a:t>mitigate their vulnerabilities</a:t>
            </a:r>
            <a:r>
              <a:rPr sz="4300">
                <a:solidFill>
                  <a:srgbClr val="FFFFFF"/>
                </a:solidFill>
              </a:rPr>
              <a:t>.</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Threat Modeling</a:t>
            </a:r>
          </a:p>
        </p:txBody>
      </p:sp>
      <p:sp>
        <p:nvSpPr>
          <p:cNvPr id="81" name="Shape 81"/>
          <p:cNvSpPr/>
          <p:nvPr/>
        </p:nvSpPr>
        <p:spPr>
          <a:xfrm>
            <a:off x="685125" y="3708374"/>
            <a:ext cx="11634550" cy="406405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a:defRPr sz="1800">
                <a:solidFill>
                  <a:srgbClr val="000000"/>
                </a:solidFill>
              </a:defRPr>
            </a:pPr>
            <a:r>
              <a:rPr sz="4300">
                <a:solidFill>
                  <a:srgbClr val="FFFFFF"/>
                </a:solidFill>
              </a:rPr>
              <a:t>Threat modeling is a </a:t>
            </a:r>
            <a:r>
              <a:rPr sz="4300" b="1">
                <a:solidFill>
                  <a:srgbClr val="FFFFFF"/>
                </a:solidFill>
              </a:rPr>
              <a:t>process</a:t>
            </a:r>
            <a:br>
              <a:rPr sz="4300">
                <a:solidFill>
                  <a:srgbClr val="FFFFFF"/>
                </a:solidFill>
              </a:rPr>
            </a:br>
            <a:r>
              <a:rPr sz="4300">
                <a:solidFill>
                  <a:srgbClr val="FFFFFF"/>
                </a:solidFill>
              </a:rPr>
              <a:t>by which a </a:t>
            </a:r>
            <a:r>
              <a:rPr sz="4300" b="1">
                <a:solidFill>
                  <a:srgbClr val="FFFFFF"/>
                </a:solidFill>
              </a:rPr>
              <a:t>system</a:t>
            </a:r>
            <a:r>
              <a:rPr sz="4300">
                <a:solidFill>
                  <a:srgbClr val="FFFFFF"/>
                </a:solidFill>
              </a:rPr>
              <a:t> is </a:t>
            </a:r>
            <a:r>
              <a:rPr sz="4300" b="1">
                <a:solidFill>
                  <a:srgbClr val="FFFFFF"/>
                </a:solidFill>
              </a:rPr>
              <a:t>methodically analyzed</a:t>
            </a:r>
            <a:br>
              <a:rPr sz="4300">
                <a:solidFill>
                  <a:srgbClr val="FFFFFF"/>
                </a:solidFill>
              </a:rPr>
            </a:br>
            <a:r>
              <a:rPr sz="4300">
                <a:solidFill>
                  <a:srgbClr val="FFFFFF"/>
                </a:solidFill>
              </a:rPr>
              <a:t>from an </a:t>
            </a:r>
            <a:r>
              <a:rPr sz="4300" b="1">
                <a:solidFill>
                  <a:srgbClr val="FFFFFF"/>
                </a:solidFill>
              </a:rPr>
              <a:t>attacker’s perspective</a:t>
            </a:r>
            <a:r>
              <a:rPr sz="4300">
                <a:solidFill>
                  <a:srgbClr val="FFFFFF"/>
                </a:solidFill>
              </a:rPr>
              <a:t>,</a:t>
            </a:r>
            <a:br>
              <a:rPr sz="4300">
                <a:solidFill>
                  <a:srgbClr val="FFFFFF"/>
                </a:solidFill>
              </a:rPr>
            </a:br>
            <a:r>
              <a:rPr sz="4300">
                <a:solidFill>
                  <a:srgbClr val="FFFFFF"/>
                </a:solidFill>
              </a:rPr>
              <a:t>to </a:t>
            </a:r>
            <a:r>
              <a:rPr sz="4300" b="1">
                <a:solidFill>
                  <a:srgbClr val="E8A433"/>
                </a:solidFill>
              </a:rPr>
              <a:t>identify attack goals</a:t>
            </a:r>
            <a:r>
              <a:rPr sz="4300">
                <a:solidFill>
                  <a:srgbClr val="FFFFFF"/>
                </a:solidFill>
              </a:rPr>
              <a:t>,</a:t>
            </a:r>
            <a:br>
              <a:rPr sz="4300">
                <a:solidFill>
                  <a:srgbClr val="FFFFFF"/>
                </a:solidFill>
              </a:rPr>
            </a:br>
            <a:r>
              <a:rPr sz="4300" b="1">
                <a:solidFill>
                  <a:srgbClr val="FFFFFF"/>
                </a:solidFill>
              </a:rPr>
              <a:t>evaluate the risks</a:t>
            </a:r>
            <a:r>
              <a:rPr sz="4300">
                <a:solidFill>
                  <a:srgbClr val="FFFFFF"/>
                </a:solidFill>
              </a:rPr>
              <a:t> they pose</a:t>
            </a:r>
            <a:br>
              <a:rPr sz="4300">
                <a:solidFill>
                  <a:srgbClr val="FFFFFF"/>
                </a:solidFill>
              </a:rPr>
            </a:br>
            <a:r>
              <a:rPr sz="4300">
                <a:solidFill>
                  <a:srgbClr val="FFFFFF"/>
                </a:solidFill>
              </a:rPr>
              <a:t>and </a:t>
            </a:r>
            <a:r>
              <a:rPr sz="4300" b="1">
                <a:solidFill>
                  <a:srgbClr val="FFFFFF"/>
                </a:solidFill>
              </a:rPr>
              <a:t>mitigate their vulnerabilities</a:t>
            </a:r>
            <a:r>
              <a:rPr sz="4300">
                <a:solidFill>
                  <a:srgbClr val="FFFFFF"/>
                </a:solidFill>
              </a:rPr>
              <a:t>.</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Threat Modeling</a:t>
            </a:r>
          </a:p>
        </p:txBody>
      </p:sp>
      <p:sp>
        <p:nvSpPr>
          <p:cNvPr id="86" name="Shape 86"/>
          <p:cNvSpPr/>
          <p:nvPr/>
        </p:nvSpPr>
        <p:spPr>
          <a:xfrm>
            <a:off x="685125" y="3708374"/>
            <a:ext cx="11634550" cy="406405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a:defRPr sz="1800">
                <a:solidFill>
                  <a:srgbClr val="000000"/>
                </a:solidFill>
              </a:defRPr>
            </a:pPr>
            <a:r>
              <a:rPr sz="4300">
                <a:solidFill>
                  <a:srgbClr val="FFFFFF"/>
                </a:solidFill>
              </a:rPr>
              <a:t>Threat modeling is a </a:t>
            </a:r>
            <a:r>
              <a:rPr sz="4300" b="1">
                <a:solidFill>
                  <a:srgbClr val="FFFFFF"/>
                </a:solidFill>
              </a:rPr>
              <a:t>process</a:t>
            </a:r>
            <a:br>
              <a:rPr sz="4300">
                <a:solidFill>
                  <a:srgbClr val="FFFFFF"/>
                </a:solidFill>
              </a:rPr>
            </a:br>
            <a:r>
              <a:rPr sz="4300">
                <a:solidFill>
                  <a:srgbClr val="FFFFFF"/>
                </a:solidFill>
              </a:rPr>
              <a:t>by which a </a:t>
            </a:r>
            <a:r>
              <a:rPr sz="4300" b="1">
                <a:solidFill>
                  <a:srgbClr val="FFFFFF"/>
                </a:solidFill>
              </a:rPr>
              <a:t>system</a:t>
            </a:r>
            <a:r>
              <a:rPr sz="4300">
                <a:solidFill>
                  <a:srgbClr val="FFFFFF"/>
                </a:solidFill>
              </a:rPr>
              <a:t> is </a:t>
            </a:r>
            <a:r>
              <a:rPr sz="4300" b="1">
                <a:solidFill>
                  <a:srgbClr val="FFFFFF"/>
                </a:solidFill>
              </a:rPr>
              <a:t>methodically analyzed</a:t>
            </a:r>
            <a:br>
              <a:rPr sz="4300">
                <a:solidFill>
                  <a:srgbClr val="FFFFFF"/>
                </a:solidFill>
              </a:rPr>
            </a:br>
            <a:r>
              <a:rPr sz="4300">
                <a:solidFill>
                  <a:srgbClr val="FFFFFF"/>
                </a:solidFill>
              </a:rPr>
              <a:t>from an </a:t>
            </a:r>
            <a:r>
              <a:rPr sz="4300" b="1">
                <a:solidFill>
                  <a:srgbClr val="FFFFFF"/>
                </a:solidFill>
              </a:rPr>
              <a:t>attacker’s perspective</a:t>
            </a:r>
            <a:r>
              <a:rPr sz="4300">
                <a:solidFill>
                  <a:srgbClr val="FFFFFF"/>
                </a:solidFill>
              </a:rPr>
              <a:t>,</a:t>
            </a:r>
            <a:br>
              <a:rPr sz="4300">
                <a:solidFill>
                  <a:srgbClr val="FFFFFF"/>
                </a:solidFill>
              </a:rPr>
            </a:br>
            <a:r>
              <a:rPr sz="4300">
                <a:solidFill>
                  <a:srgbClr val="FFFFFF"/>
                </a:solidFill>
              </a:rPr>
              <a:t>to </a:t>
            </a:r>
            <a:r>
              <a:rPr sz="4300" b="1">
                <a:solidFill>
                  <a:srgbClr val="FFFFFF"/>
                </a:solidFill>
              </a:rPr>
              <a:t>identify attack goals</a:t>
            </a:r>
            <a:r>
              <a:rPr sz="4300">
                <a:solidFill>
                  <a:srgbClr val="FFFFFF"/>
                </a:solidFill>
              </a:rPr>
              <a:t>,</a:t>
            </a:r>
            <a:br>
              <a:rPr sz="4300">
                <a:solidFill>
                  <a:srgbClr val="FFFFFF"/>
                </a:solidFill>
              </a:rPr>
            </a:br>
            <a:r>
              <a:rPr sz="4300" b="1">
                <a:solidFill>
                  <a:srgbClr val="E8A433"/>
                </a:solidFill>
              </a:rPr>
              <a:t>evaluate the risks</a:t>
            </a:r>
            <a:r>
              <a:rPr sz="4300">
                <a:solidFill>
                  <a:srgbClr val="FFFFFF"/>
                </a:solidFill>
              </a:rPr>
              <a:t> they pose</a:t>
            </a:r>
            <a:br>
              <a:rPr sz="4300">
                <a:solidFill>
                  <a:srgbClr val="FFFFFF"/>
                </a:solidFill>
              </a:rPr>
            </a:br>
            <a:r>
              <a:rPr sz="4300">
                <a:solidFill>
                  <a:srgbClr val="FFFFFF"/>
                </a:solidFill>
              </a:rPr>
              <a:t>and </a:t>
            </a:r>
            <a:r>
              <a:rPr sz="4300" b="1">
                <a:solidFill>
                  <a:srgbClr val="FFFFFF"/>
                </a:solidFill>
              </a:rPr>
              <a:t>mitigate their vulnerabilities</a:t>
            </a:r>
            <a:r>
              <a:rPr sz="4300">
                <a:solidFill>
                  <a:srgbClr val="FFFFFF"/>
                </a:solidFill>
              </a:rPr>
              <a:t>.</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Shape 90"/>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Threat Modeling</a:t>
            </a:r>
          </a:p>
        </p:txBody>
      </p:sp>
      <p:sp>
        <p:nvSpPr>
          <p:cNvPr id="91" name="Shape 91"/>
          <p:cNvSpPr/>
          <p:nvPr/>
        </p:nvSpPr>
        <p:spPr>
          <a:xfrm>
            <a:off x="685125" y="3708374"/>
            <a:ext cx="11634550" cy="406405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a:defRPr sz="1800">
                <a:solidFill>
                  <a:srgbClr val="000000"/>
                </a:solidFill>
              </a:defRPr>
            </a:pPr>
            <a:r>
              <a:rPr sz="4300">
                <a:solidFill>
                  <a:srgbClr val="FFFFFF"/>
                </a:solidFill>
              </a:rPr>
              <a:t>Threat modeling is a </a:t>
            </a:r>
            <a:r>
              <a:rPr sz="4300" b="1">
                <a:solidFill>
                  <a:srgbClr val="FFFFFF"/>
                </a:solidFill>
              </a:rPr>
              <a:t>process</a:t>
            </a:r>
            <a:br>
              <a:rPr sz="4300">
                <a:solidFill>
                  <a:srgbClr val="FFFFFF"/>
                </a:solidFill>
              </a:rPr>
            </a:br>
            <a:r>
              <a:rPr sz="4300">
                <a:solidFill>
                  <a:srgbClr val="FFFFFF"/>
                </a:solidFill>
              </a:rPr>
              <a:t>by which a </a:t>
            </a:r>
            <a:r>
              <a:rPr sz="4300" b="1">
                <a:solidFill>
                  <a:srgbClr val="FFFFFF"/>
                </a:solidFill>
              </a:rPr>
              <a:t>system</a:t>
            </a:r>
            <a:r>
              <a:rPr sz="4300">
                <a:solidFill>
                  <a:srgbClr val="FFFFFF"/>
                </a:solidFill>
              </a:rPr>
              <a:t> is </a:t>
            </a:r>
            <a:r>
              <a:rPr sz="4300" b="1">
                <a:solidFill>
                  <a:srgbClr val="FFFFFF"/>
                </a:solidFill>
              </a:rPr>
              <a:t>methodically analyzed</a:t>
            </a:r>
            <a:br>
              <a:rPr sz="4300">
                <a:solidFill>
                  <a:srgbClr val="FFFFFF"/>
                </a:solidFill>
              </a:rPr>
            </a:br>
            <a:r>
              <a:rPr sz="4300">
                <a:solidFill>
                  <a:srgbClr val="FFFFFF"/>
                </a:solidFill>
              </a:rPr>
              <a:t>from an </a:t>
            </a:r>
            <a:r>
              <a:rPr sz="4300" b="1">
                <a:solidFill>
                  <a:srgbClr val="FFFFFF"/>
                </a:solidFill>
              </a:rPr>
              <a:t>attacker’s perspective</a:t>
            </a:r>
            <a:r>
              <a:rPr sz="4300">
                <a:solidFill>
                  <a:srgbClr val="FFFFFF"/>
                </a:solidFill>
              </a:rPr>
              <a:t>,</a:t>
            </a:r>
            <a:br>
              <a:rPr sz="4300">
                <a:solidFill>
                  <a:srgbClr val="FFFFFF"/>
                </a:solidFill>
              </a:rPr>
            </a:br>
            <a:r>
              <a:rPr sz="4300">
                <a:solidFill>
                  <a:srgbClr val="FFFFFF"/>
                </a:solidFill>
              </a:rPr>
              <a:t>to </a:t>
            </a:r>
            <a:r>
              <a:rPr sz="4300" b="1">
                <a:solidFill>
                  <a:srgbClr val="FFFFFF"/>
                </a:solidFill>
              </a:rPr>
              <a:t>identify attack goals</a:t>
            </a:r>
            <a:r>
              <a:rPr sz="4300">
                <a:solidFill>
                  <a:srgbClr val="FFFFFF"/>
                </a:solidFill>
              </a:rPr>
              <a:t>,</a:t>
            </a:r>
            <a:br>
              <a:rPr sz="4300">
                <a:solidFill>
                  <a:srgbClr val="FFFFFF"/>
                </a:solidFill>
              </a:rPr>
            </a:br>
            <a:r>
              <a:rPr sz="4300" b="1">
                <a:solidFill>
                  <a:srgbClr val="FFFFFF"/>
                </a:solidFill>
              </a:rPr>
              <a:t>evaluate the risks</a:t>
            </a:r>
            <a:r>
              <a:rPr sz="4300">
                <a:solidFill>
                  <a:srgbClr val="FFFFFF"/>
                </a:solidFill>
              </a:rPr>
              <a:t> they pose</a:t>
            </a:r>
            <a:br>
              <a:rPr sz="4300">
                <a:solidFill>
                  <a:srgbClr val="FFFFFF"/>
                </a:solidFill>
              </a:rPr>
            </a:br>
            <a:r>
              <a:rPr sz="4300">
                <a:solidFill>
                  <a:srgbClr val="FFFFFF"/>
                </a:solidFill>
              </a:rPr>
              <a:t>and </a:t>
            </a:r>
            <a:r>
              <a:rPr sz="4300" b="1">
                <a:solidFill>
                  <a:srgbClr val="E8A433"/>
                </a:solidFill>
              </a:rPr>
              <a:t>mitigate their vulnerabilities</a:t>
            </a:r>
            <a:r>
              <a:rPr sz="4300">
                <a:solidFill>
                  <a:srgbClr val="FFFFFF"/>
                </a:solidFill>
              </a:rPr>
              <a:t>.</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Shape 95"/>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Threat Modeling</a:t>
            </a:r>
          </a:p>
        </p:txBody>
      </p:sp>
      <p:sp>
        <p:nvSpPr>
          <p:cNvPr id="96" name="Shape 96"/>
          <p:cNvSpPr/>
          <p:nvPr/>
        </p:nvSpPr>
        <p:spPr>
          <a:xfrm>
            <a:off x="884133" y="5029199"/>
            <a:ext cx="11236534" cy="1422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defRPr sz="1800">
                <a:solidFill>
                  <a:srgbClr val="000000"/>
                </a:solidFill>
              </a:defRPr>
            </a:pPr>
            <a:r>
              <a:rPr sz="4300">
                <a:solidFill>
                  <a:srgbClr val="FFFFFF"/>
                </a:solidFill>
              </a:rPr>
              <a:t>Threat modeling is </a:t>
            </a:r>
            <a:r>
              <a:rPr sz="4300" i="1">
                <a:solidFill>
                  <a:srgbClr val="FFFFFF"/>
                </a:solidFill>
              </a:rPr>
              <a:t>looking at your system the way an attacker does.</a:t>
            </a:r>
          </a:p>
        </p:txBody>
      </p:sp>
    </p:spTree>
  </p:cSld>
  <p:clrMapOvr>
    <a:masterClrMapping/>
  </p:clrMapOvr>
  <p:transition spd="slow">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hape 100"/>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Attackers</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whitehat.png"/>
          <p:cNvPicPr/>
          <p:nvPr/>
        </p:nvPicPr>
        <p:blipFill>
          <a:blip r:embed="rId3">
            <a:extLst/>
          </a:blip>
          <a:stretch>
            <a:fillRect/>
          </a:stretch>
        </p:blipFill>
        <p:spPr>
          <a:xfrm>
            <a:off x="1437578" y="876696"/>
            <a:ext cx="5761850" cy="3612446"/>
          </a:xfrm>
          <a:prstGeom prst="rect">
            <a:avLst/>
          </a:prstGeom>
          <a:ln w="12700">
            <a:miter lim="400000"/>
          </a:ln>
        </p:spPr>
      </p:pic>
      <p:pic>
        <p:nvPicPr>
          <p:cNvPr id="103" name="blackhat.png"/>
          <p:cNvPicPr/>
          <p:nvPr/>
        </p:nvPicPr>
        <p:blipFill>
          <a:blip r:embed="rId4">
            <a:extLst/>
          </a:blip>
          <a:stretch>
            <a:fillRect/>
          </a:stretch>
        </p:blipFill>
        <p:spPr>
          <a:xfrm>
            <a:off x="6394431" y="2526690"/>
            <a:ext cx="5888286" cy="3612446"/>
          </a:xfrm>
          <a:prstGeom prst="rect">
            <a:avLst/>
          </a:prstGeom>
          <a:ln w="12700">
            <a:miter lim="400000"/>
          </a:ln>
        </p:spPr>
      </p:pic>
      <p:pic>
        <p:nvPicPr>
          <p:cNvPr id="104" name="grayhat.png"/>
          <p:cNvPicPr/>
          <p:nvPr/>
        </p:nvPicPr>
        <p:blipFill>
          <a:blip r:embed="rId5">
            <a:extLst/>
          </a:blip>
          <a:stretch>
            <a:fillRect/>
          </a:stretch>
        </p:blipFill>
        <p:spPr>
          <a:xfrm>
            <a:off x="2628148" y="5370686"/>
            <a:ext cx="5671539" cy="3612445"/>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p:tmAbs val="0"/>
                                  </p:iterate>
                                  <p:childTnLst>
                                    <p:set>
                                      <p:cBhvr>
                                        <p:cTn id="6" fill="hold"/>
                                        <p:tgtEl>
                                          <p:spTgt spid="102"/>
                                        </p:tgtEl>
                                        <p:attrNameLst>
                                          <p:attrName>style.visibility</p:attrName>
                                        </p:attrNameLst>
                                      </p:cBhvr>
                                      <p:to>
                                        <p:strVal val="visible"/>
                                      </p:to>
                                    </p:set>
                                    <p:animEffect transition="in" filter="dissolve">
                                      <p:cBhvr>
                                        <p:cTn id="7" dur="1500"/>
                                        <p:tgtEl>
                                          <p:spTgt spid="10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iterate>
                                    <p:tmAbs val="0"/>
                                  </p:iterate>
                                  <p:childTnLst>
                                    <p:set>
                                      <p:cBhvr>
                                        <p:cTn id="11" fill="hold"/>
                                        <p:tgtEl>
                                          <p:spTgt spid="103"/>
                                        </p:tgtEl>
                                        <p:attrNameLst>
                                          <p:attrName>style.visibility</p:attrName>
                                        </p:attrNameLst>
                                      </p:cBhvr>
                                      <p:to>
                                        <p:strVal val="visible"/>
                                      </p:to>
                                    </p:set>
                                    <p:animEffect transition="in" filter="dissolve">
                                      <p:cBhvr>
                                        <p:cTn id="12" dur="1500"/>
                                        <p:tgtEl>
                                          <p:spTgt spid="10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p:tmAbs val="0"/>
                                  </p:iterate>
                                  <p:childTnLst>
                                    <p:set>
                                      <p:cBhvr>
                                        <p:cTn id="16" fill="hold"/>
                                        <p:tgtEl>
                                          <p:spTgt spid="104"/>
                                        </p:tgtEl>
                                        <p:attrNameLst>
                                          <p:attrName>style.visibility</p:attrName>
                                        </p:attrNameLst>
                                      </p:cBhvr>
                                      <p:to>
                                        <p:strVal val="visible"/>
                                      </p:to>
                                    </p:set>
                                    <p:animEffect transition="in" filter="dissolve">
                                      <p:cBhvr>
                                        <p:cTn id="17" dur="1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advAuto="0"/>
      <p:bldP spid="103" grpId="0" animBg="1" advAuto="0"/>
      <p:bldP spid="104"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Shape 108"/>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“Zero-Days”</a:t>
            </a:r>
          </a:p>
        </p:txBody>
      </p:sp>
      <p:pic>
        <p:nvPicPr>
          <p:cNvPr id="109" name="Morris-Worm.jpg"/>
          <p:cNvPicPr/>
          <p:nvPr/>
        </p:nvPicPr>
        <p:blipFill>
          <a:blip r:embed="rId3">
            <a:extLst/>
          </a:blip>
          <a:srcRect l="3113" t="11747" r="3113" b="1025"/>
          <a:stretch>
            <a:fillRect/>
          </a:stretch>
        </p:blipFill>
        <p:spPr>
          <a:xfrm>
            <a:off x="404812" y="2549921"/>
            <a:ext cx="12195118" cy="6380817"/>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Shape 113"/>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White Hats</a:t>
            </a:r>
            <a:br>
              <a:rPr sz="8000">
                <a:solidFill>
                  <a:srgbClr val="FFFFFF"/>
                </a:solidFill>
              </a:rPr>
            </a:br>
            <a:r>
              <a:rPr sz="4000" i="1">
                <a:solidFill>
                  <a:srgbClr val="FFFFFF"/>
                </a:solidFill>
              </a:rPr>
              <a:t>notify vendors before public</a:t>
            </a:r>
          </a:p>
        </p:txBody>
      </p:sp>
      <p:sp>
        <p:nvSpPr>
          <p:cNvPr id="114" name="Shape 114"/>
          <p:cNvSpPr>
            <a:spLocks noGrp="1"/>
          </p:cNvSpPr>
          <p:nvPr>
            <p:ph type="body" idx="1"/>
          </p:nvPr>
        </p:nvSpPr>
        <p:spPr>
          <a:prstGeom prst="rect">
            <a:avLst/>
          </a:prstGeom>
        </p:spPr>
        <p:txBody>
          <a:bodyPr/>
          <a:lstStyle/>
          <a:p>
            <a:pPr lvl="0">
              <a:defRPr sz="1800">
                <a:solidFill>
                  <a:srgbClr val="000000"/>
                </a:solidFill>
              </a:defRPr>
            </a:pPr>
            <a:r>
              <a:rPr sz="3800">
                <a:solidFill>
                  <a:srgbClr val="FFFFFF"/>
                </a:solidFill>
              </a:rPr>
              <a:t>Security Researchers</a:t>
            </a:r>
          </a:p>
          <a:p>
            <a:pPr lvl="3">
              <a:spcBef>
                <a:spcPts val="1200"/>
              </a:spcBef>
              <a:buChar char="★"/>
              <a:defRPr sz="1800">
                <a:solidFill>
                  <a:srgbClr val="000000"/>
                </a:solidFill>
              </a:defRPr>
            </a:pPr>
            <a:r>
              <a:rPr sz="3800">
                <a:solidFill>
                  <a:srgbClr val="FFFFFF"/>
                </a:solidFill>
              </a:rPr>
              <a:t>Prestige, learning, public service</a:t>
            </a:r>
          </a:p>
          <a:p>
            <a:pPr lvl="0">
              <a:defRPr sz="1800">
                <a:solidFill>
                  <a:srgbClr val="000000"/>
                </a:solidFill>
              </a:defRPr>
            </a:pPr>
            <a:r>
              <a:rPr sz="3800">
                <a:solidFill>
                  <a:srgbClr val="FFFFFF"/>
                </a:solidFill>
              </a:rPr>
              <a:t>Penetration Testers</a:t>
            </a:r>
          </a:p>
          <a:p>
            <a:pPr lvl="3">
              <a:spcBef>
                <a:spcPts val="1200"/>
              </a:spcBef>
              <a:buChar char="★"/>
              <a:defRPr sz="1800">
                <a:solidFill>
                  <a:srgbClr val="000000"/>
                </a:solidFill>
              </a:defRPr>
            </a:pPr>
            <a:r>
              <a:rPr sz="3800">
                <a:solidFill>
                  <a:srgbClr val="FFFFFF"/>
                </a:solidFill>
              </a:rPr>
              <a:t>Payment</a:t>
            </a:r>
          </a:p>
          <a:p>
            <a:pPr lvl="0">
              <a:defRPr sz="1800">
                <a:solidFill>
                  <a:srgbClr val="000000"/>
                </a:solidFill>
              </a:defRPr>
            </a:pPr>
            <a:r>
              <a:rPr sz="3800">
                <a:solidFill>
                  <a:srgbClr val="FFFFFF"/>
                </a:solidFill>
              </a:rPr>
              <a:t>Bug-Bounty Hunters</a:t>
            </a:r>
          </a:p>
          <a:p>
            <a:pPr lvl="3">
              <a:spcBef>
                <a:spcPts val="1200"/>
              </a:spcBef>
              <a:buChar char="★"/>
              <a:defRPr sz="1800">
                <a:solidFill>
                  <a:srgbClr val="000000"/>
                </a:solidFill>
              </a:defRPr>
            </a:pPr>
            <a:r>
              <a:rPr sz="3800">
                <a:solidFill>
                  <a:srgbClr val="FFFFFF"/>
                </a:solidFill>
              </a:rPr>
              <a:t>Payment, reputation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p:tmAbs val="0"/>
                                  </p:iterate>
                                  <p:childTnLst>
                                    <p:set>
                                      <p:cBhvr>
                                        <p:cTn id="6" fill="hold"/>
                                        <p:tgtEl>
                                          <p:spTgt spid="114">
                                            <p:bg/>
                                          </p:spTgt>
                                        </p:tgtEl>
                                        <p:attrNameLst>
                                          <p:attrName>style.visibility</p:attrName>
                                        </p:attrNameLst>
                                      </p:cBhvr>
                                      <p:to>
                                        <p:strVal val="visible"/>
                                      </p:to>
                                    </p:set>
                                    <p:anim calcmode="lin" valueType="num">
                                      <p:cBhvr>
                                        <p:cTn id="7" dur="750" fill="hold"/>
                                        <p:tgtEl>
                                          <p:spTgt spid="114">
                                            <p:bg/>
                                          </p:spTgt>
                                        </p:tgtEl>
                                        <p:attrNameLst>
                                          <p:attrName>ppt_w</p:attrName>
                                        </p:attrNameLst>
                                      </p:cBhvr>
                                      <p:tavLst>
                                        <p:tav tm="0">
                                          <p:val>
                                            <p:fltVal val="0"/>
                                          </p:val>
                                        </p:tav>
                                        <p:tav tm="100000">
                                          <p:val>
                                            <p:strVal val="#ppt_w"/>
                                          </p:val>
                                        </p:tav>
                                      </p:tavLst>
                                    </p:anim>
                                    <p:anim calcmode="lin" valueType="num">
                                      <p:cBhvr>
                                        <p:cTn id="8" dur="750" fill="hold"/>
                                        <p:tgtEl>
                                          <p:spTgt spid="114">
                                            <p:bg/>
                                          </p:spTgt>
                                        </p:tgtEl>
                                        <p:attrNameLst>
                                          <p:attrName>ppt_h</p:attrName>
                                        </p:attrNameLst>
                                      </p:cBhvr>
                                      <p:tavLst>
                                        <p:tav tm="0">
                                          <p:val>
                                            <p:fltVal val="0"/>
                                          </p:val>
                                        </p:tav>
                                        <p:tav tm="100000">
                                          <p:val>
                                            <p:strVal val="#ppt_h"/>
                                          </p:val>
                                        </p:tav>
                                      </p:tavLst>
                                    </p:anim>
                                  </p:childTnLst>
                                </p:cTn>
                              </p:par>
                              <p:par>
                                <p:cTn id="9" presetID="23" presetClass="entr" presetSubtype="16" fill="hold" grpId="0">
                                  <p:stCondLst>
                                    <p:cond delay="0"/>
                                  </p:stCondLst>
                                  <p:iterate>
                                    <p:tmAbs val="0"/>
                                  </p:iterate>
                                  <p:childTnLst>
                                    <p:set>
                                      <p:cBhvr>
                                        <p:cTn id="10" fill="hold"/>
                                        <p:tgtEl>
                                          <p:spTgt spid="114">
                                            <p:txEl>
                                              <p:pRg st="0" end="0"/>
                                            </p:txEl>
                                          </p:spTgt>
                                        </p:tgtEl>
                                        <p:attrNameLst>
                                          <p:attrName>style.visibility</p:attrName>
                                        </p:attrNameLst>
                                      </p:cBhvr>
                                      <p:to>
                                        <p:strVal val="visible"/>
                                      </p:to>
                                    </p:set>
                                    <p:anim calcmode="lin" valueType="num">
                                      <p:cBhvr>
                                        <p:cTn id="11" dur="750" fill="hold"/>
                                        <p:tgtEl>
                                          <p:spTgt spid="114">
                                            <p:txEl>
                                              <p:pRg st="0" end="0"/>
                                            </p:txEl>
                                          </p:spTgt>
                                        </p:tgtEl>
                                        <p:attrNameLst>
                                          <p:attrName>ppt_w</p:attrName>
                                        </p:attrNameLst>
                                      </p:cBhvr>
                                      <p:tavLst>
                                        <p:tav tm="0">
                                          <p:val>
                                            <p:fltVal val="0"/>
                                          </p:val>
                                        </p:tav>
                                        <p:tav tm="100000">
                                          <p:val>
                                            <p:strVal val="#ppt_w"/>
                                          </p:val>
                                        </p:tav>
                                      </p:tavLst>
                                    </p:anim>
                                    <p:anim calcmode="lin" valueType="num">
                                      <p:cBhvr>
                                        <p:cTn id="12" dur="750" fill="hold"/>
                                        <p:tgtEl>
                                          <p:spTgt spid="114">
                                            <p:txEl>
                                              <p:pRg st="0" end="0"/>
                                            </p:txEl>
                                          </p:spTgt>
                                        </p:tgtEl>
                                        <p:attrNameLst>
                                          <p:attrName>ppt_h</p:attrName>
                                        </p:attrNameLst>
                                      </p:cBhvr>
                                      <p:tavLst>
                                        <p:tav tm="0">
                                          <p:val>
                                            <p:fltVal val="0"/>
                                          </p:val>
                                        </p:tav>
                                        <p:tav tm="100000">
                                          <p:val>
                                            <p:strVal val="#ppt_h"/>
                                          </p:val>
                                        </p:tav>
                                      </p:tavLst>
                                    </p:anim>
                                  </p:childTnLst>
                                </p:cTn>
                              </p:par>
                              <p:par>
                                <p:cTn id="13" presetID="23" presetClass="entr" presetSubtype="16" fill="hold" grpId="0">
                                  <p:stCondLst>
                                    <p:cond delay="0"/>
                                  </p:stCondLst>
                                  <p:iterate>
                                    <p:tmAbs val="0"/>
                                  </p:iterate>
                                  <p:childTnLst>
                                    <p:set>
                                      <p:cBhvr>
                                        <p:cTn id="14" fill="hold"/>
                                        <p:tgtEl>
                                          <p:spTgt spid="114">
                                            <p:txEl>
                                              <p:pRg st="1" end="1"/>
                                            </p:txEl>
                                          </p:spTgt>
                                        </p:tgtEl>
                                        <p:attrNameLst>
                                          <p:attrName>style.visibility</p:attrName>
                                        </p:attrNameLst>
                                      </p:cBhvr>
                                      <p:to>
                                        <p:strVal val="visible"/>
                                      </p:to>
                                    </p:set>
                                    <p:anim calcmode="lin" valueType="num">
                                      <p:cBhvr>
                                        <p:cTn id="15" dur="750" fill="hold"/>
                                        <p:tgtEl>
                                          <p:spTgt spid="114">
                                            <p:txEl>
                                              <p:pRg st="1" end="1"/>
                                            </p:txEl>
                                          </p:spTgt>
                                        </p:tgtEl>
                                        <p:attrNameLst>
                                          <p:attrName>ppt_w</p:attrName>
                                        </p:attrNameLst>
                                      </p:cBhvr>
                                      <p:tavLst>
                                        <p:tav tm="0">
                                          <p:val>
                                            <p:fltVal val="0"/>
                                          </p:val>
                                        </p:tav>
                                        <p:tav tm="100000">
                                          <p:val>
                                            <p:strVal val="#ppt_w"/>
                                          </p:val>
                                        </p:tav>
                                      </p:tavLst>
                                    </p:anim>
                                    <p:anim calcmode="lin" valueType="num">
                                      <p:cBhvr>
                                        <p:cTn id="16" dur="750" fill="hold"/>
                                        <p:tgtEl>
                                          <p:spTgt spid="114">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grpId="0" nodeType="clickEffect">
                                  <p:stCondLst>
                                    <p:cond delay="0"/>
                                  </p:stCondLst>
                                  <p:iterate>
                                    <p:tmAbs val="0"/>
                                  </p:iterate>
                                  <p:childTnLst>
                                    <p:set>
                                      <p:cBhvr>
                                        <p:cTn id="20" fill="hold"/>
                                        <p:tgtEl>
                                          <p:spTgt spid="114">
                                            <p:txEl>
                                              <p:pRg st="2" end="2"/>
                                            </p:txEl>
                                          </p:spTgt>
                                        </p:tgtEl>
                                        <p:attrNameLst>
                                          <p:attrName>style.visibility</p:attrName>
                                        </p:attrNameLst>
                                      </p:cBhvr>
                                      <p:to>
                                        <p:strVal val="visible"/>
                                      </p:to>
                                    </p:set>
                                    <p:anim calcmode="lin" valueType="num">
                                      <p:cBhvr>
                                        <p:cTn id="21" dur="750" fill="hold"/>
                                        <p:tgtEl>
                                          <p:spTgt spid="114">
                                            <p:txEl>
                                              <p:pRg st="2" end="2"/>
                                            </p:txEl>
                                          </p:spTgt>
                                        </p:tgtEl>
                                        <p:attrNameLst>
                                          <p:attrName>ppt_w</p:attrName>
                                        </p:attrNameLst>
                                      </p:cBhvr>
                                      <p:tavLst>
                                        <p:tav tm="0">
                                          <p:val>
                                            <p:fltVal val="0"/>
                                          </p:val>
                                        </p:tav>
                                        <p:tav tm="100000">
                                          <p:val>
                                            <p:strVal val="#ppt_w"/>
                                          </p:val>
                                        </p:tav>
                                      </p:tavLst>
                                    </p:anim>
                                    <p:anim calcmode="lin" valueType="num">
                                      <p:cBhvr>
                                        <p:cTn id="22" dur="750" fill="hold"/>
                                        <p:tgtEl>
                                          <p:spTgt spid="114">
                                            <p:txEl>
                                              <p:pRg st="2" end="2"/>
                                            </p:txEl>
                                          </p:spTgt>
                                        </p:tgtEl>
                                        <p:attrNameLst>
                                          <p:attrName>ppt_h</p:attrName>
                                        </p:attrNameLst>
                                      </p:cBhvr>
                                      <p:tavLst>
                                        <p:tav tm="0">
                                          <p:val>
                                            <p:fltVal val="0"/>
                                          </p:val>
                                        </p:tav>
                                        <p:tav tm="100000">
                                          <p:val>
                                            <p:strVal val="#ppt_h"/>
                                          </p:val>
                                        </p:tav>
                                      </p:tavLst>
                                    </p:anim>
                                  </p:childTnLst>
                                </p:cTn>
                              </p:par>
                              <p:par>
                                <p:cTn id="23" presetID="23" presetClass="entr" presetSubtype="16" fill="hold" grpId="0">
                                  <p:stCondLst>
                                    <p:cond delay="0"/>
                                  </p:stCondLst>
                                  <p:iterate>
                                    <p:tmAbs val="0"/>
                                  </p:iterate>
                                  <p:childTnLst>
                                    <p:set>
                                      <p:cBhvr>
                                        <p:cTn id="24" fill="hold"/>
                                        <p:tgtEl>
                                          <p:spTgt spid="114">
                                            <p:txEl>
                                              <p:pRg st="3" end="3"/>
                                            </p:txEl>
                                          </p:spTgt>
                                        </p:tgtEl>
                                        <p:attrNameLst>
                                          <p:attrName>style.visibility</p:attrName>
                                        </p:attrNameLst>
                                      </p:cBhvr>
                                      <p:to>
                                        <p:strVal val="visible"/>
                                      </p:to>
                                    </p:set>
                                    <p:anim calcmode="lin" valueType="num">
                                      <p:cBhvr>
                                        <p:cTn id="25" dur="750" fill="hold"/>
                                        <p:tgtEl>
                                          <p:spTgt spid="114">
                                            <p:txEl>
                                              <p:pRg st="3" end="3"/>
                                            </p:txEl>
                                          </p:spTgt>
                                        </p:tgtEl>
                                        <p:attrNameLst>
                                          <p:attrName>ppt_w</p:attrName>
                                        </p:attrNameLst>
                                      </p:cBhvr>
                                      <p:tavLst>
                                        <p:tav tm="0">
                                          <p:val>
                                            <p:fltVal val="0"/>
                                          </p:val>
                                        </p:tav>
                                        <p:tav tm="100000">
                                          <p:val>
                                            <p:strVal val="#ppt_w"/>
                                          </p:val>
                                        </p:tav>
                                      </p:tavLst>
                                    </p:anim>
                                    <p:anim calcmode="lin" valueType="num">
                                      <p:cBhvr>
                                        <p:cTn id="26" dur="750" fill="hold"/>
                                        <p:tgtEl>
                                          <p:spTgt spid="114">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iterate>
                                    <p:tmAbs val="0"/>
                                  </p:iterate>
                                  <p:childTnLst>
                                    <p:set>
                                      <p:cBhvr>
                                        <p:cTn id="30" fill="hold"/>
                                        <p:tgtEl>
                                          <p:spTgt spid="114">
                                            <p:txEl>
                                              <p:pRg st="4" end="4"/>
                                            </p:txEl>
                                          </p:spTgt>
                                        </p:tgtEl>
                                        <p:attrNameLst>
                                          <p:attrName>style.visibility</p:attrName>
                                        </p:attrNameLst>
                                      </p:cBhvr>
                                      <p:to>
                                        <p:strVal val="visible"/>
                                      </p:to>
                                    </p:set>
                                    <p:anim calcmode="lin" valueType="num">
                                      <p:cBhvr>
                                        <p:cTn id="31" dur="750" fill="hold"/>
                                        <p:tgtEl>
                                          <p:spTgt spid="114">
                                            <p:txEl>
                                              <p:pRg st="4" end="4"/>
                                            </p:txEl>
                                          </p:spTgt>
                                        </p:tgtEl>
                                        <p:attrNameLst>
                                          <p:attrName>ppt_w</p:attrName>
                                        </p:attrNameLst>
                                      </p:cBhvr>
                                      <p:tavLst>
                                        <p:tav tm="0">
                                          <p:val>
                                            <p:fltVal val="0"/>
                                          </p:val>
                                        </p:tav>
                                        <p:tav tm="100000">
                                          <p:val>
                                            <p:strVal val="#ppt_w"/>
                                          </p:val>
                                        </p:tav>
                                      </p:tavLst>
                                    </p:anim>
                                    <p:anim calcmode="lin" valueType="num">
                                      <p:cBhvr>
                                        <p:cTn id="32" dur="750" fill="hold"/>
                                        <p:tgtEl>
                                          <p:spTgt spid="114">
                                            <p:txEl>
                                              <p:pRg st="4" end="4"/>
                                            </p:txEl>
                                          </p:spTgt>
                                        </p:tgtEl>
                                        <p:attrNameLst>
                                          <p:attrName>ppt_h</p:attrName>
                                        </p:attrNameLst>
                                      </p:cBhvr>
                                      <p:tavLst>
                                        <p:tav tm="0">
                                          <p:val>
                                            <p:fltVal val="0"/>
                                          </p:val>
                                        </p:tav>
                                        <p:tav tm="100000">
                                          <p:val>
                                            <p:strVal val="#ppt_h"/>
                                          </p:val>
                                        </p:tav>
                                      </p:tavLst>
                                    </p:anim>
                                  </p:childTnLst>
                                </p:cTn>
                              </p:par>
                              <p:par>
                                <p:cTn id="33" presetID="23" presetClass="entr" presetSubtype="16" fill="hold" grpId="0">
                                  <p:stCondLst>
                                    <p:cond delay="0"/>
                                  </p:stCondLst>
                                  <p:iterate>
                                    <p:tmAbs val="0"/>
                                  </p:iterate>
                                  <p:childTnLst>
                                    <p:set>
                                      <p:cBhvr>
                                        <p:cTn id="34" fill="hold"/>
                                        <p:tgtEl>
                                          <p:spTgt spid="114">
                                            <p:txEl>
                                              <p:pRg st="5" end="5"/>
                                            </p:txEl>
                                          </p:spTgt>
                                        </p:tgtEl>
                                        <p:attrNameLst>
                                          <p:attrName>style.visibility</p:attrName>
                                        </p:attrNameLst>
                                      </p:cBhvr>
                                      <p:to>
                                        <p:strVal val="visible"/>
                                      </p:to>
                                    </p:set>
                                    <p:anim calcmode="lin" valueType="num">
                                      <p:cBhvr>
                                        <p:cTn id="35" dur="750" fill="hold"/>
                                        <p:tgtEl>
                                          <p:spTgt spid="114">
                                            <p:txEl>
                                              <p:pRg st="5" end="5"/>
                                            </p:txEl>
                                          </p:spTgt>
                                        </p:tgtEl>
                                        <p:attrNameLst>
                                          <p:attrName>ppt_w</p:attrName>
                                        </p:attrNameLst>
                                      </p:cBhvr>
                                      <p:tavLst>
                                        <p:tav tm="0">
                                          <p:val>
                                            <p:fltVal val="0"/>
                                          </p:val>
                                        </p:tav>
                                        <p:tav tm="100000">
                                          <p:val>
                                            <p:strVal val="#ppt_w"/>
                                          </p:val>
                                        </p:tav>
                                      </p:tavLst>
                                    </p:anim>
                                    <p:anim calcmode="lin" valueType="num">
                                      <p:cBhvr>
                                        <p:cTn id="36" dur="750" fill="hold"/>
                                        <p:tgtEl>
                                          <p:spTgt spid="114">
                                            <p:txEl>
                                              <p:pRg st="5" end="5"/>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build="p"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Black Hats</a:t>
            </a:r>
            <a:br>
              <a:rPr sz="8000">
                <a:solidFill>
                  <a:srgbClr val="FFFFFF"/>
                </a:solidFill>
              </a:rPr>
            </a:br>
            <a:r>
              <a:rPr sz="4000" i="1">
                <a:solidFill>
                  <a:srgbClr val="FFFFFF"/>
                </a:solidFill>
              </a:rPr>
              <a:t>no public release</a:t>
            </a:r>
          </a:p>
        </p:txBody>
      </p:sp>
      <p:sp>
        <p:nvSpPr>
          <p:cNvPr id="124" name="Shape 124"/>
          <p:cNvSpPr>
            <a:spLocks noGrp="1"/>
          </p:cNvSpPr>
          <p:nvPr>
            <p:ph type="body" idx="1"/>
          </p:nvPr>
        </p:nvSpPr>
        <p:spPr>
          <a:prstGeom prst="rect">
            <a:avLst/>
          </a:prstGeom>
        </p:spPr>
        <p:txBody>
          <a:bodyPr/>
          <a:lstStyle/>
          <a:p>
            <a:pPr lvl="0">
              <a:defRPr sz="1800">
                <a:solidFill>
                  <a:srgbClr val="000000"/>
                </a:solidFill>
              </a:defRPr>
            </a:pPr>
            <a:r>
              <a:rPr sz="3800">
                <a:solidFill>
                  <a:srgbClr val="FFFFFF"/>
                </a:solidFill>
              </a:rPr>
              <a:t>State Actors</a:t>
            </a:r>
          </a:p>
          <a:p>
            <a:pPr lvl="3">
              <a:spcBef>
                <a:spcPts val="1200"/>
              </a:spcBef>
              <a:buChar char="★"/>
              <a:defRPr sz="1800">
                <a:solidFill>
                  <a:srgbClr val="000000"/>
                </a:solidFill>
              </a:defRPr>
            </a:pPr>
            <a:r>
              <a:rPr sz="3800">
                <a:solidFill>
                  <a:srgbClr val="FFFFFF"/>
                </a:solidFill>
              </a:rPr>
              <a:t>Intelligence, sabotage, zombies</a:t>
            </a:r>
          </a:p>
          <a:p>
            <a:pPr lvl="0">
              <a:defRPr sz="1800">
                <a:solidFill>
                  <a:srgbClr val="000000"/>
                </a:solidFill>
              </a:defRPr>
            </a:pPr>
            <a:r>
              <a:rPr sz="3800">
                <a:solidFill>
                  <a:srgbClr val="FFFFFF"/>
                </a:solidFill>
              </a:rPr>
              <a:t>Hacktivists</a:t>
            </a:r>
          </a:p>
          <a:p>
            <a:pPr lvl="3">
              <a:spcBef>
                <a:spcPts val="1200"/>
              </a:spcBef>
              <a:buChar char="★"/>
              <a:defRPr sz="1800">
                <a:solidFill>
                  <a:srgbClr val="000000"/>
                </a:solidFill>
              </a:defRPr>
            </a:pPr>
            <a:r>
              <a:rPr sz="3800">
                <a:solidFill>
                  <a:srgbClr val="FFFFFF"/>
                </a:solidFill>
              </a:rPr>
              <a:t>Retribution, publicity, zombies</a:t>
            </a:r>
          </a:p>
          <a:p>
            <a:pPr lvl="0">
              <a:defRPr sz="1800">
                <a:solidFill>
                  <a:srgbClr val="000000"/>
                </a:solidFill>
              </a:defRPr>
            </a:pPr>
            <a:r>
              <a:rPr sz="3800">
                <a:solidFill>
                  <a:srgbClr val="FFFFFF"/>
                </a:solidFill>
              </a:rPr>
              <a:t>Vulnerability Brokers</a:t>
            </a:r>
          </a:p>
          <a:p>
            <a:pPr lvl="3">
              <a:spcBef>
                <a:spcPts val="1200"/>
              </a:spcBef>
              <a:buChar char="★"/>
              <a:defRPr sz="1800">
                <a:solidFill>
                  <a:srgbClr val="000000"/>
                </a:solidFill>
              </a:defRPr>
            </a:pPr>
            <a:r>
              <a:rPr sz="3800">
                <a:solidFill>
                  <a:srgbClr val="FFFFFF"/>
                </a:solidFill>
              </a:rPr>
              <a:t>Money, reputation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p:tmAbs val="0"/>
                                  </p:iterate>
                                  <p:childTnLst>
                                    <p:set>
                                      <p:cBhvr>
                                        <p:cTn id="6" fill="hold"/>
                                        <p:tgtEl>
                                          <p:spTgt spid="124">
                                            <p:bg/>
                                          </p:spTgt>
                                        </p:tgtEl>
                                        <p:attrNameLst>
                                          <p:attrName>style.visibility</p:attrName>
                                        </p:attrNameLst>
                                      </p:cBhvr>
                                      <p:to>
                                        <p:strVal val="visible"/>
                                      </p:to>
                                    </p:set>
                                    <p:anim calcmode="lin" valueType="num">
                                      <p:cBhvr>
                                        <p:cTn id="7" dur="750" fill="hold"/>
                                        <p:tgtEl>
                                          <p:spTgt spid="124">
                                            <p:bg/>
                                          </p:spTgt>
                                        </p:tgtEl>
                                        <p:attrNameLst>
                                          <p:attrName>ppt_w</p:attrName>
                                        </p:attrNameLst>
                                      </p:cBhvr>
                                      <p:tavLst>
                                        <p:tav tm="0">
                                          <p:val>
                                            <p:fltVal val="0"/>
                                          </p:val>
                                        </p:tav>
                                        <p:tav tm="100000">
                                          <p:val>
                                            <p:strVal val="#ppt_w"/>
                                          </p:val>
                                        </p:tav>
                                      </p:tavLst>
                                    </p:anim>
                                    <p:anim calcmode="lin" valueType="num">
                                      <p:cBhvr>
                                        <p:cTn id="8" dur="750" fill="hold"/>
                                        <p:tgtEl>
                                          <p:spTgt spid="124">
                                            <p:bg/>
                                          </p:spTgt>
                                        </p:tgtEl>
                                        <p:attrNameLst>
                                          <p:attrName>ppt_h</p:attrName>
                                        </p:attrNameLst>
                                      </p:cBhvr>
                                      <p:tavLst>
                                        <p:tav tm="0">
                                          <p:val>
                                            <p:fltVal val="0"/>
                                          </p:val>
                                        </p:tav>
                                        <p:tav tm="100000">
                                          <p:val>
                                            <p:strVal val="#ppt_h"/>
                                          </p:val>
                                        </p:tav>
                                      </p:tavLst>
                                    </p:anim>
                                  </p:childTnLst>
                                </p:cTn>
                              </p:par>
                              <p:par>
                                <p:cTn id="9" presetID="23" presetClass="entr" presetSubtype="16" fill="hold" grpId="0">
                                  <p:stCondLst>
                                    <p:cond delay="0"/>
                                  </p:stCondLst>
                                  <p:iterate>
                                    <p:tmAbs val="0"/>
                                  </p:iterate>
                                  <p:childTnLst>
                                    <p:set>
                                      <p:cBhvr>
                                        <p:cTn id="10" fill="hold"/>
                                        <p:tgtEl>
                                          <p:spTgt spid="124">
                                            <p:txEl>
                                              <p:pRg st="0" end="0"/>
                                            </p:txEl>
                                          </p:spTgt>
                                        </p:tgtEl>
                                        <p:attrNameLst>
                                          <p:attrName>style.visibility</p:attrName>
                                        </p:attrNameLst>
                                      </p:cBhvr>
                                      <p:to>
                                        <p:strVal val="visible"/>
                                      </p:to>
                                    </p:set>
                                    <p:anim calcmode="lin" valueType="num">
                                      <p:cBhvr>
                                        <p:cTn id="11" dur="750" fill="hold"/>
                                        <p:tgtEl>
                                          <p:spTgt spid="124">
                                            <p:txEl>
                                              <p:pRg st="0" end="0"/>
                                            </p:txEl>
                                          </p:spTgt>
                                        </p:tgtEl>
                                        <p:attrNameLst>
                                          <p:attrName>ppt_w</p:attrName>
                                        </p:attrNameLst>
                                      </p:cBhvr>
                                      <p:tavLst>
                                        <p:tav tm="0">
                                          <p:val>
                                            <p:fltVal val="0"/>
                                          </p:val>
                                        </p:tav>
                                        <p:tav tm="100000">
                                          <p:val>
                                            <p:strVal val="#ppt_w"/>
                                          </p:val>
                                        </p:tav>
                                      </p:tavLst>
                                    </p:anim>
                                    <p:anim calcmode="lin" valueType="num">
                                      <p:cBhvr>
                                        <p:cTn id="12" dur="750" fill="hold"/>
                                        <p:tgtEl>
                                          <p:spTgt spid="124">
                                            <p:txEl>
                                              <p:pRg st="0" end="0"/>
                                            </p:txEl>
                                          </p:spTgt>
                                        </p:tgtEl>
                                        <p:attrNameLst>
                                          <p:attrName>ppt_h</p:attrName>
                                        </p:attrNameLst>
                                      </p:cBhvr>
                                      <p:tavLst>
                                        <p:tav tm="0">
                                          <p:val>
                                            <p:fltVal val="0"/>
                                          </p:val>
                                        </p:tav>
                                        <p:tav tm="100000">
                                          <p:val>
                                            <p:strVal val="#ppt_h"/>
                                          </p:val>
                                        </p:tav>
                                      </p:tavLst>
                                    </p:anim>
                                  </p:childTnLst>
                                </p:cTn>
                              </p:par>
                              <p:par>
                                <p:cTn id="13" presetID="23" presetClass="entr" presetSubtype="16" fill="hold" grpId="0">
                                  <p:stCondLst>
                                    <p:cond delay="0"/>
                                  </p:stCondLst>
                                  <p:iterate>
                                    <p:tmAbs val="0"/>
                                  </p:iterate>
                                  <p:childTnLst>
                                    <p:set>
                                      <p:cBhvr>
                                        <p:cTn id="14" fill="hold"/>
                                        <p:tgtEl>
                                          <p:spTgt spid="124">
                                            <p:txEl>
                                              <p:pRg st="1" end="1"/>
                                            </p:txEl>
                                          </p:spTgt>
                                        </p:tgtEl>
                                        <p:attrNameLst>
                                          <p:attrName>style.visibility</p:attrName>
                                        </p:attrNameLst>
                                      </p:cBhvr>
                                      <p:to>
                                        <p:strVal val="visible"/>
                                      </p:to>
                                    </p:set>
                                    <p:anim calcmode="lin" valueType="num">
                                      <p:cBhvr>
                                        <p:cTn id="15" dur="750" fill="hold"/>
                                        <p:tgtEl>
                                          <p:spTgt spid="124">
                                            <p:txEl>
                                              <p:pRg st="1" end="1"/>
                                            </p:txEl>
                                          </p:spTgt>
                                        </p:tgtEl>
                                        <p:attrNameLst>
                                          <p:attrName>ppt_w</p:attrName>
                                        </p:attrNameLst>
                                      </p:cBhvr>
                                      <p:tavLst>
                                        <p:tav tm="0">
                                          <p:val>
                                            <p:fltVal val="0"/>
                                          </p:val>
                                        </p:tav>
                                        <p:tav tm="100000">
                                          <p:val>
                                            <p:strVal val="#ppt_w"/>
                                          </p:val>
                                        </p:tav>
                                      </p:tavLst>
                                    </p:anim>
                                    <p:anim calcmode="lin" valueType="num">
                                      <p:cBhvr>
                                        <p:cTn id="16" dur="750" fill="hold"/>
                                        <p:tgtEl>
                                          <p:spTgt spid="124">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grpId="0" nodeType="clickEffect">
                                  <p:stCondLst>
                                    <p:cond delay="0"/>
                                  </p:stCondLst>
                                  <p:iterate>
                                    <p:tmAbs val="0"/>
                                  </p:iterate>
                                  <p:childTnLst>
                                    <p:set>
                                      <p:cBhvr>
                                        <p:cTn id="20" fill="hold"/>
                                        <p:tgtEl>
                                          <p:spTgt spid="124">
                                            <p:txEl>
                                              <p:pRg st="2" end="2"/>
                                            </p:txEl>
                                          </p:spTgt>
                                        </p:tgtEl>
                                        <p:attrNameLst>
                                          <p:attrName>style.visibility</p:attrName>
                                        </p:attrNameLst>
                                      </p:cBhvr>
                                      <p:to>
                                        <p:strVal val="visible"/>
                                      </p:to>
                                    </p:set>
                                    <p:anim calcmode="lin" valueType="num">
                                      <p:cBhvr>
                                        <p:cTn id="21" dur="750" fill="hold"/>
                                        <p:tgtEl>
                                          <p:spTgt spid="124">
                                            <p:txEl>
                                              <p:pRg st="2" end="2"/>
                                            </p:txEl>
                                          </p:spTgt>
                                        </p:tgtEl>
                                        <p:attrNameLst>
                                          <p:attrName>ppt_w</p:attrName>
                                        </p:attrNameLst>
                                      </p:cBhvr>
                                      <p:tavLst>
                                        <p:tav tm="0">
                                          <p:val>
                                            <p:fltVal val="0"/>
                                          </p:val>
                                        </p:tav>
                                        <p:tav tm="100000">
                                          <p:val>
                                            <p:strVal val="#ppt_w"/>
                                          </p:val>
                                        </p:tav>
                                      </p:tavLst>
                                    </p:anim>
                                    <p:anim calcmode="lin" valueType="num">
                                      <p:cBhvr>
                                        <p:cTn id="22" dur="750" fill="hold"/>
                                        <p:tgtEl>
                                          <p:spTgt spid="124">
                                            <p:txEl>
                                              <p:pRg st="2" end="2"/>
                                            </p:txEl>
                                          </p:spTgt>
                                        </p:tgtEl>
                                        <p:attrNameLst>
                                          <p:attrName>ppt_h</p:attrName>
                                        </p:attrNameLst>
                                      </p:cBhvr>
                                      <p:tavLst>
                                        <p:tav tm="0">
                                          <p:val>
                                            <p:fltVal val="0"/>
                                          </p:val>
                                        </p:tav>
                                        <p:tav tm="100000">
                                          <p:val>
                                            <p:strVal val="#ppt_h"/>
                                          </p:val>
                                        </p:tav>
                                      </p:tavLst>
                                    </p:anim>
                                  </p:childTnLst>
                                </p:cTn>
                              </p:par>
                              <p:par>
                                <p:cTn id="23" presetID="23" presetClass="entr" presetSubtype="16" fill="hold" grpId="0">
                                  <p:stCondLst>
                                    <p:cond delay="0"/>
                                  </p:stCondLst>
                                  <p:iterate>
                                    <p:tmAbs val="0"/>
                                  </p:iterate>
                                  <p:childTnLst>
                                    <p:set>
                                      <p:cBhvr>
                                        <p:cTn id="24" fill="hold"/>
                                        <p:tgtEl>
                                          <p:spTgt spid="124">
                                            <p:txEl>
                                              <p:pRg st="3" end="3"/>
                                            </p:txEl>
                                          </p:spTgt>
                                        </p:tgtEl>
                                        <p:attrNameLst>
                                          <p:attrName>style.visibility</p:attrName>
                                        </p:attrNameLst>
                                      </p:cBhvr>
                                      <p:to>
                                        <p:strVal val="visible"/>
                                      </p:to>
                                    </p:set>
                                    <p:anim calcmode="lin" valueType="num">
                                      <p:cBhvr>
                                        <p:cTn id="25" dur="750" fill="hold"/>
                                        <p:tgtEl>
                                          <p:spTgt spid="124">
                                            <p:txEl>
                                              <p:pRg st="3" end="3"/>
                                            </p:txEl>
                                          </p:spTgt>
                                        </p:tgtEl>
                                        <p:attrNameLst>
                                          <p:attrName>ppt_w</p:attrName>
                                        </p:attrNameLst>
                                      </p:cBhvr>
                                      <p:tavLst>
                                        <p:tav tm="0">
                                          <p:val>
                                            <p:fltVal val="0"/>
                                          </p:val>
                                        </p:tav>
                                        <p:tav tm="100000">
                                          <p:val>
                                            <p:strVal val="#ppt_w"/>
                                          </p:val>
                                        </p:tav>
                                      </p:tavLst>
                                    </p:anim>
                                    <p:anim calcmode="lin" valueType="num">
                                      <p:cBhvr>
                                        <p:cTn id="26" dur="750" fill="hold"/>
                                        <p:tgtEl>
                                          <p:spTgt spid="124">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iterate>
                                    <p:tmAbs val="0"/>
                                  </p:iterate>
                                  <p:childTnLst>
                                    <p:set>
                                      <p:cBhvr>
                                        <p:cTn id="30" fill="hold"/>
                                        <p:tgtEl>
                                          <p:spTgt spid="124">
                                            <p:txEl>
                                              <p:pRg st="4" end="4"/>
                                            </p:txEl>
                                          </p:spTgt>
                                        </p:tgtEl>
                                        <p:attrNameLst>
                                          <p:attrName>style.visibility</p:attrName>
                                        </p:attrNameLst>
                                      </p:cBhvr>
                                      <p:to>
                                        <p:strVal val="visible"/>
                                      </p:to>
                                    </p:set>
                                    <p:anim calcmode="lin" valueType="num">
                                      <p:cBhvr>
                                        <p:cTn id="31" dur="750" fill="hold"/>
                                        <p:tgtEl>
                                          <p:spTgt spid="124">
                                            <p:txEl>
                                              <p:pRg st="4" end="4"/>
                                            </p:txEl>
                                          </p:spTgt>
                                        </p:tgtEl>
                                        <p:attrNameLst>
                                          <p:attrName>ppt_w</p:attrName>
                                        </p:attrNameLst>
                                      </p:cBhvr>
                                      <p:tavLst>
                                        <p:tav tm="0">
                                          <p:val>
                                            <p:fltVal val="0"/>
                                          </p:val>
                                        </p:tav>
                                        <p:tav tm="100000">
                                          <p:val>
                                            <p:strVal val="#ppt_w"/>
                                          </p:val>
                                        </p:tav>
                                      </p:tavLst>
                                    </p:anim>
                                    <p:anim calcmode="lin" valueType="num">
                                      <p:cBhvr>
                                        <p:cTn id="32" dur="750" fill="hold"/>
                                        <p:tgtEl>
                                          <p:spTgt spid="124">
                                            <p:txEl>
                                              <p:pRg st="4" end="4"/>
                                            </p:txEl>
                                          </p:spTgt>
                                        </p:tgtEl>
                                        <p:attrNameLst>
                                          <p:attrName>ppt_h</p:attrName>
                                        </p:attrNameLst>
                                      </p:cBhvr>
                                      <p:tavLst>
                                        <p:tav tm="0">
                                          <p:val>
                                            <p:fltVal val="0"/>
                                          </p:val>
                                        </p:tav>
                                        <p:tav tm="100000">
                                          <p:val>
                                            <p:strVal val="#ppt_h"/>
                                          </p:val>
                                        </p:tav>
                                      </p:tavLst>
                                    </p:anim>
                                  </p:childTnLst>
                                </p:cTn>
                              </p:par>
                              <p:par>
                                <p:cTn id="33" presetID="23" presetClass="entr" presetSubtype="16" fill="hold" grpId="0">
                                  <p:stCondLst>
                                    <p:cond delay="0"/>
                                  </p:stCondLst>
                                  <p:iterate>
                                    <p:tmAbs val="0"/>
                                  </p:iterate>
                                  <p:childTnLst>
                                    <p:set>
                                      <p:cBhvr>
                                        <p:cTn id="34" fill="hold"/>
                                        <p:tgtEl>
                                          <p:spTgt spid="124">
                                            <p:txEl>
                                              <p:pRg st="5" end="5"/>
                                            </p:txEl>
                                          </p:spTgt>
                                        </p:tgtEl>
                                        <p:attrNameLst>
                                          <p:attrName>style.visibility</p:attrName>
                                        </p:attrNameLst>
                                      </p:cBhvr>
                                      <p:to>
                                        <p:strVal val="visible"/>
                                      </p:to>
                                    </p:set>
                                    <p:anim calcmode="lin" valueType="num">
                                      <p:cBhvr>
                                        <p:cTn id="35" dur="750" fill="hold"/>
                                        <p:tgtEl>
                                          <p:spTgt spid="124">
                                            <p:txEl>
                                              <p:pRg st="5" end="5"/>
                                            </p:txEl>
                                          </p:spTgt>
                                        </p:tgtEl>
                                        <p:attrNameLst>
                                          <p:attrName>ppt_w</p:attrName>
                                        </p:attrNameLst>
                                      </p:cBhvr>
                                      <p:tavLst>
                                        <p:tav tm="0">
                                          <p:val>
                                            <p:fltVal val="0"/>
                                          </p:val>
                                        </p:tav>
                                        <p:tav tm="100000">
                                          <p:val>
                                            <p:strVal val="#ppt_w"/>
                                          </p:val>
                                        </p:tav>
                                      </p:tavLst>
                                    </p:anim>
                                    <p:anim calcmode="lin" valueType="num">
                                      <p:cBhvr>
                                        <p:cTn id="36" dur="750" fill="hold"/>
                                        <p:tgtEl>
                                          <p:spTgt spid="124">
                                            <p:txEl>
                                              <p:pRg st="5" end="5"/>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build="p"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White Hats, Black Hats and STRIDE</a:t>
            </a:r>
          </a:p>
        </p:txBody>
      </p:sp>
      <p:sp>
        <p:nvSpPr>
          <p:cNvPr id="36" name="Shape 36"/>
          <p:cNvSpPr>
            <a:spLocks noGrp="1"/>
          </p:cNvSpPr>
          <p:nvPr>
            <p:ph type="body" idx="1"/>
          </p:nvPr>
        </p:nvSpPr>
        <p:spPr>
          <a:prstGeom prst="rect">
            <a:avLst/>
          </a:prstGeom>
        </p:spPr>
        <p:txBody>
          <a:bodyPr/>
          <a:lstStyle/>
          <a:p>
            <a:pPr lvl="0">
              <a:defRPr sz="1800">
                <a:solidFill>
                  <a:srgbClr val="000000"/>
                </a:solidFill>
              </a:defRPr>
            </a:pPr>
            <a:r>
              <a:rPr sz="3200">
                <a:solidFill>
                  <a:srgbClr val="FFFFFF"/>
                </a:solidFill>
              </a:rPr>
              <a:t>An Introduction to Threat Modeling</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Gray Hats</a:t>
            </a:r>
            <a:br>
              <a:rPr sz="8000">
                <a:solidFill>
                  <a:srgbClr val="FFFFFF"/>
                </a:solidFill>
              </a:rPr>
            </a:br>
            <a:r>
              <a:rPr sz="4000" i="1">
                <a:solidFill>
                  <a:srgbClr val="FFFFFF"/>
                </a:solidFill>
              </a:rPr>
              <a:t>notify public first</a:t>
            </a:r>
          </a:p>
        </p:txBody>
      </p:sp>
      <p:sp>
        <p:nvSpPr>
          <p:cNvPr id="119" name="Shape 119"/>
          <p:cNvSpPr>
            <a:spLocks noGrp="1"/>
          </p:cNvSpPr>
          <p:nvPr>
            <p:ph type="body" idx="1"/>
          </p:nvPr>
        </p:nvSpPr>
        <p:spPr>
          <a:xfrm>
            <a:off x="952500" y="2597149"/>
            <a:ext cx="11099800" cy="6286501"/>
          </a:xfrm>
          <a:prstGeom prst="rect">
            <a:avLst/>
          </a:prstGeom>
        </p:spPr>
        <p:txBody>
          <a:bodyPr/>
          <a:lstStyle/>
          <a:p>
            <a:pPr lvl="0">
              <a:defRPr sz="1800">
                <a:solidFill>
                  <a:srgbClr val="000000"/>
                </a:solidFill>
              </a:defRPr>
            </a:pPr>
            <a:r>
              <a:rPr sz="3800">
                <a:solidFill>
                  <a:srgbClr val="FFFFFF"/>
                </a:solidFill>
              </a:rPr>
              <a:t>Insiders</a:t>
            </a:r>
          </a:p>
          <a:p>
            <a:pPr lvl="3">
              <a:spcBef>
                <a:spcPts val="1200"/>
              </a:spcBef>
              <a:buChar char="★"/>
              <a:defRPr sz="1800">
                <a:solidFill>
                  <a:srgbClr val="000000"/>
                </a:solidFill>
              </a:defRPr>
            </a:pPr>
            <a:r>
              <a:rPr sz="3800">
                <a:solidFill>
                  <a:srgbClr val="FFFFFF"/>
                </a:solidFill>
              </a:rPr>
              <a:t>Vengeance, whistle-blowing</a:t>
            </a:r>
          </a:p>
          <a:p>
            <a:pPr lvl="0">
              <a:defRPr sz="1800">
                <a:solidFill>
                  <a:srgbClr val="000000"/>
                </a:solidFill>
              </a:defRPr>
            </a:pPr>
            <a:r>
              <a:rPr sz="3800">
                <a:solidFill>
                  <a:srgbClr val="FFFFFF"/>
                </a:solidFill>
              </a:rPr>
              <a:t>Hobbyists</a:t>
            </a:r>
          </a:p>
          <a:p>
            <a:pPr lvl="3">
              <a:spcBef>
                <a:spcPts val="1200"/>
              </a:spcBef>
              <a:buChar char="★"/>
              <a:defRPr sz="1800">
                <a:solidFill>
                  <a:srgbClr val="000000"/>
                </a:solidFill>
              </a:defRPr>
            </a:pPr>
            <a:r>
              <a:rPr sz="3800">
                <a:solidFill>
                  <a:srgbClr val="FFFFFF"/>
                </a:solidFill>
              </a:rPr>
              <a:t>Self-education, thrills, prestige…</a:t>
            </a:r>
            <a:br>
              <a:rPr sz="3800">
                <a:solidFill>
                  <a:srgbClr val="FFFFFF"/>
                </a:solidFill>
              </a:rPr>
            </a:br>
            <a:r>
              <a:rPr sz="3800">
                <a:solidFill>
                  <a:srgbClr val="FFFFFF"/>
                </a:solidFill>
              </a:rPr>
              <a:t>…sometimes extortion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p:tmAbs val="0"/>
                                  </p:iterate>
                                  <p:childTnLst>
                                    <p:set>
                                      <p:cBhvr>
                                        <p:cTn id="6" fill="hold"/>
                                        <p:tgtEl>
                                          <p:spTgt spid="119">
                                            <p:bg/>
                                          </p:spTgt>
                                        </p:tgtEl>
                                        <p:attrNameLst>
                                          <p:attrName>style.visibility</p:attrName>
                                        </p:attrNameLst>
                                      </p:cBhvr>
                                      <p:to>
                                        <p:strVal val="visible"/>
                                      </p:to>
                                    </p:set>
                                    <p:anim calcmode="lin" valueType="num">
                                      <p:cBhvr>
                                        <p:cTn id="7" dur="750" fill="hold"/>
                                        <p:tgtEl>
                                          <p:spTgt spid="119">
                                            <p:bg/>
                                          </p:spTgt>
                                        </p:tgtEl>
                                        <p:attrNameLst>
                                          <p:attrName>ppt_w</p:attrName>
                                        </p:attrNameLst>
                                      </p:cBhvr>
                                      <p:tavLst>
                                        <p:tav tm="0">
                                          <p:val>
                                            <p:fltVal val="0"/>
                                          </p:val>
                                        </p:tav>
                                        <p:tav tm="100000">
                                          <p:val>
                                            <p:strVal val="#ppt_w"/>
                                          </p:val>
                                        </p:tav>
                                      </p:tavLst>
                                    </p:anim>
                                    <p:anim calcmode="lin" valueType="num">
                                      <p:cBhvr>
                                        <p:cTn id="8" dur="750" fill="hold"/>
                                        <p:tgtEl>
                                          <p:spTgt spid="119">
                                            <p:bg/>
                                          </p:spTgt>
                                        </p:tgtEl>
                                        <p:attrNameLst>
                                          <p:attrName>ppt_h</p:attrName>
                                        </p:attrNameLst>
                                      </p:cBhvr>
                                      <p:tavLst>
                                        <p:tav tm="0">
                                          <p:val>
                                            <p:fltVal val="0"/>
                                          </p:val>
                                        </p:tav>
                                        <p:tav tm="100000">
                                          <p:val>
                                            <p:strVal val="#ppt_h"/>
                                          </p:val>
                                        </p:tav>
                                      </p:tavLst>
                                    </p:anim>
                                  </p:childTnLst>
                                </p:cTn>
                              </p:par>
                              <p:par>
                                <p:cTn id="9" presetID="23" presetClass="entr" presetSubtype="16" fill="hold" grpId="0">
                                  <p:stCondLst>
                                    <p:cond delay="0"/>
                                  </p:stCondLst>
                                  <p:iterate>
                                    <p:tmAbs val="0"/>
                                  </p:iterate>
                                  <p:childTnLst>
                                    <p:set>
                                      <p:cBhvr>
                                        <p:cTn id="10" fill="hold"/>
                                        <p:tgtEl>
                                          <p:spTgt spid="119">
                                            <p:txEl>
                                              <p:pRg st="0" end="0"/>
                                            </p:txEl>
                                          </p:spTgt>
                                        </p:tgtEl>
                                        <p:attrNameLst>
                                          <p:attrName>style.visibility</p:attrName>
                                        </p:attrNameLst>
                                      </p:cBhvr>
                                      <p:to>
                                        <p:strVal val="visible"/>
                                      </p:to>
                                    </p:set>
                                    <p:anim calcmode="lin" valueType="num">
                                      <p:cBhvr>
                                        <p:cTn id="11" dur="750" fill="hold"/>
                                        <p:tgtEl>
                                          <p:spTgt spid="119">
                                            <p:txEl>
                                              <p:pRg st="0" end="0"/>
                                            </p:txEl>
                                          </p:spTgt>
                                        </p:tgtEl>
                                        <p:attrNameLst>
                                          <p:attrName>ppt_w</p:attrName>
                                        </p:attrNameLst>
                                      </p:cBhvr>
                                      <p:tavLst>
                                        <p:tav tm="0">
                                          <p:val>
                                            <p:fltVal val="0"/>
                                          </p:val>
                                        </p:tav>
                                        <p:tav tm="100000">
                                          <p:val>
                                            <p:strVal val="#ppt_w"/>
                                          </p:val>
                                        </p:tav>
                                      </p:tavLst>
                                    </p:anim>
                                    <p:anim calcmode="lin" valueType="num">
                                      <p:cBhvr>
                                        <p:cTn id="12" dur="750" fill="hold"/>
                                        <p:tgtEl>
                                          <p:spTgt spid="119">
                                            <p:txEl>
                                              <p:pRg st="0" end="0"/>
                                            </p:txEl>
                                          </p:spTgt>
                                        </p:tgtEl>
                                        <p:attrNameLst>
                                          <p:attrName>ppt_h</p:attrName>
                                        </p:attrNameLst>
                                      </p:cBhvr>
                                      <p:tavLst>
                                        <p:tav tm="0">
                                          <p:val>
                                            <p:fltVal val="0"/>
                                          </p:val>
                                        </p:tav>
                                        <p:tav tm="100000">
                                          <p:val>
                                            <p:strVal val="#ppt_h"/>
                                          </p:val>
                                        </p:tav>
                                      </p:tavLst>
                                    </p:anim>
                                  </p:childTnLst>
                                </p:cTn>
                              </p:par>
                              <p:par>
                                <p:cTn id="13" presetID="23" presetClass="entr" presetSubtype="16" fill="hold" grpId="0">
                                  <p:stCondLst>
                                    <p:cond delay="0"/>
                                  </p:stCondLst>
                                  <p:iterate>
                                    <p:tmAbs val="0"/>
                                  </p:iterate>
                                  <p:childTnLst>
                                    <p:set>
                                      <p:cBhvr>
                                        <p:cTn id="14" fill="hold"/>
                                        <p:tgtEl>
                                          <p:spTgt spid="119">
                                            <p:txEl>
                                              <p:pRg st="1" end="1"/>
                                            </p:txEl>
                                          </p:spTgt>
                                        </p:tgtEl>
                                        <p:attrNameLst>
                                          <p:attrName>style.visibility</p:attrName>
                                        </p:attrNameLst>
                                      </p:cBhvr>
                                      <p:to>
                                        <p:strVal val="visible"/>
                                      </p:to>
                                    </p:set>
                                    <p:anim calcmode="lin" valueType="num">
                                      <p:cBhvr>
                                        <p:cTn id="15" dur="750" fill="hold"/>
                                        <p:tgtEl>
                                          <p:spTgt spid="119">
                                            <p:txEl>
                                              <p:pRg st="1" end="1"/>
                                            </p:txEl>
                                          </p:spTgt>
                                        </p:tgtEl>
                                        <p:attrNameLst>
                                          <p:attrName>ppt_w</p:attrName>
                                        </p:attrNameLst>
                                      </p:cBhvr>
                                      <p:tavLst>
                                        <p:tav tm="0">
                                          <p:val>
                                            <p:fltVal val="0"/>
                                          </p:val>
                                        </p:tav>
                                        <p:tav tm="100000">
                                          <p:val>
                                            <p:strVal val="#ppt_w"/>
                                          </p:val>
                                        </p:tav>
                                      </p:tavLst>
                                    </p:anim>
                                    <p:anim calcmode="lin" valueType="num">
                                      <p:cBhvr>
                                        <p:cTn id="16" dur="750" fill="hold"/>
                                        <p:tgtEl>
                                          <p:spTgt spid="119">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grpId="0" nodeType="clickEffect">
                                  <p:stCondLst>
                                    <p:cond delay="0"/>
                                  </p:stCondLst>
                                  <p:iterate>
                                    <p:tmAbs val="0"/>
                                  </p:iterate>
                                  <p:childTnLst>
                                    <p:set>
                                      <p:cBhvr>
                                        <p:cTn id="20" fill="hold"/>
                                        <p:tgtEl>
                                          <p:spTgt spid="119">
                                            <p:txEl>
                                              <p:pRg st="2" end="2"/>
                                            </p:txEl>
                                          </p:spTgt>
                                        </p:tgtEl>
                                        <p:attrNameLst>
                                          <p:attrName>style.visibility</p:attrName>
                                        </p:attrNameLst>
                                      </p:cBhvr>
                                      <p:to>
                                        <p:strVal val="visible"/>
                                      </p:to>
                                    </p:set>
                                    <p:anim calcmode="lin" valueType="num">
                                      <p:cBhvr>
                                        <p:cTn id="21" dur="750" fill="hold"/>
                                        <p:tgtEl>
                                          <p:spTgt spid="119">
                                            <p:txEl>
                                              <p:pRg st="2" end="2"/>
                                            </p:txEl>
                                          </p:spTgt>
                                        </p:tgtEl>
                                        <p:attrNameLst>
                                          <p:attrName>ppt_w</p:attrName>
                                        </p:attrNameLst>
                                      </p:cBhvr>
                                      <p:tavLst>
                                        <p:tav tm="0">
                                          <p:val>
                                            <p:fltVal val="0"/>
                                          </p:val>
                                        </p:tav>
                                        <p:tav tm="100000">
                                          <p:val>
                                            <p:strVal val="#ppt_w"/>
                                          </p:val>
                                        </p:tav>
                                      </p:tavLst>
                                    </p:anim>
                                    <p:anim calcmode="lin" valueType="num">
                                      <p:cBhvr>
                                        <p:cTn id="22" dur="750" fill="hold"/>
                                        <p:tgtEl>
                                          <p:spTgt spid="119">
                                            <p:txEl>
                                              <p:pRg st="2" end="2"/>
                                            </p:txEl>
                                          </p:spTgt>
                                        </p:tgtEl>
                                        <p:attrNameLst>
                                          <p:attrName>ppt_h</p:attrName>
                                        </p:attrNameLst>
                                      </p:cBhvr>
                                      <p:tavLst>
                                        <p:tav tm="0">
                                          <p:val>
                                            <p:fltVal val="0"/>
                                          </p:val>
                                        </p:tav>
                                        <p:tav tm="100000">
                                          <p:val>
                                            <p:strVal val="#ppt_h"/>
                                          </p:val>
                                        </p:tav>
                                      </p:tavLst>
                                    </p:anim>
                                  </p:childTnLst>
                                </p:cTn>
                              </p:par>
                              <p:par>
                                <p:cTn id="23" presetID="23" presetClass="entr" presetSubtype="16" fill="hold" grpId="0">
                                  <p:stCondLst>
                                    <p:cond delay="0"/>
                                  </p:stCondLst>
                                  <p:iterate>
                                    <p:tmAbs val="0"/>
                                  </p:iterate>
                                  <p:childTnLst>
                                    <p:set>
                                      <p:cBhvr>
                                        <p:cTn id="24" fill="hold"/>
                                        <p:tgtEl>
                                          <p:spTgt spid="119">
                                            <p:txEl>
                                              <p:pRg st="3" end="3"/>
                                            </p:txEl>
                                          </p:spTgt>
                                        </p:tgtEl>
                                        <p:attrNameLst>
                                          <p:attrName>style.visibility</p:attrName>
                                        </p:attrNameLst>
                                      </p:cBhvr>
                                      <p:to>
                                        <p:strVal val="visible"/>
                                      </p:to>
                                    </p:set>
                                    <p:anim calcmode="lin" valueType="num">
                                      <p:cBhvr>
                                        <p:cTn id="25" dur="750" fill="hold"/>
                                        <p:tgtEl>
                                          <p:spTgt spid="119">
                                            <p:txEl>
                                              <p:pRg st="3" end="3"/>
                                            </p:txEl>
                                          </p:spTgt>
                                        </p:tgtEl>
                                        <p:attrNameLst>
                                          <p:attrName>ppt_w</p:attrName>
                                        </p:attrNameLst>
                                      </p:cBhvr>
                                      <p:tavLst>
                                        <p:tav tm="0">
                                          <p:val>
                                            <p:fltVal val="0"/>
                                          </p:val>
                                        </p:tav>
                                        <p:tav tm="100000">
                                          <p:val>
                                            <p:strVal val="#ppt_w"/>
                                          </p:val>
                                        </p:tav>
                                      </p:tavLst>
                                    </p:anim>
                                    <p:anim calcmode="lin" valueType="num">
                                      <p:cBhvr>
                                        <p:cTn id="26" dur="750" fill="hold"/>
                                        <p:tgtEl>
                                          <p:spTgt spid="119">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build="p"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A$$hats</a:t>
            </a:r>
            <a:br>
              <a:rPr sz="8000">
                <a:solidFill>
                  <a:srgbClr val="FFFFFF"/>
                </a:solidFill>
              </a:rPr>
            </a:br>
            <a:r>
              <a:rPr sz="4000" i="1">
                <a:solidFill>
                  <a:srgbClr val="FFFFFF"/>
                </a:solidFill>
              </a:rPr>
              <a:t>use, not create, exploits</a:t>
            </a:r>
          </a:p>
        </p:txBody>
      </p:sp>
      <p:sp>
        <p:nvSpPr>
          <p:cNvPr id="129" name="Shape 129"/>
          <p:cNvSpPr>
            <a:spLocks noGrp="1"/>
          </p:cNvSpPr>
          <p:nvPr>
            <p:ph type="body" idx="1"/>
          </p:nvPr>
        </p:nvSpPr>
        <p:spPr>
          <a:xfrm>
            <a:off x="952500" y="2597150"/>
            <a:ext cx="11099800" cy="6286500"/>
          </a:xfrm>
          <a:prstGeom prst="rect">
            <a:avLst/>
          </a:prstGeom>
        </p:spPr>
        <p:txBody>
          <a:bodyPr/>
          <a:lstStyle/>
          <a:p>
            <a:pPr lvl="0">
              <a:defRPr sz="1800">
                <a:solidFill>
                  <a:srgbClr val="000000"/>
                </a:solidFill>
              </a:defRPr>
            </a:pPr>
            <a:r>
              <a:rPr sz="3800">
                <a:solidFill>
                  <a:srgbClr val="FFFFFF"/>
                </a:solidFill>
              </a:rPr>
              <a:t>Cybercriminals</a:t>
            </a:r>
          </a:p>
          <a:p>
            <a:pPr lvl="3">
              <a:spcBef>
                <a:spcPts val="1200"/>
              </a:spcBef>
              <a:buChar char="★"/>
              <a:defRPr sz="1800">
                <a:solidFill>
                  <a:srgbClr val="000000"/>
                </a:solidFill>
              </a:defRPr>
            </a:pPr>
            <a:r>
              <a:rPr sz="3800">
                <a:solidFill>
                  <a:srgbClr val="FFFFFF"/>
                </a:solidFill>
              </a:rPr>
              <a:t>Credit cards, identity theft, extortion</a:t>
            </a:r>
          </a:p>
          <a:p>
            <a:pPr lvl="0">
              <a:defRPr sz="1800">
                <a:solidFill>
                  <a:srgbClr val="000000"/>
                </a:solidFill>
              </a:defRPr>
            </a:pPr>
            <a:r>
              <a:rPr sz="3800">
                <a:solidFill>
                  <a:srgbClr val="FFFFFF"/>
                </a:solidFill>
              </a:rPr>
              <a:t>Script Kiddies</a:t>
            </a:r>
          </a:p>
          <a:p>
            <a:pPr lvl="3">
              <a:spcBef>
                <a:spcPts val="1200"/>
              </a:spcBef>
              <a:buChar char="★"/>
              <a:defRPr sz="1800">
                <a:solidFill>
                  <a:srgbClr val="000000"/>
                </a:solidFill>
              </a:defRPr>
            </a:pPr>
            <a:r>
              <a:rPr sz="3800">
                <a:solidFill>
                  <a:srgbClr val="FFFFFF"/>
                </a:solidFill>
              </a:rPr>
              <a:t>Thrills, attention, vengeance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p:tmAbs val="0"/>
                                  </p:iterate>
                                  <p:childTnLst>
                                    <p:set>
                                      <p:cBhvr>
                                        <p:cTn id="6" fill="hold"/>
                                        <p:tgtEl>
                                          <p:spTgt spid="129">
                                            <p:bg/>
                                          </p:spTgt>
                                        </p:tgtEl>
                                        <p:attrNameLst>
                                          <p:attrName>style.visibility</p:attrName>
                                        </p:attrNameLst>
                                      </p:cBhvr>
                                      <p:to>
                                        <p:strVal val="visible"/>
                                      </p:to>
                                    </p:set>
                                    <p:anim calcmode="lin" valueType="num">
                                      <p:cBhvr>
                                        <p:cTn id="7" dur="750" fill="hold"/>
                                        <p:tgtEl>
                                          <p:spTgt spid="129">
                                            <p:bg/>
                                          </p:spTgt>
                                        </p:tgtEl>
                                        <p:attrNameLst>
                                          <p:attrName>ppt_w</p:attrName>
                                        </p:attrNameLst>
                                      </p:cBhvr>
                                      <p:tavLst>
                                        <p:tav tm="0">
                                          <p:val>
                                            <p:fltVal val="0"/>
                                          </p:val>
                                        </p:tav>
                                        <p:tav tm="100000">
                                          <p:val>
                                            <p:strVal val="#ppt_w"/>
                                          </p:val>
                                        </p:tav>
                                      </p:tavLst>
                                    </p:anim>
                                    <p:anim calcmode="lin" valueType="num">
                                      <p:cBhvr>
                                        <p:cTn id="8" dur="750" fill="hold"/>
                                        <p:tgtEl>
                                          <p:spTgt spid="129">
                                            <p:bg/>
                                          </p:spTgt>
                                        </p:tgtEl>
                                        <p:attrNameLst>
                                          <p:attrName>ppt_h</p:attrName>
                                        </p:attrNameLst>
                                      </p:cBhvr>
                                      <p:tavLst>
                                        <p:tav tm="0">
                                          <p:val>
                                            <p:fltVal val="0"/>
                                          </p:val>
                                        </p:tav>
                                        <p:tav tm="100000">
                                          <p:val>
                                            <p:strVal val="#ppt_h"/>
                                          </p:val>
                                        </p:tav>
                                      </p:tavLst>
                                    </p:anim>
                                  </p:childTnLst>
                                </p:cTn>
                              </p:par>
                              <p:par>
                                <p:cTn id="9" presetID="23" presetClass="entr" presetSubtype="16" fill="hold" grpId="0">
                                  <p:stCondLst>
                                    <p:cond delay="0"/>
                                  </p:stCondLst>
                                  <p:iterate>
                                    <p:tmAbs val="0"/>
                                  </p:iterate>
                                  <p:childTnLst>
                                    <p:set>
                                      <p:cBhvr>
                                        <p:cTn id="10" fill="hold"/>
                                        <p:tgtEl>
                                          <p:spTgt spid="129">
                                            <p:txEl>
                                              <p:pRg st="0" end="0"/>
                                            </p:txEl>
                                          </p:spTgt>
                                        </p:tgtEl>
                                        <p:attrNameLst>
                                          <p:attrName>style.visibility</p:attrName>
                                        </p:attrNameLst>
                                      </p:cBhvr>
                                      <p:to>
                                        <p:strVal val="visible"/>
                                      </p:to>
                                    </p:set>
                                    <p:anim calcmode="lin" valueType="num">
                                      <p:cBhvr>
                                        <p:cTn id="11" dur="750" fill="hold"/>
                                        <p:tgtEl>
                                          <p:spTgt spid="129">
                                            <p:txEl>
                                              <p:pRg st="0" end="0"/>
                                            </p:txEl>
                                          </p:spTgt>
                                        </p:tgtEl>
                                        <p:attrNameLst>
                                          <p:attrName>ppt_w</p:attrName>
                                        </p:attrNameLst>
                                      </p:cBhvr>
                                      <p:tavLst>
                                        <p:tav tm="0">
                                          <p:val>
                                            <p:fltVal val="0"/>
                                          </p:val>
                                        </p:tav>
                                        <p:tav tm="100000">
                                          <p:val>
                                            <p:strVal val="#ppt_w"/>
                                          </p:val>
                                        </p:tav>
                                      </p:tavLst>
                                    </p:anim>
                                    <p:anim calcmode="lin" valueType="num">
                                      <p:cBhvr>
                                        <p:cTn id="12" dur="750" fill="hold"/>
                                        <p:tgtEl>
                                          <p:spTgt spid="129">
                                            <p:txEl>
                                              <p:pRg st="0" end="0"/>
                                            </p:txEl>
                                          </p:spTgt>
                                        </p:tgtEl>
                                        <p:attrNameLst>
                                          <p:attrName>ppt_h</p:attrName>
                                        </p:attrNameLst>
                                      </p:cBhvr>
                                      <p:tavLst>
                                        <p:tav tm="0">
                                          <p:val>
                                            <p:fltVal val="0"/>
                                          </p:val>
                                        </p:tav>
                                        <p:tav tm="100000">
                                          <p:val>
                                            <p:strVal val="#ppt_h"/>
                                          </p:val>
                                        </p:tav>
                                      </p:tavLst>
                                    </p:anim>
                                  </p:childTnLst>
                                </p:cTn>
                              </p:par>
                              <p:par>
                                <p:cTn id="13" presetID="23" presetClass="entr" presetSubtype="16" fill="hold" grpId="0">
                                  <p:stCondLst>
                                    <p:cond delay="0"/>
                                  </p:stCondLst>
                                  <p:iterate>
                                    <p:tmAbs val="0"/>
                                  </p:iterate>
                                  <p:childTnLst>
                                    <p:set>
                                      <p:cBhvr>
                                        <p:cTn id="14" fill="hold"/>
                                        <p:tgtEl>
                                          <p:spTgt spid="129">
                                            <p:txEl>
                                              <p:pRg st="1" end="1"/>
                                            </p:txEl>
                                          </p:spTgt>
                                        </p:tgtEl>
                                        <p:attrNameLst>
                                          <p:attrName>style.visibility</p:attrName>
                                        </p:attrNameLst>
                                      </p:cBhvr>
                                      <p:to>
                                        <p:strVal val="visible"/>
                                      </p:to>
                                    </p:set>
                                    <p:anim calcmode="lin" valueType="num">
                                      <p:cBhvr>
                                        <p:cTn id="15" dur="750" fill="hold"/>
                                        <p:tgtEl>
                                          <p:spTgt spid="129">
                                            <p:txEl>
                                              <p:pRg st="1" end="1"/>
                                            </p:txEl>
                                          </p:spTgt>
                                        </p:tgtEl>
                                        <p:attrNameLst>
                                          <p:attrName>ppt_w</p:attrName>
                                        </p:attrNameLst>
                                      </p:cBhvr>
                                      <p:tavLst>
                                        <p:tav tm="0">
                                          <p:val>
                                            <p:fltVal val="0"/>
                                          </p:val>
                                        </p:tav>
                                        <p:tav tm="100000">
                                          <p:val>
                                            <p:strVal val="#ppt_w"/>
                                          </p:val>
                                        </p:tav>
                                      </p:tavLst>
                                    </p:anim>
                                    <p:anim calcmode="lin" valueType="num">
                                      <p:cBhvr>
                                        <p:cTn id="16" dur="750" fill="hold"/>
                                        <p:tgtEl>
                                          <p:spTgt spid="129">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grpId="0" nodeType="clickEffect">
                                  <p:stCondLst>
                                    <p:cond delay="0"/>
                                  </p:stCondLst>
                                  <p:iterate>
                                    <p:tmAbs val="0"/>
                                  </p:iterate>
                                  <p:childTnLst>
                                    <p:set>
                                      <p:cBhvr>
                                        <p:cTn id="20" fill="hold"/>
                                        <p:tgtEl>
                                          <p:spTgt spid="129">
                                            <p:txEl>
                                              <p:pRg st="2" end="2"/>
                                            </p:txEl>
                                          </p:spTgt>
                                        </p:tgtEl>
                                        <p:attrNameLst>
                                          <p:attrName>style.visibility</p:attrName>
                                        </p:attrNameLst>
                                      </p:cBhvr>
                                      <p:to>
                                        <p:strVal val="visible"/>
                                      </p:to>
                                    </p:set>
                                    <p:anim calcmode="lin" valueType="num">
                                      <p:cBhvr>
                                        <p:cTn id="21" dur="750" fill="hold"/>
                                        <p:tgtEl>
                                          <p:spTgt spid="129">
                                            <p:txEl>
                                              <p:pRg st="2" end="2"/>
                                            </p:txEl>
                                          </p:spTgt>
                                        </p:tgtEl>
                                        <p:attrNameLst>
                                          <p:attrName>ppt_w</p:attrName>
                                        </p:attrNameLst>
                                      </p:cBhvr>
                                      <p:tavLst>
                                        <p:tav tm="0">
                                          <p:val>
                                            <p:fltVal val="0"/>
                                          </p:val>
                                        </p:tav>
                                        <p:tav tm="100000">
                                          <p:val>
                                            <p:strVal val="#ppt_w"/>
                                          </p:val>
                                        </p:tav>
                                      </p:tavLst>
                                    </p:anim>
                                    <p:anim calcmode="lin" valueType="num">
                                      <p:cBhvr>
                                        <p:cTn id="22" dur="750" fill="hold"/>
                                        <p:tgtEl>
                                          <p:spTgt spid="129">
                                            <p:txEl>
                                              <p:pRg st="2" end="2"/>
                                            </p:txEl>
                                          </p:spTgt>
                                        </p:tgtEl>
                                        <p:attrNameLst>
                                          <p:attrName>ppt_h</p:attrName>
                                        </p:attrNameLst>
                                      </p:cBhvr>
                                      <p:tavLst>
                                        <p:tav tm="0">
                                          <p:val>
                                            <p:fltVal val="0"/>
                                          </p:val>
                                        </p:tav>
                                        <p:tav tm="100000">
                                          <p:val>
                                            <p:strVal val="#ppt_h"/>
                                          </p:val>
                                        </p:tav>
                                      </p:tavLst>
                                    </p:anim>
                                  </p:childTnLst>
                                </p:cTn>
                              </p:par>
                              <p:par>
                                <p:cTn id="23" presetID="23" presetClass="entr" presetSubtype="16" fill="hold" grpId="0">
                                  <p:stCondLst>
                                    <p:cond delay="0"/>
                                  </p:stCondLst>
                                  <p:iterate>
                                    <p:tmAbs val="0"/>
                                  </p:iterate>
                                  <p:childTnLst>
                                    <p:set>
                                      <p:cBhvr>
                                        <p:cTn id="24" fill="hold"/>
                                        <p:tgtEl>
                                          <p:spTgt spid="129">
                                            <p:txEl>
                                              <p:pRg st="3" end="3"/>
                                            </p:txEl>
                                          </p:spTgt>
                                        </p:tgtEl>
                                        <p:attrNameLst>
                                          <p:attrName>style.visibility</p:attrName>
                                        </p:attrNameLst>
                                      </p:cBhvr>
                                      <p:to>
                                        <p:strVal val="visible"/>
                                      </p:to>
                                    </p:set>
                                    <p:anim calcmode="lin" valueType="num">
                                      <p:cBhvr>
                                        <p:cTn id="25" dur="750" fill="hold"/>
                                        <p:tgtEl>
                                          <p:spTgt spid="129">
                                            <p:txEl>
                                              <p:pRg st="3" end="3"/>
                                            </p:txEl>
                                          </p:spTgt>
                                        </p:tgtEl>
                                        <p:attrNameLst>
                                          <p:attrName>ppt_w</p:attrName>
                                        </p:attrNameLst>
                                      </p:cBhvr>
                                      <p:tavLst>
                                        <p:tav tm="0">
                                          <p:val>
                                            <p:fltVal val="0"/>
                                          </p:val>
                                        </p:tav>
                                        <p:tav tm="100000">
                                          <p:val>
                                            <p:strVal val="#ppt_w"/>
                                          </p:val>
                                        </p:tav>
                                      </p:tavLst>
                                    </p:anim>
                                    <p:anim calcmode="lin" valueType="num">
                                      <p:cBhvr>
                                        <p:cTn id="26" dur="750" fill="hold"/>
                                        <p:tgtEl>
                                          <p:spTgt spid="129">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uild="p"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title"/>
          </p:nvPr>
        </p:nvSpPr>
        <p:spPr>
          <a:prstGeom prst="rect">
            <a:avLst/>
          </a:prstGeom>
        </p:spPr>
        <p:txBody>
          <a:bodyPr/>
          <a:lstStyle/>
          <a:p>
            <a:pPr lvl="0">
              <a:defRPr sz="1800">
                <a:solidFill>
                  <a:srgbClr val="000000"/>
                </a:solidFill>
              </a:defRPr>
            </a:pPr>
            <a:r>
              <a:rPr lang="en-US" sz="8000" dirty="0">
                <a:solidFill>
                  <a:srgbClr val="FFFFFF"/>
                </a:solidFill>
              </a:rPr>
              <a:t>Threat Actors</a:t>
            </a:r>
            <a:br>
              <a:rPr sz="8000" dirty="0">
                <a:solidFill>
                  <a:srgbClr val="FFFFFF"/>
                </a:solidFill>
              </a:rPr>
            </a:br>
            <a:r>
              <a:rPr lang="en-US" sz="4000" i="1" dirty="0">
                <a:solidFill>
                  <a:srgbClr val="FFFFFF"/>
                </a:solidFill>
              </a:rPr>
              <a:t>“The Bad Guys”</a:t>
            </a:r>
            <a:endParaRPr sz="4000" i="1" dirty="0">
              <a:solidFill>
                <a:srgbClr val="FFFFFF"/>
              </a:solidFill>
            </a:endParaRPr>
          </a:p>
        </p:txBody>
      </p:sp>
      <p:sp>
        <p:nvSpPr>
          <p:cNvPr id="129" name="Shape 129"/>
          <p:cNvSpPr>
            <a:spLocks noGrp="1"/>
          </p:cNvSpPr>
          <p:nvPr>
            <p:ph type="body" idx="1"/>
          </p:nvPr>
        </p:nvSpPr>
        <p:spPr>
          <a:xfrm>
            <a:off x="952500" y="2597150"/>
            <a:ext cx="11099800" cy="6286500"/>
          </a:xfrm>
          <a:prstGeom prst="rect">
            <a:avLst/>
          </a:prstGeom>
        </p:spPr>
        <p:txBody>
          <a:bodyPr/>
          <a:lstStyle/>
          <a:p>
            <a:pPr lvl="0">
              <a:defRPr sz="1800">
                <a:solidFill>
                  <a:srgbClr val="000000"/>
                </a:solidFill>
              </a:defRPr>
            </a:pPr>
            <a:r>
              <a:rPr sz="3800">
                <a:solidFill>
                  <a:srgbClr val="FFFFFF"/>
                </a:solidFill>
              </a:rPr>
              <a:t>Cybercriminals</a:t>
            </a:r>
          </a:p>
          <a:p>
            <a:pPr lvl="3">
              <a:spcBef>
                <a:spcPts val="1200"/>
              </a:spcBef>
              <a:buChar char="★"/>
              <a:defRPr sz="1800">
                <a:solidFill>
                  <a:srgbClr val="000000"/>
                </a:solidFill>
              </a:defRPr>
            </a:pPr>
            <a:r>
              <a:rPr sz="3800">
                <a:solidFill>
                  <a:srgbClr val="FFFFFF"/>
                </a:solidFill>
              </a:rPr>
              <a:t>Credit cards, identity theft, extortion</a:t>
            </a:r>
          </a:p>
          <a:p>
            <a:pPr lvl="0">
              <a:defRPr sz="1800">
                <a:solidFill>
                  <a:srgbClr val="000000"/>
                </a:solidFill>
              </a:defRPr>
            </a:pPr>
            <a:r>
              <a:rPr sz="3800">
                <a:solidFill>
                  <a:srgbClr val="FFFFFF"/>
                </a:solidFill>
              </a:rPr>
              <a:t>Script Kiddies</a:t>
            </a:r>
          </a:p>
          <a:p>
            <a:pPr lvl="3">
              <a:spcBef>
                <a:spcPts val="1200"/>
              </a:spcBef>
              <a:buChar char="★"/>
              <a:defRPr sz="1800">
                <a:solidFill>
                  <a:srgbClr val="000000"/>
                </a:solidFill>
              </a:defRPr>
            </a:pPr>
            <a:r>
              <a:rPr sz="3800">
                <a:solidFill>
                  <a:srgbClr val="FFFFFF"/>
                </a:solidFill>
              </a:rPr>
              <a:t>Thrills, attention, vengeance</a:t>
            </a:r>
          </a:p>
        </p:txBody>
      </p:sp>
    </p:spTree>
    <p:extLst>
      <p:ext uri="{BB962C8B-B14F-4D97-AF65-F5344CB8AC3E}">
        <p14:creationId xmlns:p14="http://schemas.microsoft.com/office/powerpoint/2010/main" val="203346413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p:tmAbs val="0"/>
                                  </p:iterate>
                                  <p:childTnLst>
                                    <p:set>
                                      <p:cBhvr>
                                        <p:cTn id="6" fill="hold"/>
                                        <p:tgtEl>
                                          <p:spTgt spid="129">
                                            <p:bg/>
                                          </p:spTgt>
                                        </p:tgtEl>
                                        <p:attrNameLst>
                                          <p:attrName>style.visibility</p:attrName>
                                        </p:attrNameLst>
                                      </p:cBhvr>
                                      <p:to>
                                        <p:strVal val="visible"/>
                                      </p:to>
                                    </p:set>
                                    <p:anim calcmode="lin" valueType="num">
                                      <p:cBhvr>
                                        <p:cTn id="7" dur="750" fill="hold"/>
                                        <p:tgtEl>
                                          <p:spTgt spid="129">
                                            <p:bg/>
                                          </p:spTgt>
                                        </p:tgtEl>
                                        <p:attrNameLst>
                                          <p:attrName>ppt_w</p:attrName>
                                        </p:attrNameLst>
                                      </p:cBhvr>
                                      <p:tavLst>
                                        <p:tav tm="0">
                                          <p:val>
                                            <p:fltVal val="0"/>
                                          </p:val>
                                        </p:tav>
                                        <p:tav tm="100000">
                                          <p:val>
                                            <p:strVal val="#ppt_w"/>
                                          </p:val>
                                        </p:tav>
                                      </p:tavLst>
                                    </p:anim>
                                    <p:anim calcmode="lin" valueType="num">
                                      <p:cBhvr>
                                        <p:cTn id="8" dur="750" fill="hold"/>
                                        <p:tgtEl>
                                          <p:spTgt spid="129">
                                            <p:bg/>
                                          </p:spTgt>
                                        </p:tgtEl>
                                        <p:attrNameLst>
                                          <p:attrName>ppt_h</p:attrName>
                                        </p:attrNameLst>
                                      </p:cBhvr>
                                      <p:tavLst>
                                        <p:tav tm="0">
                                          <p:val>
                                            <p:fltVal val="0"/>
                                          </p:val>
                                        </p:tav>
                                        <p:tav tm="100000">
                                          <p:val>
                                            <p:strVal val="#ppt_h"/>
                                          </p:val>
                                        </p:tav>
                                      </p:tavLst>
                                    </p:anim>
                                  </p:childTnLst>
                                </p:cTn>
                              </p:par>
                              <p:par>
                                <p:cTn id="9" presetID="23" presetClass="entr" presetSubtype="16" fill="hold" grpId="0">
                                  <p:stCondLst>
                                    <p:cond delay="0"/>
                                  </p:stCondLst>
                                  <p:iterate>
                                    <p:tmAbs val="0"/>
                                  </p:iterate>
                                  <p:childTnLst>
                                    <p:set>
                                      <p:cBhvr>
                                        <p:cTn id="10" fill="hold"/>
                                        <p:tgtEl>
                                          <p:spTgt spid="129">
                                            <p:txEl>
                                              <p:pRg st="0" end="0"/>
                                            </p:txEl>
                                          </p:spTgt>
                                        </p:tgtEl>
                                        <p:attrNameLst>
                                          <p:attrName>style.visibility</p:attrName>
                                        </p:attrNameLst>
                                      </p:cBhvr>
                                      <p:to>
                                        <p:strVal val="visible"/>
                                      </p:to>
                                    </p:set>
                                    <p:anim calcmode="lin" valueType="num">
                                      <p:cBhvr>
                                        <p:cTn id="11" dur="750" fill="hold"/>
                                        <p:tgtEl>
                                          <p:spTgt spid="129">
                                            <p:txEl>
                                              <p:pRg st="0" end="0"/>
                                            </p:txEl>
                                          </p:spTgt>
                                        </p:tgtEl>
                                        <p:attrNameLst>
                                          <p:attrName>ppt_w</p:attrName>
                                        </p:attrNameLst>
                                      </p:cBhvr>
                                      <p:tavLst>
                                        <p:tav tm="0">
                                          <p:val>
                                            <p:fltVal val="0"/>
                                          </p:val>
                                        </p:tav>
                                        <p:tav tm="100000">
                                          <p:val>
                                            <p:strVal val="#ppt_w"/>
                                          </p:val>
                                        </p:tav>
                                      </p:tavLst>
                                    </p:anim>
                                    <p:anim calcmode="lin" valueType="num">
                                      <p:cBhvr>
                                        <p:cTn id="12" dur="750" fill="hold"/>
                                        <p:tgtEl>
                                          <p:spTgt spid="129">
                                            <p:txEl>
                                              <p:pRg st="0" end="0"/>
                                            </p:txEl>
                                          </p:spTgt>
                                        </p:tgtEl>
                                        <p:attrNameLst>
                                          <p:attrName>ppt_h</p:attrName>
                                        </p:attrNameLst>
                                      </p:cBhvr>
                                      <p:tavLst>
                                        <p:tav tm="0">
                                          <p:val>
                                            <p:fltVal val="0"/>
                                          </p:val>
                                        </p:tav>
                                        <p:tav tm="100000">
                                          <p:val>
                                            <p:strVal val="#ppt_h"/>
                                          </p:val>
                                        </p:tav>
                                      </p:tavLst>
                                    </p:anim>
                                  </p:childTnLst>
                                </p:cTn>
                              </p:par>
                              <p:par>
                                <p:cTn id="13" presetID="23" presetClass="entr" presetSubtype="16" fill="hold" grpId="0">
                                  <p:stCondLst>
                                    <p:cond delay="0"/>
                                  </p:stCondLst>
                                  <p:iterate>
                                    <p:tmAbs val="0"/>
                                  </p:iterate>
                                  <p:childTnLst>
                                    <p:set>
                                      <p:cBhvr>
                                        <p:cTn id="14" fill="hold"/>
                                        <p:tgtEl>
                                          <p:spTgt spid="129">
                                            <p:txEl>
                                              <p:pRg st="1" end="1"/>
                                            </p:txEl>
                                          </p:spTgt>
                                        </p:tgtEl>
                                        <p:attrNameLst>
                                          <p:attrName>style.visibility</p:attrName>
                                        </p:attrNameLst>
                                      </p:cBhvr>
                                      <p:to>
                                        <p:strVal val="visible"/>
                                      </p:to>
                                    </p:set>
                                    <p:anim calcmode="lin" valueType="num">
                                      <p:cBhvr>
                                        <p:cTn id="15" dur="750" fill="hold"/>
                                        <p:tgtEl>
                                          <p:spTgt spid="129">
                                            <p:txEl>
                                              <p:pRg st="1" end="1"/>
                                            </p:txEl>
                                          </p:spTgt>
                                        </p:tgtEl>
                                        <p:attrNameLst>
                                          <p:attrName>ppt_w</p:attrName>
                                        </p:attrNameLst>
                                      </p:cBhvr>
                                      <p:tavLst>
                                        <p:tav tm="0">
                                          <p:val>
                                            <p:fltVal val="0"/>
                                          </p:val>
                                        </p:tav>
                                        <p:tav tm="100000">
                                          <p:val>
                                            <p:strVal val="#ppt_w"/>
                                          </p:val>
                                        </p:tav>
                                      </p:tavLst>
                                    </p:anim>
                                    <p:anim calcmode="lin" valueType="num">
                                      <p:cBhvr>
                                        <p:cTn id="16" dur="750" fill="hold"/>
                                        <p:tgtEl>
                                          <p:spTgt spid="129">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grpId="0" nodeType="clickEffect">
                                  <p:stCondLst>
                                    <p:cond delay="0"/>
                                  </p:stCondLst>
                                  <p:iterate>
                                    <p:tmAbs val="0"/>
                                  </p:iterate>
                                  <p:childTnLst>
                                    <p:set>
                                      <p:cBhvr>
                                        <p:cTn id="20" fill="hold"/>
                                        <p:tgtEl>
                                          <p:spTgt spid="129">
                                            <p:txEl>
                                              <p:pRg st="2" end="2"/>
                                            </p:txEl>
                                          </p:spTgt>
                                        </p:tgtEl>
                                        <p:attrNameLst>
                                          <p:attrName>style.visibility</p:attrName>
                                        </p:attrNameLst>
                                      </p:cBhvr>
                                      <p:to>
                                        <p:strVal val="visible"/>
                                      </p:to>
                                    </p:set>
                                    <p:anim calcmode="lin" valueType="num">
                                      <p:cBhvr>
                                        <p:cTn id="21" dur="750" fill="hold"/>
                                        <p:tgtEl>
                                          <p:spTgt spid="129">
                                            <p:txEl>
                                              <p:pRg st="2" end="2"/>
                                            </p:txEl>
                                          </p:spTgt>
                                        </p:tgtEl>
                                        <p:attrNameLst>
                                          <p:attrName>ppt_w</p:attrName>
                                        </p:attrNameLst>
                                      </p:cBhvr>
                                      <p:tavLst>
                                        <p:tav tm="0">
                                          <p:val>
                                            <p:fltVal val="0"/>
                                          </p:val>
                                        </p:tav>
                                        <p:tav tm="100000">
                                          <p:val>
                                            <p:strVal val="#ppt_w"/>
                                          </p:val>
                                        </p:tav>
                                      </p:tavLst>
                                    </p:anim>
                                    <p:anim calcmode="lin" valueType="num">
                                      <p:cBhvr>
                                        <p:cTn id="22" dur="750" fill="hold"/>
                                        <p:tgtEl>
                                          <p:spTgt spid="129">
                                            <p:txEl>
                                              <p:pRg st="2" end="2"/>
                                            </p:txEl>
                                          </p:spTgt>
                                        </p:tgtEl>
                                        <p:attrNameLst>
                                          <p:attrName>ppt_h</p:attrName>
                                        </p:attrNameLst>
                                      </p:cBhvr>
                                      <p:tavLst>
                                        <p:tav tm="0">
                                          <p:val>
                                            <p:fltVal val="0"/>
                                          </p:val>
                                        </p:tav>
                                        <p:tav tm="100000">
                                          <p:val>
                                            <p:strVal val="#ppt_h"/>
                                          </p:val>
                                        </p:tav>
                                      </p:tavLst>
                                    </p:anim>
                                  </p:childTnLst>
                                </p:cTn>
                              </p:par>
                              <p:par>
                                <p:cTn id="23" presetID="23" presetClass="entr" presetSubtype="16" fill="hold" grpId="0">
                                  <p:stCondLst>
                                    <p:cond delay="0"/>
                                  </p:stCondLst>
                                  <p:iterate>
                                    <p:tmAbs val="0"/>
                                  </p:iterate>
                                  <p:childTnLst>
                                    <p:set>
                                      <p:cBhvr>
                                        <p:cTn id="24" fill="hold"/>
                                        <p:tgtEl>
                                          <p:spTgt spid="129">
                                            <p:txEl>
                                              <p:pRg st="3" end="3"/>
                                            </p:txEl>
                                          </p:spTgt>
                                        </p:tgtEl>
                                        <p:attrNameLst>
                                          <p:attrName>style.visibility</p:attrName>
                                        </p:attrNameLst>
                                      </p:cBhvr>
                                      <p:to>
                                        <p:strVal val="visible"/>
                                      </p:to>
                                    </p:set>
                                    <p:anim calcmode="lin" valueType="num">
                                      <p:cBhvr>
                                        <p:cTn id="25" dur="750" fill="hold"/>
                                        <p:tgtEl>
                                          <p:spTgt spid="129">
                                            <p:txEl>
                                              <p:pRg st="3" end="3"/>
                                            </p:txEl>
                                          </p:spTgt>
                                        </p:tgtEl>
                                        <p:attrNameLst>
                                          <p:attrName>ppt_w</p:attrName>
                                        </p:attrNameLst>
                                      </p:cBhvr>
                                      <p:tavLst>
                                        <p:tav tm="0">
                                          <p:val>
                                            <p:fltVal val="0"/>
                                          </p:val>
                                        </p:tav>
                                        <p:tav tm="100000">
                                          <p:val>
                                            <p:strVal val="#ppt_w"/>
                                          </p:val>
                                        </p:tav>
                                      </p:tavLst>
                                    </p:anim>
                                    <p:anim calcmode="lin" valueType="num">
                                      <p:cBhvr>
                                        <p:cTn id="26" dur="750" fill="hold"/>
                                        <p:tgtEl>
                                          <p:spTgt spid="129">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uild="p"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133"/>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Attacks</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STRIDE</a:t>
            </a:r>
          </a:p>
        </p:txBody>
      </p:sp>
      <p:sp>
        <p:nvSpPr>
          <p:cNvPr id="138" name="Shape 138"/>
          <p:cNvSpPr>
            <a:spLocks noGrp="1"/>
          </p:cNvSpPr>
          <p:nvPr>
            <p:ph type="body" idx="1"/>
          </p:nvPr>
        </p:nvSpPr>
        <p:spPr>
          <a:xfrm>
            <a:off x="553951" y="2597149"/>
            <a:ext cx="11896898" cy="6286501"/>
          </a:xfrm>
          <a:prstGeom prst="rect">
            <a:avLst/>
          </a:prstGeom>
        </p:spPr>
        <p:txBody>
          <a:bodyPr/>
          <a:lstStyle/>
          <a:p>
            <a:pPr lvl="0">
              <a:defRPr sz="1800">
                <a:solidFill>
                  <a:srgbClr val="000000"/>
                </a:solidFill>
              </a:defRPr>
            </a:pPr>
            <a:r>
              <a:rPr sz="3800" b="1">
                <a:solidFill>
                  <a:srgbClr val="E8A433"/>
                </a:solidFill>
              </a:rPr>
              <a:t>S</a:t>
            </a:r>
            <a:r>
              <a:rPr sz="3800">
                <a:solidFill>
                  <a:srgbClr val="FFFFFF"/>
                </a:solidFill>
              </a:rPr>
              <a:t>poofing: Pretending to be another user</a:t>
            </a:r>
          </a:p>
          <a:p>
            <a:pPr lvl="0">
              <a:defRPr sz="1800">
                <a:solidFill>
                  <a:srgbClr val="000000"/>
                </a:solidFill>
              </a:defRPr>
            </a:pPr>
            <a:r>
              <a:rPr sz="3800" b="1">
                <a:solidFill>
                  <a:srgbClr val="E8A433"/>
                </a:solidFill>
              </a:rPr>
              <a:t>T</a:t>
            </a:r>
            <a:r>
              <a:rPr sz="3800">
                <a:solidFill>
                  <a:srgbClr val="FFFFFF"/>
                </a:solidFill>
              </a:rPr>
              <a:t>ampering: Modifying data outside of normal usage</a:t>
            </a:r>
          </a:p>
          <a:p>
            <a:pPr lvl="0">
              <a:defRPr sz="1800">
                <a:solidFill>
                  <a:srgbClr val="000000"/>
                </a:solidFill>
              </a:defRPr>
            </a:pPr>
            <a:r>
              <a:rPr sz="3800" b="1">
                <a:solidFill>
                  <a:srgbClr val="E8A433"/>
                </a:solidFill>
              </a:rPr>
              <a:t>R</a:t>
            </a:r>
            <a:r>
              <a:rPr sz="3800">
                <a:solidFill>
                  <a:srgbClr val="FFFFFF"/>
                </a:solidFill>
              </a:rPr>
              <a:t>epudiation: Erasing the history of an action</a:t>
            </a:r>
          </a:p>
          <a:p>
            <a:pPr lvl="0">
              <a:defRPr sz="1800">
                <a:solidFill>
                  <a:srgbClr val="000000"/>
                </a:solidFill>
              </a:defRPr>
            </a:pPr>
            <a:r>
              <a:rPr sz="3800" b="1">
                <a:solidFill>
                  <a:srgbClr val="E8A433"/>
                </a:solidFill>
              </a:rPr>
              <a:t>I</a:t>
            </a:r>
            <a:r>
              <a:rPr sz="3800">
                <a:solidFill>
                  <a:srgbClr val="FFFFFF"/>
                </a:solidFill>
              </a:rPr>
              <a:t>nformation disclosure: Reading secrets</a:t>
            </a:r>
          </a:p>
          <a:p>
            <a:pPr lvl="0">
              <a:defRPr sz="1800">
                <a:solidFill>
                  <a:srgbClr val="000000"/>
                </a:solidFill>
              </a:defRPr>
            </a:pPr>
            <a:r>
              <a:rPr sz="3800" b="1">
                <a:solidFill>
                  <a:srgbClr val="E8A433"/>
                </a:solidFill>
              </a:rPr>
              <a:t>D</a:t>
            </a:r>
            <a:r>
              <a:rPr sz="3800">
                <a:solidFill>
                  <a:srgbClr val="FFFFFF"/>
                </a:solidFill>
              </a:rPr>
              <a:t>enial of service: Preventing normal operation</a:t>
            </a:r>
          </a:p>
          <a:p>
            <a:pPr lvl="0">
              <a:defRPr sz="1800">
                <a:solidFill>
                  <a:srgbClr val="000000"/>
                </a:solidFill>
              </a:defRPr>
            </a:pPr>
            <a:r>
              <a:rPr sz="3800" b="1">
                <a:solidFill>
                  <a:srgbClr val="E8A433"/>
                </a:solidFill>
              </a:rPr>
              <a:t>E</a:t>
            </a:r>
            <a:r>
              <a:rPr sz="3800">
                <a:solidFill>
                  <a:srgbClr val="FFFFFF"/>
                </a:solidFill>
              </a:rPr>
              <a:t>levation of privilege: Performing forbidden actions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p:tmAbs val="0"/>
                                  </p:iterate>
                                  <p:childTnLst>
                                    <p:set>
                                      <p:cBhvr>
                                        <p:cTn id="6" fill="hold"/>
                                        <p:tgtEl>
                                          <p:spTgt spid="138">
                                            <p:bg/>
                                          </p:spTgt>
                                        </p:tgtEl>
                                        <p:attrNameLst>
                                          <p:attrName>style.visibility</p:attrName>
                                        </p:attrNameLst>
                                      </p:cBhvr>
                                      <p:to>
                                        <p:strVal val="visible"/>
                                      </p:to>
                                    </p:set>
                                    <p:anim calcmode="lin" valueType="num">
                                      <p:cBhvr>
                                        <p:cTn id="7" dur="750" fill="hold"/>
                                        <p:tgtEl>
                                          <p:spTgt spid="138">
                                            <p:bg/>
                                          </p:spTgt>
                                        </p:tgtEl>
                                        <p:attrNameLst>
                                          <p:attrName>ppt_w</p:attrName>
                                        </p:attrNameLst>
                                      </p:cBhvr>
                                      <p:tavLst>
                                        <p:tav tm="0">
                                          <p:val>
                                            <p:fltVal val="0"/>
                                          </p:val>
                                        </p:tav>
                                        <p:tav tm="100000">
                                          <p:val>
                                            <p:strVal val="#ppt_w"/>
                                          </p:val>
                                        </p:tav>
                                      </p:tavLst>
                                    </p:anim>
                                    <p:anim calcmode="lin" valueType="num">
                                      <p:cBhvr>
                                        <p:cTn id="8" dur="750" fill="hold"/>
                                        <p:tgtEl>
                                          <p:spTgt spid="138">
                                            <p:bg/>
                                          </p:spTgt>
                                        </p:tgtEl>
                                        <p:attrNameLst>
                                          <p:attrName>ppt_h</p:attrName>
                                        </p:attrNameLst>
                                      </p:cBhvr>
                                      <p:tavLst>
                                        <p:tav tm="0">
                                          <p:val>
                                            <p:fltVal val="0"/>
                                          </p:val>
                                        </p:tav>
                                        <p:tav tm="100000">
                                          <p:val>
                                            <p:strVal val="#ppt_h"/>
                                          </p:val>
                                        </p:tav>
                                      </p:tavLst>
                                    </p:anim>
                                  </p:childTnLst>
                                </p:cTn>
                              </p:par>
                              <p:par>
                                <p:cTn id="9" presetID="23" presetClass="entr" presetSubtype="16" fill="hold" grpId="0">
                                  <p:stCondLst>
                                    <p:cond delay="0"/>
                                  </p:stCondLst>
                                  <p:iterate>
                                    <p:tmAbs val="0"/>
                                  </p:iterate>
                                  <p:childTnLst>
                                    <p:set>
                                      <p:cBhvr>
                                        <p:cTn id="10" fill="hold"/>
                                        <p:tgtEl>
                                          <p:spTgt spid="138">
                                            <p:txEl>
                                              <p:pRg st="0" end="0"/>
                                            </p:txEl>
                                          </p:spTgt>
                                        </p:tgtEl>
                                        <p:attrNameLst>
                                          <p:attrName>style.visibility</p:attrName>
                                        </p:attrNameLst>
                                      </p:cBhvr>
                                      <p:to>
                                        <p:strVal val="visible"/>
                                      </p:to>
                                    </p:set>
                                    <p:anim calcmode="lin" valueType="num">
                                      <p:cBhvr>
                                        <p:cTn id="11" dur="750" fill="hold"/>
                                        <p:tgtEl>
                                          <p:spTgt spid="138">
                                            <p:txEl>
                                              <p:pRg st="0" end="0"/>
                                            </p:txEl>
                                          </p:spTgt>
                                        </p:tgtEl>
                                        <p:attrNameLst>
                                          <p:attrName>ppt_w</p:attrName>
                                        </p:attrNameLst>
                                      </p:cBhvr>
                                      <p:tavLst>
                                        <p:tav tm="0">
                                          <p:val>
                                            <p:fltVal val="0"/>
                                          </p:val>
                                        </p:tav>
                                        <p:tav tm="100000">
                                          <p:val>
                                            <p:strVal val="#ppt_w"/>
                                          </p:val>
                                        </p:tav>
                                      </p:tavLst>
                                    </p:anim>
                                    <p:anim calcmode="lin" valueType="num">
                                      <p:cBhvr>
                                        <p:cTn id="12" dur="750" fill="hold"/>
                                        <p:tgtEl>
                                          <p:spTgt spid="138">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iterate>
                                    <p:tmAbs val="0"/>
                                  </p:iterate>
                                  <p:childTnLst>
                                    <p:set>
                                      <p:cBhvr>
                                        <p:cTn id="16" fill="hold"/>
                                        <p:tgtEl>
                                          <p:spTgt spid="138">
                                            <p:txEl>
                                              <p:pRg st="1" end="1"/>
                                            </p:txEl>
                                          </p:spTgt>
                                        </p:tgtEl>
                                        <p:attrNameLst>
                                          <p:attrName>style.visibility</p:attrName>
                                        </p:attrNameLst>
                                      </p:cBhvr>
                                      <p:to>
                                        <p:strVal val="visible"/>
                                      </p:to>
                                    </p:set>
                                    <p:anim calcmode="lin" valueType="num">
                                      <p:cBhvr>
                                        <p:cTn id="17" dur="750" fill="hold"/>
                                        <p:tgtEl>
                                          <p:spTgt spid="138">
                                            <p:txEl>
                                              <p:pRg st="1" end="1"/>
                                            </p:txEl>
                                          </p:spTgt>
                                        </p:tgtEl>
                                        <p:attrNameLst>
                                          <p:attrName>ppt_w</p:attrName>
                                        </p:attrNameLst>
                                      </p:cBhvr>
                                      <p:tavLst>
                                        <p:tav tm="0">
                                          <p:val>
                                            <p:fltVal val="0"/>
                                          </p:val>
                                        </p:tav>
                                        <p:tav tm="100000">
                                          <p:val>
                                            <p:strVal val="#ppt_w"/>
                                          </p:val>
                                        </p:tav>
                                      </p:tavLst>
                                    </p:anim>
                                    <p:anim calcmode="lin" valueType="num">
                                      <p:cBhvr>
                                        <p:cTn id="18" dur="750" fill="hold"/>
                                        <p:tgtEl>
                                          <p:spTgt spid="138">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iterate>
                                    <p:tmAbs val="0"/>
                                  </p:iterate>
                                  <p:childTnLst>
                                    <p:set>
                                      <p:cBhvr>
                                        <p:cTn id="22" fill="hold"/>
                                        <p:tgtEl>
                                          <p:spTgt spid="138">
                                            <p:txEl>
                                              <p:pRg st="2" end="2"/>
                                            </p:txEl>
                                          </p:spTgt>
                                        </p:tgtEl>
                                        <p:attrNameLst>
                                          <p:attrName>style.visibility</p:attrName>
                                        </p:attrNameLst>
                                      </p:cBhvr>
                                      <p:to>
                                        <p:strVal val="visible"/>
                                      </p:to>
                                    </p:set>
                                    <p:anim calcmode="lin" valueType="num">
                                      <p:cBhvr>
                                        <p:cTn id="23" dur="750" fill="hold"/>
                                        <p:tgtEl>
                                          <p:spTgt spid="138">
                                            <p:txEl>
                                              <p:pRg st="2" end="2"/>
                                            </p:txEl>
                                          </p:spTgt>
                                        </p:tgtEl>
                                        <p:attrNameLst>
                                          <p:attrName>ppt_w</p:attrName>
                                        </p:attrNameLst>
                                      </p:cBhvr>
                                      <p:tavLst>
                                        <p:tav tm="0">
                                          <p:val>
                                            <p:fltVal val="0"/>
                                          </p:val>
                                        </p:tav>
                                        <p:tav tm="100000">
                                          <p:val>
                                            <p:strVal val="#ppt_w"/>
                                          </p:val>
                                        </p:tav>
                                      </p:tavLst>
                                    </p:anim>
                                    <p:anim calcmode="lin" valueType="num">
                                      <p:cBhvr>
                                        <p:cTn id="24" dur="750" fill="hold"/>
                                        <p:tgtEl>
                                          <p:spTgt spid="138">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iterate>
                                    <p:tmAbs val="0"/>
                                  </p:iterate>
                                  <p:childTnLst>
                                    <p:set>
                                      <p:cBhvr>
                                        <p:cTn id="28" fill="hold"/>
                                        <p:tgtEl>
                                          <p:spTgt spid="138">
                                            <p:txEl>
                                              <p:pRg st="3" end="3"/>
                                            </p:txEl>
                                          </p:spTgt>
                                        </p:tgtEl>
                                        <p:attrNameLst>
                                          <p:attrName>style.visibility</p:attrName>
                                        </p:attrNameLst>
                                      </p:cBhvr>
                                      <p:to>
                                        <p:strVal val="visible"/>
                                      </p:to>
                                    </p:set>
                                    <p:anim calcmode="lin" valueType="num">
                                      <p:cBhvr>
                                        <p:cTn id="29" dur="750" fill="hold"/>
                                        <p:tgtEl>
                                          <p:spTgt spid="138">
                                            <p:txEl>
                                              <p:pRg st="3" end="3"/>
                                            </p:txEl>
                                          </p:spTgt>
                                        </p:tgtEl>
                                        <p:attrNameLst>
                                          <p:attrName>ppt_w</p:attrName>
                                        </p:attrNameLst>
                                      </p:cBhvr>
                                      <p:tavLst>
                                        <p:tav tm="0">
                                          <p:val>
                                            <p:fltVal val="0"/>
                                          </p:val>
                                        </p:tav>
                                        <p:tav tm="100000">
                                          <p:val>
                                            <p:strVal val="#ppt_w"/>
                                          </p:val>
                                        </p:tav>
                                      </p:tavLst>
                                    </p:anim>
                                    <p:anim calcmode="lin" valueType="num">
                                      <p:cBhvr>
                                        <p:cTn id="30" dur="750" fill="hold"/>
                                        <p:tgtEl>
                                          <p:spTgt spid="138">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grpId="0" nodeType="clickEffect">
                                  <p:stCondLst>
                                    <p:cond delay="0"/>
                                  </p:stCondLst>
                                  <p:iterate>
                                    <p:tmAbs val="0"/>
                                  </p:iterate>
                                  <p:childTnLst>
                                    <p:set>
                                      <p:cBhvr>
                                        <p:cTn id="34" fill="hold"/>
                                        <p:tgtEl>
                                          <p:spTgt spid="138">
                                            <p:txEl>
                                              <p:pRg st="4" end="4"/>
                                            </p:txEl>
                                          </p:spTgt>
                                        </p:tgtEl>
                                        <p:attrNameLst>
                                          <p:attrName>style.visibility</p:attrName>
                                        </p:attrNameLst>
                                      </p:cBhvr>
                                      <p:to>
                                        <p:strVal val="visible"/>
                                      </p:to>
                                    </p:set>
                                    <p:anim calcmode="lin" valueType="num">
                                      <p:cBhvr>
                                        <p:cTn id="35" dur="750" fill="hold"/>
                                        <p:tgtEl>
                                          <p:spTgt spid="138">
                                            <p:txEl>
                                              <p:pRg st="4" end="4"/>
                                            </p:txEl>
                                          </p:spTgt>
                                        </p:tgtEl>
                                        <p:attrNameLst>
                                          <p:attrName>ppt_w</p:attrName>
                                        </p:attrNameLst>
                                      </p:cBhvr>
                                      <p:tavLst>
                                        <p:tav tm="0">
                                          <p:val>
                                            <p:fltVal val="0"/>
                                          </p:val>
                                        </p:tav>
                                        <p:tav tm="100000">
                                          <p:val>
                                            <p:strVal val="#ppt_w"/>
                                          </p:val>
                                        </p:tav>
                                      </p:tavLst>
                                    </p:anim>
                                    <p:anim calcmode="lin" valueType="num">
                                      <p:cBhvr>
                                        <p:cTn id="36" dur="750" fill="hold"/>
                                        <p:tgtEl>
                                          <p:spTgt spid="138">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grpId="0" nodeType="clickEffect">
                                  <p:stCondLst>
                                    <p:cond delay="0"/>
                                  </p:stCondLst>
                                  <p:iterate>
                                    <p:tmAbs val="0"/>
                                  </p:iterate>
                                  <p:childTnLst>
                                    <p:set>
                                      <p:cBhvr>
                                        <p:cTn id="40" fill="hold"/>
                                        <p:tgtEl>
                                          <p:spTgt spid="138">
                                            <p:txEl>
                                              <p:pRg st="5" end="5"/>
                                            </p:txEl>
                                          </p:spTgt>
                                        </p:tgtEl>
                                        <p:attrNameLst>
                                          <p:attrName>style.visibility</p:attrName>
                                        </p:attrNameLst>
                                      </p:cBhvr>
                                      <p:to>
                                        <p:strVal val="visible"/>
                                      </p:to>
                                    </p:set>
                                    <p:anim calcmode="lin" valueType="num">
                                      <p:cBhvr>
                                        <p:cTn id="41" dur="750" fill="hold"/>
                                        <p:tgtEl>
                                          <p:spTgt spid="138">
                                            <p:txEl>
                                              <p:pRg st="5" end="5"/>
                                            </p:txEl>
                                          </p:spTgt>
                                        </p:tgtEl>
                                        <p:attrNameLst>
                                          <p:attrName>ppt_w</p:attrName>
                                        </p:attrNameLst>
                                      </p:cBhvr>
                                      <p:tavLst>
                                        <p:tav tm="0">
                                          <p:val>
                                            <p:fltVal val="0"/>
                                          </p:val>
                                        </p:tav>
                                        <p:tav tm="100000">
                                          <p:val>
                                            <p:strVal val="#ppt_w"/>
                                          </p:val>
                                        </p:tav>
                                      </p:tavLst>
                                    </p:anim>
                                    <p:anim calcmode="lin" valueType="num">
                                      <p:cBhvr>
                                        <p:cTn id="42" dur="750" fill="hold"/>
                                        <p:tgtEl>
                                          <p:spTgt spid="138">
                                            <p:txEl>
                                              <p:pRg st="5" end="5"/>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build="p" bldLvl="5"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Spoofing</a:t>
            </a:r>
          </a:p>
        </p:txBody>
      </p:sp>
      <p:pic>
        <p:nvPicPr>
          <p:cNvPr id="143" name="2780198933_9308e64cfe_z.jpg" descr="https://www.flickr.com/photos/fonalite/2780198933/ CC licensed from flickr user fonalité&#10;"/>
          <p:cNvPicPr/>
          <p:nvPr/>
        </p:nvPicPr>
        <p:blipFill>
          <a:blip r:embed="rId3">
            <a:extLst/>
          </a:blip>
          <a:stretch>
            <a:fillRect/>
          </a:stretch>
        </p:blipFill>
        <p:spPr>
          <a:xfrm>
            <a:off x="2438400" y="3117849"/>
            <a:ext cx="8128001" cy="5245101"/>
          </a:xfrm>
          <a:prstGeom prst="rect">
            <a:avLst/>
          </a:prstGeom>
          <a:ln w="25400">
            <a:miter lim="400000"/>
          </a:ln>
          <a:effectLst>
            <a:outerShdw blurRad="254000" dist="127000" dir="5400000" rotWithShape="0">
              <a:srgbClr val="000000">
                <a:alpha val="70000"/>
              </a:srgbClr>
            </a:outerShdw>
          </a:effectLst>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Tampering</a:t>
            </a:r>
          </a:p>
        </p:txBody>
      </p:sp>
      <p:sp>
        <p:nvSpPr>
          <p:cNvPr id="148" name="Shape 148"/>
          <p:cNvSpPr/>
          <p:nvPr/>
        </p:nvSpPr>
        <p:spPr>
          <a:xfrm>
            <a:off x="3955516" y="5105399"/>
            <a:ext cx="5093768" cy="1270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solidFill>
                  <a:srgbClr val="000000"/>
                </a:solidFill>
              </a:defRPr>
            </a:pPr>
            <a:r>
              <a:rPr sz="3800" i="1">
                <a:solidFill>
                  <a:srgbClr val="FFFFFF"/>
                </a:solidFill>
              </a:rPr>
              <a:t>What’s the top score</a:t>
            </a:r>
            <a:br>
              <a:rPr sz="3800" i="1">
                <a:solidFill>
                  <a:srgbClr val="FFFFFF"/>
                </a:solidFill>
              </a:rPr>
            </a:br>
            <a:r>
              <a:rPr sz="3800" i="1">
                <a:solidFill>
                  <a:srgbClr val="FFFFFF"/>
                </a:solidFill>
              </a:rPr>
              <a:t>on most leaderboards?</a:t>
            </a:r>
          </a:p>
        </p:txBody>
      </p:sp>
      <p:pic>
        <p:nvPicPr>
          <p:cNvPr id="149" name="IMG_2910.jpg"/>
          <p:cNvPicPr/>
          <p:nvPr/>
        </p:nvPicPr>
        <p:blipFill>
          <a:blip r:embed="rId3">
            <a:extLst/>
          </a:blip>
          <a:stretch>
            <a:fillRect/>
          </a:stretch>
        </p:blipFill>
        <p:spPr>
          <a:xfrm>
            <a:off x="3754907" y="3253846"/>
            <a:ext cx="5494986" cy="9753601"/>
          </a:xfrm>
          <a:prstGeom prst="rect">
            <a:avLst/>
          </a:prstGeom>
          <a:ln w="12700">
            <a:miter lim="400000"/>
          </a:ln>
        </p:spPr>
      </p:pic>
      <p:pic>
        <p:nvPicPr>
          <p:cNvPr id="150" name="IMG_2911.jpg"/>
          <p:cNvPicPr/>
          <p:nvPr/>
        </p:nvPicPr>
        <p:blipFill>
          <a:blip r:embed="rId4">
            <a:extLst/>
          </a:blip>
          <a:stretch>
            <a:fillRect/>
          </a:stretch>
        </p:blipFill>
        <p:spPr>
          <a:xfrm>
            <a:off x="4511257" y="2551832"/>
            <a:ext cx="5494987" cy="9753601"/>
          </a:xfrm>
          <a:prstGeom prst="rect">
            <a:avLst/>
          </a:prstGeom>
          <a:ln w="25400">
            <a:miter lim="400000"/>
          </a:ln>
          <a:effectLst>
            <a:outerShdw blurRad="254000" dist="127000" dir="5400000" rotWithShape="0">
              <a:srgbClr val="000000">
                <a:alpha val="70000"/>
              </a:srgbClr>
            </a:outerShdw>
          </a:effectLst>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p:tmAbs val="0"/>
                                  </p:iterate>
                                  <p:childTnLst>
                                    <p:set>
                                      <p:cBhvr>
                                        <p:cTn id="6" fill="hold"/>
                                        <p:tgtEl>
                                          <p:spTgt spid="149"/>
                                        </p:tgtEl>
                                        <p:attrNameLst>
                                          <p:attrName>style.visibility</p:attrName>
                                        </p:attrNameLst>
                                      </p:cBhvr>
                                      <p:to>
                                        <p:strVal val="visible"/>
                                      </p:to>
                                    </p:set>
                                    <p:animEffect transition="in" filter="fade">
                                      <p:cBhvr>
                                        <p:cTn id="7" dur="1500"/>
                                        <p:tgtEl>
                                          <p:spTgt spid="14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Repudiation</a:t>
            </a:r>
          </a:p>
        </p:txBody>
      </p:sp>
      <p:pic>
        <p:nvPicPr>
          <p:cNvPr id="155" name="500px-Boohoo!_Someone_help_me!.png"/>
          <p:cNvPicPr/>
          <p:nvPr/>
        </p:nvPicPr>
        <p:blipFill>
          <a:blip r:embed="rId3">
            <a:extLst/>
          </a:blip>
          <a:stretch>
            <a:fillRect/>
          </a:stretch>
        </p:blipFill>
        <p:spPr>
          <a:xfrm>
            <a:off x="2239742" y="2355849"/>
            <a:ext cx="8525316" cy="6769101"/>
          </a:xfrm>
          <a:prstGeom prst="rect">
            <a:avLst/>
          </a:prstGeom>
          <a:ln w="25400">
            <a:miter lim="400000"/>
          </a:ln>
          <a:effectLst>
            <a:outerShdw blurRad="254000" dist="127000" dir="5400000" rotWithShape="0">
              <a:srgbClr val="000000">
                <a:alpha val="70000"/>
              </a:srgbClr>
            </a:outerShdw>
          </a:effectLst>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Information Disclosure</a:t>
            </a:r>
          </a:p>
        </p:txBody>
      </p:sp>
      <p:pic>
        <p:nvPicPr>
          <p:cNvPr id="160" name="20130921212229!Apple_iCloud.png"/>
          <p:cNvPicPr/>
          <p:nvPr/>
        </p:nvPicPr>
        <p:blipFill rotWithShape="1">
          <a:blip r:embed="rId3">
            <a:extLst>
              <a:ext uri="{28A0092B-C50C-407E-A947-70E740481C1C}">
                <a14:useLocalDpi xmlns:a14="http://schemas.microsoft.com/office/drawing/2010/main" val="0"/>
              </a:ext>
            </a:extLst>
          </a:blip>
          <a:srcRect l="22014" t="-2" r="22451" b="1348"/>
          <a:stretch/>
        </p:blipFill>
        <p:spPr>
          <a:xfrm>
            <a:off x="4673600" y="3135004"/>
            <a:ext cx="3657600" cy="3657600"/>
          </a:xfrm>
          <a:prstGeom prst="rect">
            <a:avLst/>
          </a:prstGeom>
          <a:ln w="25400">
            <a:miter lim="400000"/>
          </a:ln>
          <a:effectLst>
            <a:reflection stA="50000" endPos="40000" dir="5400000" sy="-100000" algn="bl" rotWithShape="0"/>
          </a:effectLst>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p:tmAbs val="0"/>
                                  </p:iterate>
                                  <p:childTnLst>
                                    <p:set>
                                      <p:cBhvr>
                                        <p:cTn id="6" fill="hold"/>
                                        <p:tgtEl>
                                          <p:spTgt spid="160"/>
                                        </p:tgtEl>
                                        <p:attrNameLst>
                                          <p:attrName>style.visibility</p:attrName>
                                        </p:attrNameLst>
                                      </p:cBhvr>
                                      <p:to>
                                        <p:strVal val="visible"/>
                                      </p:to>
                                    </p:set>
                                    <p:animEffect transition="in" filter="fade">
                                      <p:cBhvr>
                                        <p:cTn id="7" dur="15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 grpId="0"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Denial of Service</a:t>
            </a:r>
          </a:p>
        </p:txBody>
      </p:sp>
      <p:pic>
        <p:nvPicPr>
          <p:cNvPr id="165" name="Kevin_Poulsen_2014.png"/>
          <p:cNvPicPr/>
          <p:nvPr/>
        </p:nvPicPr>
        <p:blipFill>
          <a:blip r:embed="rId3">
            <a:extLst/>
          </a:blip>
          <a:stretch>
            <a:fillRect/>
          </a:stretch>
        </p:blipFill>
        <p:spPr>
          <a:xfrm>
            <a:off x="1437513" y="2593802"/>
            <a:ext cx="3517901" cy="4038601"/>
          </a:xfrm>
          <a:prstGeom prst="rect">
            <a:avLst/>
          </a:prstGeom>
          <a:ln w="25400">
            <a:miter lim="400000"/>
          </a:ln>
          <a:effectLst>
            <a:outerShdw blurRad="254000" dist="127000" dir="5400000" rotWithShape="0">
              <a:srgbClr val="000000">
                <a:alpha val="70000"/>
              </a:srgbClr>
            </a:outerShdw>
          </a:effectLst>
        </p:spPr>
      </p:pic>
      <p:pic>
        <p:nvPicPr>
          <p:cNvPr id="166" name="kevin_poulsen_msht.jpg"/>
          <p:cNvPicPr/>
          <p:nvPr/>
        </p:nvPicPr>
        <p:blipFill>
          <a:blip r:embed="rId4">
            <a:extLst/>
          </a:blip>
          <a:stretch>
            <a:fillRect/>
          </a:stretch>
        </p:blipFill>
        <p:spPr>
          <a:xfrm>
            <a:off x="1871481" y="3053604"/>
            <a:ext cx="3739446" cy="4038601"/>
          </a:xfrm>
          <a:prstGeom prst="rect">
            <a:avLst/>
          </a:prstGeom>
          <a:ln w="25400">
            <a:miter lim="400000"/>
          </a:ln>
          <a:effectLst>
            <a:outerShdw blurRad="254000" dist="127000" dir="5400000" rotWithShape="0">
              <a:srgbClr val="000000">
                <a:alpha val="70000"/>
              </a:srgbClr>
            </a:outerShdw>
          </a:effectLst>
        </p:spPr>
      </p:pic>
      <p:pic>
        <p:nvPicPr>
          <p:cNvPr id="167" name="1990-porsche-944-s2.jpg"/>
          <p:cNvPicPr/>
          <p:nvPr/>
        </p:nvPicPr>
        <p:blipFill>
          <a:blip r:embed="rId5">
            <a:extLst/>
          </a:blip>
          <a:stretch>
            <a:fillRect/>
          </a:stretch>
        </p:blipFill>
        <p:spPr>
          <a:xfrm>
            <a:off x="5189651" y="4174685"/>
            <a:ext cx="6350001" cy="4762501"/>
          </a:xfrm>
          <a:prstGeom prst="rect">
            <a:avLst/>
          </a:prstGeom>
          <a:ln w="25400">
            <a:miter lim="400000"/>
          </a:ln>
          <a:effectLst>
            <a:outerShdw blurRad="254000" dist="127000" dir="5400000" rotWithShape="0">
              <a:srgbClr val="000000">
                <a:alpha val="70000"/>
              </a:srgbClr>
            </a:outerShdw>
          </a:effectLst>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p:tmAbs val="0"/>
                                  </p:iterate>
                                  <p:childTnLst>
                                    <p:set>
                                      <p:cBhvr>
                                        <p:cTn id="6" fill="hold"/>
                                        <p:tgtEl>
                                          <p:spTgt spid="165"/>
                                        </p:tgtEl>
                                        <p:attrNameLst>
                                          <p:attrName>style.visibility</p:attrName>
                                        </p:attrNameLst>
                                      </p:cBhvr>
                                      <p:to>
                                        <p:strVal val="visible"/>
                                      </p:to>
                                    </p:set>
                                    <p:anim calcmode="lin" valueType="num">
                                      <p:cBhvr>
                                        <p:cTn id="7" dur="750" fill="hold"/>
                                        <p:tgtEl>
                                          <p:spTgt spid="165"/>
                                        </p:tgtEl>
                                        <p:attrNameLst>
                                          <p:attrName>ppt_w</p:attrName>
                                        </p:attrNameLst>
                                      </p:cBhvr>
                                      <p:tavLst>
                                        <p:tav tm="0">
                                          <p:val>
                                            <p:fltVal val="0"/>
                                          </p:val>
                                        </p:tav>
                                        <p:tav tm="100000">
                                          <p:val>
                                            <p:strVal val="#ppt_w"/>
                                          </p:val>
                                        </p:tav>
                                      </p:tavLst>
                                    </p:anim>
                                    <p:anim calcmode="lin" valueType="num">
                                      <p:cBhvr>
                                        <p:cTn id="8" dur="750" fill="hold"/>
                                        <p:tgtEl>
                                          <p:spTgt spid="16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iterate>
                                    <p:tmAbs val="0"/>
                                  </p:iterate>
                                  <p:childTnLst>
                                    <p:set>
                                      <p:cBhvr>
                                        <p:cTn id="12" fill="hold"/>
                                        <p:tgtEl>
                                          <p:spTgt spid="166"/>
                                        </p:tgtEl>
                                        <p:attrNameLst>
                                          <p:attrName>style.visibility</p:attrName>
                                        </p:attrNameLst>
                                      </p:cBhvr>
                                      <p:to>
                                        <p:strVal val="visible"/>
                                      </p:to>
                                    </p:set>
                                    <p:anim calcmode="lin" valueType="num">
                                      <p:cBhvr>
                                        <p:cTn id="13" dur="750" fill="hold"/>
                                        <p:tgtEl>
                                          <p:spTgt spid="166"/>
                                        </p:tgtEl>
                                        <p:attrNameLst>
                                          <p:attrName>ppt_w</p:attrName>
                                        </p:attrNameLst>
                                      </p:cBhvr>
                                      <p:tavLst>
                                        <p:tav tm="0">
                                          <p:val>
                                            <p:fltVal val="0"/>
                                          </p:val>
                                        </p:tav>
                                        <p:tav tm="100000">
                                          <p:val>
                                            <p:strVal val="#ppt_w"/>
                                          </p:val>
                                        </p:tav>
                                      </p:tavLst>
                                    </p:anim>
                                    <p:anim calcmode="lin" valueType="num">
                                      <p:cBhvr>
                                        <p:cTn id="14" dur="750" fill="hold"/>
                                        <p:tgtEl>
                                          <p:spTgt spid="166"/>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iterate>
                                    <p:tmAbs val="0"/>
                                  </p:iterate>
                                  <p:childTnLst>
                                    <p:set>
                                      <p:cBhvr>
                                        <p:cTn id="18" fill="hold"/>
                                        <p:tgtEl>
                                          <p:spTgt spid="167"/>
                                        </p:tgtEl>
                                        <p:attrNameLst>
                                          <p:attrName>style.visibility</p:attrName>
                                        </p:attrNameLst>
                                      </p:cBhvr>
                                      <p:to>
                                        <p:strVal val="visible"/>
                                      </p:to>
                                    </p:set>
                                    <p:anim calcmode="lin" valueType="num">
                                      <p:cBhvr>
                                        <p:cTn id="19" dur="750" fill="hold"/>
                                        <p:tgtEl>
                                          <p:spTgt spid="167"/>
                                        </p:tgtEl>
                                        <p:attrNameLst>
                                          <p:attrName>ppt_w</p:attrName>
                                        </p:attrNameLst>
                                      </p:cBhvr>
                                      <p:tavLst>
                                        <p:tav tm="0">
                                          <p:val>
                                            <p:fltVal val="0"/>
                                          </p:val>
                                        </p:tav>
                                        <p:tav tm="100000">
                                          <p:val>
                                            <p:strVal val="#ppt_w"/>
                                          </p:val>
                                        </p:tav>
                                      </p:tavLst>
                                    </p:anim>
                                    <p:anim calcmode="lin" valueType="num">
                                      <p:cBhvr>
                                        <p:cTn id="20" dur="750" fill="hold"/>
                                        <p:tgtEl>
                                          <p:spTgt spid="16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animBg="1" advAuto="0"/>
      <p:bldP spid="166" grpId="0" animBg="1" advAuto="0"/>
      <p:bldP spid="167"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nternetHostBackLin.jpg"/>
          <p:cNvPicPr/>
          <p:nvPr/>
        </p:nvPicPr>
        <p:blipFill>
          <a:blip r:embed="rId3">
            <a:extLst/>
          </a:blip>
          <a:srcRect t="8652" r="9884"/>
          <a:stretch>
            <a:fillRect/>
          </a:stretch>
        </p:blipFill>
        <p:spPr>
          <a:xfrm>
            <a:off x="1043077" y="762786"/>
            <a:ext cx="11009223" cy="8222965"/>
          </a:xfrm>
          <a:prstGeom prst="rect">
            <a:avLst/>
          </a:prstGeom>
          <a:ln w="12700">
            <a:miter lim="400000"/>
          </a:ln>
        </p:spPr>
      </p:pic>
      <p:pic>
        <p:nvPicPr>
          <p:cNvPr id="39" name="Picture 38"/>
          <p:cNvPicPr/>
          <p:nvPr/>
        </p:nvPicPr>
        <p:blipFill>
          <a:blip r:embed="rId4">
            <a:extLst/>
          </a:blip>
          <a:stretch>
            <a:fillRect/>
          </a:stretch>
        </p:blipFill>
        <p:spPr>
          <a:xfrm>
            <a:off x="7583334" y="7150555"/>
            <a:ext cx="1481664" cy="1481664"/>
          </a:xfrm>
          <a:prstGeom prst="rect">
            <a:avLst/>
          </a:prstGeom>
          <a:effectLst>
            <a:outerShdw blurRad="76200" dir="18900000" rotWithShape="0">
              <a:srgbClr val="000000">
                <a:alpha val="80000"/>
              </a:srgbClr>
            </a:outerShdw>
          </a:effectLst>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iterate>
                                    <p:tmAbs val="0"/>
                                  </p:iterate>
                                  <p:childTnLst>
                                    <p:set>
                                      <p:cBhvr>
                                        <p:cTn id="6" fill="hold"/>
                                        <p:tgtEl>
                                          <p:spTgt spid="39"/>
                                        </p:tgtEl>
                                        <p:attrNameLst>
                                          <p:attrName>style.visibility</p:attrName>
                                        </p:attrNameLst>
                                      </p:cBhvr>
                                      <p:to>
                                        <p:strVal val="visible"/>
                                      </p:to>
                                    </p:set>
                                    <p:animEffect transition="in" filter="box(out)">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Elevation of Privilege</a:t>
            </a:r>
          </a:p>
        </p:txBody>
      </p:sp>
      <p:pic>
        <p:nvPicPr>
          <p:cNvPr id="172" name="Zombie_walk_Pittsburgh_29_Oct_2006.png"/>
          <p:cNvPicPr/>
          <p:nvPr/>
        </p:nvPicPr>
        <p:blipFill>
          <a:blip r:embed="rId3">
            <a:extLst/>
          </a:blip>
          <a:stretch>
            <a:fillRect/>
          </a:stretch>
        </p:blipFill>
        <p:spPr>
          <a:xfrm>
            <a:off x="1422400" y="2362199"/>
            <a:ext cx="10160001" cy="6756401"/>
          </a:xfrm>
          <a:prstGeom prst="rect">
            <a:avLst/>
          </a:prstGeom>
          <a:ln w="25400">
            <a:miter lim="400000"/>
          </a:ln>
          <a:effectLst>
            <a:outerShdw blurRad="254000" dist="127000" dir="5400000" rotWithShape="0">
              <a:srgbClr val="000000">
                <a:alpha val="70000"/>
              </a:srgbClr>
            </a:outerShdw>
          </a:effectLst>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fill="hold"/>
                                        <p:tgtEl>
                                          <p:spTgt spid="172"/>
                                        </p:tgtEl>
                                        <p:attrNameLst>
                                          <p:attrName>style.visibility</p:attrName>
                                        </p:attrNameLst>
                                      </p:cBhvr>
                                      <p:to>
                                        <p:strVal val="visible"/>
                                      </p:to>
                                    </p:set>
                                    <p:anim calcmode="lin" valueType="num">
                                      <p:cBhvr>
                                        <p:cTn id="7" dur="1250" fill="hold"/>
                                        <p:tgtEl>
                                          <p:spTgt spid="172"/>
                                        </p:tgtEl>
                                        <p:attrNameLst>
                                          <p:attrName>ppt_x</p:attrName>
                                        </p:attrNameLst>
                                      </p:cBhvr>
                                      <p:tavLst>
                                        <p:tav tm="0">
                                          <p:val>
                                            <p:strVal val="0-#ppt_w/2"/>
                                          </p:val>
                                        </p:tav>
                                        <p:tav tm="100000">
                                          <p:val>
                                            <p:strVal val="#ppt_x"/>
                                          </p:val>
                                        </p:tav>
                                      </p:tavLst>
                                    </p:anim>
                                    <p:anim calcmode="lin" valueType="num">
                                      <p:cBhvr>
                                        <p:cTn id="8" dur="1250" fill="hold"/>
                                        <p:tgtEl>
                                          <p:spTgt spid="1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p:cNvSpPr>
          <p:nvPr>
            <p:ph type="body" idx="1"/>
          </p:nvPr>
        </p:nvSpPr>
        <p:spPr>
          <a:prstGeom prst="rect">
            <a:avLst/>
          </a:prstGeom>
        </p:spPr>
        <p:txBody>
          <a:bodyPr/>
          <a:lstStyle/>
          <a:p>
            <a:pPr lvl="0">
              <a:defRPr sz="1800">
                <a:solidFill>
                  <a:srgbClr val="000000"/>
                </a:solidFill>
              </a:defRPr>
            </a:pPr>
            <a:r>
              <a:rPr sz="3800">
                <a:solidFill>
                  <a:srgbClr val="FFFFFF"/>
                </a:solidFill>
              </a:rPr>
              <a:t>Threat modeling looks at your system the way an attacker does.</a:t>
            </a:r>
          </a:p>
          <a:p>
            <a:pPr lvl="0">
              <a:defRPr sz="1800">
                <a:solidFill>
                  <a:srgbClr val="000000"/>
                </a:solidFill>
              </a:defRPr>
            </a:pPr>
            <a:r>
              <a:rPr sz="3800">
                <a:solidFill>
                  <a:srgbClr val="FFFFFF"/>
                </a:solidFill>
              </a:rPr>
              <a:t>Attackers have goals and motivations.</a:t>
            </a:r>
          </a:p>
          <a:p>
            <a:pPr lvl="0">
              <a:defRPr sz="1800">
                <a:solidFill>
                  <a:srgbClr val="000000"/>
                </a:solidFill>
              </a:defRPr>
            </a:pPr>
            <a:r>
              <a:rPr sz="3800">
                <a:solidFill>
                  <a:srgbClr val="FFFFFF"/>
                </a:solidFill>
              </a:rPr>
              <a:t>Classifying attacks into categories helps us maintain focus and be methodical.</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76">
                                            <p:bg/>
                                          </p:spTgt>
                                        </p:tgtEl>
                                        <p:attrNameLst>
                                          <p:attrName>style.visibility</p:attrName>
                                        </p:attrNameLst>
                                      </p:cBhvr>
                                      <p:to>
                                        <p:strVal val="visible"/>
                                      </p:to>
                                    </p:set>
                                  </p:childTnLst>
                                </p:cTn>
                              </p:par>
                              <p:par>
                                <p:cTn id="7" presetID="1" presetClass="entr" presetSubtype="0" fill="hold" grpId="0">
                                  <p:stCondLst>
                                    <p:cond delay="0"/>
                                  </p:stCondLst>
                                  <p:iterate>
                                    <p:tmAbs val="0"/>
                                  </p:iterate>
                                  <p:childTnLst>
                                    <p:set>
                                      <p:cBhvr>
                                        <p:cTn id="8" fill="hold"/>
                                        <p:tgtEl>
                                          <p:spTgt spid="17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7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17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build="p" bldLvl="5"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43"/>
          <p:cNvSpPr/>
          <p:nvPr/>
        </p:nvSpPr>
        <p:spPr>
          <a:xfrm>
            <a:off x="2739018" y="4028135"/>
            <a:ext cx="10464801" cy="169733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algn="l">
              <a:defRPr sz="8000"/>
            </a:lvl1pPr>
          </a:lstStyle>
          <a:p>
            <a:pPr lvl="0">
              <a:defRPr sz="1800">
                <a:solidFill>
                  <a:srgbClr val="000000"/>
                </a:solidFill>
              </a:defRPr>
            </a:pPr>
            <a:r>
              <a:rPr sz="8000">
                <a:solidFill>
                  <a:srgbClr val="FFFFFF"/>
                </a:solidFill>
              </a:rPr>
              <a:t>Threat Modeling</a:t>
            </a:r>
          </a:p>
        </p:txBody>
      </p:sp>
      <p:sp>
        <p:nvSpPr>
          <p:cNvPr id="44" name="Shape 44"/>
          <p:cNvSpPr/>
          <p:nvPr/>
        </p:nvSpPr>
        <p:spPr>
          <a:xfrm>
            <a:off x="2739018" y="5094623"/>
            <a:ext cx="10464801" cy="16973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algn="l">
              <a:defRPr sz="8000">
                <a:solidFill>
                  <a:srgbClr val="DCDEE0"/>
                </a:solidFill>
                <a:effectLst>
                  <a:outerShdw blurRad="12700" dist="63500" dir="18900000" rotWithShape="0">
                    <a:srgbClr val="000000"/>
                  </a:outerShdw>
                </a:effectLst>
              </a:defRPr>
            </a:lvl1pPr>
          </a:lstStyle>
          <a:p>
            <a:pPr lvl="0">
              <a:defRPr sz="1800">
                <a:solidFill>
                  <a:srgbClr val="000000"/>
                </a:solidFill>
                <a:effectLst/>
              </a:defRPr>
            </a:pPr>
            <a:r>
              <a:rPr sz="8000">
                <a:solidFill>
                  <a:srgbClr val="DCDEE0"/>
                </a:solidFill>
                <a:effectLst>
                  <a:outerShdw blurRad="12700" dist="63500" dir="18900000" rotWithShape="0">
                    <a:srgbClr val="000000"/>
                  </a:outerShdw>
                </a:effectLst>
              </a:rPr>
              <a:t>Risk</a:t>
            </a:r>
          </a:p>
        </p:txBody>
      </p:sp>
      <p:sp>
        <p:nvSpPr>
          <p:cNvPr id="45" name="Shape 45"/>
          <p:cNvSpPr/>
          <p:nvPr/>
        </p:nvSpPr>
        <p:spPr>
          <a:xfrm>
            <a:off x="2739018" y="6195275"/>
            <a:ext cx="10464801" cy="169733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algn="l">
              <a:defRPr sz="8000">
                <a:solidFill>
                  <a:srgbClr val="DCDEE0"/>
                </a:solidFill>
                <a:effectLst>
                  <a:outerShdw blurRad="12700" dist="63500" dir="18900000" rotWithShape="0">
                    <a:srgbClr val="000000"/>
                  </a:outerShdw>
                </a:effectLst>
              </a:defRPr>
            </a:lvl1pPr>
          </a:lstStyle>
          <a:p>
            <a:pPr lvl="0">
              <a:defRPr sz="1800">
                <a:solidFill>
                  <a:srgbClr val="000000"/>
                </a:solidFill>
                <a:effectLst/>
              </a:defRPr>
            </a:pPr>
            <a:r>
              <a:rPr sz="8000">
                <a:solidFill>
                  <a:srgbClr val="DCDEE0"/>
                </a:solidFill>
                <a:effectLst>
                  <a:outerShdw blurRad="12700" dist="63500" dir="18900000" rotWithShape="0">
                    <a:srgbClr val="000000"/>
                  </a:outerShdw>
                </a:effectLst>
              </a:rPr>
              <a:t>Vulnerability</a:t>
            </a:r>
          </a:p>
        </p:txBody>
      </p:sp>
      <p:sp>
        <p:nvSpPr>
          <p:cNvPr id="46" name="Shape 46"/>
          <p:cNvSpPr/>
          <p:nvPr/>
        </p:nvSpPr>
        <p:spPr>
          <a:xfrm>
            <a:off x="2739018" y="7295927"/>
            <a:ext cx="10464801" cy="169733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algn="l">
              <a:defRPr sz="8000">
                <a:solidFill>
                  <a:srgbClr val="DCDEE0"/>
                </a:solidFill>
                <a:effectLst>
                  <a:outerShdw blurRad="12700" dist="63500" dir="18900000" rotWithShape="0">
                    <a:srgbClr val="000000"/>
                  </a:outerShdw>
                </a:effectLst>
              </a:defRPr>
            </a:lvl1pPr>
          </a:lstStyle>
          <a:p>
            <a:pPr lvl="0">
              <a:defRPr sz="1800">
                <a:solidFill>
                  <a:srgbClr val="000000"/>
                </a:solidFill>
                <a:effectLst/>
              </a:defRPr>
            </a:pPr>
            <a:r>
              <a:rPr sz="8000">
                <a:solidFill>
                  <a:srgbClr val="DCDEE0"/>
                </a:solidFill>
                <a:effectLst>
                  <a:outerShdw blurRad="12700" dist="63500" dir="18900000" rotWithShape="0">
                    <a:srgbClr val="000000"/>
                  </a:outerShdw>
                </a:effectLst>
              </a:rPr>
              <a:t>Attack</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p:tmAbs val="0"/>
                                  </p:iterate>
                                  <p:childTnLst>
                                    <p:set>
                                      <p:cBhvr>
                                        <p:cTn id="6" fill="hold"/>
                                        <p:tgtEl>
                                          <p:spTgt spid="43"/>
                                        </p:tgtEl>
                                        <p:attrNameLst>
                                          <p:attrName>style.visibility</p:attrName>
                                        </p:attrNameLst>
                                      </p:cBhvr>
                                      <p:to>
                                        <p:strVal val="visible"/>
                                      </p:to>
                                    </p:set>
                                    <p:anim calcmode="lin" valueType="num">
                                      <p:cBhvr>
                                        <p:cTn id="7" dur="750" fill="hold"/>
                                        <p:tgtEl>
                                          <p:spTgt spid="43"/>
                                        </p:tgtEl>
                                        <p:attrNameLst>
                                          <p:attrName>ppt_w</p:attrName>
                                        </p:attrNameLst>
                                      </p:cBhvr>
                                      <p:tavLst>
                                        <p:tav tm="0">
                                          <p:val>
                                            <p:fltVal val="0"/>
                                          </p:val>
                                        </p:tav>
                                        <p:tav tm="100000">
                                          <p:val>
                                            <p:strVal val="#ppt_w"/>
                                          </p:val>
                                        </p:tav>
                                      </p:tavLst>
                                    </p:anim>
                                    <p:anim calcmode="lin" valueType="num">
                                      <p:cBhvr>
                                        <p:cTn id="8" dur="750" fill="hold"/>
                                        <p:tgtEl>
                                          <p:spTgt spid="43"/>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iterate>
                                    <p:tmAbs val="0"/>
                                  </p:iterate>
                                  <p:childTnLst>
                                    <p:set>
                                      <p:cBhvr>
                                        <p:cTn id="12" fill="hold"/>
                                        <p:tgtEl>
                                          <p:spTgt spid="44"/>
                                        </p:tgtEl>
                                        <p:attrNameLst>
                                          <p:attrName>style.visibility</p:attrName>
                                        </p:attrNameLst>
                                      </p:cBhvr>
                                      <p:to>
                                        <p:strVal val="visible"/>
                                      </p:to>
                                    </p:set>
                                    <p:animEffect transition="in" filter="dissolve">
                                      <p:cBhvr>
                                        <p:cTn id="13" dur="600"/>
                                        <p:tgtEl>
                                          <p:spTgt spid="4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iterate>
                                    <p:tmAbs val="0"/>
                                  </p:iterate>
                                  <p:childTnLst>
                                    <p:set>
                                      <p:cBhvr>
                                        <p:cTn id="17" fill="hold"/>
                                        <p:tgtEl>
                                          <p:spTgt spid="45"/>
                                        </p:tgtEl>
                                        <p:attrNameLst>
                                          <p:attrName>style.visibility</p:attrName>
                                        </p:attrNameLst>
                                      </p:cBhvr>
                                      <p:to>
                                        <p:strVal val="visible"/>
                                      </p:to>
                                    </p:set>
                                    <p:animEffect transition="in" filter="dissolve">
                                      <p:cBhvr>
                                        <p:cTn id="18" dur="600"/>
                                        <p:tgtEl>
                                          <p:spTgt spid="4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iterate>
                                    <p:tmAbs val="0"/>
                                  </p:iterate>
                                  <p:childTnLst>
                                    <p:set>
                                      <p:cBhvr>
                                        <p:cTn id="22" fill="hold"/>
                                        <p:tgtEl>
                                          <p:spTgt spid="46"/>
                                        </p:tgtEl>
                                        <p:attrNameLst>
                                          <p:attrName>style.visibility</p:attrName>
                                        </p:attrNameLst>
                                      </p:cBhvr>
                                      <p:to>
                                        <p:strVal val="visible"/>
                                      </p:to>
                                    </p:set>
                                    <p:animEffect transition="in" filter="dissolve">
                                      <p:cBhvr>
                                        <p:cTn id="23" dur="6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advAuto="0"/>
      <p:bldP spid="44" grpId="0" animBg="1" advAuto="0"/>
      <p:bldP spid="45" grpId="0" animBg="1" advAuto="0"/>
      <p:bldP spid="46"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Threat Modeling</a:t>
            </a:r>
          </a:p>
        </p:txBody>
      </p:sp>
      <p:sp>
        <p:nvSpPr>
          <p:cNvPr id="51" name="Shape 51"/>
          <p:cNvSpPr/>
          <p:nvPr/>
        </p:nvSpPr>
        <p:spPr>
          <a:xfrm>
            <a:off x="884133" y="4038599"/>
            <a:ext cx="11236534" cy="3403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300"/>
            </a:lvl1pPr>
          </a:lstStyle>
          <a:p>
            <a:pPr lvl="0">
              <a:defRPr sz="1800">
                <a:solidFill>
                  <a:srgbClr val="000000"/>
                </a:solidFill>
              </a:defRPr>
            </a:pPr>
            <a:r>
              <a:rPr sz="4300">
                <a:solidFill>
                  <a:srgbClr val="FFFFFF"/>
                </a:solidFill>
              </a:rPr>
              <a:t>Threat modeling is a process by which a system is methodically analyzed from an attacker’s perspective, to identify attack goals, evaluate the risks they pose and mitigate their vulnerabilities.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Threat Modeling</a:t>
            </a:r>
          </a:p>
        </p:txBody>
      </p:sp>
      <p:sp>
        <p:nvSpPr>
          <p:cNvPr id="56" name="Shape 56"/>
          <p:cNvSpPr/>
          <p:nvPr/>
        </p:nvSpPr>
        <p:spPr>
          <a:xfrm>
            <a:off x="685125" y="3708374"/>
            <a:ext cx="11634550" cy="406405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a:defRPr sz="1800">
                <a:solidFill>
                  <a:srgbClr val="000000"/>
                </a:solidFill>
              </a:defRPr>
            </a:pPr>
            <a:r>
              <a:rPr sz="4300">
                <a:solidFill>
                  <a:srgbClr val="FFFFFF"/>
                </a:solidFill>
              </a:rPr>
              <a:t>Threat modeling is a </a:t>
            </a:r>
            <a:r>
              <a:rPr sz="4300" b="1">
                <a:solidFill>
                  <a:srgbClr val="FFFFFF"/>
                </a:solidFill>
              </a:rPr>
              <a:t>process</a:t>
            </a:r>
            <a:br>
              <a:rPr sz="4300">
                <a:solidFill>
                  <a:srgbClr val="FFFFFF"/>
                </a:solidFill>
              </a:rPr>
            </a:br>
            <a:r>
              <a:rPr sz="4300">
                <a:solidFill>
                  <a:srgbClr val="FFFFFF"/>
                </a:solidFill>
              </a:rPr>
              <a:t>by which a </a:t>
            </a:r>
            <a:r>
              <a:rPr sz="4300" b="1">
                <a:solidFill>
                  <a:srgbClr val="FFFFFF"/>
                </a:solidFill>
              </a:rPr>
              <a:t>system</a:t>
            </a:r>
            <a:r>
              <a:rPr sz="4300">
                <a:solidFill>
                  <a:srgbClr val="FFFFFF"/>
                </a:solidFill>
              </a:rPr>
              <a:t> is </a:t>
            </a:r>
            <a:r>
              <a:rPr sz="4300" b="1">
                <a:solidFill>
                  <a:srgbClr val="FFFFFF"/>
                </a:solidFill>
              </a:rPr>
              <a:t>methodically analyzed</a:t>
            </a:r>
            <a:br>
              <a:rPr sz="4300">
                <a:solidFill>
                  <a:srgbClr val="FFFFFF"/>
                </a:solidFill>
              </a:rPr>
            </a:br>
            <a:r>
              <a:rPr sz="4300">
                <a:solidFill>
                  <a:srgbClr val="FFFFFF"/>
                </a:solidFill>
              </a:rPr>
              <a:t>from an </a:t>
            </a:r>
            <a:r>
              <a:rPr sz="4300" b="1">
                <a:solidFill>
                  <a:srgbClr val="FFFFFF"/>
                </a:solidFill>
              </a:rPr>
              <a:t>attacker’s perspective</a:t>
            </a:r>
            <a:r>
              <a:rPr sz="4300">
                <a:solidFill>
                  <a:srgbClr val="FFFFFF"/>
                </a:solidFill>
              </a:rPr>
              <a:t>,</a:t>
            </a:r>
            <a:br>
              <a:rPr sz="4300">
                <a:solidFill>
                  <a:srgbClr val="FFFFFF"/>
                </a:solidFill>
              </a:rPr>
            </a:br>
            <a:r>
              <a:rPr sz="4300">
                <a:solidFill>
                  <a:srgbClr val="FFFFFF"/>
                </a:solidFill>
              </a:rPr>
              <a:t>to </a:t>
            </a:r>
            <a:r>
              <a:rPr sz="4300" b="1">
                <a:solidFill>
                  <a:srgbClr val="FFFFFF"/>
                </a:solidFill>
              </a:rPr>
              <a:t>identify attack goals</a:t>
            </a:r>
            <a:r>
              <a:rPr sz="4300">
                <a:solidFill>
                  <a:srgbClr val="FFFFFF"/>
                </a:solidFill>
              </a:rPr>
              <a:t>,</a:t>
            </a:r>
            <a:br>
              <a:rPr sz="4300">
                <a:solidFill>
                  <a:srgbClr val="FFFFFF"/>
                </a:solidFill>
              </a:rPr>
            </a:br>
            <a:r>
              <a:rPr sz="4300" b="1">
                <a:solidFill>
                  <a:srgbClr val="FFFFFF"/>
                </a:solidFill>
              </a:rPr>
              <a:t>evaluate the risks</a:t>
            </a:r>
            <a:r>
              <a:rPr sz="4300">
                <a:solidFill>
                  <a:srgbClr val="FFFFFF"/>
                </a:solidFill>
              </a:rPr>
              <a:t> they pose</a:t>
            </a:r>
            <a:br>
              <a:rPr sz="4300">
                <a:solidFill>
                  <a:srgbClr val="FFFFFF"/>
                </a:solidFill>
              </a:rPr>
            </a:br>
            <a:r>
              <a:rPr sz="4300">
                <a:solidFill>
                  <a:srgbClr val="FFFFFF"/>
                </a:solidFill>
              </a:rPr>
              <a:t>and </a:t>
            </a:r>
            <a:r>
              <a:rPr sz="4300" b="1">
                <a:solidFill>
                  <a:srgbClr val="FFFFFF"/>
                </a:solidFill>
              </a:rPr>
              <a:t>mitigate their vulnerabilities</a:t>
            </a:r>
            <a:r>
              <a:rPr sz="4300">
                <a:solidFill>
                  <a:srgbClr val="FFFFFF"/>
                </a:solidFill>
              </a:rPr>
              <a:t>.</a:t>
            </a:r>
          </a:p>
        </p:txBody>
      </p:sp>
    </p:spTree>
  </p:cSld>
  <p:clrMapOvr>
    <a:masterClrMapping/>
  </p:clrMapOvr>
  <p:transition spd="slow">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hape 60"/>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Threat Modeling</a:t>
            </a:r>
          </a:p>
        </p:txBody>
      </p:sp>
      <p:sp>
        <p:nvSpPr>
          <p:cNvPr id="61" name="Shape 61"/>
          <p:cNvSpPr/>
          <p:nvPr/>
        </p:nvSpPr>
        <p:spPr>
          <a:xfrm>
            <a:off x="685125" y="3708374"/>
            <a:ext cx="11634550" cy="406405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a:defRPr sz="1800">
                <a:solidFill>
                  <a:srgbClr val="000000"/>
                </a:solidFill>
              </a:defRPr>
            </a:pPr>
            <a:r>
              <a:rPr sz="4300">
                <a:solidFill>
                  <a:srgbClr val="FFFFFF"/>
                </a:solidFill>
              </a:rPr>
              <a:t>Threat modeling is a </a:t>
            </a:r>
            <a:r>
              <a:rPr sz="4300" b="1">
                <a:solidFill>
                  <a:srgbClr val="E8A433"/>
                </a:solidFill>
              </a:rPr>
              <a:t>process</a:t>
            </a:r>
            <a:br>
              <a:rPr sz="4300">
                <a:solidFill>
                  <a:srgbClr val="FFFFFF"/>
                </a:solidFill>
              </a:rPr>
            </a:br>
            <a:r>
              <a:rPr sz="4300">
                <a:solidFill>
                  <a:srgbClr val="FFFFFF"/>
                </a:solidFill>
              </a:rPr>
              <a:t>by which a </a:t>
            </a:r>
            <a:r>
              <a:rPr sz="4300" b="1">
                <a:solidFill>
                  <a:srgbClr val="FFFFFF"/>
                </a:solidFill>
              </a:rPr>
              <a:t>system</a:t>
            </a:r>
            <a:r>
              <a:rPr sz="4300">
                <a:solidFill>
                  <a:srgbClr val="FFFFFF"/>
                </a:solidFill>
              </a:rPr>
              <a:t> is </a:t>
            </a:r>
            <a:r>
              <a:rPr sz="4300" b="1">
                <a:solidFill>
                  <a:srgbClr val="FFFFFF"/>
                </a:solidFill>
              </a:rPr>
              <a:t>methodically analyzed</a:t>
            </a:r>
            <a:br>
              <a:rPr sz="4300">
                <a:solidFill>
                  <a:srgbClr val="FFFFFF"/>
                </a:solidFill>
              </a:rPr>
            </a:br>
            <a:r>
              <a:rPr sz="4300">
                <a:solidFill>
                  <a:srgbClr val="FFFFFF"/>
                </a:solidFill>
              </a:rPr>
              <a:t>from an </a:t>
            </a:r>
            <a:r>
              <a:rPr sz="4300" b="1">
                <a:solidFill>
                  <a:srgbClr val="FFFFFF"/>
                </a:solidFill>
              </a:rPr>
              <a:t>attacker’s perspective</a:t>
            </a:r>
            <a:r>
              <a:rPr sz="4300">
                <a:solidFill>
                  <a:srgbClr val="FFFFFF"/>
                </a:solidFill>
              </a:rPr>
              <a:t>,</a:t>
            </a:r>
            <a:br>
              <a:rPr sz="4300">
                <a:solidFill>
                  <a:srgbClr val="FFFFFF"/>
                </a:solidFill>
              </a:rPr>
            </a:br>
            <a:r>
              <a:rPr sz="4300">
                <a:solidFill>
                  <a:srgbClr val="FFFFFF"/>
                </a:solidFill>
              </a:rPr>
              <a:t>to </a:t>
            </a:r>
            <a:r>
              <a:rPr sz="4300" b="1">
                <a:solidFill>
                  <a:srgbClr val="FFFFFF"/>
                </a:solidFill>
              </a:rPr>
              <a:t>identify attack goals</a:t>
            </a:r>
            <a:r>
              <a:rPr sz="4300">
                <a:solidFill>
                  <a:srgbClr val="FFFFFF"/>
                </a:solidFill>
              </a:rPr>
              <a:t>,</a:t>
            </a:r>
            <a:br>
              <a:rPr sz="4300">
                <a:solidFill>
                  <a:srgbClr val="FFFFFF"/>
                </a:solidFill>
              </a:rPr>
            </a:br>
            <a:r>
              <a:rPr sz="4300" b="1">
                <a:solidFill>
                  <a:srgbClr val="FFFFFF"/>
                </a:solidFill>
              </a:rPr>
              <a:t>evaluate the risks</a:t>
            </a:r>
            <a:r>
              <a:rPr sz="4300">
                <a:solidFill>
                  <a:srgbClr val="FFFFFF"/>
                </a:solidFill>
              </a:rPr>
              <a:t> they pose</a:t>
            </a:r>
            <a:br>
              <a:rPr sz="4300">
                <a:solidFill>
                  <a:srgbClr val="FFFFFF"/>
                </a:solidFill>
              </a:rPr>
            </a:br>
            <a:r>
              <a:rPr sz="4300">
                <a:solidFill>
                  <a:srgbClr val="FFFFFF"/>
                </a:solidFill>
              </a:rPr>
              <a:t>and </a:t>
            </a:r>
            <a:r>
              <a:rPr sz="4300" b="1">
                <a:solidFill>
                  <a:srgbClr val="FFFFFF"/>
                </a:solidFill>
              </a:rPr>
              <a:t>mitigate their vulnerabilities</a:t>
            </a:r>
            <a:r>
              <a:rPr sz="4300">
                <a:solidFill>
                  <a:srgbClr val="FFFFFF"/>
                </a:solidFill>
              </a:rPr>
              <a:t>.</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hape 65"/>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Threat Modeling</a:t>
            </a:r>
          </a:p>
        </p:txBody>
      </p:sp>
      <p:sp>
        <p:nvSpPr>
          <p:cNvPr id="66" name="Shape 66"/>
          <p:cNvSpPr/>
          <p:nvPr/>
        </p:nvSpPr>
        <p:spPr>
          <a:xfrm>
            <a:off x="685125" y="3708374"/>
            <a:ext cx="11634550" cy="406405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a:defRPr sz="1800">
                <a:solidFill>
                  <a:srgbClr val="000000"/>
                </a:solidFill>
              </a:defRPr>
            </a:pPr>
            <a:r>
              <a:rPr sz="4300">
                <a:solidFill>
                  <a:srgbClr val="FFFFFF"/>
                </a:solidFill>
              </a:rPr>
              <a:t>Threat modeling is a </a:t>
            </a:r>
            <a:r>
              <a:rPr sz="4300" b="1">
                <a:solidFill>
                  <a:srgbClr val="FFFFFF"/>
                </a:solidFill>
              </a:rPr>
              <a:t>process</a:t>
            </a:r>
            <a:br>
              <a:rPr sz="4300">
                <a:solidFill>
                  <a:srgbClr val="FFFFFF"/>
                </a:solidFill>
              </a:rPr>
            </a:br>
            <a:r>
              <a:rPr sz="4300">
                <a:solidFill>
                  <a:srgbClr val="FFFFFF"/>
                </a:solidFill>
              </a:rPr>
              <a:t>by which a </a:t>
            </a:r>
            <a:r>
              <a:rPr sz="4300" b="1">
                <a:solidFill>
                  <a:srgbClr val="E8A433"/>
                </a:solidFill>
              </a:rPr>
              <a:t>system</a:t>
            </a:r>
            <a:r>
              <a:rPr sz="4300">
                <a:solidFill>
                  <a:srgbClr val="FFFFFF"/>
                </a:solidFill>
              </a:rPr>
              <a:t> is </a:t>
            </a:r>
            <a:r>
              <a:rPr sz="4300" b="1">
                <a:solidFill>
                  <a:srgbClr val="FFFFFF"/>
                </a:solidFill>
              </a:rPr>
              <a:t>methodically analyzed</a:t>
            </a:r>
            <a:br>
              <a:rPr sz="4300">
                <a:solidFill>
                  <a:srgbClr val="FFFFFF"/>
                </a:solidFill>
              </a:rPr>
            </a:br>
            <a:r>
              <a:rPr sz="4300">
                <a:solidFill>
                  <a:srgbClr val="FFFFFF"/>
                </a:solidFill>
              </a:rPr>
              <a:t>from an </a:t>
            </a:r>
            <a:r>
              <a:rPr sz="4300" b="1">
                <a:solidFill>
                  <a:srgbClr val="FFFFFF"/>
                </a:solidFill>
              </a:rPr>
              <a:t>attacker’s perspective</a:t>
            </a:r>
            <a:r>
              <a:rPr sz="4300">
                <a:solidFill>
                  <a:srgbClr val="FFFFFF"/>
                </a:solidFill>
              </a:rPr>
              <a:t>,</a:t>
            </a:r>
            <a:br>
              <a:rPr sz="4300">
                <a:solidFill>
                  <a:srgbClr val="FFFFFF"/>
                </a:solidFill>
              </a:rPr>
            </a:br>
            <a:r>
              <a:rPr sz="4300">
                <a:solidFill>
                  <a:srgbClr val="FFFFFF"/>
                </a:solidFill>
              </a:rPr>
              <a:t>to </a:t>
            </a:r>
            <a:r>
              <a:rPr sz="4300" b="1">
                <a:solidFill>
                  <a:srgbClr val="FFFFFF"/>
                </a:solidFill>
              </a:rPr>
              <a:t>identify attack goals</a:t>
            </a:r>
            <a:r>
              <a:rPr sz="4300">
                <a:solidFill>
                  <a:srgbClr val="FFFFFF"/>
                </a:solidFill>
              </a:rPr>
              <a:t>,</a:t>
            </a:r>
            <a:br>
              <a:rPr sz="4300">
                <a:solidFill>
                  <a:srgbClr val="FFFFFF"/>
                </a:solidFill>
              </a:rPr>
            </a:br>
            <a:r>
              <a:rPr sz="4300" b="1">
                <a:solidFill>
                  <a:srgbClr val="FFFFFF"/>
                </a:solidFill>
              </a:rPr>
              <a:t>evaluate the risks</a:t>
            </a:r>
            <a:r>
              <a:rPr sz="4300">
                <a:solidFill>
                  <a:srgbClr val="FFFFFF"/>
                </a:solidFill>
              </a:rPr>
              <a:t> they pose</a:t>
            </a:r>
            <a:br>
              <a:rPr sz="4300">
                <a:solidFill>
                  <a:srgbClr val="FFFFFF"/>
                </a:solidFill>
              </a:rPr>
            </a:br>
            <a:r>
              <a:rPr sz="4300">
                <a:solidFill>
                  <a:srgbClr val="FFFFFF"/>
                </a:solidFill>
              </a:rPr>
              <a:t>and </a:t>
            </a:r>
            <a:r>
              <a:rPr sz="4300" b="1">
                <a:solidFill>
                  <a:srgbClr val="FFFFFF"/>
                </a:solidFill>
              </a:rPr>
              <a:t>mitigate their vulnerabilities</a:t>
            </a:r>
            <a:r>
              <a:rPr sz="4300">
                <a:solidFill>
                  <a:srgbClr val="FFFFFF"/>
                </a:solidFill>
              </a:rPr>
              <a:t>.</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Threat Modeling</a:t>
            </a:r>
          </a:p>
        </p:txBody>
      </p:sp>
      <p:sp>
        <p:nvSpPr>
          <p:cNvPr id="71" name="Shape 71"/>
          <p:cNvSpPr/>
          <p:nvPr/>
        </p:nvSpPr>
        <p:spPr>
          <a:xfrm>
            <a:off x="685125" y="3708374"/>
            <a:ext cx="11634550" cy="406405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a:defRPr sz="1800">
                <a:solidFill>
                  <a:srgbClr val="000000"/>
                </a:solidFill>
              </a:defRPr>
            </a:pPr>
            <a:r>
              <a:rPr sz="4300">
                <a:solidFill>
                  <a:srgbClr val="FFFFFF"/>
                </a:solidFill>
              </a:rPr>
              <a:t>Threat modeling is a </a:t>
            </a:r>
            <a:r>
              <a:rPr sz="4300" b="1">
                <a:solidFill>
                  <a:srgbClr val="FFFFFF"/>
                </a:solidFill>
              </a:rPr>
              <a:t>process</a:t>
            </a:r>
            <a:br>
              <a:rPr sz="4300">
                <a:solidFill>
                  <a:srgbClr val="FFFFFF"/>
                </a:solidFill>
              </a:rPr>
            </a:br>
            <a:r>
              <a:rPr sz="4300">
                <a:solidFill>
                  <a:srgbClr val="FFFFFF"/>
                </a:solidFill>
              </a:rPr>
              <a:t>by which a </a:t>
            </a:r>
            <a:r>
              <a:rPr sz="4300" b="1">
                <a:solidFill>
                  <a:srgbClr val="FFFFFF"/>
                </a:solidFill>
              </a:rPr>
              <a:t>system</a:t>
            </a:r>
            <a:r>
              <a:rPr sz="4300">
                <a:solidFill>
                  <a:srgbClr val="FFFFFF"/>
                </a:solidFill>
              </a:rPr>
              <a:t> is </a:t>
            </a:r>
            <a:r>
              <a:rPr sz="4300" b="1">
                <a:solidFill>
                  <a:srgbClr val="E8A433"/>
                </a:solidFill>
              </a:rPr>
              <a:t>methodically analyzed</a:t>
            </a:r>
            <a:br>
              <a:rPr sz="4300">
                <a:solidFill>
                  <a:srgbClr val="FFFFFF"/>
                </a:solidFill>
              </a:rPr>
            </a:br>
            <a:r>
              <a:rPr sz="4300">
                <a:solidFill>
                  <a:srgbClr val="FFFFFF"/>
                </a:solidFill>
              </a:rPr>
              <a:t>from an </a:t>
            </a:r>
            <a:r>
              <a:rPr sz="4300" b="1">
                <a:solidFill>
                  <a:srgbClr val="FFFFFF"/>
                </a:solidFill>
              </a:rPr>
              <a:t>attacker’s perspective</a:t>
            </a:r>
            <a:r>
              <a:rPr sz="4300">
                <a:solidFill>
                  <a:srgbClr val="FFFFFF"/>
                </a:solidFill>
              </a:rPr>
              <a:t>,</a:t>
            </a:r>
            <a:br>
              <a:rPr sz="4300">
                <a:solidFill>
                  <a:srgbClr val="FFFFFF"/>
                </a:solidFill>
              </a:rPr>
            </a:br>
            <a:r>
              <a:rPr sz="4300">
                <a:solidFill>
                  <a:srgbClr val="FFFFFF"/>
                </a:solidFill>
              </a:rPr>
              <a:t>to </a:t>
            </a:r>
            <a:r>
              <a:rPr sz="4300" b="1">
                <a:solidFill>
                  <a:srgbClr val="FFFFFF"/>
                </a:solidFill>
              </a:rPr>
              <a:t>identify attack goals</a:t>
            </a:r>
            <a:r>
              <a:rPr sz="4300">
                <a:solidFill>
                  <a:srgbClr val="FFFFFF"/>
                </a:solidFill>
              </a:rPr>
              <a:t>,</a:t>
            </a:r>
            <a:br>
              <a:rPr sz="4300">
                <a:solidFill>
                  <a:srgbClr val="FFFFFF"/>
                </a:solidFill>
              </a:rPr>
            </a:br>
            <a:r>
              <a:rPr sz="4300" b="1">
                <a:solidFill>
                  <a:srgbClr val="FFFFFF"/>
                </a:solidFill>
              </a:rPr>
              <a:t>evaluate the risks</a:t>
            </a:r>
            <a:r>
              <a:rPr sz="4300">
                <a:solidFill>
                  <a:srgbClr val="FFFFFF"/>
                </a:solidFill>
              </a:rPr>
              <a:t> they pose</a:t>
            </a:r>
            <a:br>
              <a:rPr sz="4300">
                <a:solidFill>
                  <a:srgbClr val="FFFFFF"/>
                </a:solidFill>
              </a:rPr>
            </a:br>
            <a:r>
              <a:rPr sz="4300">
                <a:solidFill>
                  <a:srgbClr val="FFFFFF"/>
                </a:solidFill>
              </a:rPr>
              <a:t>and </a:t>
            </a:r>
            <a:r>
              <a:rPr sz="4300" b="1">
                <a:solidFill>
                  <a:srgbClr val="FFFFFF"/>
                </a:solidFill>
              </a:rPr>
              <a:t>mitigate their vulnerabilities</a:t>
            </a:r>
            <a:r>
              <a:rPr sz="4300">
                <a:solidFill>
                  <a:srgbClr val="FFFFFF"/>
                </a:solidFill>
              </a:rPr>
              <a:t>.</a:t>
            </a:r>
          </a:p>
        </p:txBody>
      </p:sp>
    </p:spTree>
  </p:cSld>
  <p:clrMapOvr>
    <a:masterClrMapping/>
  </p:clrMapOvr>
  <p:transition spd="slow"/>
</p:sld>
</file>

<file path=ppt/theme/theme1.xml><?xml version="1.0" encoding="utf-8"?>
<a:theme xmlns:a="http://schemas.openxmlformats.org/drawingml/2006/main"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0066C1"/>
            </a:gs>
            <a:gs pos="100000">
              <a:srgbClr val="094593"/>
            </a:gs>
          </a:gsLst>
          <a:lin ang="5400000" scaled="0"/>
        </a:gradFill>
        <a:ln w="12700" cap="flat">
          <a:noFill/>
          <a:miter lim="400000"/>
        </a:ln>
        <a:effectLst>
          <a:outerShdw blurRad="76200" dir="18900000" rotWithShape="0">
            <a:srgbClr val="000000">
              <a:alpha val="8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0066C1"/>
            </a:gs>
            <a:gs pos="100000">
              <a:srgbClr val="094593"/>
            </a:gs>
          </a:gsLst>
          <a:lin ang="5400000" scaled="0"/>
        </a:gradFill>
        <a:ln w="12700" cap="flat">
          <a:noFill/>
          <a:miter lim="400000"/>
        </a:ln>
        <a:effectLst>
          <a:outerShdw blurRad="76200" dir="18900000" rotWithShape="0">
            <a:srgbClr val="000000">
              <a:alpha val="8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32</TotalTime>
  <Words>3047</Words>
  <Application>Microsoft Office PowerPoint</Application>
  <PresentationFormat>Custom</PresentationFormat>
  <Paragraphs>208</Paragraphs>
  <Slides>31</Slides>
  <Notes>29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Avenir Roman</vt:lpstr>
      <vt:lpstr>Helvetica Light</vt:lpstr>
      <vt:lpstr>Gradient</vt:lpstr>
      <vt:lpstr>PowerPoint Presentation</vt:lpstr>
      <vt:lpstr>White Hats, Black Hats and STRIDE</vt:lpstr>
      <vt:lpstr>PowerPoint Presentation</vt:lpstr>
      <vt:lpstr>PowerPoint Presentation</vt:lpstr>
      <vt:lpstr>Threat Modeling</vt:lpstr>
      <vt:lpstr>Threat Modeling</vt:lpstr>
      <vt:lpstr>Threat Modeling</vt:lpstr>
      <vt:lpstr>Threat Modeling</vt:lpstr>
      <vt:lpstr>Threat Modeling</vt:lpstr>
      <vt:lpstr>Threat Modeling</vt:lpstr>
      <vt:lpstr>Threat Modeling</vt:lpstr>
      <vt:lpstr>Threat Modeling</vt:lpstr>
      <vt:lpstr>Threat Modeling</vt:lpstr>
      <vt:lpstr>Threat Modeling</vt:lpstr>
      <vt:lpstr>Attackers</vt:lpstr>
      <vt:lpstr>PowerPoint Presentation</vt:lpstr>
      <vt:lpstr>“Zero-Days”</vt:lpstr>
      <vt:lpstr>White Hats notify vendors before public</vt:lpstr>
      <vt:lpstr>Black Hats no public release</vt:lpstr>
      <vt:lpstr>Gray Hats notify public first</vt:lpstr>
      <vt:lpstr>A$$hats use, not create, exploits</vt:lpstr>
      <vt:lpstr>Threat Actors “The Bad Guys”</vt:lpstr>
      <vt:lpstr>Attacks</vt:lpstr>
      <vt:lpstr>STRIDE</vt:lpstr>
      <vt:lpstr>Spoofing</vt:lpstr>
      <vt:lpstr>Tampering</vt:lpstr>
      <vt:lpstr>Repudiation</vt:lpstr>
      <vt:lpstr>Information Disclosure</vt:lpstr>
      <vt:lpstr>Denial of Service</vt:lpstr>
      <vt:lpstr>Elevation of Privilege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Steph Beeman</cp:lastModifiedBy>
  <cp:revision>4</cp:revision>
  <dcterms:modified xsi:type="dcterms:W3CDTF">2017-10-11T20:42:34Z</dcterms:modified>
</cp:coreProperties>
</file>