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3" r:id="rId8"/>
    <p:sldId id="262" r:id="rId9"/>
    <p:sldId id="264" r:id="rId10"/>
    <p:sldId id="265" r:id="rId11"/>
    <p:sldId id="267" r:id="rId12"/>
    <p:sldId id="268" r:id="rId13"/>
    <p:sldId id="269" r:id="rId14"/>
    <p:sldId id="270" r:id="rId15"/>
    <p:sldId id="272"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71980" autoAdjust="0"/>
  </p:normalViewPr>
  <p:slideViewPr>
    <p:cSldViewPr snapToGrid="0">
      <p:cViewPr varScale="1">
        <p:scale>
          <a:sx n="58" d="100"/>
          <a:sy n="58" d="100"/>
        </p:scale>
        <p:origin x="79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039547-7BFC-41CF-8E9B-5516C5E5C802}" type="datetimeFigureOut">
              <a:rPr lang="en-US" smtClean="0"/>
              <a:t>1/25/2016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455612-54BA-48AB-B868-D388E89D3882}" type="slidenum">
              <a:rPr lang="en-US" smtClean="0"/>
              <a:t>‹#›</a:t>
            </a:fld>
            <a:endParaRPr lang="en-US"/>
          </a:p>
        </p:txBody>
      </p:sp>
    </p:spTree>
    <p:extLst>
      <p:ext uri="{BB962C8B-B14F-4D97-AF65-F5344CB8AC3E}">
        <p14:creationId xmlns:p14="http://schemas.microsoft.com/office/powerpoint/2010/main" val="54149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So one option is to just suck it up. If you’re writing a simple utility app, this might be perfectly appropriate. This is basically how command-line DNS utilities work—they’re looking for one packet, so they just sit there and block until it shows up. Not suitable for an interactive app, obviously.</a:t>
            </a:r>
          </a:p>
        </p:txBody>
      </p:sp>
      <p:sp>
        <p:nvSpPr>
          <p:cNvPr id="4" name="Slide Number Placeholder 3"/>
          <p:cNvSpPr>
            <a:spLocks noGrp="1"/>
          </p:cNvSpPr>
          <p:nvPr>
            <p:ph type="sldNum" sz="quarter" idx="10"/>
          </p:nvPr>
        </p:nvSpPr>
        <p:spPr/>
        <p:txBody>
          <a:bodyPr/>
          <a:lstStyle/>
          <a:p>
            <a:fld id="{2F455612-54BA-48AB-B868-D388E89D3882}" type="slidenum">
              <a:rPr lang="en-US" smtClean="0"/>
              <a:t>3</a:t>
            </a:fld>
            <a:endParaRPr lang="en-US"/>
          </a:p>
        </p:txBody>
      </p:sp>
    </p:spTree>
    <p:extLst>
      <p:ext uri="{BB962C8B-B14F-4D97-AF65-F5344CB8AC3E}">
        <p14:creationId xmlns:p14="http://schemas.microsoft.com/office/powerpoint/2010/main" val="1596827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455612-54BA-48AB-B868-D388E89D3882}" type="slidenum">
              <a:rPr lang="en-US" smtClean="0"/>
              <a:t>12</a:t>
            </a:fld>
            <a:endParaRPr lang="en-US"/>
          </a:p>
        </p:txBody>
      </p:sp>
    </p:spTree>
    <p:extLst>
      <p:ext uri="{BB962C8B-B14F-4D97-AF65-F5344CB8AC3E}">
        <p14:creationId xmlns:p14="http://schemas.microsoft.com/office/powerpoint/2010/main" val="3603775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455612-54BA-48AB-B868-D388E89D3882}" type="slidenum">
              <a:rPr lang="en-US" smtClean="0"/>
              <a:t>13</a:t>
            </a:fld>
            <a:endParaRPr lang="en-US"/>
          </a:p>
        </p:txBody>
      </p:sp>
    </p:spTree>
    <p:extLst>
      <p:ext uri="{BB962C8B-B14F-4D97-AF65-F5344CB8AC3E}">
        <p14:creationId xmlns:p14="http://schemas.microsoft.com/office/powerpoint/2010/main" val="2538132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Select timeout 0 means do not wait at all (i.e. poll); timeout NULL means wait forever (i.e. block).</a:t>
            </a:r>
          </a:p>
          <a:p>
            <a:endParaRPr lang="en-US" dirty="0"/>
          </a:p>
        </p:txBody>
      </p:sp>
      <p:sp>
        <p:nvSpPr>
          <p:cNvPr id="4" name="Slide Number Placeholder 3"/>
          <p:cNvSpPr>
            <a:spLocks noGrp="1"/>
          </p:cNvSpPr>
          <p:nvPr>
            <p:ph type="sldNum" sz="quarter" idx="10"/>
          </p:nvPr>
        </p:nvSpPr>
        <p:spPr/>
        <p:txBody>
          <a:bodyPr/>
          <a:lstStyle/>
          <a:p>
            <a:fld id="{2F455612-54BA-48AB-B868-D388E89D3882}" type="slidenum">
              <a:rPr lang="en-US" smtClean="0"/>
              <a:t>14</a:t>
            </a:fld>
            <a:endParaRPr lang="en-US"/>
          </a:p>
        </p:txBody>
      </p:sp>
    </p:spTree>
    <p:extLst>
      <p:ext uri="{BB962C8B-B14F-4D97-AF65-F5344CB8AC3E}">
        <p14:creationId xmlns:p14="http://schemas.microsoft.com/office/powerpoint/2010/main" val="3675799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sz="1800"/>
            </a:pPr>
            <a:r>
              <a:rPr lang="en-US" sz="1200" dirty="0" smtClean="0"/>
              <a:t>Another option is to spawn a thread, and do your blocking IO in that thread. Then the other thread runs your program. This works fine if your IO is linear—basically it’s always either doing something or waiting for something. You can always spawn an extra thread for every chain of activity… but how far are you willing to take that?</a:t>
            </a:r>
            <a:endParaRPr lang="en-US" sz="1200" dirty="0"/>
          </a:p>
        </p:txBody>
      </p:sp>
      <p:sp>
        <p:nvSpPr>
          <p:cNvPr id="4" name="Slide Number Placeholder 3"/>
          <p:cNvSpPr>
            <a:spLocks noGrp="1"/>
          </p:cNvSpPr>
          <p:nvPr>
            <p:ph type="sldNum" sz="quarter" idx="10"/>
          </p:nvPr>
        </p:nvSpPr>
        <p:spPr/>
        <p:txBody>
          <a:bodyPr/>
          <a:lstStyle/>
          <a:p>
            <a:fld id="{2F455612-54BA-48AB-B868-D388E89D3882}" type="slidenum">
              <a:rPr lang="en-US" smtClean="0"/>
              <a:t>4</a:t>
            </a:fld>
            <a:endParaRPr lang="en-US"/>
          </a:p>
        </p:txBody>
      </p:sp>
    </p:spTree>
    <p:extLst>
      <p:ext uri="{BB962C8B-B14F-4D97-AF65-F5344CB8AC3E}">
        <p14:creationId xmlns:p14="http://schemas.microsoft.com/office/powerpoint/2010/main" val="3931204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The select() function takes lists of sockets and tells you which ones need attention. You still wind up polling, but it’s more efficient and convenient than polling a large collection of sockets individually. On the other hand, it has some significant overhead, so if you have a small (5 or less) number of sockets, you’re likely better off polling them individually. It’s really intended for server software that may have hundreds or thousands of connections.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BUT… if you’re on POSIX, select() is how you implement non-blocking keyboard</a:t>
            </a:r>
            <a:r>
              <a:rPr lang="en-US" sz="1200" baseline="0" dirty="0" smtClean="0"/>
              <a:t> and disk IO. So on POSIX, the cost of select is already paid for.</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2F455612-54BA-48AB-B868-D388E89D3882}" type="slidenum">
              <a:rPr lang="en-US" smtClean="0"/>
              <a:t>5</a:t>
            </a:fld>
            <a:endParaRPr lang="en-US"/>
          </a:p>
        </p:txBody>
      </p:sp>
    </p:spTree>
    <p:extLst>
      <p:ext uri="{BB962C8B-B14F-4D97-AF65-F5344CB8AC3E}">
        <p14:creationId xmlns:p14="http://schemas.microsoft.com/office/powerpoint/2010/main" val="4154569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sz="1800"/>
            </a:pPr>
            <a:r>
              <a:rPr lang="en-US" sz="1200" dirty="0" smtClean="0"/>
              <a:t>Another option, which we’ll dive deep into in just a bit, is to use non-blocking Berkeley sockets. With these, when you call receive, if there’s no data it returns immediately. That’s easy and convenient, but the downside is that you have to constantly ask the socket “is there data yet?”</a:t>
            </a:r>
          </a:p>
          <a:p>
            <a:pPr lvl="0">
              <a:defRPr sz="1800"/>
            </a:pPr>
            <a:endParaRPr lang="en-US" sz="1200" dirty="0" smtClean="0"/>
          </a:p>
          <a:p>
            <a:pPr lvl="0">
              <a:defRPr sz="1800"/>
            </a:pPr>
            <a:r>
              <a:rPr lang="en-US" sz="1200" dirty="0" smtClean="0"/>
              <a:t>Polling is generally frowned upon, but games have to run a loop to update the simulation engine and repaint graphics anyway, so we’re one area where this approach can work well. So like I said, we’ll dig into this one in a bit.</a:t>
            </a:r>
            <a:endParaRPr lang="en-US" sz="1200" dirty="0"/>
          </a:p>
        </p:txBody>
      </p:sp>
      <p:sp>
        <p:nvSpPr>
          <p:cNvPr id="4" name="Slide Number Placeholder 3"/>
          <p:cNvSpPr>
            <a:spLocks noGrp="1"/>
          </p:cNvSpPr>
          <p:nvPr>
            <p:ph type="sldNum" sz="quarter" idx="10"/>
          </p:nvPr>
        </p:nvSpPr>
        <p:spPr/>
        <p:txBody>
          <a:bodyPr/>
          <a:lstStyle/>
          <a:p>
            <a:fld id="{2F455612-54BA-48AB-B868-D388E89D3882}" type="slidenum">
              <a:rPr lang="en-US" smtClean="0"/>
              <a:t>6</a:t>
            </a:fld>
            <a:endParaRPr lang="en-US"/>
          </a:p>
        </p:txBody>
      </p:sp>
    </p:spTree>
    <p:extLst>
      <p:ext uri="{BB962C8B-B14F-4D97-AF65-F5344CB8AC3E}">
        <p14:creationId xmlns:p14="http://schemas.microsoft.com/office/powerpoint/2010/main" val="4051825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sz="1800"/>
            </a:pPr>
            <a:r>
              <a:rPr lang="en-US" sz="1200" dirty="0" smtClean="0"/>
              <a:t>Where you care the most about </a:t>
            </a:r>
            <a:r>
              <a:rPr lang="en-US" sz="1200" dirty="0" err="1" smtClean="0"/>
              <a:t>nonblocking</a:t>
            </a:r>
            <a:r>
              <a:rPr lang="en-US" sz="1200" dirty="0" smtClean="0"/>
              <a:t> IO is two places: a server, where you have to field thousands of sockets at once, and interactive clients, where you only have a few sockets but you need to be free to do other processing to stay active for the user. In that latter case, you’ll have an event system for stuff like the mouse and keyboard anyway, so basically every platform provides a way to leverage that same event handling system for network IO.</a:t>
            </a:r>
          </a:p>
          <a:p>
            <a:pPr lvl="0">
              <a:defRPr sz="1800"/>
            </a:pPr>
            <a:r>
              <a:rPr lang="en-US" sz="1200" dirty="0" smtClean="0"/>
              <a:t>Unfortunately, that makes it unique to every platform. That’s inconvenient for making games, and it also puts it outside the scope of this class. So we’re not going to look at that much; just be aware it exists, and it’s likely the most efficient solution for implementing client software.</a:t>
            </a:r>
            <a:endParaRPr lang="en-US" sz="1200" dirty="0"/>
          </a:p>
        </p:txBody>
      </p:sp>
      <p:sp>
        <p:nvSpPr>
          <p:cNvPr id="4" name="Slide Number Placeholder 3"/>
          <p:cNvSpPr>
            <a:spLocks noGrp="1"/>
          </p:cNvSpPr>
          <p:nvPr>
            <p:ph type="sldNum" sz="quarter" idx="10"/>
          </p:nvPr>
        </p:nvSpPr>
        <p:spPr/>
        <p:txBody>
          <a:bodyPr/>
          <a:lstStyle/>
          <a:p>
            <a:fld id="{2F455612-54BA-48AB-B868-D388E89D3882}" type="slidenum">
              <a:rPr lang="en-US" smtClean="0"/>
              <a:t>7</a:t>
            </a:fld>
            <a:endParaRPr lang="en-US"/>
          </a:p>
        </p:txBody>
      </p:sp>
    </p:spTree>
    <p:extLst>
      <p:ext uri="{BB962C8B-B14F-4D97-AF65-F5344CB8AC3E}">
        <p14:creationId xmlns:p14="http://schemas.microsoft.com/office/powerpoint/2010/main" val="1325741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sz="1800"/>
            </a:pPr>
            <a:r>
              <a:rPr lang="en-US" sz="1200" dirty="0" smtClean="0"/>
              <a:t>Windows has some platform-unique solutions that are extremely powerful. Overlapped IO is basically like the event system, except that rather than raising an event, it actually calls a function you provide. IO completion ports combine this with a thread pool: Whenever a socket needs servicing, it’s added to a queue; whenever a thread needs something to do, it’s given a socket from the queue. Every thread thus runs at maximum bandwidth. IO completion ports can let one server handle tens of thousands of connections.</a:t>
            </a:r>
          </a:p>
          <a:p>
            <a:pPr lvl="0">
              <a:defRPr sz="1800"/>
            </a:pPr>
            <a:endParaRPr lang="en-US" sz="1200" dirty="0" smtClean="0"/>
          </a:p>
          <a:p>
            <a:pPr lvl="0">
              <a:defRPr sz="1800"/>
            </a:pPr>
            <a:r>
              <a:rPr lang="en-US" sz="1200" dirty="0" smtClean="0"/>
              <a:t>That’s awesome, but it’s outside our scope in two ways. First, we’re not going to talk about servers of that scale in this class… that’s a CS261 and beyond subject. Second, when we </a:t>
            </a:r>
            <a:r>
              <a:rPr lang="en-US" sz="1200" i="1" dirty="0" smtClean="0"/>
              <a:t>do </a:t>
            </a:r>
            <a:r>
              <a:rPr lang="en-US" sz="1200" dirty="0" smtClean="0"/>
              <a:t>talk about that scale, I’m going to make some pretty strong recommendations that you stay away from Windows, and probably that you stay away from C/C++.</a:t>
            </a:r>
            <a:endParaRPr lang="en-US" sz="1200" dirty="0"/>
          </a:p>
        </p:txBody>
      </p:sp>
      <p:sp>
        <p:nvSpPr>
          <p:cNvPr id="4" name="Slide Number Placeholder 3"/>
          <p:cNvSpPr>
            <a:spLocks noGrp="1"/>
          </p:cNvSpPr>
          <p:nvPr>
            <p:ph type="sldNum" sz="quarter" idx="10"/>
          </p:nvPr>
        </p:nvSpPr>
        <p:spPr/>
        <p:txBody>
          <a:bodyPr/>
          <a:lstStyle/>
          <a:p>
            <a:fld id="{2F455612-54BA-48AB-B868-D388E89D3882}" type="slidenum">
              <a:rPr lang="en-US" smtClean="0"/>
              <a:t>8</a:t>
            </a:fld>
            <a:endParaRPr lang="en-US"/>
          </a:p>
        </p:txBody>
      </p:sp>
    </p:spTree>
    <p:extLst>
      <p:ext uri="{BB962C8B-B14F-4D97-AF65-F5344CB8AC3E}">
        <p14:creationId xmlns:p14="http://schemas.microsoft.com/office/powerpoint/2010/main" val="2117388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Blocking</a:t>
            </a:r>
            <a:r>
              <a:rPr lang="en-US" baseline="0" dirty="0" smtClean="0"/>
              <a:t> one thread—clearly not</a:t>
            </a:r>
          </a:p>
          <a:p>
            <a:endParaRPr lang="en-US" baseline="0" dirty="0" smtClean="0"/>
          </a:p>
          <a:p>
            <a:r>
              <a:rPr lang="en-US" baseline="0" dirty="0" smtClean="0"/>
              <a:t>Event-driven IO—not for us</a:t>
            </a:r>
          </a:p>
          <a:p>
            <a:endParaRPr lang="en-US" baseline="0" dirty="0" smtClean="0"/>
          </a:p>
          <a:p>
            <a:r>
              <a:rPr lang="en-US" baseline="0" dirty="0" smtClean="0"/>
              <a:t>Advanced techniques—advanced class</a:t>
            </a:r>
          </a:p>
          <a:p>
            <a:endParaRPr lang="en-US" baseline="0" dirty="0" smtClean="0"/>
          </a:p>
          <a:p>
            <a:r>
              <a:rPr lang="en-US" baseline="0" dirty="0" smtClean="0"/>
              <a:t>Select()—useful on Linux</a:t>
            </a:r>
          </a:p>
          <a:p>
            <a:endParaRPr lang="en-US" baseline="0" dirty="0" smtClean="0"/>
          </a:p>
          <a:p>
            <a:r>
              <a:rPr lang="en-US" baseline="0" dirty="0" smtClean="0"/>
              <a:t>Multithreading—sure, if you’re doing this anyway, but threading is hard</a:t>
            </a:r>
          </a:p>
          <a:p>
            <a:endParaRPr lang="en-US" baseline="0" dirty="0" smtClean="0"/>
          </a:p>
          <a:p>
            <a:r>
              <a:rPr lang="en-US" baseline="0" dirty="0" smtClean="0"/>
              <a:t>Non-blocking sockets—this is the sweet spot</a:t>
            </a:r>
            <a:endParaRPr lang="en-US" dirty="0"/>
          </a:p>
        </p:txBody>
      </p:sp>
      <p:sp>
        <p:nvSpPr>
          <p:cNvPr id="4" name="Slide Number Placeholder 3"/>
          <p:cNvSpPr>
            <a:spLocks noGrp="1"/>
          </p:cNvSpPr>
          <p:nvPr>
            <p:ph type="sldNum" sz="quarter" idx="10"/>
          </p:nvPr>
        </p:nvSpPr>
        <p:spPr/>
        <p:txBody>
          <a:bodyPr/>
          <a:lstStyle/>
          <a:p>
            <a:fld id="{2F455612-54BA-48AB-B868-D388E89D3882}" type="slidenum">
              <a:rPr lang="en-US" smtClean="0"/>
              <a:t>9</a:t>
            </a:fld>
            <a:endParaRPr lang="en-US"/>
          </a:p>
        </p:txBody>
      </p:sp>
    </p:spTree>
    <p:extLst>
      <p:ext uri="{BB962C8B-B14F-4D97-AF65-F5344CB8AC3E}">
        <p14:creationId xmlns:p14="http://schemas.microsoft.com/office/powerpoint/2010/main" val="3612372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sz="1800"/>
            </a:pPr>
            <a:r>
              <a:rPr lang="en-US" sz="1200" dirty="0" err="1" smtClean="0"/>
              <a:t>ioctlsocket</a:t>
            </a:r>
            <a:r>
              <a:rPr lang="en-US" sz="1200" dirty="0" smtClean="0"/>
              <a:t>() is sort of a catch-all function that does a few different things (you can for example use it to read how much data is available on a socket… but don’t), which makes its syntax clunky. You have to use this defined symbol to tell it what setting you want to change, and you have to pass the new value by reference.</a:t>
            </a:r>
          </a:p>
          <a:p>
            <a:pPr lvl="0">
              <a:defRPr sz="1800"/>
            </a:pPr>
            <a:endParaRPr lang="en-US" sz="1200" dirty="0" smtClean="0"/>
          </a:p>
          <a:p>
            <a:pPr lvl="0">
              <a:defRPr sz="1800"/>
            </a:pPr>
            <a:r>
              <a:rPr lang="en-US" sz="1200" dirty="0" smtClean="0"/>
              <a:t>But once you do that, it’s super easy. You poll by making the exact same call you would have made in blocking mode. But now, if the call would have blocked, it returns an error—WSAEWOULDBLOCK. So in response to that error you just go on about your business.</a:t>
            </a:r>
          </a:p>
          <a:p>
            <a:pPr lvl="0">
              <a:defRPr sz="1800"/>
            </a:pPr>
            <a:endParaRPr lang="en-US" sz="1200" dirty="0" smtClean="0"/>
          </a:p>
          <a:p>
            <a:pPr lvl="0">
              <a:defRPr sz="1800"/>
            </a:pPr>
            <a:r>
              <a:rPr lang="en-US" sz="1200" dirty="0" smtClean="0"/>
              <a:t>As the lowercase implies, </a:t>
            </a:r>
            <a:r>
              <a:rPr lang="en-US" sz="1200" dirty="0" err="1" smtClean="0"/>
              <a:t>ioctlsocket</a:t>
            </a:r>
            <a:r>
              <a:rPr lang="en-US" sz="1200" dirty="0" smtClean="0"/>
              <a:t> is available wherever Berkeley Sockets are sold, though the #defines for stuff like FIONBIO and WSAEWOULDBLOCK differ from platform to platform.</a:t>
            </a:r>
          </a:p>
          <a:p>
            <a:endParaRPr lang="en-US" dirty="0"/>
          </a:p>
        </p:txBody>
      </p:sp>
      <p:sp>
        <p:nvSpPr>
          <p:cNvPr id="4" name="Slide Number Placeholder 3"/>
          <p:cNvSpPr>
            <a:spLocks noGrp="1"/>
          </p:cNvSpPr>
          <p:nvPr>
            <p:ph type="sldNum" sz="quarter" idx="10"/>
          </p:nvPr>
        </p:nvSpPr>
        <p:spPr/>
        <p:txBody>
          <a:bodyPr/>
          <a:lstStyle/>
          <a:p>
            <a:fld id="{2F455612-54BA-48AB-B868-D388E89D3882}" type="slidenum">
              <a:rPr lang="en-US" smtClean="0"/>
              <a:t>10</a:t>
            </a:fld>
            <a:endParaRPr lang="en-US"/>
          </a:p>
        </p:txBody>
      </p:sp>
    </p:spTree>
    <p:extLst>
      <p:ext uri="{BB962C8B-B14F-4D97-AF65-F5344CB8AC3E}">
        <p14:creationId xmlns:p14="http://schemas.microsoft.com/office/powerpoint/2010/main" val="1736454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455612-54BA-48AB-B868-D388E89D3882}" type="slidenum">
              <a:rPr lang="en-US" smtClean="0"/>
              <a:t>11</a:t>
            </a:fld>
            <a:endParaRPr lang="en-US"/>
          </a:p>
        </p:txBody>
      </p:sp>
    </p:spTree>
    <p:extLst>
      <p:ext uri="{BB962C8B-B14F-4D97-AF65-F5344CB8AC3E}">
        <p14:creationId xmlns:p14="http://schemas.microsoft.com/office/powerpoint/2010/main" val="2517817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1/25/2016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1/25/2016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1/25/2016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1/25/2016</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Non-blocking </a:t>
            </a:r>
            <a:r>
              <a:rPr lang="en-US" dirty="0" err="1" smtClean="0"/>
              <a:t>io</a:t>
            </a:r>
            <a:r>
              <a:rPr lang="en-US" dirty="0" smtClean="0"/>
              <a:t> techniques</a:t>
            </a:r>
            <a:endParaRPr lang="en-US" dirty="0"/>
          </a:p>
        </p:txBody>
      </p:sp>
      <p:sp>
        <p:nvSpPr>
          <p:cNvPr id="3" name="Subtitle 2"/>
          <p:cNvSpPr>
            <a:spLocks noGrp="1"/>
          </p:cNvSpPr>
          <p:nvPr>
            <p:ph type="subTitle" idx="1"/>
          </p:nvPr>
        </p:nvSpPr>
        <p:spPr/>
        <p:txBody>
          <a:bodyPr/>
          <a:lstStyle/>
          <a:p>
            <a:r>
              <a:rPr lang="en-US" dirty="0" smtClean="0"/>
              <a:t>Idle hands are the Devil’s playground.</a:t>
            </a:r>
            <a:endParaRPr lang="en-US" dirty="0"/>
          </a:p>
        </p:txBody>
      </p:sp>
    </p:spTree>
    <p:extLst>
      <p:ext uri="{BB962C8B-B14F-4D97-AF65-F5344CB8AC3E}">
        <p14:creationId xmlns:p14="http://schemas.microsoft.com/office/powerpoint/2010/main" val="243201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Non-blocking sockets</a:t>
            </a:r>
            <a:endParaRPr lang="en-US" dirty="0"/>
          </a:p>
        </p:txBody>
      </p:sp>
      <p:sp>
        <p:nvSpPr>
          <p:cNvPr id="3" name="Content Placeholder 2"/>
          <p:cNvSpPr>
            <a:spLocks noGrp="1"/>
          </p:cNvSpPr>
          <p:nvPr>
            <p:ph sz="half" idx="1"/>
          </p:nvPr>
        </p:nvSpPr>
        <p:spPr/>
        <p:txBody>
          <a:bodyPr>
            <a:normAutofit/>
          </a:bodyPr>
          <a:lstStyle/>
          <a:p>
            <a:pPr marL="457200" indent="-457200">
              <a:buFont typeface="+mj-lt"/>
              <a:buAutoNum type="arabicPeriod"/>
            </a:pPr>
            <a:r>
              <a:rPr lang="en-US" sz="3200" dirty="0" smtClean="0"/>
              <a:t>Create the socket as usual</a:t>
            </a:r>
          </a:p>
          <a:p>
            <a:pPr marL="457200" indent="-457200">
              <a:buFont typeface="+mj-lt"/>
              <a:buAutoNum type="arabicPeriod"/>
            </a:pPr>
            <a:r>
              <a:rPr lang="en-US" sz="3200" dirty="0" smtClean="0"/>
              <a:t>Tell the OS to set the “non-blocking IO” flag</a:t>
            </a:r>
          </a:p>
          <a:p>
            <a:pPr marL="457200" indent="-457200">
              <a:buFont typeface="+mj-lt"/>
              <a:buAutoNum type="arabicPeriod"/>
            </a:pPr>
            <a:r>
              <a:rPr lang="en-US" sz="3200" dirty="0" smtClean="0"/>
              <a:t>Watch for WSAEWOULDBLOCK errors</a:t>
            </a:r>
            <a:endParaRPr lang="en-US" sz="3200" dirty="0"/>
          </a:p>
        </p:txBody>
      </p:sp>
      <p:sp>
        <p:nvSpPr>
          <p:cNvPr id="4" name="Content Placeholder 3"/>
          <p:cNvSpPr>
            <a:spLocks noGrp="1"/>
          </p:cNvSpPr>
          <p:nvPr>
            <p:ph sz="half" idx="2"/>
          </p:nvPr>
        </p:nvSpPr>
        <p:spPr>
          <a:xfrm>
            <a:off x="5989319" y="2286000"/>
            <a:ext cx="5858551" cy="4023360"/>
          </a:xfrm>
        </p:spPr>
        <p:txBody>
          <a:bodyPr anchor="ctr">
            <a:normAutofit/>
          </a:bodyPr>
          <a:lstStyle/>
          <a:p>
            <a:r>
              <a:rPr lang="en-US" sz="2400" b="1" dirty="0" err="1" smtClean="0">
                <a:latin typeface="Courier New" panose="02070309020205020404" pitchFamily="49" charset="0"/>
                <a:cs typeface="Courier New" panose="02070309020205020404" pitchFamily="49" charset="0"/>
              </a:rPr>
              <a:t>int</a:t>
            </a:r>
            <a:r>
              <a:rPr lang="en-US" sz="2400" b="1" dirty="0" smtClean="0">
                <a:latin typeface="Courier New" panose="02070309020205020404" pitchFamily="49" charset="0"/>
                <a:cs typeface="Courier New" panose="02070309020205020404" pitchFamily="49" charset="0"/>
              </a:rPr>
              <a:t> mode = 1;</a:t>
            </a:r>
          </a:p>
          <a:p>
            <a:r>
              <a:rPr lang="en-US" sz="2400" b="1" dirty="0" err="1" smtClean="0">
                <a:latin typeface="Courier New" panose="02070309020205020404" pitchFamily="49" charset="0"/>
                <a:cs typeface="Courier New" panose="02070309020205020404" pitchFamily="49" charset="0"/>
              </a:rPr>
              <a:t>int</a:t>
            </a:r>
            <a:r>
              <a:rPr lang="en-US" sz="2400" b="1" dirty="0" smtClean="0">
                <a:latin typeface="Courier New" panose="02070309020205020404" pitchFamily="49" charset="0"/>
                <a:cs typeface="Courier New" panose="02070309020205020404" pitchFamily="49" charset="0"/>
              </a:rPr>
              <a:t> err = </a:t>
            </a:r>
            <a:r>
              <a:rPr lang="en-US" sz="2400" b="1" dirty="0" err="1" smtClean="0">
                <a:latin typeface="Courier New" panose="02070309020205020404" pitchFamily="49" charset="0"/>
                <a:cs typeface="Courier New" panose="02070309020205020404" pitchFamily="49" charset="0"/>
              </a:rPr>
              <a:t>ioctlsocket</a:t>
            </a:r>
            <a:r>
              <a:rPr lang="en-US" sz="2400" b="1" dirty="0" smtClean="0">
                <a:latin typeface="Courier New" panose="02070309020205020404" pitchFamily="49" charset="0"/>
                <a:cs typeface="Courier New" panose="02070309020205020404" pitchFamily="49" charset="0"/>
              </a:rPr>
              <a:t>(sock,</a:t>
            </a:r>
            <a:br>
              <a:rPr lang="en-US" sz="2400" b="1" dirty="0" smtClean="0">
                <a:latin typeface="Courier New" panose="02070309020205020404" pitchFamily="49" charset="0"/>
                <a:cs typeface="Courier New" panose="02070309020205020404" pitchFamily="49" charset="0"/>
              </a:rPr>
            </a:br>
            <a:r>
              <a:rPr lang="en-US" sz="2400" b="1" dirty="0" smtClean="0">
                <a:latin typeface="Courier New" panose="02070309020205020404" pitchFamily="49" charset="0"/>
                <a:cs typeface="Courier New" panose="02070309020205020404" pitchFamily="49" charset="0"/>
              </a:rPr>
              <a:t>               FIONBIO, &amp;mode);</a:t>
            </a:r>
          </a:p>
          <a:p>
            <a:r>
              <a:rPr lang="en-US" sz="2400" b="1" dirty="0" smtClean="0">
                <a:latin typeface="Courier New" panose="02070309020205020404" pitchFamily="49" charset="0"/>
                <a:cs typeface="Courier New" panose="02070309020205020404" pitchFamily="49" charset="0"/>
              </a:rPr>
              <a:t>if (err != NO_ERROR)</a:t>
            </a:r>
          </a:p>
          <a:p>
            <a:pPr marL="128016" lvl="1" indent="0">
              <a:buNone/>
            </a:pP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printf</a:t>
            </a:r>
            <a:r>
              <a:rPr lang="en-US" sz="2400" b="1" dirty="0" smtClean="0">
                <a:latin typeface="Courier New" panose="02070309020205020404" pitchFamily="49" charset="0"/>
                <a:cs typeface="Courier New" panose="02070309020205020404" pitchFamily="49" charset="0"/>
              </a:rPr>
              <a:t>(“failure!”);</a:t>
            </a:r>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74698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Non-blocking sockets: RECV() and SEND()</a:t>
            </a:r>
            <a:endParaRPr lang="en-US" dirty="0"/>
          </a:p>
        </p:txBody>
      </p:sp>
      <p:sp>
        <p:nvSpPr>
          <p:cNvPr id="3" name="Content Placeholder 2"/>
          <p:cNvSpPr>
            <a:spLocks noGrp="1"/>
          </p:cNvSpPr>
          <p:nvPr>
            <p:ph sz="half" idx="1"/>
          </p:nvPr>
        </p:nvSpPr>
        <p:spPr/>
        <p:txBody>
          <a:bodyPr>
            <a:normAutofit/>
          </a:bodyPr>
          <a:lstStyle/>
          <a:p>
            <a:pPr marL="457200" indent="-457200">
              <a:buFont typeface="+mj-lt"/>
              <a:buAutoNum type="arabicPeriod"/>
            </a:pPr>
            <a:r>
              <a:rPr lang="en-US" sz="3200" dirty="0" smtClean="0"/>
              <a:t>Call as normal</a:t>
            </a:r>
          </a:p>
          <a:p>
            <a:pPr marL="457200" indent="-457200">
              <a:buFont typeface="+mj-lt"/>
              <a:buAutoNum type="arabicPeriod"/>
            </a:pPr>
            <a:r>
              <a:rPr lang="en-US" sz="3200" dirty="0" smtClean="0"/>
              <a:t>Positive result = success</a:t>
            </a:r>
          </a:p>
          <a:p>
            <a:pPr marL="457200" indent="-457200">
              <a:buFont typeface="+mj-lt"/>
              <a:buAutoNum type="arabicPeriod"/>
            </a:pPr>
            <a:r>
              <a:rPr lang="en-US" sz="3200" dirty="0" smtClean="0"/>
              <a:t>Negative result = error</a:t>
            </a:r>
          </a:p>
          <a:p>
            <a:pPr marL="630936" lvl="1" indent="-457200">
              <a:buFont typeface="+mj-lt"/>
              <a:buAutoNum type="arabicPeriod"/>
            </a:pPr>
            <a:r>
              <a:rPr lang="en-US" sz="2800" dirty="0" smtClean="0"/>
              <a:t>If WSAEWOULDBLOCK, call again!</a:t>
            </a:r>
          </a:p>
          <a:p>
            <a:pPr marL="457200" indent="-457200">
              <a:buFont typeface="+mj-lt"/>
              <a:buAutoNum type="arabicPeriod"/>
            </a:pPr>
            <a:r>
              <a:rPr lang="en-US" sz="3200" dirty="0" smtClean="0"/>
              <a:t>For TCP </a:t>
            </a:r>
            <a:r>
              <a:rPr lang="en-US" sz="3200" dirty="0" err="1" smtClean="0"/>
              <a:t>recv</a:t>
            </a:r>
            <a:r>
              <a:rPr lang="en-US" sz="3200" dirty="0" smtClean="0"/>
              <a:t>() </a:t>
            </a:r>
            <a:r>
              <a:rPr lang="en-US" sz="3200" i="1" dirty="0" smtClean="0"/>
              <a:t>only</a:t>
            </a:r>
            <a:r>
              <a:rPr lang="en-US" sz="3200" dirty="0" smtClean="0"/>
              <a:t>, 0 result = socket closed</a:t>
            </a:r>
            <a:endParaRPr lang="en-US" sz="3200" dirty="0"/>
          </a:p>
        </p:txBody>
      </p:sp>
      <p:sp>
        <p:nvSpPr>
          <p:cNvPr id="4" name="Content Placeholder 3"/>
          <p:cNvSpPr>
            <a:spLocks noGrp="1"/>
          </p:cNvSpPr>
          <p:nvPr>
            <p:ph sz="half" idx="2"/>
          </p:nvPr>
        </p:nvSpPr>
        <p:spPr>
          <a:xfrm>
            <a:off x="5989319" y="2286000"/>
            <a:ext cx="5858551" cy="4023360"/>
          </a:xfrm>
        </p:spPr>
        <p:txBody>
          <a:bodyPr anchor="ctr">
            <a:normAutofit/>
          </a:bodyPr>
          <a:lstStyle/>
          <a:p>
            <a:r>
              <a:rPr lang="en-US" sz="2400" b="1" dirty="0" err="1" smtClean="0">
                <a:latin typeface="Courier New" panose="02070309020205020404" pitchFamily="49" charset="0"/>
                <a:cs typeface="Courier New" panose="02070309020205020404" pitchFamily="49" charset="0"/>
              </a:rPr>
              <a:t>int</a:t>
            </a:r>
            <a:r>
              <a:rPr lang="en-US" sz="2400" b="1" dirty="0" smtClean="0">
                <a:latin typeface="Courier New" panose="02070309020205020404" pitchFamily="49" charset="0"/>
                <a:cs typeface="Courier New" panose="02070309020205020404" pitchFamily="49" charset="0"/>
              </a:rPr>
              <a:t> bytes = </a:t>
            </a:r>
            <a:r>
              <a:rPr lang="en-US" sz="2400" b="1" dirty="0" err="1" smtClean="0">
                <a:latin typeface="Courier New" panose="02070309020205020404" pitchFamily="49" charset="0"/>
                <a:cs typeface="Courier New" panose="02070309020205020404" pitchFamily="49" charset="0"/>
              </a:rPr>
              <a:t>recv</a:t>
            </a:r>
            <a:r>
              <a:rPr lang="en-US" sz="2400" b="1" dirty="0" smtClean="0">
                <a:latin typeface="Courier New" panose="02070309020205020404" pitchFamily="49" charset="0"/>
                <a:cs typeface="Courier New" panose="02070309020205020404" pitchFamily="49" charset="0"/>
              </a:rPr>
              <a:t>(sock, buffer,</a:t>
            </a:r>
            <a:br>
              <a:rPr lang="en-US" sz="2400" b="1" dirty="0" smtClean="0">
                <a:latin typeface="Courier New" panose="02070309020205020404" pitchFamily="49" charset="0"/>
                <a:cs typeface="Courier New" panose="02070309020205020404" pitchFamily="49" charset="0"/>
              </a:rPr>
            </a:b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maxBytes</a:t>
            </a:r>
            <a:r>
              <a:rPr lang="en-US" sz="2400" b="1" dirty="0" smtClean="0">
                <a:latin typeface="Courier New" panose="02070309020205020404" pitchFamily="49" charset="0"/>
                <a:cs typeface="Courier New" panose="02070309020205020404" pitchFamily="49" charset="0"/>
              </a:rPr>
              <a:t>, 0);</a:t>
            </a:r>
          </a:p>
          <a:p>
            <a:r>
              <a:rPr lang="en-US" sz="2400" b="1" dirty="0" smtClean="0">
                <a:latin typeface="Courier New" panose="02070309020205020404" pitchFamily="49" charset="0"/>
                <a:cs typeface="Courier New" panose="02070309020205020404" pitchFamily="49" charset="0"/>
              </a:rPr>
              <a:t>if (bytes == SOCKET_ERROR)</a:t>
            </a:r>
          </a:p>
          <a:p>
            <a:r>
              <a:rPr lang="en-US" sz="2400" b="1" dirty="0">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   return -1;</a:t>
            </a:r>
          </a:p>
          <a:p>
            <a:r>
              <a:rPr lang="en-US" sz="2400" b="1" dirty="0" smtClean="0">
                <a:latin typeface="Courier New" panose="02070309020205020404" pitchFamily="49" charset="0"/>
                <a:cs typeface="Courier New" panose="02070309020205020404" pitchFamily="49" charset="0"/>
              </a:rPr>
              <a:t>else</a:t>
            </a:r>
          </a:p>
          <a:p>
            <a:r>
              <a:rPr lang="en-US" sz="2400" b="1" dirty="0">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   return bytes;</a:t>
            </a:r>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97543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Non-blocking sockets: accept()</a:t>
            </a:r>
            <a:endParaRPr lang="en-US" dirty="0"/>
          </a:p>
        </p:txBody>
      </p:sp>
      <p:sp>
        <p:nvSpPr>
          <p:cNvPr id="3" name="Content Placeholder 2"/>
          <p:cNvSpPr>
            <a:spLocks noGrp="1"/>
          </p:cNvSpPr>
          <p:nvPr>
            <p:ph sz="half" idx="1"/>
          </p:nvPr>
        </p:nvSpPr>
        <p:spPr/>
        <p:txBody>
          <a:bodyPr>
            <a:normAutofit/>
          </a:bodyPr>
          <a:lstStyle/>
          <a:p>
            <a:pPr marL="457200" indent="-457200">
              <a:buFont typeface="+mj-lt"/>
              <a:buAutoNum type="arabicPeriod"/>
            </a:pPr>
            <a:r>
              <a:rPr lang="en-US" sz="3200" dirty="0" smtClean="0"/>
              <a:t>Call as normal</a:t>
            </a:r>
          </a:p>
          <a:p>
            <a:pPr marL="457200" indent="-457200">
              <a:buFont typeface="+mj-lt"/>
              <a:buAutoNum type="arabicPeriod"/>
            </a:pPr>
            <a:r>
              <a:rPr lang="en-US" sz="3200" dirty="0" smtClean="0"/>
              <a:t>Valid socket result = success</a:t>
            </a:r>
          </a:p>
          <a:p>
            <a:pPr marL="457200" indent="-457200">
              <a:buFont typeface="+mj-lt"/>
              <a:buAutoNum type="arabicPeriod"/>
            </a:pPr>
            <a:r>
              <a:rPr lang="en-US" sz="3200" dirty="0" smtClean="0"/>
              <a:t>INVALID_SOCKET result = error</a:t>
            </a:r>
          </a:p>
          <a:p>
            <a:pPr marL="630936" lvl="1" indent="-457200">
              <a:buFont typeface="+mj-lt"/>
              <a:buAutoNum type="arabicPeriod"/>
            </a:pPr>
            <a:r>
              <a:rPr lang="en-US" sz="2800" dirty="0" smtClean="0"/>
              <a:t>If WSAEWOULDBLOCK, call again!</a:t>
            </a:r>
            <a:endParaRPr lang="en-US" sz="2800" dirty="0"/>
          </a:p>
        </p:txBody>
      </p:sp>
      <p:sp>
        <p:nvSpPr>
          <p:cNvPr id="4" name="Content Placeholder 3"/>
          <p:cNvSpPr>
            <a:spLocks noGrp="1"/>
          </p:cNvSpPr>
          <p:nvPr>
            <p:ph sz="half" idx="2"/>
          </p:nvPr>
        </p:nvSpPr>
        <p:spPr>
          <a:xfrm>
            <a:off x="5989319" y="2286000"/>
            <a:ext cx="5858551" cy="4023360"/>
          </a:xfrm>
        </p:spPr>
        <p:txBody>
          <a:bodyPr anchor="ctr">
            <a:normAutofit/>
          </a:bodyPr>
          <a:lstStyle/>
          <a:p>
            <a:r>
              <a:rPr lang="en-US" sz="2400" b="1" dirty="0" smtClean="0">
                <a:latin typeface="Courier New" panose="02070309020205020404" pitchFamily="49" charset="0"/>
                <a:cs typeface="Courier New" panose="02070309020205020404" pitchFamily="49" charset="0"/>
              </a:rPr>
              <a:t>SOCKET result = accept(sock,</a:t>
            </a:r>
            <a:br>
              <a:rPr lang="en-US" sz="2400" b="1" dirty="0" smtClean="0">
                <a:latin typeface="Courier New" panose="02070309020205020404" pitchFamily="49" charset="0"/>
                <a:cs typeface="Courier New" panose="02070309020205020404" pitchFamily="49" charset="0"/>
              </a:rPr>
            </a:br>
            <a:r>
              <a:rPr lang="en-US" sz="2400" b="1" dirty="0" smtClean="0">
                <a:latin typeface="Courier New" panose="02070309020205020404" pitchFamily="49" charset="0"/>
                <a:cs typeface="Courier New" panose="02070309020205020404" pitchFamily="49" charset="0"/>
              </a:rPr>
              <a:t>    incoming, &amp;size);</a:t>
            </a:r>
          </a:p>
          <a:p>
            <a:r>
              <a:rPr lang="en-US" sz="2400" b="1" dirty="0" smtClean="0">
                <a:latin typeface="Courier New" panose="02070309020205020404" pitchFamily="49" charset="0"/>
                <a:cs typeface="Courier New" panose="02070309020205020404" pitchFamily="49" charset="0"/>
              </a:rPr>
              <a:t>if (result == INVALID_SOCKET)</a:t>
            </a:r>
          </a:p>
          <a:p>
            <a:r>
              <a:rPr lang="en-US" sz="2400" b="1" dirty="0">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   return -1;</a:t>
            </a:r>
          </a:p>
          <a:p>
            <a:r>
              <a:rPr lang="en-US" sz="2400" b="1" dirty="0" smtClean="0">
                <a:latin typeface="Courier New" panose="02070309020205020404" pitchFamily="49" charset="0"/>
                <a:cs typeface="Courier New" panose="02070309020205020404" pitchFamily="49" charset="0"/>
              </a:rPr>
              <a:t>return result;</a:t>
            </a:r>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27206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Non-blocking sockets: CONNECT()</a:t>
            </a:r>
            <a:endParaRPr lang="en-US" dirty="0"/>
          </a:p>
        </p:txBody>
      </p:sp>
      <p:sp>
        <p:nvSpPr>
          <p:cNvPr id="3" name="Content Placeholder 2"/>
          <p:cNvSpPr>
            <a:spLocks noGrp="1"/>
          </p:cNvSpPr>
          <p:nvPr>
            <p:ph sz="half" idx="1"/>
          </p:nvPr>
        </p:nvSpPr>
        <p:spPr/>
        <p:txBody>
          <a:bodyPr>
            <a:normAutofit fontScale="92500" lnSpcReduction="10000"/>
          </a:bodyPr>
          <a:lstStyle/>
          <a:p>
            <a:pPr marL="457200" indent="-457200">
              <a:buFont typeface="+mj-lt"/>
              <a:buAutoNum type="arabicPeriod"/>
            </a:pPr>
            <a:r>
              <a:rPr lang="en-US" sz="3200" dirty="0" smtClean="0"/>
              <a:t>Call as normal</a:t>
            </a:r>
          </a:p>
          <a:p>
            <a:pPr marL="457200" indent="-457200">
              <a:buFont typeface="+mj-lt"/>
              <a:buAutoNum type="arabicPeriod"/>
            </a:pPr>
            <a:r>
              <a:rPr lang="en-US" sz="3200" dirty="0" smtClean="0"/>
              <a:t>Non-error result = success</a:t>
            </a:r>
          </a:p>
          <a:p>
            <a:pPr marL="630936" lvl="1" indent="-457200">
              <a:buFont typeface="+mj-lt"/>
              <a:buAutoNum type="arabicPeriod"/>
            </a:pPr>
            <a:r>
              <a:rPr lang="en-US" sz="2800" dirty="0" smtClean="0"/>
              <a:t>But that won’t happen</a:t>
            </a:r>
          </a:p>
          <a:p>
            <a:pPr marL="457200" indent="-457200">
              <a:buFont typeface="+mj-lt"/>
              <a:buAutoNum type="arabicPeriod"/>
            </a:pPr>
            <a:r>
              <a:rPr lang="en-US" sz="3200" dirty="0" smtClean="0"/>
              <a:t>“Errors”:</a:t>
            </a:r>
          </a:p>
          <a:p>
            <a:pPr marL="630936" lvl="1" indent="-457200">
              <a:buFont typeface="+mj-lt"/>
              <a:buAutoNum type="arabicPeriod"/>
            </a:pPr>
            <a:r>
              <a:rPr lang="en-US" sz="2400" dirty="0" smtClean="0"/>
              <a:t>WSAEWOULDBLOCK = try again!</a:t>
            </a:r>
          </a:p>
          <a:p>
            <a:pPr marL="630936" lvl="1" indent="-457200">
              <a:buFont typeface="+mj-lt"/>
              <a:buAutoNum type="arabicPeriod"/>
            </a:pPr>
            <a:r>
              <a:rPr lang="en-US" sz="2400" dirty="0" smtClean="0"/>
              <a:t>WSAEINVAL = ready to use!</a:t>
            </a:r>
          </a:p>
          <a:p>
            <a:pPr marL="630936" lvl="1" indent="-457200">
              <a:buFont typeface="+mj-lt"/>
              <a:buAutoNum type="arabicPeriod"/>
            </a:pPr>
            <a:r>
              <a:rPr lang="en-US" sz="2400" dirty="0" smtClean="0"/>
              <a:t>WSAEALREADY = ready to use!</a:t>
            </a:r>
            <a:endParaRPr lang="en-US" sz="2400" dirty="0"/>
          </a:p>
        </p:txBody>
      </p:sp>
      <p:sp>
        <p:nvSpPr>
          <p:cNvPr id="4" name="Content Placeholder 3"/>
          <p:cNvSpPr>
            <a:spLocks noGrp="1"/>
          </p:cNvSpPr>
          <p:nvPr>
            <p:ph sz="half" idx="2"/>
          </p:nvPr>
        </p:nvSpPr>
        <p:spPr>
          <a:xfrm>
            <a:off x="5989319" y="2286000"/>
            <a:ext cx="5858551" cy="4023360"/>
          </a:xfrm>
        </p:spPr>
        <p:txBody>
          <a:bodyPr anchor="ctr">
            <a:normAutofit fontScale="92500" lnSpcReduction="10000"/>
          </a:bodyPr>
          <a:lstStyle/>
          <a:p>
            <a:r>
              <a:rPr lang="en-US" sz="1600" b="1" dirty="0" err="1" smtClean="0">
                <a:latin typeface="Courier New" panose="02070309020205020404" pitchFamily="49" charset="0"/>
                <a:cs typeface="Courier New" panose="02070309020205020404" pitchFamily="49" charset="0"/>
              </a:rPr>
              <a:t>int</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CheckConnect</a:t>
            </a:r>
            <a:r>
              <a:rPr lang="en-US" sz="1600" b="1" dirty="0" smtClean="0">
                <a:latin typeface="Courier New" panose="02070309020205020404" pitchFamily="49" charset="0"/>
                <a:cs typeface="Courier New" panose="02070309020205020404" pitchFamily="49" charset="0"/>
              </a:rPr>
              <a:t>(SOCKET sock, </a:t>
            </a:r>
            <a:r>
              <a:rPr lang="en-US" sz="1600" b="1" dirty="0" err="1" smtClean="0">
                <a:latin typeface="Courier New" panose="02070309020205020404" pitchFamily="49" charset="0"/>
                <a:cs typeface="Courier New" panose="02070309020205020404" pitchFamily="49" charset="0"/>
              </a:rPr>
              <a:t>sockaddr_in</a:t>
            </a:r>
            <a:r>
              <a:rPr lang="en-US" sz="1600" b="1" dirty="0" smtClean="0">
                <a:latin typeface="Courier New" panose="02070309020205020404" pitchFamily="49" charset="0"/>
                <a:cs typeface="Courier New" panose="02070309020205020404" pitchFamily="49" charset="0"/>
              </a:rPr>
              <a:t>* address)</a:t>
            </a:r>
          </a:p>
          <a:p>
            <a:r>
              <a:rPr lang="en-US" sz="1600" b="1" dirty="0" smtClean="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if (connect(sock, (</a:t>
            </a:r>
            <a:r>
              <a:rPr lang="en-US" sz="1600" b="1" dirty="0" err="1" smtClean="0">
                <a:latin typeface="Courier New" panose="02070309020205020404" pitchFamily="49" charset="0"/>
                <a:cs typeface="Courier New" panose="02070309020205020404" pitchFamily="49" charset="0"/>
              </a:rPr>
              <a:t>sockaddr</a:t>
            </a:r>
            <a:r>
              <a:rPr lang="en-US" sz="1600" b="1" dirty="0" smtClean="0">
                <a:latin typeface="Courier New" panose="02070309020205020404" pitchFamily="49" charset="0"/>
                <a:cs typeface="Courier New" panose="02070309020205020404" pitchFamily="49" charset="0"/>
              </a:rPr>
              <a:t>*)address,</a:t>
            </a:r>
            <a:br>
              <a:rPr lang="en-US" sz="1600" b="1" dirty="0" smtClean="0">
                <a:latin typeface="Courier New" panose="02070309020205020404" pitchFamily="49" charset="0"/>
                <a:cs typeface="Courier New" panose="02070309020205020404" pitchFamily="49" charset="0"/>
              </a:rPr>
            </a:b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sizeof</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sockaddr_in</a:t>
            </a:r>
            <a:r>
              <a:rPr lang="en-US" sz="1600" b="1" dirty="0" smtClean="0">
                <a:latin typeface="Courier New" panose="02070309020205020404" pitchFamily="49" charset="0"/>
                <a:cs typeface="Courier New" panose="02070309020205020404" pitchFamily="49" charset="0"/>
              </a:rPr>
              <a:t>)) == SOCKET_ERROR)</a:t>
            </a: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int</a:t>
            </a:r>
            <a:r>
              <a:rPr lang="en-US" sz="1600" b="1" dirty="0" smtClean="0">
                <a:latin typeface="Courier New" panose="02070309020205020404" pitchFamily="49" charset="0"/>
                <a:cs typeface="Courier New" panose="02070309020205020404" pitchFamily="49" charset="0"/>
              </a:rPr>
              <a:t> error = </a:t>
            </a:r>
            <a:r>
              <a:rPr lang="en-US" sz="1600" b="1" dirty="0" err="1" smtClean="0">
                <a:latin typeface="Courier New" panose="02070309020205020404" pitchFamily="49" charset="0"/>
                <a:cs typeface="Courier New" panose="02070309020205020404" pitchFamily="49" charset="0"/>
              </a:rPr>
              <a:t>WSAGetLastError</a:t>
            </a:r>
            <a:r>
              <a:rPr lang="en-US" sz="1600" b="1" dirty="0" smtClean="0">
                <a:latin typeface="Courier New" panose="02070309020205020404" pitchFamily="49" charset="0"/>
                <a:cs typeface="Courier New" panose="02070309020205020404" pitchFamily="49" charset="0"/>
              </a:rPr>
              <a:t>();</a:t>
            </a:r>
            <a:br>
              <a:rPr lang="en-US" sz="1600" b="1" dirty="0" smtClean="0">
                <a:latin typeface="Courier New" panose="02070309020205020404" pitchFamily="49" charset="0"/>
                <a:cs typeface="Courier New" panose="02070309020205020404" pitchFamily="49" charset="0"/>
              </a:rPr>
            </a:br>
            <a:r>
              <a:rPr lang="en-US" sz="1600" b="1" dirty="0" smtClean="0">
                <a:latin typeface="Courier New" panose="02070309020205020404" pitchFamily="49" charset="0"/>
                <a:cs typeface="Courier New" panose="02070309020205020404" pitchFamily="49" charset="0"/>
              </a:rPr>
              <a:t>        if (error != WSAEINVAL &amp;&amp; error !=</a:t>
            </a:r>
            <a:br>
              <a:rPr lang="en-US" sz="1600" b="1" dirty="0" smtClean="0">
                <a:latin typeface="Courier New" panose="02070309020205020404" pitchFamily="49" charset="0"/>
                <a:cs typeface="Courier New" panose="02070309020205020404" pitchFamily="49" charset="0"/>
              </a:rPr>
            </a:br>
            <a:r>
              <a:rPr lang="en-US" sz="1600" b="1" dirty="0" smtClean="0">
                <a:latin typeface="Courier New" panose="02070309020205020404" pitchFamily="49" charset="0"/>
                <a:cs typeface="Courier New" panose="02070309020205020404" pitchFamily="49" charset="0"/>
              </a:rPr>
              <a:t>            WSAEALREADY)</a:t>
            </a: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return 0;</a:t>
            </a: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return 1;</a:t>
            </a:r>
          </a:p>
          <a:p>
            <a:r>
              <a:rPr lang="en-US" sz="1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04187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Select()</a:t>
            </a:r>
            <a:endParaRPr lang="en-US" dirty="0"/>
          </a:p>
        </p:txBody>
      </p:sp>
      <p:sp>
        <p:nvSpPr>
          <p:cNvPr id="6" name="Content Placeholder 5"/>
          <p:cNvSpPr>
            <a:spLocks noGrp="1"/>
          </p:cNvSpPr>
          <p:nvPr>
            <p:ph sz="half" idx="1"/>
          </p:nvPr>
        </p:nvSpPr>
        <p:spPr/>
        <p:txBody>
          <a:bodyPr>
            <a:normAutofit lnSpcReduction="10000"/>
          </a:bodyPr>
          <a:lstStyle/>
          <a:p>
            <a:pPr lvl="1"/>
            <a:r>
              <a:rPr lang="en-US" sz="2400" dirty="0" err="1" smtClean="0"/>
              <a:t>int</a:t>
            </a:r>
            <a:r>
              <a:rPr lang="en-US" sz="2400" dirty="0" smtClean="0"/>
              <a:t> select(</a:t>
            </a:r>
            <a:br>
              <a:rPr lang="en-US" sz="2400" dirty="0" smtClean="0"/>
            </a:br>
            <a:r>
              <a:rPr lang="en-US" sz="2400" dirty="0" smtClean="0"/>
              <a:t>	</a:t>
            </a:r>
            <a:r>
              <a:rPr lang="en-US" sz="2400" dirty="0" err="1" smtClean="0"/>
              <a:t>int</a:t>
            </a:r>
            <a:r>
              <a:rPr lang="en-US" sz="2400" dirty="0" smtClean="0"/>
              <a:t> </a:t>
            </a:r>
            <a:r>
              <a:rPr lang="en-US" sz="2400" dirty="0" err="1" smtClean="0"/>
              <a:t>nfds</a:t>
            </a:r>
            <a:r>
              <a:rPr lang="en-US" sz="2400" dirty="0" smtClean="0"/>
              <a:t>,</a:t>
            </a:r>
            <a:br>
              <a:rPr lang="en-US" sz="2400" dirty="0" smtClean="0"/>
            </a:br>
            <a:r>
              <a:rPr lang="en-US" sz="2400" dirty="0" smtClean="0"/>
              <a:t>	</a:t>
            </a:r>
            <a:r>
              <a:rPr lang="en-US" sz="2400" dirty="0" err="1" smtClean="0"/>
              <a:t>fd_set</a:t>
            </a:r>
            <a:r>
              <a:rPr lang="en-US" sz="2400" dirty="0" smtClean="0"/>
              <a:t>* </a:t>
            </a:r>
            <a:r>
              <a:rPr lang="en-US" sz="2400" dirty="0" err="1" smtClean="0"/>
              <a:t>readfds</a:t>
            </a:r>
            <a:r>
              <a:rPr lang="en-US" sz="2400" dirty="0" smtClean="0"/>
              <a:t>,</a:t>
            </a:r>
            <a:br>
              <a:rPr lang="en-US" sz="2400" dirty="0" smtClean="0"/>
            </a:br>
            <a:r>
              <a:rPr lang="en-US" sz="2400" dirty="0" smtClean="0"/>
              <a:t>	</a:t>
            </a:r>
            <a:r>
              <a:rPr lang="en-US" sz="2400" dirty="0" err="1" smtClean="0"/>
              <a:t>fd_set</a:t>
            </a:r>
            <a:r>
              <a:rPr lang="en-US" sz="2400" dirty="0" smtClean="0"/>
              <a:t>* </a:t>
            </a:r>
            <a:r>
              <a:rPr lang="en-US" sz="2400" dirty="0" err="1" smtClean="0"/>
              <a:t>writefds</a:t>
            </a:r>
            <a:r>
              <a:rPr lang="en-US" sz="2400" dirty="0" smtClean="0"/>
              <a:t>,</a:t>
            </a:r>
            <a:br>
              <a:rPr lang="en-US" sz="2400" dirty="0" smtClean="0"/>
            </a:br>
            <a:r>
              <a:rPr lang="en-US" sz="2400" dirty="0" smtClean="0"/>
              <a:t>	</a:t>
            </a:r>
            <a:r>
              <a:rPr lang="en-US" sz="2400" dirty="0" err="1" smtClean="0"/>
              <a:t>fd_set</a:t>
            </a:r>
            <a:r>
              <a:rPr lang="en-US" sz="2400" dirty="0" smtClean="0"/>
              <a:t>* </a:t>
            </a:r>
            <a:r>
              <a:rPr lang="en-US" sz="2400" dirty="0" err="1" smtClean="0"/>
              <a:t>exceptfds</a:t>
            </a:r>
            <a:r>
              <a:rPr lang="en-US" sz="2400" dirty="0" smtClean="0"/>
              <a:t>,</a:t>
            </a:r>
            <a:br>
              <a:rPr lang="en-US" sz="2400" dirty="0" smtClean="0"/>
            </a:br>
            <a:r>
              <a:rPr lang="en-US" sz="2400" dirty="0" smtClean="0"/>
              <a:t>	</a:t>
            </a:r>
            <a:r>
              <a:rPr lang="en-US" sz="2400" dirty="0" err="1" smtClean="0"/>
              <a:t>const</a:t>
            </a:r>
            <a:r>
              <a:rPr lang="en-US" sz="2400" dirty="0" smtClean="0"/>
              <a:t> </a:t>
            </a:r>
            <a:r>
              <a:rPr lang="en-US" sz="2400" dirty="0" err="1" smtClean="0"/>
              <a:t>struct</a:t>
            </a:r>
            <a:r>
              <a:rPr lang="en-US" sz="2400" dirty="0" smtClean="0"/>
              <a:t> </a:t>
            </a:r>
            <a:r>
              <a:rPr lang="en-US" sz="2400" dirty="0" err="1" smtClean="0"/>
              <a:t>timeval</a:t>
            </a:r>
            <a:r>
              <a:rPr lang="en-US" sz="2400" dirty="0" smtClean="0"/>
              <a:t>* timeout</a:t>
            </a:r>
            <a:br>
              <a:rPr lang="en-US" sz="2400" dirty="0" smtClean="0"/>
            </a:br>
            <a:r>
              <a:rPr lang="en-US" sz="2400" dirty="0" smtClean="0"/>
              <a:t>);</a:t>
            </a:r>
            <a:endParaRPr lang="en-US" sz="2400" dirty="0" smtClean="0"/>
          </a:p>
          <a:p>
            <a:pPr marL="128016" lvl="1" indent="0">
              <a:buNone/>
            </a:pPr>
            <a:r>
              <a:rPr lang="en-US" sz="2400" dirty="0" smtClean="0"/>
              <a:t/>
            </a:r>
            <a:br>
              <a:rPr lang="en-US" sz="2400" dirty="0" smtClean="0"/>
            </a:br>
            <a:r>
              <a:rPr lang="en-US" sz="2400" dirty="0" smtClean="0"/>
              <a:t>FD_ZERO(&amp;</a:t>
            </a:r>
            <a:r>
              <a:rPr lang="en-US" sz="2400" dirty="0" err="1" smtClean="0"/>
              <a:t>fds</a:t>
            </a:r>
            <a:r>
              <a:rPr lang="en-US" sz="2400" dirty="0" smtClean="0"/>
              <a:t>);</a:t>
            </a:r>
          </a:p>
          <a:p>
            <a:pPr marL="128016" lvl="1" indent="0">
              <a:buNone/>
            </a:pPr>
            <a:r>
              <a:rPr lang="en-US" sz="2400" dirty="0" smtClean="0"/>
              <a:t>FD_CLR(index, &amp;</a:t>
            </a:r>
            <a:r>
              <a:rPr lang="en-US" sz="2400" dirty="0" err="1" smtClean="0"/>
              <a:t>fds</a:t>
            </a:r>
            <a:r>
              <a:rPr lang="en-US" sz="2400" dirty="0" smtClean="0"/>
              <a:t>);</a:t>
            </a:r>
          </a:p>
          <a:p>
            <a:pPr marL="128016" lvl="1" indent="0">
              <a:buNone/>
            </a:pPr>
            <a:r>
              <a:rPr lang="en-US" sz="2400" dirty="0" smtClean="0"/>
              <a:t>FD_SET(index, &amp;</a:t>
            </a:r>
            <a:r>
              <a:rPr lang="en-US" sz="2400" dirty="0" err="1" smtClean="0"/>
              <a:t>fds</a:t>
            </a:r>
            <a:r>
              <a:rPr lang="en-US" sz="2400" dirty="0" smtClean="0"/>
              <a:t>);</a:t>
            </a:r>
          </a:p>
          <a:p>
            <a:pPr marL="128016" lvl="1" indent="0">
              <a:buNone/>
            </a:pPr>
            <a:r>
              <a:rPr lang="en-US" sz="2400" dirty="0" smtClean="0"/>
              <a:t>FD_ISSET(index, &amp;</a:t>
            </a:r>
            <a:r>
              <a:rPr lang="en-US" sz="2400" dirty="0" err="1" smtClean="0"/>
              <a:t>fds</a:t>
            </a:r>
            <a:r>
              <a:rPr lang="en-US" sz="2400" dirty="0" smtClean="0"/>
              <a:t>);</a:t>
            </a:r>
            <a:endParaRPr lang="en-US" sz="2400" dirty="0" smtClean="0"/>
          </a:p>
          <a:p>
            <a:pPr lvl="1"/>
            <a:endParaRPr lang="en-US" sz="2400" dirty="0"/>
          </a:p>
        </p:txBody>
      </p:sp>
      <p:sp>
        <p:nvSpPr>
          <p:cNvPr id="7" name="Content Placeholder 6"/>
          <p:cNvSpPr>
            <a:spLocks noGrp="1"/>
          </p:cNvSpPr>
          <p:nvPr>
            <p:ph sz="half" idx="2"/>
          </p:nvPr>
        </p:nvSpPr>
        <p:spPr/>
        <p:txBody>
          <a:bodyPr>
            <a:normAutofit lnSpcReduction="10000"/>
          </a:bodyPr>
          <a:lstStyle/>
          <a:p>
            <a:pPr lvl="1"/>
            <a:r>
              <a:rPr lang="en-US" sz="2400" dirty="0" smtClean="0"/>
              <a:t>Still have to use non-blocking sockets, because Linux is naughty!</a:t>
            </a:r>
            <a:endParaRPr lang="en-US" sz="2400" dirty="0"/>
          </a:p>
          <a:p>
            <a:pPr marL="128016" lvl="1" indent="0">
              <a:buNone/>
            </a:pPr>
            <a:endParaRPr lang="en-US" sz="2400" dirty="0"/>
          </a:p>
          <a:p>
            <a:pPr lvl="1"/>
            <a:r>
              <a:rPr lang="en-US" sz="2400" dirty="0" err="1" smtClean="0"/>
              <a:t>fd_set</a:t>
            </a:r>
            <a:r>
              <a:rPr lang="en-US" sz="2400" dirty="0" smtClean="0"/>
              <a:t> is both input and output, so you have to reset it between calls.</a:t>
            </a:r>
            <a:endParaRPr lang="en-US" sz="2400" dirty="0"/>
          </a:p>
          <a:p>
            <a:pPr marL="128016" lvl="1" indent="0">
              <a:buNone/>
            </a:pPr>
            <a:endParaRPr lang="en-US" sz="2400" dirty="0"/>
          </a:p>
          <a:p>
            <a:pPr lvl="1"/>
            <a:r>
              <a:rPr lang="en-US" sz="2400" dirty="0" smtClean="0"/>
              <a:t>timeout is also both input and output on Linux, so you have to reset it </a:t>
            </a:r>
            <a:r>
              <a:rPr lang="en-US" sz="2400" smtClean="0"/>
              <a:t>between calls too.</a:t>
            </a:r>
            <a:endParaRPr lang="en-US" sz="2400" dirty="0"/>
          </a:p>
          <a:p>
            <a:endParaRPr lang="en-US" dirty="0"/>
          </a:p>
        </p:txBody>
      </p:sp>
    </p:spTree>
    <p:extLst>
      <p:ext uri="{BB962C8B-B14F-4D97-AF65-F5344CB8AC3E}">
        <p14:creationId xmlns:p14="http://schemas.microsoft.com/office/powerpoint/2010/main" val="679459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SUmmary</a:t>
            </a:r>
            <a:endParaRPr lang="en-US" dirty="0"/>
          </a:p>
        </p:txBody>
      </p:sp>
      <p:sp>
        <p:nvSpPr>
          <p:cNvPr id="6" name="Content Placeholder 5"/>
          <p:cNvSpPr>
            <a:spLocks noGrp="1"/>
          </p:cNvSpPr>
          <p:nvPr>
            <p:ph sz="half" idx="1"/>
          </p:nvPr>
        </p:nvSpPr>
        <p:spPr/>
        <p:txBody>
          <a:bodyPr>
            <a:normAutofit fontScale="92500" lnSpcReduction="20000"/>
          </a:bodyPr>
          <a:lstStyle/>
          <a:p>
            <a:pPr lvl="1"/>
            <a:r>
              <a:rPr lang="en-US" sz="2400" dirty="0" smtClean="0"/>
              <a:t>Many techniques available—including just not bothering!—but the best ones in the context of this class are either multithreading, </a:t>
            </a:r>
            <a:r>
              <a:rPr lang="en-US" sz="2400" dirty="0" smtClean="0"/>
              <a:t>non-blocking sockets or select().</a:t>
            </a:r>
            <a:endParaRPr lang="en-US" sz="2400" dirty="0" smtClean="0"/>
          </a:p>
          <a:p>
            <a:pPr marL="128016" lvl="1" indent="0">
              <a:buNone/>
            </a:pPr>
            <a:endParaRPr lang="en-US" sz="2400" dirty="0" smtClean="0"/>
          </a:p>
          <a:p>
            <a:pPr lvl="1"/>
            <a:r>
              <a:rPr lang="en-US" sz="2400" dirty="0" smtClean="0"/>
              <a:t>Multithreading is hard. Don’t do it unless you’re doing it already.</a:t>
            </a:r>
          </a:p>
          <a:p>
            <a:pPr marL="128016" lvl="1" indent="0">
              <a:buNone/>
            </a:pPr>
            <a:endParaRPr lang="en-US" sz="2400" dirty="0" smtClean="0"/>
          </a:p>
          <a:p>
            <a:pPr lvl="1"/>
            <a:r>
              <a:rPr lang="en-US" sz="2400" dirty="0" smtClean="0"/>
              <a:t>Non-blocking sockets are mostly easy</a:t>
            </a:r>
            <a:r>
              <a:rPr lang="en-US" sz="2400" dirty="0" smtClean="0"/>
              <a:t>.</a:t>
            </a:r>
          </a:p>
          <a:p>
            <a:pPr lvl="1"/>
            <a:endParaRPr lang="en-US" sz="2400" dirty="0"/>
          </a:p>
          <a:p>
            <a:pPr lvl="1"/>
            <a:r>
              <a:rPr lang="en-US" sz="2400" dirty="0" smtClean="0"/>
              <a:t>select() is only worthwhile if you need it for non-blocking </a:t>
            </a:r>
            <a:r>
              <a:rPr lang="en-US" sz="2400" dirty="0" err="1" smtClean="0"/>
              <a:t>stdio</a:t>
            </a:r>
            <a:r>
              <a:rPr lang="en-US" sz="2400" dirty="0" smtClean="0"/>
              <a:t> on POSIX.</a:t>
            </a:r>
          </a:p>
          <a:p>
            <a:pPr lvl="1"/>
            <a:endParaRPr lang="en-US" sz="2400" dirty="0"/>
          </a:p>
        </p:txBody>
      </p:sp>
      <p:sp>
        <p:nvSpPr>
          <p:cNvPr id="7" name="Content Placeholder 6"/>
          <p:cNvSpPr>
            <a:spLocks noGrp="1"/>
          </p:cNvSpPr>
          <p:nvPr>
            <p:ph sz="half" idx="2"/>
          </p:nvPr>
        </p:nvSpPr>
        <p:spPr/>
        <p:txBody>
          <a:bodyPr>
            <a:normAutofit fontScale="92500" lnSpcReduction="20000"/>
          </a:bodyPr>
          <a:lstStyle/>
          <a:p>
            <a:r>
              <a:rPr lang="en-US" dirty="0" smtClean="0"/>
              <a:t>Non-blocking sockets:</a:t>
            </a:r>
          </a:p>
          <a:p>
            <a:pPr lvl="1"/>
            <a:r>
              <a:rPr lang="en-US" sz="2400" dirty="0" smtClean="0"/>
              <a:t>Use </a:t>
            </a:r>
            <a:r>
              <a:rPr lang="en-US" sz="2400" dirty="0" err="1" smtClean="0"/>
              <a:t>ioctlsocket</a:t>
            </a:r>
            <a:r>
              <a:rPr lang="en-US" sz="2400" dirty="0" smtClean="0"/>
              <a:t>() to set FIONBIO flag to 1</a:t>
            </a:r>
            <a:endParaRPr lang="en-US" sz="2400" dirty="0"/>
          </a:p>
          <a:p>
            <a:pPr marL="128016" lvl="1" indent="0">
              <a:buNone/>
            </a:pPr>
            <a:endParaRPr lang="en-US" sz="2400" dirty="0"/>
          </a:p>
          <a:p>
            <a:pPr lvl="1"/>
            <a:r>
              <a:rPr lang="en-US" sz="2400" dirty="0" smtClean="0"/>
              <a:t>Treat WSAEWOULDBLOCK “error” as “try again”</a:t>
            </a:r>
            <a:endParaRPr lang="en-US" sz="2400" dirty="0"/>
          </a:p>
          <a:p>
            <a:pPr marL="128016" lvl="1" indent="0">
              <a:buNone/>
            </a:pPr>
            <a:endParaRPr lang="en-US" sz="2400" dirty="0"/>
          </a:p>
          <a:p>
            <a:pPr lvl="1"/>
            <a:r>
              <a:rPr lang="en-US" sz="2400" dirty="0" smtClean="0"/>
              <a:t>Connect() is a special case—success is represented by “errors” WSAEINVAL and/or WSAEALREADY</a:t>
            </a:r>
            <a:endParaRPr lang="en-US" sz="2400" dirty="0"/>
          </a:p>
          <a:p>
            <a:endParaRPr lang="en-US" dirty="0"/>
          </a:p>
        </p:txBody>
      </p:sp>
    </p:spTree>
    <p:extLst>
      <p:ext uri="{BB962C8B-B14F-4D97-AF65-F5344CB8AC3E}">
        <p14:creationId xmlns:p14="http://schemas.microsoft.com/office/powerpoint/2010/main" val="1824047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3300970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strategies</a:t>
            </a:r>
            <a:endParaRPr lang="en-US" dirty="0"/>
          </a:p>
        </p:txBody>
      </p:sp>
      <p:sp>
        <p:nvSpPr>
          <p:cNvPr id="4" name="Content Placeholder 3"/>
          <p:cNvSpPr>
            <a:spLocks noGrp="1"/>
          </p:cNvSpPr>
          <p:nvPr>
            <p:ph sz="half" idx="1"/>
          </p:nvPr>
        </p:nvSpPr>
        <p:spPr/>
        <p:txBody>
          <a:bodyPr>
            <a:normAutofit/>
          </a:bodyPr>
          <a:lstStyle/>
          <a:p>
            <a:r>
              <a:rPr lang="en-US" sz="4000" dirty="0" smtClean="0"/>
              <a:t>Blocking Sockets</a:t>
            </a:r>
            <a:br>
              <a:rPr lang="en-US" sz="4000" dirty="0" smtClean="0"/>
            </a:br>
            <a:r>
              <a:rPr lang="en-US" sz="4000" dirty="0" smtClean="0"/>
              <a:t>(One Thread)</a:t>
            </a:r>
            <a:br>
              <a:rPr lang="en-US" sz="4000" dirty="0" smtClean="0"/>
            </a:br>
            <a:endParaRPr lang="en-US" sz="4000" dirty="0" smtClean="0"/>
          </a:p>
          <a:p>
            <a:r>
              <a:rPr lang="en-US" sz="4000" dirty="0" smtClean="0"/>
              <a:t>Blocking Sockets (Multiple Threads)</a:t>
            </a:r>
            <a:endParaRPr lang="en-US" sz="3600" dirty="0" smtClean="0"/>
          </a:p>
          <a:p>
            <a:r>
              <a:rPr lang="en-US" sz="4000" dirty="0" smtClean="0"/>
              <a:t>select()</a:t>
            </a:r>
          </a:p>
          <a:p>
            <a:endParaRPr lang="en-US" sz="3600" dirty="0"/>
          </a:p>
        </p:txBody>
      </p:sp>
      <p:sp>
        <p:nvSpPr>
          <p:cNvPr id="9" name="Content Placeholder 8"/>
          <p:cNvSpPr>
            <a:spLocks noGrp="1"/>
          </p:cNvSpPr>
          <p:nvPr>
            <p:ph sz="half" idx="2"/>
          </p:nvPr>
        </p:nvSpPr>
        <p:spPr/>
        <p:txBody>
          <a:bodyPr>
            <a:normAutofit/>
          </a:bodyPr>
          <a:lstStyle/>
          <a:p>
            <a:r>
              <a:rPr lang="en-US" sz="4000" dirty="0"/>
              <a:t>Non-Blocking </a:t>
            </a:r>
            <a:r>
              <a:rPr lang="en-US" sz="4000" dirty="0" smtClean="0"/>
              <a:t>Sockets</a:t>
            </a:r>
            <a:br>
              <a:rPr lang="en-US" sz="4000" dirty="0" smtClean="0"/>
            </a:br>
            <a:endParaRPr lang="en-US" sz="4000" dirty="0"/>
          </a:p>
          <a:p>
            <a:r>
              <a:rPr lang="en-US" sz="4000" dirty="0"/>
              <a:t>Event-driven </a:t>
            </a:r>
            <a:r>
              <a:rPr lang="en-US" sz="4000" dirty="0" smtClean="0"/>
              <a:t>IO</a:t>
            </a:r>
            <a:br>
              <a:rPr lang="en-US" sz="4000" dirty="0" smtClean="0"/>
            </a:br>
            <a:endParaRPr lang="en-US" sz="4000" dirty="0"/>
          </a:p>
          <a:p>
            <a:r>
              <a:rPr lang="en-US" sz="4000" dirty="0"/>
              <a:t>Advanced Techniques</a:t>
            </a:r>
          </a:p>
        </p:txBody>
      </p:sp>
    </p:spTree>
    <p:extLst>
      <p:ext uri="{BB962C8B-B14F-4D97-AF65-F5344CB8AC3E}">
        <p14:creationId xmlns:p14="http://schemas.microsoft.com/office/powerpoint/2010/main" val="291444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Blocking Sockets (One thread)</a:t>
            </a:r>
            <a:endParaRPr lang="en-US" dirty="0"/>
          </a:p>
        </p:txBody>
      </p:sp>
      <p:sp>
        <p:nvSpPr>
          <p:cNvPr id="3" name="Content Placeholder 2"/>
          <p:cNvSpPr>
            <a:spLocks noGrp="1"/>
          </p:cNvSpPr>
          <p:nvPr>
            <p:ph sz="half" idx="1"/>
          </p:nvPr>
        </p:nvSpPr>
        <p:spPr/>
        <p:txBody>
          <a:bodyPr>
            <a:normAutofit/>
          </a:bodyPr>
          <a:lstStyle/>
          <a:p>
            <a:r>
              <a:rPr lang="en-US" sz="3600" i="1" dirty="0" smtClean="0"/>
              <a:t>“Just live with it!”</a:t>
            </a:r>
          </a:p>
          <a:p>
            <a:r>
              <a:rPr lang="en-US" sz="3600" dirty="0" smtClean="0"/>
              <a:t>Pros:</a:t>
            </a:r>
          </a:p>
          <a:p>
            <a:pPr lvl="1"/>
            <a:r>
              <a:rPr lang="en-US" sz="3600" dirty="0" smtClean="0"/>
              <a:t>Simple</a:t>
            </a:r>
          </a:p>
          <a:p>
            <a:pPr lvl="1"/>
            <a:endParaRPr lang="en-US" sz="3600" dirty="0"/>
          </a:p>
          <a:p>
            <a:r>
              <a:rPr lang="en-US" sz="3600" dirty="0" smtClean="0"/>
              <a:t>Cons:</a:t>
            </a:r>
          </a:p>
          <a:p>
            <a:pPr lvl="1"/>
            <a:r>
              <a:rPr lang="en-US" sz="3600" dirty="0" smtClean="0"/>
              <a:t>Non-interactive</a:t>
            </a:r>
            <a:endParaRPr lang="en-US" sz="3600" dirty="0"/>
          </a:p>
        </p:txBody>
      </p:sp>
      <p:pic>
        <p:nvPicPr>
          <p:cNvPr id="5" name="Content Placeholder 4"/>
          <p:cNvPicPr>
            <a:picLocks noGrp="1"/>
          </p:cNvPicPr>
          <p:nvPr>
            <p:ph sz="half" idx="2"/>
          </p:nvPr>
        </p:nvPicPr>
        <p:blipFill>
          <a:blip r:embed="rId3">
            <a:extLst/>
          </a:blip>
          <a:stretch>
            <a:fillRect/>
          </a:stretch>
        </p:blipFill>
        <p:spPr>
          <a:xfrm>
            <a:off x="7778349" y="2286000"/>
            <a:ext cx="2965851" cy="4022725"/>
          </a:xfrm>
          <a:prstGeom prst="rect">
            <a:avLst/>
          </a:prstGeom>
        </p:spPr>
      </p:pic>
    </p:spTree>
    <p:extLst>
      <p:ext uri="{BB962C8B-B14F-4D97-AF65-F5344CB8AC3E}">
        <p14:creationId xmlns:p14="http://schemas.microsoft.com/office/powerpoint/2010/main" val="3799021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Blocking Sockets (Multiple </a:t>
            </a:r>
            <a:r>
              <a:rPr lang="en-US" dirty="0" err="1" smtClean="0"/>
              <a:t>THreads</a:t>
            </a:r>
            <a:r>
              <a:rPr lang="en-US" dirty="0" smtClean="0"/>
              <a:t>)</a:t>
            </a:r>
            <a:endParaRPr lang="en-US" dirty="0"/>
          </a:p>
        </p:txBody>
      </p:sp>
      <p:sp>
        <p:nvSpPr>
          <p:cNvPr id="3" name="Content Placeholder 2"/>
          <p:cNvSpPr>
            <a:spLocks noGrp="1"/>
          </p:cNvSpPr>
          <p:nvPr>
            <p:ph sz="half" idx="1"/>
          </p:nvPr>
        </p:nvSpPr>
        <p:spPr/>
        <p:txBody>
          <a:bodyPr>
            <a:normAutofit fontScale="92500" lnSpcReduction="20000"/>
          </a:bodyPr>
          <a:lstStyle/>
          <a:p>
            <a:r>
              <a:rPr lang="en-US" sz="3600" i="1" dirty="0" smtClean="0"/>
              <a:t>“One thread blocks, the other runs free”</a:t>
            </a:r>
          </a:p>
          <a:p>
            <a:r>
              <a:rPr lang="en-US" sz="3600" dirty="0" smtClean="0"/>
              <a:t>Pros:</a:t>
            </a:r>
          </a:p>
          <a:p>
            <a:pPr lvl="1"/>
            <a:r>
              <a:rPr lang="en-US" sz="3600" dirty="0" smtClean="0"/>
              <a:t>Efficient</a:t>
            </a:r>
          </a:p>
          <a:p>
            <a:pPr lvl="1"/>
            <a:r>
              <a:rPr lang="en-US" sz="3600" dirty="0" smtClean="0"/>
              <a:t>The socket code is easy to write</a:t>
            </a:r>
          </a:p>
          <a:p>
            <a:pPr lvl="1"/>
            <a:endParaRPr lang="en-US" sz="3600" dirty="0"/>
          </a:p>
          <a:p>
            <a:r>
              <a:rPr lang="en-US" sz="3600" dirty="0" smtClean="0"/>
              <a:t>Cons:</a:t>
            </a:r>
          </a:p>
          <a:p>
            <a:pPr lvl="1"/>
            <a:r>
              <a:rPr lang="en-US" sz="3600" dirty="0" smtClean="0"/>
              <a:t>Threading is hard</a:t>
            </a:r>
            <a:endParaRPr lang="en-US" sz="3600" dirty="0"/>
          </a:p>
        </p:txBody>
      </p:sp>
      <p:pic>
        <p:nvPicPr>
          <p:cNvPr id="8" name="Content Placeholder 7"/>
          <p:cNvPicPr>
            <a:picLocks noGrp="1"/>
          </p:cNvPicPr>
          <p:nvPr>
            <p:ph sz="half" idx="2"/>
          </p:nvPr>
        </p:nvPicPr>
        <p:blipFill>
          <a:blip r:embed="rId3">
            <a:extLst/>
          </a:blip>
          <a:stretch>
            <a:fillRect/>
          </a:stretch>
        </p:blipFill>
        <p:spPr>
          <a:xfrm>
            <a:off x="7778349" y="2286635"/>
            <a:ext cx="2965851" cy="4022725"/>
          </a:xfrm>
          <a:prstGeom prst="rect">
            <a:avLst/>
          </a:prstGeom>
        </p:spPr>
      </p:pic>
    </p:spTree>
    <p:extLst>
      <p:ext uri="{BB962C8B-B14F-4D97-AF65-F5344CB8AC3E}">
        <p14:creationId xmlns:p14="http://schemas.microsoft.com/office/powerpoint/2010/main" val="3148655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a:t>
            </a:r>
            <a:endParaRPr lang="en-US" dirty="0"/>
          </a:p>
        </p:txBody>
      </p:sp>
      <p:sp>
        <p:nvSpPr>
          <p:cNvPr id="3" name="Content Placeholder 2"/>
          <p:cNvSpPr>
            <a:spLocks noGrp="1"/>
          </p:cNvSpPr>
          <p:nvPr>
            <p:ph sz="half" idx="1"/>
          </p:nvPr>
        </p:nvSpPr>
        <p:spPr/>
        <p:txBody>
          <a:bodyPr>
            <a:normAutofit fontScale="77500" lnSpcReduction="20000"/>
          </a:bodyPr>
          <a:lstStyle/>
          <a:p>
            <a:r>
              <a:rPr lang="en-US" sz="3600" i="1" dirty="0" smtClean="0"/>
              <a:t>“Which of these sockets is awaiting action?”</a:t>
            </a:r>
          </a:p>
          <a:p>
            <a:r>
              <a:rPr lang="en-US" sz="3600" dirty="0" smtClean="0"/>
              <a:t>Pros:</a:t>
            </a:r>
          </a:p>
          <a:p>
            <a:pPr lvl="1"/>
            <a:r>
              <a:rPr lang="en-US" sz="3600" dirty="0" smtClean="0"/>
              <a:t>Handles large numbers of sockets well</a:t>
            </a:r>
          </a:p>
          <a:p>
            <a:pPr lvl="1"/>
            <a:endParaRPr lang="en-US" sz="3600" dirty="0"/>
          </a:p>
          <a:p>
            <a:r>
              <a:rPr lang="en-US" sz="3600" dirty="0" smtClean="0"/>
              <a:t>Cons:</a:t>
            </a:r>
          </a:p>
          <a:p>
            <a:pPr lvl="1"/>
            <a:r>
              <a:rPr lang="en-US" sz="3600" dirty="0" smtClean="0"/>
              <a:t>Complex API</a:t>
            </a:r>
          </a:p>
          <a:p>
            <a:pPr lvl="1"/>
            <a:r>
              <a:rPr lang="en-US" sz="3600" dirty="0" smtClean="0"/>
              <a:t>Not very efficient for one or two sockets</a:t>
            </a:r>
            <a:endParaRPr lang="en-US" sz="3600" dirty="0"/>
          </a:p>
        </p:txBody>
      </p:sp>
      <p:pic>
        <p:nvPicPr>
          <p:cNvPr id="6" name="Content Placeholder 5"/>
          <p:cNvPicPr>
            <a:picLocks noGrp="1"/>
          </p:cNvPicPr>
          <p:nvPr>
            <p:ph sz="half" idx="2"/>
          </p:nvPr>
        </p:nvPicPr>
        <p:blipFill>
          <a:blip r:embed="rId3">
            <a:extLst/>
          </a:blip>
          <a:stretch>
            <a:fillRect/>
          </a:stretch>
        </p:blipFill>
        <p:spPr>
          <a:xfrm>
            <a:off x="7778349" y="2286000"/>
            <a:ext cx="2965851" cy="4022725"/>
          </a:xfrm>
          <a:prstGeom prst="rect">
            <a:avLst/>
          </a:prstGeom>
        </p:spPr>
      </p:pic>
    </p:spTree>
    <p:extLst>
      <p:ext uri="{BB962C8B-B14F-4D97-AF65-F5344CB8AC3E}">
        <p14:creationId xmlns:p14="http://schemas.microsoft.com/office/powerpoint/2010/main" val="2522150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Non-Blocking Sockets</a:t>
            </a:r>
            <a:endParaRPr lang="en-US" dirty="0"/>
          </a:p>
        </p:txBody>
      </p:sp>
      <p:sp>
        <p:nvSpPr>
          <p:cNvPr id="3" name="Content Placeholder 2"/>
          <p:cNvSpPr>
            <a:spLocks noGrp="1"/>
          </p:cNvSpPr>
          <p:nvPr>
            <p:ph sz="half" idx="1"/>
          </p:nvPr>
        </p:nvSpPr>
        <p:spPr/>
        <p:txBody>
          <a:bodyPr>
            <a:normAutofit fontScale="85000" lnSpcReduction="20000"/>
          </a:bodyPr>
          <a:lstStyle/>
          <a:p>
            <a:r>
              <a:rPr lang="en-US" sz="3600" i="1" dirty="0" smtClean="0"/>
              <a:t>“Are we there yet? Are we there yet? Are we there yet?”</a:t>
            </a:r>
          </a:p>
          <a:p>
            <a:r>
              <a:rPr lang="en-US" sz="3600" dirty="0" smtClean="0"/>
              <a:t>Pros:</a:t>
            </a:r>
          </a:p>
          <a:p>
            <a:pPr lvl="1"/>
            <a:r>
              <a:rPr lang="en-US" sz="3600" dirty="0" smtClean="0"/>
              <a:t>Simple</a:t>
            </a:r>
          </a:p>
          <a:p>
            <a:pPr lvl="1"/>
            <a:endParaRPr lang="en-US" sz="3600" dirty="0"/>
          </a:p>
          <a:p>
            <a:r>
              <a:rPr lang="en-US" sz="3600" dirty="0" smtClean="0"/>
              <a:t>Cons:</a:t>
            </a:r>
          </a:p>
          <a:p>
            <a:pPr lvl="1"/>
            <a:r>
              <a:rPr lang="en-US" sz="3600" dirty="0" smtClean="0"/>
              <a:t>Polling isn’t very efficient…</a:t>
            </a:r>
          </a:p>
          <a:p>
            <a:pPr lvl="1"/>
            <a:r>
              <a:rPr lang="en-US" sz="3600" dirty="0" smtClean="0"/>
              <a:t>…unless your program is already structured that way</a:t>
            </a:r>
            <a:endParaRPr lang="en-US" sz="3600" dirty="0"/>
          </a:p>
        </p:txBody>
      </p:sp>
      <p:pic>
        <p:nvPicPr>
          <p:cNvPr id="7" name="Content Placeholder 6"/>
          <p:cNvPicPr>
            <a:picLocks noGrp="1"/>
          </p:cNvPicPr>
          <p:nvPr>
            <p:ph sz="half" idx="2"/>
          </p:nvPr>
        </p:nvPicPr>
        <p:blipFill>
          <a:blip r:embed="rId3">
            <a:extLst/>
          </a:blip>
          <a:stretch>
            <a:fillRect/>
          </a:stretch>
        </p:blipFill>
        <p:spPr>
          <a:xfrm>
            <a:off x="7778349" y="2286000"/>
            <a:ext cx="2965851" cy="4022725"/>
          </a:xfrm>
          <a:prstGeom prst="rect">
            <a:avLst/>
          </a:prstGeom>
        </p:spPr>
      </p:pic>
    </p:spTree>
    <p:extLst>
      <p:ext uri="{BB962C8B-B14F-4D97-AF65-F5344CB8AC3E}">
        <p14:creationId xmlns:p14="http://schemas.microsoft.com/office/powerpoint/2010/main" val="1465304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Event-Driven IO</a:t>
            </a:r>
            <a:endParaRPr lang="en-US" dirty="0"/>
          </a:p>
        </p:txBody>
      </p:sp>
      <p:sp>
        <p:nvSpPr>
          <p:cNvPr id="3" name="Content Placeholder 2"/>
          <p:cNvSpPr>
            <a:spLocks noGrp="1"/>
          </p:cNvSpPr>
          <p:nvPr>
            <p:ph sz="half" idx="1"/>
          </p:nvPr>
        </p:nvSpPr>
        <p:spPr/>
        <p:txBody>
          <a:bodyPr>
            <a:normAutofit fontScale="92500" lnSpcReduction="20000"/>
          </a:bodyPr>
          <a:lstStyle/>
          <a:p>
            <a:r>
              <a:rPr lang="en-US" sz="3600" i="1" dirty="0" smtClean="0"/>
              <a:t>“Handle mouse, handle keyboard, handle network…”</a:t>
            </a:r>
          </a:p>
          <a:p>
            <a:r>
              <a:rPr lang="en-US" sz="3600" dirty="0" smtClean="0"/>
              <a:t>Pros:</a:t>
            </a:r>
          </a:p>
          <a:p>
            <a:pPr lvl="1"/>
            <a:r>
              <a:rPr lang="en-US" sz="3600" dirty="0" smtClean="0"/>
              <a:t>Simple</a:t>
            </a:r>
          </a:p>
          <a:p>
            <a:pPr lvl="1"/>
            <a:r>
              <a:rPr lang="en-US" sz="3600" dirty="0" smtClean="0"/>
              <a:t>Efficient</a:t>
            </a:r>
          </a:p>
          <a:p>
            <a:pPr lvl="1"/>
            <a:endParaRPr lang="en-US" sz="3600" dirty="0"/>
          </a:p>
          <a:p>
            <a:r>
              <a:rPr lang="en-US" sz="3600" dirty="0" smtClean="0"/>
              <a:t>Cons:</a:t>
            </a:r>
          </a:p>
          <a:p>
            <a:pPr lvl="1"/>
            <a:r>
              <a:rPr lang="en-US" sz="3600" dirty="0" smtClean="0"/>
              <a:t>Platform-specific</a:t>
            </a:r>
            <a:endParaRPr lang="en-US" sz="3600" dirty="0"/>
          </a:p>
        </p:txBody>
      </p:sp>
      <p:pic>
        <p:nvPicPr>
          <p:cNvPr id="6" name="Content Placeholder 5"/>
          <p:cNvPicPr>
            <a:picLocks noGrp="1"/>
          </p:cNvPicPr>
          <p:nvPr>
            <p:ph sz="half" idx="2"/>
          </p:nvPr>
        </p:nvPicPr>
        <p:blipFill>
          <a:blip r:embed="rId3">
            <a:extLst/>
          </a:blip>
          <a:stretch>
            <a:fillRect/>
          </a:stretch>
        </p:blipFill>
        <p:spPr>
          <a:xfrm>
            <a:off x="7778349" y="2286000"/>
            <a:ext cx="2965851" cy="4022725"/>
          </a:xfrm>
          <a:prstGeom prst="rect">
            <a:avLst/>
          </a:prstGeom>
        </p:spPr>
      </p:pic>
    </p:spTree>
    <p:extLst>
      <p:ext uri="{BB962C8B-B14F-4D97-AF65-F5344CB8AC3E}">
        <p14:creationId xmlns:p14="http://schemas.microsoft.com/office/powerpoint/2010/main" val="3655119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Techniques</a:t>
            </a:r>
            <a:endParaRPr lang="en-US" dirty="0"/>
          </a:p>
        </p:txBody>
      </p:sp>
      <p:sp>
        <p:nvSpPr>
          <p:cNvPr id="3" name="Content Placeholder 2"/>
          <p:cNvSpPr>
            <a:spLocks noGrp="1"/>
          </p:cNvSpPr>
          <p:nvPr>
            <p:ph sz="half" idx="1"/>
          </p:nvPr>
        </p:nvSpPr>
        <p:spPr/>
        <p:txBody>
          <a:bodyPr>
            <a:normAutofit fontScale="92500" lnSpcReduction="10000"/>
          </a:bodyPr>
          <a:lstStyle/>
          <a:p>
            <a:r>
              <a:rPr lang="en-US" sz="3600" i="1" dirty="0" smtClean="0"/>
              <a:t>“Completion Ports and Overlapped IO”</a:t>
            </a:r>
          </a:p>
          <a:p>
            <a:r>
              <a:rPr lang="en-US" sz="3600" dirty="0" smtClean="0"/>
              <a:t>Pros:</a:t>
            </a:r>
          </a:p>
          <a:p>
            <a:pPr lvl="1"/>
            <a:r>
              <a:rPr lang="en-US" sz="3600" dirty="0" smtClean="0"/>
              <a:t>Maximally efficient for large numbers of sockets</a:t>
            </a:r>
          </a:p>
          <a:p>
            <a:pPr lvl="1"/>
            <a:endParaRPr lang="en-US" sz="3600" dirty="0"/>
          </a:p>
          <a:p>
            <a:r>
              <a:rPr lang="en-US" sz="3600" dirty="0" smtClean="0"/>
              <a:t>Cons:</a:t>
            </a:r>
          </a:p>
          <a:p>
            <a:pPr lvl="1"/>
            <a:r>
              <a:rPr lang="en-US" sz="3600" dirty="0" smtClean="0"/>
              <a:t>Maximally complex</a:t>
            </a:r>
            <a:endParaRPr lang="en-US" sz="3600" dirty="0"/>
          </a:p>
        </p:txBody>
      </p:sp>
      <p:pic>
        <p:nvPicPr>
          <p:cNvPr id="1026" name="Picture 2" descr="https://farm1.staticflickr.com/200/550352961_dc9812854e_o.jpg"/>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17614" t="29522" r="11645" b="-264"/>
          <a:stretch/>
        </p:blipFill>
        <p:spPr bwMode="auto">
          <a:xfrm>
            <a:off x="7714740" y="2286634"/>
            <a:ext cx="2974848" cy="3950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4051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strategies</a:t>
            </a:r>
            <a:endParaRPr lang="en-US" dirty="0"/>
          </a:p>
        </p:txBody>
      </p:sp>
      <p:sp>
        <p:nvSpPr>
          <p:cNvPr id="4" name="Content Placeholder 3"/>
          <p:cNvSpPr>
            <a:spLocks noGrp="1"/>
          </p:cNvSpPr>
          <p:nvPr>
            <p:ph sz="half" idx="1"/>
          </p:nvPr>
        </p:nvSpPr>
        <p:spPr/>
        <p:txBody>
          <a:bodyPr>
            <a:normAutofit/>
          </a:bodyPr>
          <a:lstStyle/>
          <a:p>
            <a:r>
              <a:rPr lang="en-US" sz="4000" dirty="0" smtClean="0"/>
              <a:t>Blocking Sockets</a:t>
            </a:r>
            <a:br>
              <a:rPr lang="en-US" sz="4000" dirty="0" smtClean="0"/>
            </a:br>
            <a:r>
              <a:rPr lang="en-US" sz="4000" dirty="0" smtClean="0"/>
              <a:t>(One Thread)</a:t>
            </a:r>
            <a:br>
              <a:rPr lang="en-US" sz="4000" dirty="0" smtClean="0"/>
            </a:br>
            <a:endParaRPr lang="en-US" sz="4000" dirty="0" smtClean="0"/>
          </a:p>
          <a:p>
            <a:r>
              <a:rPr lang="en-US" sz="4000" dirty="0" smtClean="0"/>
              <a:t>Blocking Sockets (Multiple Threads)</a:t>
            </a:r>
            <a:endParaRPr lang="en-US" sz="3600" dirty="0" smtClean="0"/>
          </a:p>
          <a:p>
            <a:r>
              <a:rPr lang="en-US" sz="4000" dirty="0" smtClean="0"/>
              <a:t>select()</a:t>
            </a:r>
          </a:p>
          <a:p>
            <a:endParaRPr lang="en-US" sz="3600" dirty="0"/>
          </a:p>
        </p:txBody>
      </p:sp>
      <p:sp>
        <p:nvSpPr>
          <p:cNvPr id="9" name="Content Placeholder 8"/>
          <p:cNvSpPr>
            <a:spLocks noGrp="1"/>
          </p:cNvSpPr>
          <p:nvPr>
            <p:ph sz="half" idx="2"/>
          </p:nvPr>
        </p:nvSpPr>
        <p:spPr/>
        <p:txBody>
          <a:bodyPr>
            <a:normAutofit/>
          </a:bodyPr>
          <a:lstStyle/>
          <a:p>
            <a:r>
              <a:rPr lang="en-US" sz="4000" dirty="0"/>
              <a:t>Non-Blocking </a:t>
            </a:r>
            <a:r>
              <a:rPr lang="en-US" sz="4000" dirty="0" smtClean="0"/>
              <a:t>Sockets</a:t>
            </a:r>
            <a:br>
              <a:rPr lang="en-US" sz="4000" dirty="0" smtClean="0"/>
            </a:br>
            <a:endParaRPr lang="en-US" sz="4000" dirty="0"/>
          </a:p>
          <a:p>
            <a:r>
              <a:rPr lang="en-US" sz="4000" dirty="0"/>
              <a:t>Event-driven </a:t>
            </a:r>
            <a:r>
              <a:rPr lang="en-US" sz="4000" dirty="0" smtClean="0"/>
              <a:t>IO</a:t>
            </a:r>
            <a:br>
              <a:rPr lang="en-US" sz="4000" dirty="0" smtClean="0"/>
            </a:br>
            <a:endParaRPr lang="en-US" sz="4000" dirty="0"/>
          </a:p>
          <a:p>
            <a:r>
              <a:rPr lang="en-US" sz="4000" dirty="0"/>
              <a:t>Advanced Techniques</a:t>
            </a:r>
          </a:p>
        </p:txBody>
      </p:sp>
      <p:sp>
        <p:nvSpPr>
          <p:cNvPr id="3" name="&quot;No&quot; Symbol 2"/>
          <p:cNvSpPr/>
          <p:nvPr/>
        </p:nvSpPr>
        <p:spPr>
          <a:xfrm>
            <a:off x="2074606" y="2286000"/>
            <a:ext cx="1248697" cy="1248697"/>
          </a:xfrm>
          <a:prstGeom prst="noSmoking">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quot;No&quot; Symbol 5"/>
          <p:cNvSpPr/>
          <p:nvPr/>
        </p:nvSpPr>
        <p:spPr>
          <a:xfrm>
            <a:off x="7118063" y="3303639"/>
            <a:ext cx="1248697" cy="1248697"/>
          </a:xfrm>
          <a:prstGeom prst="noSmoking">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quot;No&quot; Symbol 6"/>
          <p:cNvSpPr/>
          <p:nvPr/>
        </p:nvSpPr>
        <p:spPr>
          <a:xfrm>
            <a:off x="7682434" y="4552336"/>
            <a:ext cx="1248697" cy="1248697"/>
          </a:xfrm>
          <a:prstGeom prst="noSmoking">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ounded Rectangle 9"/>
          <p:cNvSpPr/>
          <p:nvPr/>
        </p:nvSpPr>
        <p:spPr>
          <a:xfrm>
            <a:off x="943897" y="4129548"/>
            <a:ext cx="3932903" cy="1214284"/>
          </a:xfrm>
          <a:prstGeom prst="roundRect">
            <a:avLst/>
          </a:prstGeom>
          <a:solidFill>
            <a:srgbClr val="33CC33">
              <a:alpha val="25098"/>
            </a:srgb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1" name="Rounded Rectangle 10"/>
          <p:cNvSpPr/>
          <p:nvPr/>
        </p:nvSpPr>
        <p:spPr>
          <a:xfrm>
            <a:off x="6072698" y="2286000"/>
            <a:ext cx="4555973" cy="677344"/>
          </a:xfrm>
          <a:prstGeom prst="roundRect">
            <a:avLst/>
          </a:prstGeom>
          <a:solidFill>
            <a:srgbClr val="33CC33">
              <a:alpha val="25098"/>
            </a:srgb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12" name="Rounded Rectangle 11"/>
          <p:cNvSpPr/>
          <p:nvPr/>
        </p:nvSpPr>
        <p:spPr>
          <a:xfrm>
            <a:off x="1024128" y="5392502"/>
            <a:ext cx="1686022" cy="721859"/>
          </a:xfrm>
          <a:prstGeom prst="roundRect">
            <a:avLst/>
          </a:prstGeom>
          <a:solidFill>
            <a:srgbClr val="FFC000">
              <a:alpha val="25098"/>
            </a:srgbClr>
          </a:solidFill>
          <a:ln>
            <a:solidFill>
              <a:srgbClr val="FF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29424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4)">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4)">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heel(4)">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heel(4)">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heel(4)">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4"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heel(4)">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10" grpId="0" animBg="1"/>
      <p:bldP spid="11" grpId="0" animBg="1"/>
      <p:bldP spid="12"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142</TotalTime>
  <Words>1371</Words>
  <Application>Microsoft Office PowerPoint</Application>
  <PresentationFormat>Widescreen</PresentationFormat>
  <Paragraphs>174</Paragraphs>
  <Slides>16</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vt:lpstr>
      <vt:lpstr>Courier New</vt:lpstr>
      <vt:lpstr>Tw Cen MT</vt:lpstr>
      <vt:lpstr>Tw Cen MT Condensed</vt:lpstr>
      <vt:lpstr>Wingdings 3</vt:lpstr>
      <vt:lpstr>Integral</vt:lpstr>
      <vt:lpstr>Non-blocking io techniques</vt:lpstr>
      <vt:lpstr>strategies</vt:lpstr>
      <vt:lpstr>Blocking Sockets (One thread)</vt:lpstr>
      <vt:lpstr>Blocking Sockets (Multiple THreads)</vt:lpstr>
      <vt:lpstr>Select()</vt:lpstr>
      <vt:lpstr>Non-Blocking Sockets</vt:lpstr>
      <vt:lpstr>Event-Driven IO</vt:lpstr>
      <vt:lpstr>Advanced Techniques</vt:lpstr>
      <vt:lpstr>strategies</vt:lpstr>
      <vt:lpstr>Non-blocking sockets</vt:lpstr>
      <vt:lpstr>Non-blocking sockets: RECV() and SEND()</vt:lpstr>
      <vt:lpstr>Non-blocking sockets: accept()</vt:lpstr>
      <vt:lpstr>Non-blocking sockets: CONNECT()</vt:lpstr>
      <vt:lpstr>Select()</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Non-blocking io techniques</dc:title>
  <dc:creator>stebeemsft@hotmail.com</dc:creator>
  <cp:lastModifiedBy>Stephen Beeman</cp:lastModifiedBy>
  <cp:revision>22</cp:revision>
  <dcterms:created xsi:type="dcterms:W3CDTF">2015-05-15T01:16:34Z</dcterms:created>
  <dcterms:modified xsi:type="dcterms:W3CDTF">2016-01-25T22:28:52Z</dcterms:modified>
</cp:coreProperties>
</file>