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9" r:id="rId4"/>
    <p:sldId id="258" r:id="rId5"/>
    <p:sldId id="260" r:id="rId6"/>
    <p:sldId id="261" r:id="rId7"/>
    <p:sldId id="262" r:id="rId8"/>
    <p:sldId id="263" r:id="rId9"/>
    <p:sldId id="264" r:id="rId10"/>
    <p:sldId id="265" r:id="rId11"/>
    <p:sldId id="268" r:id="rId12"/>
    <p:sldId id="283" r:id="rId13"/>
    <p:sldId id="286" r:id="rId14"/>
    <p:sldId id="287" r:id="rId15"/>
    <p:sldId id="266" r:id="rId16"/>
    <p:sldId id="270" r:id="rId17"/>
    <p:sldId id="271" r:id="rId18"/>
    <p:sldId id="269"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5"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7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5" autoAdjust="0"/>
    <p:restoredTop sz="37826" autoAdjust="0"/>
  </p:normalViewPr>
  <p:slideViewPr>
    <p:cSldViewPr snapToGrid="0">
      <p:cViewPr varScale="1">
        <p:scale>
          <a:sx n="47" d="100"/>
          <a:sy n="47" d="100"/>
        </p:scale>
        <p:origin x="76" y="1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E461B-84DD-46C5-B7F8-ACF2478B29B6}" type="datetimeFigureOut">
              <a:rPr lang="en-US" smtClean="0"/>
              <a:t>3/18/2015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955D4-9CC7-4356-9C74-3CBB00576D94}" type="slidenum">
              <a:rPr lang="en-US" smtClean="0"/>
              <a:t>‹#›</a:t>
            </a:fld>
            <a:endParaRPr lang="en-US"/>
          </a:p>
        </p:txBody>
      </p:sp>
    </p:spTree>
    <p:extLst>
      <p:ext uri="{BB962C8B-B14F-4D97-AF65-F5344CB8AC3E}">
        <p14:creationId xmlns:p14="http://schemas.microsoft.com/office/powerpoint/2010/main" val="266749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DFD from last week.</a:t>
            </a:r>
            <a:r>
              <a:rPr lang="en-US" baseline="0" dirty="0" smtClean="0"/>
              <a:t> To refresh our memory, our concern here is this data flow—specifically, that an attacker will pretend to be the invitee on one of these Join Game requests. So we need the Game Server to authenticate the Invitee somehow.</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3</a:t>
            </a:fld>
            <a:endParaRPr lang="en-US"/>
          </a:p>
        </p:txBody>
      </p:sp>
    </p:spTree>
    <p:extLst>
      <p:ext uri="{BB962C8B-B14F-4D97-AF65-F5344CB8AC3E}">
        <p14:creationId xmlns:p14="http://schemas.microsoft.com/office/powerpoint/2010/main" val="2495744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14</a:t>
            </a:fld>
            <a:endParaRPr lang="en-US"/>
          </a:p>
        </p:txBody>
      </p:sp>
    </p:spTree>
    <p:extLst>
      <p:ext uri="{BB962C8B-B14F-4D97-AF65-F5344CB8AC3E}">
        <p14:creationId xmlns:p14="http://schemas.microsoft.com/office/powerpoint/2010/main" val="1132606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solve</a:t>
            </a:r>
            <a:r>
              <a:rPr lang="en-US" baseline="0" dirty="0" smtClean="0"/>
              <a:t> our SSL problem by just replacing the password with the hash of the password. [CLICK] H[x] just means “the hash of X”—feed the bytes of X into the hash algorithm, and send what comes out.</a:t>
            </a:r>
          </a:p>
          <a:p>
            <a:endParaRPr lang="en-US" baseline="0" dirty="0" smtClean="0"/>
          </a:p>
          <a:p>
            <a:r>
              <a:rPr lang="en-US" baseline="0" dirty="0" smtClean="0"/>
              <a:t>The invitee knows the password, hashes that, and sends it to the game server. The server fetches the password—we still haven’t solved that problem; we’ll get to that—performs the same hash, and if the values match, then the password matches.</a:t>
            </a:r>
          </a:p>
          <a:p>
            <a:endParaRPr lang="en-US" baseline="0" dirty="0" smtClean="0"/>
          </a:p>
          <a:p>
            <a:r>
              <a:rPr lang="en-US" baseline="0" dirty="0" smtClean="0"/>
              <a:t>So we’re set, right? Anyone? [CLICK] Well, no. Because think about it—all we’ve done is replace one arbitrary shared secret with another, right? Someone can just grab that hashed password and use it again. This is one example of a much broader class called “replay attacks”. [CLICK] Replay attacks simply mean grabbing part or all of a previous request and resubmitting it.</a:t>
            </a:r>
          </a:p>
          <a:p>
            <a:endParaRPr lang="en-US" baseline="0" dirty="0" smtClean="0"/>
          </a:p>
          <a:p>
            <a:r>
              <a:rPr lang="en-US" baseline="0" dirty="0" smtClean="0"/>
              <a:t>So most of the time, when we perform a hash, what we really want to do is hash a combination of two or more documents or values. We indicate that with a pipe symbol [CLICK]—so H[x||y] means the hash of X combined with Y. Most of the time, it doesn’t matter how we combine the two; sometimes it does, depending on the hash algorithm and how we’re using it. But don’t worry about that for this class; that’s an advanced subject. Bottom line is that most of the time we want to prove the authenticity of a document by hashing the document (which doesn’t change) along with something that does change.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15</a:t>
            </a:fld>
            <a:endParaRPr lang="en-US"/>
          </a:p>
        </p:txBody>
      </p:sp>
    </p:spTree>
    <p:extLst>
      <p:ext uri="{BB962C8B-B14F-4D97-AF65-F5344CB8AC3E}">
        <p14:creationId xmlns:p14="http://schemas.microsoft.com/office/powerpoint/2010/main" val="1865144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what are the attributes that a piece of data has to have to be a valid thing to incorporate into our hash?</a:t>
            </a:r>
          </a:p>
          <a:p>
            <a:endParaRPr lang="en-US" baseline="0" dirty="0" smtClean="0"/>
          </a:p>
          <a:p>
            <a:r>
              <a:rPr lang="en-US" baseline="0" dirty="0" smtClean="0"/>
              <a:t>First, kind of obviously, it needs to be known precisely to both parties. Remember that tiny changes in a document lead to major, unpredictable changes in hash value, so whatever the value is, both ends need to know it exactly.</a:t>
            </a:r>
          </a:p>
          <a:p>
            <a:endParaRPr lang="en-US" baseline="0" dirty="0" smtClean="0"/>
          </a:p>
          <a:p>
            <a:r>
              <a:rPr lang="en-US" baseline="0" dirty="0" smtClean="0"/>
              <a:t>Second, it needs to change over time. Now, what “time” means here varies, and depends on what we’re using this for. Ideally, the value would change on every single request. Until it changes, we’re vulnerable to replay attacks.</a:t>
            </a:r>
          </a:p>
          <a:p>
            <a:endParaRPr lang="en-US" baseline="0" dirty="0" smtClean="0"/>
          </a:p>
          <a:p>
            <a:r>
              <a:rPr lang="en-US" baseline="0" dirty="0" smtClean="0"/>
              <a:t>Third, it’s critically important that an attacker or other untrusted party can’t influence the choice of nonce.</a:t>
            </a:r>
          </a:p>
          <a:p>
            <a:endParaRPr lang="en-US" baseline="0" dirty="0" smtClean="0"/>
          </a:p>
          <a:p>
            <a:r>
              <a:rPr lang="en-US" baseline="0" dirty="0" smtClean="0"/>
              <a:t>Fourth, and this is not necessarily intuitive, the value doesn’t have to be secret! The shared secret is the document—the password in this case. Without that value, the hash cannot be correct, so there’s no need to introduce additional secrets into the process. </a:t>
            </a:r>
          </a:p>
          <a:p>
            <a:endParaRPr lang="en-US" baseline="0" dirty="0" smtClean="0"/>
          </a:p>
          <a:p>
            <a:r>
              <a:rPr lang="en-US" baseline="0" dirty="0" smtClean="0"/>
              <a:t>We can generically call a value being used this way a “nonce”, which simply means “something only used once”.</a:t>
            </a:r>
          </a:p>
        </p:txBody>
      </p:sp>
      <p:sp>
        <p:nvSpPr>
          <p:cNvPr id="4" name="Slide Number Placeholder 3"/>
          <p:cNvSpPr>
            <a:spLocks noGrp="1"/>
          </p:cNvSpPr>
          <p:nvPr>
            <p:ph type="sldNum" sz="quarter" idx="10"/>
          </p:nvPr>
        </p:nvSpPr>
        <p:spPr/>
        <p:txBody>
          <a:bodyPr/>
          <a:lstStyle/>
          <a:p>
            <a:fld id="{E0A955D4-9CC7-4356-9C74-3CBB00576D94}" type="slidenum">
              <a:rPr lang="en-US" smtClean="0"/>
              <a:t>16</a:t>
            </a:fld>
            <a:endParaRPr lang="en-US"/>
          </a:p>
        </p:txBody>
      </p:sp>
    </p:spTree>
    <p:extLst>
      <p:ext uri="{BB962C8B-B14F-4D97-AF65-F5344CB8AC3E}">
        <p14:creationId xmlns:p14="http://schemas.microsoft.com/office/powerpoint/2010/main" val="408656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Challenge values are fetched from the server prior to the request.</a:t>
            </a:r>
          </a:p>
          <a:p>
            <a:endParaRPr lang="en-US" baseline="0" dirty="0" smtClean="0"/>
          </a:p>
          <a:p>
            <a:r>
              <a:rPr lang="en-US" baseline="0" dirty="0" smtClean="0"/>
              <a:t>These other values have to be agreed upon beforehand between the server and client.</a:t>
            </a:r>
          </a:p>
          <a:p>
            <a:endParaRPr lang="en-US" baseline="0" dirty="0" smtClean="0"/>
          </a:p>
          <a:p>
            <a:r>
              <a:rPr lang="en-US" baseline="0" dirty="0" smtClean="0"/>
              <a:t>Difficulty with time or date is that the server and client may disagree. Also, fencepost problems—hashes require precision.</a:t>
            </a:r>
          </a:p>
          <a:p>
            <a:endParaRPr lang="en-US" baseline="0" dirty="0" smtClean="0"/>
          </a:p>
          <a:p>
            <a:r>
              <a:rPr lang="en-US" baseline="0" dirty="0" smtClean="0"/>
              <a:t>Difficulty with sequence number is that the server now has to remember it. If there’s a different sequence number for each client, then the server has to remember one such number per client, which gets annoying and expensive. But often there’s no choice.</a:t>
            </a:r>
          </a:p>
        </p:txBody>
      </p:sp>
      <p:sp>
        <p:nvSpPr>
          <p:cNvPr id="4" name="Slide Number Placeholder 3"/>
          <p:cNvSpPr>
            <a:spLocks noGrp="1"/>
          </p:cNvSpPr>
          <p:nvPr>
            <p:ph type="sldNum" sz="quarter" idx="10"/>
          </p:nvPr>
        </p:nvSpPr>
        <p:spPr/>
        <p:txBody>
          <a:bodyPr/>
          <a:lstStyle/>
          <a:p>
            <a:fld id="{E0A955D4-9CC7-4356-9C74-3CBB00576D94}" type="slidenum">
              <a:rPr lang="en-US" smtClean="0"/>
              <a:t>17</a:t>
            </a:fld>
            <a:endParaRPr lang="en-US"/>
          </a:p>
        </p:txBody>
      </p:sp>
    </p:spTree>
    <p:extLst>
      <p:ext uri="{BB962C8B-B14F-4D97-AF65-F5344CB8AC3E}">
        <p14:creationId xmlns:p14="http://schemas.microsoft.com/office/powerpoint/2010/main" val="3489591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pick some value to use</a:t>
            </a:r>
            <a:r>
              <a:rPr lang="en-US" baseline="0" dirty="0" smtClean="0"/>
              <a:t> as our nonce. </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18</a:t>
            </a:fld>
            <a:endParaRPr lang="en-US"/>
          </a:p>
        </p:txBody>
      </p:sp>
    </p:spTree>
    <p:extLst>
      <p:ext uri="{BB962C8B-B14F-4D97-AF65-F5344CB8AC3E}">
        <p14:creationId xmlns:p14="http://schemas.microsoft.com/office/powerpoint/2010/main" val="637290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that we have a nonce, we need to get it from the server to the client.</a:t>
            </a:r>
            <a:r>
              <a:rPr lang="en-US" baseline="0" dirty="0" smtClean="0"/>
              <a:t> That’s easy—the client just asks for it! Remember, it doesn’t have to be secret, it just has to be picked by a trusted source.</a:t>
            </a:r>
          </a:p>
          <a:p>
            <a:endParaRPr lang="en-US" baseline="0" dirty="0" smtClean="0"/>
          </a:p>
          <a:p>
            <a:r>
              <a:rPr lang="en-US" baseline="0" dirty="0" smtClean="0"/>
              <a:t>So now, on join game, the client passes </a:t>
            </a:r>
            <a:r>
              <a:rPr lang="en-US" baseline="0" dirty="0" err="1" smtClean="0"/>
              <a:t>playerID</a:t>
            </a:r>
            <a:r>
              <a:rPr lang="en-US" baseline="0" dirty="0" smtClean="0"/>
              <a:t>, </a:t>
            </a:r>
            <a:r>
              <a:rPr lang="en-US" baseline="0" dirty="0" err="1" smtClean="0"/>
              <a:t>gameID</a:t>
            </a:r>
            <a:r>
              <a:rPr lang="en-US" baseline="0" dirty="0" smtClean="0"/>
              <a:t>, and the hash of the password combined with the nonce. The game server fetches the password, the expected nonce, and repeats the hash calculation. If it comes up with the same result, the request is accepted.</a:t>
            </a:r>
          </a:p>
          <a:p>
            <a:endParaRPr lang="en-US" baseline="0" dirty="0" smtClean="0"/>
          </a:p>
          <a:p>
            <a:r>
              <a:rPr lang="en-US" baseline="0" dirty="0" smtClean="0"/>
              <a:t>None of the values that are passing in our data flow there to and from the client are secret, so no SSL is necessary. That’s one of the problems fixed. But we still have the game server talking to the players database.</a:t>
            </a:r>
          </a:p>
          <a:p>
            <a:endParaRPr lang="en-US" baseline="0" dirty="0" smtClean="0"/>
          </a:p>
          <a:p>
            <a:r>
              <a:rPr lang="en-US" baseline="0" dirty="0" smtClean="0"/>
              <a:t>The only thing password does here is serve as a shared secret. Wouldn’t it be nice if the client had some secret that we didn’t have to look up—that the game server could calculate?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19</a:t>
            </a:fld>
            <a:endParaRPr lang="en-US"/>
          </a:p>
        </p:txBody>
      </p:sp>
    </p:spTree>
    <p:extLst>
      <p:ext uri="{BB962C8B-B14F-4D97-AF65-F5344CB8AC3E}">
        <p14:creationId xmlns:p14="http://schemas.microsoft.com/office/powerpoint/2010/main" val="1918524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moving responsibility for login to a login server. We don’t mind having a server doing this, we just don’t want it to be the game server, for the reasons we discussed—database lookups are slow (which is okay if we only do them once per session), and we might have lots of game servers but only a few login servers.</a:t>
            </a:r>
          </a:p>
          <a:p>
            <a:endParaRPr lang="en-US" baseline="0" dirty="0" smtClean="0"/>
          </a:p>
          <a:p>
            <a:r>
              <a:rPr lang="en-US" baseline="0" dirty="0" smtClean="0"/>
              <a:t>Note that the communication with the login server </a:t>
            </a:r>
            <a:r>
              <a:rPr lang="en-US" i="1" baseline="0" dirty="0" smtClean="0"/>
              <a:t>does </a:t>
            </a:r>
            <a:r>
              <a:rPr lang="en-US" i="0" baseline="0" dirty="0" smtClean="0"/>
              <a:t>need to be over SSL, both ways. But since logins are the only thing the login server handles, the expense of SSL </a:t>
            </a:r>
            <a:r>
              <a:rPr lang="en-US" i="0" baseline="0" smtClean="0"/>
              <a:t>is affordable.</a:t>
            </a:r>
            <a:endParaRPr lang="en-US" dirty="0" smtClean="0"/>
          </a:p>
        </p:txBody>
      </p:sp>
      <p:sp>
        <p:nvSpPr>
          <p:cNvPr id="4" name="Slide Number Placeholder 3"/>
          <p:cNvSpPr>
            <a:spLocks noGrp="1"/>
          </p:cNvSpPr>
          <p:nvPr>
            <p:ph type="sldNum" sz="quarter" idx="10"/>
          </p:nvPr>
        </p:nvSpPr>
        <p:spPr/>
        <p:txBody>
          <a:bodyPr/>
          <a:lstStyle/>
          <a:p>
            <a:fld id="{E0A955D4-9CC7-4356-9C74-3CBB00576D94}" type="slidenum">
              <a:rPr lang="en-US" smtClean="0"/>
              <a:t>20</a:t>
            </a:fld>
            <a:endParaRPr lang="en-US"/>
          </a:p>
        </p:txBody>
      </p:sp>
    </p:spTree>
    <p:extLst>
      <p:ext uri="{BB962C8B-B14F-4D97-AF65-F5344CB8AC3E}">
        <p14:creationId xmlns:p14="http://schemas.microsoft.com/office/powerpoint/2010/main" val="2630407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a:t>
            </a:r>
            <a:r>
              <a:rPr lang="en-US" baseline="0" dirty="0" smtClean="0"/>
              <a:t> the client isn’t going to pass a password to the game server, what’s it going to pass? It’s going to pass a “token”, which is defined as a shared secret that’s chosen by a third party. In this case, the login server generates the token and returns it to the client as part of the login process.</a:t>
            </a:r>
          </a:p>
          <a:p>
            <a:endParaRPr lang="en-US" baseline="0" dirty="0" smtClean="0"/>
          </a:p>
          <a:p>
            <a:r>
              <a:rPr lang="en-US" baseline="0" dirty="0" smtClean="0"/>
              <a:t>What’s the token? We can define it to be anything we want. Our criteria are that it can only be created by a trusted source, that it be unique per player, and (ideally) that it be somewhat ephemeral—the user can’t reset a token the way she can a password, so we need to automatically reset tokens for her.</a:t>
            </a:r>
          </a:p>
          <a:p>
            <a:endParaRPr lang="en-US" baseline="0" dirty="0" smtClean="0"/>
          </a:p>
          <a:p>
            <a:r>
              <a:rPr lang="en-US" baseline="0" dirty="0" smtClean="0"/>
              <a:t>Here, we’re going to say that the token is simply a hash of the </a:t>
            </a:r>
            <a:r>
              <a:rPr lang="en-US" baseline="0" dirty="0" err="1" smtClean="0"/>
              <a:t>playerID</a:t>
            </a:r>
            <a:r>
              <a:rPr lang="en-US" baseline="0" dirty="0" smtClean="0"/>
              <a:t>, today’s date, and a key. The key is a shared secret known only to the game server and the login server… and that’s the only direct communication between the two servers. Both the game server and the login server are equally capable of calculating this token.</a:t>
            </a:r>
          </a:p>
          <a:p>
            <a:endParaRPr lang="en-US" baseline="0" dirty="0" smtClean="0"/>
          </a:p>
          <a:p>
            <a:r>
              <a:rPr lang="en-US" baseline="0" dirty="0" smtClean="0"/>
              <a:t>So now, when the client sends the join game message, it first asks for the nonce (if it doesn’t already know it from a previous request), then sends </a:t>
            </a:r>
            <a:r>
              <a:rPr lang="en-US" baseline="0" dirty="0" err="1" smtClean="0"/>
              <a:t>playerID</a:t>
            </a:r>
            <a:r>
              <a:rPr lang="en-US" baseline="0" dirty="0" smtClean="0"/>
              <a:t>, </a:t>
            </a:r>
            <a:r>
              <a:rPr lang="en-US" baseline="0" dirty="0" err="1" smtClean="0"/>
              <a:t>gameID</a:t>
            </a:r>
            <a:r>
              <a:rPr lang="en-US" baseline="0" dirty="0" smtClean="0"/>
              <a:t>, and the hash of the token and the nonce. The game server calculates the token from </a:t>
            </a:r>
            <a:r>
              <a:rPr lang="en-US" baseline="0" dirty="0" err="1" smtClean="0"/>
              <a:t>playerID</a:t>
            </a:r>
            <a:r>
              <a:rPr lang="en-US" baseline="0" dirty="0" smtClean="0"/>
              <a:t>, date and key, then calculates the expected hash of the token and the expected nonce. If the expected hash and the actual hash match, then the request must be authentic—it must have come from an entity that knows the token, and it must be fresh because it incorporates the correct nonce.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21</a:t>
            </a:fld>
            <a:endParaRPr lang="en-US"/>
          </a:p>
        </p:txBody>
      </p:sp>
    </p:spTree>
    <p:extLst>
      <p:ext uri="{BB962C8B-B14F-4D97-AF65-F5344CB8AC3E}">
        <p14:creationId xmlns:p14="http://schemas.microsoft.com/office/powerpoint/2010/main" val="921786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0A955D4-9CC7-4356-9C74-3CBB00576D94}" type="slidenum">
              <a:rPr lang="en-US" smtClean="0"/>
              <a:t>22</a:t>
            </a:fld>
            <a:endParaRPr lang="en-US"/>
          </a:p>
        </p:txBody>
      </p:sp>
    </p:spTree>
    <p:extLst>
      <p:ext uri="{BB962C8B-B14F-4D97-AF65-F5344CB8AC3E}">
        <p14:creationId xmlns:p14="http://schemas.microsoft.com/office/powerpoint/2010/main" val="416615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we’ll switch the threat modeling tool to analysis</a:t>
            </a:r>
            <a:r>
              <a:rPr lang="en-US" baseline="0" dirty="0" smtClean="0"/>
              <a:t> view</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23</a:t>
            </a:fld>
            <a:endParaRPr lang="en-US"/>
          </a:p>
        </p:txBody>
      </p:sp>
    </p:spTree>
    <p:extLst>
      <p:ext uri="{BB962C8B-B14F-4D97-AF65-F5344CB8AC3E}">
        <p14:creationId xmlns:p14="http://schemas.microsoft.com/office/powerpoint/2010/main" val="115339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strip away the rest of our DFD so that we just focus on the</a:t>
            </a:r>
            <a:r>
              <a:rPr lang="en-US" baseline="0" dirty="0" smtClean="0"/>
              <a:t> parts in question. Again, what’s happening here is that the invitee, having been given the ID of a game to join, is requesting access to that game on the game server. We need to guarantee that the entity requesting access is the one the host intended.</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5</a:t>
            </a:fld>
            <a:endParaRPr lang="en-US"/>
          </a:p>
        </p:txBody>
      </p:sp>
    </p:spTree>
    <p:extLst>
      <p:ext uri="{BB962C8B-B14F-4D97-AF65-F5344CB8AC3E}">
        <p14:creationId xmlns:p14="http://schemas.microsoft.com/office/powerpoint/2010/main" val="4239302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click on this drop arrow, we expand the threat so that we can edit it. At the same time, it automatically</a:t>
            </a:r>
            <a:r>
              <a:rPr lang="en-US" baseline="0" dirty="0" smtClean="0"/>
              <a:t> highlights the elements we’re dealing with. Here, the threat is spoofing of the invitee on the Join Game data flow to the Game Server, and we can see those elements highlighted.</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24</a:t>
            </a:fld>
            <a:endParaRPr lang="en-US"/>
          </a:p>
        </p:txBody>
      </p:sp>
    </p:spTree>
    <p:extLst>
      <p:ext uri="{BB962C8B-B14F-4D97-AF65-F5344CB8AC3E}">
        <p14:creationId xmlns:p14="http://schemas.microsoft.com/office/powerpoint/2010/main" val="330623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mark this threat as</a:t>
            </a:r>
            <a:r>
              <a:rPr lang="en-US" baseline="0" dirty="0" smtClean="0"/>
              <a:t> mitigated, because by proving ownership of TOKEN, the invitee demonstrates possession of a shared secret—which is how we authenticate entities.</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25</a:t>
            </a:fld>
            <a:endParaRPr lang="en-US"/>
          </a:p>
        </p:txBody>
      </p:sp>
    </p:spTree>
    <p:extLst>
      <p:ext uri="{BB962C8B-B14F-4D97-AF65-F5344CB8AC3E}">
        <p14:creationId xmlns:p14="http://schemas.microsoft.com/office/powerpoint/2010/main" val="249109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elevation</a:t>
            </a:r>
            <a:r>
              <a:rPr lang="en-US" baseline="0" dirty="0" smtClean="0"/>
              <a:t> of privilege threats we mark as Not Applicable because they’re out of scope. They’re all threats of the </a:t>
            </a:r>
            <a:r>
              <a:rPr lang="en-US" i="1" baseline="0" dirty="0" smtClean="0"/>
              <a:t>processes </a:t>
            </a:r>
            <a:r>
              <a:rPr lang="en-US" i="0" baseline="0" dirty="0" smtClean="0"/>
              <a:t>pretending to be the </a:t>
            </a:r>
            <a:r>
              <a:rPr lang="en-US" i="1" baseline="0" dirty="0" smtClean="0"/>
              <a:t>invitee</a:t>
            </a:r>
            <a:r>
              <a:rPr lang="en-US" i="0" baseline="0" dirty="0" smtClean="0"/>
              <a:t>. That’s an interesting and valid threat for many kinds of software—like for example if we were threat modeling a proxy server, we wouldn’t want the proxy server to be able to pretend to be the client. (That’s what </a:t>
            </a:r>
            <a:r>
              <a:rPr lang="en-US" i="0" baseline="0" dirty="0" err="1" smtClean="0"/>
              <a:t>Superfish</a:t>
            </a:r>
            <a:r>
              <a:rPr lang="en-US" i="0" baseline="0" dirty="0" smtClean="0"/>
              <a:t> does, right?) But in this threat model, the game server and login server are by definition trusted—they </a:t>
            </a:r>
            <a:r>
              <a:rPr lang="en-US" i="1" baseline="0" dirty="0" smtClean="0"/>
              <a:t>are </a:t>
            </a:r>
            <a:r>
              <a:rPr lang="en-US" i="0" baseline="0" dirty="0" smtClean="0"/>
              <a:t>the things we’re protecting—so these elevation threats don’t mean anything to us.</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26</a:t>
            </a:fld>
            <a:endParaRPr lang="en-US"/>
          </a:p>
        </p:txBody>
      </p:sp>
    </p:spTree>
    <p:extLst>
      <p:ext uri="{BB962C8B-B14F-4D97-AF65-F5344CB8AC3E}">
        <p14:creationId xmlns:p14="http://schemas.microsoft.com/office/powerpoint/2010/main" val="2997090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there’s a raft of spoofing threats where an attacker could pretend to be one of our data stores. We mark all those as NA, since those data stores are inside our data center and thus trusted.</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27</a:t>
            </a:fld>
            <a:endParaRPr lang="en-US"/>
          </a:p>
        </p:txBody>
      </p:sp>
    </p:spTree>
    <p:extLst>
      <p:ext uri="{BB962C8B-B14F-4D97-AF65-F5344CB8AC3E}">
        <p14:creationId xmlns:p14="http://schemas.microsoft.com/office/powerpoint/2010/main" val="775248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deal here—the tool is warning us that the data flow from our data stores to our</a:t>
            </a:r>
            <a:r>
              <a:rPr lang="en-US" baseline="0" dirty="0" smtClean="0"/>
              <a:t> processes might leak info, but again, our data center is trusted. All these are outside our scope.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28</a:t>
            </a:fld>
            <a:endParaRPr lang="en-US"/>
          </a:p>
        </p:txBody>
      </p:sp>
    </p:spTree>
    <p:extLst>
      <p:ext uri="{BB962C8B-B14F-4D97-AF65-F5344CB8AC3E}">
        <p14:creationId xmlns:p14="http://schemas.microsoft.com/office/powerpoint/2010/main" val="3353510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spoofing threat—the attacker could pretend to be the invitee on</a:t>
            </a:r>
            <a:r>
              <a:rPr lang="en-US" baseline="0" dirty="0" smtClean="0"/>
              <a:t> the login request. What’s that really saying? That’s right, it’s just saying “the attacker could have the invitee’s password”. We can’t defend against that, so that’s NA, outside our scope.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29</a:t>
            </a:fld>
            <a:endParaRPr lang="en-US"/>
          </a:p>
        </p:txBody>
      </p:sp>
    </p:spTree>
    <p:extLst>
      <p:ext uri="{BB962C8B-B14F-4D97-AF65-F5344CB8AC3E}">
        <p14:creationId xmlns:p14="http://schemas.microsoft.com/office/powerpoint/2010/main" val="242600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down to just three potential threats. The spoofing one here is what we were originally setting</a:t>
            </a:r>
            <a:r>
              <a:rPr lang="en-US" baseline="0" dirty="0" smtClean="0"/>
              <a:t> out to solve, so we’ll save that for last.</a:t>
            </a:r>
          </a:p>
          <a:p>
            <a:endParaRPr lang="en-US" baseline="0" dirty="0" smtClean="0"/>
          </a:p>
          <a:p>
            <a:r>
              <a:rPr lang="en-US" baseline="0" dirty="0" smtClean="0"/>
              <a:t>These two denial of service threats are interesting—one is against the players database, one is against the nonce table… [ELABORATE]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30</a:t>
            </a:fld>
            <a:endParaRPr lang="en-US"/>
          </a:p>
        </p:txBody>
      </p:sp>
    </p:spTree>
    <p:extLst>
      <p:ext uri="{BB962C8B-B14F-4D97-AF65-F5344CB8AC3E}">
        <p14:creationId xmlns:p14="http://schemas.microsoft.com/office/powerpoint/2010/main" val="2398946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last</a:t>
            </a:r>
            <a:r>
              <a:rPr lang="en-US" baseline="0" dirty="0" smtClean="0"/>
              <a:t> we’ve got just one threat left, the spoofing attack against the invitee. Since that’s what we came here to solve, we’re going to spend some extra effort analyzing it, rather than just say “yup, mitigated!” [WHITEBOARD]</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31</a:t>
            </a:fld>
            <a:endParaRPr lang="en-US"/>
          </a:p>
        </p:txBody>
      </p:sp>
    </p:spTree>
    <p:extLst>
      <p:ext uri="{BB962C8B-B14F-4D97-AF65-F5344CB8AC3E}">
        <p14:creationId xmlns:p14="http://schemas.microsoft.com/office/powerpoint/2010/main" val="274962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 putting a little more detail into our</a:t>
            </a:r>
            <a:r>
              <a:rPr lang="en-US" baseline="0" dirty="0" smtClean="0"/>
              <a:t> DFD. For our data flow here, we’re going to specify at a high level what the parameters are. The key parameters for joining a game are the </a:t>
            </a:r>
            <a:r>
              <a:rPr lang="en-US" baseline="0" dirty="0" err="1" smtClean="0"/>
              <a:t>gameID</a:t>
            </a:r>
            <a:r>
              <a:rPr lang="en-US" baseline="0" dirty="0" smtClean="0"/>
              <a:t> and the </a:t>
            </a:r>
            <a:r>
              <a:rPr lang="en-US" baseline="0" dirty="0" err="1" smtClean="0"/>
              <a:t>playerID</a:t>
            </a:r>
            <a:r>
              <a:rPr lang="en-US" baseline="0" dirty="0" smtClean="0"/>
              <a:t>. There might be others—what color you want to play, what character you’re using, stuff like that—but we’re leaving those out because they don’t really have any security implications. On the other hand, if we were worried about the user playing with a character they didn’t have a right to—if we were a free-to-play game, let’s say—then we’d need to track the flow of that piece of data through the system… but we might do it in a different graph than this one.</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6</a:t>
            </a:fld>
            <a:endParaRPr lang="en-US"/>
          </a:p>
        </p:txBody>
      </p:sp>
    </p:spTree>
    <p:extLst>
      <p:ext uri="{BB962C8B-B14F-4D97-AF65-F5344CB8AC3E}">
        <p14:creationId xmlns:p14="http://schemas.microsoft.com/office/powerpoint/2010/main" val="248341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take the simplest possible solution. We need the invitee to prove possession of a shared secret, the password is a shared secret, so the invitee passes in the password as part of the request.</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7</a:t>
            </a:fld>
            <a:endParaRPr lang="en-US"/>
          </a:p>
        </p:txBody>
      </p:sp>
    </p:spTree>
    <p:extLst>
      <p:ext uri="{BB962C8B-B14F-4D97-AF65-F5344CB8AC3E}">
        <p14:creationId xmlns:p14="http://schemas.microsoft.com/office/powerpoint/2010/main" val="298959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processes aren’t allowed to just magically know</a:t>
            </a:r>
            <a:r>
              <a:rPr lang="en-US" baseline="0" dirty="0" smtClean="0"/>
              <a:t> things—the only way the process knows the password is by fetching it from a data store. Specifically the store of player accounts. So now, in response to the join request, the game server connects to the player database, asks it for the password. If the invitee’s password matches the one in the database, great, request approved.</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8</a:t>
            </a:fld>
            <a:endParaRPr lang="en-US"/>
          </a:p>
        </p:txBody>
      </p:sp>
    </p:spTree>
    <p:extLst>
      <p:ext uri="{BB962C8B-B14F-4D97-AF65-F5344CB8AC3E}">
        <p14:creationId xmlns:p14="http://schemas.microsoft.com/office/powerpoint/2010/main" val="2512799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Spoiler</a:t>
            </a:r>
            <a:r>
              <a:rPr lang="en-US" baseline="0" dirty="0" smtClean="0"/>
              <a:t> alert, this is a bad solution. Why?</a:t>
            </a:r>
          </a:p>
          <a:p>
            <a:endParaRPr lang="en-US" baseline="0" dirty="0" smtClean="0"/>
          </a:p>
          <a:p>
            <a:r>
              <a:rPr lang="en-US" baseline="0" dirty="0" smtClean="0"/>
              <a:t>Well, first, the game server now has to talk directly to our player database. That takes time, which slows down our system. It also means the game server has to have a secure connection to the player database—it has to know the password for the database server, it has to have a network connection that’s not vulnerable to information disclosure, etc. Our game servers might be distributed around the world, in data centers outside our control; we’d really rather not have them routinely connecting to our accounts database.</a:t>
            </a:r>
          </a:p>
          <a:p>
            <a:endParaRPr lang="en-US" baseline="0" dirty="0" smtClean="0"/>
          </a:p>
          <a:p>
            <a:r>
              <a:rPr lang="en-US" baseline="0" dirty="0" smtClean="0"/>
              <a:t>The other problem is that we’re passing that password in on the invitee’s request, which means that data flow now has valuable information that we need to protect from disclosure. That means in turn we’re looking at encrypting that request, probably by sending it over SSL… which is expensive. Even if we have a persistent connection, where we encrypt everything that goes back and forth, symmetric encryption isn’t free.</a:t>
            </a:r>
          </a:p>
          <a:p>
            <a:endParaRPr lang="en-US" baseline="0" dirty="0" smtClean="0"/>
          </a:p>
        </p:txBody>
      </p:sp>
      <p:sp>
        <p:nvSpPr>
          <p:cNvPr id="4" name="Slide Number Placeholder 3"/>
          <p:cNvSpPr>
            <a:spLocks noGrp="1"/>
          </p:cNvSpPr>
          <p:nvPr>
            <p:ph type="sldNum" sz="quarter" idx="10"/>
          </p:nvPr>
        </p:nvSpPr>
        <p:spPr/>
        <p:txBody>
          <a:bodyPr/>
          <a:lstStyle/>
          <a:p>
            <a:fld id="{E0A955D4-9CC7-4356-9C74-3CBB00576D94}" type="slidenum">
              <a:rPr lang="en-US" smtClean="0"/>
              <a:t>9</a:t>
            </a:fld>
            <a:endParaRPr lang="en-US"/>
          </a:p>
        </p:txBody>
      </p:sp>
    </p:spTree>
    <p:extLst>
      <p:ext uri="{BB962C8B-B14F-4D97-AF65-F5344CB8AC3E}">
        <p14:creationId xmlns:p14="http://schemas.microsoft.com/office/powerpoint/2010/main" val="125427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go back to our definition here. We don’t need the invitee</a:t>
            </a:r>
            <a:r>
              <a:rPr lang="en-US" baseline="0" dirty="0" smtClean="0"/>
              <a:t> to </a:t>
            </a:r>
            <a:r>
              <a:rPr lang="en-US" i="1" baseline="0" dirty="0" smtClean="0"/>
              <a:t>tell </a:t>
            </a:r>
            <a:r>
              <a:rPr lang="en-US" i="0" baseline="0" dirty="0" smtClean="0"/>
              <a:t>us the shared secret. We just need the invitee to </a:t>
            </a:r>
            <a:r>
              <a:rPr lang="en-US" i="1" baseline="0" dirty="0" smtClean="0"/>
              <a:t>demonstrate knowledge </a:t>
            </a:r>
            <a:r>
              <a:rPr lang="en-US" i="0" baseline="0" dirty="0" smtClean="0"/>
              <a:t>of the shared secret.</a:t>
            </a:r>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10</a:t>
            </a:fld>
            <a:endParaRPr lang="en-US"/>
          </a:p>
        </p:txBody>
      </p:sp>
    </p:spTree>
    <p:extLst>
      <p:ext uri="{BB962C8B-B14F-4D97-AF65-F5344CB8AC3E}">
        <p14:creationId xmlns:p14="http://schemas.microsoft.com/office/powerpoint/2010/main" val="146046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what cryptographic hashes do…</a:t>
            </a:r>
          </a:p>
          <a:p>
            <a:endParaRPr lang="en-US" baseline="0" dirty="0" smtClean="0"/>
          </a:p>
          <a:p>
            <a:r>
              <a:rPr lang="en-US" baseline="0" dirty="0" smtClean="0"/>
              <a:t>These attributes combined make them ideal for proving that we have possession of a document. Only the holder of a document can hash it, and there’s minimal risk that someone will guess the right hash randomly.</a:t>
            </a:r>
          </a:p>
        </p:txBody>
      </p:sp>
      <p:sp>
        <p:nvSpPr>
          <p:cNvPr id="4" name="Slide Number Placeholder 3"/>
          <p:cNvSpPr>
            <a:spLocks noGrp="1"/>
          </p:cNvSpPr>
          <p:nvPr>
            <p:ph type="sldNum" sz="quarter" idx="10"/>
          </p:nvPr>
        </p:nvSpPr>
        <p:spPr/>
        <p:txBody>
          <a:bodyPr/>
          <a:lstStyle/>
          <a:p>
            <a:fld id="{E0A955D4-9CC7-4356-9C74-3CBB00576D94}" type="slidenum">
              <a:rPr lang="en-US" smtClean="0"/>
              <a:t>11</a:t>
            </a:fld>
            <a:endParaRPr lang="en-US"/>
          </a:p>
        </p:txBody>
      </p:sp>
    </p:spTree>
    <p:extLst>
      <p:ext uri="{BB962C8B-B14F-4D97-AF65-F5344CB8AC3E}">
        <p14:creationId xmlns:p14="http://schemas.microsoft.com/office/powerpoint/2010/main" val="378232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955D4-9CC7-4356-9C74-3CBB00576D94}" type="slidenum">
              <a:rPr lang="en-US" smtClean="0"/>
              <a:t>13</a:t>
            </a:fld>
            <a:endParaRPr lang="en-US"/>
          </a:p>
        </p:txBody>
      </p:sp>
    </p:spTree>
    <p:extLst>
      <p:ext uri="{BB962C8B-B14F-4D97-AF65-F5344CB8AC3E}">
        <p14:creationId xmlns:p14="http://schemas.microsoft.com/office/powerpoint/2010/main" val="402032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3/18/2015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Designing a Simple Authentication Scheme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28211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058" y="667657"/>
            <a:ext cx="8969828" cy="830997"/>
          </a:xfrm>
          <a:prstGeom prst="rect">
            <a:avLst/>
          </a:prstGeom>
          <a:noFill/>
        </p:spPr>
        <p:txBody>
          <a:bodyPr wrap="square" rtlCol="0">
            <a:spAutoFit/>
          </a:bodyPr>
          <a:lstStyle/>
          <a:p>
            <a:r>
              <a:rPr lang="en-US" sz="4800" i="1" dirty="0" smtClean="0"/>
              <a:t>Authentication requires us to…</a:t>
            </a:r>
            <a:endParaRPr lang="en-US" sz="4800" i="1" dirty="0"/>
          </a:p>
        </p:txBody>
      </p:sp>
      <p:sp>
        <p:nvSpPr>
          <p:cNvPr id="5" name="TextBox 4"/>
          <p:cNvSpPr txBox="1"/>
          <p:nvPr/>
        </p:nvSpPr>
        <p:spPr>
          <a:xfrm>
            <a:off x="1582058" y="2365829"/>
            <a:ext cx="10174514" cy="2862322"/>
          </a:xfrm>
          <a:prstGeom prst="rect">
            <a:avLst/>
          </a:prstGeom>
          <a:noFill/>
        </p:spPr>
        <p:txBody>
          <a:bodyPr wrap="square" rtlCol="0">
            <a:spAutoFit/>
          </a:bodyPr>
          <a:lstStyle/>
          <a:p>
            <a:pPr algn="ctr"/>
            <a:r>
              <a:rPr lang="en-US" sz="6000" dirty="0" smtClean="0"/>
              <a:t>Demonstrate possession of a </a:t>
            </a:r>
            <a:r>
              <a:rPr lang="en-US" sz="6000" i="1" dirty="0" smtClean="0"/>
              <a:t>shared secret</a:t>
            </a:r>
            <a:br>
              <a:rPr lang="en-US" sz="6000" i="1" dirty="0" smtClean="0"/>
            </a:br>
            <a:r>
              <a:rPr lang="en-US" sz="6000" dirty="0" smtClean="0"/>
              <a:t>without revealing it</a:t>
            </a:r>
            <a:endParaRPr lang="en-US" sz="6000" dirty="0"/>
          </a:p>
        </p:txBody>
      </p:sp>
    </p:spTree>
    <p:extLst>
      <p:ext uri="{BB962C8B-B14F-4D97-AF65-F5344CB8AC3E}">
        <p14:creationId xmlns:p14="http://schemas.microsoft.com/office/powerpoint/2010/main" val="273340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058" y="667657"/>
            <a:ext cx="8969828" cy="830997"/>
          </a:xfrm>
          <a:prstGeom prst="rect">
            <a:avLst/>
          </a:prstGeom>
          <a:noFill/>
        </p:spPr>
        <p:txBody>
          <a:bodyPr wrap="square" rtlCol="0">
            <a:spAutoFit/>
          </a:bodyPr>
          <a:lstStyle/>
          <a:p>
            <a:r>
              <a:rPr lang="en-US" sz="4800" i="1" dirty="0" smtClean="0"/>
              <a:t>A cryptographic hash…</a:t>
            </a:r>
            <a:endParaRPr lang="en-US" sz="4800" i="1" dirty="0"/>
          </a:p>
        </p:txBody>
      </p:sp>
      <p:sp>
        <p:nvSpPr>
          <p:cNvPr id="5" name="TextBox 4"/>
          <p:cNvSpPr txBox="1"/>
          <p:nvPr/>
        </p:nvSpPr>
        <p:spPr>
          <a:xfrm>
            <a:off x="1582058" y="1853210"/>
            <a:ext cx="10174514" cy="5262979"/>
          </a:xfrm>
          <a:prstGeom prst="rect">
            <a:avLst/>
          </a:prstGeom>
          <a:noFill/>
        </p:spPr>
        <p:txBody>
          <a:bodyPr wrap="square" rtlCol="0">
            <a:spAutoFit/>
          </a:bodyPr>
          <a:lstStyle/>
          <a:p>
            <a:pPr marL="857250" indent="-857250">
              <a:buFont typeface="Arial" panose="020B0604020202020204" pitchFamily="34" charset="0"/>
              <a:buChar char="•"/>
            </a:pPr>
            <a:r>
              <a:rPr lang="en-US" sz="4800" dirty="0" smtClean="0"/>
              <a:t>Reduces an arbitrary document to a fixed-size representation…</a:t>
            </a:r>
          </a:p>
          <a:p>
            <a:pPr marL="857250" indent="-857250">
              <a:buFont typeface="Arial" panose="020B0604020202020204" pitchFamily="34" charset="0"/>
              <a:buChar char="•"/>
            </a:pPr>
            <a:r>
              <a:rPr lang="en-US" sz="4800" dirty="0" smtClean="0"/>
              <a:t>…in a way that minimizes the chance of collisions…</a:t>
            </a:r>
          </a:p>
          <a:p>
            <a:pPr marL="857250" indent="-857250">
              <a:buFont typeface="Arial" panose="020B0604020202020204" pitchFamily="34" charset="0"/>
              <a:buChar char="•"/>
            </a:pPr>
            <a:r>
              <a:rPr lang="en-US" sz="4800" dirty="0" smtClean="0"/>
              <a:t>…and is impossible to invert in less than brute-force time.</a:t>
            </a:r>
          </a:p>
          <a:p>
            <a:pPr marL="857250" indent="-857250">
              <a:buFont typeface="Arial" panose="020B0604020202020204" pitchFamily="34" charset="0"/>
              <a:buChar char="•"/>
            </a:pPr>
            <a:endParaRPr lang="en-US" sz="4800" dirty="0"/>
          </a:p>
        </p:txBody>
      </p:sp>
    </p:spTree>
    <p:extLst>
      <p:ext uri="{BB962C8B-B14F-4D97-AF65-F5344CB8AC3E}">
        <p14:creationId xmlns:p14="http://schemas.microsoft.com/office/powerpoint/2010/main" val="38557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 t="9823" r="-75" b="26927"/>
          <a:stretch/>
        </p:blipFill>
        <p:spPr>
          <a:xfrm>
            <a:off x="7341471" y="240295"/>
            <a:ext cx="4589683" cy="6415686"/>
          </a:xfrm>
          <a:prstGeom prst="rect">
            <a:avLst/>
          </a:prstGeom>
        </p:spPr>
      </p:pic>
      <p:sp>
        <p:nvSpPr>
          <p:cNvPr id="3" name="TextBox 2"/>
          <p:cNvSpPr txBox="1"/>
          <p:nvPr/>
        </p:nvSpPr>
        <p:spPr>
          <a:xfrm>
            <a:off x="1460309" y="2016977"/>
            <a:ext cx="4864453" cy="2862322"/>
          </a:xfrm>
          <a:prstGeom prst="rect">
            <a:avLst/>
          </a:prstGeom>
          <a:noFill/>
        </p:spPr>
        <p:txBody>
          <a:bodyPr wrap="square" rtlCol="0">
            <a:spAutoFit/>
          </a:bodyPr>
          <a:lstStyle/>
          <a:p>
            <a:pPr algn="ctr"/>
            <a:r>
              <a:rPr lang="en-US" sz="6000" dirty="0" smtClean="0"/>
              <a:t>All</a:t>
            </a:r>
            <a:br>
              <a:rPr lang="en-US" sz="6000" dirty="0" smtClean="0"/>
            </a:br>
            <a:r>
              <a:rPr lang="en-US" sz="6000" dirty="0" smtClean="0"/>
              <a:t>About</a:t>
            </a:r>
            <a:br>
              <a:rPr lang="en-US" sz="6000" dirty="0" smtClean="0"/>
            </a:br>
            <a:r>
              <a:rPr lang="en-US" sz="6000" dirty="0" smtClean="0"/>
              <a:t>Hashes</a:t>
            </a:r>
            <a:endParaRPr lang="en-US" sz="6000" dirty="0"/>
          </a:p>
        </p:txBody>
      </p:sp>
    </p:spTree>
    <p:extLst>
      <p:ext uri="{BB962C8B-B14F-4D97-AF65-F5344CB8AC3E}">
        <p14:creationId xmlns:p14="http://schemas.microsoft.com/office/powerpoint/2010/main" val="1873552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94" y="1217028"/>
            <a:ext cx="5137245" cy="5137245"/>
          </a:xfrm>
          <a:prstGeom prst="rect">
            <a:avLst/>
          </a:prstGeom>
        </p:spPr>
      </p:pic>
      <p:sp>
        <p:nvSpPr>
          <p:cNvPr id="5" name="TextBox 4"/>
          <p:cNvSpPr txBox="1"/>
          <p:nvPr/>
        </p:nvSpPr>
        <p:spPr>
          <a:xfrm>
            <a:off x="1845291" y="0"/>
            <a:ext cx="11536908" cy="1323439"/>
          </a:xfrm>
          <a:prstGeom prst="rect">
            <a:avLst/>
          </a:prstGeom>
          <a:noFill/>
        </p:spPr>
        <p:txBody>
          <a:bodyPr wrap="square" rtlCol="0">
            <a:spAutoFit/>
          </a:bodyPr>
          <a:lstStyle/>
          <a:p>
            <a:r>
              <a:rPr lang="en-US" sz="4000" dirty="0" smtClean="0"/>
              <a:t>H[</a:t>
            </a:r>
            <a:r>
              <a:rPr lang="en-US" sz="4000" i="1" dirty="0" smtClean="0"/>
              <a:t>x</a:t>
            </a:r>
            <a:r>
              <a:rPr lang="en-US" sz="4000" dirty="0" smtClean="0"/>
              <a:t>] = “the hash of </a:t>
            </a:r>
            <a:r>
              <a:rPr lang="en-US" sz="4000" i="1" dirty="0" smtClean="0"/>
              <a:t>x</a:t>
            </a:r>
            <a:r>
              <a:rPr lang="en-US" sz="4000" dirty="0" smtClean="0"/>
              <a:t>”</a:t>
            </a:r>
          </a:p>
          <a:p>
            <a:r>
              <a:rPr lang="en-US" sz="4000" dirty="0" smtClean="0"/>
              <a:t>SCR[</a:t>
            </a:r>
            <a:r>
              <a:rPr lang="en-US" sz="4000" i="1" dirty="0" smtClean="0"/>
              <a:t>x</a:t>
            </a:r>
            <a:r>
              <a:rPr lang="en-US" sz="4000" dirty="0" smtClean="0"/>
              <a:t>] = “how much would </a:t>
            </a:r>
            <a:r>
              <a:rPr lang="en-US" sz="4000" i="1" dirty="0" smtClean="0"/>
              <a:t>x</a:t>
            </a:r>
            <a:r>
              <a:rPr lang="en-US" sz="4000" dirty="0" smtClean="0"/>
              <a:t> score in Scrabble”</a:t>
            </a:r>
            <a:endParaRPr lang="en-US" sz="4000" dirty="0"/>
          </a:p>
        </p:txBody>
      </p:sp>
      <p:sp>
        <p:nvSpPr>
          <p:cNvPr id="6" name="Rectangle 5"/>
          <p:cNvSpPr/>
          <p:nvPr/>
        </p:nvSpPr>
        <p:spPr>
          <a:xfrm>
            <a:off x="6186987" y="1489044"/>
            <a:ext cx="5768452" cy="5632311"/>
          </a:xfrm>
          <a:prstGeom prst="rect">
            <a:avLst/>
          </a:prstGeom>
        </p:spPr>
        <p:txBody>
          <a:bodyPr wrap="square">
            <a:spAutoFit/>
          </a:bodyPr>
          <a:lstStyle/>
          <a:p>
            <a:endParaRPr lang="en-US" sz="4000" dirty="0"/>
          </a:p>
          <a:p>
            <a:r>
              <a:rPr lang="en-US" sz="4000" dirty="0"/>
              <a:t>SCR</a:t>
            </a:r>
            <a:r>
              <a:rPr lang="en-US" sz="4000" dirty="0" smtClean="0"/>
              <a:t>[“advance”] =</a:t>
            </a:r>
          </a:p>
          <a:p>
            <a:r>
              <a:rPr lang="en-US" sz="4000" dirty="0" smtClean="0"/>
              <a:t>1+2+4+1+1+3+1 = 13</a:t>
            </a:r>
          </a:p>
          <a:p>
            <a:endParaRPr lang="en-US" sz="4000" dirty="0"/>
          </a:p>
          <a:p>
            <a:r>
              <a:rPr lang="en-US" sz="4000" dirty="0" smtClean="0"/>
              <a:t>SCR[“advance” || “FOO”] =</a:t>
            </a:r>
          </a:p>
          <a:p>
            <a:r>
              <a:rPr lang="en-US" sz="4000" dirty="0" smtClean="0"/>
              <a:t>19</a:t>
            </a:r>
          </a:p>
          <a:p>
            <a:endParaRPr lang="en-US" sz="4000" dirty="0"/>
          </a:p>
          <a:p>
            <a:r>
              <a:rPr lang="en-US" sz="4000" dirty="0" smtClean="0"/>
              <a:t>“advance19”</a:t>
            </a:r>
            <a:br>
              <a:rPr lang="en-US" sz="4000" dirty="0" smtClean="0"/>
            </a:br>
            <a:r>
              <a:rPr lang="en-US" sz="4000" dirty="0" smtClean="0"/>
              <a:t>	 </a:t>
            </a:r>
            <a:endParaRPr lang="en-US" sz="4000" dirty="0"/>
          </a:p>
        </p:txBody>
      </p:sp>
    </p:spTree>
    <p:extLst>
      <p:ext uri="{BB962C8B-B14F-4D97-AF65-F5344CB8AC3E}">
        <p14:creationId xmlns:p14="http://schemas.microsoft.com/office/powerpoint/2010/main" val="803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217">
                                          <p:stCondLst>
                                            <p:cond delay="0"/>
                                          </p:stCondLst>
                                        </p:cTn>
                                        <p:tgtEl>
                                          <p:spTgt spid="4"/>
                                        </p:tgtEl>
                                      </p:cBhvr>
                                    </p:animEffect>
                                    <p:anim calcmode="lin" valueType="num">
                                      <p:cBhvr>
                                        <p:cTn id="16" dur="683"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249"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249" tmFilter="0, 0; 0.125,0.2665; 0.25,0.4; 0.375,0.465; 0.5,0.5;  0.625,0.535; 0.75,0.6; 0.875,0.7335; 1,1">
                                          <p:stCondLst>
                                            <p:cond delay="249"/>
                                          </p:stCondLst>
                                        </p:cTn>
                                        <p:tgtEl>
                                          <p:spTgt spid="4"/>
                                        </p:tgtEl>
                                        <p:attrNameLst>
                                          <p:attrName>ppt_y</p:attrName>
                                        </p:attrNameLst>
                                      </p:cBhvr>
                                      <p:tavLst>
                                        <p:tav tm="0" fmla="#ppt_y-sin(pi*$)/9">
                                          <p:val>
                                            <p:fltVal val="0"/>
                                          </p:val>
                                        </p:tav>
                                        <p:tav tm="100000">
                                          <p:val>
                                            <p:fltVal val="1"/>
                                          </p:val>
                                        </p:tav>
                                      </p:tavLst>
                                    </p:anim>
                                    <p:anim calcmode="lin" valueType="num">
                                      <p:cBhvr>
                                        <p:cTn id="19" dur="124" tmFilter="0, 0; 0.125,0.2665; 0.25,0.4; 0.375,0.465; 0.5,0.5;  0.625,0.535; 0.75,0.6; 0.875,0.7335; 1,1">
                                          <p:stCondLst>
                                            <p:cond delay="497"/>
                                          </p:stCondLst>
                                        </p:cTn>
                                        <p:tgtEl>
                                          <p:spTgt spid="4"/>
                                        </p:tgtEl>
                                        <p:attrNameLst>
                                          <p:attrName>ppt_y</p:attrName>
                                        </p:attrNameLst>
                                      </p:cBhvr>
                                      <p:tavLst>
                                        <p:tav tm="0" fmla="#ppt_y-sin(pi*$)/27">
                                          <p:val>
                                            <p:fltVal val="0"/>
                                          </p:val>
                                        </p:tav>
                                        <p:tav tm="100000">
                                          <p:val>
                                            <p:fltVal val="1"/>
                                          </p:val>
                                        </p:tav>
                                      </p:tavLst>
                                    </p:anim>
                                    <p:anim calcmode="lin" valueType="num">
                                      <p:cBhvr>
                                        <p:cTn id="20" dur="62" tmFilter="0, 0; 0.125,0.2665; 0.25,0.4; 0.375,0.465; 0.5,0.5;  0.625,0.535; 0.75,0.6; 0.875,0.7335; 1,1">
                                          <p:stCondLst>
                                            <p:cond delay="621"/>
                                          </p:stCondLst>
                                        </p:cTn>
                                        <p:tgtEl>
                                          <p:spTgt spid="4"/>
                                        </p:tgtEl>
                                        <p:attrNameLst>
                                          <p:attrName>ppt_y</p:attrName>
                                        </p:attrNameLst>
                                      </p:cBhvr>
                                      <p:tavLst>
                                        <p:tav tm="0" fmla="#ppt_y-sin(pi*$)/81">
                                          <p:val>
                                            <p:fltVal val="0"/>
                                          </p:val>
                                        </p:tav>
                                        <p:tav tm="100000">
                                          <p:val>
                                            <p:fltVal val="1"/>
                                          </p:val>
                                        </p:tav>
                                      </p:tavLst>
                                    </p:anim>
                                    <p:animScale>
                                      <p:cBhvr>
                                        <p:cTn id="21" dur="10">
                                          <p:stCondLst>
                                            <p:cond delay="244"/>
                                          </p:stCondLst>
                                        </p:cTn>
                                        <p:tgtEl>
                                          <p:spTgt spid="4"/>
                                        </p:tgtEl>
                                      </p:cBhvr>
                                      <p:to x="100000" y="60000"/>
                                    </p:animScale>
                                    <p:animScale>
                                      <p:cBhvr>
                                        <p:cTn id="22" dur="62" decel="50000">
                                          <p:stCondLst>
                                            <p:cond delay="254"/>
                                          </p:stCondLst>
                                        </p:cTn>
                                        <p:tgtEl>
                                          <p:spTgt spid="4"/>
                                        </p:tgtEl>
                                      </p:cBhvr>
                                      <p:to x="100000" y="100000"/>
                                    </p:animScale>
                                    <p:animScale>
                                      <p:cBhvr>
                                        <p:cTn id="23" dur="10">
                                          <p:stCondLst>
                                            <p:cond delay="492"/>
                                          </p:stCondLst>
                                        </p:cTn>
                                        <p:tgtEl>
                                          <p:spTgt spid="4"/>
                                        </p:tgtEl>
                                      </p:cBhvr>
                                      <p:to x="100000" y="80000"/>
                                    </p:animScale>
                                    <p:animScale>
                                      <p:cBhvr>
                                        <p:cTn id="24" dur="62" decel="50000">
                                          <p:stCondLst>
                                            <p:cond delay="502"/>
                                          </p:stCondLst>
                                        </p:cTn>
                                        <p:tgtEl>
                                          <p:spTgt spid="4"/>
                                        </p:tgtEl>
                                      </p:cBhvr>
                                      <p:to x="100000" y="100000"/>
                                    </p:animScale>
                                    <p:animScale>
                                      <p:cBhvr>
                                        <p:cTn id="25" dur="10">
                                          <p:stCondLst>
                                            <p:cond delay="616"/>
                                          </p:stCondLst>
                                        </p:cTn>
                                        <p:tgtEl>
                                          <p:spTgt spid="4"/>
                                        </p:tgtEl>
                                      </p:cBhvr>
                                      <p:to x="100000" y="90000"/>
                                    </p:animScale>
                                    <p:animScale>
                                      <p:cBhvr>
                                        <p:cTn id="26" dur="62" decel="50000">
                                          <p:stCondLst>
                                            <p:cond delay="625"/>
                                          </p:stCondLst>
                                        </p:cTn>
                                        <p:tgtEl>
                                          <p:spTgt spid="4"/>
                                        </p:tgtEl>
                                      </p:cBhvr>
                                      <p:to x="100000" y="100000"/>
                                    </p:animScale>
                                    <p:animScale>
                                      <p:cBhvr>
                                        <p:cTn id="27" dur="10">
                                          <p:stCondLst>
                                            <p:cond delay="678"/>
                                          </p:stCondLst>
                                        </p:cTn>
                                        <p:tgtEl>
                                          <p:spTgt spid="4"/>
                                        </p:tgtEl>
                                      </p:cBhvr>
                                      <p:to x="100000" y="95000"/>
                                    </p:animScale>
                                    <p:animScale>
                                      <p:cBhvr>
                                        <p:cTn id="28" dur="62" decel="50000">
                                          <p:stCondLst>
                                            <p:cond delay="688"/>
                                          </p:stCondLst>
                                        </p:cTn>
                                        <p:tgtEl>
                                          <p:spTgt spid="4"/>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99" y="1337086"/>
            <a:ext cx="5137245" cy="5137245"/>
          </a:xfrm>
          <a:prstGeom prst="rect">
            <a:avLst/>
          </a:prstGeom>
        </p:spPr>
      </p:pic>
      <p:sp>
        <p:nvSpPr>
          <p:cNvPr id="6" name="Rectangle 5"/>
          <p:cNvSpPr/>
          <p:nvPr/>
        </p:nvSpPr>
        <p:spPr>
          <a:xfrm>
            <a:off x="5912894" y="1789295"/>
            <a:ext cx="6279106" cy="4401205"/>
          </a:xfrm>
          <a:prstGeom prst="rect">
            <a:avLst/>
          </a:prstGeom>
        </p:spPr>
        <p:txBody>
          <a:bodyPr wrap="square">
            <a:spAutoFit/>
          </a:bodyPr>
          <a:lstStyle/>
          <a:p>
            <a:r>
              <a:rPr lang="en-US" sz="4000" dirty="0" smtClean="0"/>
              <a:t>SCR[“advance” || “BB”] = 19</a:t>
            </a:r>
          </a:p>
          <a:p>
            <a:endParaRPr lang="en-US" sz="4000" dirty="0"/>
          </a:p>
          <a:p>
            <a:r>
              <a:rPr lang="en-US" sz="4000" dirty="0" smtClean="0"/>
              <a:t>SCR[“surrender” || “BB”] = 16</a:t>
            </a:r>
          </a:p>
          <a:p>
            <a:r>
              <a:rPr lang="en-US" sz="4000" dirty="0" smtClean="0"/>
              <a:t>“surrender16”</a:t>
            </a:r>
          </a:p>
          <a:p>
            <a:r>
              <a:rPr lang="en-US" sz="4000" dirty="0"/>
              <a:t>SCR[“surrender” || </a:t>
            </a:r>
            <a:r>
              <a:rPr lang="en-US" sz="4000" dirty="0" smtClean="0"/>
              <a:t>“FOO”] </a:t>
            </a:r>
            <a:r>
              <a:rPr lang="en-US" sz="4000" dirty="0"/>
              <a:t>= 16</a:t>
            </a:r>
            <a:r>
              <a:rPr lang="en-US" sz="4000" dirty="0" smtClean="0"/>
              <a:t/>
            </a:r>
            <a:br>
              <a:rPr lang="en-US" sz="4000" dirty="0" smtClean="0"/>
            </a:br>
            <a:r>
              <a:rPr lang="en-US" sz="4000" dirty="0" smtClean="0"/>
              <a:t>	 </a:t>
            </a:r>
            <a:endParaRPr lang="en-US" sz="4000" dirty="0"/>
          </a:p>
        </p:txBody>
      </p:sp>
    </p:spTree>
    <p:extLst>
      <p:ext uri="{BB962C8B-B14F-4D97-AF65-F5344CB8AC3E}">
        <p14:creationId xmlns:p14="http://schemas.microsoft.com/office/powerpoint/2010/main" val="427067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55235" y="916997"/>
            <a:ext cx="9505967" cy="5206711"/>
          </a:xfrm>
          <a:prstGeom prst="rect">
            <a:avLst/>
          </a:prstGeom>
        </p:spPr>
      </p:pic>
      <p:grpSp>
        <p:nvGrpSpPr>
          <p:cNvPr id="6" name="Group 5"/>
          <p:cNvGrpSpPr/>
          <p:nvPr/>
        </p:nvGrpSpPr>
        <p:grpSpPr>
          <a:xfrm>
            <a:off x="2382981" y="4475018"/>
            <a:ext cx="6511637" cy="1069684"/>
            <a:chOff x="2382981" y="4475018"/>
            <a:chExt cx="6511637" cy="1069684"/>
          </a:xfrm>
        </p:grpSpPr>
        <p:sp>
          <p:nvSpPr>
            <p:cNvPr id="3" name="TextBox 2"/>
            <p:cNvSpPr txBox="1"/>
            <p:nvPr/>
          </p:nvSpPr>
          <p:spPr>
            <a:xfrm>
              <a:off x="2382981" y="4959927"/>
              <a:ext cx="6511637" cy="584775"/>
            </a:xfrm>
            <a:prstGeom prst="rect">
              <a:avLst/>
            </a:prstGeom>
            <a:noFill/>
          </p:spPr>
          <p:txBody>
            <a:bodyPr wrap="square" rtlCol="0">
              <a:spAutoFit/>
            </a:bodyPr>
            <a:lstStyle/>
            <a:p>
              <a:r>
                <a:rPr lang="en-US" sz="3200" dirty="0" smtClean="0">
                  <a:solidFill>
                    <a:srgbClr val="C00000"/>
                  </a:solidFill>
                </a:rPr>
                <a:t>H[</a:t>
              </a:r>
              <a:r>
                <a:rPr lang="en-US" sz="3200" i="1" dirty="0" smtClean="0">
                  <a:solidFill>
                    <a:srgbClr val="C00000"/>
                  </a:solidFill>
                </a:rPr>
                <a:t>x</a:t>
              </a:r>
              <a:r>
                <a:rPr lang="en-US" sz="3200" dirty="0" smtClean="0">
                  <a:solidFill>
                    <a:srgbClr val="C00000"/>
                  </a:solidFill>
                </a:rPr>
                <a:t>] = “the hash of </a:t>
              </a:r>
              <a:r>
                <a:rPr lang="en-US" sz="3200" i="1" dirty="0" smtClean="0">
                  <a:solidFill>
                    <a:srgbClr val="C00000"/>
                  </a:solidFill>
                </a:rPr>
                <a:t>x</a:t>
              </a:r>
              <a:r>
                <a:rPr lang="en-US" sz="3200" dirty="0" smtClean="0">
                  <a:solidFill>
                    <a:srgbClr val="C00000"/>
                  </a:solidFill>
                </a:rPr>
                <a:t>”</a:t>
              </a:r>
              <a:endParaRPr lang="en-US" sz="3200" dirty="0">
                <a:solidFill>
                  <a:srgbClr val="C00000"/>
                </a:solidFill>
              </a:endParaRPr>
            </a:p>
          </p:txBody>
        </p:sp>
        <p:cxnSp>
          <p:nvCxnSpPr>
            <p:cNvPr id="5" name="Straight Arrow Connector 4"/>
            <p:cNvCxnSpPr/>
            <p:nvPr/>
          </p:nvCxnSpPr>
          <p:spPr>
            <a:xfrm flipV="1">
              <a:off x="4197927" y="4475018"/>
              <a:ext cx="831273" cy="581891"/>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grpSp>
      <p:sp>
        <p:nvSpPr>
          <p:cNvPr id="7" name="&quot;No&quot; Symbol 6"/>
          <p:cNvSpPr/>
          <p:nvPr/>
        </p:nvSpPr>
        <p:spPr>
          <a:xfrm>
            <a:off x="5029200" y="3830781"/>
            <a:ext cx="886691" cy="886691"/>
          </a:xfrm>
          <a:prstGeom prst="noSmoking">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2382980" y="5494769"/>
            <a:ext cx="6511637" cy="584775"/>
          </a:xfrm>
          <a:prstGeom prst="rect">
            <a:avLst/>
          </a:prstGeom>
          <a:noFill/>
        </p:spPr>
        <p:txBody>
          <a:bodyPr wrap="square" rtlCol="0">
            <a:spAutoFit/>
          </a:bodyPr>
          <a:lstStyle/>
          <a:p>
            <a:r>
              <a:rPr lang="en-US" sz="3200" dirty="0" smtClean="0">
                <a:solidFill>
                  <a:srgbClr val="C00000"/>
                </a:solidFill>
              </a:rPr>
              <a:t>H[</a:t>
            </a:r>
            <a:r>
              <a:rPr lang="en-US" sz="3200" i="1" dirty="0" smtClean="0">
                <a:solidFill>
                  <a:srgbClr val="C00000"/>
                </a:solidFill>
              </a:rPr>
              <a:t>x</a:t>
            </a:r>
            <a:r>
              <a:rPr lang="en-US" sz="3200" dirty="0" smtClean="0">
                <a:solidFill>
                  <a:srgbClr val="C00000"/>
                </a:solidFill>
              </a:rPr>
              <a:t>||</a:t>
            </a:r>
            <a:r>
              <a:rPr lang="en-US" sz="3200" i="1" dirty="0" smtClean="0">
                <a:solidFill>
                  <a:srgbClr val="C00000"/>
                </a:solidFill>
              </a:rPr>
              <a:t>y</a:t>
            </a:r>
            <a:r>
              <a:rPr lang="en-US" sz="3200" dirty="0" smtClean="0">
                <a:solidFill>
                  <a:srgbClr val="C00000"/>
                </a:solidFill>
              </a:rPr>
              <a:t>] = “the hash of </a:t>
            </a:r>
            <a:r>
              <a:rPr lang="en-US" sz="3200" i="1" dirty="0" smtClean="0">
                <a:solidFill>
                  <a:srgbClr val="C00000"/>
                </a:solidFill>
              </a:rPr>
              <a:t>x </a:t>
            </a:r>
            <a:r>
              <a:rPr lang="en-US" sz="3200" dirty="0" smtClean="0">
                <a:solidFill>
                  <a:srgbClr val="C00000"/>
                </a:solidFill>
              </a:rPr>
              <a:t>followed by </a:t>
            </a:r>
            <a:r>
              <a:rPr lang="en-US" sz="3200" i="1" dirty="0" smtClean="0">
                <a:solidFill>
                  <a:srgbClr val="C00000"/>
                </a:solidFill>
              </a:rPr>
              <a:t>y</a:t>
            </a:r>
            <a:r>
              <a:rPr lang="en-US" sz="3200" dirty="0" smtClean="0">
                <a:solidFill>
                  <a:srgbClr val="C00000"/>
                </a:solidFill>
              </a:rPr>
              <a:t>”</a:t>
            </a:r>
            <a:endParaRPr lang="en-US" sz="3200" dirty="0">
              <a:solidFill>
                <a:srgbClr val="C00000"/>
              </a:solidFill>
            </a:endParaRPr>
          </a:p>
        </p:txBody>
      </p:sp>
      <p:sp>
        <p:nvSpPr>
          <p:cNvPr id="9" name="TextBox 8"/>
          <p:cNvSpPr txBox="1"/>
          <p:nvPr/>
        </p:nvSpPr>
        <p:spPr>
          <a:xfrm>
            <a:off x="2216726" y="1066800"/>
            <a:ext cx="5084619" cy="1569660"/>
          </a:xfrm>
          <a:prstGeom prst="rect">
            <a:avLst/>
          </a:prstGeom>
          <a:noFill/>
        </p:spPr>
        <p:txBody>
          <a:bodyPr wrap="square" rtlCol="0">
            <a:spAutoFit/>
          </a:bodyPr>
          <a:lstStyle/>
          <a:p>
            <a:r>
              <a:rPr lang="en-US" sz="3200" i="1" dirty="0" smtClean="0">
                <a:solidFill>
                  <a:srgbClr val="C00000"/>
                </a:solidFill>
              </a:rPr>
              <a:t>Replay attack: Resubmitting all or part of a previous request.</a:t>
            </a:r>
            <a:endParaRPr lang="en-US" sz="3200" i="1" dirty="0">
              <a:solidFill>
                <a:srgbClr val="C00000"/>
              </a:solidFill>
            </a:endParaRPr>
          </a:p>
        </p:txBody>
      </p:sp>
    </p:spTree>
    <p:extLst>
      <p:ext uri="{BB962C8B-B14F-4D97-AF65-F5344CB8AC3E}">
        <p14:creationId xmlns:p14="http://schemas.microsoft.com/office/powerpoint/2010/main" val="37100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058" y="667657"/>
            <a:ext cx="8969828" cy="830997"/>
          </a:xfrm>
          <a:prstGeom prst="rect">
            <a:avLst/>
          </a:prstGeom>
          <a:noFill/>
        </p:spPr>
        <p:txBody>
          <a:bodyPr wrap="square" rtlCol="0">
            <a:spAutoFit/>
          </a:bodyPr>
          <a:lstStyle/>
          <a:p>
            <a:r>
              <a:rPr lang="en-US" sz="4800" i="1" dirty="0" smtClean="0"/>
              <a:t>Preventing replay attacks…</a:t>
            </a:r>
            <a:endParaRPr lang="en-US" sz="4800" i="1" dirty="0"/>
          </a:p>
        </p:txBody>
      </p:sp>
      <p:sp>
        <p:nvSpPr>
          <p:cNvPr id="5" name="TextBox 4"/>
          <p:cNvSpPr txBox="1"/>
          <p:nvPr/>
        </p:nvSpPr>
        <p:spPr>
          <a:xfrm>
            <a:off x="1582058" y="1853210"/>
            <a:ext cx="10174514" cy="3970318"/>
          </a:xfrm>
          <a:prstGeom prst="rect">
            <a:avLst/>
          </a:prstGeom>
          <a:noFill/>
        </p:spPr>
        <p:txBody>
          <a:bodyPr wrap="square" rtlCol="0">
            <a:spAutoFit/>
          </a:bodyPr>
          <a:lstStyle/>
          <a:p>
            <a:pPr marL="857250" indent="-857250">
              <a:buFont typeface="Arial" panose="020B0604020202020204" pitchFamily="34" charset="0"/>
              <a:buChar char="•"/>
            </a:pPr>
            <a:r>
              <a:rPr lang="en-US" sz="4800" dirty="0" smtClean="0"/>
              <a:t>Known precisely to both parties</a:t>
            </a:r>
          </a:p>
          <a:p>
            <a:pPr marL="857250" indent="-857250">
              <a:buFont typeface="Arial" panose="020B0604020202020204" pitchFamily="34" charset="0"/>
              <a:buChar char="•"/>
            </a:pPr>
            <a:r>
              <a:rPr lang="en-US" sz="4800" dirty="0" smtClean="0"/>
              <a:t>Changes over time; never reused</a:t>
            </a:r>
          </a:p>
          <a:p>
            <a:pPr marL="857250" indent="-857250">
              <a:buFont typeface="Arial" panose="020B0604020202020204" pitchFamily="34" charset="0"/>
              <a:buChar char="•"/>
            </a:pPr>
            <a:r>
              <a:rPr lang="en-US" sz="4800" dirty="0" smtClean="0"/>
              <a:t>Cannot be influenced by attacker</a:t>
            </a:r>
          </a:p>
          <a:p>
            <a:pPr marL="857250" indent="-857250">
              <a:buFont typeface="Arial" panose="020B0604020202020204" pitchFamily="34" charset="0"/>
              <a:buChar char="•"/>
            </a:pPr>
            <a:r>
              <a:rPr lang="en-US" sz="4800" i="1" dirty="0" smtClean="0"/>
              <a:t>Secrecy not required!</a:t>
            </a:r>
          </a:p>
          <a:p>
            <a:endParaRPr lang="en-US" sz="1200" i="1" dirty="0"/>
          </a:p>
          <a:p>
            <a:r>
              <a:rPr lang="en-US" sz="4800" dirty="0" smtClean="0"/>
              <a:t>Generic term for this value is a “nonce”.</a:t>
            </a:r>
          </a:p>
        </p:txBody>
      </p:sp>
    </p:spTree>
    <p:extLst>
      <p:ext uri="{BB962C8B-B14F-4D97-AF65-F5344CB8AC3E}">
        <p14:creationId xmlns:p14="http://schemas.microsoft.com/office/powerpoint/2010/main" val="206284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058" y="667657"/>
            <a:ext cx="8969828" cy="830997"/>
          </a:xfrm>
          <a:prstGeom prst="rect">
            <a:avLst/>
          </a:prstGeom>
          <a:noFill/>
        </p:spPr>
        <p:txBody>
          <a:bodyPr wrap="square" rtlCol="0">
            <a:spAutoFit/>
          </a:bodyPr>
          <a:lstStyle/>
          <a:p>
            <a:r>
              <a:rPr lang="en-US" sz="4800" i="1" dirty="0" smtClean="0"/>
              <a:t>Nonce candidates…</a:t>
            </a:r>
            <a:endParaRPr lang="en-US" sz="4800" i="1" dirty="0"/>
          </a:p>
        </p:txBody>
      </p:sp>
      <p:sp>
        <p:nvSpPr>
          <p:cNvPr id="5" name="TextBox 4"/>
          <p:cNvSpPr txBox="1"/>
          <p:nvPr/>
        </p:nvSpPr>
        <p:spPr>
          <a:xfrm>
            <a:off x="1582058" y="2692659"/>
            <a:ext cx="10174514" cy="2308324"/>
          </a:xfrm>
          <a:prstGeom prst="rect">
            <a:avLst/>
          </a:prstGeom>
          <a:noFill/>
        </p:spPr>
        <p:txBody>
          <a:bodyPr wrap="square" rtlCol="0">
            <a:spAutoFit/>
          </a:bodyPr>
          <a:lstStyle/>
          <a:p>
            <a:pPr marL="857250" indent="-857250">
              <a:buFont typeface="Arial" panose="020B0604020202020204" pitchFamily="34" charset="0"/>
              <a:buChar char="•"/>
            </a:pPr>
            <a:r>
              <a:rPr lang="en-US" sz="4800" dirty="0" smtClean="0"/>
              <a:t>Challenge value from server</a:t>
            </a:r>
          </a:p>
          <a:p>
            <a:pPr marL="857250" indent="-857250">
              <a:buFont typeface="Arial" panose="020B0604020202020204" pitchFamily="34" charset="0"/>
              <a:buChar char="•"/>
            </a:pPr>
            <a:r>
              <a:rPr lang="en-US" sz="4800" dirty="0" smtClean="0"/>
              <a:t>Time or date</a:t>
            </a:r>
          </a:p>
          <a:p>
            <a:pPr marL="857250" indent="-857250">
              <a:buFont typeface="Arial" panose="020B0604020202020204" pitchFamily="34" charset="0"/>
              <a:buChar char="•"/>
            </a:pPr>
            <a:r>
              <a:rPr lang="en-US" sz="4800" dirty="0" smtClean="0"/>
              <a:t>Sequence number</a:t>
            </a:r>
          </a:p>
        </p:txBody>
      </p:sp>
    </p:spTree>
    <p:extLst>
      <p:ext uri="{BB962C8B-B14F-4D97-AF65-F5344CB8AC3E}">
        <p14:creationId xmlns:p14="http://schemas.microsoft.com/office/powerpoint/2010/main" val="35891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57059" y="723331"/>
            <a:ext cx="9420411" cy="5307274"/>
          </a:xfrm>
          <a:prstGeom prst="rect">
            <a:avLst/>
          </a:prstGeom>
        </p:spPr>
      </p:pic>
    </p:spTree>
    <p:extLst>
      <p:ext uri="{BB962C8B-B14F-4D97-AF65-F5344CB8AC3E}">
        <p14:creationId xmlns:p14="http://schemas.microsoft.com/office/powerpoint/2010/main" val="2099330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77090" y="761358"/>
            <a:ext cx="9362497" cy="5366485"/>
          </a:xfrm>
          <a:prstGeom prst="rect">
            <a:avLst/>
          </a:prstGeom>
        </p:spPr>
      </p:pic>
    </p:spTree>
    <p:extLst>
      <p:ext uri="{BB962C8B-B14F-4D97-AF65-F5344CB8AC3E}">
        <p14:creationId xmlns:p14="http://schemas.microsoft.com/office/powerpoint/2010/main" val="3854801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2517" y="655319"/>
            <a:ext cx="9870676" cy="5580889"/>
          </a:xfrm>
          <a:prstGeom prst="rect">
            <a:avLst/>
          </a:prstGeom>
        </p:spPr>
      </p:pic>
    </p:spTree>
    <p:extLst>
      <p:ext uri="{BB962C8B-B14F-4D97-AF65-F5344CB8AC3E}">
        <p14:creationId xmlns:p14="http://schemas.microsoft.com/office/powerpoint/2010/main" val="3575554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68296" y="606472"/>
            <a:ext cx="9836766" cy="5664515"/>
          </a:xfrm>
          <a:prstGeom prst="rect">
            <a:avLst/>
          </a:prstGeom>
        </p:spPr>
      </p:pic>
    </p:spTree>
    <p:extLst>
      <p:ext uri="{BB962C8B-B14F-4D97-AF65-F5344CB8AC3E}">
        <p14:creationId xmlns:p14="http://schemas.microsoft.com/office/powerpoint/2010/main" val="4186745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09655" y="600502"/>
            <a:ext cx="9757607" cy="5718412"/>
          </a:xfrm>
          <a:prstGeom prst="rect">
            <a:avLst/>
          </a:prstGeom>
        </p:spPr>
      </p:pic>
      <p:sp>
        <p:nvSpPr>
          <p:cNvPr id="3" name="TextBox 2"/>
          <p:cNvSpPr txBox="1"/>
          <p:nvPr/>
        </p:nvSpPr>
        <p:spPr>
          <a:xfrm>
            <a:off x="1809655" y="600502"/>
            <a:ext cx="5084619" cy="1077218"/>
          </a:xfrm>
          <a:prstGeom prst="rect">
            <a:avLst/>
          </a:prstGeom>
          <a:noFill/>
        </p:spPr>
        <p:txBody>
          <a:bodyPr wrap="square" rtlCol="0">
            <a:spAutoFit/>
          </a:bodyPr>
          <a:lstStyle/>
          <a:p>
            <a:r>
              <a:rPr lang="en-US" sz="3200" i="1" dirty="0" smtClean="0">
                <a:solidFill>
                  <a:srgbClr val="C00000"/>
                </a:solidFill>
              </a:rPr>
              <a:t>Token: Shared secret chosen by a third party.</a:t>
            </a:r>
            <a:endParaRPr lang="en-US" sz="3200" i="1" dirty="0">
              <a:solidFill>
                <a:srgbClr val="C00000"/>
              </a:solidFill>
            </a:endParaRPr>
          </a:p>
        </p:txBody>
      </p:sp>
      <p:sp>
        <p:nvSpPr>
          <p:cNvPr id="4" name="TextBox 3"/>
          <p:cNvSpPr txBox="1"/>
          <p:nvPr/>
        </p:nvSpPr>
        <p:spPr>
          <a:xfrm>
            <a:off x="6332518" y="3943249"/>
            <a:ext cx="5084619" cy="461665"/>
          </a:xfrm>
          <a:prstGeom prst="rect">
            <a:avLst/>
          </a:prstGeom>
          <a:noFill/>
        </p:spPr>
        <p:txBody>
          <a:bodyPr wrap="square" rtlCol="0">
            <a:spAutoFit/>
          </a:bodyPr>
          <a:lstStyle/>
          <a:p>
            <a:r>
              <a:rPr lang="en-US" sz="2400" dirty="0" smtClean="0">
                <a:solidFill>
                  <a:srgbClr val="C00000"/>
                </a:solidFill>
              </a:rPr>
              <a:t>T = H[</a:t>
            </a:r>
            <a:r>
              <a:rPr lang="en-US" sz="2400" dirty="0" err="1" smtClean="0">
                <a:solidFill>
                  <a:srgbClr val="C00000"/>
                </a:solidFill>
              </a:rPr>
              <a:t>playerID</a:t>
            </a:r>
            <a:r>
              <a:rPr lang="en-US" sz="2400" dirty="0" smtClean="0">
                <a:solidFill>
                  <a:srgbClr val="C00000"/>
                </a:solidFill>
              </a:rPr>
              <a:t> || date || key]</a:t>
            </a:r>
            <a:endParaRPr lang="en-US" sz="2400" dirty="0">
              <a:solidFill>
                <a:srgbClr val="C00000"/>
              </a:solidFill>
            </a:endParaRPr>
          </a:p>
        </p:txBody>
      </p:sp>
    </p:spTree>
    <p:extLst>
      <p:ext uri="{BB962C8B-B14F-4D97-AF65-F5344CB8AC3E}">
        <p14:creationId xmlns:p14="http://schemas.microsoft.com/office/powerpoint/2010/main" val="393287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7008" y="836834"/>
            <a:ext cx="10174514" cy="5262979"/>
          </a:xfrm>
          <a:prstGeom prst="rect">
            <a:avLst/>
          </a:prstGeom>
          <a:noFill/>
        </p:spPr>
        <p:txBody>
          <a:bodyPr wrap="square" rtlCol="0">
            <a:spAutoFit/>
          </a:bodyPr>
          <a:lstStyle/>
          <a:p>
            <a:pPr marL="857250" indent="-857250">
              <a:buFont typeface="Arial" panose="020B0604020202020204" pitchFamily="34" charset="0"/>
              <a:buChar char="•"/>
            </a:pPr>
            <a:r>
              <a:rPr lang="en-US" sz="4800" dirty="0" smtClean="0"/>
              <a:t>No connection between Game Server and Player database/Login Server</a:t>
            </a:r>
          </a:p>
          <a:p>
            <a:pPr marL="857250" indent="-857250">
              <a:buFont typeface="Arial" panose="020B0604020202020204" pitchFamily="34" charset="0"/>
              <a:buChar char="•"/>
            </a:pPr>
            <a:r>
              <a:rPr lang="en-US" sz="4800" dirty="0" smtClean="0"/>
              <a:t>Game Server requests contain no secret information and don’t need SSL</a:t>
            </a:r>
          </a:p>
          <a:p>
            <a:pPr marL="857250" indent="-857250">
              <a:buFont typeface="Arial" panose="020B0604020202020204" pitchFamily="34" charset="0"/>
              <a:buChar char="•"/>
            </a:pPr>
            <a:r>
              <a:rPr lang="en-US" sz="4800" dirty="0" smtClean="0"/>
              <a:t>Invitee is authenticated</a:t>
            </a:r>
            <a:endParaRPr lang="en-US" sz="4800" dirty="0"/>
          </a:p>
        </p:txBody>
      </p:sp>
    </p:spTree>
    <p:extLst>
      <p:ext uri="{BB962C8B-B14F-4D97-AF65-F5344CB8AC3E}">
        <p14:creationId xmlns:p14="http://schemas.microsoft.com/office/powerpoint/2010/main" val="3492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18348" y="417616"/>
            <a:ext cx="9197402" cy="5996799"/>
          </a:xfrm>
          <a:prstGeom prst="rect">
            <a:avLst/>
          </a:prstGeom>
        </p:spPr>
      </p:pic>
    </p:spTree>
    <p:extLst>
      <p:ext uri="{BB962C8B-B14F-4D97-AF65-F5344CB8AC3E}">
        <p14:creationId xmlns:p14="http://schemas.microsoft.com/office/powerpoint/2010/main" val="263988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54193" y="438852"/>
            <a:ext cx="7572375" cy="6010275"/>
          </a:xfrm>
          <a:prstGeom prst="rect">
            <a:avLst/>
          </a:prstGeom>
        </p:spPr>
      </p:pic>
    </p:spTree>
    <p:extLst>
      <p:ext uri="{BB962C8B-B14F-4D97-AF65-F5344CB8AC3E}">
        <p14:creationId xmlns:p14="http://schemas.microsoft.com/office/powerpoint/2010/main" val="85072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63822" y="1514008"/>
            <a:ext cx="10517186" cy="3929062"/>
          </a:xfrm>
          <a:prstGeom prst="rect">
            <a:avLst/>
          </a:prstGeom>
        </p:spPr>
      </p:pic>
    </p:spTree>
    <p:extLst>
      <p:ext uri="{BB962C8B-B14F-4D97-AF65-F5344CB8AC3E}">
        <p14:creationId xmlns:p14="http://schemas.microsoft.com/office/powerpoint/2010/main" val="417550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54868" y="163876"/>
            <a:ext cx="10297618" cy="6253983"/>
          </a:xfrm>
          <a:prstGeom prst="rect">
            <a:avLst/>
          </a:prstGeom>
        </p:spPr>
      </p:pic>
    </p:spTree>
    <p:extLst>
      <p:ext uri="{BB962C8B-B14F-4D97-AF65-F5344CB8AC3E}">
        <p14:creationId xmlns:p14="http://schemas.microsoft.com/office/powerpoint/2010/main" val="34683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35667" y="554635"/>
            <a:ext cx="10470559" cy="5591331"/>
          </a:xfrm>
          <a:prstGeom prst="rect">
            <a:avLst/>
          </a:prstGeom>
        </p:spPr>
      </p:pic>
    </p:spTree>
    <p:extLst>
      <p:ext uri="{BB962C8B-B14F-4D97-AF65-F5344CB8AC3E}">
        <p14:creationId xmlns:p14="http://schemas.microsoft.com/office/powerpoint/2010/main" val="2910954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93299" y="308781"/>
            <a:ext cx="8941867" cy="6099271"/>
          </a:xfrm>
          <a:prstGeom prst="rect">
            <a:avLst/>
          </a:prstGeom>
        </p:spPr>
      </p:pic>
    </p:spTree>
    <p:extLst>
      <p:ext uri="{BB962C8B-B14F-4D97-AF65-F5344CB8AC3E}">
        <p14:creationId xmlns:p14="http://schemas.microsoft.com/office/powerpoint/2010/main" val="4253981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05191" y="589300"/>
            <a:ext cx="7600950" cy="5829300"/>
          </a:xfrm>
          <a:prstGeom prst="rect">
            <a:avLst/>
          </a:prstGeom>
        </p:spPr>
      </p:pic>
    </p:spTree>
    <p:extLst>
      <p:ext uri="{BB962C8B-B14F-4D97-AF65-F5344CB8AC3E}">
        <p14:creationId xmlns:p14="http://schemas.microsoft.com/office/powerpoint/2010/main" val="245086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creen Shot 2014-10-08 at 4.37.27 PM.png"/>
          <p:cNvPicPr/>
          <p:nvPr/>
        </p:nvPicPr>
        <p:blipFill>
          <a:blip r:embed="rId3">
            <a:extLst/>
          </a:blip>
          <a:srcRect t="978" b="978"/>
          <a:stretch>
            <a:fillRect/>
          </a:stretch>
        </p:blipFill>
        <p:spPr>
          <a:xfrm>
            <a:off x="2867890" y="0"/>
            <a:ext cx="9476510" cy="7107382"/>
          </a:xfrm>
          <a:prstGeom prst="rect">
            <a:avLst/>
          </a:prstGeom>
          <a:ln w="12700">
            <a:miter lim="400000"/>
          </a:ln>
        </p:spPr>
      </p:pic>
      <p:sp>
        <p:nvSpPr>
          <p:cNvPr id="3" name="Oval 2"/>
          <p:cNvSpPr/>
          <p:nvPr/>
        </p:nvSpPr>
        <p:spPr>
          <a:xfrm rot="-1980000">
            <a:off x="4510085" y="3045180"/>
            <a:ext cx="3359124" cy="868709"/>
          </a:xfrm>
          <a:prstGeom prst="ellipse">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8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74610" y="1269952"/>
            <a:ext cx="9982848" cy="4257391"/>
          </a:xfrm>
          <a:prstGeom prst="rect">
            <a:avLst/>
          </a:prstGeom>
        </p:spPr>
      </p:pic>
      <p:pic>
        <p:nvPicPr>
          <p:cNvPr id="3" name="Picture 2"/>
          <p:cNvPicPr>
            <a:picLocks noChangeAspect="1"/>
          </p:cNvPicPr>
          <p:nvPr/>
        </p:nvPicPr>
        <p:blipFill>
          <a:blip r:embed="rId4"/>
          <a:stretch>
            <a:fillRect/>
          </a:stretch>
        </p:blipFill>
        <p:spPr>
          <a:xfrm>
            <a:off x="1574610" y="1269952"/>
            <a:ext cx="9982848" cy="4284674"/>
          </a:xfrm>
          <a:prstGeom prst="rect">
            <a:avLst/>
          </a:prstGeom>
        </p:spPr>
      </p:pic>
    </p:spTree>
    <p:extLst>
      <p:ext uri="{BB962C8B-B14F-4D97-AF65-F5344CB8AC3E}">
        <p14:creationId xmlns:p14="http://schemas.microsoft.com/office/powerpoint/2010/main" val="144636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95270" y="300251"/>
            <a:ext cx="5707247" cy="6100549"/>
          </a:xfrm>
          <a:prstGeom prst="rect">
            <a:avLst/>
          </a:prstGeom>
        </p:spPr>
      </p:pic>
    </p:spTree>
    <p:extLst>
      <p:ext uri="{BB962C8B-B14F-4D97-AF65-F5344CB8AC3E}">
        <p14:creationId xmlns:p14="http://schemas.microsoft.com/office/powerpoint/2010/main" val="2670436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8159" y="3007274"/>
            <a:ext cx="10174514" cy="1015663"/>
          </a:xfrm>
          <a:prstGeom prst="rect">
            <a:avLst/>
          </a:prstGeom>
          <a:noFill/>
        </p:spPr>
        <p:txBody>
          <a:bodyPr wrap="square" rtlCol="0">
            <a:spAutoFit/>
          </a:bodyPr>
          <a:lstStyle/>
          <a:p>
            <a:pPr algn="ctr"/>
            <a:r>
              <a:rPr lang="en-US" sz="6000" dirty="0" smtClean="0"/>
              <a:t>Questions</a:t>
            </a:r>
            <a:endParaRPr lang="en-US" sz="6000" dirty="0"/>
          </a:p>
        </p:txBody>
      </p:sp>
    </p:spTree>
    <p:extLst>
      <p:ext uri="{BB962C8B-B14F-4D97-AF65-F5344CB8AC3E}">
        <p14:creationId xmlns:p14="http://schemas.microsoft.com/office/powerpoint/2010/main" val="388045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058" y="667657"/>
            <a:ext cx="8969828" cy="830997"/>
          </a:xfrm>
          <a:prstGeom prst="rect">
            <a:avLst/>
          </a:prstGeom>
          <a:noFill/>
        </p:spPr>
        <p:txBody>
          <a:bodyPr wrap="square" rtlCol="0">
            <a:spAutoFit/>
          </a:bodyPr>
          <a:lstStyle/>
          <a:p>
            <a:r>
              <a:rPr lang="en-US" sz="4800" i="1" dirty="0" smtClean="0"/>
              <a:t>Authentication requires us to…</a:t>
            </a:r>
            <a:endParaRPr lang="en-US" sz="4800" i="1" dirty="0"/>
          </a:p>
        </p:txBody>
      </p:sp>
      <p:sp>
        <p:nvSpPr>
          <p:cNvPr id="5" name="TextBox 4"/>
          <p:cNvSpPr txBox="1"/>
          <p:nvPr/>
        </p:nvSpPr>
        <p:spPr>
          <a:xfrm>
            <a:off x="1582058" y="2365829"/>
            <a:ext cx="10174514" cy="2862322"/>
          </a:xfrm>
          <a:prstGeom prst="rect">
            <a:avLst/>
          </a:prstGeom>
          <a:noFill/>
        </p:spPr>
        <p:txBody>
          <a:bodyPr wrap="square" rtlCol="0">
            <a:spAutoFit/>
          </a:bodyPr>
          <a:lstStyle/>
          <a:p>
            <a:pPr algn="ctr"/>
            <a:r>
              <a:rPr lang="en-US" sz="6000" dirty="0" smtClean="0"/>
              <a:t>Demonstrate possession of a </a:t>
            </a:r>
            <a:r>
              <a:rPr lang="en-US" sz="6000" i="1" dirty="0" smtClean="0"/>
              <a:t>shared secret</a:t>
            </a:r>
            <a:br>
              <a:rPr lang="en-US" sz="6000" i="1" dirty="0" smtClean="0"/>
            </a:br>
            <a:r>
              <a:rPr lang="en-US" sz="6000" dirty="0" smtClean="0"/>
              <a:t>without revealing it</a:t>
            </a:r>
            <a:endParaRPr lang="en-US" sz="6000" dirty="0"/>
          </a:p>
        </p:txBody>
      </p:sp>
    </p:spTree>
    <p:extLst>
      <p:ext uri="{BB962C8B-B14F-4D97-AF65-F5344CB8AC3E}">
        <p14:creationId xmlns:p14="http://schemas.microsoft.com/office/powerpoint/2010/main" val="257904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36198" y="938645"/>
            <a:ext cx="9386010" cy="4949536"/>
          </a:xfrm>
          <a:prstGeom prst="rect">
            <a:avLst/>
          </a:prstGeom>
        </p:spPr>
      </p:pic>
    </p:spTree>
    <p:extLst>
      <p:ext uri="{BB962C8B-B14F-4D97-AF65-F5344CB8AC3E}">
        <p14:creationId xmlns:p14="http://schemas.microsoft.com/office/powerpoint/2010/main" val="3068792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42629" y="952066"/>
            <a:ext cx="9802106" cy="4991534"/>
          </a:xfrm>
          <a:prstGeom prst="rect">
            <a:avLst/>
          </a:prstGeom>
        </p:spPr>
      </p:pic>
    </p:spTree>
    <p:extLst>
      <p:ext uri="{BB962C8B-B14F-4D97-AF65-F5344CB8AC3E}">
        <p14:creationId xmlns:p14="http://schemas.microsoft.com/office/powerpoint/2010/main" val="965973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18396" y="952067"/>
            <a:ext cx="9952679" cy="5171643"/>
          </a:xfrm>
          <a:prstGeom prst="rect">
            <a:avLst/>
          </a:prstGeom>
        </p:spPr>
      </p:pic>
    </p:spTree>
    <p:extLst>
      <p:ext uri="{BB962C8B-B14F-4D97-AF65-F5344CB8AC3E}">
        <p14:creationId xmlns:p14="http://schemas.microsoft.com/office/powerpoint/2010/main" val="1678047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3268" y="983673"/>
            <a:ext cx="9624456" cy="5084618"/>
          </a:xfrm>
          <a:prstGeom prst="rect">
            <a:avLst/>
          </a:prstGeom>
        </p:spPr>
      </p:pic>
    </p:spTree>
    <p:extLst>
      <p:ext uri="{BB962C8B-B14F-4D97-AF65-F5344CB8AC3E}">
        <p14:creationId xmlns:p14="http://schemas.microsoft.com/office/powerpoint/2010/main" val="2298774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058" y="667657"/>
            <a:ext cx="8969828" cy="830997"/>
          </a:xfrm>
          <a:prstGeom prst="rect">
            <a:avLst/>
          </a:prstGeom>
          <a:noFill/>
        </p:spPr>
        <p:txBody>
          <a:bodyPr wrap="square" rtlCol="0">
            <a:spAutoFit/>
          </a:bodyPr>
          <a:lstStyle/>
          <a:p>
            <a:r>
              <a:rPr lang="en-US" sz="4800" i="1" dirty="0" smtClean="0"/>
              <a:t>Here’s why that’s bad…</a:t>
            </a:r>
            <a:endParaRPr lang="en-US" sz="4800" i="1" dirty="0"/>
          </a:p>
        </p:txBody>
      </p:sp>
      <p:sp>
        <p:nvSpPr>
          <p:cNvPr id="5" name="TextBox 4"/>
          <p:cNvSpPr txBox="1"/>
          <p:nvPr/>
        </p:nvSpPr>
        <p:spPr>
          <a:xfrm>
            <a:off x="1582058" y="2365829"/>
            <a:ext cx="10174514" cy="3785652"/>
          </a:xfrm>
          <a:prstGeom prst="rect">
            <a:avLst/>
          </a:prstGeom>
          <a:noFill/>
        </p:spPr>
        <p:txBody>
          <a:bodyPr wrap="square" rtlCol="0">
            <a:spAutoFit/>
          </a:bodyPr>
          <a:lstStyle/>
          <a:p>
            <a:pPr marL="857250" indent="-857250">
              <a:buFont typeface="Arial" panose="020B0604020202020204" pitchFamily="34" charset="0"/>
              <a:buChar char="•"/>
            </a:pPr>
            <a:r>
              <a:rPr lang="en-US" sz="4800" dirty="0" smtClean="0"/>
              <a:t>Dependent on the player database</a:t>
            </a:r>
          </a:p>
          <a:p>
            <a:pPr marL="1314450" lvl="1" indent="-857250">
              <a:buFont typeface="Arial" panose="020B0604020202020204" pitchFamily="34" charset="0"/>
              <a:buChar char="•"/>
            </a:pPr>
            <a:r>
              <a:rPr lang="en-US" sz="4800" dirty="0" smtClean="0"/>
              <a:t>Time-consuming</a:t>
            </a:r>
          </a:p>
          <a:p>
            <a:pPr marL="1314450" lvl="1" indent="-857250">
              <a:buFont typeface="Arial" panose="020B0604020202020204" pitchFamily="34" charset="0"/>
              <a:buChar char="•"/>
            </a:pPr>
            <a:r>
              <a:rPr lang="en-US" sz="4800" dirty="0" smtClean="0"/>
              <a:t>Inconvenient</a:t>
            </a:r>
          </a:p>
          <a:p>
            <a:pPr marL="857250" indent="-857250">
              <a:buFont typeface="Arial" panose="020B0604020202020204" pitchFamily="34" charset="0"/>
              <a:buChar char="•"/>
            </a:pPr>
            <a:r>
              <a:rPr lang="en-US" sz="4800" dirty="0" smtClean="0"/>
              <a:t>Must protect request</a:t>
            </a:r>
          </a:p>
          <a:p>
            <a:pPr marL="857250" indent="-857250">
              <a:buFont typeface="Arial" panose="020B0604020202020204" pitchFamily="34" charset="0"/>
              <a:buChar char="•"/>
            </a:pPr>
            <a:endParaRPr lang="en-US" sz="4800" dirty="0"/>
          </a:p>
        </p:txBody>
      </p:sp>
    </p:spTree>
    <p:extLst>
      <p:ext uri="{BB962C8B-B14F-4D97-AF65-F5344CB8AC3E}">
        <p14:creationId xmlns:p14="http://schemas.microsoft.com/office/powerpoint/2010/main" val="29790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678</TotalTime>
  <Words>2594</Words>
  <Application>Microsoft Office PowerPoint</Application>
  <PresentationFormat>Widescreen</PresentationFormat>
  <Paragraphs>145</Paragraphs>
  <Slides>32</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Corbel</vt:lpstr>
      <vt:lpstr>Parallax</vt:lpstr>
      <vt:lpstr>Designing a Simple Authentication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Simple Authentication Scheme</dc:title>
  <dc:creator>stebeemsft@hotmail.com</dc:creator>
  <cp:lastModifiedBy>stebeemsft@hotmail.com</cp:lastModifiedBy>
  <cp:revision>48</cp:revision>
  <dcterms:created xsi:type="dcterms:W3CDTF">2015-03-12T18:29:49Z</dcterms:created>
  <dcterms:modified xsi:type="dcterms:W3CDTF">2015-03-18T23:18:37Z</dcterms:modified>
</cp:coreProperties>
</file>