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8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1" r:id="rId2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31" autoAdjust="0"/>
  </p:normalViewPr>
  <p:slideViewPr>
    <p:cSldViewPr snapToGrid="0">
      <p:cViewPr varScale="1">
        <p:scale>
          <a:sx n="70" d="100"/>
          <a:sy n="70" d="100"/>
        </p:scale>
        <p:origin x="15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6796088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Orders_of_magnitude"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n.wikipedia.org/wiki/Wi-Fi_Protected_Setup#cite_note-10" TargetMode="External"/><Relationship Id="rId4" Type="http://schemas.openxmlformats.org/officeDocument/2006/relationships/hyperlink" Target="https://en.wikipedia.org/wiki/Wi-Fi_Protected_Setup#cite_note-viehb.C3.B6ck-4"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tools.ietf.org/html/rfc6101" TargetMode="External"/><Relationship Id="rId3" Type="http://schemas.openxmlformats.org/officeDocument/2006/relationships/hyperlink" Target="https://en.wikipedia.org/wiki/Netscape_Communications_Corporation" TargetMode="External"/><Relationship Id="rId7" Type="http://schemas.openxmlformats.org/officeDocument/2006/relationships/hyperlink" Target="https://en.wikipedia.org/wiki/IETF"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Paul_Kocher" TargetMode="External"/><Relationship Id="rId11" Type="http://schemas.openxmlformats.org/officeDocument/2006/relationships/hyperlink" Target="https://en.wikipedia.org/wiki/Transport_Layer_Security#cite_note-Greene-12" TargetMode="External"/><Relationship Id="rId5" Type="http://schemas.openxmlformats.org/officeDocument/2006/relationships/hyperlink" Target="https://en.wikipedia.org/wiki/Transport_Layer_Security#cite_note-10" TargetMode="External"/><Relationship Id="rId10" Type="http://schemas.openxmlformats.org/officeDocument/2006/relationships/hyperlink" Target="https://en.wikipedia.org/wiki/Transport_Layer_Security#cite_note-Messmer-11" TargetMode="External"/><Relationship Id="rId4" Type="http://schemas.openxmlformats.org/officeDocument/2006/relationships/hyperlink" Target="https://en.wikipedia.org/wiki/Transport_Layer_Security#cite_note-9" TargetMode="External"/><Relationship Id="rId9" Type="http://schemas.openxmlformats.org/officeDocument/2006/relationships/hyperlink" Target="https://en.wikipedia.org/wiki/Taher_Elgama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upport.coinbase.com/customer/portal/articles/815435-does-coinbase-pay-bitcoin-miner-fe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06787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First, the “begin” arrow is actually hiding some two-way traffic. [TALK ABOUT ALGORITHM NEGOTIATION, ALGORITHM FUNGIBILITY, LEGACY SUPPORT]</a:t>
            </a:r>
          </a:p>
          <a:p>
            <a:pPr lvl="0" rtl="0">
              <a:spcBef>
                <a:spcPts val="0"/>
              </a:spcBef>
              <a:buNone/>
            </a:pPr>
            <a:endParaRPr/>
          </a:p>
          <a:p>
            <a:pPr lvl="0" rtl="0">
              <a:spcBef>
                <a:spcPts val="0"/>
              </a:spcBef>
              <a:buNone/>
            </a:pPr>
            <a:r>
              <a:rPr lang="en"/>
              <a:t>MIC = Message Integrity Check = HMAC. Talk about difference between HMAC and normal hash (H(key || message) vs H(message || key), hash initialization vector extensibility… should probably fold that discussion into the original mitigations deck eventually</a:t>
            </a:r>
          </a:p>
        </p:txBody>
      </p:sp>
    </p:spTree>
    <p:extLst>
      <p:ext uri="{BB962C8B-B14F-4D97-AF65-F5344CB8AC3E}">
        <p14:creationId xmlns:p14="http://schemas.microsoft.com/office/powerpoint/2010/main" val="3177188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BTW, replay attacks are a kind of spoofing. [ADD TO ORIGINAL DECK!]</a:t>
            </a:r>
          </a:p>
          <a:p>
            <a:pPr rtl="0">
              <a:spcBef>
                <a:spcPts val="0"/>
              </a:spcBef>
              <a:buNone/>
            </a:pPr>
            <a:endParaRPr/>
          </a:p>
          <a:p>
            <a:pPr rtl="0">
              <a:spcBef>
                <a:spcPts val="0"/>
              </a:spcBef>
              <a:buNone/>
            </a:pPr>
            <a:r>
              <a:rPr lang="en"/>
              <a:t>Talk about Internet Model layers, how this is far down the stack means we don’t need to know anything at all about it.</a:t>
            </a:r>
          </a:p>
          <a:p>
            <a:pPr rtl="0">
              <a:spcBef>
                <a:spcPts val="0"/>
              </a:spcBef>
              <a:buNone/>
            </a:pPr>
            <a:endParaRPr/>
          </a:p>
          <a:p>
            <a:pPr rtl="0">
              <a:spcBef>
                <a:spcPts val="0"/>
              </a:spcBef>
              <a:buNone/>
            </a:pPr>
            <a:r>
              <a:rPr lang="en"/>
              <a:t>DICTIONARY ATTACK AGAINST WPA2! (PWD is the only secret…)</a:t>
            </a:r>
          </a:p>
          <a:p>
            <a:pPr rtl="0">
              <a:spcBef>
                <a:spcPts val="0"/>
              </a:spcBef>
              <a:buNone/>
            </a:pPr>
            <a:endParaRPr/>
          </a:p>
          <a:p>
            <a:pPr lvl="0" rtl="0">
              <a:spcBef>
                <a:spcPts val="0"/>
              </a:spcBef>
              <a:buNone/>
            </a:pPr>
            <a:r>
              <a:rPr lang="en"/>
              <a:t>If you don’t look at this, and the way it can be attacked, and go “cool”... do not become a network programmer.</a:t>
            </a:r>
          </a:p>
        </p:txBody>
      </p:sp>
    </p:spTree>
    <p:extLst>
      <p:ext uri="{BB962C8B-B14F-4D97-AF65-F5344CB8AC3E}">
        <p14:creationId xmlns:p14="http://schemas.microsoft.com/office/powerpoint/2010/main" val="217813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solidFill>
                  <a:srgbClr val="252525"/>
                </a:solidFill>
              </a:rPr>
              <a:t>When an enrollee attempts to gain access using a PIN, the registrar reports the validity of the first and second halves of the PIN separately. Since the first half of the pin consists of four digits (10,000 possibilities) and the second half has only three active digits (1000 possibilities), at most 11,000 guesses are needed before the PIN is recovered. This is a reduction by three </a:t>
            </a:r>
            <a:r>
              <a:rPr lang="en">
                <a:solidFill>
                  <a:srgbClr val="0B0080"/>
                </a:solidFill>
                <a:hlinkClick r:id="rId3"/>
              </a:rPr>
              <a:t>orders of magnitude</a:t>
            </a:r>
            <a:r>
              <a:rPr lang="en">
                <a:solidFill>
                  <a:srgbClr val="252525"/>
                </a:solidFill>
              </a:rPr>
              <a:t> from the number of PINs that would be required to be tested. As a result, an attack can be completed in under four hours. The ease or difficulty of exploiting this flaw is implementation-dependent, as Wi-Fi router manufacturers could defend against such attacks by slowing or disabling the WPS feature after several failed PIN validation attempts.</a:t>
            </a:r>
            <a:r>
              <a:rPr lang="en" sz="1300" baseline="30000">
                <a:solidFill>
                  <a:srgbClr val="0B0080"/>
                </a:solidFill>
                <a:hlinkClick r:id="rId4"/>
              </a:rPr>
              <a:t>[4]</a:t>
            </a:r>
            <a:r>
              <a:rPr lang="en">
                <a:solidFill>
                  <a:srgbClr val="252525"/>
                </a:solidFill>
              </a:rPr>
              <a:t> Unfortunately, some devices can also be more prone to attack; in August 2014, researchers found that several devices used weak randomization in keys used to authenticate the WPS PIN.</a:t>
            </a:r>
            <a:r>
              <a:rPr lang="en" sz="1300" baseline="30000">
                <a:solidFill>
                  <a:srgbClr val="0B0080"/>
                </a:solidFill>
                <a:hlinkClick r:id="rId5"/>
              </a:rPr>
              <a:t>[10]</a:t>
            </a:r>
            <a:r>
              <a:rPr lang="en">
                <a:solidFill>
                  <a:srgbClr val="252525"/>
                </a:solidFill>
              </a:rPr>
              <a:t> An attack against these devices requires only a single guess instead of 11,000, but has to be followed by a series of offline calculations.</a:t>
            </a:r>
          </a:p>
        </p:txBody>
      </p:sp>
    </p:spTree>
    <p:extLst>
      <p:ext uri="{BB962C8B-B14F-4D97-AF65-F5344CB8AC3E}">
        <p14:creationId xmlns:p14="http://schemas.microsoft.com/office/powerpoint/2010/main" val="217169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2727"/>
              </a:lnSpc>
              <a:spcBef>
                <a:spcPts val="600"/>
              </a:spcBef>
              <a:spcAft>
                <a:spcPts val="600"/>
              </a:spcAft>
              <a:buNone/>
            </a:pPr>
            <a:r>
              <a:rPr lang="en"/>
              <a:t>Tied to HTTP, but not really… perfectly possible to use on non-HTTP connections.</a:t>
            </a:r>
          </a:p>
          <a:p>
            <a:pPr lvl="0" rtl="0">
              <a:lnSpc>
                <a:spcPct val="152727"/>
              </a:lnSpc>
              <a:spcBef>
                <a:spcPts val="600"/>
              </a:spcBef>
              <a:spcAft>
                <a:spcPts val="600"/>
              </a:spcAft>
              <a:buNone/>
            </a:pPr>
            <a:endParaRPr/>
          </a:p>
          <a:p>
            <a:pPr lvl="0" rtl="0">
              <a:lnSpc>
                <a:spcPct val="152727"/>
              </a:lnSpc>
              <a:spcBef>
                <a:spcPts val="600"/>
              </a:spcBef>
              <a:spcAft>
                <a:spcPts val="600"/>
              </a:spcAft>
              <a:buClr>
                <a:schemeClr val="dk1"/>
              </a:buClr>
              <a:buSzPct val="100000"/>
              <a:buFont typeface="Arial"/>
              <a:buNone/>
            </a:pPr>
            <a:r>
              <a:rPr lang="en">
                <a:solidFill>
                  <a:srgbClr val="0B0080"/>
                </a:solidFill>
                <a:hlinkClick r:id="rId3"/>
              </a:rPr>
              <a:t>Netscape</a:t>
            </a:r>
            <a:r>
              <a:rPr lang="en">
                <a:solidFill>
                  <a:srgbClr val="252525"/>
                </a:solidFill>
              </a:rPr>
              <a:t> developed the original SSL protocols.</a:t>
            </a:r>
            <a:r>
              <a:rPr lang="en" sz="1300" baseline="30000">
                <a:solidFill>
                  <a:srgbClr val="0B0080"/>
                </a:solidFill>
                <a:hlinkClick r:id="rId4"/>
              </a:rPr>
              <a:t>[9]</a:t>
            </a:r>
            <a:r>
              <a:rPr lang="en">
                <a:solidFill>
                  <a:srgbClr val="252525"/>
                </a:solidFill>
              </a:rPr>
              <a:t> Version 1.0 was never publicly released because of serious security flaws in the protocol; version 2.0, released in February 1995, "contained a number of security flaws which ultimately led to the design of SSL version 3.0".</a:t>
            </a:r>
            <a:r>
              <a:rPr lang="en" sz="1300" baseline="30000">
                <a:solidFill>
                  <a:srgbClr val="0B0080"/>
                </a:solidFill>
                <a:hlinkClick r:id="rId5"/>
              </a:rPr>
              <a:t>[10]</a:t>
            </a:r>
            <a:r>
              <a:rPr lang="en">
                <a:solidFill>
                  <a:srgbClr val="252525"/>
                </a:solidFill>
              </a:rPr>
              <a:t> SSL version 3.0, released in 1996, represented a complete redesign of the protocol, produced by </a:t>
            </a:r>
            <a:r>
              <a:rPr lang="en">
                <a:solidFill>
                  <a:srgbClr val="0B0080"/>
                </a:solidFill>
                <a:hlinkClick r:id="rId6"/>
              </a:rPr>
              <a:t>Paul Kocher</a:t>
            </a:r>
            <a:r>
              <a:rPr lang="en">
                <a:solidFill>
                  <a:srgbClr val="252525"/>
                </a:solidFill>
              </a:rPr>
              <a:t> working with Netscape engineers Phil Karlton and Alan Freier, with a reference implementation by Christopher Allen and Tim Dierks of Consensus Development. Newer versions of SSL/TLS are based on SSL 3.0. The 1996 draft of SSL 3.0 was published by </a:t>
            </a:r>
            <a:r>
              <a:rPr lang="en">
                <a:solidFill>
                  <a:srgbClr val="0B0080"/>
                </a:solidFill>
                <a:hlinkClick r:id="rId7"/>
              </a:rPr>
              <a:t>IETF</a:t>
            </a:r>
            <a:r>
              <a:rPr lang="en">
                <a:solidFill>
                  <a:srgbClr val="252525"/>
                </a:solidFill>
              </a:rPr>
              <a:t> as a historical document in </a:t>
            </a:r>
            <a:r>
              <a:rPr lang="en">
                <a:solidFill>
                  <a:srgbClr val="663366"/>
                </a:solidFill>
                <a:hlinkClick r:id="rId8"/>
              </a:rPr>
              <a:t>RFC 6101</a:t>
            </a:r>
            <a:r>
              <a:rPr lang="en">
                <a:solidFill>
                  <a:srgbClr val="252525"/>
                </a:solidFill>
              </a:rPr>
              <a:t>.</a:t>
            </a:r>
          </a:p>
          <a:p>
            <a:pPr lvl="0" rtl="0">
              <a:lnSpc>
                <a:spcPct val="152727"/>
              </a:lnSpc>
              <a:spcBef>
                <a:spcPts val="600"/>
              </a:spcBef>
              <a:spcAft>
                <a:spcPts val="600"/>
              </a:spcAft>
              <a:buClr>
                <a:schemeClr val="dk1"/>
              </a:buClr>
              <a:buSzPct val="100000"/>
              <a:buFont typeface="Arial"/>
              <a:buNone/>
            </a:pPr>
            <a:r>
              <a:rPr lang="en">
                <a:solidFill>
                  <a:srgbClr val="252525"/>
                </a:solidFill>
              </a:rPr>
              <a:t>Dr. </a:t>
            </a:r>
            <a:r>
              <a:rPr lang="en">
                <a:solidFill>
                  <a:srgbClr val="0B0080"/>
                </a:solidFill>
                <a:hlinkClick r:id="rId9"/>
              </a:rPr>
              <a:t>Taher Elgamal</a:t>
            </a:r>
            <a:r>
              <a:rPr lang="en">
                <a:solidFill>
                  <a:srgbClr val="252525"/>
                </a:solidFill>
              </a:rPr>
              <a:t>, chief scientist at Netscape Communications from 1995 to 1998, is recognized as the "father of SSL".</a:t>
            </a:r>
            <a:r>
              <a:rPr lang="en" sz="1300" baseline="30000">
                <a:solidFill>
                  <a:srgbClr val="0B0080"/>
                </a:solidFill>
                <a:hlinkClick r:id="rId10"/>
              </a:rPr>
              <a:t>[11]</a:t>
            </a:r>
            <a:r>
              <a:rPr lang="en" sz="1300" baseline="30000">
                <a:solidFill>
                  <a:srgbClr val="0B0080"/>
                </a:solidFill>
                <a:hlinkClick r:id="rId11"/>
              </a:rPr>
              <a:t>[12]</a:t>
            </a:r>
          </a:p>
          <a:p>
            <a:pPr>
              <a:spcBef>
                <a:spcPts val="0"/>
              </a:spcBef>
              <a:buNone/>
            </a:pPr>
            <a:endParaRPr/>
          </a:p>
        </p:txBody>
      </p:sp>
    </p:spTree>
    <p:extLst>
      <p:ext uri="{BB962C8B-B14F-4D97-AF65-F5344CB8AC3E}">
        <p14:creationId xmlns:p14="http://schemas.microsoft.com/office/powerpoint/2010/main" val="4197912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39123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Server could publish a key that we use</a:t>
            </a:r>
          </a:p>
        </p:txBody>
      </p:sp>
    </p:spTree>
    <p:extLst>
      <p:ext uri="{BB962C8B-B14F-4D97-AF65-F5344CB8AC3E}">
        <p14:creationId xmlns:p14="http://schemas.microsoft.com/office/powerpoint/2010/main" val="570705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Talk about certificate chain of trust</a:t>
            </a:r>
          </a:p>
          <a:p>
            <a:pPr rtl="0">
              <a:spcBef>
                <a:spcPts val="0"/>
              </a:spcBef>
              <a:buNone/>
            </a:pPr>
            <a:endParaRPr/>
          </a:p>
          <a:p>
            <a:pPr lvl="0" rtl="0">
              <a:spcBef>
                <a:spcPts val="0"/>
              </a:spcBef>
              <a:buNone/>
            </a:pPr>
            <a:r>
              <a:rPr lang="en"/>
              <a:t>Talk about OPM hack, China violation of chain of trust</a:t>
            </a:r>
          </a:p>
        </p:txBody>
      </p:sp>
    </p:spTree>
    <p:extLst>
      <p:ext uri="{BB962C8B-B14F-4D97-AF65-F5344CB8AC3E}">
        <p14:creationId xmlns:p14="http://schemas.microsoft.com/office/powerpoint/2010/main" val="1413880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Refer to Superfish attack</a:t>
            </a:r>
          </a:p>
        </p:txBody>
      </p:sp>
    </p:spTree>
    <p:extLst>
      <p:ext uri="{BB962C8B-B14F-4D97-AF65-F5344CB8AC3E}">
        <p14:creationId xmlns:p14="http://schemas.microsoft.com/office/powerpoint/2010/main" val="2606169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72898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Secret-ish means that bitcoin accounts are just numbers. You can trace transactions to accounts, but unless/until you come up with a way to tie an account to a user, you can’t tie transactions to people.</a:t>
            </a:r>
          </a:p>
        </p:txBody>
      </p:sp>
    </p:spTree>
    <p:extLst>
      <p:ext uri="{BB962C8B-B14F-4D97-AF65-F5344CB8AC3E}">
        <p14:creationId xmlns:p14="http://schemas.microsoft.com/office/powerpoint/2010/main" val="148296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Algorithms are things like AES, SHA or RSA. Protocols are recipes that tell us how to apply algorithms.</a:t>
            </a:r>
          </a:p>
        </p:txBody>
      </p:sp>
    </p:spTree>
    <p:extLst>
      <p:ext uri="{BB962C8B-B14F-4D97-AF65-F5344CB8AC3E}">
        <p14:creationId xmlns:p14="http://schemas.microsoft.com/office/powerpoint/2010/main" val="3347991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To think about possible solutions, let’s look instead at the previous solution, and talk about why it won’t work.</a:t>
            </a:r>
          </a:p>
          <a:p>
            <a:pPr rtl="0">
              <a:spcBef>
                <a:spcPts val="0"/>
              </a:spcBef>
              <a:buNone/>
            </a:pPr>
            <a:endParaRPr/>
          </a:p>
          <a:p>
            <a:pPr rtl="0">
              <a:spcBef>
                <a:spcPts val="0"/>
              </a:spcBef>
              <a:buNone/>
            </a:pPr>
            <a:r>
              <a:rPr lang="en"/>
              <a:t>Does the first thing, sure.</a:t>
            </a:r>
          </a:p>
          <a:p>
            <a:pPr rtl="0">
              <a:spcBef>
                <a:spcPts val="0"/>
              </a:spcBef>
              <a:buNone/>
            </a:pPr>
            <a:r>
              <a:rPr lang="en"/>
              <a:t>Eve can transfer value without Alice’s permission--check forgery happens all the time.</a:t>
            </a:r>
          </a:p>
          <a:p>
            <a:pPr rtl="0">
              <a:spcBef>
                <a:spcPts val="0"/>
              </a:spcBef>
              <a:buNone/>
            </a:pPr>
            <a:r>
              <a:rPr lang="en"/>
              <a:t>Forgery is fixed through reversing the transfer--through repudiation, in other words.</a:t>
            </a:r>
          </a:p>
          <a:p>
            <a:pPr rtl="0">
              <a:spcBef>
                <a:spcPts val="0"/>
              </a:spcBef>
              <a:buNone/>
            </a:pPr>
            <a:r>
              <a:rPr lang="en"/>
              <a:t>And there’s clearly a central authority.</a:t>
            </a:r>
          </a:p>
          <a:p>
            <a:pPr rtl="0">
              <a:spcBef>
                <a:spcPts val="0"/>
              </a:spcBef>
              <a:buNone/>
            </a:pPr>
            <a:endParaRPr/>
          </a:p>
          <a:p>
            <a:pPr lvl="0" rtl="0">
              <a:spcBef>
                <a:spcPts val="0"/>
              </a:spcBef>
              <a:buNone/>
            </a:pPr>
            <a:r>
              <a:rPr lang="en"/>
              <a:t>But what the check represents behind the scenes is numbers moving from one row of a ledge to another. So a purely mathematical solution is possible, we just have to find it.</a:t>
            </a:r>
          </a:p>
        </p:txBody>
      </p:sp>
    </p:spTree>
    <p:extLst>
      <p:ext uri="{BB962C8B-B14F-4D97-AF65-F5344CB8AC3E}">
        <p14:creationId xmlns:p14="http://schemas.microsoft.com/office/powerpoint/2010/main" val="728062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Proof of ownership is, essentially, the transaction IDs of all the transactions that resulted in Alice having enough money to make this transaction.</a:t>
            </a:r>
          </a:p>
          <a:p>
            <a:pPr rtl="0">
              <a:spcBef>
                <a:spcPts val="0"/>
              </a:spcBef>
              <a:buNone/>
            </a:pPr>
            <a:endParaRPr/>
          </a:p>
          <a:p>
            <a:pPr rtl="0">
              <a:spcBef>
                <a:spcPts val="0"/>
              </a:spcBef>
              <a:buNone/>
            </a:pPr>
            <a:r>
              <a:rPr lang="en"/>
              <a:t>If those IDs add up to more money than is necessary, Alice adds herself to the recipients list, to “get change”.</a:t>
            </a:r>
          </a:p>
          <a:p>
            <a:pPr rtl="0">
              <a:spcBef>
                <a:spcPts val="0"/>
              </a:spcBef>
              <a:buNone/>
            </a:pPr>
            <a:endParaRPr/>
          </a:p>
          <a:p>
            <a:pPr lvl="0" rtl="0">
              <a:spcBef>
                <a:spcPts val="0"/>
              </a:spcBef>
              <a:buNone/>
            </a:pPr>
            <a:r>
              <a:rPr lang="en"/>
              <a:t>The transaction fee is paid to somebody… don’t worry about who yet.</a:t>
            </a:r>
          </a:p>
        </p:txBody>
      </p:sp>
    </p:spTree>
    <p:extLst>
      <p:ext uri="{BB962C8B-B14F-4D97-AF65-F5344CB8AC3E}">
        <p14:creationId xmlns:p14="http://schemas.microsoft.com/office/powerpoint/2010/main" val="3139484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Spoofing Bob doesn’t matter--he can’t refuse the transaction, which is interesting.</a:t>
            </a:r>
          </a:p>
          <a:p>
            <a:pPr rtl="0">
              <a:spcBef>
                <a:spcPts val="0"/>
              </a:spcBef>
              <a:buNone/>
            </a:pPr>
            <a:endParaRPr/>
          </a:p>
          <a:p>
            <a:pPr rtl="0">
              <a:spcBef>
                <a:spcPts val="0"/>
              </a:spcBef>
              <a:buNone/>
            </a:pPr>
            <a:r>
              <a:rPr lang="en"/>
              <a:t>This is a protocol where we do care about repudiation, very much.</a:t>
            </a:r>
          </a:p>
          <a:p>
            <a:pPr rtl="0">
              <a:spcBef>
                <a:spcPts val="0"/>
              </a:spcBef>
              <a:buNone/>
            </a:pPr>
            <a:endParaRPr/>
          </a:p>
          <a:p>
            <a:pPr lvl="0" rtl="0">
              <a:spcBef>
                <a:spcPts val="0"/>
              </a:spcBef>
              <a:buNone/>
            </a:pPr>
            <a:r>
              <a:rPr lang="en"/>
              <a:t>So we’re partway there, sure, but we’re not all the way there yet. We’ve just replaced one central authority, a bank, with another--some random guy named Marty. Let’s threat model how Alice can rip off Bob...</a:t>
            </a:r>
          </a:p>
        </p:txBody>
      </p:sp>
    </p:spTree>
    <p:extLst>
      <p:ext uri="{BB962C8B-B14F-4D97-AF65-F5344CB8AC3E}">
        <p14:creationId xmlns:p14="http://schemas.microsoft.com/office/powerpoint/2010/main" val="879688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Alice now sends her transaction to a large group of Marties. Bob picks a random one from that group. In fact Bob picks one after the other after the other. Now what has to be true for Alice to get away with this…</a:t>
            </a:r>
          </a:p>
          <a:p>
            <a:pPr rtl="0">
              <a:spcBef>
                <a:spcPts val="0"/>
              </a:spcBef>
              <a:buNone/>
            </a:pPr>
            <a:endParaRPr/>
          </a:p>
          <a:p>
            <a:pPr rtl="0">
              <a:spcBef>
                <a:spcPts val="0"/>
              </a:spcBef>
              <a:buNone/>
            </a:pPr>
            <a:r>
              <a:rPr lang="en"/>
              <a:t>[still possible to collude; what if they disagree; what if they vanish; what about timing]</a:t>
            </a:r>
          </a:p>
          <a:p>
            <a:pPr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1688977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What we really want is for everybody to agree, so that it doesn’t matter who Bob talks to. And what we’re really doing is not monitoring a single transaction, but building up a huge account book of every transaction ever made; this transaction is just the newest row in that book. Just like Bob was able to solve his trust issue by picking a random Marty, we’re going to solve the ledger trust issue by only letting a random Marty write to it. But we don’t want a central authority to pick the random winner, so we need some mechanism by which a random winner will happen automatically.</a:t>
            </a:r>
          </a:p>
          <a:p>
            <a:pPr rtl="0">
              <a:spcBef>
                <a:spcPts val="0"/>
              </a:spcBef>
              <a:buNone/>
            </a:pPr>
            <a:endParaRPr/>
          </a:p>
          <a:p>
            <a:pPr lvl="0" rtl="0">
              <a:spcBef>
                <a:spcPts val="0"/>
              </a:spcBef>
              <a:buClr>
                <a:schemeClr val="dk1"/>
              </a:buClr>
              <a:buSzPct val="100000"/>
              <a:buFont typeface="Arial"/>
              <a:buNone/>
            </a:pPr>
            <a:r>
              <a:rPr lang="en">
                <a:solidFill>
                  <a:schemeClr val="dk1"/>
                </a:solidFill>
              </a:rPr>
              <a:t>proof of work: create P such that H[C + P] = 000….000xxxxxxxxxx, where first N bits (40 right now) are 0. Must be brute force, time proportional to 2^N.</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en">
                <a:solidFill>
                  <a:schemeClr val="dk1"/>
                </a:solidFill>
              </a:rPr>
              <a:t>Proof of work also used for anti-spam.</a:t>
            </a:r>
          </a:p>
          <a:p>
            <a:pPr lvl="0" rtl="0">
              <a:spcBef>
                <a:spcPts val="0"/>
              </a:spcBef>
              <a:buClr>
                <a:schemeClr val="dk1"/>
              </a:buClr>
              <a:buFont typeface="Arial"/>
              <a:buNone/>
            </a:pPr>
            <a:endParaRPr>
              <a:solidFill>
                <a:schemeClr val="dk1"/>
              </a:solidFill>
            </a:endParaRPr>
          </a:p>
          <a:p>
            <a:pPr lvl="0" rtl="0">
              <a:spcBef>
                <a:spcPts val="0"/>
              </a:spcBef>
              <a:buNone/>
            </a:pPr>
            <a:r>
              <a:rPr lang="en">
                <a:solidFill>
                  <a:schemeClr val="dk1"/>
                </a:solidFill>
              </a:rPr>
              <a:t>Note that verifying proof of work is trivial.</a:t>
            </a:r>
          </a:p>
          <a:p>
            <a:pPr lvl="0" rtl="0">
              <a:spcBef>
                <a:spcPts val="0"/>
              </a:spcBef>
              <a:buNone/>
            </a:pPr>
            <a:endParaRPr>
              <a:solidFill>
                <a:schemeClr val="dk1"/>
              </a:solidFill>
            </a:endParaRPr>
          </a:p>
          <a:p>
            <a:pPr lvl="0" rtl="0">
              <a:spcBef>
                <a:spcPts val="0"/>
              </a:spcBef>
              <a:buNone/>
            </a:pPr>
            <a:r>
              <a:rPr lang="en">
                <a:solidFill>
                  <a:schemeClr val="dk1"/>
                </a:solidFill>
              </a:rPr>
              <a:t>So to write in the ledger, a node has to discover the right P. Each node is working on a slightly different block--they may have different views of transactions (not seeing one or another), but more importantly, the node includes two special transactions to itself: there’s an automatic bounty of new value injected into the system, and there’s all the transaction fees for every transaction in the batch (or block). Those bounties are awarded to the winning node.</a:t>
            </a:r>
          </a:p>
          <a:p>
            <a:pPr lvl="0" rtl="0">
              <a:spcBef>
                <a:spcPts val="0"/>
              </a:spcBef>
              <a:buNone/>
            </a:pPr>
            <a:endParaRPr>
              <a:solidFill>
                <a:schemeClr val="dk1"/>
              </a:solidFill>
            </a:endParaRPr>
          </a:p>
          <a:p>
            <a:pPr lvl="0" rtl="0">
              <a:spcBef>
                <a:spcPts val="0"/>
              </a:spcBef>
              <a:buClr>
                <a:schemeClr val="dk1"/>
              </a:buClr>
              <a:buSzPct val="100000"/>
              <a:buFont typeface="Arial"/>
              <a:buNone/>
            </a:pPr>
            <a:r>
              <a:rPr lang="en">
                <a:solidFill>
                  <a:schemeClr val="dk1"/>
                </a:solidFill>
              </a:rPr>
              <a:t>21 million can be generated; coinbase is limited. Reward started at 50 btc; every 210,000 blocks that gets halved (roughly every 4 years). Protocol is designed so that it takes about 10 minutes to add a block; if it takes significantly more or less than that, the system adjusts the protocol to be easier or harder. (The rules for adjustment are public, the information is public, so everyone agrees on the change as part of the protocol.)</a:t>
            </a:r>
          </a:p>
        </p:txBody>
      </p:sp>
    </p:spTree>
    <p:extLst>
      <p:ext uri="{BB962C8B-B14F-4D97-AF65-F5344CB8AC3E}">
        <p14:creationId xmlns:p14="http://schemas.microsoft.com/office/powerpoint/2010/main" val="373798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Bob has to create a separate transaction block chain that leaves out the repudiated transaction, and hope that that block is accepted as the one true block</a:t>
            </a:r>
          </a:p>
          <a:p>
            <a:pPr rtl="0">
              <a:spcBef>
                <a:spcPts val="0"/>
              </a:spcBef>
              <a:buNone/>
            </a:pPr>
            <a:endParaRPr/>
          </a:p>
          <a:p>
            <a:pPr rtl="0">
              <a:spcBef>
                <a:spcPts val="0"/>
              </a:spcBef>
              <a:buNone/>
            </a:pPr>
            <a:r>
              <a:rPr lang="en"/>
              <a:t>When multiple blocks compete, they’re all ignored until there’s a solution</a:t>
            </a:r>
          </a:p>
          <a:p>
            <a:pPr rtl="0">
              <a:spcBef>
                <a:spcPts val="0"/>
              </a:spcBef>
              <a:buNone/>
            </a:pPr>
            <a:r>
              <a:rPr lang="en"/>
              <a:t>Once there’s a solution, the accepted solution is the one that had the most work put into it--which basically means the one that incorporates the most transactions (or the transactions involving the bitcoins with the most complex and lengthy history).</a:t>
            </a:r>
          </a:p>
          <a:p>
            <a:pPr marL="457200" lvl="0" indent="-317500" rtl="0">
              <a:spcBef>
                <a:spcPts val="0"/>
              </a:spcBef>
              <a:buClr>
                <a:srgbClr val="000000"/>
              </a:buClr>
              <a:buSzPct val="127272"/>
              <a:buFont typeface="Arial"/>
              <a:buAutoNum type="arabicParenR"/>
            </a:pPr>
            <a:r>
              <a:rPr lang="en"/>
              <a:t>has to do the proof of work himself</a:t>
            </a:r>
          </a:p>
          <a:p>
            <a:pPr marL="457200" lvl="0" indent="-317500" rtl="0">
              <a:spcBef>
                <a:spcPts val="0"/>
              </a:spcBef>
              <a:buClr>
                <a:srgbClr val="000000"/>
              </a:buClr>
              <a:buSzPct val="127272"/>
              <a:buFont typeface="Arial"/>
              <a:buAutoNum type="arabicParenR"/>
            </a:pPr>
            <a:r>
              <a:rPr lang="en"/>
              <a:t>has to rival the existing chain that is longer… and that chain is getting longer every 10 minutes</a:t>
            </a:r>
          </a:p>
          <a:p>
            <a:pPr rtl="0">
              <a:spcBef>
                <a:spcPts val="0"/>
              </a:spcBef>
              <a:buNone/>
            </a:pPr>
            <a:endParaRPr/>
          </a:p>
          <a:p>
            <a:pPr lvl="0" rtl="0">
              <a:spcBef>
                <a:spcPts val="0"/>
              </a:spcBef>
              <a:buNone/>
            </a:pPr>
            <a:r>
              <a:rPr lang="en"/>
              <a:t>basically Bob has to have more computing power than the honest/disinterested pool--more than half the total computing power in the system.</a:t>
            </a:r>
          </a:p>
          <a:p>
            <a:pPr rtl="0">
              <a:spcBef>
                <a:spcPts val="0"/>
              </a:spcBef>
              <a:buNone/>
            </a:pPr>
            <a:endParaRPr/>
          </a:p>
          <a:p>
            <a:pPr rtl="0">
              <a:spcBef>
                <a:spcPts val="0"/>
              </a:spcBef>
              <a:buNone/>
            </a:pPr>
            <a:endParaRPr/>
          </a:p>
          <a:p>
            <a:pPr rtl="0">
              <a:spcBef>
                <a:spcPts val="0"/>
              </a:spcBef>
              <a:buNone/>
            </a:pPr>
            <a:endParaRPr/>
          </a:p>
          <a:p>
            <a:pPr rtl="0">
              <a:spcBef>
                <a:spcPts val="0"/>
              </a:spcBef>
              <a:buNone/>
            </a:pPr>
            <a:r>
              <a:rPr lang="en"/>
              <a:t>Forks in the chain can happen naturally.</a:t>
            </a:r>
          </a:p>
          <a:p>
            <a:pPr rtl="0">
              <a:spcBef>
                <a:spcPts val="0"/>
              </a:spcBef>
              <a:buNone/>
            </a:pPr>
            <a:endParaRPr/>
          </a:p>
          <a:p>
            <a:pPr lvl="0" rtl="0">
              <a:lnSpc>
                <a:spcPct val="132954"/>
              </a:lnSpc>
              <a:spcBef>
                <a:spcPts val="0"/>
              </a:spcBef>
              <a:spcAft>
                <a:spcPts val="800"/>
              </a:spcAft>
              <a:buClr>
                <a:schemeClr val="dk1"/>
              </a:buClr>
              <a:buSzPct val="100000"/>
              <a:buFont typeface="Arial"/>
              <a:buNone/>
            </a:pPr>
            <a:r>
              <a:rPr lang="en">
                <a:solidFill>
                  <a:srgbClr val="222222"/>
                </a:solidFill>
              </a:rPr>
              <a:t>Nodes always consider the longest chain to be the correct one and will keep working on extending it. If two nodes broadcast different versions of the next block simultaneously, some nodes may receive one or the other first. In that case, they work on the first one they received, but save the other branch in case it becomes longer. The tie will be broken when the next proof-of-work is found and one branch becomes longer; the nodes that were working on the other branch will then switch to the longer one.</a:t>
            </a:r>
          </a:p>
          <a:p>
            <a:pPr lvl="0" rtl="0">
              <a:lnSpc>
                <a:spcPct val="132954"/>
              </a:lnSpc>
              <a:spcBef>
                <a:spcPts val="0"/>
              </a:spcBef>
              <a:spcAft>
                <a:spcPts val="1100"/>
              </a:spcAft>
              <a:buNone/>
            </a:pPr>
            <a:r>
              <a:rPr lang="en">
                <a:solidFill>
                  <a:srgbClr val="222222"/>
                </a:solidFill>
              </a:rPr>
              <a:t>The steps to run the network are as follows:</a:t>
            </a:r>
          </a:p>
          <a:p>
            <a:pPr lvl="0" rtl="0">
              <a:lnSpc>
                <a:spcPct val="132954"/>
              </a:lnSpc>
              <a:spcBef>
                <a:spcPts val="0"/>
              </a:spcBef>
              <a:spcAft>
                <a:spcPts val="1100"/>
              </a:spcAft>
              <a:buNone/>
            </a:pPr>
            <a:r>
              <a:rPr lang="en">
                <a:solidFill>
                  <a:srgbClr val="222222"/>
                </a:solidFill>
              </a:rPr>
              <a:t>1) New transactions are broadcast to all nodes.</a:t>
            </a:r>
          </a:p>
          <a:p>
            <a:pPr lvl="0" rtl="0">
              <a:lnSpc>
                <a:spcPct val="132954"/>
              </a:lnSpc>
              <a:spcBef>
                <a:spcPts val="0"/>
              </a:spcBef>
              <a:spcAft>
                <a:spcPts val="1100"/>
              </a:spcAft>
              <a:buNone/>
            </a:pPr>
            <a:r>
              <a:rPr lang="en">
                <a:solidFill>
                  <a:srgbClr val="222222"/>
                </a:solidFill>
              </a:rPr>
              <a:t>2) Each node collects new transactions into a block.</a:t>
            </a:r>
          </a:p>
          <a:p>
            <a:pPr lvl="0" rtl="0">
              <a:lnSpc>
                <a:spcPct val="132954"/>
              </a:lnSpc>
              <a:spcBef>
                <a:spcPts val="0"/>
              </a:spcBef>
              <a:spcAft>
                <a:spcPts val="1100"/>
              </a:spcAft>
              <a:buNone/>
            </a:pPr>
            <a:r>
              <a:rPr lang="en">
                <a:solidFill>
                  <a:srgbClr val="222222"/>
                </a:solidFill>
              </a:rPr>
              <a:t>3) Each node works on finding a difficult proof-of-work for its block.</a:t>
            </a:r>
          </a:p>
          <a:p>
            <a:pPr lvl="0" rtl="0">
              <a:lnSpc>
                <a:spcPct val="132954"/>
              </a:lnSpc>
              <a:spcBef>
                <a:spcPts val="0"/>
              </a:spcBef>
              <a:spcAft>
                <a:spcPts val="1100"/>
              </a:spcAft>
              <a:buNone/>
            </a:pPr>
            <a:r>
              <a:rPr lang="en">
                <a:solidFill>
                  <a:srgbClr val="222222"/>
                </a:solidFill>
              </a:rPr>
              <a:t>4) When a node finds a proof-of-work, it broadcasts the block to all nodes.</a:t>
            </a:r>
          </a:p>
          <a:p>
            <a:pPr lvl="0" rtl="0">
              <a:lnSpc>
                <a:spcPct val="132954"/>
              </a:lnSpc>
              <a:spcBef>
                <a:spcPts val="0"/>
              </a:spcBef>
              <a:spcAft>
                <a:spcPts val="1100"/>
              </a:spcAft>
              <a:buNone/>
            </a:pPr>
            <a:r>
              <a:rPr lang="en">
                <a:solidFill>
                  <a:srgbClr val="222222"/>
                </a:solidFill>
              </a:rPr>
              <a:t>5) Nodes accept the block only if all transactions in it are valid and not already spent.</a:t>
            </a:r>
          </a:p>
          <a:p>
            <a:pPr lvl="0" rtl="0">
              <a:lnSpc>
                <a:spcPct val="132954"/>
              </a:lnSpc>
              <a:spcBef>
                <a:spcPts val="0"/>
              </a:spcBef>
              <a:spcAft>
                <a:spcPts val="1100"/>
              </a:spcAft>
              <a:buNone/>
            </a:pPr>
            <a:r>
              <a:rPr lang="en">
                <a:solidFill>
                  <a:srgbClr val="222222"/>
                </a:solidFill>
              </a:rPr>
              <a:t>6) Nodes express their acceptance of the block by working on creating the next block in the chain, using the hash of the accepted block as the previous hash.</a:t>
            </a:r>
          </a:p>
          <a:p>
            <a:pPr lvl="0" rtl="0">
              <a:lnSpc>
                <a:spcPct val="132954"/>
              </a:lnSpc>
              <a:spcBef>
                <a:spcPts val="0"/>
              </a:spcBef>
              <a:buNone/>
            </a:pPr>
            <a:r>
              <a:rPr lang="en">
                <a:solidFill>
                  <a:srgbClr val="222222"/>
                </a:solidFill>
              </a:rPr>
              <a:t>Nodes always consider the longest chain to be the correct one and will keep working on extending it. If two nodes broadcast different versions of the next block simultaneously, some nodes may receive one or the other first. In that case, they work on the first one they received, but save the other branch in case it becomes longer. The tie will be broken when the next proofof- work is found and one branch becomes longer; the nodes that were working on the other branch will then switch to the longer one.</a:t>
            </a:r>
          </a:p>
          <a:p>
            <a:pPr lvl="0" rtl="0">
              <a:lnSpc>
                <a:spcPct val="132954"/>
              </a:lnSpc>
              <a:spcBef>
                <a:spcPts val="0"/>
              </a:spcBef>
              <a:buNone/>
            </a:pPr>
            <a:endParaRPr>
              <a:solidFill>
                <a:srgbClr val="222222"/>
              </a:solidFill>
            </a:endParaRPr>
          </a:p>
          <a:p>
            <a:pPr lvl="0" rtl="0">
              <a:lnSpc>
                <a:spcPct val="132954"/>
              </a:lnSpc>
              <a:spcBef>
                <a:spcPts val="0"/>
              </a:spcBef>
              <a:buNone/>
            </a:pPr>
            <a:endParaRPr>
              <a:solidFill>
                <a:srgbClr val="222222"/>
              </a:solidFill>
            </a:endParaRPr>
          </a:p>
          <a:p>
            <a:pPr lvl="0" rtl="0">
              <a:lnSpc>
                <a:spcPct val="132954"/>
              </a:lnSpc>
              <a:spcBef>
                <a:spcPts val="0"/>
              </a:spcBef>
              <a:spcAft>
                <a:spcPts val="1100"/>
              </a:spcAft>
              <a:buNone/>
            </a:pPr>
            <a:r>
              <a:rPr lang="en">
                <a:solidFill>
                  <a:srgbClr val="222222"/>
                </a:solidFill>
              </a:rPr>
              <a:t>Every full Bitcoin node maintains a database of which unspent outputs are left.</a:t>
            </a:r>
          </a:p>
          <a:p>
            <a:pPr lvl="0" rtl="0">
              <a:lnSpc>
                <a:spcPct val="132954"/>
              </a:lnSpc>
              <a:spcBef>
                <a:spcPts val="0"/>
              </a:spcBef>
              <a:spcAft>
                <a:spcPts val="1100"/>
              </a:spcAft>
              <a:buNone/>
            </a:pPr>
            <a:r>
              <a:rPr lang="en">
                <a:solidFill>
                  <a:srgbClr val="222222"/>
                </a:solidFill>
              </a:rPr>
              <a:t>When verifying a transaction, all its inputs are fetched from the database. If one is missing, validation fails. Among the data retrieved is the value of those unspent outputs, and their script (od address), which define the conditions under which the output can be spent. This information is necessary to validate whether the spending transaction has the correct signatures and does not create more bitcoin than it consumes.</a:t>
            </a:r>
          </a:p>
          <a:p>
            <a:pPr lvl="0" rtl="0">
              <a:lnSpc>
                <a:spcPct val="132954"/>
              </a:lnSpc>
              <a:spcBef>
                <a:spcPts val="0"/>
              </a:spcBef>
              <a:spcAft>
                <a:spcPts val="1100"/>
              </a:spcAft>
              <a:buNone/>
            </a:pPr>
            <a:r>
              <a:rPr lang="en">
                <a:solidFill>
                  <a:srgbClr val="222222"/>
                </a:solidFill>
              </a:rPr>
              <a:t>If all validation of all transactions in a block succeed, the consumed inputs are removed from the database, and all outputs of those transactions added as fresh unspent outputs in the database, allowing them to be spent by future blocks.</a:t>
            </a:r>
          </a:p>
          <a:p>
            <a:pPr lvl="0" rtl="0">
              <a:lnSpc>
                <a:spcPct val="132954"/>
              </a:lnSpc>
              <a:spcBef>
                <a:spcPts val="0"/>
              </a:spcBef>
              <a:spcAft>
                <a:spcPts val="1100"/>
              </a:spcAft>
              <a:buNone/>
            </a:pPr>
            <a:r>
              <a:rPr lang="en">
                <a:solidFill>
                  <a:srgbClr val="222222"/>
                </a:solidFill>
              </a:rPr>
              <a:t>As this database only contains outputs (so no signatures, for example), and even only the unspent ones, it is much smaller than the entire blockchain (some 450 MB as of juli 2014). So, no, we don't go scan through the entire blockchain to know whether outputs are not double-spent - we keep a separate database with just the data we need from it for validation.</a:t>
            </a:r>
          </a:p>
          <a:p>
            <a:pPr lvl="0" rtl="0">
              <a:lnSpc>
                <a:spcPct val="132954"/>
              </a:lnSpc>
              <a:spcBef>
                <a:spcPts val="0"/>
              </a:spcBef>
              <a:spcAft>
                <a:spcPts val="1100"/>
              </a:spcAft>
              <a:buNone/>
            </a:pPr>
            <a:endParaRPr>
              <a:solidFill>
                <a:srgbClr val="222222"/>
              </a:solidFill>
            </a:endParaRPr>
          </a:p>
          <a:p>
            <a:pPr lvl="0" rtl="0">
              <a:lnSpc>
                <a:spcPct val="132954"/>
              </a:lnSpc>
              <a:spcBef>
                <a:spcPts val="0"/>
              </a:spcBef>
              <a:spcAft>
                <a:spcPts val="1100"/>
              </a:spcAft>
              <a:buNone/>
            </a:pPr>
            <a:endParaRPr>
              <a:solidFill>
                <a:srgbClr val="222222"/>
              </a:solidFill>
            </a:endParaRPr>
          </a:p>
          <a:p>
            <a:pPr marL="457200" lvl="0" indent="-298450" rtl="0">
              <a:lnSpc>
                <a:spcPct val="170000"/>
              </a:lnSpc>
              <a:spcBef>
                <a:spcPts val="0"/>
              </a:spcBef>
              <a:spcAft>
                <a:spcPts val="800"/>
              </a:spcAft>
              <a:buClr>
                <a:srgbClr val="535353"/>
              </a:buClr>
              <a:buSzPct val="100000"/>
              <a:buFont typeface="Arial"/>
              <a:buChar char="●"/>
            </a:pPr>
            <a:r>
              <a:rPr lang="en" b="1">
                <a:solidFill>
                  <a:srgbClr val="535353"/>
                </a:solidFill>
              </a:rPr>
              <a:t>Sending a very small amount with insufficient fees</a:t>
            </a:r>
          </a:p>
          <a:p>
            <a:pPr marL="457200" lvl="0" indent="-298450" rtl="0">
              <a:lnSpc>
                <a:spcPct val="170000"/>
              </a:lnSpc>
              <a:spcBef>
                <a:spcPts val="0"/>
              </a:spcBef>
              <a:spcAft>
                <a:spcPts val="800"/>
              </a:spcAft>
              <a:buClr>
                <a:srgbClr val="535353"/>
              </a:buClr>
              <a:buSzPct val="100000"/>
              <a:buFont typeface="Arial"/>
              <a:buChar char="●"/>
            </a:pPr>
            <a:r>
              <a:rPr lang="en">
                <a:solidFill>
                  <a:srgbClr val="535353"/>
                </a:solidFill>
              </a:rPr>
              <a:t>Coinbase pays </a:t>
            </a:r>
            <a:r>
              <a:rPr lang="en" u="sng">
                <a:solidFill>
                  <a:srgbClr val="2B71B1"/>
                </a:solidFill>
                <a:hlinkClick r:id="rId3"/>
              </a:rPr>
              <a:t>miner fees</a:t>
            </a:r>
            <a:r>
              <a:rPr lang="en">
                <a:solidFill>
                  <a:srgbClr val="535353"/>
                </a:solidFill>
              </a:rPr>
              <a:t> for you on all transactions except very small transactions. But if you are sending a tiny amount you will be prompted to add a miner fee to make sure the transaction gets confirmed. If an insufficient fee is included, your transaction may never confirm.</a:t>
            </a:r>
          </a:p>
          <a:p>
            <a:pPr marL="457200" lvl="0" indent="-298450" rtl="0">
              <a:lnSpc>
                <a:spcPct val="170000"/>
              </a:lnSpc>
              <a:spcBef>
                <a:spcPts val="0"/>
              </a:spcBef>
              <a:spcAft>
                <a:spcPts val="800"/>
              </a:spcAft>
              <a:buClr>
                <a:srgbClr val="535353"/>
              </a:buClr>
              <a:buSzPct val="100000"/>
              <a:buFont typeface="Arial"/>
              <a:buChar char="●"/>
            </a:pPr>
            <a:r>
              <a:rPr lang="en">
                <a:solidFill>
                  <a:srgbClr val="535353"/>
                </a:solidFill>
              </a:rPr>
              <a:t> </a:t>
            </a:r>
          </a:p>
          <a:p>
            <a:pPr marL="457200" lvl="0" indent="-298450" rtl="0">
              <a:lnSpc>
                <a:spcPct val="170000"/>
              </a:lnSpc>
              <a:spcBef>
                <a:spcPts val="0"/>
              </a:spcBef>
              <a:spcAft>
                <a:spcPts val="800"/>
              </a:spcAft>
              <a:buClr>
                <a:srgbClr val="535353"/>
              </a:buClr>
              <a:buSzPct val="100000"/>
              <a:buFont typeface="Arial"/>
              <a:buChar char="●"/>
            </a:pPr>
            <a:r>
              <a:rPr lang="en" b="1">
                <a:solidFill>
                  <a:srgbClr val="535353"/>
                </a:solidFill>
              </a:rPr>
              <a:t>A double spend of the same coins</a:t>
            </a:r>
          </a:p>
          <a:p>
            <a:pPr marL="457200" lvl="0" indent="-298450" rtl="0">
              <a:lnSpc>
                <a:spcPct val="170000"/>
              </a:lnSpc>
              <a:spcBef>
                <a:spcPts val="0"/>
              </a:spcBef>
              <a:spcAft>
                <a:spcPts val="800"/>
              </a:spcAft>
              <a:buClr>
                <a:srgbClr val="535353"/>
              </a:buClr>
              <a:buSzPct val="100000"/>
              <a:buFont typeface="Arial"/>
              <a:buChar char="●"/>
            </a:pPr>
            <a:r>
              <a:rPr lang="en">
                <a:solidFill>
                  <a:srgbClr val="535353"/>
                </a:solidFill>
              </a:rPr>
              <a:t>Under normal conditions this should not occur with transactions generated by Coinbase (our backend systems are designed to prevent this), but in general if two transactions try to spend the same coins one of them will never be confirmed by the network.</a:t>
            </a:r>
          </a:p>
          <a:p>
            <a:pPr marL="457200" lvl="0" indent="-298450" rtl="0">
              <a:lnSpc>
                <a:spcPct val="170000"/>
              </a:lnSpc>
              <a:spcBef>
                <a:spcPts val="0"/>
              </a:spcBef>
              <a:spcAft>
                <a:spcPts val="800"/>
              </a:spcAft>
              <a:buClr>
                <a:srgbClr val="535353"/>
              </a:buClr>
              <a:buSzPct val="100000"/>
              <a:buFont typeface="Arial"/>
              <a:buChar char="●"/>
            </a:pPr>
            <a:r>
              <a:rPr lang="en">
                <a:solidFill>
                  <a:srgbClr val="535353"/>
                </a:solidFill>
              </a:rPr>
              <a:t> </a:t>
            </a:r>
          </a:p>
          <a:p>
            <a:pPr marL="457200" lvl="0" indent="-298450" rtl="0">
              <a:lnSpc>
                <a:spcPct val="170000"/>
              </a:lnSpc>
              <a:spcBef>
                <a:spcPts val="0"/>
              </a:spcBef>
              <a:spcAft>
                <a:spcPts val="800"/>
              </a:spcAft>
              <a:buClr>
                <a:srgbClr val="535353"/>
              </a:buClr>
              <a:buSzPct val="100000"/>
              <a:buFont typeface="Arial"/>
              <a:buChar char="●"/>
            </a:pPr>
            <a:r>
              <a:rPr lang="en" b="1">
                <a:solidFill>
                  <a:srgbClr val="535353"/>
                </a:solidFill>
              </a:rPr>
              <a:t>You are trying to spend unconfirmed coins</a:t>
            </a:r>
          </a:p>
          <a:p>
            <a:pPr marL="457200" lvl="0" indent="-298450" rtl="0">
              <a:lnSpc>
                <a:spcPct val="170000"/>
              </a:lnSpc>
              <a:spcBef>
                <a:spcPts val="0"/>
              </a:spcBef>
              <a:spcAft>
                <a:spcPts val="800"/>
              </a:spcAft>
              <a:buClr>
                <a:srgbClr val="535353"/>
              </a:buClr>
              <a:buSzPct val="100000"/>
              <a:buFont typeface="Arial"/>
              <a:buChar char="●"/>
            </a:pPr>
            <a:r>
              <a:rPr lang="en">
                <a:solidFill>
                  <a:srgbClr val="535353"/>
                </a:solidFill>
              </a:rPr>
              <a:t>If you are trying to spend coins that appear as pending in your account, your transaction will not be generated until these coins confirm.</a:t>
            </a:r>
          </a:p>
          <a:p>
            <a:pPr lvl="0" rtl="0">
              <a:lnSpc>
                <a:spcPct val="132954"/>
              </a:lnSpc>
              <a:spcBef>
                <a:spcPts val="0"/>
              </a:spcBef>
              <a:spcAft>
                <a:spcPts val="1100"/>
              </a:spcAft>
              <a:buNone/>
            </a:pPr>
            <a:endParaRPr>
              <a:solidFill>
                <a:srgbClr val="222222"/>
              </a:solidFill>
            </a:endParaRPr>
          </a:p>
          <a:p>
            <a:pPr lvl="0" rtl="0">
              <a:lnSpc>
                <a:spcPct val="132954"/>
              </a:lnSpc>
              <a:spcBef>
                <a:spcPts val="0"/>
              </a:spcBef>
              <a:buNone/>
            </a:pPr>
            <a:endParaRPr>
              <a:solidFill>
                <a:srgbClr val="222222"/>
              </a:solidFill>
            </a:endParaRPr>
          </a:p>
          <a:p>
            <a:pPr lvl="0" rtl="0">
              <a:lnSpc>
                <a:spcPct val="132954"/>
              </a:lnSpc>
              <a:spcBef>
                <a:spcPts val="0"/>
              </a:spcBef>
              <a:spcAft>
                <a:spcPts val="800"/>
              </a:spcAft>
              <a:buClr>
                <a:schemeClr val="dk1"/>
              </a:buClr>
              <a:buFont typeface="Arial"/>
              <a:buNone/>
            </a:pPr>
            <a:endParaRPr>
              <a:solidFill>
                <a:srgbClr val="222222"/>
              </a:solidFill>
            </a:endParaRPr>
          </a:p>
          <a:p>
            <a:pPr lvl="0" rtl="0">
              <a:spcBef>
                <a:spcPts val="0"/>
              </a:spcBef>
              <a:buNone/>
            </a:pPr>
            <a:endParaRPr/>
          </a:p>
        </p:txBody>
      </p:sp>
    </p:spTree>
    <p:extLst>
      <p:ext uri="{BB962C8B-B14F-4D97-AF65-F5344CB8AC3E}">
        <p14:creationId xmlns:p14="http://schemas.microsoft.com/office/powerpoint/2010/main" val="4252353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Awards from mining aren’t considered confirmed for 100 blocks.</a:t>
            </a:r>
          </a:p>
        </p:txBody>
      </p:sp>
    </p:spTree>
    <p:extLst>
      <p:ext uri="{BB962C8B-B14F-4D97-AF65-F5344CB8AC3E}">
        <p14:creationId xmlns:p14="http://schemas.microsoft.com/office/powerpoint/2010/main" val="1114262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522170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9408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WPA2-personal is what DP’s wifi uses.</a:t>
            </a:r>
          </a:p>
          <a:p>
            <a:pPr rtl="0">
              <a:spcBef>
                <a:spcPts val="0"/>
              </a:spcBef>
              <a:buNone/>
            </a:pPr>
            <a:endParaRPr/>
          </a:p>
          <a:p>
            <a:pPr rtl="0">
              <a:spcBef>
                <a:spcPts val="0"/>
              </a:spcBef>
              <a:buNone/>
            </a:pPr>
            <a:r>
              <a:rPr lang="en"/>
              <a:t>TLS is the new name for SSL, which you use on a daily basis.</a:t>
            </a:r>
          </a:p>
          <a:p>
            <a:pPr rtl="0">
              <a:spcBef>
                <a:spcPts val="0"/>
              </a:spcBef>
              <a:buNone/>
            </a:pPr>
            <a:endParaRPr/>
          </a:p>
          <a:p>
            <a:pPr>
              <a:spcBef>
                <a:spcPts val="0"/>
              </a:spcBef>
              <a:buNone/>
            </a:pPr>
            <a:r>
              <a:rPr lang="en"/>
              <a:t>You’ve heard of bitcoin.</a:t>
            </a:r>
          </a:p>
        </p:txBody>
      </p:sp>
    </p:spTree>
    <p:extLst>
      <p:ext uri="{BB962C8B-B14F-4D97-AF65-F5344CB8AC3E}">
        <p14:creationId xmlns:p14="http://schemas.microsoft.com/office/powerpoint/2010/main" val="343592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15683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smtClean="0"/>
              <a:t>Sounds a lot like threat modeling, doesn’t it? Creating </a:t>
            </a:r>
            <a:r>
              <a:rPr lang="en" dirty="0"/>
              <a:t>a protocol is basically what we’ve been doing: You figure out what you’re trying to accomplish, you document the things that take part in that process, you do STRIDE x elements to methodically catalog everything an attacker could try to exploit, then you create attack trees to figure out what an attacker has to achieve.</a:t>
            </a:r>
          </a:p>
        </p:txBody>
      </p:sp>
    </p:spTree>
    <p:extLst>
      <p:ext uri="{BB962C8B-B14F-4D97-AF65-F5344CB8AC3E}">
        <p14:creationId xmlns:p14="http://schemas.microsoft.com/office/powerpoint/2010/main" val="274407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6653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WPA2 is the latest in a long series of protocols to secure wifi. It’s the only one that’s secure, now, and even it has some flaws… but that’s outside our scope. Goal here is to learn about the process and the principles; the details of WPA2 are only interesting because they’re illustrative of that.</a:t>
            </a:r>
          </a:p>
          <a:p>
            <a:pPr rtl="0">
              <a:spcBef>
                <a:spcPts val="0"/>
              </a:spcBef>
              <a:buNone/>
            </a:pPr>
            <a:endParaRPr/>
          </a:p>
          <a:p>
            <a:pPr rtl="0">
              <a:spcBef>
                <a:spcPts val="0"/>
              </a:spcBef>
              <a:buNone/>
            </a:pPr>
            <a:r>
              <a:rPr lang="en"/>
              <a:t>Allowing internal listeners to sniff our traffic is considered okay, because it meets the bar of Ethernet. (WEP = wired equivalent privacy)</a:t>
            </a:r>
          </a:p>
          <a:p>
            <a:pPr rtl="0">
              <a:spcBef>
                <a:spcPts val="0"/>
              </a:spcBef>
              <a:buNone/>
            </a:pPr>
            <a:endParaRPr/>
          </a:p>
          <a:p>
            <a:pPr lvl="0" rtl="0">
              <a:spcBef>
                <a:spcPts val="0"/>
              </a:spcBef>
              <a:buNone/>
            </a:pPr>
            <a:r>
              <a:rPr lang="en"/>
              <a:t>This last point is really important and drives a lot of choices that seem otherwise strange. [ESP8266]</a:t>
            </a:r>
          </a:p>
        </p:txBody>
      </p:sp>
    </p:spTree>
    <p:extLst>
      <p:ext uri="{BB962C8B-B14F-4D97-AF65-F5344CB8AC3E}">
        <p14:creationId xmlns:p14="http://schemas.microsoft.com/office/powerpoint/2010/main" val="23496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WPA2 is the latest in a long series of protocols to secure wifi. It’s the only one that’s secure, now, and even it has some flaws… but that’s outside our scope. Goal here is to learn about the process and the principles; the details of WPA2 are only interesting because they’re illustrative of that.</a:t>
            </a:r>
          </a:p>
          <a:p>
            <a:pPr lvl="0" rtl="0">
              <a:spcBef>
                <a:spcPts val="0"/>
              </a:spcBef>
              <a:buNone/>
            </a:pPr>
            <a:endParaRPr/>
          </a:p>
          <a:p>
            <a:pPr lvl="0" rtl="0">
              <a:spcBef>
                <a:spcPts val="0"/>
              </a:spcBef>
              <a:buNone/>
            </a:pPr>
            <a:r>
              <a:rPr lang="en"/>
              <a:t>This last point is really important and drives a lot of choices that seem otherwise strange. [ESP8266]</a:t>
            </a:r>
          </a:p>
        </p:txBody>
      </p:sp>
    </p:spTree>
    <p:extLst>
      <p:ext uri="{BB962C8B-B14F-4D97-AF65-F5344CB8AC3E}">
        <p14:creationId xmlns:p14="http://schemas.microsoft.com/office/powerpoint/2010/main" val="3543098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First, the “begin” arrow is actually hiding some two-way traffic. [TALK ABOUT ALGORITHM NEGOTIATION, ALGORITHM FUNGIBILITY, LEGACY SUPPORT]</a:t>
            </a:r>
          </a:p>
          <a:p>
            <a:pPr rtl="0">
              <a:spcBef>
                <a:spcPts val="0"/>
              </a:spcBef>
              <a:buNone/>
            </a:pPr>
            <a:endParaRPr/>
          </a:p>
          <a:p>
            <a:pPr>
              <a:spcBef>
                <a:spcPts val="0"/>
              </a:spcBef>
              <a:buNone/>
            </a:pPr>
            <a:r>
              <a:rPr lang="en"/>
              <a:t>MIC = Message Integrity Check = HMAC. Talk about difference between HMAC and normal hash (H(key || message) vs H(message || key), hash initialization vector extensibility… should probably fold that discussion into the original mitigations deck eventually</a:t>
            </a:r>
          </a:p>
        </p:txBody>
      </p:sp>
    </p:spTree>
    <p:extLst>
      <p:ext uri="{BB962C8B-B14F-4D97-AF65-F5344CB8AC3E}">
        <p14:creationId xmlns:p14="http://schemas.microsoft.com/office/powerpoint/2010/main" val="1235093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3189150"/>
            <a:ext cx="4126799" cy="1546500"/>
          </a:xfrm>
          <a:prstGeom prst="rect">
            <a:avLst/>
          </a:prstGeom>
        </p:spPr>
        <p:txBody>
          <a:bodyPr lIns="91425" tIns="91425" rIns="91425" bIns="91425" anchor="b" anchorCtr="0"/>
          <a:lstStyle>
            <a:lvl1pPr>
              <a:spcBef>
                <a:spcPts val="0"/>
              </a:spcBef>
              <a:buClr>
                <a:srgbClr val="FFFFFF"/>
              </a:buClr>
              <a:buSzPct val="100000"/>
              <a:buFont typeface="Playfair Display"/>
              <a:defRPr sz="4800" b="1">
                <a:solidFill>
                  <a:srgbClr val="FFFFFF"/>
                </a:solidFill>
                <a:latin typeface="Playfair Display"/>
                <a:ea typeface="Playfair Display"/>
                <a:cs typeface="Playfair Display"/>
                <a:sym typeface="Playfair Display"/>
              </a:defRPr>
            </a:lvl1pPr>
            <a:lvl2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sp>
        <p:nvSpPr>
          <p:cNvPr id="9" name="Shape 9"/>
          <p:cNvSpPr/>
          <p:nvPr/>
        </p:nvSpPr>
        <p:spPr>
          <a:xfrm>
            <a:off x="25" y="5216825"/>
            <a:ext cx="9144000" cy="1641300"/>
          </a:xfrm>
          <a:prstGeom prst="rect">
            <a:avLst/>
          </a:prstGeom>
          <a:solidFill>
            <a:srgbClr val="FFD900"/>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color">
    <p:bg>
      <p:bgPr>
        <a:solidFill>
          <a:srgbClr val="FFD900"/>
        </a:solidFill>
        <a:effectLst/>
      </p:bgPr>
    </p:bg>
    <p:spTree>
      <p:nvGrpSpPr>
        <p:cNvPr id="1" name="Shape 46"/>
        <p:cNvGrpSpPr/>
        <p:nvPr/>
      </p:nvGrpSpPr>
      <p:grpSpPr>
        <a:xfrm>
          <a:off x="0" y="0"/>
          <a:ext cx="0" cy="0"/>
          <a:chOff x="0" y="0"/>
          <a:chExt cx="0" cy="0"/>
        </a:xfrm>
      </p:grpSpPr>
      <p:cxnSp>
        <p:nvCxnSpPr>
          <p:cNvPr id="47" name="Shape 47"/>
          <p:cNvCxnSpPr/>
          <p:nvPr/>
        </p:nvCxnSpPr>
        <p:spPr>
          <a:xfrm>
            <a:off x="734700" y="6310075"/>
            <a:ext cx="7674599" cy="0"/>
          </a:xfrm>
          <a:prstGeom prst="straightConnector1">
            <a:avLst/>
          </a:prstGeom>
          <a:noFill/>
          <a:ln w="19050" cap="flat" cmpd="sng">
            <a:solidFill>
              <a:srgbClr val="434343"/>
            </a:solidFill>
            <a:prstDash val="solid"/>
            <a:round/>
            <a:headEnd type="none" w="lg" len="lg"/>
            <a:tailEnd type="none" w="lg" len="lg"/>
          </a:ln>
        </p:spPr>
      </p:cxnSp>
      <p:cxnSp>
        <p:nvCxnSpPr>
          <p:cNvPr id="48" name="Shape 48"/>
          <p:cNvCxnSpPr/>
          <p:nvPr/>
        </p:nvCxnSpPr>
        <p:spPr>
          <a:xfrm>
            <a:off x="734700" y="547925"/>
            <a:ext cx="7674599" cy="0"/>
          </a:xfrm>
          <a:prstGeom prst="straightConnector1">
            <a:avLst/>
          </a:prstGeom>
          <a:noFill/>
          <a:ln w="19050" cap="flat" cmpd="sng">
            <a:solidFill>
              <a:srgbClr val="434343"/>
            </a:solidFill>
            <a:prstDash val="solid"/>
            <a:round/>
            <a:headEnd type="none" w="lg" len="lg"/>
            <a:tailEnd type="none" w="lg" len="lg"/>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circle">
    <p:bg>
      <p:bgPr>
        <a:solidFill>
          <a:srgbClr val="FFD900"/>
        </a:solidFill>
        <a:effectLst/>
      </p:bgPr>
    </p:bg>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r="24998"/>
          <a:stretch/>
        </p:blipFill>
        <p:spPr>
          <a:xfrm>
            <a:off x="1523550" y="380550"/>
            <a:ext cx="6096899" cy="6096899"/>
          </a:xfrm>
          <a:prstGeom prst="ellipse">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subTitle" idx="1"/>
          </p:nvPr>
        </p:nvSpPr>
        <p:spPr>
          <a:xfrm>
            <a:off x="685800" y="5082150"/>
            <a:ext cx="4126799" cy="1046400"/>
          </a:xfrm>
          <a:prstGeom prst="rect">
            <a:avLst/>
          </a:prstGeom>
        </p:spPr>
        <p:txBody>
          <a:bodyPr lIns="91425" tIns="91425" rIns="91425" bIns="91425" anchor="t" anchorCtr="0"/>
          <a:lstStyle>
            <a:lvl1pPr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1pPr>
            <a:lvl2pPr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2pPr>
            <a:lvl3pPr rtl="0">
              <a:spcBef>
                <a:spcPts val="0"/>
              </a:spcBef>
              <a:buClr>
                <a:srgbClr val="FFD900"/>
              </a:buClr>
              <a:buFont typeface="Playfair Display"/>
              <a:buNone/>
              <a:defRPr i="1">
                <a:solidFill>
                  <a:srgbClr val="FFD900"/>
                </a:solidFill>
                <a:latin typeface="Playfair Display"/>
                <a:ea typeface="Playfair Display"/>
                <a:cs typeface="Playfair Display"/>
                <a:sym typeface="Playfair Display"/>
              </a:defRPr>
            </a:lvl3pPr>
            <a:lvl4pPr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4pPr>
            <a:lvl5pPr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5pPr>
            <a:lvl6pPr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6pPr>
            <a:lvl7pPr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7pPr>
            <a:lvl8pPr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8pPr>
            <a:lvl9pPr rtl="0">
              <a:spcBef>
                <a:spcPts val="0"/>
              </a:spcBef>
              <a:buClr>
                <a:srgbClr val="FFD900"/>
              </a:buClr>
              <a:buSzPct val="100000"/>
              <a:buFont typeface="Playfair Display"/>
              <a:buNone/>
              <a:defRPr sz="2400" i="1">
                <a:solidFill>
                  <a:srgbClr val="FFD900"/>
                </a:solidFill>
                <a:latin typeface="Playfair Display"/>
                <a:ea typeface="Playfair Display"/>
                <a:cs typeface="Playfair Display"/>
                <a:sym typeface="Playfair Display"/>
              </a:defRPr>
            </a:lvl9pPr>
          </a:lstStyle>
          <a:p>
            <a:endParaRPr/>
          </a:p>
        </p:txBody>
      </p:sp>
      <p:sp>
        <p:nvSpPr>
          <p:cNvPr id="12" name="Shape 12"/>
          <p:cNvSpPr txBox="1">
            <a:spLocks noGrp="1"/>
          </p:cNvSpPr>
          <p:nvPr>
            <p:ph type="ctrTitle"/>
          </p:nvPr>
        </p:nvSpPr>
        <p:spPr>
          <a:xfrm>
            <a:off x="685800" y="3112950"/>
            <a:ext cx="4126799" cy="1546500"/>
          </a:xfrm>
          <a:prstGeom prst="rect">
            <a:avLst/>
          </a:prstGeom>
        </p:spPr>
        <p:txBody>
          <a:bodyPr lIns="91425" tIns="91425" rIns="91425" bIns="91425" anchor="b" anchorCtr="0"/>
          <a:lstStyle>
            <a:lvl1pPr rtl="0">
              <a:spcBef>
                <a:spcPts val="0"/>
              </a:spcBef>
              <a:buClr>
                <a:srgbClr val="FFFFFF"/>
              </a:buClr>
              <a:buSzPct val="100000"/>
              <a:buFont typeface="Playfair Display"/>
              <a:defRPr sz="4800">
                <a:solidFill>
                  <a:srgbClr val="FFFFFF"/>
                </a:solidFill>
                <a:latin typeface="Playfair Display"/>
                <a:ea typeface="Playfair Display"/>
                <a:cs typeface="Playfair Display"/>
                <a:sym typeface="Playfair Display"/>
              </a:defRPr>
            </a:lvl1pPr>
            <a:lvl2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2pPr>
            <a:lvl3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3pPr>
            <a:lvl4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4pPr>
            <a:lvl5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5pPr>
            <a:lvl6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6pPr>
            <a:lvl7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7pPr>
            <a:lvl8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8pPr>
            <a:lvl9pPr rtl="0">
              <a:spcBef>
                <a:spcPts val="0"/>
              </a:spcBef>
              <a:buClr>
                <a:srgbClr val="FFFFFF"/>
              </a:buClr>
              <a:buSzPct val="100000"/>
              <a:buFont typeface="Playfair Display"/>
              <a:defRPr sz="6000">
                <a:solidFill>
                  <a:srgbClr val="FFFFFF"/>
                </a:solidFill>
                <a:latin typeface="Playfair Display"/>
                <a:ea typeface="Playfair Display"/>
                <a:cs typeface="Playfair Display"/>
                <a:sym typeface="Playfair Display"/>
              </a:defRPr>
            </a:lvl9pPr>
          </a:lstStyle>
          <a:p>
            <a:endParaRPr/>
          </a:p>
        </p:txBody>
      </p:sp>
      <p:cxnSp>
        <p:nvCxnSpPr>
          <p:cNvPr id="13" name="Shape 13"/>
          <p:cNvCxnSpPr/>
          <p:nvPr/>
        </p:nvCxnSpPr>
        <p:spPr>
          <a:xfrm>
            <a:off x="806100" y="4831425"/>
            <a:ext cx="75318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1261500" y="2882400"/>
            <a:ext cx="6621000" cy="1093199"/>
          </a:xfrm>
          <a:prstGeom prst="rect">
            <a:avLst/>
          </a:prstGeom>
        </p:spPr>
        <p:txBody>
          <a:bodyPr lIns="91425" tIns="91425" rIns="91425" bIns="91425" anchor="ctr" anchorCtr="0"/>
          <a:lstStyle>
            <a:lvl1pPr algn="ctr" rtl="0">
              <a:spcBef>
                <a:spcPts val="0"/>
              </a:spcBef>
              <a:buFont typeface="Playfair Display"/>
              <a:defRPr i="1">
                <a:latin typeface="Playfair Display"/>
                <a:ea typeface="Playfair Display"/>
                <a:cs typeface="Playfair Display"/>
                <a:sym typeface="Playfair Display"/>
              </a:defRPr>
            </a:lvl1pPr>
            <a:lvl2pPr algn="ctr" rtl="0">
              <a:spcBef>
                <a:spcPts val="0"/>
              </a:spcBef>
              <a:buFont typeface="Playfair Display"/>
              <a:defRPr i="1">
                <a:latin typeface="Playfair Display"/>
                <a:ea typeface="Playfair Display"/>
                <a:cs typeface="Playfair Display"/>
                <a:sym typeface="Playfair Display"/>
              </a:defRPr>
            </a:lvl2pPr>
            <a:lvl3pPr algn="ctr" rtl="0">
              <a:spcBef>
                <a:spcPts val="0"/>
              </a:spcBef>
              <a:buFont typeface="Playfair Display"/>
              <a:defRPr i="1">
                <a:latin typeface="Playfair Display"/>
                <a:ea typeface="Playfair Display"/>
                <a:cs typeface="Playfair Display"/>
                <a:sym typeface="Playfair Display"/>
              </a:defRPr>
            </a:lvl3pPr>
            <a:lvl4pPr algn="ctr" rtl="0">
              <a:spcBef>
                <a:spcPts val="0"/>
              </a:spcBef>
              <a:buFont typeface="Playfair Display"/>
              <a:defRPr i="1">
                <a:latin typeface="Playfair Display"/>
                <a:ea typeface="Playfair Display"/>
                <a:cs typeface="Playfair Display"/>
                <a:sym typeface="Playfair Display"/>
              </a:defRPr>
            </a:lvl4pPr>
            <a:lvl5pPr algn="ctr" rtl="0">
              <a:spcBef>
                <a:spcPts val="0"/>
              </a:spcBef>
              <a:buFont typeface="Playfair Display"/>
              <a:defRPr i="1">
                <a:latin typeface="Playfair Display"/>
                <a:ea typeface="Playfair Display"/>
                <a:cs typeface="Playfair Display"/>
                <a:sym typeface="Playfair Display"/>
              </a:defRPr>
            </a:lvl5pPr>
            <a:lvl6pPr algn="ctr" rtl="0">
              <a:spcBef>
                <a:spcPts val="0"/>
              </a:spcBef>
              <a:buFont typeface="Playfair Display"/>
              <a:defRPr i="1">
                <a:latin typeface="Playfair Display"/>
                <a:ea typeface="Playfair Display"/>
                <a:cs typeface="Playfair Display"/>
                <a:sym typeface="Playfair Display"/>
              </a:defRPr>
            </a:lvl6pPr>
            <a:lvl7pPr algn="ctr" rtl="0">
              <a:spcBef>
                <a:spcPts val="0"/>
              </a:spcBef>
              <a:buFont typeface="Playfair Display"/>
              <a:defRPr i="1">
                <a:latin typeface="Playfair Display"/>
                <a:ea typeface="Playfair Display"/>
                <a:cs typeface="Playfair Display"/>
                <a:sym typeface="Playfair Display"/>
              </a:defRPr>
            </a:lvl7pPr>
            <a:lvl8pPr algn="ctr" rtl="0">
              <a:spcBef>
                <a:spcPts val="0"/>
              </a:spcBef>
              <a:buFont typeface="Playfair Display"/>
              <a:defRPr i="1">
                <a:latin typeface="Playfair Display"/>
                <a:ea typeface="Playfair Display"/>
                <a:cs typeface="Playfair Display"/>
                <a:sym typeface="Playfair Display"/>
              </a:defRPr>
            </a:lvl8pPr>
            <a:lvl9pPr algn="ctr">
              <a:spcBef>
                <a:spcPts val="0"/>
              </a:spcBef>
              <a:buFont typeface="Playfair Display"/>
              <a:defRPr i="1">
                <a:latin typeface="Playfair Display"/>
                <a:ea typeface="Playfair Display"/>
                <a:cs typeface="Playfair Display"/>
                <a:sym typeface="Playfair Display"/>
              </a:defRPr>
            </a:lvl9pPr>
          </a:lstStyle>
          <a:p>
            <a:endParaRPr/>
          </a:p>
        </p:txBody>
      </p:sp>
      <p:sp>
        <p:nvSpPr>
          <p:cNvPr id="16" name="Shape 16"/>
          <p:cNvSpPr txBox="1"/>
          <p:nvPr/>
        </p:nvSpPr>
        <p:spPr>
          <a:xfrm>
            <a:off x="3593400" y="1012467"/>
            <a:ext cx="1957200" cy="869700"/>
          </a:xfrm>
          <a:prstGeom prst="rect">
            <a:avLst/>
          </a:prstGeom>
          <a:noFill/>
          <a:ln>
            <a:noFill/>
          </a:ln>
        </p:spPr>
        <p:txBody>
          <a:bodyPr lIns="91425" tIns="91425" rIns="91425" bIns="91425" anchor="t" anchorCtr="0">
            <a:noAutofit/>
          </a:bodyPr>
          <a:lstStyle/>
          <a:p>
            <a:pPr algn="ctr">
              <a:spcBef>
                <a:spcPts val="0"/>
              </a:spcBef>
              <a:buNone/>
            </a:pPr>
            <a:r>
              <a:rPr lang="en" sz="9600">
                <a:solidFill>
                  <a:srgbClr val="FFD900"/>
                </a:solidFill>
                <a:latin typeface="Playfair Display"/>
                <a:ea typeface="Playfair Display"/>
                <a:cs typeface="Playfair Display"/>
                <a:sym typeface="Playfair Display"/>
              </a:rPr>
              <a:t>“</a:t>
            </a:r>
          </a:p>
        </p:txBody>
      </p:sp>
      <p:cxnSp>
        <p:nvCxnSpPr>
          <p:cNvPr id="17" name="Shape 17"/>
          <p:cNvCxnSpPr/>
          <p:nvPr/>
        </p:nvCxnSpPr>
        <p:spPr>
          <a:xfrm>
            <a:off x="3028650" y="5540732"/>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8"/>
        <p:cNvGrpSpPr/>
        <p:nvPr/>
      </p:nvGrpSpPr>
      <p:grpSpPr>
        <a:xfrm>
          <a:off x="0" y="0"/>
          <a:ext cx="0" cy="0"/>
          <a:chOff x="0" y="0"/>
          <a:chExt cx="0" cy="0"/>
        </a:xfrm>
      </p:grpSpPr>
      <p:sp>
        <p:nvSpPr>
          <p:cNvPr id="19" name="Shape 19"/>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457200" y="0"/>
            <a:ext cx="8229600" cy="1295400"/>
          </a:xfrm>
          <a:prstGeom prst="rect">
            <a:avLst/>
          </a:prstGeom>
        </p:spPr>
        <p:txBody>
          <a:bodyPr lIns="91425" tIns="91425" rIns="91425" bIns="91425" anchor="ctr" anchorCtr="0"/>
          <a:lstStyle>
            <a:lvl1pPr algn="ctr">
              <a:spcBef>
                <a:spcPts val="0"/>
              </a:spcBef>
              <a:buClr>
                <a:srgbClr val="F3F3F3"/>
              </a:buClr>
              <a:buSzPct val="100000"/>
              <a:defRPr sz="2400" b="0">
                <a:solidFill>
                  <a:srgbClr val="F3F3F3"/>
                </a:solidFill>
              </a:defRPr>
            </a:lvl1pPr>
            <a:lvl2pPr algn="ctr">
              <a:spcBef>
                <a:spcPts val="0"/>
              </a:spcBef>
              <a:buClr>
                <a:srgbClr val="999999"/>
              </a:buClr>
              <a:buSzPct val="100000"/>
              <a:defRPr sz="2400" b="0">
                <a:solidFill>
                  <a:srgbClr val="999999"/>
                </a:solidFill>
              </a:defRPr>
            </a:lvl2pPr>
            <a:lvl3pPr algn="ctr">
              <a:spcBef>
                <a:spcPts val="0"/>
              </a:spcBef>
              <a:buClr>
                <a:srgbClr val="999999"/>
              </a:buClr>
              <a:buSzPct val="100000"/>
              <a:defRPr sz="2400" b="0">
                <a:solidFill>
                  <a:srgbClr val="999999"/>
                </a:solidFill>
              </a:defRPr>
            </a:lvl3pPr>
            <a:lvl4pPr algn="ctr">
              <a:spcBef>
                <a:spcPts val="0"/>
              </a:spcBef>
              <a:buClr>
                <a:srgbClr val="999999"/>
              </a:buClr>
              <a:buSzPct val="100000"/>
              <a:defRPr sz="2400" b="0">
                <a:solidFill>
                  <a:srgbClr val="999999"/>
                </a:solidFill>
              </a:defRPr>
            </a:lvl4pPr>
            <a:lvl5pPr algn="ctr">
              <a:spcBef>
                <a:spcPts val="0"/>
              </a:spcBef>
              <a:buClr>
                <a:srgbClr val="999999"/>
              </a:buClr>
              <a:buSzPct val="100000"/>
              <a:defRPr sz="2400" b="0">
                <a:solidFill>
                  <a:srgbClr val="999999"/>
                </a:solidFill>
              </a:defRPr>
            </a:lvl5pPr>
            <a:lvl6pPr algn="ctr">
              <a:spcBef>
                <a:spcPts val="0"/>
              </a:spcBef>
              <a:buClr>
                <a:srgbClr val="999999"/>
              </a:buClr>
              <a:buSzPct val="100000"/>
              <a:defRPr sz="2400" b="0">
                <a:solidFill>
                  <a:srgbClr val="999999"/>
                </a:solidFill>
              </a:defRPr>
            </a:lvl6pPr>
            <a:lvl7pPr algn="ctr">
              <a:spcBef>
                <a:spcPts val="0"/>
              </a:spcBef>
              <a:buClr>
                <a:srgbClr val="999999"/>
              </a:buClr>
              <a:buSzPct val="100000"/>
              <a:defRPr sz="2400" b="0">
                <a:solidFill>
                  <a:srgbClr val="999999"/>
                </a:solidFill>
              </a:defRPr>
            </a:lvl7pPr>
            <a:lvl8pPr algn="ctr">
              <a:spcBef>
                <a:spcPts val="0"/>
              </a:spcBef>
              <a:buClr>
                <a:srgbClr val="999999"/>
              </a:buClr>
              <a:buSzPct val="100000"/>
              <a:defRPr sz="2400" b="0">
                <a:solidFill>
                  <a:srgbClr val="999999"/>
                </a:solidFill>
              </a:defRPr>
            </a:lvl8pPr>
            <a:lvl9pPr algn="ctr">
              <a:spcBef>
                <a:spcPts val="0"/>
              </a:spcBef>
              <a:buClr>
                <a:srgbClr val="999999"/>
              </a:buClr>
              <a:buSzPct val="100000"/>
              <a:defRPr sz="2400" b="0">
                <a:solidFill>
                  <a:srgbClr val="999999"/>
                </a:solidFill>
              </a:defRPr>
            </a:lvl9pPr>
          </a:lstStyle>
          <a:p>
            <a:endParaRPr/>
          </a:p>
        </p:txBody>
      </p:sp>
      <p:sp>
        <p:nvSpPr>
          <p:cNvPr id="21" name="Shape 21"/>
          <p:cNvSpPr txBox="1">
            <a:spLocks noGrp="1"/>
          </p:cNvSpPr>
          <p:nvPr>
            <p:ph type="body" idx="1"/>
          </p:nvPr>
        </p:nvSpPr>
        <p:spPr>
          <a:xfrm>
            <a:off x="1005600" y="1600200"/>
            <a:ext cx="7132799" cy="48374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22" name="Shape 22"/>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0"/>
            <a:ext cx="8229600" cy="1295400"/>
          </a:xfrm>
          <a:prstGeom prst="rect">
            <a:avLst/>
          </a:prstGeom>
        </p:spPr>
        <p:txBody>
          <a:bodyPr lIns="91425" tIns="91425" rIns="91425" bIns="91425" anchor="ctr"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a:endParaRPr/>
          </a:p>
        </p:txBody>
      </p:sp>
      <p:sp>
        <p:nvSpPr>
          <p:cNvPr id="25" name="Shape 25"/>
          <p:cNvSpPr txBox="1">
            <a:spLocks noGrp="1"/>
          </p:cNvSpPr>
          <p:nvPr>
            <p:ph type="body" idx="1"/>
          </p:nvPr>
        </p:nvSpPr>
        <p:spPr>
          <a:xfrm>
            <a:off x="880025" y="1600200"/>
            <a:ext cx="3584100" cy="4774200"/>
          </a:xfrm>
          <a:prstGeom prst="rect">
            <a:avLst/>
          </a:prstGeom>
        </p:spPr>
        <p:txBody>
          <a:bodyPr lIns="91425" tIns="91425" rIns="91425" bIns="91425" anchor="t" anchorCtr="0"/>
          <a:lstStyle>
            <a:lvl1pPr>
              <a:spcBef>
                <a:spcPts val="0"/>
              </a:spcBef>
              <a:buSzPct val="100000"/>
              <a:defRPr sz="2400"/>
            </a:lvl1pPr>
            <a:lvl2pPr>
              <a:spcBef>
                <a:spcPts val="0"/>
              </a:spcBef>
              <a:defRPr/>
            </a:lvl2pPr>
            <a:lvl3pPr>
              <a:spcBef>
                <a:spcPts val="0"/>
              </a:spcBef>
              <a:defRPr/>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26" name="Shape 26"/>
          <p:cNvSpPr txBox="1">
            <a:spLocks noGrp="1"/>
          </p:cNvSpPr>
          <p:nvPr>
            <p:ph type="body" idx="2"/>
          </p:nvPr>
        </p:nvSpPr>
        <p:spPr>
          <a:xfrm>
            <a:off x="4679874" y="1600200"/>
            <a:ext cx="3584100" cy="4774200"/>
          </a:xfrm>
          <a:prstGeom prst="rect">
            <a:avLst/>
          </a:prstGeom>
        </p:spPr>
        <p:txBody>
          <a:bodyPr lIns="91425" tIns="91425" rIns="91425" bIns="91425" anchor="t" anchorCtr="0"/>
          <a:lstStyle>
            <a:lvl1pPr>
              <a:spcBef>
                <a:spcPts val="0"/>
              </a:spcBef>
              <a:buSzPct val="100000"/>
              <a:defRPr sz="2400"/>
            </a:lvl1pPr>
            <a:lvl2pPr>
              <a:spcBef>
                <a:spcPts val="0"/>
              </a:spcBef>
              <a:defRPr/>
            </a:lvl2pPr>
            <a:lvl3pPr>
              <a:spcBef>
                <a:spcPts val="0"/>
              </a:spcBef>
              <a:defRPr/>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cxnSp>
        <p:nvCxnSpPr>
          <p:cNvPr id="27" name="Shape 27"/>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28" name="Shape 28"/>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0"/>
            <a:ext cx="8229600" cy="1295400"/>
          </a:xfrm>
          <a:prstGeom prst="rect">
            <a:avLst/>
          </a:prstGeom>
        </p:spPr>
        <p:txBody>
          <a:bodyPr lIns="91425" tIns="91425" rIns="91425" bIns="91425" anchor="ctr" anchorCtr="0"/>
          <a:lstStyle>
            <a:lvl1pPr algn="ctr" rtl="0">
              <a:spcBef>
                <a:spcPts val="0"/>
              </a:spcBef>
              <a:buSzPct val="100000"/>
              <a:defRPr sz="2400"/>
            </a:lvl1pPr>
            <a:lvl2pPr algn="ctr" rtl="0">
              <a:spcBef>
                <a:spcPts val="0"/>
              </a:spcBef>
              <a:buSzPct val="100000"/>
              <a:defRPr sz="2400"/>
            </a:lvl2pPr>
            <a:lvl3pPr algn="ctr" rtl="0">
              <a:spcBef>
                <a:spcPts val="0"/>
              </a:spcBef>
              <a:buSzPct val="100000"/>
              <a:defRPr sz="2400"/>
            </a:lvl3pPr>
            <a:lvl4pPr algn="ctr" rtl="0">
              <a:spcBef>
                <a:spcPts val="0"/>
              </a:spcBef>
              <a:buSzPct val="100000"/>
              <a:defRPr sz="2400"/>
            </a:lvl4pPr>
            <a:lvl5pPr algn="ctr" rtl="0">
              <a:spcBef>
                <a:spcPts val="0"/>
              </a:spcBef>
              <a:buSzPct val="100000"/>
              <a:defRPr sz="2400"/>
            </a:lvl5pPr>
            <a:lvl6pPr algn="ctr" rtl="0">
              <a:spcBef>
                <a:spcPts val="0"/>
              </a:spcBef>
              <a:buSzPct val="100000"/>
              <a:defRPr sz="2400"/>
            </a:lvl6pPr>
            <a:lvl7pPr algn="ctr" rtl="0">
              <a:spcBef>
                <a:spcPts val="0"/>
              </a:spcBef>
              <a:buSzPct val="100000"/>
              <a:defRPr sz="2400"/>
            </a:lvl7pPr>
            <a:lvl8pPr algn="ctr" rtl="0">
              <a:spcBef>
                <a:spcPts val="0"/>
              </a:spcBef>
              <a:buSzPct val="100000"/>
              <a:defRPr sz="2400"/>
            </a:lvl8pPr>
            <a:lvl9pPr algn="ctr" rtl="0">
              <a:spcBef>
                <a:spcPts val="0"/>
              </a:spcBef>
              <a:buSzPct val="100000"/>
              <a:defRPr sz="2400"/>
            </a:lvl9pPr>
          </a:lstStyle>
          <a:p>
            <a:endParaRPr/>
          </a:p>
        </p:txBody>
      </p:sp>
      <p:sp>
        <p:nvSpPr>
          <p:cNvPr id="31" name="Shape 31"/>
          <p:cNvSpPr txBox="1">
            <a:spLocks noGrp="1"/>
          </p:cNvSpPr>
          <p:nvPr>
            <p:ph type="body" idx="1"/>
          </p:nvPr>
        </p:nvSpPr>
        <p:spPr>
          <a:xfrm>
            <a:off x="457200" y="1600200"/>
            <a:ext cx="2631900" cy="4514699"/>
          </a:xfrm>
          <a:prstGeom prst="rect">
            <a:avLst/>
          </a:prstGeom>
        </p:spPr>
        <p:txBody>
          <a:bodyPr lIns="91425" tIns="91425" rIns="91425" bIns="91425" anchor="t" anchorCtr="0"/>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2"/>
          </p:nvPr>
        </p:nvSpPr>
        <p:spPr>
          <a:xfrm>
            <a:off x="3223963" y="1600200"/>
            <a:ext cx="2631900" cy="4514699"/>
          </a:xfrm>
          <a:prstGeom prst="rect">
            <a:avLst/>
          </a:prstGeom>
        </p:spPr>
        <p:txBody>
          <a:bodyPr lIns="91425" tIns="91425" rIns="91425" bIns="91425" anchor="t" anchorCtr="0"/>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3"/>
          </p:nvPr>
        </p:nvSpPr>
        <p:spPr>
          <a:xfrm>
            <a:off x="5990727" y="1600200"/>
            <a:ext cx="2631900" cy="4514699"/>
          </a:xfrm>
          <a:prstGeom prst="rect">
            <a:avLst/>
          </a:prstGeom>
        </p:spPr>
        <p:txBody>
          <a:bodyPr lIns="91425" tIns="91425" rIns="91425" bIns="91425" anchor="t" anchorCtr="0"/>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cxnSp>
        <p:nvCxnSpPr>
          <p:cNvPr id="34" name="Shape 34"/>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35" name="Shape 35"/>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0"/>
            <a:ext cx="8229600" cy="1295400"/>
          </a:xfrm>
          <a:prstGeom prst="rect">
            <a:avLst/>
          </a:prstGeom>
        </p:spPr>
        <p:txBody>
          <a:bodyPr lIns="91425" tIns="91425" rIns="91425" bIns="91425" anchor="ctr"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a:endParaRPr/>
          </a:p>
        </p:txBody>
      </p:sp>
      <p:cxnSp>
        <p:nvCxnSpPr>
          <p:cNvPr id="38" name="Shape 38"/>
          <p:cNvCxnSpPr/>
          <p:nvPr/>
        </p:nvCxnSpPr>
        <p:spPr>
          <a:xfrm>
            <a:off x="3028650" y="1295407"/>
            <a:ext cx="3086700" cy="0"/>
          </a:xfrm>
          <a:prstGeom prst="straightConnector1">
            <a:avLst/>
          </a:prstGeom>
          <a:noFill/>
          <a:ln w="19050" cap="flat" cmpd="sng">
            <a:solidFill>
              <a:srgbClr val="FFD900"/>
            </a:solidFill>
            <a:prstDash val="solid"/>
            <a:round/>
            <a:headEnd type="none" w="lg" len="lg"/>
            <a:tailEnd type="none" w="lg" len="lg"/>
          </a:ln>
        </p:spPr>
      </p:cxnSp>
      <p:sp>
        <p:nvSpPr>
          <p:cNvPr id="39" name="Shape 39"/>
          <p:cNvSpPr/>
          <p:nvPr/>
        </p:nvSpPr>
        <p:spPr>
          <a:xfrm>
            <a:off x="25" y="6636000"/>
            <a:ext cx="9144000" cy="222000"/>
          </a:xfrm>
          <a:prstGeom prst="rect">
            <a:avLst/>
          </a:prstGeom>
          <a:solidFill>
            <a:srgbClr val="FFD900"/>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457200" y="5875073"/>
            <a:ext cx="8229600" cy="982800"/>
          </a:xfrm>
          <a:prstGeom prst="rect">
            <a:avLst/>
          </a:prstGeom>
        </p:spPr>
        <p:txBody>
          <a:bodyPr lIns="91425" tIns="91425" rIns="91425" bIns="91425" anchor="ctr" anchorCtr="0"/>
          <a:lstStyle>
            <a:lvl1pPr algn="ctr">
              <a:spcBef>
                <a:spcPts val="360"/>
              </a:spcBef>
              <a:buSzPct val="100000"/>
              <a:buFont typeface="Playfair Display"/>
              <a:buNone/>
              <a:defRPr sz="1600" i="1">
                <a:latin typeface="Playfair Display"/>
                <a:ea typeface="Playfair Display"/>
                <a:cs typeface="Playfair Display"/>
                <a:sym typeface="Playfair Display"/>
              </a:defRPr>
            </a:lvl1pPr>
          </a:lstStyle>
          <a:p>
            <a:endParaRPr/>
          </a:p>
        </p:txBody>
      </p:sp>
      <p:cxnSp>
        <p:nvCxnSpPr>
          <p:cNvPr id="42" name="Shape 42"/>
          <p:cNvCxnSpPr/>
          <p:nvPr/>
        </p:nvCxnSpPr>
        <p:spPr>
          <a:xfrm>
            <a:off x="3028650" y="5875082"/>
            <a:ext cx="3086700"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3"/>
        <p:cNvGrpSpPr/>
        <p:nvPr/>
      </p:nvGrpSpPr>
      <p:grpSpPr>
        <a:xfrm>
          <a:off x="0" y="0"/>
          <a:ext cx="0" cy="0"/>
          <a:chOff x="0" y="0"/>
          <a:chExt cx="0" cy="0"/>
        </a:xfrm>
      </p:grpSpPr>
      <p:cxnSp>
        <p:nvCxnSpPr>
          <p:cNvPr id="44" name="Shape 44"/>
          <p:cNvCxnSpPr/>
          <p:nvPr/>
        </p:nvCxnSpPr>
        <p:spPr>
          <a:xfrm>
            <a:off x="734700" y="6310075"/>
            <a:ext cx="7674599" cy="0"/>
          </a:xfrm>
          <a:prstGeom prst="straightConnector1">
            <a:avLst/>
          </a:prstGeom>
          <a:noFill/>
          <a:ln w="19050" cap="flat" cmpd="sng">
            <a:solidFill>
              <a:srgbClr val="FFD900"/>
            </a:solidFill>
            <a:prstDash val="solid"/>
            <a:round/>
            <a:headEnd type="none" w="lg" len="lg"/>
            <a:tailEnd type="none" w="lg" len="lg"/>
          </a:ln>
        </p:spPr>
      </p:cxnSp>
      <p:cxnSp>
        <p:nvCxnSpPr>
          <p:cNvPr id="45" name="Shape 45"/>
          <p:cNvCxnSpPr/>
          <p:nvPr/>
        </p:nvCxnSpPr>
        <p:spPr>
          <a:xfrm>
            <a:off x="734700" y="547925"/>
            <a:ext cx="7674599" cy="0"/>
          </a:xfrm>
          <a:prstGeom prst="straightConnector1">
            <a:avLst/>
          </a:prstGeom>
          <a:noFill/>
          <a:ln w="19050" cap="flat" cmpd="sng">
            <a:solidFill>
              <a:srgbClr val="FFD900"/>
            </a:solidFill>
            <a:prstDash val="solid"/>
            <a:round/>
            <a:headEnd type="none" w="lg" len="lg"/>
            <a:tailEnd type="none" w="lg" len="lg"/>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rgbClr val="FFFFFF"/>
              </a:buClr>
              <a:buSzPct val="100000"/>
              <a:buFont typeface="Playfair Display"/>
              <a:buNone/>
              <a:defRPr sz="3600">
                <a:solidFill>
                  <a:srgbClr val="FFFFFF"/>
                </a:solidFill>
                <a:latin typeface="Playfair Display"/>
                <a:ea typeface="Playfair Display"/>
                <a:cs typeface="Playfair Display"/>
                <a:sym typeface="Playfair Display"/>
              </a:defRPr>
            </a:lvl1pPr>
            <a:lvl2pPr>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2pPr>
            <a:lvl3pPr>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3pPr>
            <a:lvl4pPr>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4pPr>
            <a:lvl5pPr>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5pPr>
            <a:lvl6pPr>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6pPr>
            <a:lvl7pPr>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7pPr>
            <a:lvl8pPr>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8pPr>
            <a:lvl9pPr>
              <a:spcBef>
                <a:spcPts val="0"/>
              </a:spcBef>
              <a:buClr>
                <a:srgbClr val="FFFFFF"/>
              </a:buClr>
              <a:buSzPct val="100000"/>
              <a:buFont typeface="Playfair Display"/>
              <a:buNone/>
              <a:defRPr sz="3600" b="1">
                <a:solidFill>
                  <a:srgbClr val="FFFFFF"/>
                </a:solidFill>
                <a:latin typeface="Playfair Display"/>
                <a:ea typeface="Playfair Display"/>
                <a:cs typeface="Playfair Display"/>
                <a:sym typeface="Playfair Display"/>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rgbClr val="F3F3F3"/>
              </a:buClr>
              <a:buSzPct val="100000"/>
              <a:buFont typeface="Droid Sans"/>
              <a:buChar char="◈"/>
              <a:defRPr sz="3000">
                <a:solidFill>
                  <a:srgbClr val="F3F3F3"/>
                </a:solidFill>
                <a:latin typeface="Droid Sans"/>
                <a:ea typeface="Droid Sans"/>
                <a:cs typeface="Droid Sans"/>
                <a:sym typeface="Droid Sans"/>
              </a:defRPr>
            </a:lvl1pPr>
            <a:lvl2pPr>
              <a:spcBef>
                <a:spcPts val="480"/>
              </a:spcBef>
              <a:buClr>
                <a:srgbClr val="F3F3F3"/>
              </a:buClr>
              <a:buSzPct val="100000"/>
              <a:buFont typeface="Droid Sans"/>
              <a:defRPr sz="2400">
                <a:solidFill>
                  <a:srgbClr val="F3F3F3"/>
                </a:solidFill>
                <a:latin typeface="Droid Sans"/>
                <a:ea typeface="Droid Sans"/>
                <a:cs typeface="Droid Sans"/>
                <a:sym typeface="Droid Sans"/>
              </a:defRPr>
            </a:lvl2pPr>
            <a:lvl3pPr>
              <a:spcBef>
                <a:spcPts val="480"/>
              </a:spcBef>
              <a:buClr>
                <a:srgbClr val="F3F3F3"/>
              </a:buClr>
              <a:buSzPct val="100000"/>
              <a:buFont typeface="Droid Sans"/>
              <a:defRPr sz="2400">
                <a:solidFill>
                  <a:srgbClr val="F3F3F3"/>
                </a:solidFill>
                <a:latin typeface="Droid Sans"/>
                <a:ea typeface="Droid Sans"/>
                <a:cs typeface="Droid Sans"/>
                <a:sym typeface="Droid Sans"/>
              </a:defRPr>
            </a:lvl3pPr>
            <a:lvl4pPr>
              <a:spcBef>
                <a:spcPts val="360"/>
              </a:spcBef>
              <a:buClr>
                <a:srgbClr val="F3F3F3"/>
              </a:buClr>
              <a:buSzPct val="100000"/>
              <a:buFont typeface="Droid Sans"/>
              <a:defRPr sz="1800">
                <a:solidFill>
                  <a:srgbClr val="F3F3F3"/>
                </a:solidFill>
                <a:latin typeface="Droid Sans"/>
                <a:ea typeface="Droid Sans"/>
                <a:cs typeface="Droid Sans"/>
                <a:sym typeface="Droid Sans"/>
              </a:defRPr>
            </a:lvl4pPr>
            <a:lvl5pPr>
              <a:spcBef>
                <a:spcPts val="360"/>
              </a:spcBef>
              <a:buClr>
                <a:srgbClr val="F3F3F3"/>
              </a:buClr>
              <a:buSzPct val="100000"/>
              <a:buFont typeface="Droid Sans"/>
              <a:defRPr sz="1800">
                <a:solidFill>
                  <a:srgbClr val="F3F3F3"/>
                </a:solidFill>
                <a:latin typeface="Droid Sans"/>
                <a:ea typeface="Droid Sans"/>
                <a:cs typeface="Droid Sans"/>
                <a:sym typeface="Droid Sans"/>
              </a:defRPr>
            </a:lvl5pPr>
            <a:lvl6pPr>
              <a:spcBef>
                <a:spcPts val="360"/>
              </a:spcBef>
              <a:buClr>
                <a:srgbClr val="F3F3F3"/>
              </a:buClr>
              <a:buSzPct val="100000"/>
              <a:buFont typeface="Droid Sans"/>
              <a:defRPr sz="1800">
                <a:solidFill>
                  <a:srgbClr val="F3F3F3"/>
                </a:solidFill>
                <a:latin typeface="Droid Sans"/>
                <a:ea typeface="Droid Sans"/>
                <a:cs typeface="Droid Sans"/>
                <a:sym typeface="Droid Sans"/>
              </a:defRPr>
            </a:lvl6pPr>
            <a:lvl7pPr>
              <a:spcBef>
                <a:spcPts val="360"/>
              </a:spcBef>
              <a:buClr>
                <a:srgbClr val="F3F3F3"/>
              </a:buClr>
              <a:buSzPct val="100000"/>
              <a:buFont typeface="Droid Sans"/>
              <a:defRPr sz="1800">
                <a:solidFill>
                  <a:srgbClr val="F3F3F3"/>
                </a:solidFill>
                <a:latin typeface="Droid Sans"/>
                <a:ea typeface="Droid Sans"/>
                <a:cs typeface="Droid Sans"/>
                <a:sym typeface="Droid Sans"/>
              </a:defRPr>
            </a:lvl7pPr>
            <a:lvl8pPr>
              <a:spcBef>
                <a:spcPts val="360"/>
              </a:spcBef>
              <a:buClr>
                <a:srgbClr val="F3F3F3"/>
              </a:buClr>
              <a:buSzPct val="100000"/>
              <a:buFont typeface="Droid Sans"/>
              <a:defRPr sz="1800">
                <a:solidFill>
                  <a:srgbClr val="F3F3F3"/>
                </a:solidFill>
                <a:latin typeface="Droid Sans"/>
                <a:ea typeface="Droid Sans"/>
                <a:cs typeface="Droid Sans"/>
                <a:sym typeface="Droid Sans"/>
              </a:defRPr>
            </a:lvl8pPr>
            <a:lvl9pPr>
              <a:spcBef>
                <a:spcPts val="360"/>
              </a:spcBef>
              <a:buClr>
                <a:srgbClr val="F3F3F3"/>
              </a:buClr>
              <a:buSzPct val="100000"/>
              <a:buFont typeface="Droid Sans"/>
              <a:defRPr sz="1800">
                <a:solidFill>
                  <a:srgbClr val="F3F3F3"/>
                </a:solidFill>
                <a:latin typeface="Droid Sans"/>
                <a:ea typeface="Droid Sans"/>
                <a:cs typeface="Droid Sans"/>
                <a:sym typeface="Droid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3189150"/>
            <a:ext cx="7769099" cy="1546500"/>
          </a:xfrm>
          <a:prstGeom prst="rect">
            <a:avLst/>
          </a:prstGeom>
        </p:spPr>
        <p:txBody>
          <a:bodyPr lIns="91425" tIns="91425" rIns="91425" bIns="91425" anchor="b" anchorCtr="0">
            <a:noAutofit/>
          </a:bodyPr>
          <a:lstStyle/>
          <a:p>
            <a:pPr>
              <a:spcBef>
                <a:spcPts val="0"/>
              </a:spcBef>
              <a:buNone/>
            </a:pPr>
            <a:r>
              <a:rPr lang="en"/>
              <a:t>Cryptographic Protocols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STRIDE x Elements</a:t>
            </a:r>
          </a:p>
        </p:txBody>
      </p:sp>
      <p:sp>
        <p:nvSpPr>
          <p:cNvPr id="105" name="Shape 105"/>
          <p:cNvSpPr txBox="1">
            <a:spLocks noGrp="1"/>
          </p:cNvSpPr>
          <p:nvPr>
            <p:ph type="body" idx="1"/>
          </p:nvPr>
        </p:nvSpPr>
        <p:spPr>
          <a:xfrm>
            <a:off x="1173300" y="4603550"/>
            <a:ext cx="6797399" cy="2017799"/>
          </a:xfrm>
          <a:prstGeom prst="rect">
            <a:avLst/>
          </a:prstGeom>
        </p:spPr>
        <p:txBody>
          <a:bodyPr lIns="91425" tIns="91425" rIns="91425" bIns="91425" anchor="t" anchorCtr="0">
            <a:noAutofit/>
          </a:bodyPr>
          <a:lstStyle/>
          <a:p>
            <a:pPr lvl="0" algn="ctr" rtl="0">
              <a:spcBef>
                <a:spcPts val="0"/>
              </a:spcBef>
              <a:buNone/>
            </a:pPr>
            <a:r>
              <a:rPr lang="en" sz="2400" dirty="0"/>
              <a:t>Just external interactors and data stores.</a:t>
            </a:r>
            <a:br>
              <a:rPr lang="en" sz="2400" dirty="0"/>
            </a:br>
            <a:r>
              <a:rPr lang="en" sz="2400" dirty="0"/>
              <a:t/>
            </a:r>
            <a:br>
              <a:rPr lang="en" sz="2400" dirty="0"/>
            </a:br>
            <a:r>
              <a:rPr lang="en" sz="2400" dirty="0"/>
              <a:t>Repudiation = not applicable</a:t>
            </a:r>
            <a:br>
              <a:rPr lang="en" sz="2400" dirty="0"/>
            </a:br>
            <a:r>
              <a:rPr lang="en" sz="2400" dirty="0"/>
              <a:t>Denial of service = out of scope</a:t>
            </a:r>
          </a:p>
        </p:txBody>
      </p:sp>
      <p:pic>
        <p:nvPicPr>
          <p:cNvPr id="106" name="Shape 106"/>
          <p:cNvPicPr preferRelativeResize="0"/>
          <p:nvPr/>
        </p:nvPicPr>
        <p:blipFill>
          <a:blip r:embed="rId3">
            <a:alphaModFix/>
          </a:blip>
          <a:stretch>
            <a:fillRect/>
          </a:stretch>
        </p:blipFill>
        <p:spPr>
          <a:xfrm>
            <a:off x="1703580" y="1940570"/>
            <a:ext cx="5736843" cy="201780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STRIDE x Elements</a:t>
            </a:r>
          </a:p>
        </p:txBody>
      </p:sp>
      <p:sp>
        <p:nvSpPr>
          <p:cNvPr id="112" name="Shape 112"/>
          <p:cNvSpPr txBox="1">
            <a:spLocks noGrp="1"/>
          </p:cNvSpPr>
          <p:nvPr>
            <p:ph type="body" idx="1"/>
          </p:nvPr>
        </p:nvSpPr>
        <p:spPr>
          <a:xfrm>
            <a:off x="3140900" y="1600200"/>
            <a:ext cx="5694900"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Spoof Client</a:t>
            </a:r>
          </a:p>
          <a:p>
            <a:pPr marL="457200" lvl="0" indent="-419100" rtl="0">
              <a:spcBef>
                <a:spcPts val="0"/>
              </a:spcBef>
              <a:buClr>
                <a:srgbClr val="F3F3F3"/>
              </a:buClr>
              <a:buSzPct val="100000"/>
              <a:buFont typeface="Droid Sans"/>
              <a:buChar char="◈"/>
            </a:pPr>
            <a:r>
              <a:rPr lang="en" dirty="0"/>
              <a:t>Spoof Router</a:t>
            </a:r>
          </a:p>
          <a:p>
            <a:pPr marL="457200" lvl="0" indent="-419100" rtl="0">
              <a:spcBef>
                <a:spcPts val="0"/>
              </a:spcBef>
              <a:buClr>
                <a:srgbClr val="F3F3F3"/>
              </a:buClr>
              <a:buSzPct val="100000"/>
              <a:buFont typeface="Droid Sans"/>
              <a:buChar char="◈"/>
            </a:pPr>
            <a:r>
              <a:rPr lang="en" dirty="0"/>
              <a:t>Tamper Messages A-D</a:t>
            </a:r>
          </a:p>
          <a:p>
            <a:pPr marL="457200" lvl="0" indent="-419100" rtl="0">
              <a:spcBef>
                <a:spcPts val="0"/>
              </a:spcBef>
              <a:buClr>
                <a:srgbClr val="F3F3F3"/>
              </a:buClr>
              <a:buSzPct val="100000"/>
              <a:buFont typeface="Droid Sans"/>
              <a:buChar char="◈"/>
            </a:pPr>
            <a:r>
              <a:rPr lang="en" dirty="0"/>
              <a:t>ID Messages A-D</a:t>
            </a:r>
          </a:p>
          <a:p>
            <a:pPr marL="457200" lvl="0" indent="-419100" rtl="0">
              <a:spcBef>
                <a:spcPts val="0"/>
              </a:spcBef>
              <a:buClr>
                <a:srgbClr val="F3F3F3"/>
              </a:buClr>
              <a:buSzPct val="100000"/>
              <a:buFont typeface="Droid Sans"/>
              <a:buChar char="◈"/>
            </a:pPr>
            <a:r>
              <a:rPr lang="en" dirty="0"/>
              <a:t>Tamper Encrypted Traffic</a:t>
            </a:r>
          </a:p>
          <a:p>
            <a:pPr marL="457200" lvl="0" indent="-419100" rtl="0">
              <a:spcBef>
                <a:spcPts val="0"/>
              </a:spcBef>
              <a:buClr>
                <a:srgbClr val="F3F3F3"/>
              </a:buClr>
              <a:buSzPct val="100000"/>
              <a:buFont typeface="Droid Sans"/>
              <a:buChar char="◈"/>
            </a:pPr>
            <a:r>
              <a:rPr lang="en" dirty="0"/>
              <a:t>ID Encrypted Traffic</a:t>
            </a:r>
          </a:p>
          <a:p>
            <a:pPr lvl="0" rtl="0">
              <a:spcBef>
                <a:spcPts val="0"/>
              </a:spcBef>
              <a:buNone/>
            </a:pPr>
            <a:endParaRPr dirty="0"/>
          </a:p>
        </p:txBody>
      </p:sp>
      <p:pic>
        <p:nvPicPr>
          <p:cNvPr id="113" name="Shape 113"/>
          <p:cNvPicPr preferRelativeResize="0"/>
          <p:nvPr/>
        </p:nvPicPr>
        <p:blipFill>
          <a:blip r:embed="rId3">
            <a:alphaModFix/>
          </a:blip>
          <a:stretch>
            <a:fillRect/>
          </a:stretch>
        </p:blipFill>
        <p:spPr>
          <a:xfrm>
            <a:off x="172625" y="4103210"/>
            <a:ext cx="2968274" cy="2334488"/>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p:nvPr/>
        </p:nvSpPr>
        <p:spPr>
          <a:xfrm rot="10800000">
            <a:off x="3211050" y="551200"/>
            <a:ext cx="2721899" cy="1872599"/>
          </a:xfrm>
          <a:prstGeom prst="triangle">
            <a:avLst>
              <a:gd name="adj" fmla="val 50000"/>
            </a:avLst>
          </a:prstGeom>
          <a:solidFill>
            <a:srgbClr val="FFD900"/>
          </a:solidFill>
          <a:ln>
            <a:noFill/>
          </a:ln>
        </p:spPr>
        <p:txBody>
          <a:bodyPr lIns="91425" tIns="91425" rIns="91425" bIns="91425" anchor="ctr" anchorCtr="0">
            <a:noAutofit/>
          </a:bodyPr>
          <a:lstStyle/>
          <a:p>
            <a:pPr>
              <a:spcBef>
                <a:spcPts val="0"/>
              </a:spcBef>
              <a:buNone/>
            </a:pPr>
            <a:endParaRPr/>
          </a:p>
        </p:txBody>
      </p:sp>
      <p:sp>
        <p:nvSpPr>
          <p:cNvPr id="119" name="Shape 119"/>
          <p:cNvSpPr txBox="1">
            <a:spLocks noGrp="1"/>
          </p:cNvSpPr>
          <p:nvPr>
            <p:ph type="ctrTitle"/>
          </p:nvPr>
        </p:nvSpPr>
        <p:spPr>
          <a:xfrm>
            <a:off x="774150" y="2812950"/>
            <a:ext cx="7595699" cy="1232099"/>
          </a:xfrm>
          <a:prstGeom prst="rect">
            <a:avLst/>
          </a:prstGeom>
          <a:noFill/>
          <a:ln>
            <a:noFill/>
          </a:ln>
        </p:spPr>
        <p:txBody>
          <a:bodyPr lIns="91425" tIns="91425" rIns="91425" bIns="91425" anchor="ctr" anchorCtr="0">
            <a:noAutofit/>
          </a:bodyPr>
          <a:lstStyle/>
          <a:p>
            <a:pPr lvl="0" algn="ctr" rtl="0">
              <a:spcBef>
                <a:spcPts val="0"/>
              </a:spcBef>
              <a:buNone/>
            </a:pPr>
            <a:r>
              <a:rPr lang="en" sz="7200" i="1" dirty="0">
                <a:solidFill>
                  <a:schemeClr val="bg1"/>
                </a:solidFill>
              </a:rPr>
              <a:t>WPS = Satan</a:t>
            </a:r>
          </a:p>
        </p:txBody>
      </p:sp>
      <p:sp>
        <p:nvSpPr>
          <p:cNvPr id="120" name="Shape 120"/>
          <p:cNvSpPr txBox="1">
            <a:spLocks noGrp="1"/>
          </p:cNvSpPr>
          <p:nvPr>
            <p:ph type="subTitle" idx="1"/>
          </p:nvPr>
        </p:nvSpPr>
        <p:spPr>
          <a:xfrm>
            <a:off x="774150" y="4976747"/>
            <a:ext cx="7595699" cy="1046400"/>
          </a:xfrm>
          <a:prstGeom prst="rect">
            <a:avLst/>
          </a:prstGeom>
          <a:noFill/>
          <a:ln>
            <a:noFill/>
          </a:ln>
        </p:spPr>
        <p:txBody>
          <a:bodyPr lIns="91425" tIns="91425" rIns="91425" bIns="91425" anchor="b" anchorCtr="0">
            <a:noAutofit/>
          </a:bodyPr>
          <a:lstStyle/>
          <a:p>
            <a:pPr lvl="0" algn="ctr" rtl="0">
              <a:spcBef>
                <a:spcPts val="0"/>
              </a:spcBef>
              <a:buNone/>
            </a:pPr>
            <a:r>
              <a:rPr lang="en" sz="2400" dirty="0">
                <a:solidFill>
                  <a:schemeClr val="bg1"/>
                </a:solidFill>
              </a:rPr>
              <a:t>“Let’s replace the passphrase with an 8-digit PIN…</a:t>
            </a:r>
            <a:br>
              <a:rPr lang="en" sz="2400" dirty="0">
                <a:solidFill>
                  <a:schemeClr val="bg1"/>
                </a:solidFill>
              </a:rPr>
            </a:br>
            <a:r>
              <a:rPr lang="en" sz="2400" dirty="0">
                <a:solidFill>
                  <a:schemeClr val="bg1"/>
                </a:solidFill>
              </a:rPr>
              <a:t>...well, 7 digits, because one is a checksum…</a:t>
            </a:r>
            <a:br>
              <a:rPr lang="en" sz="2400" dirty="0">
                <a:solidFill>
                  <a:schemeClr val="bg1"/>
                </a:solidFill>
              </a:rPr>
            </a:br>
            <a:r>
              <a:rPr lang="en" sz="2400" dirty="0">
                <a:solidFill>
                  <a:schemeClr val="bg1"/>
                </a:solidFill>
              </a:rPr>
              <a:t>...and since 8 digits are hard to remember, we’ll tell you which half you got right!”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subTitle" idx="1"/>
          </p:nvPr>
        </p:nvSpPr>
        <p:spPr>
          <a:xfrm>
            <a:off x="685800" y="5082150"/>
            <a:ext cx="4126799" cy="1046400"/>
          </a:xfrm>
          <a:prstGeom prst="rect">
            <a:avLst/>
          </a:prstGeom>
        </p:spPr>
        <p:txBody>
          <a:bodyPr lIns="91425" tIns="91425" rIns="91425" bIns="91425" anchor="t" anchorCtr="0">
            <a:noAutofit/>
          </a:bodyPr>
          <a:lstStyle/>
          <a:p>
            <a:pPr rtl="0">
              <a:spcBef>
                <a:spcPts val="0"/>
              </a:spcBef>
              <a:buNone/>
            </a:pPr>
            <a:r>
              <a:rPr lang="en"/>
              <a:t>Verify server identity</a:t>
            </a:r>
          </a:p>
          <a:p>
            <a:pPr lvl="0" rtl="0">
              <a:spcBef>
                <a:spcPts val="0"/>
              </a:spcBef>
              <a:buNone/>
            </a:pPr>
            <a:r>
              <a:rPr lang="en"/>
              <a:t>Protect HTTP traffic</a:t>
            </a:r>
          </a:p>
        </p:txBody>
      </p:sp>
      <p:sp>
        <p:nvSpPr>
          <p:cNvPr id="126" name="Shape 126"/>
          <p:cNvSpPr txBox="1">
            <a:spLocks noGrp="1"/>
          </p:cNvSpPr>
          <p:nvPr>
            <p:ph type="ctrTitle"/>
          </p:nvPr>
        </p:nvSpPr>
        <p:spPr>
          <a:xfrm>
            <a:off x="685800" y="3112950"/>
            <a:ext cx="7470299" cy="1546500"/>
          </a:xfrm>
          <a:prstGeom prst="rect">
            <a:avLst/>
          </a:prstGeom>
        </p:spPr>
        <p:txBody>
          <a:bodyPr lIns="91425" tIns="91425" rIns="91425" bIns="91425" anchor="b" anchorCtr="0">
            <a:noAutofit/>
          </a:bodyPr>
          <a:lstStyle/>
          <a:p>
            <a:pPr lvl="0" rtl="0">
              <a:spcBef>
                <a:spcPts val="0"/>
              </a:spcBef>
              <a:buNone/>
            </a:pPr>
            <a:r>
              <a:rPr lang="en"/>
              <a:t>SSL/TLS:</a:t>
            </a:r>
            <a:br>
              <a:rPr lang="en"/>
            </a:br>
            <a:r>
              <a:rPr lang="en"/>
              <a:t>Secure Sockets Layer/</a:t>
            </a:r>
            <a:br>
              <a:rPr lang="en"/>
            </a:br>
            <a:r>
              <a:rPr lang="en"/>
              <a:t>Transport Layer Security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SSL Objectives</a:t>
            </a:r>
          </a:p>
        </p:txBody>
      </p:sp>
      <p:sp>
        <p:nvSpPr>
          <p:cNvPr id="132" name="Shape 132"/>
          <p:cNvSpPr txBox="1">
            <a:spLocks noGrp="1"/>
          </p:cNvSpPr>
          <p:nvPr>
            <p:ph type="body" idx="1"/>
          </p:nvPr>
        </p:nvSpPr>
        <p:spPr>
          <a:xfrm>
            <a:off x="1005600" y="1600200"/>
            <a:ext cx="7132799"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Verify identity of server</a:t>
            </a:r>
          </a:p>
          <a:p>
            <a:pPr marL="457200" lvl="0" indent="-419100"/>
            <a:r>
              <a:rPr lang="en" i="1" dirty="0"/>
              <a:t>Non-goal: </a:t>
            </a:r>
            <a:r>
              <a:rPr lang="en" dirty="0" smtClean="0"/>
              <a:t>Verify </a:t>
            </a:r>
            <a:r>
              <a:rPr lang="en" dirty="0"/>
              <a:t>identity of client</a:t>
            </a:r>
          </a:p>
          <a:p>
            <a:pPr marL="457200" lvl="0" indent="-419100" rtl="0">
              <a:spcBef>
                <a:spcPts val="0"/>
              </a:spcBef>
              <a:buClr>
                <a:srgbClr val="F3F3F3"/>
              </a:buClr>
              <a:buSzPct val="100000"/>
              <a:buFont typeface="Droid Sans"/>
              <a:buChar char="◈"/>
            </a:pPr>
            <a:r>
              <a:rPr lang="en" dirty="0"/>
              <a:t>Encrypt against MITM listeners</a:t>
            </a:r>
          </a:p>
          <a:p>
            <a:pPr marL="914400" lvl="1" indent="-381000" rtl="0">
              <a:spcBef>
                <a:spcPts val="0"/>
              </a:spcBef>
              <a:buClr>
                <a:srgbClr val="F3F3F3"/>
              </a:buClr>
              <a:buSzPct val="80000"/>
              <a:buFont typeface="Courier New"/>
              <a:buChar char="o"/>
            </a:pPr>
            <a:r>
              <a:rPr lang="en" dirty="0"/>
              <a:t>Including MITM on client</a:t>
            </a:r>
          </a:p>
          <a:p>
            <a:pPr marL="457200" lvl="0" indent="-419100" rtl="0">
              <a:spcBef>
                <a:spcPts val="0"/>
              </a:spcBef>
              <a:buClr>
                <a:srgbClr val="F3F3F3"/>
              </a:buClr>
              <a:buSzPct val="100000"/>
              <a:buFont typeface="Droid Sans"/>
              <a:buChar char="◈"/>
            </a:pPr>
            <a:r>
              <a:rPr lang="en" dirty="0"/>
              <a:t>Full resources of client and server available</a:t>
            </a:r>
          </a:p>
          <a:p>
            <a:pPr lvl="0" rtl="0">
              <a:spcBef>
                <a:spcPts val="0"/>
              </a:spcBef>
              <a:buNone/>
            </a:pPr>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Possible Solutions</a:t>
            </a:r>
          </a:p>
        </p:txBody>
      </p:sp>
      <p:sp>
        <p:nvSpPr>
          <p:cNvPr id="139" name="Shape 139"/>
          <p:cNvSpPr txBox="1">
            <a:spLocks noGrp="1"/>
          </p:cNvSpPr>
          <p:nvPr>
            <p:ph type="body" idx="1"/>
          </p:nvPr>
        </p:nvSpPr>
        <p:spPr>
          <a:xfrm>
            <a:off x="1005600" y="1600200"/>
            <a:ext cx="7132799"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Generate a key similar to WPA2</a:t>
            </a:r>
          </a:p>
          <a:p>
            <a:pPr marL="914400" lvl="1" indent="-381000" rtl="0">
              <a:spcBef>
                <a:spcPts val="0"/>
              </a:spcBef>
              <a:buClr>
                <a:srgbClr val="F3F3F3"/>
              </a:buClr>
              <a:buSzPct val="80000"/>
              <a:buFont typeface="Courier New"/>
              <a:buChar char="o"/>
            </a:pPr>
            <a:r>
              <a:rPr lang="en" dirty="0"/>
              <a:t>Every other user would know it</a:t>
            </a:r>
          </a:p>
          <a:p>
            <a:pPr marL="457200" lvl="0" indent="-419100" rtl="0">
              <a:spcBef>
                <a:spcPts val="0"/>
              </a:spcBef>
              <a:buClr>
                <a:srgbClr val="F3F3F3"/>
              </a:buClr>
              <a:buSzPct val="100000"/>
              <a:buFont typeface="Droid Sans"/>
              <a:buChar char="◈"/>
            </a:pPr>
            <a:r>
              <a:rPr lang="en" dirty="0"/>
              <a:t>Server could generate key</a:t>
            </a:r>
          </a:p>
          <a:p>
            <a:pPr marL="914400" lvl="1" indent="-381000" rtl="0">
              <a:spcBef>
                <a:spcPts val="0"/>
              </a:spcBef>
              <a:buClr>
                <a:srgbClr val="F3F3F3"/>
              </a:buClr>
              <a:buSzPct val="80000"/>
              <a:buFont typeface="Courier New"/>
              <a:buChar char="o"/>
            </a:pPr>
            <a:r>
              <a:rPr lang="en" dirty="0"/>
              <a:t>No shared secret with client</a:t>
            </a:r>
          </a:p>
          <a:p>
            <a:pPr lvl="0" rtl="0">
              <a:spcBef>
                <a:spcPts val="0"/>
              </a:spcBef>
              <a:buNone/>
            </a:pPr>
            <a:endParaRPr dirty="0"/>
          </a:p>
          <a:p>
            <a:pPr lvl="0" rtl="0">
              <a:spcBef>
                <a:spcPts val="0"/>
              </a:spcBef>
              <a:buNone/>
            </a:pPr>
            <a:r>
              <a:rPr lang="en" dirty="0"/>
              <a:t>Client generates key, then submits it to server encrypted with public half of server’s asymmetric encryption key.</a:t>
            </a:r>
          </a:p>
          <a:p>
            <a:pPr lvl="0" rtl="0">
              <a:spcBef>
                <a:spcPts val="0"/>
              </a:spcBef>
              <a:buNone/>
            </a:pPr>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SSL/TLS Key Exchange</a:t>
            </a:r>
          </a:p>
        </p:txBody>
      </p:sp>
      <p:sp>
        <p:nvSpPr>
          <p:cNvPr id="145" name="Shape 145"/>
          <p:cNvSpPr txBox="1">
            <a:spLocks noGrp="1"/>
          </p:cNvSpPr>
          <p:nvPr>
            <p:ph type="body" idx="1"/>
          </p:nvPr>
        </p:nvSpPr>
        <p:spPr>
          <a:xfrm>
            <a:off x="1173300" y="4603550"/>
            <a:ext cx="6797399" cy="2017799"/>
          </a:xfrm>
          <a:prstGeom prst="rect">
            <a:avLst/>
          </a:prstGeom>
        </p:spPr>
        <p:txBody>
          <a:bodyPr lIns="91425" tIns="91425" rIns="91425" bIns="91425" anchor="t" anchorCtr="0">
            <a:noAutofit/>
          </a:bodyPr>
          <a:lstStyle/>
          <a:p>
            <a:pPr lvl="0" algn="ctr" rtl="0">
              <a:spcBef>
                <a:spcPts val="0"/>
              </a:spcBef>
              <a:buNone/>
            </a:pPr>
            <a:r>
              <a:rPr lang="en" sz="2400" dirty="0"/>
              <a:t>SIGN[X] = Priv[H[X]]</a:t>
            </a:r>
          </a:p>
        </p:txBody>
      </p:sp>
      <p:pic>
        <p:nvPicPr>
          <p:cNvPr id="146" name="Shape 146"/>
          <p:cNvPicPr preferRelativeResize="0"/>
          <p:nvPr/>
        </p:nvPicPr>
        <p:blipFill>
          <a:blip r:embed="rId3">
            <a:alphaModFix/>
          </a:blip>
          <a:stretch>
            <a:fillRect/>
          </a:stretch>
        </p:blipFill>
        <p:spPr>
          <a:xfrm>
            <a:off x="2384363" y="1642500"/>
            <a:ext cx="4375278" cy="296104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STRIDE x Elements</a:t>
            </a:r>
          </a:p>
        </p:txBody>
      </p:sp>
      <p:sp>
        <p:nvSpPr>
          <p:cNvPr id="152" name="Shape 152"/>
          <p:cNvSpPr txBox="1">
            <a:spLocks noGrp="1"/>
          </p:cNvSpPr>
          <p:nvPr>
            <p:ph type="body" idx="1"/>
          </p:nvPr>
        </p:nvSpPr>
        <p:spPr>
          <a:xfrm>
            <a:off x="3140900" y="1600200"/>
            <a:ext cx="5694900"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Spoof Server</a:t>
            </a:r>
          </a:p>
          <a:p>
            <a:pPr marL="457200" lvl="0" indent="-419100" rtl="0">
              <a:spcBef>
                <a:spcPts val="0"/>
              </a:spcBef>
              <a:buClr>
                <a:srgbClr val="F3F3F3"/>
              </a:buClr>
              <a:buSzPct val="100000"/>
              <a:buFont typeface="Droid Sans"/>
              <a:buChar char="◈"/>
            </a:pPr>
            <a:r>
              <a:rPr lang="en" dirty="0"/>
              <a:t>Tamper Messages A-C</a:t>
            </a:r>
          </a:p>
          <a:p>
            <a:pPr marL="457200" lvl="0" indent="-419100" rtl="0">
              <a:spcBef>
                <a:spcPts val="0"/>
              </a:spcBef>
              <a:buClr>
                <a:srgbClr val="F3F3F3"/>
              </a:buClr>
              <a:buSzPct val="100000"/>
              <a:buFont typeface="Droid Sans"/>
              <a:buChar char="◈"/>
            </a:pPr>
            <a:r>
              <a:rPr lang="en" dirty="0"/>
              <a:t>ID Messages A-C</a:t>
            </a:r>
          </a:p>
          <a:p>
            <a:pPr marL="457200" lvl="0" indent="-419100" rtl="0">
              <a:spcBef>
                <a:spcPts val="0"/>
              </a:spcBef>
              <a:buClr>
                <a:srgbClr val="F3F3F3"/>
              </a:buClr>
              <a:buSzPct val="100000"/>
              <a:buFont typeface="Droid Sans"/>
              <a:buChar char="◈"/>
            </a:pPr>
            <a:r>
              <a:rPr lang="en" dirty="0"/>
              <a:t>Tamper Encrypted Traffic</a:t>
            </a:r>
          </a:p>
          <a:p>
            <a:pPr marL="457200" lvl="0" indent="-419100" rtl="0">
              <a:spcBef>
                <a:spcPts val="0"/>
              </a:spcBef>
              <a:buClr>
                <a:srgbClr val="F3F3F3"/>
              </a:buClr>
              <a:buSzPct val="100000"/>
              <a:buFont typeface="Droid Sans"/>
              <a:buChar char="◈"/>
            </a:pPr>
            <a:r>
              <a:rPr lang="en" dirty="0"/>
              <a:t>ID Encrypted Traffic</a:t>
            </a:r>
          </a:p>
          <a:p>
            <a:pPr lvl="0" rtl="0">
              <a:spcBef>
                <a:spcPts val="0"/>
              </a:spcBef>
              <a:buNone/>
            </a:pPr>
            <a:endParaRPr dirty="0"/>
          </a:p>
        </p:txBody>
      </p:sp>
      <p:pic>
        <p:nvPicPr>
          <p:cNvPr id="153" name="Shape 153"/>
          <p:cNvPicPr preferRelativeResize="0"/>
          <p:nvPr/>
        </p:nvPicPr>
        <p:blipFill>
          <a:blip r:embed="rId3">
            <a:alphaModFix/>
          </a:blip>
          <a:stretch>
            <a:fillRect/>
          </a:stretch>
        </p:blipFill>
        <p:spPr>
          <a:xfrm>
            <a:off x="254400" y="4099150"/>
            <a:ext cx="3455474" cy="2338550"/>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subTitle" idx="1"/>
          </p:nvPr>
        </p:nvSpPr>
        <p:spPr>
          <a:xfrm>
            <a:off x="685800" y="5082150"/>
            <a:ext cx="8056756" cy="1046400"/>
          </a:xfrm>
          <a:prstGeom prst="rect">
            <a:avLst/>
          </a:prstGeom>
        </p:spPr>
        <p:txBody>
          <a:bodyPr lIns="91425" tIns="91425" rIns="91425" bIns="91425" anchor="t" anchorCtr="0">
            <a:noAutofit/>
          </a:bodyPr>
          <a:lstStyle/>
          <a:p>
            <a:pPr rtl="0">
              <a:spcBef>
                <a:spcPts val="0"/>
              </a:spcBef>
              <a:buNone/>
            </a:pPr>
            <a:r>
              <a:rPr lang="en" dirty="0"/>
              <a:t>Securely transfer value from one account to another…</a:t>
            </a:r>
          </a:p>
          <a:p>
            <a:pPr lvl="0" rtl="0">
              <a:spcBef>
                <a:spcPts val="0"/>
              </a:spcBef>
              <a:buNone/>
            </a:pPr>
            <a:r>
              <a:rPr lang="en" dirty="0"/>
              <a:t>...without a central authority</a:t>
            </a:r>
          </a:p>
        </p:txBody>
      </p:sp>
      <p:sp>
        <p:nvSpPr>
          <p:cNvPr id="159" name="Shape 159"/>
          <p:cNvSpPr txBox="1">
            <a:spLocks noGrp="1"/>
          </p:cNvSpPr>
          <p:nvPr>
            <p:ph type="ctrTitle"/>
          </p:nvPr>
        </p:nvSpPr>
        <p:spPr>
          <a:xfrm>
            <a:off x="685800" y="3112950"/>
            <a:ext cx="7470299" cy="1546500"/>
          </a:xfrm>
          <a:prstGeom prst="rect">
            <a:avLst/>
          </a:prstGeom>
        </p:spPr>
        <p:txBody>
          <a:bodyPr lIns="91425" tIns="91425" rIns="91425" bIns="91425" anchor="b" anchorCtr="0">
            <a:noAutofit/>
          </a:bodyPr>
          <a:lstStyle/>
          <a:p>
            <a:pPr lvl="0" rtl="0">
              <a:spcBef>
                <a:spcPts val="0"/>
              </a:spcBef>
              <a:buNone/>
            </a:pPr>
            <a:r>
              <a:rPr lang="en"/>
              <a:t>Bitcoin</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Bitcoin Objectives</a:t>
            </a:r>
          </a:p>
        </p:txBody>
      </p:sp>
      <p:sp>
        <p:nvSpPr>
          <p:cNvPr id="165" name="Shape 165"/>
          <p:cNvSpPr txBox="1">
            <a:spLocks noGrp="1"/>
          </p:cNvSpPr>
          <p:nvPr>
            <p:ph type="body" idx="1"/>
          </p:nvPr>
        </p:nvSpPr>
        <p:spPr>
          <a:xfrm>
            <a:off x="1005600" y="1600200"/>
            <a:ext cx="7132799"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Alice can transfer value to Bob</a:t>
            </a:r>
          </a:p>
          <a:p>
            <a:pPr marL="457200" lvl="0" indent="-419100" rtl="0">
              <a:spcBef>
                <a:spcPts val="0"/>
              </a:spcBef>
              <a:buClr>
                <a:srgbClr val="F3F3F3"/>
              </a:buClr>
              <a:buSzPct val="100000"/>
              <a:buFont typeface="Droid Sans"/>
              <a:buChar char="◈"/>
            </a:pPr>
            <a:r>
              <a:rPr lang="en" dirty="0"/>
              <a:t>Eve cannot transfer value from Alice without Alice’s permission</a:t>
            </a:r>
          </a:p>
          <a:p>
            <a:pPr marL="457200" lvl="0" indent="-419100" rtl="0">
              <a:spcBef>
                <a:spcPts val="0"/>
              </a:spcBef>
              <a:buClr>
                <a:srgbClr val="F3F3F3"/>
              </a:buClr>
              <a:buSzPct val="100000"/>
              <a:buFont typeface="Droid Sans"/>
              <a:buChar char="◈"/>
            </a:pPr>
            <a:r>
              <a:rPr lang="en" dirty="0"/>
              <a:t>Alice cannot repudiate the transfer</a:t>
            </a:r>
          </a:p>
          <a:p>
            <a:pPr marL="457200" lvl="0" indent="-419100" rtl="0">
              <a:spcBef>
                <a:spcPts val="0"/>
              </a:spcBef>
              <a:buClr>
                <a:srgbClr val="F3F3F3"/>
              </a:buClr>
              <a:buSzPct val="100000"/>
              <a:buFont typeface="Droid Sans"/>
              <a:buChar char="◈"/>
            </a:pPr>
            <a:r>
              <a:rPr lang="en" dirty="0"/>
              <a:t>The </a:t>
            </a:r>
            <a:r>
              <a:rPr lang="en"/>
              <a:t>transfer </a:t>
            </a:r>
            <a:r>
              <a:rPr lang="en" smtClean="0"/>
              <a:t>isn’t secret… but it’s secret</a:t>
            </a:r>
            <a:r>
              <a:rPr lang="en" i="1" smtClean="0"/>
              <a:t>-ish</a:t>
            </a:r>
            <a:endParaRPr lang="en" i="1" dirty="0"/>
          </a:p>
          <a:p>
            <a:pPr marL="457200" lvl="0" indent="-419100" rtl="0">
              <a:spcBef>
                <a:spcPts val="0"/>
              </a:spcBef>
              <a:buClr>
                <a:srgbClr val="F3F3F3"/>
              </a:buClr>
              <a:buSzPct val="100000"/>
              <a:buFont typeface="Droid Sans"/>
              <a:buChar char="◈"/>
            </a:pPr>
            <a:r>
              <a:rPr lang="en" dirty="0"/>
              <a:t>No central authority</a:t>
            </a:r>
          </a:p>
          <a:p>
            <a:pPr marL="914400" lvl="1" indent="-381000" rtl="0">
              <a:spcBef>
                <a:spcPts val="0"/>
              </a:spcBef>
              <a:buClr>
                <a:srgbClr val="F3F3F3"/>
              </a:buClr>
              <a:buSzPct val="80000"/>
              <a:buFont typeface="Courier New"/>
              <a:buChar char="o"/>
            </a:pPr>
            <a:r>
              <a:rPr lang="en" dirty="0"/>
              <a:t>Can’t fail or be compromised</a:t>
            </a:r>
          </a:p>
          <a:p>
            <a:pPr marL="914400" lvl="1" indent="-381000" rtl="0">
              <a:spcBef>
                <a:spcPts val="0"/>
              </a:spcBef>
              <a:buClr>
                <a:srgbClr val="F3F3F3"/>
              </a:buClr>
              <a:buSzPct val="80000"/>
              <a:buFont typeface="Courier New"/>
              <a:buChar char="o"/>
            </a:pPr>
            <a:r>
              <a:rPr lang="en" dirty="0"/>
              <a:t>Cannot create new currency (“gold standard”)</a:t>
            </a:r>
          </a:p>
          <a:p>
            <a:pPr lvl="0" rtl="0">
              <a:spcBef>
                <a:spcPts val="0"/>
              </a:spcBef>
              <a:buNone/>
            </a:pPr>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880025" y="2115775"/>
            <a:ext cx="3584100" cy="4258499"/>
          </a:xfrm>
          <a:prstGeom prst="rect">
            <a:avLst/>
          </a:prstGeom>
        </p:spPr>
        <p:txBody>
          <a:bodyPr lIns="91425" tIns="91425" rIns="91425" bIns="91425" anchor="t" anchorCtr="0">
            <a:noAutofit/>
          </a:bodyPr>
          <a:lstStyle/>
          <a:p>
            <a:pPr algn="ctr" rtl="0">
              <a:spcBef>
                <a:spcPts val="0"/>
              </a:spcBef>
              <a:buNone/>
            </a:pPr>
            <a:r>
              <a:rPr lang="en" b="1" dirty="0">
                <a:solidFill>
                  <a:srgbClr val="FFD900"/>
                </a:solidFill>
                <a:latin typeface="Playfair Display"/>
                <a:ea typeface="Playfair Display"/>
                <a:cs typeface="Playfair Display"/>
                <a:sym typeface="Playfair Display"/>
              </a:rPr>
              <a:t>Algorithm</a:t>
            </a:r>
          </a:p>
          <a:p>
            <a:pPr algn="ctr">
              <a:spcBef>
                <a:spcPts val="0"/>
              </a:spcBef>
              <a:buNone/>
            </a:pPr>
            <a:r>
              <a:rPr lang="en" dirty="0"/>
              <a:t>A mathematical procedure used to transform data.</a:t>
            </a:r>
          </a:p>
        </p:txBody>
      </p:sp>
      <p:sp>
        <p:nvSpPr>
          <p:cNvPr id="58" name="Shape 58"/>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a:spcBef>
                <a:spcPts val="0"/>
              </a:spcBef>
              <a:buNone/>
            </a:pPr>
            <a:r>
              <a:rPr lang="en"/>
              <a:t>Algorithms vs. Protocols</a:t>
            </a:r>
          </a:p>
        </p:txBody>
      </p:sp>
      <p:sp>
        <p:nvSpPr>
          <p:cNvPr id="59" name="Shape 59"/>
          <p:cNvSpPr txBox="1">
            <a:spLocks noGrp="1"/>
          </p:cNvSpPr>
          <p:nvPr>
            <p:ph type="body" idx="2"/>
          </p:nvPr>
        </p:nvSpPr>
        <p:spPr>
          <a:xfrm>
            <a:off x="4679874" y="2115775"/>
            <a:ext cx="3584100" cy="4258499"/>
          </a:xfrm>
          <a:prstGeom prst="rect">
            <a:avLst/>
          </a:prstGeom>
        </p:spPr>
        <p:txBody>
          <a:bodyPr lIns="91425" tIns="91425" rIns="91425" bIns="91425" anchor="t" anchorCtr="0">
            <a:noAutofit/>
          </a:bodyPr>
          <a:lstStyle/>
          <a:p>
            <a:pPr algn="ctr" rtl="0">
              <a:spcBef>
                <a:spcPts val="0"/>
              </a:spcBef>
              <a:buNone/>
            </a:pPr>
            <a:r>
              <a:rPr lang="en" b="1" dirty="0">
                <a:solidFill>
                  <a:srgbClr val="FFD900"/>
                </a:solidFill>
                <a:latin typeface="Playfair Display"/>
                <a:ea typeface="Playfair Display"/>
                <a:cs typeface="Playfair Display"/>
                <a:sym typeface="Playfair Display"/>
              </a:rPr>
              <a:t>Protocol</a:t>
            </a:r>
          </a:p>
          <a:p>
            <a:pPr algn="ctr">
              <a:spcBef>
                <a:spcPts val="0"/>
              </a:spcBef>
              <a:buNone/>
            </a:pPr>
            <a:r>
              <a:rPr lang="en" dirty="0"/>
              <a:t>A series of steps and message exchanges between multiple entities to achieve a specific cryptographic result.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Possible Solutions</a:t>
            </a:r>
          </a:p>
        </p:txBody>
      </p:sp>
      <p:pic>
        <p:nvPicPr>
          <p:cNvPr id="172" name="Shape 172"/>
          <p:cNvPicPr preferRelativeResize="0"/>
          <p:nvPr/>
        </p:nvPicPr>
        <p:blipFill>
          <a:blip r:embed="rId3">
            <a:alphaModFix/>
          </a:blip>
          <a:stretch>
            <a:fillRect/>
          </a:stretch>
        </p:blipFill>
        <p:spPr>
          <a:xfrm>
            <a:off x="824565" y="1688712"/>
            <a:ext cx="7494874" cy="348057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Bitcoin, Step 1: Transactions</a:t>
            </a:r>
          </a:p>
        </p:txBody>
      </p:sp>
      <p:sp>
        <p:nvSpPr>
          <p:cNvPr id="178" name="Shape 178"/>
          <p:cNvSpPr txBox="1">
            <a:spLocks noGrp="1"/>
          </p:cNvSpPr>
          <p:nvPr>
            <p:ph type="body" idx="1"/>
          </p:nvPr>
        </p:nvSpPr>
        <p:spPr>
          <a:xfrm>
            <a:off x="1173300" y="5325950"/>
            <a:ext cx="6797399" cy="1295400"/>
          </a:xfrm>
          <a:prstGeom prst="rect">
            <a:avLst/>
          </a:prstGeom>
        </p:spPr>
        <p:txBody>
          <a:bodyPr lIns="91425" tIns="91425" rIns="91425" bIns="91425" anchor="t" anchorCtr="0">
            <a:noAutofit/>
          </a:bodyPr>
          <a:lstStyle/>
          <a:p>
            <a:pPr lvl="0" algn="ctr" rtl="0">
              <a:spcBef>
                <a:spcPts val="0"/>
              </a:spcBef>
              <a:buNone/>
            </a:pPr>
            <a:endParaRPr sz="2400"/>
          </a:p>
        </p:txBody>
      </p:sp>
      <p:pic>
        <p:nvPicPr>
          <p:cNvPr id="179" name="Shape 179"/>
          <p:cNvPicPr preferRelativeResize="0"/>
          <p:nvPr/>
        </p:nvPicPr>
        <p:blipFill>
          <a:blip r:embed="rId3">
            <a:alphaModFix/>
          </a:blip>
          <a:stretch>
            <a:fillRect/>
          </a:stretch>
        </p:blipFill>
        <p:spPr>
          <a:xfrm>
            <a:off x="2384363" y="1247906"/>
            <a:ext cx="4375279" cy="375023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STRIDE x Elements</a:t>
            </a:r>
          </a:p>
        </p:txBody>
      </p:sp>
      <p:sp>
        <p:nvSpPr>
          <p:cNvPr id="185" name="Shape 185"/>
          <p:cNvSpPr txBox="1">
            <a:spLocks noGrp="1"/>
          </p:cNvSpPr>
          <p:nvPr>
            <p:ph type="body" idx="1"/>
          </p:nvPr>
        </p:nvSpPr>
        <p:spPr>
          <a:xfrm>
            <a:off x="3140900" y="1600200"/>
            <a:ext cx="5694900"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Spoof Alice</a:t>
            </a:r>
          </a:p>
          <a:p>
            <a:pPr marL="457200" lvl="0" indent="-419100" rtl="0">
              <a:spcBef>
                <a:spcPts val="0"/>
              </a:spcBef>
              <a:buClr>
                <a:srgbClr val="F3F3F3"/>
              </a:buClr>
              <a:buSzPct val="100000"/>
              <a:buFont typeface="Droid Sans"/>
              <a:buChar char="◈"/>
            </a:pPr>
            <a:r>
              <a:rPr lang="en" dirty="0"/>
              <a:t>Spoof Bob</a:t>
            </a:r>
          </a:p>
          <a:p>
            <a:pPr marL="457200" lvl="0" indent="-419100" rtl="0">
              <a:spcBef>
                <a:spcPts val="0"/>
              </a:spcBef>
              <a:buClr>
                <a:srgbClr val="F3F3F3"/>
              </a:buClr>
              <a:buSzPct val="100000"/>
              <a:buFont typeface="Droid Sans"/>
              <a:buChar char="◈"/>
            </a:pPr>
            <a:r>
              <a:rPr lang="en" dirty="0"/>
              <a:t>Tamper with transfer</a:t>
            </a:r>
          </a:p>
          <a:p>
            <a:pPr marL="457200" lvl="0" indent="-419100" rtl="0">
              <a:spcBef>
                <a:spcPts val="0"/>
              </a:spcBef>
              <a:buClr>
                <a:srgbClr val="F3F3F3"/>
              </a:buClr>
              <a:buSzPct val="100000"/>
              <a:buFont typeface="Droid Sans"/>
              <a:buChar char="◈"/>
            </a:pPr>
            <a:r>
              <a:rPr lang="en" dirty="0"/>
              <a:t>Spoof Marty …</a:t>
            </a:r>
          </a:p>
          <a:p>
            <a:pPr marL="457200" lvl="0" indent="-419100" rtl="0">
              <a:spcBef>
                <a:spcPts val="0"/>
              </a:spcBef>
              <a:buClr>
                <a:srgbClr val="F3F3F3"/>
              </a:buClr>
              <a:buSzPct val="100000"/>
              <a:buFont typeface="Droid Sans"/>
              <a:buChar char="◈"/>
            </a:pPr>
            <a:r>
              <a:rPr lang="en" dirty="0"/>
              <a:t>Repudiate transfer … </a:t>
            </a:r>
          </a:p>
          <a:p>
            <a:pPr lvl="0" rtl="0">
              <a:spcBef>
                <a:spcPts val="0"/>
              </a:spcBef>
              <a:buNone/>
            </a:pPr>
            <a:endParaRPr dirty="0"/>
          </a:p>
        </p:txBody>
      </p:sp>
      <p:pic>
        <p:nvPicPr>
          <p:cNvPr id="186" name="Shape 186"/>
          <p:cNvPicPr preferRelativeResize="0"/>
          <p:nvPr/>
        </p:nvPicPr>
        <p:blipFill>
          <a:blip r:embed="rId3">
            <a:alphaModFix/>
          </a:blip>
          <a:stretch>
            <a:fillRect/>
          </a:stretch>
        </p:blipFill>
        <p:spPr>
          <a:xfrm>
            <a:off x="195896" y="3913403"/>
            <a:ext cx="2944999" cy="252429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Bitcoin, Step 2: Verification</a:t>
            </a:r>
          </a:p>
        </p:txBody>
      </p:sp>
      <p:sp>
        <p:nvSpPr>
          <p:cNvPr id="192" name="Shape 192"/>
          <p:cNvSpPr txBox="1">
            <a:spLocks noGrp="1"/>
          </p:cNvSpPr>
          <p:nvPr>
            <p:ph type="body" idx="1"/>
          </p:nvPr>
        </p:nvSpPr>
        <p:spPr>
          <a:xfrm>
            <a:off x="1173300" y="5325950"/>
            <a:ext cx="6797399" cy="1295400"/>
          </a:xfrm>
          <a:prstGeom prst="rect">
            <a:avLst/>
          </a:prstGeom>
        </p:spPr>
        <p:txBody>
          <a:bodyPr lIns="91425" tIns="91425" rIns="91425" bIns="91425" anchor="t" anchorCtr="0">
            <a:noAutofit/>
          </a:bodyPr>
          <a:lstStyle/>
          <a:p>
            <a:pPr lvl="0" algn="ctr" rtl="0">
              <a:spcBef>
                <a:spcPts val="0"/>
              </a:spcBef>
              <a:buNone/>
            </a:pPr>
            <a:endParaRPr sz="2400"/>
          </a:p>
        </p:txBody>
      </p:sp>
      <p:pic>
        <p:nvPicPr>
          <p:cNvPr id="193" name="Shape 193"/>
          <p:cNvPicPr preferRelativeResize="0"/>
          <p:nvPr/>
        </p:nvPicPr>
        <p:blipFill>
          <a:blip r:embed="rId3">
            <a:alphaModFix/>
          </a:blip>
          <a:stretch>
            <a:fillRect/>
          </a:stretch>
        </p:blipFill>
        <p:spPr>
          <a:xfrm>
            <a:off x="2400300" y="1952625"/>
            <a:ext cx="4343400" cy="295275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Bitcoin, Step 3: Update Ledger</a:t>
            </a:r>
          </a:p>
        </p:txBody>
      </p:sp>
      <p:sp>
        <p:nvSpPr>
          <p:cNvPr id="199" name="Shape 199"/>
          <p:cNvSpPr txBox="1">
            <a:spLocks noGrp="1"/>
          </p:cNvSpPr>
          <p:nvPr>
            <p:ph type="body" idx="1"/>
          </p:nvPr>
        </p:nvSpPr>
        <p:spPr>
          <a:xfrm>
            <a:off x="1173300" y="5325950"/>
            <a:ext cx="6797399" cy="1295400"/>
          </a:xfrm>
          <a:prstGeom prst="rect">
            <a:avLst/>
          </a:prstGeom>
        </p:spPr>
        <p:txBody>
          <a:bodyPr lIns="91425" tIns="91425" rIns="91425" bIns="91425" anchor="t" anchorCtr="0">
            <a:noAutofit/>
          </a:bodyPr>
          <a:lstStyle/>
          <a:p>
            <a:pPr lvl="0" algn="ctr" rtl="0">
              <a:spcBef>
                <a:spcPts val="0"/>
              </a:spcBef>
              <a:buNone/>
            </a:pPr>
            <a:endParaRPr sz="2400"/>
          </a:p>
        </p:txBody>
      </p:sp>
      <p:pic>
        <p:nvPicPr>
          <p:cNvPr id="200" name="Shape 200"/>
          <p:cNvPicPr preferRelativeResize="0"/>
          <p:nvPr/>
        </p:nvPicPr>
        <p:blipFill>
          <a:blip r:embed="rId3">
            <a:alphaModFix/>
          </a:blip>
          <a:stretch>
            <a:fillRect/>
          </a:stretch>
        </p:blipFill>
        <p:spPr>
          <a:xfrm>
            <a:off x="1962150" y="1895475"/>
            <a:ext cx="5219700" cy="306705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STRIDE x Elements</a:t>
            </a:r>
          </a:p>
        </p:txBody>
      </p:sp>
      <p:sp>
        <p:nvSpPr>
          <p:cNvPr id="206" name="Shape 206"/>
          <p:cNvSpPr txBox="1">
            <a:spLocks noGrp="1"/>
          </p:cNvSpPr>
          <p:nvPr>
            <p:ph type="body" idx="1"/>
          </p:nvPr>
        </p:nvSpPr>
        <p:spPr>
          <a:xfrm>
            <a:off x="3140900" y="1600200"/>
            <a:ext cx="5694900"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Spoof “M”</a:t>
            </a:r>
          </a:p>
          <a:p>
            <a:pPr marL="457200" lvl="0" indent="-419100" rtl="0">
              <a:spcBef>
                <a:spcPts val="0"/>
              </a:spcBef>
              <a:buClr>
                <a:srgbClr val="F3F3F3"/>
              </a:buClr>
              <a:buSzPct val="100000"/>
              <a:buFont typeface="Droid Sans"/>
              <a:buChar char="◈"/>
            </a:pPr>
            <a:r>
              <a:rPr lang="en" dirty="0"/>
              <a:t>Repudiate transfer </a:t>
            </a:r>
          </a:p>
          <a:p>
            <a:pPr lvl="0" rtl="0">
              <a:spcBef>
                <a:spcPts val="0"/>
              </a:spcBef>
              <a:buNone/>
            </a:pPr>
            <a:endParaRPr dirty="0"/>
          </a:p>
        </p:txBody>
      </p:sp>
      <p:pic>
        <p:nvPicPr>
          <p:cNvPr id="207" name="Shape 207"/>
          <p:cNvPicPr preferRelativeResize="0"/>
          <p:nvPr/>
        </p:nvPicPr>
        <p:blipFill>
          <a:blip r:embed="rId3">
            <a:alphaModFix/>
          </a:blip>
          <a:stretch>
            <a:fillRect/>
          </a:stretch>
        </p:blipFill>
        <p:spPr>
          <a:xfrm>
            <a:off x="148175" y="3464675"/>
            <a:ext cx="5059700" cy="297302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Bitcoin, Step 4: Confirmation</a:t>
            </a:r>
          </a:p>
        </p:txBody>
      </p:sp>
      <p:sp>
        <p:nvSpPr>
          <p:cNvPr id="213" name="Shape 213"/>
          <p:cNvSpPr txBox="1">
            <a:spLocks noGrp="1"/>
          </p:cNvSpPr>
          <p:nvPr>
            <p:ph type="body" idx="1"/>
          </p:nvPr>
        </p:nvSpPr>
        <p:spPr>
          <a:xfrm>
            <a:off x="1173300" y="5325950"/>
            <a:ext cx="6797399" cy="1295400"/>
          </a:xfrm>
          <a:prstGeom prst="rect">
            <a:avLst/>
          </a:prstGeom>
        </p:spPr>
        <p:txBody>
          <a:bodyPr lIns="91425" tIns="91425" rIns="91425" bIns="91425" anchor="t" anchorCtr="0">
            <a:noAutofit/>
          </a:bodyPr>
          <a:lstStyle/>
          <a:p>
            <a:pPr lvl="0" algn="ctr" rtl="0">
              <a:spcBef>
                <a:spcPts val="0"/>
              </a:spcBef>
              <a:buNone/>
            </a:pPr>
            <a:r>
              <a:rPr lang="en" sz="2400" dirty="0"/>
              <a:t>Confirmation takes 6 blocks (~1 hour),</a:t>
            </a:r>
            <a:br>
              <a:rPr lang="en" sz="2400" dirty="0"/>
            </a:br>
            <a:r>
              <a:rPr lang="en" sz="2400" dirty="0"/>
              <a:t>to minimize risk of forks. </a:t>
            </a:r>
          </a:p>
        </p:txBody>
      </p:sp>
      <p:pic>
        <p:nvPicPr>
          <p:cNvPr id="214" name="Shape 214"/>
          <p:cNvPicPr preferRelativeResize="0"/>
          <p:nvPr/>
        </p:nvPicPr>
        <p:blipFill>
          <a:blip r:embed="rId3">
            <a:alphaModFix/>
          </a:blip>
          <a:stretch>
            <a:fillRect/>
          </a:stretch>
        </p:blipFill>
        <p:spPr>
          <a:xfrm>
            <a:off x="1491900" y="1702114"/>
            <a:ext cx="6160200" cy="34537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a:spcBef>
                <a:spcPts val="0"/>
              </a:spcBef>
              <a:buNone/>
            </a:pPr>
            <a:r>
              <a:rPr lang="en" dirty="0" smtClean="0"/>
              <a:t>Creating a Protocol</a:t>
            </a:r>
            <a:endParaRPr lang="en" dirty="0"/>
          </a:p>
        </p:txBody>
      </p:sp>
      <p:sp>
        <p:nvSpPr>
          <p:cNvPr id="73" name="Shape 73"/>
          <p:cNvSpPr txBox="1">
            <a:spLocks noGrp="1"/>
          </p:cNvSpPr>
          <p:nvPr>
            <p:ph type="body" idx="1"/>
          </p:nvPr>
        </p:nvSpPr>
        <p:spPr>
          <a:xfrm>
            <a:off x="1005600" y="1600200"/>
            <a:ext cx="7132799" cy="4837499"/>
          </a:xfrm>
          <a:prstGeom prst="rect">
            <a:avLst/>
          </a:prstGeom>
        </p:spPr>
        <p:txBody>
          <a:bodyPr lIns="91425" tIns="91425" rIns="91425" bIns="91425" anchor="t" anchorCtr="0">
            <a:noAutofit/>
          </a:bodyPr>
          <a:lstStyle/>
          <a:p>
            <a:pPr marL="38100" lvl="0" rtl="0">
              <a:spcBef>
                <a:spcPts val="0"/>
              </a:spcBef>
              <a:buClr>
                <a:srgbClr val="F3F3F3"/>
              </a:buClr>
              <a:buSzPct val="100000"/>
              <a:buNone/>
            </a:pPr>
            <a:r>
              <a:rPr lang="en" dirty="0" smtClean="0"/>
              <a:t>A protocol is effectively just a program written in a human language. To create one…</a:t>
            </a:r>
          </a:p>
          <a:p>
            <a:pPr marL="38100" lvl="0" rtl="0">
              <a:spcBef>
                <a:spcPts val="0"/>
              </a:spcBef>
              <a:buClr>
                <a:srgbClr val="F3F3F3"/>
              </a:buClr>
              <a:buSzPct val="100000"/>
              <a:buNone/>
            </a:pPr>
            <a:endParaRPr lang="en" dirty="0" smtClean="0"/>
          </a:p>
          <a:p>
            <a:pPr marL="457200" lvl="0" indent="-419100" rtl="0">
              <a:spcBef>
                <a:spcPts val="0"/>
              </a:spcBef>
              <a:buClr>
                <a:srgbClr val="F3F3F3"/>
              </a:buClr>
              <a:buSzPct val="100000"/>
              <a:buFont typeface="Droid Sans"/>
              <a:buChar char="◈"/>
            </a:pPr>
            <a:r>
              <a:rPr lang="en" dirty="0" smtClean="0"/>
              <a:t>Identify </a:t>
            </a:r>
            <a:r>
              <a:rPr lang="en" dirty="0"/>
              <a:t>your objective(s)</a:t>
            </a:r>
          </a:p>
          <a:p>
            <a:pPr marL="457200" lvl="0" indent="-419100" rtl="0">
              <a:spcBef>
                <a:spcPts val="0"/>
              </a:spcBef>
              <a:buClr>
                <a:srgbClr val="F3F3F3"/>
              </a:buClr>
              <a:buSzPct val="100000"/>
              <a:buFont typeface="Droid Sans"/>
              <a:buChar char="◈"/>
            </a:pPr>
            <a:r>
              <a:rPr lang="en" dirty="0" smtClean="0"/>
              <a:t>Understand your data</a:t>
            </a:r>
            <a:endParaRPr lang="en" dirty="0"/>
          </a:p>
          <a:p>
            <a:pPr marL="457200" lvl="0" indent="-419100" rtl="0">
              <a:spcBef>
                <a:spcPts val="0"/>
              </a:spcBef>
              <a:buClr>
                <a:srgbClr val="F3F3F3"/>
              </a:buClr>
              <a:buSzPct val="100000"/>
              <a:buFont typeface="Droid Sans"/>
              <a:buChar char="◈"/>
            </a:pPr>
            <a:r>
              <a:rPr lang="en" dirty="0" smtClean="0"/>
              <a:t>Methodically look for openings</a:t>
            </a:r>
            <a:endParaRPr lang="en" dirty="0"/>
          </a:p>
          <a:p>
            <a:pPr marL="457200" lvl="0" indent="-419100" rtl="0">
              <a:spcBef>
                <a:spcPts val="0"/>
              </a:spcBef>
              <a:buClr>
                <a:srgbClr val="F3F3F3"/>
              </a:buClr>
              <a:buSzPct val="100000"/>
              <a:buFont typeface="Droid Sans"/>
              <a:buChar char="◈"/>
            </a:pPr>
            <a:r>
              <a:rPr lang="en" dirty="0" smtClean="0"/>
              <a:t>Find ways to plug the openings</a:t>
            </a:r>
          </a:p>
          <a:p>
            <a:pPr marL="457200" lvl="0" indent="-419100" rtl="0">
              <a:spcBef>
                <a:spcPts val="0"/>
              </a:spcBef>
              <a:buClr>
                <a:srgbClr val="F3F3F3"/>
              </a:buClr>
              <a:buSzPct val="100000"/>
              <a:buFont typeface="Droid Sans"/>
              <a:buChar char="◈"/>
            </a:pPr>
            <a:endParaRPr lang="en" dirty="0"/>
          </a:p>
          <a:p>
            <a:pPr marL="38100" lvl="0" rtl="0">
              <a:spcBef>
                <a:spcPts val="0"/>
              </a:spcBef>
              <a:buClr>
                <a:srgbClr val="F3F3F3"/>
              </a:buClr>
              <a:buSzPct val="100000"/>
              <a:buNone/>
            </a:pPr>
            <a:r>
              <a:rPr lang="en" dirty="0" smtClean="0"/>
              <a:t>But reuse existing ones where possible!</a:t>
            </a:r>
            <a:endParaRPr lang="en" dirty="0"/>
          </a:p>
          <a:p>
            <a:pPr lvl="0">
              <a:spcBef>
                <a:spcPts val="0"/>
              </a:spcBef>
              <a:buNone/>
            </a:pPr>
            <a:endParaRPr dirty="0"/>
          </a:p>
        </p:txBody>
      </p:sp>
    </p:spTree>
    <p:extLst>
      <p:ext uri="{BB962C8B-B14F-4D97-AF65-F5344CB8AC3E}">
        <p14:creationId xmlns:p14="http://schemas.microsoft.com/office/powerpoint/2010/main" val="12079140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a:spcBef>
                <a:spcPts val="0"/>
              </a:spcBef>
              <a:buNone/>
            </a:pPr>
            <a:endParaRPr/>
          </a:p>
        </p:txBody>
      </p:sp>
      <p:sp>
        <p:nvSpPr>
          <p:cNvPr id="220" name="Shape 220"/>
          <p:cNvSpPr txBox="1">
            <a:spLocks noGrp="1"/>
          </p:cNvSpPr>
          <p:nvPr>
            <p:ph type="body" idx="1"/>
          </p:nvPr>
        </p:nvSpPr>
        <p:spPr>
          <a:xfrm>
            <a:off x="880025" y="1600200"/>
            <a:ext cx="3584100" cy="4774200"/>
          </a:xfrm>
          <a:prstGeom prst="rect">
            <a:avLst/>
          </a:prstGeom>
        </p:spPr>
        <p:txBody>
          <a:bodyPr lIns="91425" tIns="91425" rIns="91425" bIns="91425" anchor="t" anchorCtr="0">
            <a:noAutofit/>
          </a:bodyPr>
          <a:lstStyle/>
          <a:p>
            <a:pPr>
              <a:spcBef>
                <a:spcPts val="0"/>
              </a:spcBef>
              <a:buNone/>
            </a:pPr>
            <a:endParaRPr/>
          </a:p>
        </p:txBody>
      </p:sp>
      <p:sp>
        <p:nvSpPr>
          <p:cNvPr id="221" name="Shape 221"/>
          <p:cNvSpPr txBox="1">
            <a:spLocks noGrp="1"/>
          </p:cNvSpPr>
          <p:nvPr>
            <p:ph type="body" idx="2"/>
          </p:nvPr>
        </p:nvSpPr>
        <p:spPr>
          <a:xfrm>
            <a:off x="4679874" y="1600200"/>
            <a:ext cx="3584100" cy="47742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Example Protocols</a:t>
            </a:r>
          </a:p>
        </p:txBody>
      </p:sp>
      <p:sp>
        <p:nvSpPr>
          <p:cNvPr id="65" name="Shape 65"/>
          <p:cNvSpPr txBox="1">
            <a:spLocks noGrp="1"/>
          </p:cNvSpPr>
          <p:nvPr>
            <p:ph type="body" idx="1"/>
          </p:nvPr>
        </p:nvSpPr>
        <p:spPr>
          <a:xfrm>
            <a:off x="457200" y="2133600"/>
            <a:ext cx="2631900" cy="3044699"/>
          </a:xfrm>
          <a:prstGeom prst="rect">
            <a:avLst/>
          </a:prstGeom>
        </p:spPr>
        <p:txBody>
          <a:bodyPr lIns="91425" tIns="91425" rIns="91425" bIns="91425" anchor="t" anchorCtr="0">
            <a:noAutofit/>
          </a:bodyPr>
          <a:lstStyle/>
          <a:p>
            <a:pPr lvl="0" rtl="0">
              <a:spcBef>
                <a:spcPts val="0"/>
              </a:spcBef>
              <a:buNone/>
            </a:pPr>
            <a:r>
              <a:rPr lang="en" b="1" dirty="0">
                <a:solidFill>
                  <a:srgbClr val="FFD900"/>
                </a:solidFill>
                <a:latin typeface="Playfair Display"/>
                <a:ea typeface="Playfair Display"/>
                <a:cs typeface="Playfair Display"/>
                <a:sym typeface="Playfair Display"/>
              </a:rPr>
              <a:t>WPA2</a:t>
            </a:r>
          </a:p>
          <a:p>
            <a:pPr lvl="0" rtl="0">
              <a:spcBef>
                <a:spcPts val="0"/>
              </a:spcBef>
              <a:buNone/>
            </a:pPr>
            <a:r>
              <a:rPr lang="en" dirty="0"/>
              <a:t>Restricts wifi access to authorized users, and encrypts their traffic.</a:t>
            </a:r>
          </a:p>
        </p:txBody>
      </p:sp>
      <p:sp>
        <p:nvSpPr>
          <p:cNvPr id="66" name="Shape 66"/>
          <p:cNvSpPr txBox="1">
            <a:spLocks noGrp="1"/>
          </p:cNvSpPr>
          <p:nvPr>
            <p:ph type="body" idx="2"/>
          </p:nvPr>
        </p:nvSpPr>
        <p:spPr>
          <a:xfrm>
            <a:off x="3223962" y="2133600"/>
            <a:ext cx="2631900" cy="3044699"/>
          </a:xfrm>
          <a:prstGeom prst="rect">
            <a:avLst/>
          </a:prstGeom>
        </p:spPr>
        <p:txBody>
          <a:bodyPr lIns="91425" tIns="91425" rIns="91425" bIns="91425" anchor="t" anchorCtr="0">
            <a:noAutofit/>
          </a:bodyPr>
          <a:lstStyle/>
          <a:p>
            <a:pPr lvl="0" rtl="0">
              <a:spcBef>
                <a:spcPts val="0"/>
              </a:spcBef>
              <a:buNone/>
            </a:pPr>
            <a:r>
              <a:rPr lang="en" b="1" dirty="0">
                <a:solidFill>
                  <a:srgbClr val="FFD900"/>
                </a:solidFill>
                <a:latin typeface="Playfair Display"/>
                <a:ea typeface="Playfair Display"/>
                <a:cs typeface="Playfair Display"/>
                <a:sym typeface="Playfair Display"/>
              </a:rPr>
              <a:t>SSL/TLS</a:t>
            </a:r>
          </a:p>
          <a:p>
            <a:pPr lvl="0" rtl="0">
              <a:spcBef>
                <a:spcPts val="0"/>
              </a:spcBef>
              <a:buNone/>
            </a:pPr>
            <a:r>
              <a:rPr lang="en" dirty="0"/>
              <a:t>Verifies the identity of a web server, and encrypts traffic to and from that server.</a:t>
            </a:r>
          </a:p>
        </p:txBody>
      </p:sp>
      <p:sp>
        <p:nvSpPr>
          <p:cNvPr id="67" name="Shape 67"/>
          <p:cNvSpPr txBox="1">
            <a:spLocks noGrp="1"/>
          </p:cNvSpPr>
          <p:nvPr>
            <p:ph type="body" idx="3"/>
          </p:nvPr>
        </p:nvSpPr>
        <p:spPr>
          <a:xfrm>
            <a:off x="5990725" y="2133600"/>
            <a:ext cx="2631900" cy="3044699"/>
          </a:xfrm>
          <a:prstGeom prst="rect">
            <a:avLst/>
          </a:prstGeom>
        </p:spPr>
        <p:txBody>
          <a:bodyPr lIns="91425" tIns="91425" rIns="91425" bIns="91425" anchor="t" anchorCtr="0">
            <a:noAutofit/>
          </a:bodyPr>
          <a:lstStyle/>
          <a:p>
            <a:pPr lvl="0" rtl="0">
              <a:spcBef>
                <a:spcPts val="0"/>
              </a:spcBef>
              <a:buNone/>
            </a:pPr>
            <a:r>
              <a:rPr lang="en" b="1" dirty="0">
                <a:solidFill>
                  <a:srgbClr val="FFD900"/>
                </a:solidFill>
                <a:latin typeface="Playfair Display"/>
                <a:ea typeface="Playfair Display"/>
                <a:cs typeface="Playfair Display"/>
                <a:sym typeface="Playfair Display"/>
              </a:rPr>
              <a:t>Bitcoin</a:t>
            </a:r>
          </a:p>
          <a:p>
            <a:pPr lvl="0" rtl="0">
              <a:spcBef>
                <a:spcPts val="0"/>
              </a:spcBef>
              <a:buNone/>
            </a:pPr>
            <a:r>
              <a:rPr lang="en" dirty="0"/>
              <a:t>Allows the secure and decentralized transfer of value from one account to another. </a:t>
            </a:r>
          </a:p>
          <a:p>
            <a:pPr lvl="0" rtl="0">
              <a:spcBef>
                <a:spcPts val="0"/>
              </a:spcBef>
              <a:buNone/>
            </a:pPr>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a:spcBef>
                <a:spcPts val="0"/>
              </a:spcBef>
              <a:buNone/>
            </a:pPr>
            <a:r>
              <a:rPr lang="en" dirty="0" smtClean="0"/>
              <a:t>Creating a Protocol</a:t>
            </a:r>
            <a:endParaRPr lang="en" dirty="0"/>
          </a:p>
        </p:txBody>
      </p:sp>
      <p:sp>
        <p:nvSpPr>
          <p:cNvPr id="73" name="Shape 73"/>
          <p:cNvSpPr txBox="1">
            <a:spLocks noGrp="1"/>
          </p:cNvSpPr>
          <p:nvPr>
            <p:ph type="body" idx="1"/>
          </p:nvPr>
        </p:nvSpPr>
        <p:spPr>
          <a:xfrm>
            <a:off x="1005600" y="1600200"/>
            <a:ext cx="7132799"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Identify your objective(s)</a:t>
            </a:r>
          </a:p>
          <a:p>
            <a:pPr marL="457200" lvl="0" indent="-419100" rtl="0">
              <a:spcBef>
                <a:spcPts val="0"/>
              </a:spcBef>
              <a:buClr>
                <a:srgbClr val="F3F3F3"/>
              </a:buClr>
              <a:buSzPct val="100000"/>
              <a:buFont typeface="Droid Sans"/>
              <a:buChar char="◈"/>
            </a:pPr>
            <a:r>
              <a:rPr lang="en" dirty="0" smtClean="0"/>
              <a:t>Understand your data</a:t>
            </a:r>
            <a:endParaRPr lang="en" dirty="0"/>
          </a:p>
          <a:p>
            <a:pPr marL="457200" lvl="0" indent="-419100" rtl="0">
              <a:spcBef>
                <a:spcPts val="0"/>
              </a:spcBef>
              <a:buClr>
                <a:srgbClr val="F3F3F3"/>
              </a:buClr>
              <a:buSzPct val="100000"/>
              <a:buFont typeface="Droid Sans"/>
              <a:buChar char="◈"/>
            </a:pPr>
            <a:r>
              <a:rPr lang="en" dirty="0" smtClean="0"/>
              <a:t>Methodically look for openings</a:t>
            </a:r>
            <a:endParaRPr lang="en" dirty="0"/>
          </a:p>
          <a:p>
            <a:pPr marL="457200" lvl="0" indent="-419100" rtl="0">
              <a:spcBef>
                <a:spcPts val="0"/>
              </a:spcBef>
              <a:buClr>
                <a:srgbClr val="F3F3F3"/>
              </a:buClr>
              <a:buSzPct val="100000"/>
              <a:buFont typeface="Droid Sans"/>
              <a:buChar char="◈"/>
            </a:pPr>
            <a:r>
              <a:rPr lang="en" dirty="0" smtClean="0"/>
              <a:t>Find ways to plug the openings</a:t>
            </a:r>
            <a:endParaRPr lang="en" dirty="0"/>
          </a:p>
          <a:p>
            <a:pPr lvl="0">
              <a:spcBef>
                <a:spcPts val="0"/>
              </a:spcBef>
              <a:buNone/>
            </a:pPr>
            <a:endParaRPr dirty="0"/>
          </a:p>
        </p:txBody>
      </p:sp>
    </p:spTree>
    <p:extLst>
      <p:ext uri="{BB962C8B-B14F-4D97-AF65-F5344CB8AC3E}">
        <p14:creationId xmlns:p14="http://schemas.microsoft.com/office/powerpoint/2010/main" val="43151718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a:spcBef>
                <a:spcPts val="0"/>
              </a:spcBef>
              <a:buNone/>
            </a:pPr>
            <a:r>
              <a:rPr lang="en"/>
              <a:t>Creating a Protocol</a:t>
            </a:r>
          </a:p>
        </p:txBody>
      </p:sp>
      <p:sp>
        <p:nvSpPr>
          <p:cNvPr id="73" name="Shape 73"/>
          <p:cNvSpPr txBox="1">
            <a:spLocks noGrp="1"/>
          </p:cNvSpPr>
          <p:nvPr>
            <p:ph type="body" idx="1"/>
          </p:nvPr>
        </p:nvSpPr>
        <p:spPr>
          <a:xfrm>
            <a:off x="1005600" y="1600200"/>
            <a:ext cx="7132799"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Identify your objective(s)</a:t>
            </a:r>
          </a:p>
          <a:p>
            <a:pPr marL="457200" lvl="0" indent="-419100" rtl="0">
              <a:spcBef>
                <a:spcPts val="0"/>
              </a:spcBef>
              <a:buClr>
                <a:srgbClr val="F3F3F3"/>
              </a:buClr>
              <a:buSzPct val="100000"/>
              <a:buFont typeface="Droid Sans"/>
              <a:buChar char="◈"/>
            </a:pPr>
            <a:r>
              <a:rPr lang="en" dirty="0"/>
              <a:t>Create data flow diagram</a:t>
            </a:r>
          </a:p>
          <a:p>
            <a:pPr marL="457200" lvl="0" indent="-419100" rtl="0">
              <a:spcBef>
                <a:spcPts val="0"/>
              </a:spcBef>
              <a:buClr>
                <a:srgbClr val="F3F3F3"/>
              </a:buClr>
              <a:buSzPct val="100000"/>
              <a:buFont typeface="Droid Sans"/>
              <a:buChar char="◈"/>
            </a:pPr>
            <a:r>
              <a:rPr lang="en" dirty="0"/>
              <a:t>STRIDE x elements</a:t>
            </a:r>
          </a:p>
          <a:p>
            <a:pPr marL="457200" lvl="0" indent="-419100" rtl="0">
              <a:spcBef>
                <a:spcPts val="0"/>
              </a:spcBef>
              <a:buClr>
                <a:srgbClr val="F3F3F3"/>
              </a:buClr>
              <a:buSzPct val="100000"/>
              <a:buFont typeface="Droid Sans"/>
              <a:buChar char="◈"/>
            </a:pPr>
            <a:r>
              <a:rPr lang="en" dirty="0"/>
              <a:t>Attack trees</a:t>
            </a:r>
          </a:p>
          <a:p>
            <a:pPr marL="914400" lvl="1" indent="-381000" rtl="0">
              <a:spcBef>
                <a:spcPts val="0"/>
              </a:spcBef>
              <a:buClr>
                <a:srgbClr val="F3F3F3"/>
              </a:buClr>
              <a:buSzPct val="80000"/>
              <a:buFont typeface="Courier New"/>
              <a:buChar char="o"/>
            </a:pPr>
            <a:r>
              <a:rPr lang="en" dirty="0"/>
              <a:t>Aim for 100% mitigation</a:t>
            </a:r>
          </a:p>
          <a:p>
            <a:pPr lvl="0">
              <a:spcBef>
                <a:spcPts val="0"/>
              </a:spcBef>
              <a:buNone/>
            </a:pPr>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subTitle" idx="1"/>
          </p:nvPr>
        </p:nvSpPr>
        <p:spPr>
          <a:xfrm>
            <a:off x="685800" y="5082150"/>
            <a:ext cx="4126799" cy="1046400"/>
          </a:xfrm>
          <a:prstGeom prst="rect">
            <a:avLst/>
          </a:prstGeom>
        </p:spPr>
        <p:txBody>
          <a:bodyPr lIns="91425" tIns="91425" rIns="91425" bIns="91425" anchor="t" anchorCtr="0">
            <a:noAutofit/>
          </a:bodyPr>
          <a:lstStyle/>
          <a:p>
            <a:pPr lvl="0" rtl="0">
              <a:spcBef>
                <a:spcPts val="0"/>
              </a:spcBef>
              <a:buNone/>
            </a:pPr>
            <a:r>
              <a:rPr lang="en"/>
              <a:t>Block unauthorized users</a:t>
            </a:r>
            <a:br>
              <a:rPr lang="en"/>
            </a:br>
            <a:r>
              <a:rPr lang="en"/>
              <a:t>Protect authorized users</a:t>
            </a:r>
          </a:p>
        </p:txBody>
      </p:sp>
      <p:sp>
        <p:nvSpPr>
          <p:cNvPr id="79" name="Shape 79"/>
          <p:cNvSpPr txBox="1">
            <a:spLocks noGrp="1"/>
          </p:cNvSpPr>
          <p:nvPr>
            <p:ph type="ctrTitle"/>
          </p:nvPr>
        </p:nvSpPr>
        <p:spPr>
          <a:xfrm>
            <a:off x="685800" y="3112950"/>
            <a:ext cx="7470299" cy="1546500"/>
          </a:xfrm>
          <a:prstGeom prst="rect">
            <a:avLst/>
          </a:prstGeom>
        </p:spPr>
        <p:txBody>
          <a:bodyPr lIns="91425" tIns="91425" rIns="91425" bIns="91425" anchor="b" anchorCtr="0">
            <a:noAutofit/>
          </a:bodyPr>
          <a:lstStyle/>
          <a:p>
            <a:pPr>
              <a:spcBef>
                <a:spcPts val="0"/>
              </a:spcBef>
              <a:buNone/>
            </a:pPr>
            <a:r>
              <a:rPr lang="en"/>
              <a:t>WPA2:</a:t>
            </a:r>
            <a:br>
              <a:rPr lang="en"/>
            </a:br>
            <a:r>
              <a:rPr lang="en"/>
              <a:t>WiFi Protected Access, v2</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WPA2 Objectives</a:t>
            </a:r>
          </a:p>
        </p:txBody>
      </p:sp>
      <p:sp>
        <p:nvSpPr>
          <p:cNvPr id="85" name="Shape 85"/>
          <p:cNvSpPr txBox="1">
            <a:spLocks noGrp="1"/>
          </p:cNvSpPr>
          <p:nvPr>
            <p:ph type="body" idx="1"/>
          </p:nvPr>
        </p:nvSpPr>
        <p:spPr>
          <a:xfrm>
            <a:off x="1005600" y="1600200"/>
            <a:ext cx="7132799"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Verify identity of client</a:t>
            </a:r>
          </a:p>
          <a:p>
            <a:pPr marL="457200" lvl="0" indent="-419100" rtl="0">
              <a:spcBef>
                <a:spcPts val="0"/>
              </a:spcBef>
              <a:buClr>
                <a:srgbClr val="F3F3F3"/>
              </a:buClr>
              <a:buSzPct val="100000"/>
              <a:buFont typeface="Droid Sans"/>
              <a:buChar char="◈"/>
            </a:pPr>
            <a:r>
              <a:rPr lang="en" dirty="0"/>
              <a:t>Verify identity of router</a:t>
            </a:r>
          </a:p>
          <a:p>
            <a:pPr marL="457200" lvl="0" indent="-419100" rtl="0">
              <a:spcBef>
                <a:spcPts val="0"/>
              </a:spcBef>
              <a:buClr>
                <a:srgbClr val="F3F3F3"/>
              </a:buClr>
              <a:buSzPct val="100000"/>
              <a:buFont typeface="Droid Sans"/>
              <a:buChar char="◈"/>
            </a:pPr>
            <a:r>
              <a:rPr lang="en" dirty="0"/>
              <a:t>Encrypt against external listeners</a:t>
            </a:r>
          </a:p>
          <a:p>
            <a:pPr marL="457200" lvl="0" indent="-419100" rtl="0">
              <a:spcBef>
                <a:spcPts val="0"/>
              </a:spcBef>
              <a:buClr>
                <a:srgbClr val="F3F3F3"/>
              </a:buClr>
              <a:buSzPct val="100000"/>
              <a:buFont typeface="Droid Sans"/>
              <a:buChar char="◈"/>
            </a:pPr>
            <a:r>
              <a:rPr lang="en" i="1" dirty="0" smtClean="0"/>
              <a:t>Non-goal:</a:t>
            </a:r>
            <a:r>
              <a:rPr lang="en" dirty="0" smtClean="0"/>
              <a:t> Encrypt </a:t>
            </a:r>
            <a:r>
              <a:rPr lang="en" dirty="0"/>
              <a:t>against internal listeners</a:t>
            </a:r>
          </a:p>
          <a:p>
            <a:pPr marL="457200" lvl="0" indent="-419100" rtl="0">
              <a:spcBef>
                <a:spcPts val="0"/>
              </a:spcBef>
              <a:buClr>
                <a:srgbClr val="F3F3F3"/>
              </a:buClr>
              <a:buSzPct val="100000"/>
              <a:buFont typeface="Droid Sans"/>
              <a:buChar char="◈"/>
            </a:pPr>
            <a:r>
              <a:rPr lang="en" dirty="0"/>
              <a:t>Do all this on cheap hardware</a:t>
            </a:r>
          </a:p>
          <a:p>
            <a:pPr lvl="0" rtl="0">
              <a:spcBef>
                <a:spcPts val="0"/>
              </a:spcBef>
              <a:buNone/>
            </a:pPr>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Possible Solutions</a:t>
            </a:r>
          </a:p>
        </p:txBody>
      </p:sp>
      <p:sp>
        <p:nvSpPr>
          <p:cNvPr id="92" name="Shape 92"/>
          <p:cNvSpPr txBox="1">
            <a:spLocks noGrp="1"/>
          </p:cNvSpPr>
          <p:nvPr>
            <p:ph type="body" idx="1"/>
          </p:nvPr>
        </p:nvSpPr>
        <p:spPr>
          <a:xfrm>
            <a:off x="1005600" y="1600200"/>
            <a:ext cx="7132799" cy="4837499"/>
          </a:xfrm>
          <a:prstGeom prst="rect">
            <a:avLst/>
          </a:prstGeom>
        </p:spPr>
        <p:txBody>
          <a:bodyPr lIns="91425" tIns="91425" rIns="91425" bIns="91425" anchor="t" anchorCtr="0">
            <a:noAutofit/>
          </a:bodyPr>
          <a:lstStyle/>
          <a:p>
            <a:pPr marL="457200" lvl="0" indent="-419100" rtl="0">
              <a:spcBef>
                <a:spcPts val="0"/>
              </a:spcBef>
              <a:buClr>
                <a:srgbClr val="F3F3F3"/>
              </a:buClr>
              <a:buSzPct val="100000"/>
              <a:buFont typeface="Droid Sans"/>
              <a:buChar char="◈"/>
            </a:pPr>
            <a:r>
              <a:rPr lang="en" dirty="0"/>
              <a:t>Encrypt packets with shared key</a:t>
            </a:r>
          </a:p>
          <a:p>
            <a:pPr marL="914400" lvl="1" indent="-381000" rtl="0">
              <a:spcBef>
                <a:spcPts val="0"/>
              </a:spcBef>
              <a:buClr>
                <a:srgbClr val="F3F3F3"/>
              </a:buClr>
              <a:buSzPct val="80000"/>
              <a:buFont typeface="Courier New"/>
              <a:buChar char="o"/>
            </a:pPr>
            <a:r>
              <a:rPr lang="en" dirty="0"/>
              <a:t>Strong key isn’t human-friendly</a:t>
            </a:r>
          </a:p>
          <a:p>
            <a:pPr marL="457200" lvl="0" indent="-419100" rtl="0">
              <a:spcBef>
                <a:spcPts val="0"/>
              </a:spcBef>
              <a:buClr>
                <a:srgbClr val="F3F3F3"/>
              </a:buClr>
              <a:buSzPct val="100000"/>
              <a:buFont typeface="Droid Sans"/>
              <a:buChar char="◈"/>
            </a:pPr>
            <a:r>
              <a:rPr lang="en" dirty="0"/>
              <a:t>Client generates key</a:t>
            </a:r>
          </a:p>
          <a:p>
            <a:pPr marL="914400" lvl="1" indent="-381000" rtl="0">
              <a:spcBef>
                <a:spcPts val="0"/>
              </a:spcBef>
              <a:buClr>
                <a:srgbClr val="F3F3F3"/>
              </a:buClr>
              <a:buSzPct val="80000"/>
              <a:buFont typeface="Courier New"/>
              <a:buChar char="o"/>
            </a:pPr>
            <a:r>
              <a:rPr lang="en" dirty="0"/>
              <a:t>How to transmit securely to router?</a:t>
            </a:r>
          </a:p>
          <a:p>
            <a:pPr rtl="0">
              <a:spcBef>
                <a:spcPts val="0"/>
              </a:spcBef>
              <a:buNone/>
            </a:pPr>
            <a:endParaRPr dirty="0"/>
          </a:p>
          <a:p>
            <a:pPr lvl="0" rtl="0">
              <a:spcBef>
                <a:spcPts val="0"/>
              </a:spcBef>
              <a:buNone/>
            </a:pPr>
            <a:r>
              <a:rPr lang="en" dirty="0"/>
              <a:t>Only solution is for client and router to collaboratively generate unique key.</a:t>
            </a:r>
          </a:p>
          <a:p>
            <a:pPr lvl="0" rtl="0">
              <a:spcBef>
                <a:spcPts val="0"/>
              </a:spcBef>
              <a:buNone/>
            </a:pPr>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0"/>
            <a:ext cx="8229600" cy="1295400"/>
          </a:xfrm>
          <a:prstGeom prst="rect">
            <a:avLst/>
          </a:prstGeom>
        </p:spPr>
        <p:txBody>
          <a:bodyPr lIns="91425" tIns="91425" rIns="91425" bIns="91425" anchor="ctr" anchorCtr="0">
            <a:noAutofit/>
          </a:bodyPr>
          <a:lstStyle/>
          <a:p>
            <a:pPr lvl="0" rtl="0">
              <a:spcBef>
                <a:spcPts val="0"/>
              </a:spcBef>
              <a:buNone/>
            </a:pPr>
            <a:r>
              <a:rPr lang="en"/>
              <a:t>“Four-way Handshake”</a:t>
            </a:r>
          </a:p>
        </p:txBody>
      </p:sp>
      <p:sp>
        <p:nvSpPr>
          <p:cNvPr id="98" name="Shape 98"/>
          <p:cNvSpPr txBox="1">
            <a:spLocks noGrp="1"/>
          </p:cNvSpPr>
          <p:nvPr>
            <p:ph type="body" idx="1"/>
          </p:nvPr>
        </p:nvSpPr>
        <p:spPr>
          <a:xfrm>
            <a:off x="1173300" y="4603550"/>
            <a:ext cx="6797399" cy="2017799"/>
          </a:xfrm>
          <a:prstGeom prst="rect">
            <a:avLst/>
          </a:prstGeom>
        </p:spPr>
        <p:txBody>
          <a:bodyPr lIns="91425" tIns="91425" rIns="91425" bIns="91425" anchor="t" anchorCtr="0">
            <a:noAutofit/>
          </a:bodyPr>
          <a:lstStyle/>
          <a:p>
            <a:pPr lvl="0" algn="ctr" rtl="0">
              <a:spcBef>
                <a:spcPts val="0"/>
              </a:spcBef>
              <a:buNone/>
            </a:pPr>
            <a:r>
              <a:rPr lang="en" sz="2400" dirty="0"/>
              <a:t>Key = PRNG (</a:t>
            </a:r>
            <a:br>
              <a:rPr lang="en" sz="2400" dirty="0"/>
            </a:br>
            <a:r>
              <a:rPr lang="en" sz="2400" dirty="0"/>
              <a:t>PWD + ANonce + SNonce + AMAC + SMAC</a:t>
            </a:r>
            <a:br>
              <a:rPr lang="en" sz="2400" dirty="0"/>
            </a:br>
            <a:r>
              <a:rPr lang="en" sz="2400" dirty="0"/>
              <a:t>)</a:t>
            </a:r>
          </a:p>
        </p:txBody>
      </p:sp>
      <p:pic>
        <p:nvPicPr>
          <p:cNvPr id="99" name="Shape 99"/>
          <p:cNvPicPr preferRelativeResize="0"/>
          <p:nvPr/>
        </p:nvPicPr>
        <p:blipFill>
          <a:blip r:embed="rId3">
            <a:alphaModFix/>
          </a:blip>
          <a:stretch>
            <a:fillRect/>
          </a:stretch>
        </p:blipFill>
        <p:spPr>
          <a:xfrm>
            <a:off x="2548362" y="1420496"/>
            <a:ext cx="4047273" cy="318304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uild="p"/>
    </p:bldLst>
  </p:timing>
</p:sld>
</file>

<file path=ppt/theme/theme1.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2945</Words>
  <Application>Microsoft Office PowerPoint</Application>
  <PresentationFormat>On-screen Show (4:3)</PresentationFormat>
  <Paragraphs>223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Courier New</vt:lpstr>
      <vt:lpstr>Droid Sans</vt:lpstr>
      <vt:lpstr>Playfair Display</vt:lpstr>
      <vt:lpstr>Prospero template</vt:lpstr>
      <vt:lpstr>Cryptographic Protocols</vt:lpstr>
      <vt:lpstr>Algorithms vs. Protocols</vt:lpstr>
      <vt:lpstr>Example Protocols</vt:lpstr>
      <vt:lpstr>Creating a Protocol</vt:lpstr>
      <vt:lpstr>Creating a Protocol</vt:lpstr>
      <vt:lpstr>WPA2: WiFi Protected Access, v2</vt:lpstr>
      <vt:lpstr>WPA2 Objectives</vt:lpstr>
      <vt:lpstr>Possible Solutions</vt:lpstr>
      <vt:lpstr>“Four-way Handshake”</vt:lpstr>
      <vt:lpstr>STRIDE x Elements</vt:lpstr>
      <vt:lpstr>STRIDE x Elements</vt:lpstr>
      <vt:lpstr>WPS = Satan</vt:lpstr>
      <vt:lpstr>SSL/TLS: Secure Sockets Layer/ Transport Layer Security</vt:lpstr>
      <vt:lpstr>SSL Objectives</vt:lpstr>
      <vt:lpstr>Possible Solutions</vt:lpstr>
      <vt:lpstr>SSL/TLS Key Exchange</vt:lpstr>
      <vt:lpstr>STRIDE x Elements</vt:lpstr>
      <vt:lpstr>Bitcoin</vt:lpstr>
      <vt:lpstr>Bitcoin Objectives</vt:lpstr>
      <vt:lpstr>Possible Solutions</vt:lpstr>
      <vt:lpstr>Bitcoin, Step 1: Transactions</vt:lpstr>
      <vt:lpstr>STRIDE x Elements</vt:lpstr>
      <vt:lpstr>Bitcoin, Step 2: Verification</vt:lpstr>
      <vt:lpstr>Bitcoin, Step 3: Update Ledger</vt:lpstr>
      <vt:lpstr>STRIDE x Elements</vt:lpstr>
      <vt:lpstr>Bitcoin, Step 4: Confirmation</vt:lpstr>
      <vt:lpstr>Creating a Protocol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Protocols</dc:title>
  <cp:lastModifiedBy>stebeemsft@hotmail.com</cp:lastModifiedBy>
  <cp:revision>4</cp:revision>
  <dcterms:modified xsi:type="dcterms:W3CDTF">2015-06-19T15:49:22Z</dcterms:modified>
</cp:coreProperties>
</file>