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581" r:id="rId3"/>
    <p:sldId id="582" r:id="rId4"/>
    <p:sldId id="593" r:id="rId5"/>
    <p:sldId id="666" r:id="rId6"/>
    <p:sldId id="669" r:id="rId7"/>
    <p:sldId id="670" r:id="rId8"/>
    <p:sldId id="671" r:id="rId9"/>
    <p:sldId id="672" r:id="rId10"/>
    <p:sldId id="674" r:id="rId11"/>
    <p:sldId id="673" r:id="rId12"/>
    <p:sldId id="675" r:id="rId13"/>
    <p:sldId id="668" r:id="rId14"/>
    <p:sldId id="6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D7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86162" autoAdjust="0"/>
  </p:normalViewPr>
  <p:slideViewPr>
    <p:cSldViewPr snapToGrid="0">
      <p:cViewPr varScale="1">
        <p:scale>
          <a:sx n="52" d="100"/>
          <a:sy n="52" d="100"/>
        </p:scale>
        <p:origin x="-120" y="-132"/>
      </p:cViewPr>
      <p:guideLst>
        <p:guide orient="horz" pos="21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BE2BB-3F1A-4B93-9CE6-21D9701232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E9F8C0-9C3F-46A3-A14E-93DA58FE955B}">
      <dgm:prSet phldrT="[文本]"/>
      <dgm:spPr/>
      <dgm:t>
        <a:bodyPr/>
        <a:lstStyle/>
        <a:p>
          <a:r>
            <a:rPr lang="zh-CN" altLang="en-US" dirty="0" smtClean="0"/>
            <a:t>进程创建与调度</a:t>
          </a:r>
          <a:endParaRPr lang="zh-CN" altLang="en-US" dirty="0"/>
        </a:p>
      </dgm:t>
    </dgm:pt>
    <dgm:pt modelId="{543916D2-9B7C-4E37-9B06-B75C4DE7F011}" type="parTrans" cxnId="{11968CEF-06DD-4744-ABDF-BB6EDD41DA24}">
      <dgm:prSet/>
      <dgm:spPr/>
      <dgm:t>
        <a:bodyPr/>
        <a:lstStyle/>
        <a:p>
          <a:endParaRPr lang="zh-CN" altLang="en-US"/>
        </a:p>
      </dgm:t>
    </dgm:pt>
    <dgm:pt modelId="{791457AB-0EAF-466D-B64F-9F4F7023D601}" type="sibTrans" cxnId="{11968CEF-06DD-4744-ABDF-BB6EDD41DA24}">
      <dgm:prSet/>
      <dgm:spPr/>
      <dgm:t>
        <a:bodyPr/>
        <a:lstStyle/>
        <a:p>
          <a:endParaRPr lang="zh-CN" altLang="en-US"/>
        </a:p>
      </dgm:t>
    </dgm:pt>
    <dgm:pt modelId="{9CDDB2DF-8BBD-4C57-BE77-DD3AB828C9BF}">
      <dgm:prSet phldrT="[文本]"/>
      <dgm:spPr/>
      <dgm:t>
        <a:bodyPr/>
        <a:lstStyle/>
        <a:p>
          <a:r>
            <a:rPr lang="zh-CN" altLang="en-US" dirty="0" smtClean="0"/>
            <a:t>进程同步与通信</a:t>
          </a:r>
          <a:endParaRPr lang="zh-CN" altLang="en-US" dirty="0"/>
        </a:p>
      </dgm:t>
    </dgm:pt>
    <dgm:pt modelId="{13FF9D59-4EE5-49FE-9EB3-35AEFD97F822}" type="parTrans" cxnId="{776E9757-FFC4-43BB-A03C-62BC1B3627B7}">
      <dgm:prSet/>
      <dgm:spPr/>
      <dgm:t>
        <a:bodyPr/>
        <a:lstStyle/>
        <a:p>
          <a:endParaRPr lang="zh-CN" altLang="en-US"/>
        </a:p>
      </dgm:t>
    </dgm:pt>
    <dgm:pt modelId="{B09EB16D-5E2B-401F-AFC6-F8FE6250E16A}" type="sibTrans" cxnId="{776E9757-FFC4-43BB-A03C-62BC1B3627B7}">
      <dgm:prSet/>
      <dgm:spPr/>
      <dgm:t>
        <a:bodyPr/>
        <a:lstStyle/>
        <a:p>
          <a:endParaRPr lang="zh-CN" altLang="en-US"/>
        </a:p>
      </dgm:t>
    </dgm:pt>
    <dgm:pt modelId="{52D809B6-AD8A-4D2F-A068-866BBFF13782}">
      <dgm:prSet phldrT="[文本]"/>
      <dgm:spPr/>
      <dgm:t>
        <a:bodyPr/>
        <a:lstStyle/>
        <a:p>
          <a:r>
            <a:rPr lang="zh-CN" altLang="en-US" dirty="0" smtClean="0"/>
            <a:t>内存管理</a:t>
          </a:r>
          <a:endParaRPr lang="zh-CN" altLang="en-US" dirty="0"/>
        </a:p>
      </dgm:t>
    </dgm:pt>
    <dgm:pt modelId="{E67E8F16-8C4D-432A-A016-D18E5D5BA6EA}" type="parTrans" cxnId="{0DD45464-3444-4C43-969B-F11D46D79DD5}">
      <dgm:prSet/>
      <dgm:spPr/>
      <dgm:t>
        <a:bodyPr/>
        <a:lstStyle/>
        <a:p>
          <a:endParaRPr lang="zh-CN" altLang="en-US"/>
        </a:p>
      </dgm:t>
    </dgm:pt>
    <dgm:pt modelId="{C28B296F-AF7F-4047-B521-20E57B031787}" type="sibTrans" cxnId="{0DD45464-3444-4C43-969B-F11D46D79DD5}">
      <dgm:prSet/>
      <dgm:spPr/>
      <dgm:t>
        <a:bodyPr/>
        <a:lstStyle/>
        <a:p>
          <a:endParaRPr lang="zh-CN" altLang="en-US"/>
        </a:p>
      </dgm:t>
    </dgm:pt>
    <dgm:pt modelId="{11B0A848-2EEC-4CC8-AEEC-13379DCE3582}">
      <dgm:prSet phldrT="[文本]"/>
      <dgm:spPr/>
      <dgm:t>
        <a:bodyPr/>
        <a:lstStyle/>
        <a:p>
          <a:r>
            <a:rPr lang="zh-CN" altLang="en-US" dirty="0" smtClean="0"/>
            <a:t>文件系统</a:t>
          </a:r>
          <a:endParaRPr lang="zh-CN" altLang="en-US" dirty="0"/>
        </a:p>
      </dgm:t>
    </dgm:pt>
    <dgm:pt modelId="{824EDC31-0AEA-4DDF-921B-9BC644B052F7}" type="parTrans" cxnId="{3DB20D59-635B-4EB8-A765-DE3B44EBD528}">
      <dgm:prSet/>
      <dgm:spPr/>
      <dgm:t>
        <a:bodyPr/>
        <a:lstStyle/>
        <a:p>
          <a:endParaRPr lang="zh-CN" altLang="en-US"/>
        </a:p>
      </dgm:t>
    </dgm:pt>
    <dgm:pt modelId="{3FD846BB-7AEA-455E-B4A2-8E7CDCDB4A1F}" type="sibTrans" cxnId="{3DB20D59-635B-4EB8-A765-DE3B44EBD528}">
      <dgm:prSet/>
      <dgm:spPr/>
      <dgm:t>
        <a:bodyPr/>
        <a:lstStyle/>
        <a:p>
          <a:endParaRPr lang="zh-CN" altLang="en-US"/>
        </a:p>
      </dgm:t>
    </dgm:pt>
    <dgm:pt modelId="{2CC08203-57A2-4956-9825-60646D33B065}" type="pres">
      <dgm:prSet presAssocID="{8B3BE2BB-3F1A-4B93-9CE6-21D9701232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2925D1C-07B6-41D8-9EA2-9E15C2096750}" type="pres">
      <dgm:prSet presAssocID="{FDE9F8C0-9C3F-46A3-A14E-93DA58FE955B}" presName="parentLin" presStyleCnt="0"/>
      <dgm:spPr/>
    </dgm:pt>
    <dgm:pt modelId="{1A5321ED-2F1D-4D93-B5CF-106EDBD3EB8A}" type="pres">
      <dgm:prSet presAssocID="{FDE9F8C0-9C3F-46A3-A14E-93DA58FE955B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1C8D2236-027F-4FF7-8284-1A867D0440EB}" type="pres">
      <dgm:prSet presAssocID="{FDE9F8C0-9C3F-46A3-A14E-93DA58FE955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0FDF25-FF2F-4169-87DC-1AD7817C5AC8}" type="pres">
      <dgm:prSet presAssocID="{FDE9F8C0-9C3F-46A3-A14E-93DA58FE955B}" presName="negativeSpace" presStyleCnt="0"/>
      <dgm:spPr/>
    </dgm:pt>
    <dgm:pt modelId="{E2CC78C8-FCC5-48BE-8C68-CE6A706CF74C}" type="pres">
      <dgm:prSet presAssocID="{FDE9F8C0-9C3F-46A3-A14E-93DA58FE955B}" presName="childText" presStyleLbl="conFgAcc1" presStyleIdx="0" presStyleCnt="4">
        <dgm:presLayoutVars>
          <dgm:bulletEnabled val="1"/>
        </dgm:presLayoutVars>
      </dgm:prSet>
      <dgm:spPr/>
    </dgm:pt>
    <dgm:pt modelId="{CDADC9D6-E647-4239-957C-E06D28736F0E}" type="pres">
      <dgm:prSet presAssocID="{791457AB-0EAF-466D-B64F-9F4F7023D601}" presName="spaceBetweenRectangles" presStyleCnt="0"/>
      <dgm:spPr/>
    </dgm:pt>
    <dgm:pt modelId="{CFE7FD58-B721-435F-BFCA-C3F592F58253}" type="pres">
      <dgm:prSet presAssocID="{9CDDB2DF-8BBD-4C57-BE77-DD3AB828C9BF}" presName="parentLin" presStyleCnt="0"/>
      <dgm:spPr/>
    </dgm:pt>
    <dgm:pt modelId="{DCE663CA-EC9F-48B5-BCE0-BFB9505BA396}" type="pres">
      <dgm:prSet presAssocID="{9CDDB2DF-8BBD-4C57-BE77-DD3AB828C9B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282CEA5-81BE-424A-A3D4-0ECEB2251390}" type="pres">
      <dgm:prSet presAssocID="{9CDDB2DF-8BBD-4C57-BE77-DD3AB828C9B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5964A9-AD0B-4A51-9DD7-779D64B06AA7}" type="pres">
      <dgm:prSet presAssocID="{9CDDB2DF-8BBD-4C57-BE77-DD3AB828C9BF}" presName="negativeSpace" presStyleCnt="0"/>
      <dgm:spPr/>
    </dgm:pt>
    <dgm:pt modelId="{F3872B2A-CD9E-4755-BF4E-A0884CF89F3B}" type="pres">
      <dgm:prSet presAssocID="{9CDDB2DF-8BBD-4C57-BE77-DD3AB828C9BF}" presName="childText" presStyleLbl="conFgAcc1" presStyleIdx="1" presStyleCnt="4">
        <dgm:presLayoutVars>
          <dgm:bulletEnabled val="1"/>
        </dgm:presLayoutVars>
      </dgm:prSet>
      <dgm:spPr/>
    </dgm:pt>
    <dgm:pt modelId="{D37D4F96-0A53-4EA1-B68C-C2EFC03363C4}" type="pres">
      <dgm:prSet presAssocID="{B09EB16D-5E2B-401F-AFC6-F8FE6250E16A}" presName="spaceBetweenRectangles" presStyleCnt="0"/>
      <dgm:spPr/>
    </dgm:pt>
    <dgm:pt modelId="{75D74C90-ED2B-484A-9DE7-3A1615208BCD}" type="pres">
      <dgm:prSet presAssocID="{52D809B6-AD8A-4D2F-A068-866BBFF13782}" presName="parentLin" presStyleCnt="0"/>
      <dgm:spPr/>
    </dgm:pt>
    <dgm:pt modelId="{A21B27C8-960B-4ED7-9CA0-BDF9FDD606DB}" type="pres">
      <dgm:prSet presAssocID="{52D809B6-AD8A-4D2F-A068-866BBFF13782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A776D984-B844-48FB-8C1D-773BBDF42307}" type="pres">
      <dgm:prSet presAssocID="{52D809B6-AD8A-4D2F-A068-866BBFF1378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F501E-6CDE-41A7-855C-49AF1AE9152B}" type="pres">
      <dgm:prSet presAssocID="{52D809B6-AD8A-4D2F-A068-866BBFF13782}" presName="negativeSpace" presStyleCnt="0"/>
      <dgm:spPr/>
    </dgm:pt>
    <dgm:pt modelId="{FC1EAE54-594A-4AD9-ACE9-3AB29D8DEECD}" type="pres">
      <dgm:prSet presAssocID="{52D809B6-AD8A-4D2F-A068-866BBFF13782}" presName="childText" presStyleLbl="conFgAcc1" presStyleIdx="2" presStyleCnt="4">
        <dgm:presLayoutVars>
          <dgm:bulletEnabled val="1"/>
        </dgm:presLayoutVars>
      </dgm:prSet>
      <dgm:spPr/>
    </dgm:pt>
    <dgm:pt modelId="{E6EA9BEB-76F6-4B64-9BFA-6111AFEDAA39}" type="pres">
      <dgm:prSet presAssocID="{C28B296F-AF7F-4047-B521-20E57B031787}" presName="spaceBetweenRectangles" presStyleCnt="0"/>
      <dgm:spPr/>
    </dgm:pt>
    <dgm:pt modelId="{0C55DDEE-E3A3-4657-AD1B-BFBF693746D0}" type="pres">
      <dgm:prSet presAssocID="{11B0A848-2EEC-4CC8-AEEC-13379DCE3582}" presName="parentLin" presStyleCnt="0"/>
      <dgm:spPr/>
    </dgm:pt>
    <dgm:pt modelId="{2603BE60-3D19-45CD-A713-C794D9071627}" type="pres">
      <dgm:prSet presAssocID="{11B0A848-2EEC-4CC8-AEEC-13379DCE3582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8D27815C-ED6E-420C-A467-5418C51BB0F4}" type="pres">
      <dgm:prSet presAssocID="{11B0A848-2EEC-4CC8-AEEC-13379DCE358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E6AAC0-EC47-454E-A6DD-645C430E005E}" type="pres">
      <dgm:prSet presAssocID="{11B0A848-2EEC-4CC8-AEEC-13379DCE3582}" presName="negativeSpace" presStyleCnt="0"/>
      <dgm:spPr/>
    </dgm:pt>
    <dgm:pt modelId="{9EFD2073-4228-4AD2-8B0A-F28D6174856B}" type="pres">
      <dgm:prSet presAssocID="{11B0A848-2EEC-4CC8-AEEC-13379DCE358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EE18099-63A8-4EF0-BA88-2FF16CF23E89}" type="presOf" srcId="{8B3BE2BB-3F1A-4B93-9CE6-21D970123267}" destId="{2CC08203-57A2-4956-9825-60646D33B065}" srcOrd="0" destOrd="0" presId="urn:microsoft.com/office/officeart/2005/8/layout/list1"/>
    <dgm:cxn modelId="{776E9757-FFC4-43BB-A03C-62BC1B3627B7}" srcId="{8B3BE2BB-3F1A-4B93-9CE6-21D970123267}" destId="{9CDDB2DF-8BBD-4C57-BE77-DD3AB828C9BF}" srcOrd="1" destOrd="0" parTransId="{13FF9D59-4EE5-49FE-9EB3-35AEFD97F822}" sibTransId="{B09EB16D-5E2B-401F-AFC6-F8FE6250E16A}"/>
    <dgm:cxn modelId="{BF8429B9-8651-4031-B845-152E02864D1E}" type="presOf" srcId="{9CDDB2DF-8BBD-4C57-BE77-DD3AB828C9BF}" destId="{E282CEA5-81BE-424A-A3D4-0ECEB2251390}" srcOrd="1" destOrd="0" presId="urn:microsoft.com/office/officeart/2005/8/layout/list1"/>
    <dgm:cxn modelId="{42C95019-461E-408F-ACA0-8BED8950B5BC}" type="presOf" srcId="{52D809B6-AD8A-4D2F-A068-866BBFF13782}" destId="{A21B27C8-960B-4ED7-9CA0-BDF9FDD606DB}" srcOrd="0" destOrd="0" presId="urn:microsoft.com/office/officeart/2005/8/layout/list1"/>
    <dgm:cxn modelId="{499E30E9-4FB4-4F66-B28A-1E3A9818BFEB}" type="presOf" srcId="{9CDDB2DF-8BBD-4C57-BE77-DD3AB828C9BF}" destId="{DCE663CA-EC9F-48B5-BCE0-BFB9505BA396}" srcOrd="0" destOrd="0" presId="urn:microsoft.com/office/officeart/2005/8/layout/list1"/>
    <dgm:cxn modelId="{09D2A969-007A-44E6-9691-40C7D6820213}" type="presOf" srcId="{52D809B6-AD8A-4D2F-A068-866BBFF13782}" destId="{A776D984-B844-48FB-8C1D-773BBDF42307}" srcOrd="1" destOrd="0" presId="urn:microsoft.com/office/officeart/2005/8/layout/list1"/>
    <dgm:cxn modelId="{8F62B873-F510-4395-A5C0-A9B4431E08B1}" type="presOf" srcId="{11B0A848-2EEC-4CC8-AEEC-13379DCE3582}" destId="{8D27815C-ED6E-420C-A467-5418C51BB0F4}" srcOrd="1" destOrd="0" presId="urn:microsoft.com/office/officeart/2005/8/layout/list1"/>
    <dgm:cxn modelId="{09747F94-3EDB-4C31-8FAD-40851539F9A0}" type="presOf" srcId="{11B0A848-2EEC-4CC8-AEEC-13379DCE3582}" destId="{2603BE60-3D19-45CD-A713-C794D9071627}" srcOrd="0" destOrd="0" presId="urn:microsoft.com/office/officeart/2005/8/layout/list1"/>
    <dgm:cxn modelId="{3DB20D59-635B-4EB8-A765-DE3B44EBD528}" srcId="{8B3BE2BB-3F1A-4B93-9CE6-21D970123267}" destId="{11B0A848-2EEC-4CC8-AEEC-13379DCE3582}" srcOrd="3" destOrd="0" parTransId="{824EDC31-0AEA-4DDF-921B-9BC644B052F7}" sibTransId="{3FD846BB-7AEA-455E-B4A2-8E7CDCDB4A1F}"/>
    <dgm:cxn modelId="{0DD45464-3444-4C43-969B-F11D46D79DD5}" srcId="{8B3BE2BB-3F1A-4B93-9CE6-21D970123267}" destId="{52D809B6-AD8A-4D2F-A068-866BBFF13782}" srcOrd="2" destOrd="0" parTransId="{E67E8F16-8C4D-432A-A016-D18E5D5BA6EA}" sibTransId="{C28B296F-AF7F-4047-B521-20E57B031787}"/>
    <dgm:cxn modelId="{11968CEF-06DD-4744-ABDF-BB6EDD41DA24}" srcId="{8B3BE2BB-3F1A-4B93-9CE6-21D970123267}" destId="{FDE9F8C0-9C3F-46A3-A14E-93DA58FE955B}" srcOrd="0" destOrd="0" parTransId="{543916D2-9B7C-4E37-9B06-B75C4DE7F011}" sibTransId="{791457AB-0EAF-466D-B64F-9F4F7023D601}"/>
    <dgm:cxn modelId="{3F7AF8FA-97D5-435C-B94F-679D16380625}" type="presOf" srcId="{FDE9F8C0-9C3F-46A3-A14E-93DA58FE955B}" destId="{1C8D2236-027F-4FF7-8284-1A867D0440EB}" srcOrd="1" destOrd="0" presId="urn:microsoft.com/office/officeart/2005/8/layout/list1"/>
    <dgm:cxn modelId="{10E8CAA0-6F39-4CDB-9876-5E5D2B5B4200}" type="presOf" srcId="{FDE9F8C0-9C3F-46A3-A14E-93DA58FE955B}" destId="{1A5321ED-2F1D-4D93-B5CF-106EDBD3EB8A}" srcOrd="0" destOrd="0" presId="urn:microsoft.com/office/officeart/2005/8/layout/list1"/>
    <dgm:cxn modelId="{C1F551A3-6EA0-4A64-96EB-75D00140D3E8}" type="presParOf" srcId="{2CC08203-57A2-4956-9825-60646D33B065}" destId="{72925D1C-07B6-41D8-9EA2-9E15C2096750}" srcOrd="0" destOrd="0" presId="urn:microsoft.com/office/officeart/2005/8/layout/list1"/>
    <dgm:cxn modelId="{5D6F9D28-8B4A-40D9-957D-B668F490A89F}" type="presParOf" srcId="{72925D1C-07B6-41D8-9EA2-9E15C2096750}" destId="{1A5321ED-2F1D-4D93-B5CF-106EDBD3EB8A}" srcOrd="0" destOrd="0" presId="urn:microsoft.com/office/officeart/2005/8/layout/list1"/>
    <dgm:cxn modelId="{E59C87F7-8943-46C8-B792-604C5909E170}" type="presParOf" srcId="{72925D1C-07B6-41D8-9EA2-9E15C2096750}" destId="{1C8D2236-027F-4FF7-8284-1A867D0440EB}" srcOrd="1" destOrd="0" presId="urn:microsoft.com/office/officeart/2005/8/layout/list1"/>
    <dgm:cxn modelId="{03D709A8-7AD9-4B65-B8CD-FA312AE89543}" type="presParOf" srcId="{2CC08203-57A2-4956-9825-60646D33B065}" destId="{460FDF25-FF2F-4169-87DC-1AD7817C5AC8}" srcOrd="1" destOrd="0" presId="urn:microsoft.com/office/officeart/2005/8/layout/list1"/>
    <dgm:cxn modelId="{56E56335-EB0A-4756-8DA9-44ED761A361B}" type="presParOf" srcId="{2CC08203-57A2-4956-9825-60646D33B065}" destId="{E2CC78C8-FCC5-48BE-8C68-CE6A706CF74C}" srcOrd="2" destOrd="0" presId="urn:microsoft.com/office/officeart/2005/8/layout/list1"/>
    <dgm:cxn modelId="{E985F186-1736-46EB-AA46-A574BF8B738C}" type="presParOf" srcId="{2CC08203-57A2-4956-9825-60646D33B065}" destId="{CDADC9D6-E647-4239-957C-E06D28736F0E}" srcOrd="3" destOrd="0" presId="urn:microsoft.com/office/officeart/2005/8/layout/list1"/>
    <dgm:cxn modelId="{FB2F409F-447E-412A-84FB-7E3D94F2FF6E}" type="presParOf" srcId="{2CC08203-57A2-4956-9825-60646D33B065}" destId="{CFE7FD58-B721-435F-BFCA-C3F592F58253}" srcOrd="4" destOrd="0" presId="urn:microsoft.com/office/officeart/2005/8/layout/list1"/>
    <dgm:cxn modelId="{183DD5B4-02D0-4C63-AA01-836AE8906829}" type="presParOf" srcId="{CFE7FD58-B721-435F-BFCA-C3F592F58253}" destId="{DCE663CA-EC9F-48B5-BCE0-BFB9505BA396}" srcOrd="0" destOrd="0" presId="urn:microsoft.com/office/officeart/2005/8/layout/list1"/>
    <dgm:cxn modelId="{AE511ED9-1366-4C37-ADCE-BA087AE0F34E}" type="presParOf" srcId="{CFE7FD58-B721-435F-BFCA-C3F592F58253}" destId="{E282CEA5-81BE-424A-A3D4-0ECEB2251390}" srcOrd="1" destOrd="0" presId="urn:microsoft.com/office/officeart/2005/8/layout/list1"/>
    <dgm:cxn modelId="{38FC6D50-EF29-4095-B10F-47DBC29C4AE8}" type="presParOf" srcId="{2CC08203-57A2-4956-9825-60646D33B065}" destId="{005964A9-AD0B-4A51-9DD7-779D64B06AA7}" srcOrd="5" destOrd="0" presId="urn:microsoft.com/office/officeart/2005/8/layout/list1"/>
    <dgm:cxn modelId="{EAE7241C-F30E-4338-B8C2-1873C900B59F}" type="presParOf" srcId="{2CC08203-57A2-4956-9825-60646D33B065}" destId="{F3872B2A-CD9E-4755-BF4E-A0884CF89F3B}" srcOrd="6" destOrd="0" presId="urn:microsoft.com/office/officeart/2005/8/layout/list1"/>
    <dgm:cxn modelId="{DCDEF441-E2C5-4084-9549-41EC90981916}" type="presParOf" srcId="{2CC08203-57A2-4956-9825-60646D33B065}" destId="{D37D4F96-0A53-4EA1-B68C-C2EFC03363C4}" srcOrd="7" destOrd="0" presId="urn:microsoft.com/office/officeart/2005/8/layout/list1"/>
    <dgm:cxn modelId="{AF6401A0-43A4-4617-AAAF-D1C6A7AD4578}" type="presParOf" srcId="{2CC08203-57A2-4956-9825-60646D33B065}" destId="{75D74C90-ED2B-484A-9DE7-3A1615208BCD}" srcOrd="8" destOrd="0" presId="urn:microsoft.com/office/officeart/2005/8/layout/list1"/>
    <dgm:cxn modelId="{D6D96B15-47F0-462C-BCB9-333B3439C7FC}" type="presParOf" srcId="{75D74C90-ED2B-484A-9DE7-3A1615208BCD}" destId="{A21B27C8-960B-4ED7-9CA0-BDF9FDD606DB}" srcOrd="0" destOrd="0" presId="urn:microsoft.com/office/officeart/2005/8/layout/list1"/>
    <dgm:cxn modelId="{87DE5811-8A52-4C48-B66A-0749F86C3F29}" type="presParOf" srcId="{75D74C90-ED2B-484A-9DE7-3A1615208BCD}" destId="{A776D984-B844-48FB-8C1D-773BBDF42307}" srcOrd="1" destOrd="0" presId="urn:microsoft.com/office/officeart/2005/8/layout/list1"/>
    <dgm:cxn modelId="{3983C11D-D2FA-4312-A2A5-877D81F29E9D}" type="presParOf" srcId="{2CC08203-57A2-4956-9825-60646D33B065}" destId="{7E3F501E-6CDE-41A7-855C-49AF1AE9152B}" srcOrd="9" destOrd="0" presId="urn:microsoft.com/office/officeart/2005/8/layout/list1"/>
    <dgm:cxn modelId="{A843334D-F99C-4F79-9BAC-68D50CE90057}" type="presParOf" srcId="{2CC08203-57A2-4956-9825-60646D33B065}" destId="{FC1EAE54-594A-4AD9-ACE9-3AB29D8DEECD}" srcOrd="10" destOrd="0" presId="urn:microsoft.com/office/officeart/2005/8/layout/list1"/>
    <dgm:cxn modelId="{8E01DEEA-B6F5-4BD5-A740-4E816FCD2D60}" type="presParOf" srcId="{2CC08203-57A2-4956-9825-60646D33B065}" destId="{E6EA9BEB-76F6-4B64-9BFA-6111AFEDAA39}" srcOrd="11" destOrd="0" presId="urn:microsoft.com/office/officeart/2005/8/layout/list1"/>
    <dgm:cxn modelId="{90D5955D-4C4D-4CAB-9B04-F1A18CEBAB39}" type="presParOf" srcId="{2CC08203-57A2-4956-9825-60646D33B065}" destId="{0C55DDEE-E3A3-4657-AD1B-BFBF693746D0}" srcOrd="12" destOrd="0" presId="urn:microsoft.com/office/officeart/2005/8/layout/list1"/>
    <dgm:cxn modelId="{94983CA0-CB73-456A-AA61-521E05BD3418}" type="presParOf" srcId="{0C55DDEE-E3A3-4657-AD1B-BFBF693746D0}" destId="{2603BE60-3D19-45CD-A713-C794D9071627}" srcOrd="0" destOrd="0" presId="urn:microsoft.com/office/officeart/2005/8/layout/list1"/>
    <dgm:cxn modelId="{AD116675-F2A3-49AB-B269-4E8B8A03FAB7}" type="presParOf" srcId="{0C55DDEE-E3A3-4657-AD1B-BFBF693746D0}" destId="{8D27815C-ED6E-420C-A467-5418C51BB0F4}" srcOrd="1" destOrd="0" presId="urn:microsoft.com/office/officeart/2005/8/layout/list1"/>
    <dgm:cxn modelId="{41AC7CC4-6757-4F79-BD7C-9CFC0A87EBE6}" type="presParOf" srcId="{2CC08203-57A2-4956-9825-60646D33B065}" destId="{84E6AAC0-EC47-454E-A6DD-645C430E005E}" srcOrd="13" destOrd="0" presId="urn:microsoft.com/office/officeart/2005/8/layout/list1"/>
    <dgm:cxn modelId="{4C6FB8C0-4219-415A-8ED5-2E97222F2727}" type="presParOf" srcId="{2CC08203-57A2-4956-9825-60646D33B065}" destId="{9EFD2073-4228-4AD2-8B0A-F28D617485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C78C8-FCC5-48BE-8C68-CE6A706CF74C}">
      <dsp:nvSpPr>
        <dsp:cNvPr id="0" name=""/>
        <dsp:cNvSpPr/>
      </dsp:nvSpPr>
      <dsp:spPr>
        <a:xfrm>
          <a:off x="0" y="297658"/>
          <a:ext cx="303167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D2236-027F-4FF7-8284-1A867D0440EB}">
      <dsp:nvSpPr>
        <dsp:cNvPr id="0" name=""/>
        <dsp:cNvSpPr/>
      </dsp:nvSpPr>
      <dsp:spPr>
        <a:xfrm>
          <a:off x="151583" y="17218"/>
          <a:ext cx="212216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213" tIns="0" rIns="802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进程创建与调度</a:t>
          </a:r>
          <a:endParaRPr lang="zh-CN" altLang="en-US" sz="1900" kern="1200" dirty="0"/>
        </a:p>
      </dsp:txBody>
      <dsp:txXfrm>
        <a:off x="178963" y="44598"/>
        <a:ext cx="2067409" cy="506120"/>
      </dsp:txXfrm>
    </dsp:sp>
    <dsp:sp modelId="{F3872B2A-CD9E-4755-BF4E-A0884CF89F3B}">
      <dsp:nvSpPr>
        <dsp:cNvPr id="0" name=""/>
        <dsp:cNvSpPr/>
      </dsp:nvSpPr>
      <dsp:spPr>
        <a:xfrm>
          <a:off x="0" y="1159499"/>
          <a:ext cx="303167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2CEA5-81BE-424A-A3D4-0ECEB2251390}">
      <dsp:nvSpPr>
        <dsp:cNvPr id="0" name=""/>
        <dsp:cNvSpPr/>
      </dsp:nvSpPr>
      <dsp:spPr>
        <a:xfrm>
          <a:off x="151583" y="879059"/>
          <a:ext cx="212216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213" tIns="0" rIns="802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进程同步与通信</a:t>
          </a:r>
          <a:endParaRPr lang="zh-CN" altLang="en-US" sz="1900" kern="1200" dirty="0"/>
        </a:p>
      </dsp:txBody>
      <dsp:txXfrm>
        <a:off x="178963" y="906439"/>
        <a:ext cx="2067409" cy="506120"/>
      </dsp:txXfrm>
    </dsp:sp>
    <dsp:sp modelId="{FC1EAE54-594A-4AD9-ACE9-3AB29D8DEECD}">
      <dsp:nvSpPr>
        <dsp:cNvPr id="0" name=""/>
        <dsp:cNvSpPr/>
      </dsp:nvSpPr>
      <dsp:spPr>
        <a:xfrm>
          <a:off x="0" y="2021339"/>
          <a:ext cx="303167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6D984-B844-48FB-8C1D-773BBDF42307}">
      <dsp:nvSpPr>
        <dsp:cNvPr id="0" name=""/>
        <dsp:cNvSpPr/>
      </dsp:nvSpPr>
      <dsp:spPr>
        <a:xfrm>
          <a:off x="151583" y="1740899"/>
          <a:ext cx="212216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213" tIns="0" rIns="802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内存管理</a:t>
          </a:r>
          <a:endParaRPr lang="zh-CN" altLang="en-US" sz="1900" kern="1200" dirty="0"/>
        </a:p>
      </dsp:txBody>
      <dsp:txXfrm>
        <a:off x="178963" y="1768279"/>
        <a:ext cx="2067409" cy="506120"/>
      </dsp:txXfrm>
    </dsp:sp>
    <dsp:sp modelId="{9EFD2073-4228-4AD2-8B0A-F28D6174856B}">
      <dsp:nvSpPr>
        <dsp:cNvPr id="0" name=""/>
        <dsp:cNvSpPr/>
      </dsp:nvSpPr>
      <dsp:spPr>
        <a:xfrm>
          <a:off x="0" y="2883179"/>
          <a:ext cx="303167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7815C-ED6E-420C-A467-5418C51BB0F4}">
      <dsp:nvSpPr>
        <dsp:cNvPr id="0" name=""/>
        <dsp:cNvSpPr/>
      </dsp:nvSpPr>
      <dsp:spPr>
        <a:xfrm>
          <a:off x="151583" y="2602739"/>
          <a:ext cx="212216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213" tIns="0" rIns="802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文件系统</a:t>
          </a:r>
          <a:endParaRPr lang="zh-CN" altLang="en-US" sz="1900" kern="1200" dirty="0"/>
        </a:p>
      </dsp:txBody>
      <dsp:txXfrm>
        <a:off x="178963" y="2630119"/>
        <a:ext cx="206740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5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40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4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4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0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8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t>2020/5/19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32">
            <a:extLst>
              <a:ext uri="{FF2B5EF4-FFF2-40B4-BE49-F238E27FC236}">
                <a16:creationId xmlns="" xmlns:a16="http://schemas.microsoft.com/office/drawing/2014/main" id="{5B33D6C3-1A22-4177-85EA-3A2010C4DEC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37" y="57390"/>
            <a:ext cx="2331563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microsoft.com/office/2007/relationships/hdphoto" Target="../media/hdphoto1.wdp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493121" y="4341527"/>
            <a:ext cx="509968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河北地质大学 信工学院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马立肖</a:t>
            </a:r>
            <a:endParaRPr lang="en-US" altLang="zh-CN" sz="2800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2020-2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34" y="1844362"/>
            <a:ext cx="2791811" cy="157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19297" y="2065283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/>
              <a:t>操作系统原理实验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4657" y="324685"/>
            <a:ext cx="4675632" cy="1564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提供异步的</a:t>
            </a:r>
            <a:r>
              <a:rPr lang="en-US" altLang="zh-CN" sz="2200" dirty="0"/>
              <a:t>send</a:t>
            </a:r>
            <a:r>
              <a:rPr lang="zh-CN" altLang="zh-CN" sz="2200" dirty="0"/>
              <a:t>和同步的</a:t>
            </a:r>
            <a:r>
              <a:rPr lang="en-US" altLang="zh-CN" sz="2200" dirty="0" smtClean="0"/>
              <a:t>receive</a:t>
            </a:r>
            <a:r>
              <a:rPr lang="zh-CN" altLang="en-US" sz="2200" dirty="0" smtClean="0"/>
              <a:t>：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send(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pid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message  *m);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receive(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pid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message  *m);</a:t>
            </a:r>
            <a:endParaRPr lang="zh-CN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974657" y="2136504"/>
            <a:ext cx="429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非阻塞的</a:t>
            </a:r>
            <a:r>
              <a:rPr lang="en-US" altLang="zh-CN" sz="2400" b="1" dirty="0"/>
              <a:t>send</a:t>
            </a:r>
            <a:r>
              <a:rPr lang="zh-CN" altLang="zh-CN" sz="2400" b="1" dirty="0"/>
              <a:t>、阻塞的</a:t>
            </a:r>
            <a:r>
              <a:rPr lang="en-US" altLang="zh-CN" sz="2400" b="1" dirty="0"/>
              <a:t>receive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974657" y="3024554"/>
            <a:ext cx="766220" cy="1424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P1</a:t>
            </a:r>
            <a:endParaRPr lang="zh-CN" altLang="en-US" sz="2400" b="1" dirty="0"/>
          </a:p>
        </p:txBody>
      </p:sp>
      <p:sp>
        <p:nvSpPr>
          <p:cNvPr id="9" name="圆角矩形 8"/>
          <p:cNvSpPr/>
          <p:nvPr/>
        </p:nvSpPr>
        <p:spPr>
          <a:xfrm>
            <a:off x="4794677" y="2948354"/>
            <a:ext cx="766220" cy="1424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P2</a:t>
            </a:r>
            <a:endParaRPr lang="zh-CN" altLang="en-US" sz="2400" b="1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873496" y="3590192"/>
            <a:ext cx="2877954" cy="3516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13891"/>
              </p:ext>
            </p:extLst>
          </p:nvPr>
        </p:nvGraphicFramePr>
        <p:xfrm>
          <a:off x="2639758" y="4190803"/>
          <a:ext cx="962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04304" y="1106822"/>
            <a:ext cx="385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P2</a:t>
            </a:r>
            <a:r>
              <a:rPr lang="zh-CN" altLang="en-US" sz="2400" b="1" dirty="0" smtClean="0"/>
              <a:t>接收，  </a:t>
            </a:r>
            <a:r>
              <a:rPr lang="en-US" altLang="zh-CN" sz="2400" b="1" dirty="0" smtClean="0"/>
              <a:t>p1</a:t>
            </a:r>
            <a:r>
              <a:rPr lang="zh-CN" altLang="en-US" sz="2400" b="1" dirty="0" smtClean="0"/>
              <a:t>未发送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04304" y="2948354"/>
            <a:ext cx="385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P2</a:t>
            </a:r>
            <a:r>
              <a:rPr lang="zh-CN" altLang="en-US" sz="2400" b="1" dirty="0" smtClean="0"/>
              <a:t>未接收，</a:t>
            </a:r>
            <a:r>
              <a:rPr lang="en-US" altLang="zh-CN" sz="2400" b="1" dirty="0" smtClean="0"/>
              <a:t>p1</a:t>
            </a:r>
            <a:r>
              <a:rPr lang="zh-CN" altLang="en-US" sz="2400" b="1" dirty="0" smtClean="0"/>
              <a:t>发送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74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6831" y="45893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p = </a:t>
            </a:r>
            <a:r>
              <a:rPr lang="en-US" altLang="zh-CN" dirty="0" err="1"/>
              <a:t>find_pcb</a:t>
            </a:r>
            <a:r>
              <a:rPr lang="en-US" altLang="zh-CN" dirty="0"/>
              <a:t>(</a:t>
            </a:r>
            <a:r>
              <a:rPr lang="en-US" altLang="zh-CN" dirty="0" err="1"/>
              <a:t>dest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if (p-&gt;message-&gt;count &lt; 0)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msg</a:t>
            </a:r>
            <a:r>
              <a:rPr lang="en-US" altLang="zh-CN" dirty="0"/>
              <a:t>-&gt;</a:t>
            </a:r>
            <a:r>
              <a:rPr lang="en-US" altLang="zh-CN" dirty="0" err="1"/>
              <a:t>src</a:t>
            </a:r>
            <a:r>
              <a:rPr lang="en-US" altLang="zh-CN" dirty="0"/>
              <a:t>  = m-&gt;</a:t>
            </a:r>
            <a:r>
              <a:rPr lang="en-US" altLang="zh-CN" dirty="0" err="1"/>
              <a:t>src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msg</a:t>
            </a:r>
            <a:r>
              <a:rPr lang="en-US" altLang="zh-CN" dirty="0"/>
              <a:t>-&gt;</a:t>
            </a:r>
            <a:r>
              <a:rPr lang="en-US" altLang="zh-CN" dirty="0" err="1"/>
              <a:t>dest</a:t>
            </a:r>
            <a:r>
              <a:rPr lang="en-US" altLang="zh-CN" dirty="0"/>
              <a:t> = m-&gt;</a:t>
            </a:r>
            <a:r>
              <a:rPr lang="en-US" altLang="zh-CN" dirty="0" err="1"/>
              <a:t>dest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msg</a:t>
            </a:r>
            <a:r>
              <a:rPr lang="en-US" altLang="zh-CN" dirty="0"/>
              <a:t>-&gt;type = m-&gt;type;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memcpy</a:t>
            </a:r>
            <a:r>
              <a:rPr lang="en-US" altLang="zh-CN" dirty="0"/>
              <a:t>(p-&gt;</a:t>
            </a:r>
            <a:r>
              <a:rPr lang="en-US" altLang="zh-CN" dirty="0" err="1"/>
              <a:t>msg</a:t>
            </a:r>
            <a:r>
              <a:rPr lang="en-US" altLang="zh-CN" dirty="0"/>
              <a:t>-&gt;</a:t>
            </a:r>
            <a:r>
              <a:rPr lang="en-US" altLang="zh-CN" dirty="0" err="1"/>
              <a:t>payload,m</a:t>
            </a:r>
            <a:r>
              <a:rPr lang="en-US" altLang="zh-CN" dirty="0"/>
              <a:t>-&gt;payload,128);</a:t>
            </a:r>
          </a:p>
          <a:p>
            <a:r>
              <a:rPr lang="en-US" altLang="zh-CN" dirty="0"/>
              <a:t>        V(p-&gt;message);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else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    for(i=0;i&lt;</a:t>
            </a:r>
            <a:r>
              <a:rPr lang="en-US" altLang="zh-CN" dirty="0" err="1"/>
              <a:t>NR_MSG;i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if (</a:t>
            </a:r>
            <a:r>
              <a:rPr lang="en-US" altLang="zh-CN" dirty="0" err="1"/>
              <a:t>msg_buff</a:t>
            </a:r>
            <a:r>
              <a:rPr lang="en-US" altLang="zh-CN" dirty="0"/>
              <a:t>[i].state==MSG_FREE)</a:t>
            </a:r>
          </a:p>
          <a:p>
            <a:r>
              <a:rPr lang="en-US" altLang="zh-CN" dirty="0"/>
              <a:t>	              break;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msg_buff</a:t>
            </a:r>
            <a:r>
              <a:rPr lang="en-US" altLang="zh-CN" dirty="0"/>
              <a:t>[i].</a:t>
            </a:r>
            <a:r>
              <a:rPr lang="en-US" altLang="zh-CN" dirty="0" err="1"/>
              <a:t>Msg.src</a:t>
            </a:r>
            <a:r>
              <a:rPr lang="en-US" altLang="zh-CN" dirty="0"/>
              <a:t>  = m-&gt;</a:t>
            </a:r>
            <a:r>
              <a:rPr lang="en-US" altLang="zh-CN" dirty="0" err="1"/>
              <a:t>src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msg_buff</a:t>
            </a:r>
            <a:r>
              <a:rPr lang="en-US" altLang="zh-CN" dirty="0"/>
              <a:t>[i].</a:t>
            </a:r>
            <a:r>
              <a:rPr lang="en-US" altLang="zh-CN" dirty="0" err="1"/>
              <a:t>Msg.dest</a:t>
            </a:r>
            <a:r>
              <a:rPr lang="en-US" altLang="zh-CN" dirty="0"/>
              <a:t> = m-&gt;</a:t>
            </a:r>
            <a:r>
              <a:rPr lang="en-US" altLang="zh-CN" dirty="0" err="1"/>
              <a:t>dest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msg_buff</a:t>
            </a:r>
            <a:r>
              <a:rPr lang="en-US" altLang="zh-CN" dirty="0"/>
              <a:t>[i].</a:t>
            </a:r>
            <a:r>
              <a:rPr lang="en-US" altLang="zh-CN" dirty="0" err="1"/>
              <a:t>Msg.type</a:t>
            </a:r>
            <a:r>
              <a:rPr lang="en-US" altLang="zh-CN" dirty="0"/>
              <a:t> = m-&gt;type;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memcpy</a:t>
            </a:r>
            <a:r>
              <a:rPr lang="en-US" altLang="zh-CN" dirty="0"/>
              <a:t>(</a:t>
            </a:r>
            <a:r>
              <a:rPr lang="en-US" altLang="zh-CN" dirty="0" err="1"/>
              <a:t>msg_buff</a:t>
            </a:r>
            <a:r>
              <a:rPr lang="en-US" altLang="zh-CN" dirty="0"/>
              <a:t>[i].</a:t>
            </a:r>
            <a:r>
              <a:rPr lang="en-US" altLang="zh-CN" dirty="0" err="1"/>
              <a:t>Msg.payload,m</a:t>
            </a:r>
            <a:r>
              <a:rPr lang="en-US" altLang="zh-CN" dirty="0"/>
              <a:t>-&gt;payload,128);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msg_buff</a:t>
            </a:r>
            <a:r>
              <a:rPr lang="en-US" altLang="zh-CN" dirty="0"/>
              <a:t>[i].state = MSG_USED;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list_add_before</a:t>
            </a:r>
            <a:r>
              <a:rPr lang="en-US" altLang="zh-CN" dirty="0"/>
              <a:t>(&amp;msg_list,&amp;</a:t>
            </a:r>
            <a:r>
              <a:rPr lang="en-US" altLang="zh-CN" dirty="0" err="1"/>
              <a:t>msg_buff</a:t>
            </a:r>
            <a:r>
              <a:rPr lang="en-US" altLang="zh-CN" dirty="0"/>
              <a:t>[i].</a:t>
            </a:r>
            <a:r>
              <a:rPr lang="en-US" altLang="zh-CN" dirty="0" err="1"/>
              <a:t>linklist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V(p-&gt;message);</a:t>
            </a:r>
          </a:p>
          <a:p>
            <a:r>
              <a:rPr lang="en-US" altLang="zh-CN" dirty="0"/>
              <a:t>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16" y="0"/>
            <a:ext cx="2690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send</a:t>
            </a:r>
            <a:endParaRPr lang="zh-CN" altLang="en-US" sz="2800" b="1" dirty="0"/>
          </a:p>
        </p:txBody>
      </p:sp>
      <p:sp>
        <p:nvSpPr>
          <p:cNvPr id="4" name="圆角矩形 3"/>
          <p:cNvSpPr/>
          <p:nvPr/>
        </p:nvSpPr>
        <p:spPr>
          <a:xfrm>
            <a:off x="5363308" y="185410"/>
            <a:ext cx="861646" cy="1444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085385" y="132656"/>
            <a:ext cx="861646" cy="1444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6" name="剪去同侧角的矩形 5"/>
          <p:cNvSpPr/>
          <p:nvPr/>
        </p:nvSpPr>
        <p:spPr>
          <a:xfrm>
            <a:off x="7200900" y="1547446"/>
            <a:ext cx="1037492" cy="1336431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400800" y="668215"/>
            <a:ext cx="2514600" cy="3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22831" y="26161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400800" y="907459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1092" y="117816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receive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19746" y="2373923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非阻塞的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，阻塞的</a:t>
            </a:r>
            <a:r>
              <a:rPr lang="en-US" altLang="zh-CN" dirty="0" smtClean="0"/>
              <a:t>receive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1092" y="3591783"/>
            <a:ext cx="3357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P2: receive     p1</a:t>
            </a:r>
            <a:r>
              <a:rPr lang="zh-CN" altLang="en-US" sz="2400" dirty="0" smtClean="0"/>
              <a:t>再发送</a:t>
            </a:r>
            <a:endParaRPr lang="en-US" altLang="zh-CN" sz="2400" dirty="0" smtClean="0"/>
          </a:p>
          <a:p>
            <a:r>
              <a:rPr lang="en-US" altLang="zh-CN" sz="2400" dirty="0" smtClean="0"/>
              <a:t>P1</a:t>
            </a:r>
            <a:r>
              <a:rPr lang="zh-CN" altLang="en-US" sz="2400" dirty="0" smtClean="0"/>
              <a:t>发送；    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再</a:t>
            </a:r>
            <a:r>
              <a:rPr lang="en-US" altLang="zh-CN" sz="2400" dirty="0" smtClean="0"/>
              <a:t>receive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912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1184" y="144929"/>
            <a:ext cx="6096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receiver = current;</a:t>
            </a:r>
            <a:endParaRPr lang="zh-CN" altLang="zh-CN" dirty="0"/>
          </a:p>
          <a:p>
            <a:r>
              <a:rPr lang="en-US" altLang="zh-CN" dirty="0"/>
              <a:t>  if (receiver-&gt;message-&gt;count&gt;0)</a:t>
            </a:r>
            <a:endParaRPr lang="zh-CN" altLang="zh-CN" dirty="0"/>
          </a:p>
          <a:p>
            <a:r>
              <a:rPr lang="en-US" altLang="zh-CN" dirty="0"/>
              <a:t>  {</a:t>
            </a:r>
            <a:endParaRPr lang="zh-CN" altLang="zh-CN" dirty="0"/>
          </a:p>
          <a:p>
            <a:r>
              <a:rPr lang="en-US" altLang="zh-CN" dirty="0"/>
              <a:t>      P(receiver-&gt;message);</a:t>
            </a:r>
            <a:endParaRPr lang="zh-CN" altLang="zh-CN" dirty="0"/>
          </a:p>
          <a:p>
            <a:r>
              <a:rPr lang="en-US" altLang="zh-CN" dirty="0"/>
              <a:t>      q = &amp;</a:t>
            </a:r>
            <a:r>
              <a:rPr lang="en-US" altLang="zh-CN" dirty="0" err="1"/>
              <a:t>msg_list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while (q-&gt;next != &amp;</a:t>
            </a:r>
            <a:r>
              <a:rPr lang="en-US" altLang="zh-CN" dirty="0" err="1"/>
              <a:t>msg_list</a:t>
            </a:r>
            <a:r>
              <a:rPr lang="en-US" altLang="zh-CN" dirty="0"/>
              <a:t>)           </a:t>
            </a:r>
            <a:endParaRPr lang="zh-CN" altLang="zh-CN" dirty="0"/>
          </a:p>
          <a:p>
            <a:r>
              <a:rPr lang="en-US" altLang="zh-CN" dirty="0"/>
              <a:t>      {  </a:t>
            </a:r>
            <a:endParaRPr lang="zh-CN" altLang="zh-CN" dirty="0"/>
          </a:p>
          <a:p>
            <a:r>
              <a:rPr lang="en-US" altLang="zh-CN" dirty="0"/>
              <a:t>           buff = </a:t>
            </a:r>
            <a:r>
              <a:rPr lang="en-US" altLang="zh-CN" dirty="0" err="1"/>
              <a:t>list_entry</a:t>
            </a:r>
            <a:r>
              <a:rPr lang="en-US" altLang="zh-CN" dirty="0"/>
              <a:t>(q-&gt;</a:t>
            </a:r>
            <a:r>
              <a:rPr lang="en-US" altLang="zh-CN" dirty="0" err="1"/>
              <a:t>next,struct</a:t>
            </a:r>
            <a:r>
              <a:rPr lang="en-US" altLang="zh-CN" dirty="0"/>
              <a:t> </a:t>
            </a:r>
            <a:r>
              <a:rPr lang="en-US" altLang="zh-CN" dirty="0" err="1"/>
              <a:t>MsgBuff,linklist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   if (buff-&gt;</a:t>
            </a:r>
            <a:r>
              <a:rPr lang="en-US" altLang="zh-CN" dirty="0" err="1"/>
              <a:t>Msg.dest</a:t>
            </a:r>
            <a:r>
              <a:rPr lang="en-US" altLang="zh-CN" dirty="0"/>
              <a:t> == receiver-&gt;</a:t>
            </a:r>
            <a:r>
              <a:rPr lang="en-US" altLang="zh-CN" dirty="0" err="1"/>
              <a:t>pid</a:t>
            </a:r>
            <a:r>
              <a:rPr lang="en-US" altLang="zh-CN" dirty="0"/>
              <a:t>)  </a:t>
            </a:r>
            <a:endParaRPr lang="zh-CN" altLang="zh-CN" dirty="0"/>
          </a:p>
          <a:p>
            <a:r>
              <a:rPr lang="en-US" altLang="zh-CN" dirty="0"/>
              <a:t>             break;</a:t>
            </a:r>
            <a:endParaRPr lang="zh-CN" altLang="zh-CN" dirty="0"/>
          </a:p>
          <a:p>
            <a:r>
              <a:rPr lang="en-US" altLang="zh-CN" dirty="0"/>
              <a:t>           else</a:t>
            </a:r>
            <a:endParaRPr lang="zh-CN" altLang="zh-CN" dirty="0"/>
          </a:p>
          <a:p>
            <a:r>
              <a:rPr lang="en-US" altLang="zh-CN" dirty="0"/>
              <a:t>             q = q-&gt;next;</a:t>
            </a:r>
            <a:endParaRPr lang="zh-CN" altLang="zh-CN" dirty="0"/>
          </a:p>
          <a:p>
            <a:r>
              <a:rPr lang="en-US" altLang="zh-CN" dirty="0"/>
              <a:t>      } </a:t>
            </a:r>
            <a:endParaRPr lang="zh-CN" altLang="zh-CN" dirty="0"/>
          </a:p>
          <a:p>
            <a:r>
              <a:rPr lang="en-US" altLang="zh-CN" dirty="0"/>
              <a:t>      m-&gt;</a:t>
            </a:r>
            <a:r>
              <a:rPr lang="en-US" altLang="zh-CN" dirty="0" err="1"/>
              <a:t>src</a:t>
            </a:r>
            <a:r>
              <a:rPr lang="en-US" altLang="zh-CN" dirty="0"/>
              <a:t> = buff-&gt;</a:t>
            </a:r>
            <a:r>
              <a:rPr lang="en-US" altLang="zh-CN" dirty="0" err="1"/>
              <a:t>Msg.src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m-&gt;</a:t>
            </a:r>
            <a:r>
              <a:rPr lang="en-US" altLang="zh-CN" dirty="0" err="1"/>
              <a:t>dest</a:t>
            </a:r>
            <a:r>
              <a:rPr lang="en-US" altLang="zh-CN" dirty="0"/>
              <a:t> = buff-&gt;</a:t>
            </a:r>
            <a:r>
              <a:rPr lang="en-US" altLang="zh-CN" dirty="0" err="1"/>
              <a:t>Msg.dest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m-&gt;type = buff-&gt;</a:t>
            </a:r>
            <a:r>
              <a:rPr lang="en-US" altLang="zh-CN" dirty="0" err="1"/>
              <a:t>Msg.type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memcpy</a:t>
            </a:r>
            <a:r>
              <a:rPr lang="en-US" altLang="zh-CN" dirty="0"/>
              <a:t>(m-&gt;</a:t>
            </a:r>
            <a:r>
              <a:rPr lang="en-US" altLang="zh-CN" dirty="0" err="1"/>
              <a:t>payload,buff</a:t>
            </a:r>
            <a:r>
              <a:rPr lang="en-US" altLang="zh-CN" dirty="0"/>
              <a:t>-&gt;Msg.payload,128);</a:t>
            </a:r>
            <a:endParaRPr lang="zh-CN" altLang="zh-CN" dirty="0"/>
          </a:p>
          <a:p>
            <a:r>
              <a:rPr lang="en-US" altLang="zh-CN" dirty="0"/>
              <a:t>      buff-&gt;state = MSG_FREE;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list_del</a:t>
            </a:r>
            <a:r>
              <a:rPr lang="en-US" altLang="zh-CN" dirty="0"/>
              <a:t>(&amp;buff-&gt;</a:t>
            </a:r>
            <a:r>
              <a:rPr lang="en-US" altLang="zh-CN" dirty="0" err="1"/>
              <a:t>linklist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}    </a:t>
            </a:r>
            <a:endParaRPr lang="zh-CN" altLang="zh-CN" dirty="0"/>
          </a:p>
          <a:p>
            <a:r>
              <a:rPr lang="en-US" altLang="zh-CN" dirty="0"/>
              <a:t>   else</a:t>
            </a:r>
            <a:endParaRPr lang="zh-CN" altLang="zh-CN" dirty="0"/>
          </a:p>
          <a:p>
            <a:r>
              <a:rPr lang="en-US" altLang="zh-CN" dirty="0"/>
              <a:t>   {</a:t>
            </a:r>
            <a:endParaRPr lang="zh-CN" altLang="zh-CN" dirty="0"/>
          </a:p>
          <a:p>
            <a:r>
              <a:rPr lang="en-US" altLang="zh-CN" dirty="0"/>
              <a:t>       P(receiver-&gt;message); </a:t>
            </a:r>
            <a:endParaRPr lang="zh-CN" altLang="zh-CN" dirty="0"/>
          </a:p>
          <a:p>
            <a:r>
              <a:rPr lang="en-US" altLang="zh-CN" dirty="0"/>
              <a:t>       m-&gt;</a:t>
            </a:r>
            <a:r>
              <a:rPr lang="en-US" altLang="zh-CN" dirty="0" err="1"/>
              <a:t>src</a:t>
            </a:r>
            <a:r>
              <a:rPr lang="en-US" altLang="zh-CN" dirty="0"/>
              <a:t> = receiver-&gt;</a:t>
            </a:r>
            <a:r>
              <a:rPr lang="en-US" altLang="zh-CN" dirty="0" err="1"/>
              <a:t>msg</a:t>
            </a:r>
            <a:r>
              <a:rPr lang="en-US" altLang="zh-CN" dirty="0"/>
              <a:t>-&gt;</a:t>
            </a:r>
            <a:r>
              <a:rPr lang="en-US" altLang="zh-CN" dirty="0" err="1"/>
              <a:t>src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m-&gt;</a:t>
            </a:r>
            <a:r>
              <a:rPr lang="en-US" altLang="zh-CN" dirty="0" err="1"/>
              <a:t>dest</a:t>
            </a:r>
            <a:r>
              <a:rPr lang="en-US" altLang="zh-CN" dirty="0"/>
              <a:t> = receiver-&gt;</a:t>
            </a:r>
            <a:r>
              <a:rPr lang="en-US" altLang="zh-CN" dirty="0" err="1"/>
              <a:t>msg</a:t>
            </a:r>
            <a:r>
              <a:rPr lang="en-US" altLang="zh-CN" dirty="0"/>
              <a:t>-&gt;</a:t>
            </a:r>
            <a:r>
              <a:rPr lang="en-US" altLang="zh-CN" dirty="0" err="1"/>
              <a:t>dest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m-&gt;type = receiver-&gt;</a:t>
            </a:r>
            <a:r>
              <a:rPr lang="en-US" altLang="zh-CN" dirty="0" err="1"/>
              <a:t>msg</a:t>
            </a:r>
            <a:r>
              <a:rPr lang="en-US" altLang="zh-CN" dirty="0"/>
              <a:t>-&gt;type;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memcpy</a:t>
            </a:r>
            <a:r>
              <a:rPr lang="en-US" altLang="zh-CN" dirty="0"/>
              <a:t>(m-&gt;</a:t>
            </a:r>
            <a:r>
              <a:rPr lang="en-US" altLang="zh-CN" dirty="0" err="1"/>
              <a:t>payload,receiver</a:t>
            </a:r>
            <a:r>
              <a:rPr lang="en-US" altLang="zh-CN" dirty="0"/>
              <a:t>-&gt;</a:t>
            </a:r>
            <a:r>
              <a:rPr lang="en-US" altLang="zh-CN" dirty="0" err="1"/>
              <a:t>msg</a:t>
            </a:r>
            <a:r>
              <a:rPr lang="en-US" altLang="zh-CN" dirty="0"/>
              <a:t>-&gt;payload,128);  </a:t>
            </a:r>
            <a:endParaRPr lang="zh-CN" altLang="zh-CN" dirty="0"/>
          </a:p>
          <a:p>
            <a:r>
              <a:rPr lang="en-US" altLang="zh-CN" dirty="0"/>
              <a:t>   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9928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63" y="1680997"/>
            <a:ext cx="10384458" cy="378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0" y="8355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3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1753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/>
              <a:t>准备开始你的实践吧</a:t>
            </a:r>
            <a:endParaRPr lang="en-US" altLang="zh-CN" sz="6600" b="1" dirty="0" smtClean="0"/>
          </a:p>
          <a:p>
            <a:pPr algn="ctr">
              <a:spcBef>
                <a:spcPts val="1200"/>
              </a:spcBef>
            </a:pPr>
            <a:r>
              <a:rPr lang="en-US" altLang="zh-CN" sz="3600" b="1" dirty="0" smtClean="0"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观看视频</a:t>
            </a:r>
            <a:r>
              <a:rPr lang="en-US" altLang="zh-CN" sz="3600" b="1" dirty="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实验指导书</a:t>
            </a:r>
            <a:r>
              <a:rPr lang="en-US" altLang="zh-CN" sz="3600" b="1" dirty="0" smtClean="0">
                <a:latin typeface="楷体" pitchFamily="49" charset="-122"/>
                <a:ea typeface="楷体" pitchFamily="49" charset="-122"/>
              </a:rPr>
              <a:t>※</a:t>
            </a:r>
            <a:endParaRPr lang="zh-CN" altLang="en-US" sz="36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8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8355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44095" y="1887428"/>
            <a:ext cx="6264696" cy="2304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系统调用接口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32127" y="2391484"/>
            <a:ext cx="5688632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操作系统内核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6223" y="3399596"/>
            <a:ext cx="4176464" cy="792088"/>
          </a:xfrm>
          <a:prstGeom prst="rect">
            <a:avLst/>
          </a:prstGeom>
          <a:solidFill>
            <a:srgbClr val="22E6B7"/>
          </a:solidFill>
          <a:ln>
            <a:solidFill>
              <a:srgbClr val="14B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硬件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4095" y="1239356"/>
            <a:ext cx="2808312" cy="6480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shell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5252407" y="1239356"/>
            <a:ext cx="3456384" cy="6480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库函数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98" b="97605" l="10000" r="90000">
                        <a14:foregroundMark x1="47800" y1="44311" x2="47800" y2="44311"/>
                        <a14:foregroundMark x1="51200" y1="52495" x2="51200" y2="52495"/>
                        <a14:foregroundMark x1="72600" y1="24551" x2="72600" y2="24551"/>
                        <a14:foregroundMark x1="71800" y1="25349" x2="71800" y2="25349"/>
                        <a14:foregroundMark x1="47000" y1="45908" x2="47000" y2="45908"/>
                        <a14:foregroundMark x1="51200" y1="44311" x2="51200" y2="443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78" t="2352" r="17472"/>
          <a:stretch/>
        </p:blipFill>
        <p:spPr bwMode="auto">
          <a:xfrm>
            <a:off x="3021729" y="2443053"/>
            <a:ext cx="558068" cy="84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74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8355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4724" y="1319109"/>
            <a:ext cx="8655269" cy="475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操作系统内核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98" b="97605" l="10000" r="90000">
                        <a14:foregroundMark x1="47800" y1="44311" x2="47800" y2="44311"/>
                        <a14:foregroundMark x1="51200" y1="52495" x2="51200" y2="52495"/>
                        <a14:foregroundMark x1="72600" y1="24551" x2="72600" y2="24551"/>
                        <a14:foregroundMark x1="71800" y1="25349" x2="71800" y2="25349"/>
                        <a14:foregroundMark x1="47000" y1="45908" x2="47000" y2="45908"/>
                        <a14:foregroundMark x1="51200" y1="44311" x2="51200" y2="443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78" t="2352" r="17472"/>
          <a:stretch/>
        </p:blipFill>
        <p:spPr bwMode="auto">
          <a:xfrm>
            <a:off x="469828" y="1641377"/>
            <a:ext cx="558068" cy="84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1710560" y="3223547"/>
            <a:ext cx="6568227" cy="2707659"/>
          </a:xfrm>
          <a:prstGeom prst="rect">
            <a:avLst/>
          </a:prstGeom>
          <a:solidFill>
            <a:srgbClr val="22E6B7"/>
          </a:solidFill>
          <a:ln>
            <a:solidFill>
              <a:srgbClr val="14B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32" y="3477730"/>
            <a:ext cx="4146337" cy="229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7335" y="3583587"/>
            <a:ext cx="834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硬件</a:t>
            </a:r>
            <a:endParaRPr lang="zh-CN" altLang="en-US" sz="4400" b="1" dirty="0"/>
          </a:p>
        </p:txBody>
      </p:sp>
      <p:sp>
        <p:nvSpPr>
          <p:cNvPr id="2" name="矩形 1"/>
          <p:cNvSpPr/>
          <p:nvPr/>
        </p:nvSpPr>
        <p:spPr>
          <a:xfrm>
            <a:off x="1710561" y="2065643"/>
            <a:ext cx="3090040" cy="5827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进程管理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00601" y="2065643"/>
            <a:ext cx="3478185" cy="5827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内存管理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10559" y="2640803"/>
            <a:ext cx="3090042" cy="5827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文件系统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00601" y="2640803"/>
            <a:ext cx="3478186" cy="5827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设备管理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82664957"/>
              </p:ext>
            </p:extLst>
          </p:nvPr>
        </p:nvGraphicFramePr>
        <p:xfrm>
          <a:off x="9160329" y="1893988"/>
          <a:ext cx="3031671" cy="3379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72599" y="1197037"/>
            <a:ext cx="2302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实验单元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378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8355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1945" y="285408"/>
            <a:ext cx="7388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实验基础</a:t>
            </a:r>
            <a:r>
              <a:rPr lang="en-US" altLang="zh-CN" sz="2800" b="1" dirty="0" smtClean="0"/>
              <a:t>】</a:t>
            </a:r>
            <a:endParaRPr lang="zh-CN" altLang="en-US" sz="28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64772" y="890754"/>
            <a:ext cx="47297" cy="596724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648" y="3445014"/>
            <a:ext cx="584112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6622" y="105396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实验工作基础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7846" y="3689711"/>
            <a:ext cx="87556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Boot   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56940" y="3646931"/>
            <a:ext cx="377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/>
              <a:t>引导并加载</a:t>
            </a:r>
            <a:r>
              <a:rPr lang="en-US" altLang="zh-CN" sz="2400" dirty="0" smtClean="0"/>
              <a:t>OS</a:t>
            </a:r>
            <a:r>
              <a:rPr lang="zh-CN" altLang="en-US" sz="2400" dirty="0" smtClean="0"/>
              <a:t>内核</a:t>
            </a:r>
            <a:endParaRPr lang="zh-CN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54352" y="4469968"/>
            <a:ext cx="94769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include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3445" y="4427188"/>
            <a:ext cx="488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/>
              <a:t>操作系统内核所涉及的头文件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7846" y="5227707"/>
            <a:ext cx="88838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Src</a:t>
            </a:r>
            <a:r>
              <a:rPr lang="en-US" altLang="zh-CN" b="1" dirty="0" smtClean="0"/>
              <a:t>      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56939" y="5184927"/>
            <a:ext cx="488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dirty="0" smtClean="0"/>
              <a:t>操作系统内核的源文件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58162" y="1639613"/>
            <a:ext cx="3194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进程创建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进程切换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进程调度</a:t>
            </a:r>
            <a:endParaRPr lang="zh-CN" altLang="en-US" sz="24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74" y="890754"/>
            <a:ext cx="5219700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9297" y="2096811"/>
            <a:ext cx="6873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实验</a:t>
            </a:r>
            <a:r>
              <a:rPr lang="en-US" altLang="zh-CN" sz="4400" b="1" dirty="0" smtClean="0"/>
              <a:t>3 </a:t>
            </a:r>
            <a:r>
              <a:rPr lang="zh-CN" altLang="en-US" sz="4400" b="1" dirty="0" smtClean="0"/>
              <a:t>进程同步与通信</a:t>
            </a:r>
            <a:endParaRPr lang="zh-CN" altLang="en-US" sz="44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38" y="1544817"/>
            <a:ext cx="2791811" cy="157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34607" y="3121369"/>
            <a:ext cx="44616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/>
              <a:t>Lab3-1   </a:t>
            </a:r>
            <a:r>
              <a:rPr lang="zh-CN" altLang="en-US" sz="2400" dirty="0" smtClean="0"/>
              <a:t>进程同步机制</a:t>
            </a:r>
            <a:endParaRPr lang="en-US" altLang="zh-CN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/>
              <a:t>Lab3-2   </a:t>
            </a:r>
            <a:r>
              <a:rPr lang="zh-CN" altLang="en-US" sz="2400" dirty="0" smtClean="0"/>
              <a:t>进程通信机制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8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8355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945" y="285408"/>
            <a:ext cx="7388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实验背景</a:t>
            </a:r>
            <a:r>
              <a:rPr lang="en-US" altLang="zh-CN" sz="2800" b="1" dirty="0" smtClean="0"/>
              <a:t>】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392116" y="2497015"/>
            <a:ext cx="7033846" cy="2831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 smtClean="0"/>
          </a:p>
          <a:p>
            <a:pPr algn="ctr"/>
            <a:endParaRPr lang="en-US" altLang="zh-CN" sz="4000" dirty="0"/>
          </a:p>
          <a:p>
            <a:pPr algn="ctr"/>
            <a:r>
              <a:rPr lang="zh-CN" altLang="en-US" sz="4000" dirty="0" smtClean="0"/>
              <a:t>内核</a:t>
            </a:r>
            <a:endParaRPr lang="zh-CN" altLang="en-US" sz="4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42547" y="2497015"/>
            <a:ext cx="907366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25162" y="1321096"/>
            <a:ext cx="5187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用户</a:t>
            </a:r>
            <a:endParaRPr lang="zh-CN" altLang="en-US" sz="4000" dirty="0"/>
          </a:p>
        </p:txBody>
      </p:sp>
      <p:sp>
        <p:nvSpPr>
          <p:cNvPr id="9" name="圆角矩形 8"/>
          <p:cNvSpPr/>
          <p:nvPr/>
        </p:nvSpPr>
        <p:spPr>
          <a:xfrm>
            <a:off x="2913186" y="2813533"/>
            <a:ext cx="615462" cy="8792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20663" y="2813533"/>
            <a:ext cx="615462" cy="8792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307624" y="2813533"/>
            <a:ext cx="615462" cy="8792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15101" y="2813533"/>
            <a:ext cx="615462" cy="8792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2116" y="5328138"/>
            <a:ext cx="7033846" cy="8440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硬件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85721" y="910413"/>
            <a:ext cx="218049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同步机制</a:t>
            </a:r>
            <a:endParaRPr lang="en-US" altLang="zh-CN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009163" y="1705816"/>
            <a:ext cx="218049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通信机制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2891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864" y="808628"/>
            <a:ext cx="3278838" cy="328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0" y="8355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1945" y="285408"/>
            <a:ext cx="7388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实验背景</a:t>
            </a:r>
            <a:r>
              <a:rPr lang="en-US" altLang="zh-CN" sz="2800" b="1" dirty="0" smtClean="0"/>
              <a:t>】</a:t>
            </a:r>
            <a:endParaRPr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5195752" y="108635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信件投递到邮筒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34" y="880259"/>
            <a:ext cx="2820955" cy="285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3" y="1004185"/>
            <a:ext cx="3171835" cy="289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0" y="4092510"/>
            <a:ext cx="121920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剪去同侧角的矩形 6"/>
          <p:cNvSpPr/>
          <p:nvPr/>
        </p:nvSpPr>
        <p:spPr>
          <a:xfrm>
            <a:off x="4626864" y="4608576"/>
            <a:ext cx="2369381" cy="157276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消息缓冲区</a:t>
            </a:r>
            <a:endParaRPr lang="zh-CN" altLang="en-US" sz="2800" b="1" dirty="0"/>
          </a:p>
        </p:txBody>
      </p:sp>
      <p:sp>
        <p:nvSpPr>
          <p:cNvPr id="8" name="圆角矩形 7"/>
          <p:cNvSpPr/>
          <p:nvPr/>
        </p:nvSpPr>
        <p:spPr>
          <a:xfrm>
            <a:off x="1152144" y="4608576"/>
            <a:ext cx="987552" cy="1719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发送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进程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P1</a:t>
            </a:r>
            <a:endParaRPr lang="zh-CN" altLang="en-US" sz="2400" dirty="0"/>
          </a:p>
        </p:txBody>
      </p:sp>
      <p:sp>
        <p:nvSpPr>
          <p:cNvPr id="14" name="圆角矩形 13"/>
          <p:cNvSpPr/>
          <p:nvPr/>
        </p:nvSpPr>
        <p:spPr>
          <a:xfrm>
            <a:off x="9607296" y="4608576"/>
            <a:ext cx="987552" cy="1719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接收进程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P1</a:t>
            </a:r>
            <a:endParaRPr lang="zh-CN" altLang="en-US" sz="2400" dirty="0"/>
          </a:p>
        </p:txBody>
      </p:sp>
      <p:sp>
        <p:nvSpPr>
          <p:cNvPr id="9" name="剪去单角的矩形 8"/>
          <p:cNvSpPr/>
          <p:nvPr/>
        </p:nvSpPr>
        <p:spPr>
          <a:xfrm>
            <a:off x="10879057" y="4251960"/>
            <a:ext cx="963168" cy="521208"/>
          </a:xfrm>
          <a:prstGeom prst="snip1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阻塞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剪去单角的矩形 15"/>
          <p:cNvSpPr/>
          <p:nvPr/>
        </p:nvSpPr>
        <p:spPr>
          <a:xfrm>
            <a:off x="10879057" y="4873752"/>
            <a:ext cx="1254286" cy="521208"/>
          </a:xfrm>
          <a:prstGeom prst="snip1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非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阻塞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7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9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83557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1945" y="285408"/>
            <a:ext cx="7388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实验背景</a:t>
            </a:r>
            <a:r>
              <a:rPr lang="en-US" altLang="zh-CN" sz="2800" b="1" dirty="0" smtClean="0"/>
              <a:t>】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392116" y="2497015"/>
            <a:ext cx="7033846" cy="2831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 smtClean="0"/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 smtClean="0"/>
          </a:p>
        </p:txBody>
      </p:sp>
      <p:cxnSp>
        <p:nvCxnSpPr>
          <p:cNvPr id="7" name="直接连接符 6"/>
          <p:cNvCxnSpPr/>
          <p:nvPr/>
        </p:nvCxnSpPr>
        <p:spPr>
          <a:xfrm>
            <a:off x="442547" y="2497015"/>
            <a:ext cx="907366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85647" y="1556744"/>
            <a:ext cx="5187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用户</a:t>
            </a:r>
            <a:endParaRPr lang="zh-CN" altLang="en-US" sz="4000" b="1" dirty="0"/>
          </a:p>
        </p:txBody>
      </p:sp>
      <p:sp>
        <p:nvSpPr>
          <p:cNvPr id="9" name="圆角矩形 8"/>
          <p:cNvSpPr/>
          <p:nvPr/>
        </p:nvSpPr>
        <p:spPr>
          <a:xfrm>
            <a:off x="2913186" y="2813533"/>
            <a:ext cx="615462" cy="8792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81572" y="2813533"/>
            <a:ext cx="615462" cy="8792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92116" y="5328138"/>
            <a:ext cx="7033846" cy="8440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硬件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85721" y="910413"/>
            <a:ext cx="218049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同步机制</a:t>
            </a:r>
            <a:endParaRPr lang="en-US" altLang="zh-CN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009163" y="1705816"/>
            <a:ext cx="218049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通信机制</a:t>
            </a:r>
            <a:endParaRPr lang="en-US" altLang="zh-CN" sz="3600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7601"/>
              </p:ext>
            </p:extLst>
          </p:nvPr>
        </p:nvGraphicFramePr>
        <p:xfrm>
          <a:off x="4497898" y="3170896"/>
          <a:ext cx="962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9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2003" y="3253148"/>
            <a:ext cx="9495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/>
              <a:t>内</a:t>
            </a:r>
            <a:endParaRPr lang="en-US" altLang="zh-CN" sz="4400" b="1" dirty="0" smtClean="0"/>
          </a:p>
          <a:p>
            <a:r>
              <a:rPr lang="zh-CN" altLang="en-US" sz="4400" b="1" dirty="0" smtClean="0"/>
              <a:t>核</a:t>
            </a:r>
            <a:endParaRPr lang="en-US" altLang="zh-CN" sz="4400" b="1" dirty="0" smtClean="0"/>
          </a:p>
        </p:txBody>
      </p:sp>
      <p:sp>
        <p:nvSpPr>
          <p:cNvPr id="16" name="矩形 15"/>
          <p:cNvSpPr/>
          <p:nvPr/>
        </p:nvSpPr>
        <p:spPr>
          <a:xfrm>
            <a:off x="442547" y="910413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阻塞的</a:t>
            </a:r>
            <a:r>
              <a:rPr lang="en-US" altLang="zh-CN" dirty="0"/>
              <a:t>send</a:t>
            </a:r>
            <a:r>
              <a:rPr lang="zh-CN" altLang="zh-CN" dirty="0"/>
              <a:t>、阻塞的</a:t>
            </a:r>
            <a:r>
              <a:rPr lang="en-US" altLang="zh-CN" dirty="0"/>
              <a:t>receive</a:t>
            </a:r>
            <a:endParaRPr lang="zh-CN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03214" y="1336484"/>
            <a:ext cx="320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非阻塞的</a:t>
            </a:r>
            <a:r>
              <a:rPr lang="en-US" altLang="zh-CN" dirty="0"/>
              <a:t>send</a:t>
            </a:r>
            <a:r>
              <a:rPr lang="zh-CN" altLang="zh-CN" dirty="0"/>
              <a:t>、阻塞的</a:t>
            </a:r>
            <a:r>
              <a:rPr lang="en-US" altLang="zh-CN" dirty="0"/>
              <a:t>receive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1355" y="1726021"/>
            <a:ext cx="34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dirty="0"/>
              <a:t>非阻塞的</a:t>
            </a:r>
            <a:r>
              <a:rPr lang="en-US" altLang="zh-CN" dirty="0"/>
              <a:t>send</a:t>
            </a:r>
            <a:r>
              <a:rPr lang="zh-CN" altLang="zh-CN" dirty="0"/>
              <a:t>、非阻塞的</a:t>
            </a:r>
            <a:r>
              <a:rPr lang="en-US" altLang="zh-CN" dirty="0"/>
              <a:t>receive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666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90" y="3049793"/>
            <a:ext cx="3666744" cy="199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1054"/>
            <a:ext cx="5699125" cy="192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90" y="5090541"/>
            <a:ext cx="44672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7472" y="2432304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主要的数据结构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43472" y="1109764"/>
            <a:ext cx="4675632" cy="1564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/>
              <a:t>提供异步的</a:t>
            </a:r>
            <a:r>
              <a:rPr lang="en-US" altLang="zh-CN" sz="2200" dirty="0"/>
              <a:t>send</a:t>
            </a:r>
            <a:r>
              <a:rPr lang="zh-CN" altLang="zh-CN" sz="2200" dirty="0"/>
              <a:t>和同步的</a:t>
            </a:r>
            <a:r>
              <a:rPr lang="en-US" altLang="zh-CN" sz="2200" dirty="0" smtClean="0"/>
              <a:t>receive</a:t>
            </a:r>
            <a:r>
              <a:rPr lang="zh-CN" altLang="en-US" sz="2200" dirty="0" smtClean="0"/>
              <a:t>：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send(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pid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message  *m);</a:t>
            </a:r>
            <a:endParaRPr lang="zh-CN" altLang="zh-CN" sz="2200" dirty="0"/>
          </a:p>
          <a:p>
            <a:pPr>
              <a:lnSpc>
                <a:spcPct val="150000"/>
              </a:lnSpc>
            </a:pPr>
            <a:r>
              <a:rPr lang="en-US" altLang="zh-CN" sz="2200" dirty="0"/>
              <a:t>receive(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pid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message  *m);</a:t>
            </a:r>
            <a:endParaRPr lang="zh-CN" altLang="zh-CN" sz="22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215662" y="685800"/>
            <a:ext cx="202223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43472" y="3049793"/>
            <a:ext cx="429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非阻塞的</a:t>
            </a:r>
            <a:r>
              <a:rPr lang="en-US" altLang="zh-CN" sz="2400" b="1" dirty="0"/>
              <a:t>send</a:t>
            </a:r>
            <a:r>
              <a:rPr lang="zh-CN" altLang="zh-CN" sz="2400" b="1" dirty="0"/>
              <a:t>、阻塞的</a:t>
            </a:r>
            <a:r>
              <a:rPr lang="en-US" altLang="zh-CN" sz="2400" b="1" dirty="0"/>
              <a:t>receive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80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13691</TotalTime>
  <Words>530</Words>
  <Application>Microsoft Office PowerPoint</Application>
  <PresentationFormat>自定义</PresentationFormat>
  <Paragraphs>159</Paragraphs>
  <Slides>14</Slides>
  <Notes>6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Administrator</cp:lastModifiedBy>
  <cp:revision>584</cp:revision>
  <dcterms:created xsi:type="dcterms:W3CDTF">2017-08-03T06:51:00Z</dcterms:created>
  <dcterms:modified xsi:type="dcterms:W3CDTF">2020-05-19T03:32:27Z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