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1" r:id="rId3"/>
  </p:sldMasterIdLst>
  <p:notesMasterIdLst>
    <p:notesMasterId r:id="rId5"/>
  </p:notesMasterIdLst>
  <p:sldIdLst>
    <p:sldId id="256" r:id="rId4"/>
    <p:sldId id="257" r:id="rId6"/>
    <p:sldId id="258" r:id="rId7"/>
    <p:sldId id="264" r:id="rId8"/>
    <p:sldId id="263" r:id="rId9"/>
    <p:sldId id="301" r:id="rId10"/>
    <p:sldId id="260" r:id="rId11"/>
    <p:sldId id="267" r:id="rId12"/>
    <p:sldId id="268" r:id="rId13"/>
    <p:sldId id="269" r:id="rId14"/>
    <p:sldId id="271" r:id="rId15"/>
    <p:sldId id="272" r:id="rId16"/>
    <p:sldId id="273" r:id="rId17"/>
    <p:sldId id="274" r:id="rId18"/>
    <p:sldId id="275" r:id="rId19"/>
    <p:sldId id="276" r:id="rId20"/>
    <p:sldId id="277" r:id="rId21"/>
    <p:sldId id="259" r:id="rId22"/>
    <p:sldId id="278" r:id="rId23"/>
    <p:sldId id="279" r:id="rId24"/>
    <p:sldId id="280" r:id="rId25"/>
    <p:sldId id="281" r:id="rId26"/>
    <p:sldId id="282" r:id="rId27"/>
    <p:sldId id="285" r:id="rId28"/>
    <p:sldId id="284" r:id="rId29"/>
    <p:sldId id="261" r:id="rId30"/>
    <p:sldId id="286" r:id="rId31"/>
    <p:sldId id="287" r:id="rId32"/>
    <p:sldId id="288" r:id="rId33"/>
    <p:sldId id="289" r:id="rId34"/>
    <p:sldId id="290" r:id="rId35"/>
    <p:sldId id="262" r:id="rId36"/>
    <p:sldId id="291" r:id="rId37"/>
    <p:sldId id="292" r:id="rId38"/>
    <p:sldId id="294" r:id="rId39"/>
    <p:sldId id="295" r:id="rId40"/>
    <p:sldId id="265" r:id="rId41"/>
    <p:sldId id="270" r:id="rId42"/>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272727"/>
    <a:srgbClr val="D4AA39"/>
    <a:srgbClr val="C7A17E"/>
    <a:srgbClr val="EBC5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80"/>
    <p:restoredTop sz="94640"/>
  </p:normalViewPr>
  <p:slideViewPr>
    <p:cSldViewPr snapToGrid="0" snapToObjects="1" showGuides="1">
      <p:cViewPr>
        <p:scale>
          <a:sx n="75" d="100"/>
          <a:sy n="75" d="100"/>
        </p:scale>
        <p:origin x="-1704" y="-942"/>
      </p:cViewPr>
      <p:guideLst>
        <p:guide orient="horz" pos="364"/>
        <p:guide pos="388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6" Type="http://schemas.openxmlformats.org/officeDocument/2006/relationships/tags" Target="tags/tag2.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800" b="1" i="0" u="none" strike="noStrike" kern="1200" baseline="0">
              <a:solidFill>
                <a:schemeClr val="tx1"/>
              </a:solidFill>
              <a:latin typeface="+mn-lt"/>
              <a:ea typeface="+mn-ea"/>
              <a:cs typeface="+mn-ea"/>
              <a:sym typeface="+mn-lt"/>
            </a:defRPr>
          </a:pPr>
        </a:p>
      </c:txPr>
    </c:title>
    <c:autoTitleDeleted val="0"/>
    <c:plotArea>
      <c:layout/>
      <c:doughnutChart>
        <c:varyColors val="1"/>
        <c:ser>
          <c:idx val="0"/>
          <c:order val="0"/>
          <c:tx>
            <c:strRef>
              <c:f>Sheet1!$B$1</c:f>
              <c:strCache>
                <c:ptCount val="1"/>
                <c:pt idx="0">
                  <c:v>支出成本</c:v>
                </c:pt>
              </c:strCache>
            </c:strRef>
          </c:tx>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ea"/>
                    <a:sym typeface="+mn-lt"/>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prstDash val="solid"/>
                      <a:round/>
                    </a:ln>
                    <a:effectLst/>
                  </c:spPr>
                </c15:leaderLines>
              </c:ext>
            </c:extLst>
          </c:dLbls>
          <c:cat>
            <c:strRef>
              <c:f>Sheet1!$A$2:$A$6</c:f>
              <c:strCache>
                <c:ptCount val="5"/>
                <c:pt idx="0">
                  <c:v>输入文本</c:v>
                </c:pt>
                <c:pt idx="1">
                  <c:v>输入文本</c:v>
                </c:pt>
                <c:pt idx="2">
                  <c:v>输入文本</c:v>
                </c:pt>
                <c:pt idx="3">
                  <c:v>输入文本</c:v>
                </c:pt>
                <c:pt idx="4">
                  <c:v>输入文本</c:v>
                </c:pt>
              </c:strCache>
            </c:strRef>
          </c:cat>
          <c:val>
            <c:numRef>
              <c:f>Sheet1!$B$2:$B$6</c:f>
              <c:numCache>
                <c:formatCode>0%</c:formatCode>
                <c:ptCount val="5"/>
                <c:pt idx="0">
                  <c:v>0.25</c:v>
                </c:pt>
                <c:pt idx="1">
                  <c:v>0.3</c:v>
                </c:pt>
                <c:pt idx="2">
                  <c:v>0.1</c:v>
                </c:pt>
                <c:pt idx="3">
                  <c:v>0.25</c:v>
                </c:pt>
                <c:pt idx="4">
                  <c:v>0.1</c:v>
                </c:pt>
              </c:numCache>
            </c:numRef>
          </c:val>
        </c:ser>
        <c:dLbls>
          <c:showLegendKey val="0"/>
          <c:showVal val="0"/>
          <c:showCatName val="0"/>
          <c:showSerName val="0"/>
          <c:showPercent val="0"/>
          <c:showBubbleSize val="0"/>
          <c:showLeaderLines val="1"/>
        </c:dLbls>
        <c:firstSliceAng val="0"/>
        <c:holeSize val="62"/>
      </c:doughnut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1000" b="0" i="0" u="none" strike="noStrike" kern="1200" baseline="0">
              <a:solidFill>
                <a:schemeClr val="tx1"/>
              </a:solidFill>
              <a:latin typeface="+mn-lt"/>
              <a:ea typeface="+mn-ea"/>
              <a:cs typeface="+mn-ea"/>
              <a:sym typeface="+mn-lt"/>
            </a:defRPr>
          </a:pPr>
        </a:p>
      </c:txPr>
    </c:legend>
    <c:plotVisOnly val="1"/>
    <c:dispBlanksAs val="gap"/>
    <c:showDLblsOverMax val="0"/>
  </c:chart>
  <c:spPr>
    <a:solidFill>
      <a:srgbClr val="272727"/>
    </a:solidFill>
    <a:ln>
      <a:noFill/>
    </a:ln>
    <a:effectLst/>
  </c:spPr>
  <c:txPr>
    <a:bodyPr/>
    <a:lstStyle/>
    <a:p>
      <a:pPr>
        <a:defRPr lang="zh-CN">
          <a:latin typeface="+mn-lt"/>
          <a:ea typeface="+mn-ea"/>
          <a:cs typeface="+mn-ea"/>
          <a:sym typeface="+mn-lt"/>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4CECB7-EA5A-448B-B2F6-0E1B5EB40D9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B6377-0985-4ED9-ACC3-FE8F8DB7EA4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2B6377-0985-4ED9-ACC3-FE8F8DB7EA4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272727"/>
        </a:solidFill>
        <a:effectLst/>
      </p:bgPr>
    </p:bg>
    <p:spTree>
      <p:nvGrpSpPr>
        <p:cNvPr id="1" name=""/>
        <p:cNvGrpSpPr/>
        <p:nvPr/>
      </p:nvGrpSpPr>
      <p:grpSpPr>
        <a:xfrm>
          <a:off x="0" y="0"/>
          <a:ext cx="0" cy="0"/>
          <a:chOff x="0" y="0"/>
          <a:chExt cx="0" cy="0"/>
        </a:xfrm>
      </p:grpSpPr>
      <p:sp>
        <p:nvSpPr>
          <p:cNvPr id="7" name="矩形 6"/>
          <p:cNvSpPr/>
          <p:nvPr userDrawn="1"/>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42"/>
          <p:cNvSpPr txBox="1"/>
          <p:nvPr userDrawn="1"/>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latin typeface="Arial" panose="020B0604020202020204" pitchFamily="34" charset="0"/>
                <a:ea typeface="Arial" panose="020B0604020202020204" pitchFamily="34" charset="0"/>
                <a:cs typeface="Arial" panose="020B0604020202020204" pitchFamily="34" charset="0"/>
                <a:sym typeface="+mn-lt"/>
              </a:rPr>
              <a:t>THEBUSENESSPLAN</a:t>
            </a:r>
            <a:endParaRPr lang="zh-CN" altLang="zh-CN" sz="1200" dirty="0">
              <a:solidFill>
                <a:schemeClr val="bg1"/>
              </a:solidFill>
              <a:latin typeface="Arial" panose="020B0604020202020204" pitchFamily="34" charset="0"/>
              <a:ea typeface="Arial" panose="020B0604020202020204" pitchFamily="34" charset="0"/>
              <a:cs typeface="Arial" panose="020B0604020202020204" pitchFamily="34" charset="0"/>
              <a:sym typeface="+mn-lt"/>
            </a:endParaRPr>
          </a:p>
        </p:txBody>
      </p:sp>
      <p:cxnSp>
        <p:nvCxnSpPr>
          <p:cNvPr id="3" name="直线连接符 2"/>
          <p:cNvCxnSpPr/>
          <p:nvPr userDrawn="1"/>
        </p:nvCxnSpPr>
        <p:spPr>
          <a:xfrm>
            <a:off x="816769" y="6572250"/>
            <a:ext cx="1055846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1+#ppt_w/2"/>
                                          </p:val>
                                        </p:tav>
                                        <p:tav tm="100000">
                                          <p:val>
                                            <p:strVal val="#ppt_x"/>
                                          </p:val>
                                        </p:tav>
                                      </p:tavLst>
                                    </p:anim>
                                    <p:anim calcmode="lin" valueType="num">
                                      <p:cBhvr additive="base">
                                        <p:cTn id="11"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rgbClr val="272727"/>
        </a:solidFill>
        <a:effectLst/>
      </p:bgPr>
    </p:bg>
    <p:spTree>
      <p:nvGrpSpPr>
        <p:cNvPr id="1" name=""/>
        <p:cNvGrpSpPr/>
        <p:nvPr/>
      </p:nvGrpSpPr>
      <p:grpSpPr>
        <a:xfrm>
          <a:off x="0" y="0"/>
          <a:ext cx="0" cy="0"/>
          <a:chOff x="0" y="0"/>
          <a:chExt cx="0" cy="0"/>
        </a:xfrm>
      </p:grpSpPr>
      <p:sp>
        <p:nvSpPr>
          <p:cNvPr id="7" name="矩形 6"/>
          <p:cNvSpPr/>
          <p:nvPr userDrawn="1"/>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extBox 42"/>
          <p:cNvSpPr txBox="1"/>
          <p:nvPr userDrawn="1"/>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latin typeface="Arial" panose="020B0604020202020204" pitchFamily="34" charset="0"/>
                <a:ea typeface="Arial" panose="020B0604020202020204" pitchFamily="34" charset="0"/>
                <a:cs typeface="Arial" panose="020B0604020202020204" pitchFamily="34" charset="0"/>
                <a:sym typeface="+mn-lt"/>
              </a:rPr>
              <a:t>THEBUSENESSPLAN</a:t>
            </a:r>
            <a:endParaRPr lang="zh-CN" altLang="zh-CN" sz="1200" dirty="0">
              <a:solidFill>
                <a:schemeClr val="bg1"/>
              </a:solidFill>
              <a:latin typeface="Arial" panose="020B0604020202020204" pitchFamily="34" charset="0"/>
              <a:ea typeface="Arial" panose="020B0604020202020204" pitchFamily="34" charset="0"/>
              <a:cs typeface="Arial" panose="020B0604020202020204" pitchFamily="34" charset="0"/>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1+#ppt_w/2"/>
                                          </p:val>
                                        </p:tav>
                                        <p:tav tm="100000">
                                          <p:val>
                                            <p:strVal val="#ppt_x"/>
                                          </p:val>
                                        </p:tav>
                                      </p:tavLst>
                                    </p:anim>
                                    <p:anim calcmode="lin" valueType="num">
                                      <p:cBhvr additive="base">
                                        <p:cTn id="11"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
        <p:nvSpPr>
          <p:cNvPr id="11" name="TextBox 10"/>
          <p:cNvSpPr txBox="1"/>
          <p:nvPr userDrawn="1"/>
        </p:nvSpPr>
        <p:spPr>
          <a:xfrm>
            <a:off x="190770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D10A1EFF-1A54-1044-82E3-C4AD89237C5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7A8A29D-ED50-2C41-8C9E-F69928C52480}"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A1EFF-1A54-1044-82E3-C4AD89237C5F}"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8A29D-ED50-2C41-8C9E-F69928C5248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microsoft.com/office/2007/relationships/hdphoto" Target="../media/image14.wdp"/><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image" Target="../media/image35.jpeg"/><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image" Target="../media/image32.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screen"/>
          <a:srcRect/>
          <a:stretch>
            <a:fillRect/>
          </a:stretch>
        </p:blipFill>
        <p:spPr>
          <a:xfrm>
            <a:off x="7357721" y="893892"/>
            <a:ext cx="2891132" cy="5373918"/>
          </a:xfrm>
          <a:prstGeom prst="rect">
            <a:avLst/>
          </a:prstGeom>
        </p:spPr>
      </p:pic>
      <p:pic>
        <p:nvPicPr>
          <p:cNvPr id="8" name="图片 7"/>
          <p:cNvPicPr>
            <a:picLocks noChangeAspect="1"/>
          </p:cNvPicPr>
          <p:nvPr/>
        </p:nvPicPr>
        <p:blipFill rotWithShape="1">
          <a:blip r:embed="rId2" cstate="screen"/>
          <a:srcRect/>
          <a:stretch>
            <a:fillRect/>
          </a:stretch>
        </p:blipFill>
        <p:spPr>
          <a:xfrm>
            <a:off x="2362199" y="677709"/>
            <a:ext cx="2808637" cy="5505101"/>
          </a:xfrm>
          <a:prstGeom prst="rect">
            <a:avLst/>
          </a:prstGeom>
        </p:spPr>
      </p:pic>
      <p:sp>
        <p:nvSpPr>
          <p:cNvPr id="14" name="矩形 13"/>
          <p:cNvSpPr/>
          <p:nvPr/>
        </p:nvSpPr>
        <p:spPr>
          <a:xfrm>
            <a:off x="0" y="0"/>
            <a:ext cx="12192000" cy="6858000"/>
          </a:xfrm>
          <a:prstGeom prst="rect">
            <a:avLst/>
          </a:prstGeom>
          <a:gradFill flip="none" rotWithShape="1">
            <a:gsLst>
              <a:gs pos="0">
                <a:srgbClr val="272727">
                  <a:alpha val="5000"/>
                </a:srgbClr>
              </a:gs>
              <a:gs pos="97000">
                <a:srgbClr val="272727">
                  <a:alpha val="12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文本框 9"/>
          <p:cNvSpPr txBox="1"/>
          <p:nvPr/>
        </p:nvSpPr>
        <p:spPr>
          <a:xfrm>
            <a:off x="1639772" y="2482947"/>
            <a:ext cx="6369685" cy="1198880"/>
          </a:xfrm>
          <a:prstGeom prst="rect">
            <a:avLst/>
          </a:prstGeom>
          <a:noFill/>
        </p:spPr>
        <p:txBody>
          <a:bodyPr wrap="none" rtlCol="0">
            <a:spAutoFit/>
          </a:bodyPr>
          <a:lstStyle/>
          <a:p>
            <a:r>
              <a:rPr kumimoji="1" lang="en-US" altLang="zh-CN" sz="7200" b="1" dirty="0">
                <a:solidFill>
                  <a:srgbClr val="D4AA39"/>
                </a:solidFill>
                <a:effectLst>
                  <a:outerShdw blurRad="63500" sx="102000" sy="102000" algn="ctr" rotWithShape="0">
                    <a:prstClr val="black">
                      <a:alpha val="40000"/>
                    </a:prstClr>
                  </a:outerShdw>
                </a:effectLst>
                <a:cs typeface="+mn-ea"/>
                <a:sym typeface="+mn-lt"/>
              </a:rPr>
              <a:t>MinersCoffee</a:t>
            </a:r>
            <a:endParaRPr kumimoji="1" lang="en-US" altLang="zh-CN" sz="7200" b="1" dirty="0">
              <a:solidFill>
                <a:srgbClr val="D4AA39"/>
              </a:solidFill>
              <a:effectLst>
                <a:outerShdw blurRad="63500" sx="102000" sy="102000" algn="ctr" rotWithShape="0">
                  <a:prstClr val="black">
                    <a:alpha val="40000"/>
                  </a:prstClr>
                </a:outerShdw>
              </a:effectLst>
              <a:cs typeface="+mn-ea"/>
              <a:sym typeface="+mn-lt"/>
            </a:endParaRPr>
          </a:p>
        </p:txBody>
      </p:sp>
      <p:sp>
        <p:nvSpPr>
          <p:cNvPr id="12" name="TextBox 42"/>
          <p:cNvSpPr txBox="1"/>
          <p:nvPr/>
        </p:nvSpPr>
        <p:spPr>
          <a:xfrm>
            <a:off x="1646555" y="3543300"/>
            <a:ext cx="9362440" cy="1322070"/>
          </a:xfrm>
          <a:prstGeom prst="rect">
            <a:avLst/>
          </a:prstGeom>
          <a:noFill/>
        </p:spPr>
        <p:txBody>
          <a:bodyPr wrap="square" rtlCol="0">
            <a:spAutoFit/>
          </a:bodyPr>
          <a:lstStyle/>
          <a:p>
            <a:r>
              <a:rPr sz="4000" dirty="0">
                <a:solidFill>
                  <a:srgbClr val="D4AA39"/>
                </a:solidFill>
                <a:cs typeface="+mn-ea"/>
                <a:sym typeface="+mn-lt"/>
              </a:rPr>
              <a:t>A Powerful and Accessible GPU Mining Software</a:t>
            </a:r>
            <a:endParaRPr sz="4000" dirty="0">
              <a:solidFill>
                <a:srgbClr val="D4AA39"/>
              </a:solidFill>
              <a:cs typeface="+mn-ea"/>
              <a:sym typeface="+mn-lt"/>
            </a:endParaRPr>
          </a:p>
        </p:txBody>
      </p:sp>
      <p:sp>
        <p:nvSpPr>
          <p:cNvPr id="17" name="任意形状 16"/>
          <p:cNvSpPr/>
          <p:nvPr/>
        </p:nvSpPr>
        <p:spPr>
          <a:xfrm>
            <a:off x="1190051" y="1658548"/>
            <a:ext cx="2344295" cy="4020457"/>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57150" cap="rnd">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19" name="直线连接符 18"/>
          <p:cNvCxnSpPr/>
          <p:nvPr/>
        </p:nvCxnSpPr>
        <p:spPr>
          <a:xfrm>
            <a:off x="1852126" y="4900537"/>
            <a:ext cx="527539"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182025" y="333055"/>
            <a:ext cx="1271905" cy="321945"/>
          </a:xfrm>
          <a:prstGeom prst="rect">
            <a:avLst/>
          </a:prstGeom>
          <a:noFill/>
        </p:spPr>
        <p:txBody>
          <a:bodyPr wrap="none" rtlCol="0">
            <a:spAutoFit/>
          </a:bodyPr>
          <a:lstStyle/>
          <a:p>
            <a:r>
              <a:rPr kumimoji="1" lang="en-US" altLang="zh-CN" sz="1500" dirty="0">
                <a:solidFill>
                  <a:schemeClr val="bg1">
                    <a:lumMod val="85000"/>
                  </a:schemeClr>
                </a:solidFill>
                <a:cs typeface="+mn-ea"/>
                <a:sym typeface="+mn-lt"/>
              </a:rPr>
              <a:t>Background</a:t>
            </a:r>
            <a:endParaRPr kumimoji="1" lang="en-US" altLang="zh-CN" sz="1500" dirty="0">
              <a:solidFill>
                <a:schemeClr val="bg1">
                  <a:lumMod val="85000"/>
                </a:schemeClr>
              </a:solidFill>
              <a:cs typeface="+mn-ea"/>
              <a:sym typeface="+mn-lt"/>
            </a:endParaRPr>
          </a:p>
        </p:txBody>
      </p:sp>
      <p:sp>
        <p:nvSpPr>
          <p:cNvPr id="25" name="文本框 24"/>
          <p:cNvSpPr txBox="1"/>
          <p:nvPr/>
        </p:nvSpPr>
        <p:spPr>
          <a:xfrm>
            <a:off x="6170610" y="333055"/>
            <a:ext cx="1009015" cy="321945"/>
          </a:xfrm>
          <a:prstGeom prst="rect">
            <a:avLst/>
          </a:prstGeom>
          <a:noFill/>
        </p:spPr>
        <p:txBody>
          <a:bodyPr wrap="none" rtlCol="0">
            <a:spAutoFit/>
          </a:bodyPr>
          <a:lstStyle/>
          <a:p>
            <a:r>
              <a:rPr kumimoji="1" lang="en-US" altLang="zh-CN" sz="1500" dirty="0">
                <a:solidFill>
                  <a:schemeClr val="bg1">
                    <a:lumMod val="85000"/>
                  </a:schemeClr>
                </a:solidFill>
                <a:cs typeface="+mn-ea"/>
                <a:sym typeface="+mn-lt"/>
              </a:rPr>
              <a:t>Structure</a:t>
            </a:r>
            <a:endParaRPr kumimoji="1" lang="en-US" altLang="zh-CN" sz="1500" dirty="0">
              <a:solidFill>
                <a:schemeClr val="bg1">
                  <a:lumMod val="85000"/>
                </a:schemeClr>
              </a:solidFill>
              <a:cs typeface="+mn-ea"/>
              <a:sym typeface="+mn-lt"/>
            </a:endParaRPr>
          </a:p>
        </p:txBody>
      </p:sp>
      <p:sp>
        <p:nvSpPr>
          <p:cNvPr id="26" name="文本框 25"/>
          <p:cNvSpPr txBox="1"/>
          <p:nvPr/>
        </p:nvSpPr>
        <p:spPr>
          <a:xfrm>
            <a:off x="8221716" y="333055"/>
            <a:ext cx="828040" cy="321945"/>
          </a:xfrm>
          <a:prstGeom prst="rect">
            <a:avLst/>
          </a:prstGeom>
          <a:noFill/>
        </p:spPr>
        <p:txBody>
          <a:bodyPr wrap="none" rtlCol="0">
            <a:spAutoFit/>
          </a:bodyPr>
          <a:lstStyle/>
          <a:p>
            <a:r>
              <a:rPr kumimoji="1" lang="en-US" altLang="zh-CN" sz="1500" dirty="0">
                <a:solidFill>
                  <a:schemeClr val="bg1">
                    <a:lumMod val="85000"/>
                  </a:schemeClr>
                </a:solidFill>
                <a:cs typeface="+mn-ea"/>
                <a:sym typeface="+mn-lt"/>
              </a:rPr>
              <a:t>Testing</a:t>
            </a:r>
            <a:endParaRPr kumimoji="1" lang="en-US" altLang="zh-CN" sz="1500" dirty="0">
              <a:solidFill>
                <a:schemeClr val="bg1">
                  <a:lumMod val="85000"/>
                </a:schemeClr>
              </a:solidFill>
              <a:cs typeface="+mn-ea"/>
              <a:sym typeface="+mn-lt"/>
            </a:endParaRPr>
          </a:p>
        </p:txBody>
      </p:sp>
      <p:sp>
        <p:nvSpPr>
          <p:cNvPr id="27" name="文本框 26"/>
          <p:cNvSpPr txBox="1"/>
          <p:nvPr/>
        </p:nvSpPr>
        <p:spPr>
          <a:xfrm>
            <a:off x="10272822" y="333055"/>
            <a:ext cx="735965" cy="321945"/>
          </a:xfrm>
          <a:prstGeom prst="rect">
            <a:avLst/>
          </a:prstGeom>
          <a:noFill/>
        </p:spPr>
        <p:txBody>
          <a:bodyPr wrap="none" rtlCol="0">
            <a:spAutoFit/>
          </a:bodyPr>
          <a:lstStyle/>
          <a:p>
            <a:r>
              <a:rPr kumimoji="1" lang="en-US" altLang="zh-CN" sz="1500" dirty="0">
                <a:solidFill>
                  <a:schemeClr val="bg1">
                    <a:lumMod val="85000"/>
                  </a:schemeClr>
                </a:solidFill>
                <a:cs typeface="+mn-ea"/>
                <a:sym typeface="+mn-lt"/>
              </a:rPr>
              <a:t>Demo</a:t>
            </a:r>
            <a:endParaRPr kumimoji="1" lang="en-US" altLang="zh-CN" sz="1500" dirty="0">
              <a:solidFill>
                <a:schemeClr val="bg1">
                  <a:lumMod val="85000"/>
                </a:schemeClr>
              </a:solidFill>
              <a:cs typeface="+mn-ea"/>
              <a:sym typeface="+mn-lt"/>
            </a:endParaRPr>
          </a:p>
        </p:txBody>
      </p:sp>
      <p:sp>
        <p:nvSpPr>
          <p:cNvPr id="28" name="文本框 27"/>
          <p:cNvSpPr txBox="1"/>
          <p:nvPr/>
        </p:nvSpPr>
        <p:spPr>
          <a:xfrm>
            <a:off x="365761" y="194936"/>
            <a:ext cx="2456180" cy="521970"/>
          </a:xfrm>
          <a:prstGeom prst="rect">
            <a:avLst/>
          </a:prstGeom>
          <a:noFill/>
        </p:spPr>
        <p:txBody>
          <a:bodyPr wrap="none" rtlCol="0">
            <a:spAutoFit/>
          </a:bodyPr>
          <a:lstStyle/>
          <a:p>
            <a:r>
              <a:rPr kumimoji="1" lang="en-US" altLang="zh-CN" sz="2800" dirty="0" smtClean="0">
                <a:solidFill>
                  <a:srgbClr val="D4AA39"/>
                </a:solidFill>
                <a:cs typeface="+mn-ea"/>
                <a:sym typeface="+mn-lt"/>
              </a:rPr>
              <a:t>MinersCoffee</a:t>
            </a:r>
            <a:endParaRPr kumimoji="1" lang="zh-CN" altLang="en-US" sz="2800" dirty="0">
              <a:solidFill>
                <a:srgbClr val="D4AA39"/>
              </a:solidFill>
              <a:cs typeface="+mn-ea"/>
              <a:sym typeface="+mn-lt"/>
            </a:endParaRPr>
          </a:p>
        </p:txBody>
      </p:sp>
      <p:grpSp>
        <p:nvGrpSpPr>
          <p:cNvPr id="34" name="组 33"/>
          <p:cNvGrpSpPr/>
          <p:nvPr/>
        </p:nvGrpSpPr>
        <p:grpSpPr>
          <a:xfrm>
            <a:off x="11521799" y="421742"/>
            <a:ext cx="375331" cy="164703"/>
            <a:chOff x="11521799" y="421742"/>
            <a:chExt cx="375331" cy="164703"/>
          </a:xfrm>
        </p:grpSpPr>
        <p:cxnSp>
          <p:nvCxnSpPr>
            <p:cNvPr id="30" name="直线连接符 29"/>
            <p:cNvCxnSpPr/>
            <p:nvPr/>
          </p:nvCxnSpPr>
          <p:spPr>
            <a:xfrm>
              <a:off x="11521799" y="421742"/>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11521799" y="504093"/>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a:off x="11521799" y="586445"/>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100000">
                                          <p:val>
                                            <p:strVal val="#ppt_x"/>
                                          </p:val>
                                        </p:tav>
                                      </p:tavLst>
                                    </p:anim>
                                    <p:anim calcmode="lin" valueType="num">
                                      <p:cBhvr>
                                        <p:cTn id="8" dur="500" fill="hold"/>
                                        <p:tgtEl>
                                          <p:spTgt spid="17"/>
                                        </p:tgtEl>
                                        <p:attrNameLst>
                                          <p:attrName>ppt_y</p:attrName>
                                        </p:attrNameLst>
                                      </p:cBhvr>
                                      <p:tavLst>
                                        <p:tav tm="0">
                                          <p:val>
                                            <p:strVal val="#ppt_y+#ppt_h/2"/>
                                          </p:val>
                                        </p:tav>
                                        <p:tav tm="100000">
                                          <p:val>
                                            <p:strVal val="#ppt_y"/>
                                          </p:val>
                                        </p:tav>
                                      </p:tavLst>
                                    </p:anim>
                                    <p:anim calcmode="lin" valueType="num">
                                      <p:cBhvr>
                                        <p:cTn id="9" dur="500" fill="hold"/>
                                        <p:tgtEl>
                                          <p:spTgt spid="17"/>
                                        </p:tgtEl>
                                        <p:attrNameLst>
                                          <p:attrName>ppt_w</p:attrName>
                                        </p:attrNameLst>
                                      </p:cBhvr>
                                      <p:tavLst>
                                        <p:tav tm="0">
                                          <p:val>
                                            <p:strVal val="#ppt_w"/>
                                          </p:val>
                                        </p:tav>
                                        <p:tav tm="100000">
                                          <p:val>
                                            <p:strVal val="#ppt_w"/>
                                          </p:val>
                                        </p:tav>
                                      </p:tavLst>
                                    </p:anim>
                                    <p:anim calcmode="lin" valueType="num">
                                      <p:cBhvr>
                                        <p:cTn id="10" dur="500" fill="hold"/>
                                        <p:tgtEl>
                                          <p:spTgt spid="17"/>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 presetClass="entr" presetSubtype="2"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1+#ppt_w/2"/>
                                          </p:val>
                                        </p:tav>
                                        <p:tav tm="100000">
                                          <p:val>
                                            <p:strVal val="#ppt_x"/>
                                          </p:val>
                                        </p:tav>
                                      </p:tavLst>
                                    </p:anim>
                                    <p:anim calcmode="lin" valueType="num">
                                      <p:cBhvr additive="base">
                                        <p:cTn id="15" dur="1000" fill="hold"/>
                                        <p:tgtEl>
                                          <p:spTgt spid="10"/>
                                        </p:tgtEl>
                                        <p:attrNameLst>
                                          <p:attrName>ppt_y</p:attrName>
                                        </p:attrNameLst>
                                      </p:cBhvr>
                                      <p:tavLst>
                                        <p:tav tm="0">
                                          <p:val>
                                            <p:strVal val="#ppt_y"/>
                                          </p:val>
                                        </p:tav>
                                        <p:tav tm="100000">
                                          <p:val>
                                            <p:strVal val="#ppt_y"/>
                                          </p:val>
                                        </p:tav>
                                      </p:tavLst>
                                    </p:anim>
                                  </p:childTnLst>
                                </p:cTn>
                              </p:par>
                              <p:par>
                                <p:cTn id="16" presetID="56" presetClass="entr" presetSubtype="0" fill="hold" grpId="0" nodeType="withEffect">
                                  <p:stCondLst>
                                    <p:cond delay="0"/>
                                  </p:stCondLst>
                                  <p:iterate type="lt">
                                    <p:tmPct val="10000"/>
                                  </p:iterate>
                                  <p:childTnLst>
                                    <p:set>
                                      <p:cBhvr>
                                        <p:cTn id="17" dur="1" fill="hold">
                                          <p:stCondLst>
                                            <p:cond delay="0"/>
                                          </p:stCondLst>
                                        </p:cTn>
                                        <p:tgtEl>
                                          <p:spTgt spid="12"/>
                                        </p:tgtEl>
                                        <p:attrNameLst>
                                          <p:attrName>style.visibility</p:attrName>
                                        </p:attrNameLst>
                                      </p:cBhvr>
                                      <p:to>
                                        <p:strVal val="visible"/>
                                      </p:to>
                                    </p:set>
                                    <p:anim by="(-#ppt_w*2)" calcmode="lin" valueType="num">
                                      <p:cBhvr rctx="PPT">
                                        <p:cTn id="18" dur="250" autoRev="1" fill="hold">
                                          <p:stCondLst>
                                            <p:cond delay="0"/>
                                          </p:stCondLst>
                                        </p:cTn>
                                        <p:tgtEl>
                                          <p:spTgt spid="12"/>
                                        </p:tgtEl>
                                        <p:attrNameLst>
                                          <p:attrName>ppt_w</p:attrName>
                                        </p:attrNameLst>
                                      </p:cBhvr>
                                    </p:anim>
                                    <p:anim by="(#ppt_w*0.50)" calcmode="lin" valueType="num">
                                      <p:cBhvr>
                                        <p:cTn id="19" dur="250" decel="50000" autoRev="1" fill="hold">
                                          <p:stCondLst>
                                            <p:cond delay="0"/>
                                          </p:stCondLst>
                                        </p:cTn>
                                        <p:tgtEl>
                                          <p:spTgt spid="12"/>
                                        </p:tgtEl>
                                        <p:attrNameLst>
                                          <p:attrName>ppt_x</p:attrName>
                                        </p:attrNameLst>
                                      </p:cBhvr>
                                    </p:anim>
                                    <p:anim from="(-#ppt_h/2)" to="(#ppt_y)" calcmode="lin" valueType="num">
                                      <p:cBhvr>
                                        <p:cTn id="20" dur="500" fill="hold">
                                          <p:stCondLst>
                                            <p:cond delay="0"/>
                                          </p:stCondLst>
                                        </p:cTn>
                                        <p:tgtEl>
                                          <p:spTgt spid="12"/>
                                        </p:tgtEl>
                                        <p:attrNameLst>
                                          <p:attrName>ppt_y</p:attrName>
                                        </p:attrNameLst>
                                      </p:cBhvr>
                                    </p:anim>
                                    <p:animRot by="21600000">
                                      <p:cBhvr>
                                        <p:cTn id="21" dur="500" fill="hold">
                                          <p:stCondLst>
                                            <p:cond delay="0"/>
                                          </p:stCondLst>
                                        </p:cTn>
                                        <p:tgtEl>
                                          <p:spTgt spid="12"/>
                                        </p:tgtEl>
                                        <p:attrNameLst>
                                          <p:attrName>r</p:attrName>
                                        </p:attrNameLst>
                                      </p:cBhvr>
                                    </p:animRot>
                                  </p:childTnLst>
                                </p:cTn>
                              </p:par>
                            </p:childTnLst>
                          </p:cTn>
                        </p:par>
                        <p:par>
                          <p:cTn id="22" fill="hold">
                            <p:stCondLst>
                              <p:cond delay="3200"/>
                            </p:stCondLst>
                            <p:childTnLst>
                              <p:par>
                                <p:cTn id="23" presetID="16" presetClass="entr" presetSubtype="21"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arn(inVertical)">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7" grpId="0" animBg="1"/>
      <p:bldP spid="24" grpId="0"/>
      <p:bldP spid="25" grpId="0"/>
      <p:bldP spid="26" grpId="0"/>
      <p:bldP spid="27"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7" name="矩形 6"/>
          <p:cNvSpPr/>
          <p:nvPr/>
        </p:nvSpPr>
        <p:spPr>
          <a:xfrm>
            <a:off x="7807240" y="2028498"/>
            <a:ext cx="3465105"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8" name="直线连接符 7"/>
          <p:cNvCxnSpPr/>
          <p:nvPr/>
        </p:nvCxnSpPr>
        <p:spPr>
          <a:xfrm>
            <a:off x="8094542" y="3047673"/>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企业理念</a:t>
            </a:r>
            <a:endParaRPr lang="zh-CN" altLang="en-US" sz="2400" dirty="0">
              <a:solidFill>
                <a:schemeClr val="accent2"/>
              </a:solidFill>
              <a:cs typeface="+mn-ea"/>
              <a:sym typeface="+mn-lt"/>
            </a:endParaRPr>
          </a:p>
        </p:txBody>
      </p:sp>
      <p:sp>
        <p:nvSpPr>
          <p:cNvPr id="23"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Enterprise idea</a:t>
            </a:r>
            <a:endParaRPr lang="en-US" altLang="zh-CN" dirty="0">
              <a:latin typeface="+mn-lt"/>
              <a:ea typeface="+mn-ea"/>
              <a:cs typeface="+mn-ea"/>
              <a:sym typeface="+mn-lt"/>
            </a:endParaRPr>
          </a:p>
        </p:txBody>
      </p:sp>
      <p:sp>
        <p:nvSpPr>
          <p:cNvPr id="5" name="TextBox 54"/>
          <p:cNvSpPr txBox="1"/>
          <p:nvPr/>
        </p:nvSpPr>
        <p:spPr>
          <a:xfrm>
            <a:off x="8005694" y="2431885"/>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企业理念</a:t>
            </a:r>
            <a:r>
              <a:rPr lang="zh-CN" altLang="zh-CN" sz="2400" b="1" dirty="0">
                <a:solidFill>
                  <a:schemeClr val="bg1">
                    <a:lumMod val="95000"/>
                  </a:schemeClr>
                </a:solidFill>
                <a:cs typeface="+mn-ea"/>
                <a:sym typeface="+mn-lt"/>
              </a:rPr>
              <a:t>概述</a:t>
            </a:r>
            <a:endParaRPr lang="zh-CN" altLang="zh-CN" sz="2400" b="1" dirty="0">
              <a:solidFill>
                <a:schemeClr val="bg1">
                  <a:lumMod val="95000"/>
                </a:schemeClr>
              </a:solidFill>
              <a:cs typeface="+mn-ea"/>
              <a:sym typeface="+mn-lt"/>
            </a:endParaRPr>
          </a:p>
        </p:txBody>
      </p:sp>
      <p:sp>
        <p:nvSpPr>
          <p:cNvPr id="6" name="TextBox 55"/>
          <p:cNvSpPr txBox="1"/>
          <p:nvPr/>
        </p:nvSpPr>
        <p:spPr>
          <a:xfrm>
            <a:off x="8005694" y="3185607"/>
            <a:ext cx="2926080" cy="240065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3000"/>
              </a:lnSpc>
            </a:pPr>
            <a:r>
              <a:rPr lang="zh-CN" altLang="zh-CN" sz="1600" dirty="0">
                <a:solidFill>
                  <a:schemeClr val="bg1">
                    <a:lumMod val="95000"/>
                  </a:schemeClr>
                </a:solidFill>
                <a:latin typeface="+mn-lt"/>
                <a:ea typeface="+mn-ea"/>
                <a:cs typeface="+mn-ea"/>
                <a:sym typeface="+mn-lt"/>
              </a:rPr>
              <a:t>公司自成立以来，以“策略先行，经营致胜，管理为本”的商业推广理念，一步一个脚印发展成为东莞同类企业中经营范围最广、在行业内颇具影响力的企业。</a:t>
            </a:r>
            <a:endParaRPr lang="zh-CN" altLang="en-US" sz="1600" dirty="0">
              <a:solidFill>
                <a:schemeClr val="bg1">
                  <a:lumMod val="95000"/>
                </a:schemeClr>
              </a:solidFill>
              <a:latin typeface="+mn-lt"/>
              <a:ea typeface="+mn-ea"/>
              <a:cs typeface="+mn-ea"/>
              <a:sym typeface="+mn-lt"/>
            </a:endParaRPr>
          </a:p>
        </p:txBody>
      </p:sp>
      <p:grpSp>
        <p:nvGrpSpPr>
          <p:cNvPr id="10" name="íšḷïḍè"/>
          <p:cNvGrpSpPr/>
          <p:nvPr/>
        </p:nvGrpSpPr>
        <p:grpSpPr>
          <a:xfrm>
            <a:off x="2549381" y="2190226"/>
            <a:ext cx="2995496" cy="2995493"/>
            <a:chOff x="3986286" y="1505077"/>
            <a:chExt cx="4309432" cy="4309428"/>
          </a:xfrm>
        </p:grpSpPr>
        <p:sp>
          <p:nvSpPr>
            <p:cNvPr id="34" name="îSľïḓè"/>
            <p:cNvSpPr/>
            <p:nvPr/>
          </p:nvSpPr>
          <p:spPr>
            <a:xfrm>
              <a:off x="3998116" y="1516907"/>
              <a:ext cx="4285772" cy="4285768"/>
            </a:xfrm>
            <a:prstGeom prst="ellipse">
              <a:avLst/>
            </a:prstGeom>
            <a:blipFill>
              <a:blip r:embed="rId1"/>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cs typeface="+mn-ea"/>
                <a:sym typeface="+mn-lt"/>
              </a:endParaRPr>
            </a:p>
          </p:txBody>
        </p:sp>
        <p:sp>
          <p:nvSpPr>
            <p:cNvPr id="35" name="îṡlïďê"/>
            <p:cNvSpPr/>
            <p:nvPr/>
          </p:nvSpPr>
          <p:spPr>
            <a:xfrm>
              <a:off x="3986286" y="1505077"/>
              <a:ext cx="4309432" cy="4309428"/>
            </a:xfrm>
            <a:prstGeom prst="donut">
              <a:avLst/>
            </a:prstGeom>
            <a:solidFill>
              <a:schemeClr val="accent2">
                <a:alpha val="7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cs typeface="+mn-ea"/>
                <a:sym typeface="+mn-lt"/>
              </a:endParaRPr>
            </a:p>
          </p:txBody>
        </p:sp>
      </p:grpSp>
      <p:grpSp>
        <p:nvGrpSpPr>
          <p:cNvPr id="11" name="îsľîḋê"/>
          <p:cNvGrpSpPr/>
          <p:nvPr/>
        </p:nvGrpSpPr>
        <p:grpSpPr>
          <a:xfrm>
            <a:off x="2795899" y="2315300"/>
            <a:ext cx="516316" cy="516315"/>
            <a:chOff x="683975" y="1866715"/>
            <a:chExt cx="577851" cy="577851"/>
          </a:xfrm>
        </p:grpSpPr>
        <p:sp>
          <p:nvSpPr>
            <p:cNvPr id="32" name="iśḻidé"/>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sz="3200"/>
              </a:pPr>
              <a:endParaRPr sz="1600">
                <a:cs typeface="+mn-ea"/>
                <a:sym typeface="+mn-lt"/>
              </a:endParaRPr>
            </a:p>
          </p:txBody>
        </p:sp>
        <p:sp>
          <p:nvSpPr>
            <p:cNvPr id="33" name="íṥ1iḋé"/>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2" name="íşḷïdé"/>
          <p:cNvGrpSpPr/>
          <p:nvPr/>
        </p:nvGrpSpPr>
        <p:grpSpPr>
          <a:xfrm>
            <a:off x="4759149" y="2315300"/>
            <a:ext cx="516316" cy="516315"/>
            <a:chOff x="683975" y="1866715"/>
            <a:chExt cx="577851" cy="577851"/>
          </a:xfrm>
        </p:grpSpPr>
        <p:sp>
          <p:nvSpPr>
            <p:cNvPr id="30" name="íS1ïďê"/>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sz="3200"/>
              </a:pPr>
              <a:endParaRPr sz="1600">
                <a:cs typeface="+mn-ea"/>
                <a:sym typeface="+mn-lt"/>
              </a:endParaRPr>
            </a:p>
          </p:txBody>
        </p:sp>
        <p:sp>
          <p:nvSpPr>
            <p:cNvPr id="31" name="íṩľïďè"/>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3" name="išḻiḓé"/>
          <p:cNvGrpSpPr/>
          <p:nvPr/>
        </p:nvGrpSpPr>
        <p:grpSpPr>
          <a:xfrm>
            <a:off x="2795899" y="4543412"/>
            <a:ext cx="516316" cy="516315"/>
            <a:chOff x="683975" y="1866715"/>
            <a:chExt cx="577851" cy="577851"/>
          </a:xfrm>
        </p:grpSpPr>
        <p:sp>
          <p:nvSpPr>
            <p:cNvPr id="28" name="îṣlídê"/>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sz="3200"/>
              </a:pPr>
              <a:endParaRPr sz="1600">
                <a:cs typeface="+mn-ea"/>
                <a:sym typeface="+mn-lt"/>
              </a:endParaRPr>
            </a:p>
          </p:txBody>
        </p:sp>
        <p:sp>
          <p:nvSpPr>
            <p:cNvPr id="29" name="íṡľîdê"/>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4" name="i$ļíḑe"/>
          <p:cNvGrpSpPr/>
          <p:nvPr/>
        </p:nvGrpSpPr>
        <p:grpSpPr>
          <a:xfrm>
            <a:off x="4759149" y="4543412"/>
            <a:ext cx="516316" cy="516315"/>
            <a:chOff x="683975" y="1866715"/>
            <a:chExt cx="577851" cy="577851"/>
          </a:xfrm>
        </p:grpSpPr>
        <p:sp>
          <p:nvSpPr>
            <p:cNvPr id="26" name="ïṡḻíḍê"/>
            <p:cNvSpPr/>
            <p:nvPr/>
          </p:nvSpPr>
          <p:spPr>
            <a:xfrm>
              <a:off x="683975" y="1866715"/>
              <a:ext cx="577851" cy="577851"/>
            </a:xfrm>
            <a:prstGeom prst="roundRect">
              <a:avLst>
                <a:gd name="adj" fmla="val 5000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sz="3200"/>
              </a:pPr>
              <a:endParaRPr sz="1600">
                <a:cs typeface="+mn-ea"/>
                <a:sym typeface="+mn-lt"/>
              </a:endParaRPr>
            </a:p>
          </p:txBody>
        </p:sp>
        <p:sp>
          <p:nvSpPr>
            <p:cNvPr id="27" name="iṩḷîḋé"/>
            <p:cNvSpPr/>
            <p:nvPr/>
          </p:nvSpPr>
          <p:spPr>
            <a:xfrm>
              <a:off x="831997" y="2024253"/>
              <a:ext cx="281804" cy="262772"/>
            </a:xfrm>
            <a:custGeom>
              <a:avLst/>
              <a:gdLst>
                <a:gd name="T0" fmla="*/ 3958 w 4630"/>
                <a:gd name="T1" fmla="*/ 1193 h 4324"/>
                <a:gd name="T2" fmla="*/ 3772 w 4630"/>
                <a:gd name="T3" fmla="*/ 1223 h 4324"/>
                <a:gd name="T4" fmla="*/ 3358 w 4630"/>
                <a:gd name="T5" fmla="*/ 1778 h 4324"/>
                <a:gd name="T6" fmla="*/ 3055 w 4630"/>
                <a:gd name="T7" fmla="*/ 1876 h 4324"/>
                <a:gd name="T8" fmla="*/ 2515 w 4630"/>
                <a:gd name="T9" fmla="*/ 1484 h 4324"/>
                <a:gd name="T10" fmla="*/ 2515 w 4630"/>
                <a:gd name="T11" fmla="*/ 1166 h 4324"/>
                <a:gd name="T12" fmla="*/ 2915 w 4630"/>
                <a:gd name="T13" fmla="*/ 600 h 4324"/>
                <a:gd name="T14" fmla="*/ 2315 w 4630"/>
                <a:gd name="T15" fmla="*/ 0 h 4324"/>
                <a:gd name="T16" fmla="*/ 1715 w 4630"/>
                <a:gd name="T17" fmla="*/ 600 h 4324"/>
                <a:gd name="T18" fmla="*/ 2115 w 4630"/>
                <a:gd name="T19" fmla="*/ 1166 h 4324"/>
                <a:gd name="T20" fmla="*/ 2115 w 4630"/>
                <a:gd name="T21" fmla="*/ 1484 h 4324"/>
                <a:gd name="T22" fmla="*/ 1575 w 4630"/>
                <a:gd name="T23" fmla="*/ 1877 h 4324"/>
                <a:gd name="T24" fmla="*/ 1273 w 4630"/>
                <a:gd name="T25" fmla="*/ 1778 h 4324"/>
                <a:gd name="T26" fmla="*/ 858 w 4630"/>
                <a:gd name="T27" fmla="*/ 1223 h 4324"/>
                <a:gd name="T28" fmla="*/ 673 w 4630"/>
                <a:gd name="T29" fmla="*/ 1193 h 4324"/>
                <a:gd name="T30" fmla="*/ 102 w 4630"/>
                <a:gd name="T31" fmla="*/ 1608 h 4324"/>
                <a:gd name="T32" fmla="*/ 488 w 4630"/>
                <a:gd name="T33" fmla="*/ 2364 h 4324"/>
                <a:gd name="T34" fmla="*/ 673 w 4630"/>
                <a:gd name="T35" fmla="*/ 2394 h 4324"/>
                <a:gd name="T36" fmla="*/ 1149 w 4630"/>
                <a:gd name="T37" fmla="*/ 2159 h 4324"/>
                <a:gd name="T38" fmla="*/ 1452 w 4630"/>
                <a:gd name="T39" fmla="*/ 2258 h 4324"/>
                <a:gd name="T40" fmla="*/ 1449 w 4630"/>
                <a:gd name="T41" fmla="*/ 2327 h 4324"/>
                <a:gd name="T42" fmla="*/ 1658 w 4630"/>
                <a:gd name="T43" fmla="*/ 2891 h 4324"/>
                <a:gd name="T44" fmla="*/ 1471 w 4630"/>
                <a:gd name="T45" fmla="*/ 3149 h 4324"/>
                <a:gd name="T46" fmla="*/ 1301 w 4630"/>
                <a:gd name="T47" fmla="*/ 3124 h 4324"/>
                <a:gd name="T48" fmla="*/ 815 w 4630"/>
                <a:gd name="T49" fmla="*/ 3371 h 4324"/>
                <a:gd name="T50" fmla="*/ 948 w 4630"/>
                <a:gd name="T51" fmla="*/ 4209 h 4324"/>
                <a:gd name="T52" fmla="*/ 1300 w 4630"/>
                <a:gd name="T53" fmla="*/ 4324 h 4324"/>
                <a:gd name="T54" fmla="*/ 1786 w 4630"/>
                <a:gd name="T55" fmla="*/ 4077 h 4324"/>
                <a:gd name="T56" fmla="*/ 1795 w 4630"/>
                <a:gd name="T57" fmla="*/ 3384 h 4324"/>
                <a:gd name="T58" fmla="*/ 1981 w 4630"/>
                <a:gd name="T59" fmla="*/ 3127 h 4324"/>
                <a:gd name="T60" fmla="*/ 2315 w 4630"/>
                <a:gd name="T61" fmla="*/ 3194 h 4324"/>
                <a:gd name="T62" fmla="*/ 2647 w 4630"/>
                <a:gd name="T63" fmla="*/ 3127 h 4324"/>
                <a:gd name="T64" fmla="*/ 2836 w 4630"/>
                <a:gd name="T65" fmla="*/ 3385 h 4324"/>
                <a:gd name="T66" fmla="*/ 2845 w 4630"/>
                <a:gd name="T67" fmla="*/ 4077 h 4324"/>
                <a:gd name="T68" fmla="*/ 3331 w 4630"/>
                <a:gd name="T69" fmla="*/ 4324 h 4324"/>
                <a:gd name="T70" fmla="*/ 3331 w 4630"/>
                <a:gd name="T71" fmla="*/ 4324 h 4324"/>
                <a:gd name="T72" fmla="*/ 3683 w 4630"/>
                <a:gd name="T73" fmla="*/ 4209 h 4324"/>
                <a:gd name="T74" fmla="*/ 3816 w 4630"/>
                <a:gd name="T75" fmla="*/ 3371 h 4324"/>
                <a:gd name="T76" fmla="*/ 3330 w 4630"/>
                <a:gd name="T77" fmla="*/ 3124 h 4324"/>
                <a:gd name="T78" fmla="*/ 3159 w 4630"/>
                <a:gd name="T79" fmla="*/ 3149 h 4324"/>
                <a:gd name="T80" fmla="*/ 2971 w 4630"/>
                <a:gd name="T81" fmla="*/ 2893 h 4324"/>
                <a:gd name="T82" fmla="*/ 3182 w 4630"/>
                <a:gd name="T83" fmla="*/ 2327 h 4324"/>
                <a:gd name="T84" fmla="*/ 3179 w 4630"/>
                <a:gd name="T85" fmla="*/ 2257 h 4324"/>
                <a:gd name="T86" fmla="*/ 3481 w 4630"/>
                <a:gd name="T87" fmla="*/ 2159 h 4324"/>
                <a:gd name="T88" fmla="*/ 3957 w 4630"/>
                <a:gd name="T89" fmla="*/ 2394 h 4324"/>
                <a:gd name="T90" fmla="*/ 3957 w 4630"/>
                <a:gd name="T91" fmla="*/ 2394 h 4324"/>
                <a:gd name="T92" fmla="*/ 4143 w 4630"/>
                <a:gd name="T93" fmla="*/ 2364 h 4324"/>
                <a:gd name="T94" fmla="*/ 4528 w 4630"/>
                <a:gd name="T95" fmla="*/ 1608 h 4324"/>
                <a:gd name="T96" fmla="*/ 3958 w 4630"/>
                <a:gd name="T97" fmla="*/ 1193 h 4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0" h="4324">
                  <a:moveTo>
                    <a:pt x="3958" y="1193"/>
                  </a:moveTo>
                  <a:cubicBezTo>
                    <a:pt x="3895" y="1193"/>
                    <a:pt x="3832" y="1203"/>
                    <a:pt x="3772" y="1223"/>
                  </a:cubicBezTo>
                  <a:cubicBezTo>
                    <a:pt x="3524" y="1304"/>
                    <a:pt x="3364" y="1531"/>
                    <a:pt x="3358" y="1778"/>
                  </a:cubicBezTo>
                  <a:lnTo>
                    <a:pt x="3055" y="1876"/>
                  </a:lnTo>
                  <a:cubicBezTo>
                    <a:pt x="2936" y="1682"/>
                    <a:pt x="2743" y="1538"/>
                    <a:pt x="2515" y="1484"/>
                  </a:cubicBezTo>
                  <a:lnTo>
                    <a:pt x="2515" y="1166"/>
                  </a:lnTo>
                  <a:cubicBezTo>
                    <a:pt x="2748" y="1083"/>
                    <a:pt x="2915" y="861"/>
                    <a:pt x="2915" y="600"/>
                  </a:cubicBezTo>
                  <a:cubicBezTo>
                    <a:pt x="2915" y="270"/>
                    <a:pt x="2646" y="0"/>
                    <a:pt x="2315" y="0"/>
                  </a:cubicBezTo>
                  <a:cubicBezTo>
                    <a:pt x="1984" y="0"/>
                    <a:pt x="1715" y="270"/>
                    <a:pt x="1715" y="600"/>
                  </a:cubicBezTo>
                  <a:cubicBezTo>
                    <a:pt x="1715" y="861"/>
                    <a:pt x="1882" y="1083"/>
                    <a:pt x="2115" y="1166"/>
                  </a:cubicBezTo>
                  <a:lnTo>
                    <a:pt x="2115" y="1484"/>
                  </a:lnTo>
                  <a:cubicBezTo>
                    <a:pt x="1887" y="1538"/>
                    <a:pt x="1694" y="1682"/>
                    <a:pt x="1575" y="1877"/>
                  </a:cubicBezTo>
                  <a:lnTo>
                    <a:pt x="1273" y="1778"/>
                  </a:lnTo>
                  <a:cubicBezTo>
                    <a:pt x="1266" y="1531"/>
                    <a:pt x="1107" y="1304"/>
                    <a:pt x="858" y="1223"/>
                  </a:cubicBezTo>
                  <a:cubicBezTo>
                    <a:pt x="798" y="1203"/>
                    <a:pt x="736" y="1193"/>
                    <a:pt x="673" y="1193"/>
                  </a:cubicBezTo>
                  <a:cubicBezTo>
                    <a:pt x="412" y="1193"/>
                    <a:pt x="183" y="1360"/>
                    <a:pt x="102" y="1608"/>
                  </a:cubicBezTo>
                  <a:cubicBezTo>
                    <a:pt x="0" y="1923"/>
                    <a:pt x="173" y="2262"/>
                    <a:pt x="488" y="2364"/>
                  </a:cubicBezTo>
                  <a:cubicBezTo>
                    <a:pt x="548" y="2384"/>
                    <a:pt x="610" y="2394"/>
                    <a:pt x="673" y="2394"/>
                  </a:cubicBezTo>
                  <a:cubicBezTo>
                    <a:pt x="864" y="2394"/>
                    <a:pt x="1038" y="2304"/>
                    <a:pt x="1149" y="2159"/>
                  </a:cubicBezTo>
                  <a:lnTo>
                    <a:pt x="1452" y="2258"/>
                  </a:lnTo>
                  <a:cubicBezTo>
                    <a:pt x="1450" y="2281"/>
                    <a:pt x="1449" y="2304"/>
                    <a:pt x="1449" y="2327"/>
                  </a:cubicBezTo>
                  <a:cubicBezTo>
                    <a:pt x="1449" y="2542"/>
                    <a:pt x="1528" y="2740"/>
                    <a:pt x="1658" y="2891"/>
                  </a:cubicBezTo>
                  <a:lnTo>
                    <a:pt x="1471" y="3149"/>
                  </a:lnTo>
                  <a:cubicBezTo>
                    <a:pt x="1416" y="3132"/>
                    <a:pt x="1359" y="3124"/>
                    <a:pt x="1301" y="3124"/>
                  </a:cubicBezTo>
                  <a:cubicBezTo>
                    <a:pt x="1109" y="3124"/>
                    <a:pt x="927" y="3216"/>
                    <a:pt x="815" y="3371"/>
                  </a:cubicBezTo>
                  <a:cubicBezTo>
                    <a:pt x="620" y="3639"/>
                    <a:pt x="680" y="4015"/>
                    <a:pt x="948" y="4209"/>
                  </a:cubicBezTo>
                  <a:cubicBezTo>
                    <a:pt x="1051" y="4284"/>
                    <a:pt x="1173" y="4324"/>
                    <a:pt x="1300" y="4324"/>
                  </a:cubicBezTo>
                  <a:cubicBezTo>
                    <a:pt x="1492" y="4324"/>
                    <a:pt x="1673" y="4232"/>
                    <a:pt x="1786" y="4077"/>
                  </a:cubicBezTo>
                  <a:cubicBezTo>
                    <a:pt x="1939" y="3866"/>
                    <a:pt x="1934" y="3588"/>
                    <a:pt x="1795" y="3384"/>
                  </a:cubicBezTo>
                  <a:lnTo>
                    <a:pt x="1981" y="3127"/>
                  </a:lnTo>
                  <a:cubicBezTo>
                    <a:pt x="2084" y="3170"/>
                    <a:pt x="2197" y="3194"/>
                    <a:pt x="2315" y="3194"/>
                  </a:cubicBezTo>
                  <a:cubicBezTo>
                    <a:pt x="2433" y="3194"/>
                    <a:pt x="2545" y="3170"/>
                    <a:pt x="2647" y="3127"/>
                  </a:cubicBezTo>
                  <a:lnTo>
                    <a:pt x="2836" y="3385"/>
                  </a:lnTo>
                  <a:cubicBezTo>
                    <a:pt x="2696" y="3588"/>
                    <a:pt x="2692" y="3866"/>
                    <a:pt x="2845" y="4077"/>
                  </a:cubicBezTo>
                  <a:cubicBezTo>
                    <a:pt x="2957" y="4232"/>
                    <a:pt x="3139" y="4324"/>
                    <a:pt x="3331" y="4324"/>
                  </a:cubicBezTo>
                  <a:lnTo>
                    <a:pt x="3331" y="4324"/>
                  </a:lnTo>
                  <a:cubicBezTo>
                    <a:pt x="3458" y="4324"/>
                    <a:pt x="3580" y="4284"/>
                    <a:pt x="3683" y="4209"/>
                  </a:cubicBezTo>
                  <a:cubicBezTo>
                    <a:pt x="3951" y="4015"/>
                    <a:pt x="4010" y="3639"/>
                    <a:pt x="3816" y="3371"/>
                  </a:cubicBezTo>
                  <a:cubicBezTo>
                    <a:pt x="3703" y="3216"/>
                    <a:pt x="3522" y="3124"/>
                    <a:pt x="3330" y="3124"/>
                  </a:cubicBezTo>
                  <a:cubicBezTo>
                    <a:pt x="3271" y="3124"/>
                    <a:pt x="3214" y="3133"/>
                    <a:pt x="3159" y="3149"/>
                  </a:cubicBezTo>
                  <a:lnTo>
                    <a:pt x="2971" y="2893"/>
                  </a:lnTo>
                  <a:cubicBezTo>
                    <a:pt x="3102" y="2741"/>
                    <a:pt x="3182" y="2543"/>
                    <a:pt x="3182" y="2327"/>
                  </a:cubicBezTo>
                  <a:cubicBezTo>
                    <a:pt x="3182" y="2303"/>
                    <a:pt x="3181" y="2280"/>
                    <a:pt x="3179" y="2257"/>
                  </a:cubicBezTo>
                  <a:lnTo>
                    <a:pt x="3481" y="2159"/>
                  </a:lnTo>
                  <a:cubicBezTo>
                    <a:pt x="3592" y="2304"/>
                    <a:pt x="3766" y="2394"/>
                    <a:pt x="3957" y="2394"/>
                  </a:cubicBezTo>
                  <a:lnTo>
                    <a:pt x="3957" y="2394"/>
                  </a:lnTo>
                  <a:cubicBezTo>
                    <a:pt x="4020" y="2394"/>
                    <a:pt x="4083" y="2384"/>
                    <a:pt x="4143" y="2364"/>
                  </a:cubicBezTo>
                  <a:cubicBezTo>
                    <a:pt x="4458" y="2262"/>
                    <a:pt x="4630" y="1923"/>
                    <a:pt x="4528" y="1608"/>
                  </a:cubicBezTo>
                  <a:cubicBezTo>
                    <a:pt x="4447" y="1360"/>
                    <a:pt x="4218" y="1193"/>
                    <a:pt x="3958" y="1193"/>
                  </a:cubicBezTo>
                  <a:close/>
                </a:path>
              </a:pathLst>
            </a:custGeom>
            <a:solidFill>
              <a:schemeClr val="bg1"/>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36" name="组合 40"/>
          <p:cNvGrpSpPr/>
          <p:nvPr/>
        </p:nvGrpSpPr>
        <p:grpSpPr>
          <a:xfrm>
            <a:off x="932877" y="2425913"/>
            <a:ext cx="1977928" cy="837474"/>
            <a:chOff x="929105" y="4234076"/>
            <a:chExt cx="1977928" cy="837474"/>
          </a:xfrm>
        </p:grpSpPr>
        <p:sp>
          <p:nvSpPr>
            <p:cNvPr id="37" name="文本框 5"/>
            <p:cNvSpPr txBox="1"/>
            <p:nvPr/>
          </p:nvSpPr>
          <p:spPr>
            <a:xfrm>
              <a:off x="929105" y="4234076"/>
              <a:ext cx="1512640" cy="523220"/>
            </a:xfrm>
            <a:prstGeom prst="rect">
              <a:avLst/>
            </a:prstGeom>
            <a:noFill/>
          </p:spPr>
          <p:txBody>
            <a:bodyPr wrap="square" rtlCol="0">
              <a:spAutoFit/>
            </a:bodyPr>
            <a:lstStyle/>
            <a:p>
              <a:r>
                <a:rPr lang="zh-CN" altLang="en-US" sz="2800" b="1" dirty="0">
                  <a:solidFill>
                    <a:schemeClr val="bg1">
                      <a:lumMod val="95000"/>
                    </a:schemeClr>
                  </a:solidFill>
                  <a:effectLst>
                    <a:innerShdw blurRad="63500" dist="38100" dir="13500000">
                      <a:prstClr val="black">
                        <a:alpha val="50000"/>
                      </a:prstClr>
                    </a:innerShdw>
                  </a:effectLst>
                  <a:cs typeface="+mn-ea"/>
                  <a:sym typeface="+mn-lt"/>
                </a:rPr>
                <a:t>远见力</a:t>
              </a:r>
              <a:endParaRPr lang="zh-CN" altLang="en-US" sz="2800" b="1" dirty="0">
                <a:solidFill>
                  <a:schemeClr val="bg1">
                    <a:lumMod val="95000"/>
                  </a:schemeClr>
                </a:solidFill>
                <a:effectLst>
                  <a:innerShdw blurRad="63500" dist="38100" dir="13500000">
                    <a:prstClr val="black">
                      <a:alpha val="50000"/>
                    </a:prstClr>
                  </a:innerShdw>
                </a:effectLst>
                <a:cs typeface="+mn-ea"/>
                <a:sym typeface="+mn-lt"/>
              </a:endParaRPr>
            </a:p>
          </p:txBody>
        </p:sp>
        <p:sp>
          <p:nvSpPr>
            <p:cNvPr id="38" name="TextBox 42"/>
            <p:cNvSpPr txBox="1"/>
            <p:nvPr/>
          </p:nvSpPr>
          <p:spPr>
            <a:xfrm>
              <a:off x="929105" y="4734855"/>
              <a:ext cx="1977928" cy="336695"/>
            </a:xfrm>
            <a:prstGeom prst="rect">
              <a:avLst/>
            </a:prstGeom>
            <a:noFill/>
          </p:spPr>
          <p:txBody>
            <a:bodyPr wrap="square" rtlCol="0">
              <a:spAutoFit/>
            </a:bodyPr>
            <a:lstStyle/>
            <a:p>
              <a:pPr>
                <a:lnSpc>
                  <a:spcPct val="150000"/>
                </a:lnSpc>
              </a:pPr>
              <a:r>
                <a:rPr lang="zh-CN" altLang="zh-CN" sz="1200" dirty="0">
                  <a:solidFill>
                    <a:schemeClr val="bg1">
                      <a:lumMod val="95000"/>
                    </a:schemeClr>
                  </a:solidFill>
                  <a:cs typeface="+mn-ea"/>
                  <a:sym typeface="+mn-lt"/>
                </a:rPr>
                <a:t>完成年底计划</a:t>
              </a:r>
              <a:r>
                <a:rPr lang="en-US" altLang="zh-CN" sz="1200" dirty="0">
                  <a:solidFill>
                    <a:schemeClr val="bg1">
                      <a:lumMod val="95000"/>
                    </a:schemeClr>
                  </a:solidFill>
                  <a:cs typeface="+mn-ea"/>
                  <a:sym typeface="+mn-lt"/>
                </a:rPr>
                <a:t>65%</a:t>
              </a:r>
              <a:endParaRPr lang="zh-CN" altLang="en-US" sz="1200" dirty="0">
                <a:solidFill>
                  <a:schemeClr val="bg1">
                    <a:lumMod val="95000"/>
                  </a:schemeClr>
                </a:solidFill>
                <a:cs typeface="+mn-ea"/>
                <a:sym typeface="+mn-lt"/>
              </a:endParaRPr>
            </a:p>
          </p:txBody>
        </p:sp>
      </p:grpSp>
      <p:grpSp>
        <p:nvGrpSpPr>
          <p:cNvPr id="39" name="组合 43"/>
          <p:cNvGrpSpPr/>
          <p:nvPr/>
        </p:nvGrpSpPr>
        <p:grpSpPr>
          <a:xfrm>
            <a:off x="5706476" y="2456062"/>
            <a:ext cx="1731554" cy="783596"/>
            <a:chOff x="3580735" y="3336836"/>
            <a:chExt cx="1731554" cy="783596"/>
          </a:xfrm>
        </p:grpSpPr>
        <p:sp>
          <p:nvSpPr>
            <p:cNvPr id="40" name="文本框 39"/>
            <p:cNvSpPr txBox="1"/>
            <p:nvPr/>
          </p:nvSpPr>
          <p:spPr>
            <a:xfrm>
              <a:off x="3580735" y="3336836"/>
              <a:ext cx="1598204" cy="523220"/>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pPr algn="l"/>
              <a:r>
                <a:rPr lang="zh-CN" altLang="en-US" sz="2800" b="1" dirty="0">
                  <a:solidFill>
                    <a:schemeClr val="bg1">
                      <a:lumMod val="95000"/>
                    </a:schemeClr>
                  </a:solidFill>
                  <a:latin typeface="+mn-lt"/>
                  <a:ea typeface="+mn-ea"/>
                  <a:cs typeface="+mn-ea"/>
                  <a:sym typeface="+mn-lt"/>
                </a:rPr>
                <a:t>决策力</a:t>
              </a:r>
              <a:endParaRPr lang="zh-CN" altLang="zh-CN" sz="2800" b="1" dirty="0">
                <a:solidFill>
                  <a:schemeClr val="bg1">
                    <a:lumMod val="95000"/>
                  </a:schemeClr>
                </a:solidFill>
                <a:latin typeface="+mn-lt"/>
                <a:ea typeface="+mn-ea"/>
                <a:cs typeface="+mn-ea"/>
                <a:sym typeface="+mn-lt"/>
              </a:endParaRPr>
            </a:p>
          </p:txBody>
        </p:sp>
        <p:sp>
          <p:nvSpPr>
            <p:cNvPr id="41" name="TextBox 45"/>
            <p:cNvSpPr txBox="1"/>
            <p:nvPr/>
          </p:nvSpPr>
          <p:spPr>
            <a:xfrm>
              <a:off x="3605021" y="3783737"/>
              <a:ext cx="1707268" cy="336695"/>
            </a:xfrm>
            <a:prstGeom prst="rect">
              <a:avLst/>
            </a:prstGeom>
            <a:noFill/>
          </p:spPr>
          <p:txBody>
            <a:bodyPr wrap="square" rtlCol="0">
              <a:spAutoFit/>
            </a:bodyPr>
            <a:lstStyle>
              <a:defPPr>
                <a:defRPr lang="zh-CN"/>
              </a:defPPr>
              <a:lvl1pPr>
                <a:lnSpc>
                  <a:spcPct val="1500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zh-CN" sz="1200" dirty="0">
                  <a:solidFill>
                    <a:schemeClr val="bg1">
                      <a:lumMod val="95000"/>
                    </a:schemeClr>
                  </a:solidFill>
                  <a:latin typeface="+mn-lt"/>
                  <a:ea typeface="+mn-ea"/>
                  <a:cs typeface="+mn-ea"/>
                  <a:sym typeface="+mn-lt"/>
                </a:rPr>
                <a:t>销售额突破</a:t>
              </a:r>
              <a:r>
                <a:rPr lang="en-US" altLang="zh-CN" sz="1200" dirty="0">
                  <a:solidFill>
                    <a:schemeClr val="bg1">
                      <a:lumMod val="95000"/>
                    </a:schemeClr>
                  </a:solidFill>
                  <a:latin typeface="+mn-lt"/>
                  <a:ea typeface="+mn-ea"/>
                  <a:cs typeface="+mn-ea"/>
                  <a:sym typeface="+mn-lt"/>
                </a:rPr>
                <a:t>500</a:t>
              </a:r>
              <a:r>
                <a:rPr lang="zh-CN" altLang="zh-CN" sz="1200" dirty="0">
                  <a:solidFill>
                    <a:schemeClr val="bg1">
                      <a:lumMod val="95000"/>
                    </a:schemeClr>
                  </a:solidFill>
                  <a:latin typeface="+mn-lt"/>
                  <a:ea typeface="+mn-ea"/>
                  <a:cs typeface="+mn-ea"/>
                  <a:sym typeface="+mn-lt"/>
                </a:rPr>
                <a:t>万 </a:t>
              </a:r>
              <a:endParaRPr lang="zh-CN" altLang="en-US" sz="1200" dirty="0">
                <a:solidFill>
                  <a:schemeClr val="bg1">
                    <a:lumMod val="95000"/>
                  </a:schemeClr>
                </a:solidFill>
                <a:latin typeface="+mn-lt"/>
                <a:ea typeface="+mn-ea"/>
                <a:cs typeface="+mn-ea"/>
                <a:sym typeface="+mn-lt"/>
              </a:endParaRPr>
            </a:p>
          </p:txBody>
        </p:sp>
      </p:grpSp>
      <p:grpSp>
        <p:nvGrpSpPr>
          <p:cNvPr id="42" name="组合 46"/>
          <p:cNvGrpSpPr/>
          <p:nvPr/>
        </p:nvGrpSpPr>
        <p:grpSpPr>
          <a:xfrm>
            <a:off x="932877" y="4140221"/>
            <a:ext cx="1791004" cy="778742"/>
            <a:chOff x="5507376" y="5102364"/>
            <a:chExt cx="1791004" cy="778742"/>
          </a:xfrm>
        </p:grpSpPr>
        <p:sp>
          <p:nvSpPr>
            <p:cNvPr id="43" name="文本框 5"/>
            <p:cNvSpPr txBox="1"/>
            <p:nvPr/>
          </p:nvSpPr>
          <p:spPr>
            <a:xfrm>
              <a:off x="5515903" y="5102364"/>
              <a:ext cx="1417156" cy="523220"/>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pPr algn="l"/>
              <a:r>
                <a:rPr lang="zh-CN" altLang="en-US" sz="2800" b="1" dirty="0">
                  <a:solidFill>
                    <a:schemeClr val="bg1">
                      <a:lumMod val="95000"/>
                    </a:schemeClr>
                  </a:solidFill>
                  <a:latin typeface="+mn-lt"/>
                  <a:ea typeface="+mn-ea"/>
                  <a:cs typeface="+mn-ea"/>
                  <a:sym typeface="+mn-lt"/>
                </a:rPr>
                <a:t>执行力</a:t>
              </a:r>
              <a:endParaRPr lang="zh-CN" altLang="en-US" sz="2800" b="1" dirty="0">
                <a:solidFill>
                  <a:schemeClr val="bg1">
                    <a:lumMod val="95000"/>
                  </a:schemeClr>
                </a:solidFill>
                <a:latin typeface="+mn-lt"/>
                <a:ea typeface="+mn-ea"/>
                <a:cs typeface="+mn-ea"/>
                <a:sym typeface="+mn-lt"/>
              </a:endParaRPr>
            </a:p>
          </p:txBody>
        </p:sp>
        <p:sp>
          <p:nvSpPr>
            <p:cNvPr id="44" name="TextBox 48"/>
            <p:cNvSpPr txBox="1"/>
            <p:nvPr/>
          </p:nvSpPr>
          <p:spPr>
            <a:xfrm>
              <a:off x="5507376" y="5604107"/>
              <a:ext cx="1791004" cy="276999"/>
            </a:xfrm>
            <a:prstGeom prst="rect">
              <a:avLst/>
            </a:prstGeom>
            <a:noFill/>
          </p:spPr>
          <p:txBody>
            <a:bodyPr wrap="square" rtlCol="0">
              <a:spAutoFit/>
            </a:bodyPr>
            <a:lstStyle>
              <a:defPPr>
                <a:defRPr lang="zh-CN"/>
              </a:defPPr>
              <a:lvl1pPr>
                <a:lnSpc>
                  <a:spcPct val="1500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00000"/>
                </a:lnSpc>
              </a:pPr>
              <a:r>
                <a:rPr lang="zh-CN" altLang="zh-CN" sz="1200" dirty="0">
                  <a:solidFill>
                    <a:schemeClr val="bg1">
                      <a:lumMod val="95000"/>
                    </a:schemeClr>
                  </a:solidFill>
                  <a:latin typeface="+mn-lt"/>
                  <a:ea typeface="+mn-ea"/>
                  <a:cs typeface="+mn-ea"/>
                  <a:sym typeface="+mn-lt"/>
                </a:rPr>
                <a:t>完成了</a:t>
              </a:r>
              <a:r>
                <a:rPr lang="en-US" altLang="zh-CN" sz="1200" dirty="0">
                  <a:solidFill>
                    <a:schemeClr val="bg1">
                      <a:lumMod val="95000"/>
                    </a:schemeClr>
                  </a:solidFill>
                  <a:latin typeface="+mn-lt"/>
                  <a:ea typeface="+mn-ea"/>
                  <a:cs typeface="+mn-ea"/>
                  <a:sym typeface="+mn-lt"/>
                </a:rPr>
                <a:t>3</a:t>
              </a:r>
              <a:r>
                <a:rPr lang="zh-CN" altLang="zh-CN" sz="1200" dirty="0">
                  <a:solidFill>
                    <a:schemeClr val="bg1">
                      <a:lumMod val="95000"/>
                    </a:schemeClr>
                  </a:solidFill>
                  <a:latin typeface="+mn-lt"/>
                  <a:ea typeface="+mn-ea"/>
                  <a:cs typeface="+mn-ea"/>
                  <a:sym typeface="+mn-lt"/>
                </a:rPr>
                <a:t>件大事</a:t>
              </a:r>
              <a:endParaRPr lang="zh-CN" altLang="en-US" sz="1200" dirty="0">
                <a:solidFill>
                  <a:schemeClr val="bg1">
                    <a:lumMod val="95000"/>
                  </a:schemeClr>
                </a:solidFill>
                <a:latin typeface="+mn-lt"/>
                <a:ea typeface="+mn-ea"/>
                <a:cs typeface="+mn-ea"/>
                <a:sym typeface="+mn-lt"/>
              </a:endParaRPr>
            </a:p>
          </p:txBody>
        </p:sp>
      </p:grpSp>
      <p:grpSp>
        <p:nvGrpSpPr>
          <p:cNvPr id="45" name="组合 49"/>
          <p:cNvGrpSpPr/>
          <p:nvPr/>
        </p:nvGrpSpPr>
        <p:grpSpPr>
          <a:xfrm>
            <a:off x="5730762" y="4146469"/>
            <a:ext cx="1749674" cy="793885"/>
            <a:chOff x="7296289" y="4666124"/>
            <a:chExt cx="1749674" cy="793885"/>
          </a:xfrm>
        </p:grpSpPr>
        <p:sp>
          <p:nvSpPr>
            <p:cNvPr id="46" name="文本框 5"/>
            <p:cNvSpPr txBox="1"/>
            <p:nvPr/>
          </p:nvSpPr>
          <p:spPr>
            <a:xfrm>
              <a:off x="7296289" y="4666124"/>
              <a:ext cx="1749674" cy="523220"/>
            </a:xfrm>
            <a:prstGeom prst="rect">
              <a:avLst/>
            </a:prstGeom>
            <a:noFill/>
          </p:spPr>
          <p:txBody>
            <a:bodyPr wrap="square" rtlCol="0">
              <a:spAutoFit/>
            </a:bodyPr>
            <a:lstStyle>
              <a:defPPr>
                <a:defRPr lang="zh-CN"/>
              </a:defPPr>
              <a:lvl1pPr algn="ctr">
                <a:defRPr sz="4000">
                  <a:solidFill>
                    <a:srgbClr val="0066CC"/>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pPr algn="l"/>
              <a:r>
                <a:rPr lang="zh-CN" altLang="en-US" sz="2800" b="1" dirty="0">
                  <a:solidFill>
                    <a:schemeClr val="bg1">
                      <a:lumMod val="95000"/>
                    </a:schemeClr>
                  </a:solidFill>
                  <a:latin typeface="+mn-lt"/>
                  <a:ea typeface="+mn-ea"/>
                  <a:cs typeface="+mn-ea"/>
                  <a:sym typeface="+mn-lt"/>
                </a:rPr>
                <a:t>创新力</a:t>
              </a:r>
              <a:endParaRPr lang="zh-CN" altLang="en-US" sz="2800" b="1" dirty="0">
                <a:solidFill>
                  <a:schemeClr val="bg1">
                    <a:lumMod val="95000"/>
                  </a:schemeClr>
                </a:solidFill>
                <a:latin typeface="+mn-lt"/>
                <a:ea typeface="+mn-ea"/>
                <a:cs typeface="+mn-ea"/>
                <a:sym typeface="+mn-lt"/>
              </a:endParaRPr>
            </a:p>
          </p:txBody>
        </p:sp>
        <p:sp>
          <p:nvSpPr>
            <p:cNvPr id="47" name="TextBox 51"/>
            <p:cNvSpPr txBox="1"/>
            <p:nvPr/>
          </p:nvSpPr>
          <p:spPr>
            <a:xfrm>
              <a:off x="7325623" y="5123314"/>
              <a:ext cx="1625090" cy="336695"/>
            </a:xfrm>
            <a:prstGeom prst="rect">
              <a:avLst/>
            </a:prstGeom>
            <a:noFill/>
          </p:spPr>
          <p:txBody>
            <a:bodyPr wrap="square" rtlCol="0">
              <a:spAutoFit/>
            </a:bodyPr>
            <a:lstStyle>
              <a:defPPr>
                <a:defRPr lang="zh-CN"/>
              </a:defPPr>
              <a:lvl1pPr>
                <a:lnSpc>
                  <a:spcPct val="150000"/>
                </a:lnSpc>
                <a:defRPr sz="1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zh-CN" sz="1200" dirty="0">
                  <a:solidFill>
                    <a:schemeClr val="bg1">
                      <a:lumMod val="95000"/>
                    </a:schemeClr>
                  </a:solidFill>
                  <a:latin typeface="+mn-lt"/>
                  <a:ea typeface="+mn-ea"/>
                  <a:cs typeface="+mn-ea"/>
                  <a:sym typeface="+mn-lt"/>
                </a:rPr>
                <a:t>首次获得某某奖</a:t>
              </a:r>
              <a:endParaRPr lang="zh-CN" altLang="en-US" sz="1200" dirty="0">
                <a:solidFill>
                  <a:schemeClr val="bg1">
                    <a:lumMod val="95000"/>
                  </a:schemeClr>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8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
                                            </p:tgtEl>
                                            <p:attrNameLst>
                                              <p:attrName>ppt_y</p:attrName>
                                            </p:attrNameLst>
                                          </p:cBhvr>
                                          <p:tavLst>
                                            <p:tav tm="0">
                                              <p:val>
                                                <p:strVal val="#ppt_y"/>
                                              </p:val>
                                            </p:tav>
                                            <p:tav tm="100000">
                                              <p:val>
                                                <p:strVal val="#ppt_y"/>
                                              </p:val>
                                            </p:tav>
                                          </p:tavLst>
                                        </p:anim>
                                        <p:anim calcmode="lin" valueType="num">
                                          <p:cBhvr>
                                            <p:cTn id="3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
                                            </p:tgtEl>
                                          </p:cBhvr>
                                        </p:animEffect>
                                      </p:childTnLst>
                                    </p:cTn>
                                  </p:par>
                                </p:childTnLst>
                              </p:cTn>
                            </p:par>
                            <p:par>
                              <p:cTn id="35" fill="hold">
                                <p:stCondLst>
                                  <p:cond delay="273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par>
                              <p:cTn id="40" fill="hold">
                                <p:stCondLst>
                                  <p:cond delay="6679"/>
                                </p:stCondLst>
                                <p:childTnLst>
                                  <p:par>
                                    <p:cTn id="41" presetID="2" presetClass="entr" presetSubtype="8" fill="hold" grpId="0" nodeType="afterEffect" p14:presetBounceEnd="50000">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14:bounceEnd="50000">
                                          <p:cBhvr additive="base">
                                            <p:cTn id="43"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44" dur="1000" fill="hold"/>
                                            <p:tgtEl>
                                              <p:spTgt spid="7"/>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par>
                              <p:cTn id="48" fill="hold">
                                <p:stCondLst>
                                  <p:cond delay="7679"/>
                                </p:stCondLst>
                                <p:childTnLst>
                                  <p:par>
                                    <p:cTn id="49" presetID="53" presetClass="entr" presetSubtype="16"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par>
                                    <p:cTn id="54" presetID="53" presetClass="entr" presetSubtype="16"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par>
                                    <p:cTn id="59" presetID="53" presetClass="entr" presetSubtype="16"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par>
                                    <p:cTn id="64" presetID="53" presetClass="entr" presetSubtype="16"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par>
                                    <p:cTn id="69" presetID="53" presetClass="entr" presetSubtype="16"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childTnLst>
                              </p:cTn>
                            </p:par>
                            <p:par>
                              <p:cTn id="74" fill="hold">
                                <p:stCondLst>
                                  <p:cond delay="8179"/>
                                </p:stCondLst>
                                <p:childTnLst>
                                  <p:par>
                                    <p:cTn id="75" presetID="31" presetClass="entr" presetSubtype="0"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 calcmode="lin" valueType="num">
                                          <p:cBhvr>
                                            <p:cTn id="79" dur="500" fill="hold"/>
                                            <p:tgtEl>
                                              <p:spTgt spid="36"/>
                                            </p:tgtEl>
                                            <p:attrNameLst>
                                              <p:attrName>style.rotation</p:attrName>
                                            </p:attrNameLst>
                                          </p:cBhvr>
                                          <p:tavLst>
                                            <p:tav tm="0">
                                              <p:val>
                                                <p:fltVal val="90"/>
                                              </p:val>
                                            </p:tav>
                                            <p:tav tm="100000">
                                              <p:val>
                                                <p:fltVal val="0"/>
                                              </p:val>
                                            </p:tav>
                                          </p:tavLst>
                                        </p:anim>
                                        <p:animEffect transition="in" filter="fade">
                                          <p:cBhvr>
                                            <p:cTn id="80" dur="500"/>
                                            <p:tgtEl>
                                              <p:spTgt spid="36"/>
                                            </p:tgtEl>
                                          </p:cBhvr>
                                        </p:animEffect>
                                      </p:childTnLst>
                                    </p:cTn>
                                  </p:par>
                                </p:childTnLst>
                              </p:cTn>
                            </p:par>
                            <p:par>
                              <p:cTn id="81" fill="hold">
                                <p:stCondLst>
                                  <p:cond delay="8679"/>
                                </p:stCondLst>
                                <p:childTnLst>
                                  <p:par>
                                    <p:cTn id="82" presetID="26" presetClass="emph" presetSubtype="0" fill="hold" nodeType="afterEffect">
                                      <p:stCondLst>
                                        <p:cond delay="0"/>
                                      </p:stCondLst>
                                      <p:childTnLst>
                                        <p:animEffect transition="out" filter="fade">
                                          <p:cBhvr>
                                            <p:cTn id="83" dur="500" tmFilter="0, 0; .2, .5; .8, .5; 1, 0"/>
                                            <p:tgtEl>
                                              <p:spTgt spid="36"/>
                                            </p:tgtEl>
                                          </p:cBhvr>
                                        </p:animEffect>
                                        <p:animScale>
                                          <p:cBhvr>
                                            <p:cTn id="84" dur="250" autoRev="1" fill="hold"/>
                                            <p:tgtEl>
                                              <p:spTgt spid="36"/>
                                            </p:tgtEl>
                                          </p:cBhvr>
                                          <p:by x="105000" y="105000"/>
                                        </p:animScale>
                                      </p:childTnLst>
                                    </p:cTn>
                                  </p:par>
                                </p:childTnLst>
                              </p:cTn>
                            </p:par>
                            <p:par>
                              <p:cTn id="85" fill="hold">
                                <p:stCondLst>
                                  <p:cond delay="9179"/>
                                </p:stCondLst>
                                <p:childTnLst>
                                  <p:par>
                                    <p:cTn id="86" presetID="31" presetClass="entr" presetSubtype="0" fill="hold" nodeType="after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 calcmode="lin" valueType="num">
                                          <p:cBhvr>
                                            <p:cTn id="90" dur="500" fill="hold"/>
                                            <p:tgtEl>
                                              <p:spTgt spid="39"/>
                                            </p:tgtEl>
                                            <p:attrNameLst>
                                              <p:attrName>style.rotation</p:attrName>
                                            </p:attrNameLst>
                                          </p:cBhvr>
                                          <p:tavLst>
                                            <p:tav tm="0">
                                              <p:val>
                                                <p:fltVal val="90"/>
                                              </p:val>
                                            </p:tav>
                                            <p:tav tm="100000">
                                              <p:val>
                                                <p:fltVal val="0"/>
                                              </p:val>
                                            </p:tav>
                                          </p:tavLst>
                                        </p:anim>
                                        <p:animEffect transition="in" filter="fade">
                                          <p:cBhvr>
                                            <p:cTn id="91" dur="500"/>
                                            <p:tgtEl>
                                              <p:spTgt spid="39"/>
                                            </p:tgtEl>
                                          </p:cBhvr>
                                        </p:animEffect>
                                      </p:childTnLst>
                                    </p:cTn>
                                  </p:par>
                                </p:childTnLst>
                              </p:cTn>
                            </p:par>
                            <p:par>
                              <p:cTn id="92" fill="hold">
                                <p:stCondLst>
                                  <p:cond delay="9679"/>
                                </p:stCondLst>
                                <p:childTnLst>
                                  <p:par>
                                    <p:cTn id="93" presetID="26" presetClass="emph" presetSubtype="0" fill="hold" nodeType="afterEffect">
                                      <p:stCondLst>
                                        <p:cond delay="0"/>
                                      </p:stCondLst>
                                      <p:childTnLst>
                                        <p:animEffect transition="out" filter="fade">
                                          <p:cBhvr>
                                            <p:cTn id="94" dur="500" tmFilter="0, 0; .2, .5; .8, .5; 1, 0"/>
                                            <p:tgtEl>
                                              <p:spTgt spid="39"/>
                                            </p:tgtEl>
                                          </p:cBhvr>
                                        </p:animEffect>
                                        <p:animScale>
                                          <p:cBhvr>
                                            <p:cTn id="95" dur="250" autoRev="1" fill="hold"/>
                                            <p:tgtEl>
                                              <p:spTgt spid="39"/>
                                            </p:tgtEl>
                                          </p:cBhvr>
                                          <p:by x="105000" y="105000"/>
                                        </p:animScale>
                                      </p:childTnLst>
                                    </p:cTn>
                                  </p:par>
                                </p:childTnLst>
                              </p:cTn>
                            </p:par>
                            <p:par>
                              <p:cTn id="96" fill="hold">
                                <p:stCondLst>
                                  <p:cond delay="10179"/>
                                </p:stCondLst>
                                <p:childTnLst>
                                  <p:par>
                                    <p:cTn id="97" presetID="31" presetClass="entr" presetSubtype="0"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p:cTn id="99" dur="500" fill="hold"/>
                                            <p:tgtEl>
                                              <p:spTgt spid="42"/>
                                            </p:tgtEl>
                                            <p:attrNameLst>
                                              <p:attrName>ppt_w</p:attrName>
                                            </p:attrNameLst>
                                          </p:cBhvr>
                                          <p:tavLst>
                                            <p:tav tm="0">
                                              <p:val>
                                                <p:fltVal val="0"/>
                                              </p:val>
                                            </p:tav>
                                            <p:tav tm="100000">
                                              <p:val>
                                                <p:strVal val="#ppt_w"/>
                                              </p:val>
                                            </p:tav>
                                          </p:tavLst>
                                        </p:anim>
                                        <p:anim calcmode="lin" valueType="num">
                                          <p:cBhvr>
                                            <p:cTn id="100" dur="500" fill="hold"/>
                                            <p:tgtEl>
                                              <p:spTgt spid="42"/>
                                            </p:tgtEl>
                                            <p:attrNameLst>
                                              <p:attrName>ppt_h</p:attrName>
                                            </p:attrNameLst>
                                          </p:cBhvr>
                                          <p:tavLst>
                                            <p:tav tm="0">
                                              <p:val>
                                                <p:fltVal val="0"/>
                                              </p:val>
                                            </p:tav>
                                            <p:tav tm="100000">
                                              <p:val>
                                                <p:strVal val="#ppt_h"/>
                                              </p:val>
                                            </p:tav>
                                          </p:tavLst>
                                        </p:anim>
                                        <p:anim calcmode="lin" valueType="num">
                                          <p:cBhvr>
                                            <p:cTn id="101" dur="500" fill="hold"/>
                                            <p:tgtEl>
                                              <p:spTgt spid="42"/>
                                            </p:tgtEl>
                                            <p:attrNameLst>
                                              <p:attrName>style.rotation</p:attrName>
                                            </p:attrNameLst>
                                          </p:cBhvr>
                                          <p:tavLst>
                                            <p:tav tm="0">
                                              <p:val>
                                                <p:fltVal val="90"/>
                                              </p:val>
                                            </p:tav>
                                            <p:tav tm="100000">
                                              <p:val>
                                                <p:fltVal val="0"/>
                                              </p:val>
                                            </p:tav>
                                          </p:tavLst>
                                        </p:anim>
                                        <p:animEffect transition="in" filter="fade">
                                          <p:cBhvr>
                                            <p:cTn id="102" dur="500"/>
                                            <p:tgtEl>
                                              <p:spTgt spid="42"/>
                                            </p:tgtEl>
                                          </p:cBhvr>
                                        </p:animEffect>
                                      </p:childTnLst>
                                    </p:cTn>
                                  </p:par>
                                </p:childTnLst>
                              </p:cTn>
                            </p:par>
                            <p:par>
                              <p:cTn id="103" fill="hold">
                                <p:stCondLst>
                                  <p:cond delay="10679"/>
                                </p:stCondLst>
                                <p:childTnLst>
                                  <p:par>
                                    <p:cTn id="104" presetID="26" presetClass="emph" presetSubtype="0" fill="hold" nodeType="afterEffect">
                                      <p:stCondLst>
                                        <p:cond delay="0"/>
                                      </p:stCondLst>
                                      <p:childTnLst>
                                        <p:animEffect transition="out" filter="fade">
                                          <p:cBhvr>
                                            <p:cTn id="105" dur="500" tmFilter="0, 0; .2, .5; .8, .5; 1, 0"/>
                                            <p:tgtEl>
                                              <p:spTgt spid="42"/>
                                            </p:tgtEl>
                                          </p:cBhvr>
                                        </p:animEffect>
                                        <p:animScale>
                                          <p:cBhvr>
                                            <p:cTn id="106" dur="250" autoRev="1" fill="hold"/>
                                            <p:tgtEl>
                                              <p:spTgt spid="42"/>
                                            </p:tgtEl>
                                          </p:cBhvr>
                                          <p:by x="105000" y="105000"/>
                                        </p:animScale>
                                      </p:childTnLst>
                                    </p:cTn>
                                  </p:par>
                                </p:childTnLst>
                              </p:cTn>
                            </p:par>
                            <p:par>
                              <p:cTn id="107" fill="hold">
                                <p:stCondLst>
                                  <p:cond delay="11179"/>
                                </p:stCondLst>
                                <p:childTnLst>
                                  <p:par>
                                    <p:cTn id="108" presetID="31" presetClass="entr" presetSubtype="0" fill="hold" nodeType="after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 calcmode="lin" valueType="num">
                                          <p:cBhvr>
                                            <p:cTn id="112" dur="500" fill="hold"/>
                                            <p:tgtEl>
                                              <p:spTgt spid="45"/>
                                            </p:tgtEl>
                                            <p:attrNameLst>
                                              <p:attrName>style.rotation</p:attrName>
                                            </p:attrNameLst>
                                          </p:cBhvr>
                                          <p:tavLst>
                                            <p:tav tm="0">
                                              <p:val>
                                                <p:fltVal val="90"/>
                                              </p:val>
                                            </p:tav>
                                            <p:tav tm="100000">
                                              <p:val>
                                                <p:fltVal val="0"/>
                                              </p:val>
                                            </p:tav>
                                          </p:tavLst>
                                        </p:anim>
                                        <p:animEffect transition="in" filter="fade">
                                          <p:cBhvr>
                                            <p:cTn id="113" dur="500"/>
                                            <p:tgtEl>
                                              <p:spTgt spid="45"/>
                                            </p:tgtEl>
                                          </p:cBhvr>
                                        </p:animEffect>
                                      </p:childTnLst>
                                    </p:cTn>
                                  </p:par>
                                </p:childTnLst>
                              </p:cTn>
                            </p:par>
                            <p:par>
                              <p:cTn id="114" fill="hold">
                                <p:stCondLst>
                                  <p:cond delay="11679"/>
                                </p:stCondLst>
                                <p:childTnLst>
                                  <p:par>
                                    <p:cTn id="115" presetID="26" presetClass="emph" presetSubtype="0" fill="hold" nodeType="afterEffect">
                                      <p:stCondLst>
                                        <p:cond delay="0"/>
                                      </p:stCondLst>
                                      <p:childTnLst>
                                        <p:animEffect transition="out" filter="fade">
                                          <p:cBhvr>
                                            <p:cTn id="116" dur="500" tmFilter="0, 0; .2, .5; .8, .5; 1, 0"/>
                                            <p:tgtEl>
                                              <p:spTgt spid="45"/>
                                            </p:tgtEl>
                                          </p:cBhvr>
                                        </p:animEffect>
                                        <p:animScale>
                                          <p:cBhvr>
                                            <p:cTn id="11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p:bldP spid="23" grpId="0"/>
          <p:bldP spid="5" grpId="0"/>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8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
                                            </p:tgtEl>
                                            <p:attrNameLst>
                                              <p:attrName>ppt_y</p:attrName>
                                            </p:attrNameLst>
                                          </p:cBhvr>
                                          <p:tavLst>
                                            <p:tav tm="0">
                                              <p:val>
                                                <p:strVal val="#ppt_y"/>
                                              </p:val>
                                            </p:tav>
                                            <p:tav tm="100000">
                                              <p:val>
                                                <p:strVal val="#ppt_y"/>
                                              </p:val>
                                            </p:tav>
                                          </p:tavLst>
                                        </p:anim>
                                        <p:anim calcmode="lin" valueType="num">
                                          <p:cBhvr>
                                            <p:cTn id="3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
                                            </p:tgtEl>
                                          </p:cBhvr>
                                        </p:animEffect>
                                      </p:childTnLst>
                                    </p:cTn>
                                  </p:par>
                                </p:childTnLst>
                              </p:cTn>
                            </p:par>
                            <p:par>
                              <p:cTn id="35" fill="hold">
                                <p:stCondLst>
                                  <p:cond delay="273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par>
                              <p:cTn id="40" fill="hold">
                                <p:stCondLst>
                                  <p:cond delay="6679"/>
                                </p:stCondLst>
                                <p:childTnLst>
                                  <p:par>
                                    <p:cTn id="41" presetID="2" presetClass="entr" presetSubtype="8"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1000" fill="hold"/>
                                            <p:tgtEl>
                                              <p:spTgt spid="7"/>
                                            </p:tgtEl>
                                            <p:attrNameLst>
                                              <p:attrName>ppt_x</p:attrName>
                                            </p:attrNameLst>
                                          </p:cBhvr>
                                          <p:tavLst>
                                            <p:tav tm="0">
                                              <p:val>
                                                <p:strVal val="0-#ppt_w/2"/>
                                              </p:val>
                                            </p:tav>
                                            <p:tav tm="100000">
                                              <p:val>
                                                <p:strVal val="#ppt_x"/>
                                              </p:val>
                                            </p:tav>
                                          </p:tavLst>
                                        </p:anim>
                                        <p:anim calcmode="lin" valueType="num">
                                          <p:cBhvr additive="base">
                                            <p:cTn id="44" dur="1000" fill="hold"/>
                                            <p:tgtEl>
                                              <p:spTgt spid="7"/>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par>
                              <p:cTn id="48" fill="hold">
                                <p:stCondLst>
                                  <p:cond delay="7679"/>
                                </p:stCondLst>
                                <p:childTnLst>
                                  <p:par>
                                    <p:cTn id="49" presetID="53" presetClass="entr" presetSubtype="16"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par>
                                    <p:cTn id="54" presetID="53" presetClass="entr" presetSubtype="16"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par>
                                    <p:cTn id="59" presetID="53" presetClass="entr" presetSubtype="16"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par>
                                    <p:cTn id="64" presetID="53" presetClass="entr" presetSubtype="16"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par>
                                    <p:cTn id="69" presetID="53" presetClass="entr" presetSubtype="16"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childTnLst>
                              </p:cTn>
                            </p:par>
                            <p:par>
                              <p:cTn id="74" fill="hold">
                                <p:stCondLst>
                                  <p:cond delay="8179"/>
                                </p:stCondLst>
                                <p:childTnLst>
                                  <p:par>
                                    <p:cTn id="75" presetID="31" presetClass="entr" presetSubtype="0" fill="hold" nodeType="after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 calcmode="lin" valueType="num">
                                          <p:cBhvr>
                                            <p:cTn id="79" dur="500" fill="hold"/>
                                            <p:tgtEl>
                                              <p:spTgt spid="36"/>
                                            </p:tgtEl>
                                            <p:attrNameLst>
                                              <p:attrName>style.rotation</p:attrName>
                                            </p:attrNameLst>
                                          </p:cBhvr>
                                          <p:tavLst>
                                            <p:tav tm="0">
                                              <p:val>
                                                <p:fltVal val="90"/>
                                              </p:val>
                                            </p:tav>
                                            <p:tav tm="100000">
                                              <p:val>
                                                <p:fltVal val="0"/>
                                              </p:val>
                                            </p:tav>
                                          </p:tavLst>
                                        </p:anim>
                                        <p:animEffect transition="in" filter="fade">
                                          <p:cBhvr>
                                            <p:cTn id="80" dur="500"/>
                                            <p:tgtEl>
                                              <p:spTgt spid="36"/>
                                            </p:tgtEl>
                                          </p:cBhvr>
                                        </p:animEffect>
                                      </p:childTnLst>
                                    </p:cTn>
                                  </p:par>
                                </p:childTnLst>
                              </p:cTn>
                            </p:par>
                            <p:par>
                              <p:cTn id="81" fill="hold">
                                <p:stCondLst>
                                  <p:cond delay="8679"/>
                                </p:stCondLst>
                                <p:childTnLst>
                                  <p:par>
                                    <p:cTn id="82" presetID="26" presetClass="emph" presetSubtype="0" fill="hold" nodeType="afterEffect">
                                      <p:stCondLst>
                                        <p:cond delay="0"/>
                                      </p:stCondLst>
                                      <p:childTnLst>
                                        <p:animEffect transition="out" filter="fade">
                                          <p:cBhvr>
                                            <p:cTn id="83" dur="500" tmFilter="0, 0; .2, .5; .8, .5; 1, 0"/>
                                            <p:tgtEl>
                                              <p:spTgt spid="36"/>
                                            </p:tgtEl>
                                          </p:cBhvr>
                                        </p:animEffect>
                                        <p:animScale>
                                          <p:cBhvr>
                                            <p:cTn id="84" dur="250" autoRev="1" fill="hold"/>
                                            <p:tgtEl>
                                              <p:spTgt spid="36"/>
                                            </p:tgtEl>
                                          </p:cBhvr>
                                          <p:by x="105000" y="105000"/>
                                        </p:animScale>
                                      </p:childTnLst>
                                    </p:cTn>
                                  </p:par>
                                </p:childTnLst>
                              </p:cTn>
                            </p:par>
                            <p:par>
                              <p:cTn id="85" fill="hold">
                                <p:stCondLst>
                                  <p:cond delay="9179"/>
                                </p:stCondLst>
                                <p:childTnLst>
                                  <p:par>
                                    <p:cTn id="86" presetID="31" presetClass="entr" presetSubtype="0" fill="hold" nodeType="after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 calcmode="lin" valueType="num">
                                          <p:cBhvr>
                                            <p:cTn id="90" dur="500" fill="hold"/>
                                            <p:tgtEl>
                                              <p:spTgt spid="39"/>
                                            </p:tgtEl>
                                            <p:attrNameLst>
                                              <p:attrName>style.rotation</p:attrName>
                                            </p:attrNameLst>
                                          </p:cBhvr>
                                          <p:tavLst>
                                            <p:tav tm="0">
                                              <p:val>
                                                <p:fltVal val="90"/>
                                              </p:val>
                                            </p:tav>
                                            <p:tav tm="100000">
                                              <p:val>
                                                <p:fltVal val="0"/>
                                              </p:val>
                                            </p:tav>
                                          </p:tavLst>
                                        </p:anim>
                                        <p:animEffect transition="in" filter="fade">
                                          <p:cBhvr>
                                            <p:cTn id="91" dur="500"/>
                                            <p:tgtEl>
                                              <p:spTgt spid="39"/>
                                            </p:tgtEl>
                                          </p:cBhvr>
                                        </p:animEffect>
                                      </p:childTnLst>
                                    </p:cTn>
                                  </p:par>
                                </p:childTnLst>
                              </p:cTn>
                            </p:par>
                            <p:par>
                              <p:cTn id="92" fill="hold">
                                <p:stCondLst>
                                  <p:cond delay="9679"/>
                                </p:stCondLst>
                                <p:childTnLst>
                                  <p:par>
                                    <p:cTn id="93" presetID="26" presetClass="emph" presetSubtype="0" fill="hold" nodeType="afterEffect">
                                      <p:stCondLst>
                                        <p:cond delay="0"/>
                                      </p:stCondLst>
                                      <p:childTnLst>
                                        <p:animEffect transition="out" filter="fade">
                                          <p:cBhvr>
                                            <p:cTn id="94" dur="500" tmFilter="0, 0; .2, .5; .8, .5; 1, 0"/>
                                            <p:tgtEl>
                                              <p:spTgt spid="39"/>
                                            </p:tgtEl>
                                          </p:cBhvr>
                                        </p:animEffect>
                                        <p:animScale>
                                          <p:cBhvr>
                                            <p:cTn id="95" dur="250" autoRev="1" fill="hold"/>
                                            <p:tgtEl>
                                              <p:spTgt spid="39"/>
                                            </p:tgtEl>
                                          </p:cBhvr>
                                          <p:by x="105000" y="105000"/>
                                        </p:animScale>
                                      </p:childTnLst>
                                    </p:cTn>
                                  </p:par>
                                </p:childTnLst>
                              </p:cTn>
                            </p:par>
                            <p:par>
                              <p:cTn id="96" fill="hold">
                                <p:stCondLst>
                                  <p:cond delay="10179"/>
                                </p:stCondLst>
                                <p:childTnLst>
                                  <p:par>
                                    <p:cTn id="97" presetID="31" presetClass="entr" presetSubtype="0"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p:cTn id="99" dur="500" fill="hold"/>
                                            <p:tgtEl>
                                              <p:spTgt spid="42"/>
                                            </p:tgtEl>
                                            <p:attrNameLst>
                                              <p:attrName>ppt_w</p:attrName>
                                            </p:attrNameLst>
                                          </p:cBhvr>
                                          <p:tavLst>
                                            <p:tav tm="0">
                                              <p:val>
                                                <p:fltVal val="0"/>
                                              </p:val>
                                            </p:tav>
                                            <p:tav tm="100000">
                                              <p:val>
                                                <p:strVal val="#ppt_w"/>
                                              </p:val>
                                            </p:tav>
                                          </p:tavLst>
                                        </p:anim>
                                        <p:anim calcmode="lin" valueType="num">
                                          <p:cBhvr>
                                            <p:cTn id="100" dur="500" fill="hold"/>
                                            <p:tgtEl>
                                              <p:spTgt spid="42"/>
                                            </p:tgtEl>
                                            <p:attrNameLst>
                                              <p:attrName>ppt_h</p:attrName>
                                            </p:attrNameLst>
                                          </p:cBhvr>
                                          <p:tavLst>
                                            <p:tav tm="0">
                                              <p:val>
                                                <p:fltVal val="0"/>
                                              </p:val>
                                            </p:tav>
                                            <p:tav tm="100000">
                                              <p:val>
                                                <p:strVal val="#ppt_h"/>
                                              </p:val>
                                            </p:tav>
                                          </p:tavLst>
                                        </p:anim>
                                        <p:anim calcmode="lin" valueType="num">
                                          <p:cBhvr>
                                            <p:cTn id="101" dur="500" fill="hold"/>
                                            <p:tgtEl>
                                              <p:spTgt spid="42"/>
                                            </p:tgtEl>
                                            <p:attrNameLst>
                                              <p:attrName>style.rotation</p:attrName>
                                            </p:attrNameLst>
                                          </p:cBhvr>
                                          <p:tavLst>
                                            <p:tav tm="0">
                                              <p:val>
                                                <p:fltVal val="90"/>
                                              </p:val>
                                            </p:tav>
                                            <p:tav tm="100000">
                                              <p:val>
                                                <p:fltVal val="0"/>
                                              </p:val>
                                            </p:tav>
                                          </p:tavLst>
                                        </p:anim>
                                        <p:animEffect transition="in" filter="fade">
                                          <p:cBhvr>
                                            <p:cTn id="102" dur="500"/>
                                            <p:tgtEl>
                                              <p:spTgt spid="42"/>
                                            </p:tgtEl>
                                          </p:cBhvr>
                                        </p:animEffect>
                                      </p:childTnLst>
                                    </p:cTn>
                                  </p:par>
                                </p:childTnLst>
                              </p:cTn>
                            </p:par>
                            <p:par>
                              <p:cTn id="103" fill="hold">
                                <p:stCondLst>
                                  <p:cond delay="10679"/>
                                </p:stCondLst>
                                <p:childTnLst>
                                  <p:par>
                                    <p:cTn id="104" presetID="26" presetClass="emph" presetSubtype="0" fill="hold" nodeType="afterEffect">
                                      <p:stCondLst>
                                        <p:cond delay="0"/>
                                      </p:stCondLst>
                                      <p:childTnLst>
                                        <p:animEffect transition="out" filter="fade">
                                          <p:cBhvr>
                                            <p:cTn id="105" dur="500" tmFilter="0, 0; .2, .5; .8, .5; 1, 0"/>
                                            <p:tgtEl>
                                              <p:spTgt spid="42"/>
                                            </p:tgtEl>
                                          </p:cBhvr>
                                        </p:animEffect>
                                        <p:animScale>
                                          <p:cBhvr>
                                            <p:cTn id="106" dur="250" autoRev="1" fill="hold"/>
                                            <p:tgtEl>
                                              <p:spTgt spid="42"/>
                                            </p:tgtEl>
                                          </p:cBhvr>
                                          <p:by x="105000" y="105000"/>
                                        </p:animScale>
                                      </p:childTnLst>
                                    </p:cTn>
                                  </p:par>
                                </p:childTnLst>
                              </p:cTn>
                            </p:par>
                            <p:par>
                              <p:cTn id="107" fill="hold">
                                <p:stCondLst>
                                  <p:cond delay="11179"/>
                                </p:stCondLst>
                                <p:childTnLst>
                                  <p:par>
                                    <p:cTn id="108" presetID="31" presetClass="entr" presetSubtype="0" fill="hold" nodeType="after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 calcmode="lin" valueType="num">
                                          <p:cBhvr>
                                            <p:cTn id="112" dur="500" fill="hold"/>
                                            <p:tgtEl>
                                              <p:spTgt spid="45"/>
                                            </p:tgtEl>
                                            <p:attrNameLst>
                                              <p:attrName>style.rotation</p:attrName>
                                            </p:attrNameLst>
                                          </p:cBhvr>
                                          <p:tavLst>
                                            <p:tav tm="0">
                                              <p:val>
                                                <p:fltVal val="90"/>
                                              </p:val>
                                            </p:tav>
                                            <p:tav tm="100000">
                                              <p:val>
                                                <p:fltVal val="0"/>
                                              </p:val>
                                            </p:tav>
                                          </p:tavLst>
                                        </p:anim>
                                        <p:animEffect transition="in" filter="fade">
                                          <p:cBhvr>
                                            <p:cTn id="113" dur="500"/>
                                            <p:tgtEl>
                                              <p:spTgt spid="45"/>
                                            </p:tgtEl>
                                          </p:cBhvr>
                                        </p:animEffect>
                                      </p:childTnLst>
                                    </p:cTn>
                                  </p:par>
                                </p:childTnLst>
                              </p:cTn>
                            </p:par>
                            <p:par>
                              <p:cTn id="114" fill="hold">
                                <p:stCondLst>
                                  <p:cond delay="11679"/>
                                </p:stCondLst>
                                <p:childTnLst>
                                  <p:par>
                                    <p:cTn id="115" presetID="26" presetClass="emph" presetSubtype="0" fill="hold" nodeType="afterEffect">
                                      <p:stCondLst>
                                        <p:cond delay="0"/>
                                      </p:stCondLst>
                                      <p:childTnLst>
                                        <p:animEffect transition="out" filter="fade">
                                          <p:cBhvr>
                                            <p:cTn id="116" dur="500" tmFilter="0, 0; .2, .5; .8, .5; 1, 0"/>
                                            <p:tgtEl>
                                              <p:spTgt spid="45"/>
                                            </p:tgtEl>
                                          </p:cBhvr>
                                        </p:animEffect>
                                        <p:animScale>
                                          <p:cBhvr>
                                            <p:cTn id="11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p:bldP spid="23" grpId="0"/>
          <p:bldP spid="5" grpId="0"/>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项目来源</a:t>
            </a:r>
            <a:endParaRPr lang="zh-CN" altLang="en-US" sz="2400" dirty="0">
              <a:solidFill>
                <a:schemeClr val="accent2"/>
              </a:solidFill>
              <a:cs typeface="+mn-ea"/>
              <a:sym typeface="+mn-lt"/>
            </a:endParaRPr>
          </a:p>
        </p:txBody>
      </p:sp>
      <p:sp>
        <p:nvSpPr>
          <p:cNvPr id="4" name="TextBox 21"/>
          <p:cNvSpPr txBox="1"/>
          <p:nvPr/>
        </p:nvSpPr>
        <p:spPr>
          <a:xfrm>
            <a:off x="715653" y="666052"/>
            <a:ext cx="1603358"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Project source</a:t>
            </a:r>
            <a:endParaRPr lang="en-US" altLang="zh-CN" dirty="0">
              <a:latin typeface="+mn-lt"/>
              <a:ea typeface="+mn-ea"/>
              <a:cs typeface="+mn-ea"/>
              <a:sym typeface="+mn-lt"/>
            </a:endParaRPr>
          </a:p>
        </p:txBody>
      </p:sp>
      <p:sp>
        <p:nvSpPr>
          <p:cNvPr id="5" name="矩形 4"/>
          <p:cNvSpPr/>
          <p:nvPr/>
        </p:nvSpPr>
        <p:spPr>
          <a:xfrm>
            <a:off x="1126091" y="1981202"/>
            <a:ext cx="3465105"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6" name="直线连接符 5"/>
          <p:cNvCxnSpPr/>
          <p:nvPr/>
        </p:nvCxnSpPr>
        <p:spPr>
          <a:xfrm>
            <a:off x="1413393" y="3000377"/>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Box 54"/>
          <p:cNvSpPr txBox="1"/>
          <p:nvPr/>
        </p:nvSpPr>
        <p:spPr>
          <a:xfrm>
            <a:off x="1324545" y="2384589"/>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项目产生的背景</a:t>
            </a:r>
            <a:endParaRPr lang="zh-CN" altLang="zh-CN" sz="2400" b="1" dirty="0">
              <a:solidFill>
                <a:schemeClr val="bg1">
                  <a:lumMod val="95000"/>
                </a:schemeClr>
              </a:solidFill>
              <a:cs typeface="+mn-ea"/>
              <a:sym typeface="+mn-lt"/>
            </a:endParaRPr>
          </a:p>
        </p:txBody>
      </p:sp>
      <p:sp>
        <p:nvSpPr>
          <p:cNvPr id="8" name="TextBox 55"/>
          <p:cNvSpPr txBox="1"/>
          <p:nvPr/>
        </p:nvSpPr>
        <p:spPr>
          <a:xfrm>
            <a:off x="1324545" y="3138311"/>
            <a:ext cx="2837232" cy="2015936"/>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gn="just">
              <a:lnSpc>
                <a:spcPts val="3000"/>
              </a:lnSpc>
            </a:pPr>
            <a:r>
              <a:rPr lang="zh-CN" altLang="zh-CN" sz="1600" dirty="0">
                <a:solidFill>
                  <a:schemeClr val="bg1">
                    <a:lumMod val="95000"/>
                  </a:schemeClr>
                </a:solidFill>
                <a:latin typeface="+mn-lt"/>
                <a:ea typeface="+mn-ea"/>
                <a:cs typeface="+mn-ea"/>
                <a:sym typeface="+mn-lt"/>
              </a:rPr>
              <a:t>公司以“策略先行，经营致胜，管理为本”的商业推广理念，一步一个脚印发展成为东莞同类企业中经营范围最广、在行业内颇具影响力的企业。</a:t>
            </a:r>
            <a:endParaRPr lang="zh-CN" altLang="en-US" sz="1600" dirty="0">
              <a:solidFill>
                <a:schemeClr val="bg1">
                  <a:lumMod val="95000"/>
                </a:schemeClr>
              </a:solidFill>
              <a:latin typeface="+mn-lt"/>
              <a:ea typeface="+mn-ea"/>
              <a:cs typeface="+mn-ea"/>
              <a:sym typeface="+mn-lt"/>
            </a:endParaRPr>
          </a:p>
        </p:txBody>
      </p:sp>
      <p:sp>
        <p:nvSpPr>
          <p:cNvPr id="9" name="矩形 8"/>
          <p:cNvSpPr/>
          <p:nvPr/>
        </p:nvSpPr>
        <p:spPr>
          <a:xfrm>
            <a:off x="5644055" y="1981202"/>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2" name="组 11"/>
          <p:cNvGrpSpPr/>
          <p:nvPr/>
        </p:nvGrpSpPr>
        <p:grpSpPr>
          <a:xfrm>
            <a:off x="5488289" y="2053648"/>
            <a:ext cx="768732" cy="369332"/>
            <a:chOff x="5488289" y="2053648"/>
            <a:chExt cx="768732" cy="369332"/>
          </a:xfrm>
        </p:grpSpPr>
        <p:sp>
          <p:nvSpPr>
            <p:cNvPr id="10" name="圆角矩形 9"/>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1" name="文本框 10"/>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01</a:t>
              </a:r>
              <a:endParaRPr kumimoji="1" lang="zh-CN" altLang="en-US" dirty="0">
                <a:solidFill>
                  <a:schemeClr val="bg1"/>
                </a:solidFill>
                <a:cs typeface="+mn-ea"/>
                <a:sym typeface="+mn-lt"/>
              </a:endParaRPr>
            </a:p>
          </p:txBody>
        </p:sp>
      </p:grpSp>
      <p:sp>
        <p:nvSpPr>
          <p:cNvPr id="13" name="矩形 12"/>
          <p:cNvSpPr/>
          <p:nvPr/>
        </p:nvSpPr>
        <p:spPr>
          <a:xfrm>
            <a:off x="8674566" y="1981202"/>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4" name="组 13"/>
          <p:cNvGrpSpPr/>
          <p:nvPr/>
        </p:nvGrpSpPr>
        <p:grpSpPr>
          <a:xfrm>
            <a:off x="8518800" y="2053648"/>
            <a:ext cx="768732" cy="369332"/>
            <a:chOff x="5488289" y="2053648"/>
            <a:chExt cx="768732" cy="369332"/>
          </a:xfrm>
        </p:grpSpPr>
        <p:sp>
          <p:nvSpPr>
            <p:cNvPr id="15" name="圆角矩形 14"/>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6" name="文本框 15"/>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02</a:t>
              </a:r>
              <a:endParaRPr kumimoji="1" lang="zh-CN" altLang="en-US" dirty="0">
                <a:solidFill>
                  <a:schemeClr val="bg1"/>
                </a:solidFill>
                <a:cs typeface="+mn-ea"/>
                <a:sym typeface="+mn-lt"/>
              </a:endParaRPr>
            </a:p>
          </p:txBody>
        </p:sp>
      </p:grpSp>
      <p:sp>
        <p:nvSpPr>
          <p:cNvPr id="17" name="矩形 16"/>
          <p:cNvSpPr/>
          <p:nvPr/>
        </p:nvSpPr>
        <p:spPr>
          <a:xfrm>
            <a:off x="5644055" y="4170789"/>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18" name="组 17"/>
          <p:cNvGrpSpPr/>
          <p:nvPr/>
        </p:nvGrpSpPr>
        <p:grpSpPr>
          <a:xfrm>
            <a:off x="5488289" y="4243235"/>
            <a:ext cx="768732" cy="369332"/>
            <a:chOff x="5488289" y="2053648"/>
            <a:chExt cx="768732" cy="369332"/>
          </a:xfrm>
        </p:grpSpPr>
        <p:sp>
          <p:nvSpPr>
            <p:cNvPr id="19" name="圆角矩形 18"/>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文本框 19"/>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03</a:t>
              </a:r>
              <a:endParaRPr kumimoji="1" lang="zh-CN" altLang="en-US" dirty="0">
                <a:solidFill>
                  <a:schemeClr val="bg1"/>
                </a:solidFill>
                <a:cs typeface="+mn-ea"/>
                <a:sym typeface="+mn-lt"/>
              </a:endParaRPr>
            </a:p>
          </p:txBody>
        </p:sp>
      </p:grpSp>
      <p:sp>
        <p:nvSpPr>
          <p:cNvPr id="21" name="矩形 20"/>
          <p:cNvSpPr/>
          <p:nvPr/>
        </p:nvSpPr>
        <p:spPr>
          <a:xfrm>
            <a:off x="8674566" y="4170789"/>
            <a:ext cx="2364828" cy="14399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nvGrpSpPr>
          <p:cNvPr id="22" name="组 21"/>
          <p:cNvGrpSpPr/>
          <p:nvPr/>
        </p:nvGrpSpPr>
        <p:grpSpPr>
          <a:xfrm>
            <a:off x="8518800" y="4243235"/>
            <a:ext cx="768732" cy="369332"/>
            <a:chOff x="5488289" y="2053648"/>
            <a:chExt cx="768732" cy="369332"/>
          </a:xfrm>
        </p:grpSpPr>
        <p:sp>
          <p:nvSpPr>
            <p:cNvPr id="23" name="圆角矩形 22"/>
            <p:cNvSpPr/>
            <p:nvPr/>
          </p:nvSpPr>
          <p:spPr>
            <a:xfrm>
              <a:off x="5488289" y="2106517"/>
              <a:ext cx="768732" cy="296122"/>
            </a:xfrm>
            <a:prstGeom prst="roundRect">
              <a:avLst>
                <a:gd name="adj" fmla="val 50000"/>
              </a:avLst>
            </a:prstGeom>
            <a:ln>
              <a:noFill/>
            </a:ln>
            <a:effectLst>
              <a:outerShdw blurRad="76200" dist="76200" sx="103000" sy="103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4" name="文本框 23"/>
            <p:cNvSpPr txBox="1"/>
            <p:nvPr/>
          </p:nvSpPr>
          <p:spPr>
            <a:xfrm>
              <a:off x="5726241" y="2053648"/>
              <a:ext cx="453970" cy="369332"/>
            </a:xfrm>
            <a:prstGeom prst="rect">
              <a:avLst/>
            </a:prstGeom>
            <a:noFill/>
          </p:spPr>
          <p:txBody>
            <a:bodyPr wrap="none" rtlCol="0">
              <a:spAutoFit/>
            </a:bodyPr>
            <a:lstStyle/>
            <a:p>
              <a:r>
                <a:rPr kumimoji="1" lang="en-US" altLang="zh-CN" dirty="0">
                  <a:solidFill>
                    <a:schemeClr val="bg1"/>
                  </a:solidFill>
                  <a:cs typeface="+mn-ea"/>
                  <a:sym typeface="+mn-lt"/>
                </a:rPr>
                <a:t>04</a:t>
              </a:r>
              <a:endParaRPr kumimoji="1" lang="zh-CN" altLang="en-US" dirty="0">
                <a:solidFill>
                  <a:schemeClr val="bg1"/>
                </a:solidFill>
                <a:cs typeface="+mn-ea"/>
                <a:sym typeface="+mn-lt"/>
              </a:endParaRPr>
            </a:p>
          </p:txBody>
        </p:sp>
      </p:grpSp>
      <p:sp>
        <p:nvSpPr>
          <p:cNvPr id="25" name="文本框 24"/>
          <p:cNvSpPr txBox="1"/>
          <p:nvPr/>
        </p:nvSpPr>
        <p:spPr>
          <a:xfrm>
            <a:off x="6305038" y="2134812"/>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26" name="文本框 25"/>
          <p:cNvSpPr txBox="1"/>
          <p:nvPr/>
        </p:nvSpPr>
        <p:spPr>
          <a:xfrm>
            <a:off x="9390593" y="2137713"/>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27" name="文本框 26"/>
          <p:cNvSpPr txBox="1"/>
          <p:nvPr/>
        </p:nvSpPr>
        <p:spPr>
          <a:xfrm>
            <a:off x="6257021" y="4296104"/>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28" name="文本框 27"/>
          <p:cNvSpPr txBox="1"/>
          <p:nvPr/>
        </p:nvSpPr>
        <p:spPr>
          <a:xfrm>
            <a:off x="9342576" y="4299005"/>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29" name="文本框 28"/>
          <p:cNvSpPr txBox="1"/>
          <p:nvPr/>
        </p:nvSpPr>
        <p:spPr>
          <a:xfrm>
            <a:off x="5786390" y="2567107"/>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30" name="文本框 29"/>
          <p:cNvSpPr txBox="1"/>
          <p:nvPr/>
        </p:nvSpPr>
        <p:spPr>
          <a:xfrm>
            <a:off x="8823928" y="2579930"/>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a:solidFill>
                  <a:schemeClr val="bg1">
                    <a:lumMod val="85000"/>
                  </a:schemeClr>
                </a:solidFill>
                <a:cs typeface="+mn-ea"/>
                <a:sym typeface="+mn-lt"/>
              </a:rPr>
              <a:t>. Maecenas </a:t>
            </a:r>
            <a:r>
              <a:rPr lang="en-US" altLang="zh-CN" sz="1100" dirty="0">
                <a:solidFill>
                  <a:schemeClr val="bg1">
                    <a:lumMod val="85000"/>
                  </a:schemeClr>
                </a:solidFill>
                <a:cs typeface="+mn-ea"/>
                <a:sym typeface="+mn-lt"/>
              </a:rPr>
              <a:t>porttitor congue massa. </a:t>
            </a:r>
            <a:endParaRPr lang="en-US" altLang="zh-CN" sz="1100" dirty="0">
              <a:solidFill>
                <a:schemeClr val="bg1">
                  <a:lumMod val="85000"/>
                </a:schemeClr>
              </a:solidFill>
              <a:cs typeface="+mn-ea"/>
              <a:sym typeface="+mn-lt"/>
            </a:endParaRPr>
          </a:p>
        </p:txBody>
      </p:sp>
      <p:sp>
        <p:nvSpPr>
          <p:cNvPr id="31" name="文本框 30"/>
          <p:cNvSpPr txBox="1"/>
          <p:nvPr/>
        </p:nvSpPr>
        <p:spPr>
          <a:xfrm>
            <a:off x="5809522" y="4713258"/>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32" name="文本框 31"/>
          <p:cNvSpPr txBox="1"/>
          <p:nvPr/>
        </p:nvSpPr>
        <p:spPr>
          <a:xfrm>
            <a:off x="8847060" y="4726081"/>
            <a:ext cx="2139605" cy="769441"/>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a:solidFill>
                  <a:schemeClr val="bg1">
                    <a:lumMod val="85000"/>
                  </a:schemeClr>
                </a:solidFill>
                <a:cs typeface="+mn-ea"/>
                <a:sym typeface="+mn-lt"/>
              </a:rPr>
              <a:t>. Maecenas </a:t>
            </a:r>
            <a:r>
              <a:rPr lang="en-US" altLang="zh-CN" sz="1100" dirty="0">
                <a:solidFill>
                  <a:schemeClr val="bg1">
                    <a:lumMod val="85000"/>
                  </a:schemeClr>
                </a:solidFill>
                <a:cs typeface="+mn-ea"/>
                <a:sym typeface="+mn-lt"/>
              </a:rPr>
              <a:t>porttitor congue massa. </a:t>
            </a:r>
            <a:endParaRPr lang="en-US" altLang="zh-CN" sz="1100" dirty="0">
              <a:solidFill>
                <a:schemeClr val="bg1">
                  <a:lumMod val="85000"/>
                </a:schemeClr>
              </a:solidFill>
              <a:cs typeface="+mn-ea"/>
              <a:sym typeface="+mn-lt"/>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4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74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390"/>
                                </p:stCondLst>
                                <p:childTnLst>
                                  <p:par>
                                    <p:cTn id="41" presetID="2" presetClass="entr" presetSubtype="8" fill="hold" grpId="0" nodeType="afterEffect" p14:presetBounceEnd="50000">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14:bounceEnd="50000">
                                          <p:cBhvr additive="base">
                                            <p:cTn id="43"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Vertical)">
                                          <p:cBhvr>
                                            <p:cTn id="52" dur="500"/>
                                            <p:tgtEl>
                                              <p:spTgt spid="9"/>
                                            </p:tgtEl>
                                          </p:cBhvr>
                                        </p:animEffect>
                                      </p:childTnLst>
                                    </p:cTn>
                                  </p:par>
                                </p:childTnLst>
                              </p:cTn>
                            </p:par>
                            <p:par>
                              <p:cTn id="53" fill="hold">
                                <p:stCondLst>
                                  <p:cond delay="500"/>
                                </p:stCondLst>
                                <p:childTnLst>
                                  <p:par>
                                    <p:cTn id="54" presetID="2" presetClass="entr" presetSubtype="8" fill="hold" nodeType="afterEffect" p14:presetBounceEnd="50000">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14:bounceEnd="50000">
                                          <p:cBhvr additive="base">
                                            <p:cTn id="56" dur="1000" fill="hold"/>
                                            <p:tgtEl>
                                              <p:spTgt spid="12"/>
                                            </p:tgtEl>
                                            <p:attrNameLst>
                                              <p:attrName>ppt_x</p:attrName>
                                            </p:attrNameLst>
                                          </p:cBhvr>
                                          <p:tavLst>
                                            <p:tav tm="0">
                                              <p:val>
                                                <p:strVal val="0-#ppt_w/2"/>
                                              </p:val>
                                            </p:tav>
                                            <p:tav tm="100000">
                                              <p:val>
                                                <p:strVal val="#ppt_x"/>
                                              </p:val>
                                            </p:tav>
                                          </p:tavLst>
                                        </p:anim>
                                        <p:anim calcmode="lin" valueType="num" p14:bounceEnd="50000">
                                          <p:cBhvr additive="base">
                                            <p:cTn id="57"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par>
                              <p:cTn id="63" fill="hold">
                                <p:stCondLst>
                                  <p:cond delay="500"/>
                                </p:stCondLst>
                                <p:childTnLst>
                                  <p:par>
                                    <p:cTn id="64" presetID="2" presetClass="entr" presetSubtype="8" fill="hold" nodeType="afterEffect" p14:presetBounceEnd="50000">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14:bounceEnd="50000">
                                          <p:cBhvr additive="base">
                                            <p:cTn id="66" dur="1000" fill="hold"/>
                                            <p:tgtEl>
                                              <p:spTgt spid="14"/>
                                            </p:tgtEl>
                                            <p:attrNameLst>
                                              <p:attrName>ppt_x</p:attrName>
                                            </p:attrNameLst>
                                          </p:cBhvr>
                                          <p:tavLst>
                                            <p:tav tm="0">
                                              <p:val>
                                                <p:strVal val="0-#ppt_w/2"/>
                                              </p:val>
                                            </p:tav>
                                            <p:tav tm="100000">
                                              <p:val>
                                                <p:strVal val="#ppt_x"/>
                                              </p:val>
                                            </p:tav>
                                          </p:tavLst>
                                        </p:anim>
                                        <p:anim calcmode="lin" valueType="num" p14:bounceEnd="50000">
                                          <p:cBhvr additive="base">
                                            <p:cTn id="67"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arn(inVertical)">
                                          <p:cBhvr>
                                            <p:cTn id="72" dur="500"/>
                                            <p:tgtEl>
                                              <p:spTgt spid="17"/>
                                            </p:tgtEl>
                                          </p:cBhvr>
                                        </p:animEffect>
                                      </p:childTnLst>
                                    </p:cTn>
                                  </p:par>
                                </p:childTnLst>
                              </p:cTn>
                            </p:par>
                            <p:par>
                              <p:cTn id="73" fill="hold">
                                <p:stCondLst>
                                  <p:cond delay="500"/>
                                </p:stCondLst>
                                <p:childTnLst>
                                  <p:par>
                                    <p:cTn id="74" presetID="2" presetClass="entr" presetSubtype="8" fill="hold" nodeType="afterEffect" p14:presetBounceEnd="50000">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14:bounceEnd="50000">
                                          <p:cBhvr additive="base">
                                            <p:cTn id="76" dur="1000" fill="hold"/>
                                            <p:tgtEl>
                                              <p:spTgt spid="18"/>
                                            </p:tgtEl>
                                            <p:attrNameLst>
                                              <p:attrName>ppt_x</p:attrName>
                                            </p:attrNameLst>
                                          </p:cBhvr>
                                          <p:tavLst>
                                            <p:tav tm="0">
                                              <p:val>
                                                <p:strVal val="0-#ppt_w/2"/>
                                              </p:val>
                                            </p:tav>
                                            <p:tav tm="100000">
                                              <p:val>
                                                <p:strVal val="#ppt_x"/>
                                              </p:val>
                                            </p:tav>
                                          </p:tavLst>
                                        </p:anim>
                                        <p:anim calcmode="lin" valueType="num" p14:bounceEnd="50000">
                                          <p:cBhvr additive="base">
                                            <p:cTn id="77"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barn(inVertical)">
                                          <p:cBhvr>
                                            <p:cTn id="82" dur="500"/>
                                            <p:tgtEl>
                                              <p:spTgt spid="21"/>
                                            </p:tgtEl>
                                          </p:cBhvr>
                                        </p:animEffect>
                                      </p:childTnLst>
                                    </p:cTn>
                                  </p:par>
                                </p:childTnLst>
                              </p:cTn>
                            </p:par>
                            <p:par>
                              <p:cTn id="83" fill="hold">
                                <p:stCondLst>
                                  <p:cond delay="500"/>
                                </p:stCondLst>
                                <p:childTnLst>
                                  <p:par>
                                    <p:cTn id="84" presetID="2" presetClass="entr" presetSubtype="8" fill="hold" nodeType="afterEffect" p14:presetBounceEnd="50000">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14:bounceEnd="50000">
                                          <p:cBhvr additive="base">
                                            <p:cTn id="86" dur="100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87" dur="1000" fill="hold"/>
                                            <p:tgtEl>
                                              <p:spTgt spid="22"/>
                                            </p:tgtEl>
                                            <p:attrNameLst>
                                              <p:attrName>ppt_y</p:attrName>
                                            </p:attrNameLst>
                                          </p:cBhvr>
                                          <p:tavLst>
                                            <p:tav tm="0">
                                              <p:val>
                                                <p:strVal val="#ppt_y"/>
                                              </p:val>
                                            </p:tav>
                                            <p:tav tm="100000">
                                              <p:val>
                                                <p:strVal val="#ppt_y"/>
                                              </p:val>
                                            </p:tav>
                                          </p:tavLst>
                                        </p:anim>
                                      </p:childTnLst>
                                    </p:cTn>
                                  </p:par>
                                </p:childTnLst>
                              </p:cTn>
                            </p:par>
                            <p:par>
                              <p:cTn id="88" fill="hold">
                                <p:stCondLst>
                                  <p:cond delay="1500"/>
                                </p:stCondLst>
                                <p:childTnLst>
                                  <p:par>
                                    <p:cTn id="89" presetID="23" presetClass="entr" presetSubtype="16" fill="hold" grpId="0" nodeType="afterEffect">
                                      <p:stCondLst>
                                        <p:cond delay="0"/>
                                      </p:stCondLst>
                                      <p:iterate type="lt">
                                        <p:tmPct val="10000"/>
                                      </p:iterate>
                                      <p:childTnLst>
                                        <p:set>
                                          <p:cBhvr>
                                            <p:cTn id="90" dur="1" fill="hold">
                                              <p:stCondLst>
                                                <p:cond delay="0"/>
                                              </p:stCondLst>
                                            </p:cTn>
                                            <p:tgtEl>
                                              <p:spTgt spid="25"/>
                                            </p:tgtEl>
                                            <p:attrNameLst>
                                              <p:attrName>style.visibility</p:attrName>
                                            </p:attrNameLst>
                                          </p:cBhvr>
                                          <p:to>
                                            <p:strVal val="visible"/>
                                          </p:to>
                                        </p:set>
                                        <p:anim calcmode="lin" valueType="num">
                                          <p:cBhvr>
                                            <p:cTn id="91" dur="500" fill="hold"/>
                                            <p:tgtEl>
                                              <p:spTgt spid="25"/>
                                            </p:tgtEl>
                                            <p:attrNameLst>
                                              <p:attrName>ppt_w</p:attrName>
                                            </p:attrNameLst>
                                          </p:cBhvr>
                                          <p:tavLst>
                                            <p:tav tm="0">
                                              <p:val>
                                                <p:fltVal val="0"/>
                                              </p:val>
                                            </p:tav>
                                            <p:tav tm="100000">
                                              <p:val>
                                                <p:strVal val="#ppt_w"/>
                                              </p:val>
                                            </p:tav>
                                          </p:tavLst>
                                        </p:anim>
                                        <p:anim calcmode="lin" valueType="num">
                                          <p:cBhvr>
                                            <p:cTn id="92" dur="500" fill="hold"/>
                                            <p:tgtEl>
                                              <p:spTgt spid="25"/>
                                            </p:tgtEl>
                                            <p:attrNameLst>
                                              <p:attrName>ppt_h</p:attrName>
                                            </p:attrNameLst>
                                          </p:cBhvr>
                                          <p:tavLst>
                                            <p:tav tm="0">
                                              <p:val>
                                                <p:fltVal val="0"/>
                                              </p:val>
                                            </p:tav>
                                            <p:tav tm="100000">
                                              <p:val>
                                                <p:strVal val="#ppt_h"/>
                                              </p:val>
                                            </p:tav>
                                          </p:tavLst>
                                        </p:anim>
                                      </p:childTnLst>
                                    </p:cTn>
                                  </p:par>
                                </p:childTnLst>
                              </p:cTn>
                            </p:par>
                            <p:par>
                              <p:cTn id="93" fill="hold">
                                <p:stCondLst>
                                  <p:cond delay="2349"/>
                                </p:stCondLst>
                                <p:childTnLst>
                                  <p:par>
                                    <p:cTn id="94" presetID="23" presetClass="entr" presetSubtype="16" fill="hold" grpId="0" nodeType="afterEffect">
                                      <p:stCondLst>
                                        <p:cond delay="0"/>
                                      </p:stCondLst>
                                      <p:iterate type="lt">
                                        <p:tmPct val="10000"/>
                                      </p:iterate>
                                      <p:childTnLst>
                                        <p:set>
                                          <p:cBhvr>
                                            <p:cTn id="95" dur="1" fill="hold">
                                              <p:stCondLst>
                                                <p:cond delay="0"/>
                                              </p:stCondLst>
                                            </p:cTn>
                                            <p:tgtEl>
                                              <p:spTgt spid="29"/>
                                            </p:tgtEl>
                                            <p:attrNameLst>
                                              <p:attrName>style.visibility</p:attrName>
                                            </p:attrNameLst>
                                          </p:cBhvr>
                                          <p:to>
                                            <p:strVal val="visible"/>
                                          </p:to>
                                        </p:set>
                                        <p:anim calcmode="lin" valueType="num">
                                          <p:cBhvr>
                                            <p:cTn id="96" dur="500" fill="hold"/>
                                            <p:tgtEl>
                                              <p:spTgt spid="29"/>
                                            </p:tgtEl>
                                            <p:attrNameLst>
                                              <p:attrName>ppt_w</p:attrName>
                                            </p:attrNameLst>
                                          </p:cBhvr>
                                          <p:tavLst>
                                            <p:tav tm="0">
                                              <p:val>
                                                <p:fltVal val="0"/>
                                              </p:val>
                                            </p:tav>
                                            <p:tav tm="100000">
                                              <p:val>
                                                <p:strVal val="#ppt_w"/>
                                              </p:val>
                                            </p:tav>
                                          </p:tavLst>
                                        </p:anim>
                                        <p:anim calcmode="lin" valueType="num">
                                          <p:cBhvr>
                                            <p:cTn id="97" dur="500" fill="hold"/>
                                            <p:tgtEl>
                                              <p:spTgt spid="29"/>
                                            </p:tgtEl>
                                            <p:attrNameLst>
                                              <p:attrName>ppt_h</p:attrName>
                                            </p:attrNameLst>
                                          </p:cBhvr>
                                          <p:tavLst>
                                            <p:tav tm="0">
                                              <p:val>
                                                <p:fltVal val="0"/>
                                              </p:val>
                                            </p:tav>
                                            <p:tav tm="100000">
                                              <p:val>
                                                <p:strVal val="#ppt_h"/>
                                              </p:val>
                                            </p:tav>
                                          </p:tavLst>
                                        </p:anim>
                                      </p:childTnLst>
                                    </p:cTn>
                                  </p:par>
                                </p:childTnLst>
                              </p:cTn>
                            </p:par>
                            <p:par>
                              <p:cTn id="98" fill="hold">
                                <p:stCondLst>
                                  <p:cond delay="7349"/>
                                </p:stCondLst>
                                <p:childTnLst>
                                  <p:par>
                                    <p:cTn id="99" presetID="23" presetClass="entr" presetSubtype="16" fill="hold" grpId="0" nodeType="afterEffect">
                                      <p:stCondLst>
                                        <p:cond delay="0"/>
                                      </p:stCondLst>
                                      <p:iterate type="lt">
                                        <p:tmPct val="10000"/>
                                      </p:iterate>
                                      <p:childTnLst>
                                        <p:set>
                                          <p:cBhvr>
                                            <p:cTn id="100" dur="1" fill="hold">
                                              <p:stCondLst>
                                                <p:cond delay="0"/>
                                              </p:stCondLst>
                                            </p:cTn>
                                            <p:tgtEl>
                                              <p:spTgt spid="26"/>
                                            </p:tgtEl>
                                            <p:attrNameLst>
                                              <p:attrName>style.visibility</p:attrName>
                                            </p:attrNameLst>
                                          </p:cBhvr>
                                          <p:to>
                                            <p:strVal val="visible"/>
                                          </p:to>
                                        </p:set>
                                        <p:anim calcmode="lin" valueType="num">
                                          <p:cBhvr>
                                            <p:cTn id="101" dur="500" fill="hold"/>
                                            <p:tgtEl>
                                              <p:spTgt spid="26"/>
                                            </p:tgtEl>
                                            <p:attrNameLst>
                                              <p:attrName>ppt_w</p:attrName>
                                            </p:attrNameLst>
                                          </p:cBhvr>
                                          <p:tavLst>
                                            <p:tav tm="0">
                                              <p:val>
                                                <p:fltVal val="0"/>
                                              </p:val>
                                            </p:tav>
                                            <p:tav tm="100000">
                                              <p:val>
                                                <p:strVal val="#ppt_w"/>
                                              </p:val>
                                            </p:tav>
                                          </p:tavLst>
                                        </p:anim>
                                        <p:anim calcmode="lin" valueType="num">
                                          <p:cBhvr>
                                            <p:cTn id="102" dur="500" fill="hold"/>
                                            <p:tgtEl>
                                              <p:spTgt spid="26"/>
                                            </p:tgtEl>
                                            <p:attrNameLst>
                                              <p:attrName>ppt_h</p:attrName>
                                            </p:attrNameLst>
                                          </p:cBhvr>
                                          <p:tavLst>
                                            <p:tav tm="0">
                                              <p:val>
                                                <p:fltVal val="0"/>
                                              </p:val>
                                            </p:tav>
                                            <p:tav tm="100000">
                                              <p:val>
                                                <p:strVal val="#ppt_h"/>
                                              </p:val>
                                            </p:tav>
                                          </p:tavLst>
                                        </p:anim>
                                      </p:childTnLst>
                                    </p:cTn>
                                  </p:par>
                                </p:childTnLst>
                              </p:cTn>
                            </p:par>
                            <p:par>
                              <p:cTn id="103" fill="hold">
                                <p:stCondLst>
                                  <p:cond delay="8199"/>
                                </p:stCondLst>
                                <p:childTnLst>
                                  <p:par>
                                    <p:cTn id="104" presetID="23" presetClass="entr" presetSubtype="16" fill="hold" grpId="0" nodeType="afterEffect">
                                      <p:stCondLst>
                                        <p:cond delay="0"/>
                                      </p:stCondLst>
                                      <p:iterate type="lt">
                                        <p:tmPct val="10000"/>
                                      </p:iterate>
                                      <p:childTnLst>
                                        <p:set>
                                          <p:cBhvr>
                                            <p:cTn id="105" dur="1" fill="hold">
                                              <p:stCondLst>
                                                <p:cond delay="0"/>
                                              </p:stCondLst>
                                            </p:cTn>
                                            <p:tgtEl>
                                              <p:spTgt spid="30"/>
                                            </p:tgtEl>
                                            <p:attrNameLst>
                                              <p:attrName>style.visibility</p:attrName>
                                            </p:attrNameLst>
                                          </p:cBhvr>
                                          <p:to>
                                            <p:strVal val="visible"/>
                                          </p:to>
                                        </p:set>
                                        <p:anim calcmode="lin" valueType="num">
                                          <p:cBhvr>
                                            <p:cTn id="106" dur="500" fill="hold"/>
                                            <p:tgtEl>
                                              <p:spTgt spid="30"/>
                                            </p:tgtEl>
                                            <p:attrNameLst>
                                              <p:attrName>ppt_w</p:attrName>
                                            </p:attrNameLst>
                                          </p:cBhvr>
                                          <p:tavLst>
                                            <p:tav tm="0">
                                              <p:val>
                                                <p:fltVal val="0"/>
                                              </p:val>
                                            </p:tav>
                                            <p:tav tm="100000">
                                              <p:val>
                                                <p:strVal val="#ppt_w"/>
                                              </p:val>
                                            </p:tav>
                                          </p:tavLst>
                                        </p:anim>
                                        <p:anim calcmode="lin" valueType="num">
                                          <p:cBhvr>
                                            <p:cTn id="107" dur="500" fill="hold"/>
                                            <p:tgtEl>
                                              <p:spTgt spid="30"/>
                                            </p:tgtEl>
                                            <p:attrNameLst>
                                              <p:attrName>ppt_h</p:attrName>
                                            </p:attrNameLst>
                                          </p:cBhvr>
                                          <p:tavLst>
                                            <p:tav tm="0">
                                              <p:val>
                                                <p:fltVal val="0"/>
                                              </p:val>
                                            </p:tav>
                                            <p:tav tm="100000">
                                              <p:val>
                                                <p:strVal val="#ppt_h"/>
                                              </p:val>
                                            </p:tav>
                                          </p:tavLst>
                                        </p:anim>
                                      </p:childTnLst>
                                    </p:cTn>
                                  </p:par>
                                </p:childTnLst>
                              </p:cTn>
                            </p:par>
                            <p:par>
                              <p:cTn id="108" fill="hold">
                                <p:stCondLst>
                                  <p:cond delay="13200"/>
                                </p:stCondLst>
                                <p:childTnLst>
                                  <p:par>
                                    <p:cTn id="109" presetID="23" presetClass="entr" presetSubtype="16" fill="hold" grpId="0" nodeType="afterEffect">
                                      <p:stCondLst>
                                        <p:cond delay="0"/>
                                      </p:stCondLst>
                                      <p:iterate type="lt">
                                        <p:tmPct val="10000"/>
                                      </p:iterate>
                                      <p:childTnLst>
                                        <p:set>
                                          <p:cBhvr>
                                            <p:cTn id="110" dur="1" fill="hold">
                                              <p:stCondLst>
                                                <p:cond delay="0"/>
                                              </p:stCondLst>
                                            </p:cTn>
                                            <p:tgtEl>
                                              <p:spTgt spid="27"/>
                                            </p:tgtEl>
                                            <p:attrNameLst>
                                              <p:attrName>style.visibility</p:attrName>
                                            </p:attrNameLst>
                                          </p:cBhvr>
                                          <p:to>
                                            <p:strVal val="visible"/>
                                          </p:to>
                                        </p:set>
                                        <p:anim calcmode="lin" valueType="num">
                                          <p:cBhvr>
                                            <p:cTn id="111" dur="500" fill="hold"/>
                                            <p:tgtEl>
                                              <p:spTgt spid="27"/>
                                            </p:tgtEl>
                                            <p:attrNameLst>
                                              <p:attrName>ppt_w</p:attrName>
                                            </p:attrNameLst>
                                          </p:cBhvr>
                                          <p:tavLst>
                                            <p:tav tm="0">
                                              <p:val>
                                                <p:fltVal val="0"/>
                                              </p:val>
                                            </p:tav>
                                            <p:tav tm="100000">
                                              <p:val>
                                                <p:strVal val="#ppt_w"/>
                                              </p:val>
                                            </p:tav>
                                          </p:tavLst>
                                        </p:anim>
                                        <p:anim calcmode="lin" valueType="num">
                                          <p:cBhvr>
                                            <p:cTn id="112" dur="500" fill="hold"/>
                                            <p:tgtEl>
                                              <p:spTgt spid="27"/>
                                            </p:tgtEl>
                                            <p:attrNameLst>
                                              <p:attrName>ppt_h</p:attrName>
                                            </p:attrNameLst>
                                          </p:cBhvr>
                                          <p:tavLst>
                                            <p:tav tm="0">
                                              <p:val>
                                                <p:fltVal val="0"/>
                                              </p:val>
                                            </p:tav>
                                            <p:tav tm="100000">
                                              <p:val>
                                                <p:strVal val="#ppt_h"/>
                                              </p:val>
                                            </p:tav>
                                          </p:tavLst>
                                        </p:anim>
                                      </p:childTnLst>
                                    </p:cTn>
                                  </p:par>
                                </p:childTnLst>
                              </p:cTn>
                            </p:par>
                            <p:par>
                              <p:cTn id="113" fill="hold">
                                <p:stCondLst>
                                  <p:cond delay="14050"/>
                                </p:stCondLst>
                                <p:childTnLst>
                                  <p:par>
                                    <p:cTn id="114" presetID="23" presetClass="entr" presetSubtype="16" fill="hold" grpId="0" nodeType="afterEffect">
                                      <p:stCondLst>
                                        <p:cond delay="0"/>
                                      </p:stCondLst>
                                      <p:iterate type="lt">
                                        <p:tmPct val="10000"/>
                                      </p:iterate>
                                      <p:childTnLst>
                                        <p:set>
                                          <p:cBhvr>
                                            <p:cTn id="115" dur="1" fill="hold">
                                              <p:stCondLst>
                                                <p:cond delay="0"/>
                                              </p:stCondLst>
                                            </p:cTn>
                                            <p:tgtEl>
                                              <p:spTgt spid="31"/>
                                            </p:tgtEl>
                                            <p:attrNameLst>
                                              <p:attrName>style.visibility</p:attrName>
                                            </p:attrNameLst>
                                          </p:cBhvr>
                                          <p:to>
                                            <p:strVal val="visible"/>
                                          </p:to>
                                        </p:set>
                                        <p:anim calcmode="lin" valueType="num">
                                          <p:cBhvr>
                                            <p:cTn id="116" dur="500" fill="hold"/>
                                            <p:tgtEl>
                                              <p:spTgt spid="31"/>
                                            </p:tgtEl>
                                            <p:attrNameLst>
                                              <p:attrName>ppt_w</p:attrName>
                                            </p:attrNameLst>
                                          </p:cBhvr>
                                          <p:tavLst>
                                            <p:tav tm="0">
                                              <p:val>
                                                <p:fltVal val="0"/>
                                              </p:val>
                                            </p:tav>
                                            <p:tav tm="100000">
                                              <p:val>
                                                <p:strVal val="#ppt_w"/>
                                              </p:val>
                                            </p:tav>
                                          </p:tavLst>
                                        </p:anim>
                                        <p:anim calcmode="lin" valueType="num">
                                          <p:cBhvr>
                                            <p:cTn id="117" dur="500" fill="hold"/>
                                            <p:tgtEl>
                                              <p:spTgt spid="31"/>
                                            </p:tgtEl>
                                            <p:attrNameLst>
                                              <p:attrName>ppt_h</p:attrName>
                                            </p:attrNameLst>
                                          </p:cBhvr>
                                          <p:tavLst>
                                            <p:tav tm="0">
                                              <p:val>
                                                <p:fltVal val="0"/>
                                              </p:val>
                                            </p:tav>
                                            <p:tav tm="100000">
                                              <p:val>
                                                <p:strVal val="#ppt_h"/>
                                              </p:val>
                                            </p:tav>
                                          </p:tavLst>
                                        </p:anim>
                                      </p:childTnLst>
                                    </p:cTn>
                                  </p:par>
                                </p:childTnLst>
                              </p:cTn>
                            </p:par>
                            <p:par>
                              <p:cTn id="118" fill="hold">
                                <p:stCondLst>
                                  <p:cond delay="19050"/>
                                </p:stCondLst>
                                <p:childTnLst>
                                  <p:par>
                                    <p:cTn id="119" presetID="23" presetClass="entr" presetSubtype="16" fill="hold" grpId="0" nodeType="afterEffect">
                                      <p:stCondLst>
                                        <p:cond delay="0"/>
                                      </p:stCondLst>
                                      <p:iterate type="lt">
                                        <p:tmPct val="10000"/>
                                      </p:iterate>
                                      <p:childTnLst>
                                        <p:set>
                                          <p:cBhvr>
                                            <p:cTn id="120" dur="1" fill="hold">
                                              <p:stCondLst>
                                                <p:cond delay="0"/>
                                              </p:stCondLst>
                                            </p:cTn>
                                            <p:tgtEl>
                                              <p:spTgt spid="28"/>
                                            </p:tgtEl>
                                            <p:attrNameLst>
                                              <p:attrName>style.visibility</p:attrName>
                                            </p:attrNameLst>
                                          </p:cBhvr>
                                          <p:to>
                                            <p:strVal val="visible"/>
                                          </p:to>
                                        </p:set>
                                        <p:anim calcmode="lin" valueType="num">
                                          <p:cBhvr>
                                            <p:cTn id="121" dur="500" fill="hold"/>
                                            <p:tgtEl>
                                              <p:spTgt spid="28"/>
                                            </p:tgtEl>
                                            <p:attrNameLst>
                                              <p:attrName>ppt_w</p:attrName>
                                            </p:attrNameLst>
                                          </p:cBhvr>
                                          <p:tavLst>
                                            <p:tav tm="0">
                                              <p:val>
                                                <p:fltVal val="0"/>
                                              </p:val>
                                            </p:tav>
                                            <p:tav tm="100000">
                                              <p:val>
                                                <p:strVal val="#ppt_w"/>
                                              </p:val>
                                            </p:tav>
                                          </p:tavLst>
                                        </p:anim>
                                        <p:anim calcmode="lin" valueType="num">
                                          <p:cBhvr>
                                            <p:cTn id="122" dur="500" fill="hold"/>
                                            <p:tgtEl>
                                              <p:spTgt spid="28"/>
                                            </p:tgtEl>
                                            <p:attrNameLst>
                                              <p:attrName>ppt_h</p:attrName>
                                            </p:attrNameLst>
                                          </p:cBhvr>
                                          <p:tavLst>
                                            <p:tav tm="0">
                                              <p:val>
                                                <p:fltVal val="0"/>
                                              </p:val>
                                            </p:tav>
                                            <p:tav tm="100000">
                                              <p:val>
                                                <p:strVal val="#ppt_h"/>
                                              </p:val>
                                            </p:tav>
                                          </p:tavLst>
                                        </p:anim>
                                      </p:childTnLst>
                                    </p:cTn>
                                  </p:par>
                                </p:childTnLst>
                              </p:cTn>
                            </p:par>
                            <p:par>
                              <p:cTn id="123" fill="hold">
                                <p:stCondLst>
                                  <p:cond delay="19899"/>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32"/>
                                            </p:tgtEl>
                                            <p:attrNameLst>
                                              <p:attrName>style.visibility</p:attrName>
                                            </p:attrNameLst>
                                          </p:cBhvr>
                                          <p:to>
                                            <p:strVal val="visible"/>
                                          </p:to>
                                        </p:set>
                                        <p:anim calcmode="lin" valueType="num">
                                          <p:cBhvr>
                                            <p:cTn id="126" dur="500" fill="hold"/>
                                            <p:tgtEl>
                                              <p:spTgt spid="32"/>
                                            </p:tgtEl>
                                            <p:attrNameLst>
                                              <p:attrName>ppt_w</p:attrName>
                                            </p:attrNameLst>
                                          </p:cBhvr>
                                          <p:tavLst>
                                            <p:tav tm="0">
                                              <p:val>
                                                <p:fltVal val="0"/>
                                              </p:val>
                                            </p:tav>
                                            <p:tav tm="100000">
                                              <p:val>
                                                <p:strVal val="#ppt_w"/>
                                              </p:val>
                                            </p:tav>
                                          </p:tavLst>
                                        </p:anim>
                                        <p:anim calcmode="lin" valueType="num">
                                          <p:cBhvr>
                                            <p:cTn id="127" dur="500" fill="hold"/>
                                            <p:tgtEl>
                                              <p:spTgt spid="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9" grpId="0" animBg="1"/>
          <p:bldP spid="13" grpId="0" animBg="1"/>
          <p:bldP spid="17" grpId="0" animBg="1"/>
          <p:bldP spid="21" grpId="0" animBg="1"/>
          <p:bldP spid="25" grpId="0"/>
          <p:bldP spid="26" grpId="0"/>
          <p:bldP spid="27" grpId="0"/>
          <p:bldP spid="28" grpId="0"/>
          <p:bldP spid="29" grpId="0"/>
          <p:bldP spid="30" grpId="0"/>
          <p:bldP spid="31" grpId="0"/>
          <p:bldP spid="3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4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74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390"/>
                                </p:stCondLst>
                                <p:childTnLst>
                                  <p:par>
                                    <p:cTn id="41" presetID="2" presetClass="entr" presetSubtype="8"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1000" fill="hold"/>
                                            <p:tgtEl>
                                              <p:spTgt spid="5"/>
                                            </p:tgtEl>
                                            <p:attrNameLst>
                                              <p:attrName>ppt_x</p:attrName>
                                            </p:attrNameLst>
                                          </p:cBhvr>
                                          <p:tavLst>
                                            <p:tav tm="0">
                                              <p:val>
                                                <p:strVal val="0-#ppt_w/2"/>
                                              </p:val>
                                            </p:tav>
                                            <p:tav tm="100000">
                                              <p:val>
                                                <p:strVal val="#ppt_x"/>
                                              </p:val>
                                            </p:tav>
                                          </p:tavLst>
                                        </p:anim>
                                        <p:anim calcmode="lin" valueType="num">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Vertical)">
                                          <p:cBhvr>
                                            <p:cTn id="52" dur="500"/>
                                            <p:tgtEl>
                                              <p:spTgt spid="9"/>
                                            </p:tgtEl>
                                          </p:cBhvr>
                                        </p:animEffect>
                                      </p:childTnLst>
                                    </p:cTn>
                                  </p:par>
                                </p:childTnLst>
                              </p:cTn>
                            </p:par>
                            <p:par>
                              <p:cTn id="53" fill="hold">
                                <p:stCondLst>
                                  <p:cond delay="500"/>
                                </p:stCondLst>
                                <p:childTnLst>
                                  <p:par>
                                    <p:cTn id="54" presetID="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1000" fill="hold"/>
                                            <p:tgtEl>
                                              <p:spTgt spid="12"/>
                                            </p:tgtEl>
                                            <p:attrNameLst>
                                              <p:attrName>ppt_x</p:attrName>
                                            </p:attrNameLst>
                                          </p:cBhvr>
                                          <p:tavLst>
                                            <p:tav tm="0">
                                              <p:val>
                                                <p:strVal val="0-#ppt_w/2"/>
                                              </p:val>
                                            </p:tav>
                                            <p:tav tm="100000">
                                              <p:val>
                                                <p:strVal val="#ppt_x"/>
                                              </p:val>
                                            </p:tav>
                                          </p:tavLst>
                                        </p:anim>
                                        <p:anim calcmode="lin" valueType="num">
                                          <p:cBhvr additive="base">
                                            <p:cTn id="57"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par>
                              <p:cTn id="63" fill="hold">
                                <p:stCondLst>
                                  <p:cond delay="500"/>
                                </p:stCondLst>
                                <p:childTnLst>
                                  <p:par>
                                    <p:cTn id="64" presetID="2" presetClass="entr" presetSubtype="8"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1000" fill="hold"/>
                                            <p:tgtEl>
                                              <p:spTgt spid="14"/>
                                            </p:tgtEl>
                                            <p:attrNameLst>
                                              <p:attrName>ppt_x</p:attrName>
                                            </p:attrNameLst>
                                          </p:cBhvr>
                                          <p:tavLst>
                                            <p:tav tm="0">
                                              <p:val>
                                                <p:strVal val="0-#ppt_w/2"/>
                                              </p:val>
                                            </p:tav>
                                            <p:tav tm="100000">
                                              <p:val>
                                                <p:strVal val="#ppt_x"/>
                                              </p:val>
                                            </p:tav>
                                          </p:tavLst>
                                        </p:anim>
                                        <p:anim calcmode="lin" valueType="num">
                                          <p:cBhvr additive="base">
                                            <p:cTn id="67" dur="1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arn(inVertical)">
                                          <p:cBhvr>
                                            <p:cTn id="72" dur="500"/>
                                            <p:tgtEl>
                                              <p:spTgt spid="17"/>
                                            </p:tgtEl>
                                          </p:cBhvr>
                                        </p:animEffect>
                                      </p:childTnLst>
                                    </p:cTn>
                                  </p:par>
                                </p:childTnLst>
                              </p:cTn>
                            </p:par>
                            <p:par>
                              <p:cTn id="73" fill="hold">
                                <p:stCondLst>
                                  <p:cond delay="500"/>
                                </p:stCondLst>
                                <p:childTnLst>
                                  <p:par>
                                    <p:cTn id="74" presetID="2" presetClass="entr" presetSubtype="8" fill="hold" nodeType="afterEffect">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cBhvr additive="base">
                                            <p:cTn id="76" dur="1000" fill="hold"/>
                                            <p:tgtEl>
                                              <p:spTgt spid="18"/>
                                            </p:tgtEl>
                                            <p:attrNameLst>
                                              <p:attrName>ppt_x</p:attrName>
                                            </p:attrNameLst>
                                          </p:cBhvr>
                                          <p:tavLst>
                                            <p:tav tm="0">
                                              <p:val>
                                                <p:strVal val="0-#ppt_w/2"/>
                                              </p:val>
                                            </p:tav>
                                            <p:tav tm="100000">
                                              <p:val>
                                                <p:strVal val="#ppt_x"/>
                                              </p:val>
                                            </p:tav>
                                          </p:tavLst>
                                        </p:anim>
                                        <p:anim calcmode="lin" valueType="num">
                                          <p:cBhvr additive="base">
                                            <p:cTn id="77"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barn(inVertical)">
                                          <p:cBhvr>
                                            <p:cTn id="82" dur="500"/>
                                            <p:tgtEl>
                                              <p:spTgt spid="21"/>
                                            </p:tgtEl>
                                          </p:cBhvr>
                                        </p:animEffect>
                                      </p:childTnLst>
                                    </p:cTn>
                                  </p:par>
                                </p:childTnLst>
                              </p:cTn>
                            </p:par>
                            <p:par>
                              <p:cTn id="83" fill="hold">
                                <p:stCondLst>
                                  <p:cond delay="500"/>
                                </p:stCondLst>
                                <p:childTnLst>
                                  <p:par>
                                    <p:cTn id="84" presetID="2" presetClass="entr" presetSubtype="8" fill="hold"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1000" fill="hold"/>
                                            <p:tgtEl>
                                              <p:spTgt spid="22"/>
                                            </p:tgtEl>
                                            <p:attrNameLst>
                                              <p:attrName>ppt_x</p:attrName>
                                            </p:attrNameLst>
                                          </p:cBhvr>
                                          <p:tavLst>
                                            <p:tav tm="0">
                                              <p:val>
                                                <p:strVal val="0-#ppt_w/2"/>
                                              </p:val>
                                            </p:tav>
                                            <p:tav tm="100000">
                                              <p:val>
                                                <p:strVal val="#ppt_x"/>
                                              </p:val>
                                            </p:tav>
                                          </p:tavLst>
                                        </p:anim>
                                        <p:anim calcmode="lin" valueType="num">
                                          <p:cBhvr additive="base">
                                            <p:cTn id="87" dur="1000" fill="hold"/>
                                            <p:tgtEl>
                                              <p:spTgt spid="22"/>
                                            </p:tgtEl>
                                            <p:attrNameLst>
                                              <p:attrName>ppt_y</p:attrName>
                                            </p:attrNameLst>
                                          </p:cBhvr>
                                          <p:tavLst>
                                            <p:tav tm="0">
                                              <p:val>
                                                <p:strVal val="#ppt_y"/>
                                              </p:val>
                                            </p:tav>
                                            <p:tav tm="100000">
                                              <p:val>
                                                <p:strVal val="#ppt_y"/>
                                              </p:val>
                                            </p:tav>
                                          </p:tavLst>
                                        </p:anim>
                                      </p:childTnLst>
                                    </p:cTn>
                                  </p:par>
                                </p:childTnLst>
                              </p:cTn>
                            </p:par>
                            <p:par>
                              <p:cTn id="88" fill="hold">
                                <p:stCondLst>
                                  <p:cond delay="1500"/>
                                </p:stCondLst>
                                <p:childTnLst>
                                  <p:par>
                                    <p:cTn id="89" presetID="23" presetClass="entr" presetSubtype="16" fill="hold" grpId="0" nodeType="afterEffect">
                                      <p:stCondLst>
                                        <p:cond delay="0"/>
                                      </p:stCondLst>
                                      <p:iterate type="lt">
                                        <p:tmPct val="10000"/>
                                      </p:iterate>
                                      <p:childTnLst>
                                        <p:set>
                                          <p:cBhvr>
                                            <p:cTn id="90" dur="1" fill="hold">
                                              <p:stCondLst>
                                                <p:cond delay="0"/>
                                              </p:stCondLst>
                                            </p:cTn>
                                            <p:tgtEl>
                                              <p:spTgt spid="25"/>
                                            </p:tgtEl>
                                            <p:attrNameLst>
                                              <p:attrName>style.visibility</p:attrName>
                                            </p:attrNameLst>
                                          </p:cBhvr>
                                          <p:to>
                                            <p:strVal val="visible"/>
                                          </p:to>
                                        </p:set>
                                        <p:anim calcmode="lin" valueType="num">
                                          <p:cBhvr>
                                            <p:cTn id="91" dur="500" fill="hold"/>
                                            <p:tgtEl>
                                              <p:spTgt spid="25"/>
                                            </p:tgtEl>
                                            <p:attrNameLst>
                                              <p:attrName>ppt_w</p:attrName>
                                            </p:attrNameLst>
                                          </p:cBhvr>
                                          <p:tavLst>
                                            <p:tav tm="0">
                                              <p:val>
                                                <p:fltVal val="0"/>
                                              </p:val>
                                            </p:tav>
                                            <p:tav tm="100000">
                                              <p:val>
                                                <p:strVal val="#ppt_w"/>
                                              </p:val>
                                            </p:tav>
                                          </p:tavLst>
                                        </p:anim>
                                        <p:anim calcmode="lin" valueType="num">
                                          <p:cBhvr>
                                            <p:cTn id="92" dur="500" fill="hold"/>
                                            <p:tgtEl>
                                              <p:spTgt spid="25"/>
                                            </p:tgtEl>
                                            <p:attrNameLst>
                                              <p:attrName>ppt_h</p:attrName>
                                            </p:attrNameLst>
                                          </p:cBhvr>
                                          <p:tavLst>
                                            <p:tav tm="0">
                                              <p:val>
                                                <p:fltVal val="0"/>
                                              </p:val>
                                            </p:tav>
                                            <p:tav tm="100000">
                                              <p:val>
                                                <p:strVal val="#ppt_h"/>
                                              </p:val>
                                            </p:tav>
                                          </p:tavLst>
                                        </p:anim>
                                      </p:childTnLst>
                                    </p:cTn>
                                  </p:par>
                                </p:childTnLst>
                              </p:cTn>
                            </p:par>
                            <p:par>
                              <p:cTn id="93" fill="hold">
                                <p:stCondLst>
                                  <p:cond delay="2349"/>
                                </p:stCondLst>
                                <p:childTnLst>
                                  <p:par>
                                    <p:cTn id="94" presetID="23" presetClass="entr" presetSubtype="16" fill="hold" grpId="0" nodeType="afterEffect">
                                      <p:stCondLst>
                                        <p:cond delay="0"/>
                                      </p:stCondLst>
                                      <p:iterate type="lt">
                                        <p:tmPct val="10000"/>
                                      </p:iterate>
                                      <p:childTnLst>
                                        <p:set>
                                          <p:cBhvr>
                                            <p:cTn id="95" dur="1" fill="hold">
                                              <p:stCondLst>
                                                <p:cond delay="0"/>
                                              </p:stCondLst>
                                            </p:cTn>
                                            <p:tgtEl>
                                              <p:spTgt spid="29"/>
                                            </p:tgtEl>
                                            <p:attrNameLst>
                                              <p:attrName>style.visibility</p:attrName>
                                            </p:attrNameLst>
                                          </p:cBhvr>
                                          <p:to>
                                            <p:strVal val="visible"/>
                                          </p:to>
                                        </p:set>
                                        <p:anim calcmode="lin" valueType="num">
                                          <p:cBhvr>
                                            <p:cTn id="96" dur="500" fill="hold"/>
                                            <p:tgtEl>
                                              <p:spTgt spid="29"/>
                                            </p:tgtEl>
                                            <p:attrNameLst>
                                              <p:attrName>ppt_w</p:attrName>
                                            </p:attrNameLst>
                                          </p:cBhvr>
                                          <p:tavLst>
                                            <p:tav tm="0">
                                              <p:val>
                                                <p:fltVal val="0"/>
                                              </p:val>
                                            </p:tav>
                                            <p:tav tm="100000">
                                              <p:val>
                                                <p:strVal val="#ppt_w"/>
                                              </p:val>
                                            </p:tav>
                                          </p:tavLst>
                                        </p:anim>
                                        <p:anim calcmode="lin" valueType="num">
                                          <p:cBhvr>
                                            <p:cTn id="97" dur="500" fill="hold"/>
                                            <p:tgtEl>
                                              <p:spTgt spid="29"/>
                                            </p:tgtEl>
                                            <p:attrNameLst>
                                              <p:attrName>ppt_h</p:attrName>
                                            </p:attrNameLst>
                                          </p:cBhvr>
                                          <p:tavLst>
                                            <p:tav tm="0">
                                              <p:val>
                                                <p:fltVal val="0"/>
                                              </p:val>
                                            </p:tav>
                                            <p:tav tm="100000">
                                              <p:val>
                                                <p:strVal val="#ppt_h"/>
                                              </p:val>
                                            </p:tav>
                                          </p:tavLst>
                                        </p:anim>
                                      </p:childTnLst>
                                    </p:cTn>
                                  </p:par>
                                </p:childTnLst>
                              </p:cTn>
                            </p:par>
                            <p:par>
                              <p:cTn id="98" fill="hold">
                                <p:stCondLst>
                                  <p:cond delay="7349"/>
                                </p:stCondLst>
                                <p:childTnLst>
                                  <p:par>
                                    <p:cTn id="99" presetID="23" presetClass="entr" presetSubtype="16" fill="hold" grpId="0" nodeType="afterEffect">
                                      <p:stCondLst>
                                        <p:cond delay="0"/>
                                      </p:stCondLst>
                                      <p:iterate type="lt">
                                        <p:tmPct val="10000"/>
                                      </p:iterate>
                                      <p:childTnLst>
                                        <p:set>
                                          <p:cBhvr>
                                            <p:cTn id="100" dur="1" fill="hold">
                                              <p:stCondLst>
                                                <p:cond delay="0"/>
                                              </p:stCondLst>
                                            </p:cTn>
                                            <p:tgtEl>
                                              <p:spTgt spid="26"/>
                                            </p:tgtEl>
                                            <p:attrNameLst>
                                              <p:attrName>style.visibility</p:attrName>
                                            </p:attrNameLst>
                                          </p:cBhvr>
                                          <p:to>
                                            <p:strVal val="visible"/>
                                          </p:to>
                                        </p:set>
                                        <p:anim calcmode="lin" valueType="num">
                                          <p:cBhvr>
                                            <p:cTn id="101" dur="500" fill="hold"/>
                                            <p:tgtEl>
                                              <p:spTgt spid="26"/>
                                            </p:tgtEl>
                                            <p:attrNameLst>
                                              <p:attrName>ppt_w</p:attrName>
                                            </p:attrNameLst>
                                          </p:cBhvr>
                                          <p:tavLst>
                                            <p:tav tm="0">
                                              <p:val>
                                                <p:fltVal val="0"/>
                                              </p:val>
                                            </p:tav>
                                            <p:tav tm="100000">
                                              <p:val>
                                                <p:strVal val="#ppt_w"/>
                                              </p:val>
                                            </p:tav>
                                          </p:tavLst>
                                        </p:anim>
                                        <p:anim calcmode="lin" valueType="num">
                                          <p:cBhvr>
                                            <p:cTn id="102" dur="500" fill="hold"/>
                                            <p:tgtEl>
                                              <p:spTgt spid="26"/>
                                            </p:tgtEl>
                                            <p:attrNameLst>
                                              <p:attrName>ppt_h</p:attrName>
                                            </p:attrNameLst>
                                          </p:cBhvr>
                                          <p:tavLst>
                                            <p:tav tm="0">
                                              <p:val>
                                                <p:fltVal val="0"/>
                                              </p:val>
                                            </p:tav>
                                            <p:tav tm="100000">
                                              <p:val>
                                                <p:strVal val="#ppt_h"/>
                                              </p:val>
                                            </p:tav>
                                          </p:tavLst>
                                        </p:anim>
                                      </p:childTnLst>
                                    </p:cTn>
                                  </p:par>
                                </p:childTnLst>
                              </p:cTn>
                            </p:par>
                            <p:par>
                              <p:cTn id="103" fill="hold">
                                <p:stCondLst>
                                  <p:cond delay="8199"/>
                                </p:stCondLst>
                                <p:childTnLst>
                                  <p:par>
                                    <p:cTn id="104" presetID="23" presetClass="entr" presetSubtype="16" fill="hold" grpId="0" nodeType="afterEffect">
                                      <p:stCondLst>
                                        <p:cond delay="0"/>
                                      </p:stCondLst>
                                      <p:iterate type="lt">
                                        <p:tmPct val="10000"/>
                                      </p:iterate>
                                      <p:childTnLst>
                                        <p:set>
                                          <p:cBhvr>
                                            <p:cTn id="105" dur="1" fill="hold">
                                              <p:stCondLst>
                                                <p:cond delay="0"/>
                                              </p:stCondLst>
                                            </p:cTn>
                                            <p:tgtEl>
                                              <p:spTgt spid="30"/>
                                            </p:tgtEl>
                                            <p:attrNameLst>
                                              <p:attrName>style.visibility</p:attrName>
                                            </p:attrNameLst>
                                          </p:cBhvr>
                                          <p:to>
                                            <p:strVal val="visible"/>
                                          </p:to>
                                        </p:set>
                                        <p:anim calcmode="lin" valueType="num">
                                          <p:cBhvr>
                                            <p:cTn id="106" dur="500" fill="hold"/>
                                            <p:tgtEl>
                                              <p:spTgt spid="30"/>
                                            </p:tgtEl>
                                            <p:attrNameLst>
                                              <p:attrName>ppt_w</p:attrName>
                                            </p:attrNameLst>
                                          </p:cBhvr>
                                          <p:tavLst>
                                            <p:tav tm="0">
                                              <p:val>
                                                <p:fltVal val="0"/>
                                              </p:val>
                                            </p:tav>
                                            <p:tav tm="100000">
                                              <p:val>
                                                <p:strVal val="#ppt_w"/>
                                              </p:val>
                                            </p:tav>
                                          </p:tavLst>
                                        </p:anim>
                                        <p:anim calcmode="lin" valueType="num">
                                          <p:cBhvr>
                                            <p:cTn id="107" dur="500" fill="hold"/>
                                            <p:tgtEl>
                                              <p:spTgt spid="30"/>
                                            </p:tgtEl>
                                            <p:attrNameLst>
                                              <p:attrName>ppt_h</p:attrName>
                                            </p:attrNameLst>
                                          </p:cBhvr>
                                          <p:tavLst>
                                            <p:tav tm="0">
                                              <p:val>
                                                <p:fltVal val="0"/>
                                              </p:val>
                                            </p:tav>
                                            <p:tav tm="100000">
                                              <p:val>
                                                <p:strVal val="#ppt_h"/>
                                              </p:val>
                                            </p:tav>
                                          </p:tavLst>
                                        </p:anim>
                                      </p:childTnLst>
                                    </p:cTn>
                                  </p:par>
                                </p:childTnLst>
                              </p:cTn>
                            </p:par>
                            <p:par>
                              <p:cTn id="108" fill="hold">
                                <p:stCondLst>
                                  <p:cond delay="13200"/>
                                </p:stCondLst>
                                <p:childTnLst>
                                  <p:par>
                                    <p:cTn id="109" presetID="23" presetClass="entr" presetSubtype="16" fill="hold" grpId="0" nodeType="afterEffect">
                                      <p:stCondLst>
                                        <p:cond delay="0"/>
                                      </p:stCondLst>
                                      <p:iterate type="lt">
                                        <p:tmPct val="10000"/>
                                      </p:iterate>
                                      <p:childTnLst>
                                        <p:set>
                                          <p:cBhvr>
                                            <p:cTn id="110" dur="1" fill="hold">
                                              <p:stCondLst>
                                                <p:cond delay="0"/>
                                              </p:stCondLst>
                                            </p:cTn>
                                            <p:tgtEl>
                                              <p:spTgt spid="27"/>
                                            </p:tgtEl>
                                            <p:attrNameLst>
                                              <p:attrName>style.visibility</p:attrName>
                                            </p:attrNameLst>
                                          </p:cBhvr>
                                          <p:to>
                                            <p:strVal val="visible"/>
                                          </p:to>
                                        </p:set>
                                        <p:anim calcmode="lin" valueType="num">
                                          <p:cBhvr>
                                            <p:cTn id="111" dur="500" fill="hold"/>
                                            <p:tgtEl>
                                              <p:spTgt spid="27"/>
                                            </p:tgtEl>
                                            <p:attrNameLst>
                                              <p:attrName>ppt_w</p:attrName>
                                            </p:attrNameLst>
                                          </p:cBhvr>
                                          <p:tavLst>
                                            <p:tav tm="0">
                                              <p:val>
                                                <p:fltVal val="0"/>
                                              </p:val>
                                            </p:tav>
                                            <p:tav tm="100000">
                                              <p:val>
                                                <p:strVal val="#ppt_w"/>
                                              </p:val>
                                            </p:tav>
                                          </p:tavLst>
                                        </p:anim>
                                        <p:anim calcmode="lin" valueType="num">
                                          <p:cBhvr>
                                            <p:cTn id="112" dur="500" fill="hold"/>
                                            <p:tgtEl>
                                              <p:spTgt spid="27"/>
                                            </p:tgtEl>
                                            <p:attrNameLst>
                                              <p:attrName>ppt_h</p:attrName>
                                            </p:attrNameLst>
                                          </p:cBhvr>
                                          <p:tavLst>
                                            <p:tav tm="0">
                                              <p:val>
                                                <p:fltVal val="0"/>
                                              </p:val>
                                            </p:tav>
                                            <p:tav tm="100000">
                                              <p:val>
                                                <p:strVal val="#ppt_h"/>
                                              </p:val>
                                            </p:tav>
                                          </p:tavLst>
                                        </p:anim>
                                      </p:childTnLst>
                                    </p:cTn>
                                  </p:par>
                                </p:childTnLst>
                              </p:cTn>
                            </p:par>
                            <p:par>
                              <p:cTn id="113" fill="hold">
                                <p:stCondLst>
                                  <p:cond delay="14050"/>
                                </p:stCondLst>
                                <p:childTnLst>
                                  <p:par>
                                    <p:cTn id="114" presetID="23" presetClass="entr" presetSubtype="16" fill="hold" grpId="0" nodeType="afterEffect">
                                      <p:stCondLst>
                                        <p:cond delay="0"/>
                                      </p:stCondLst>
                                      <p:iterate type="lt">
                                        <p:tmPct val="10000"/>
                                      </p:iterate>
                                      <p:childTnLst>
                                        <p:set>
                                          <p:cBhvr>
                                            <p:cTn id="115" dur="1" fill="hold">
                                              <p:stCondLst>
                                                <p:cond delay="0"/>
                                              </p:stCondLst>
                                            </p:cTn>
                                            <p:tgtEl>
                                              <p:spTgt spid="31"/>
                                            </p:tgtEl>
                                            <p:attrNameLst>
                                              <p:attrName>style.visibility</p:attrName>
                                            </p:attrNameLst>
                                          </p:cBhvr>
                                          <p:to>
                                            <p:strVal val="visible"/>
                                          </p:to>
                                        </p:set>
                                        <p:anim calcmode="lin" valueType="num">
                                          <p:cBhvr>
                                            <p:cTn id="116" dur="500" fill="hold"/>
                                            <p:tgtEl>
                                              <p:spTgt spid="31"/>
                                            </p:tgtEl>
                                            <p:attrNameLst>
                                              <p:attrName>ppt_w</p:attrName>
                                            </p:attrNameLst>
                                          </p:cBhvr>
                                          <p:tavLst>
                                            <p:tav tm="0">
                                              <p:val>
                                                <p:fltVal val="0"/>
                                              </p:val>
                                            </p:tav>
                                            <p:tav tm="100000">
                                              <p:val>
                                                <p:strVal val="#ppt_w"/>
                                              </p:val>
                                            </p:tav>
                                          </p:tavLst>
                                        </p:anim>
                                        <p:anim calcmode="lin" valueType="num">
                                          <p:cBhvr>
                                            <p:cTn id="117" dur="500" fill="hold"/>
                                            <p:tgtEl>
                                              <p:spTgt spid="31"/>
                                            </p:tgtEl>
                                            <p:attrNameLst>
                                              <p:attrName>ppt_h</p:attrName>
                                            </p:attrNameLst>
                                          </p:cBhvr>
                                          <p:tavLst>
                                            <p:tav tm="0">
                                              <p:val>
                                                <p:fltVal val="0"/>
                                              </p:val>
                                            </p:tav>
                                            <p:tav tm="100000">
                                              <p:val>
                                                <p:strVal val="#ppt_h"/>
                                              </p:val>
                                            </p:tav>
                                          </p:tavLst>
                                        </p:anim>
                                      </p:childTnLst>
                                    </p:cTn>
                                  </p:par>
                                </p:childTnLst>
                              </p:cTn>
                            </p:par>
                            <p:par>
                              <p:cTn id="118" fill="hold">
                                <p:stCondLst>
                                  <p:cond delay="19050"/>
                                </p:stCondLst>
                                <p:childTnLst>
                                  <p:par>
                                    <p:cTn id="119" presetID="23" presetClass="entr" presetSubtype="16" fill="hold" grpId="0" nodeType="afterEffect">
                                      <p:stCondLst>
                                        <p:cond delay="0"/>
                                      </p:stCondLst>
                                      <p:iterate type="lt">
                                        <p:tmPct val="10000"/>
                                      </p:iterate>
                                      <p:childTnLst>
                                        <p:set>
                                          <p:cBhvr>
                                            <p:cTn id="120" dur="1" fill="hold">
                                              <p:stCondLst>
                                                <p:cond delay="0"/>
                                              </p:stCondLst>
                                            </p:cTn>
                                            <p:tgtEl>
                                              <p:spTgt spid="28"/>
                                            </p:tgtEl>
                                            <p:attrNameLst>
                                              <p:attrName>style.visibility</p:attrName>
                                            </p:attrNameLst>
                                          </p:cBhvr>
                                          <p:to>
                                            <p:strVal val="visible"/>
                                          </p:to>
                                        </p:set>
                                        <p:anim calcmode="lin" valueType="num">
                                          <p:cBhvr>
                                            <p:cTn id="121" dur="500" fill="hold"/>
                                            <p:tgtEl>
                                              <p:spTgt spid="28"/>
                                            </p:tgtEl>
                                            <p:attrNameLst>
                                              <p:attrName>ppt_w</p:attrName>
                                            </p:attrNameLst>
                                          </p:cBhvr>
                                          <p:tavLst>
                                            <p:tav tm="0">
                                              <p:val>
                                                <p:fltVal val="0"/>
                                              </p:val>
                                            </p:tav>
                                            <p:tav tm="100000">
                                              <p:val>
                                                <p:strVal val="#ppt_w"/>
                                              </p:val>
                                            </p:tav>
                                          </p:tavLst>
                                        </p:anim>
                                        <p:anim calcmode="lin" valueType="num">
                                          <p:cBhvr>
                                            <p:cTn id="122" dur="500" fill="hold"/>
                                            <p:tgtEl>
                                              <p:spTgt spid="28"/>
                                            </p:tgtEl>
                                            <p:attrNameLst>
                                              <p:attrName>ppt_h</p:attrName>
                                            </p:attrNameLst>
                                          </p:cBhvr>
                                          <p:tavLst>
                                            <p:tav tm="0">
                                              <p:val>
                                                <p:fltVal val="0"/>
                                              </p:val>
                                            </p:tav>
                                            <p:tav tm="100000">
                                              <p:val>
                                                <p:strVal val="#ppt_h"/>
                                              </p:val>
                                            </p:tav>
                                          </p:tavLst>
                                        </p:anim>
                                      </p:childTnLst>
                                    </p:cTn>
                                  </p:par>
                                </p:childTnLst>
                              </p:cTn>
                            </p:par>
                            <p:par>
                              <p:cTn id="123" fill="hold">
                                <p:stCondLst>
                                  <p:cond delay="19899"/>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32"/>
                                            </p:tgtEl>
                                            <p:attrNameLst>
                                              <p:attrName>style.visibility</p:attrName>
                                            </p:attrNameLst>
                                          </p:cBhvr>
                                          <p:to>
                                            <p:strVal val="visible"/>
                                          </p:to>
                                        </p:set>
                                        <p:anim calcmode="lin" valueType="num">
                                          <p:cBhvr>
                                            <p:cTn id="126" dur="500" fill="hold"/>
                                            <p:tgtEl>
                                              <p:spTgt spid="32"/>
                                            </p:tgtEl>
                                            <p:attrNameLst>
                                              <p:attrName>ppt_w</p:attrName>
                                            </p:attrNameLst>
                                          </p:cBhvr>
                                          <p:tavLst>
                                            <p:tav tm="0">
                                              <p:val>
                                                <p:fltVal val="0"/>
                                              </p:val>
                                            </p:tav>
                                            <p:tav tm="100000">
                                              <p:val>
                                                <p:strVal val="#ppt_w"/>
                                              </p:val>
                                            </p:tav>
                                          </p:tavLst>
                                        </p:anim>
                                        <p:anim calcmode="lin" valueType="num">
                                          <p:cBhvr>
                                            <p:cTn id="127" dur="500" fill="hold"/>
                                            <p:tgtEl>
                                              <p:spTgt spid="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9" grpId="0" animBg="1"/>
          <p:bldP spid="13" grpId="0" animBg="1"/>
          <p:bldP spid="17" grpId="0" animBg="1"/>
          <p:bldP spid="21" grpId="0" animBg="1"/>
          <p:bldP spid="25" grpId="0"/>
          <p:bldP spid="26" grpId="0"/>
          <p:bldP spid="27" grpId="0"/>
          <p:bldP spid="28" grpId="0"/>
          <p:bldP spid="29" grpId="0"/>
          <p:bldP spid="30" grpId="0"/>
          <p:bldP spid="31" grpId="0"/>
          <p:bldP spid="3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需求分析</a:t>
            </a:r>
            <a:endParaRPr lang="zh-CN" altLang="en-US" sz="2400" dirty="0">
              <a:solidFill>
                <a:schemeClr val="accent2"/>
              </a:solidFill>
              <a:cs typeface="+mn-ea"/>
              <a:sym typeface="+mn-lt"/>
            </a:endParaRPr>
          </a:p>
        </p:txBody>
      </p:sp>
      <p:sp>
        <p:nvSpPr>
          <p:cNvPr id="4"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Demand analysis</a:t>
            </a:r>
            <a:endParaRPr lang="en-US" altLang="zh-CN" dirty="0">
              <a:latin typeface="+mn-lt"/>
              <a:ea typeface="+mn-ea"/>
              <a:cs typeface="+mn-ea"/>
              <a:sym typeface="+mn-lt"/>
            </a:endParaRPr>
          </a:p>
        </p:txBody>
      </p:sp>
      <p:sp>
        <p:nvSpPr>
          <p:cNvPr id="5" name="矩形 4"/>
          <p:cNvSpPr/>
          <p:nvPr/>
        </p:nvSpPr>
        <p:spPr>
          <a:xfrm>
            <a:off x="869429" y="1828800"/>
            <a:ext cx="6595673" cy="1049311"/>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869429" y="3492135"/>
            <a:ext cx="6595673" cy="1049311"/>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 name="矩形 6"/>
          <p:cNvSpPr/>
          <p:nvPr/>
        </p:nvSpPr>
        <p:spPr>
          <a:xfrm>
            <a:off x="869429" y="5185450"/>
            <a:ext cx="6595673" cy="1049311"/>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9" name="矩形 8"/>
          <p:cNvSpPr/>
          <p:nvPr/>
        </p:nvSpPr>
        <p:spPr>
          <a:xfrm>
            <a:off x="927412" y="5343851"/>
            <a:ext cx="6595673" cy="701346"/>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fontAlgn="base">
              <a:lnSpc>
                <a:spcPct val="130000"/>
              </a:lnSpc>
              <a:spcBef>
                <a:spcPct val="0"/>
              </a:spcBef>
              <a:spcAft>
                <a:spcPct val="0"/>
              </a:spcAft>
              <a:buFont typeface="Arial" panose="020B0604020202020204" pitchFamily="34" charset="0"/>
              <a:buNone/>
            </a:pPr>
            <a:r>
              <a:rPr lang="zh-CN" altLang="zh-CN" sz="1600" dirty="0">
                <a:solidFill>
                  <a:schemeClr val="bg1"/>
                </a:solidFill>
                <a:cs typeface="+mn-ea"/>
                <a:sym typeface="+mn-lt"/>
              </a:rPr>
              <a:t>近年来</a:t>
            </a:r>
            <a:r>
              <a:rPr lang="zh-CN" altLang="en-US" sz="1600" dirty="0">
                <a:solidFill>
                  <a:schemeClr val="bg1"/>
                </a:solidFill>
                <a:cs typeface="+mn-ea"/>
                <a:sym typeface="+mn-lt"/>
              </a:rPr>
              <a:t>我</a:t>
            </a:r>
            <a:r>
              <a:rPr lang="zh-CN" altLang="zh-CN" sz="1600" dirty="0">
                <a:solidFill>
                  <a:schemeClr val="bg1"/>
                </a:solidFill>
                <a:cs typeface="+mn-ea"/>
                <a:sym typeface="+mn-lt"/>
              </a:rPr>
              <a:t>国餐饮业快速发展。</a:t>
            </a:r>
            <a:r>
              <a:rPr lang="en-US" altLang="zh-CN" sz="1600" dirty="0">
                <a:solidFill>
                  <a:schemeClr val="bg1"/>
                </a:solidFill>
                <a:cs typeface="+mn-ea"/>
                <a:sym typeface="+mn-lt"/>
              </a:rPr>
              <a:t>2014</a:t>
            </a:r>
            <a:r>
              <a:rPr lang="zh-CN" altLang="en-US" sz="1600" dirty="0">
                <a:solidFill>
                  <a:schemeClr val="bg1"/>
                </a:solidFill>
                <a:cs typeface="+mn-ea"/>
                <a:sym typeface="+mn-lt"/>
              </a:rPr>
              <a:t>－</a:t>
            </a:r>
            <a:r>
              <a:rPr lang="en-US" altLang="zh-CN" sz="1600" dirty="0">
                <a:solidFill>
                  <a:schemeClr val="bg1"/>
                </a:solidFill>
                <a:cs typeface="+mn-ea"/>
                <a:sym typeface="+mn-lt"/>
              </a:rPr>
              <a:t>2016</a:t>
            </a:r>
            <a:r>
              <a:rPr lang="zh-CN" altLang="en-US" sz="1600" dirty="0">
                <a:solidFill>
                  <a:schemeClr val="bg1"/>
                </a:solidFill>
                <a:cs typeface="+mn-ea"/>
                <a:sym typeface="+mn-lt"/>
              </a:rPr>
              <a:t>年</a:t>
            </a:r>
            <a:r>
              <a:rPr lang="zh-CN" altLang="zh-CN" sz="1600" dirty="0">
                <a:solidFill>
                  <a:schemeClr val="bg1"/>
                </a:solidFill>
                <a:cs typeface="+mn-ea"/>
                <a:sym typeface="+mn-lt"/>
              </a:rPr>
              <a:t>，同比增长</a:t>
            </a:r>
            <a:r>
              <a:rPr lang="zh-CN" altLang="en-US" sz="1600" dirty="0">
                <a:solidFill>
                  <a:schemeClr val="bg1"/>
                </a:solidFill>
                <a:cs typeface="+mn-ea"/>
                <a:sym typeface="+mn-lt"/>
              </a:rPr>
              <a:t>均超过</a:t>
            </a:r>
            <a:r>
              <a:rPr lang="en-US" altLang="zh-CN" sz="1600" dirty="0">
                <a:solidFill>
                  <a:schemeClr val="bg1"/>
                </a:solidFill>
                <a:cs typeface="+mn-ea"/>
                <a:sym typeface="+mn-lt"/>
              </a:rPr>
              <a:t>15%</a:t>
            </a:r>
            <a:r>
              <a:rPr lang="zh-CN" altLang="zh-CN" sz="1600" dirty="0">
                <a:solidFill>
                  <a:schemeClr val="bg1"/>
                </a:solidFill>
                <a:cs typeface="+mn-ea"/>
                <a:sym typeface="+mn-lt"/>
              </a:rPr>
              <a:t>；商务部数据表明，</a:t>
            </a:r>
            <a:r>
              <a:rPr lang="zh-CN" altLang="en-US" sz="1600" dirty="0">
                <a:solidFill>
                  <a:schemeClr val="bg1"/>
                </a:solidFill>
                <a:cs typeface="+mn-ea"/>
                <a:sym typeface="+mn-lt"/>
              </a:rPr>
              <a:t>未来五年</a:t>
            </a:r>
            <a:r>
              <a:rPr lang="zh-CN" altLang="zh-CN" sz="1600" dirty="0">
                <a:solidFill>
                  <a:schemeClr val="bg1"/>
                </a:solidFill>
                <a:cs typeface="+mn-ea"/>
                <a:sym typeface="+mn-lt"/>
              </a:rPr>
              <a:t>将保持</a:t>
            </a:r>
            <a:r>
              <a:rPr lang="en-US" altLang="zh-CN" sz="1600" dirty="0">
                <a:solidFill>
                  <a:schemeClr val="bg1"/>
                </a:solidFill>
                <a:cs typeface="+mn-ea"/>
                <a:sym typeface="+mn-lt"/>
              </a:rPr>
              <a:t>16%</a:t>
            </a:r>
            <a:r>
              <a:rPr lang="zh-CN" altLang="zh-CN" sz="1600" dirty="0">
                <a:solidFill>
                  <a:schemeClr val="bg1"/>
                </a:solidFill>
                <a:cs typeface="+mn-ea"/>
                <a:sym typeface="+mn-lt"/>
              </a:rPr>
              <a:t>的增长速度。</a:t>
            </a:r>
            <a:endParaRPr lang="zh-CN" altLang="zh-CN" sz="1600" dirty="0">
              <a:solidFill>
                <a:schemeClr val="bg1"/>
              </a:solidFill>
              <a:cs typeface="+mn-ea"/>
              <a:sym typeface="+mn-lt"/>
            </a:endParaRPr>
          </a:p>
        </p:txBody>
      </p:sp>
      <p:sp>
        <p:nvSpPr>
          <p:cNvPr id="10" name="矩形 9"/>
          <p:cNvSpPr/>
          <p:nvPr/>
        </p:nvSpPr>
        <p:spPr>
          <a:xfrm>
            <a:off x="927412" y="3685232"/>
            <a:ext cx="6310860" cy="701346"/>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fontAlgn="base">
              <a:lnSpc>
                <a:spcPct val="130000"/>
              </a:lnSpc>
              <a:spcBef>
                <a:spcPct val="0"/>
              </a:spcBef>
              <a:spcAft>
                <a:spcPct val="0"/>
              </a:spcAft>
              <a:buFont typeface="Arial" panose="020B0604020202020204" pitchFamily="34" charset="0"/>
              <a:buNone/>
            </a:pPr>
            <a:r>
              <a:rPr lang="zh-CN" altLang="en-US" sz="1600" dirty="0">
                <a:solidFill>
                  <a:schemeClr val="bg1"/>
                </a:solidFill>
                <a:cs typeface="+mn-ea"/>
                <a:sym typeface="+mn-lt"/>
              </a:rPr>
              <a:t>本</a:t>
            </a:r>
            <a:r>
              <a:rPr lang="zh-CN" altLang="zh-CN" sz="1600" dirty="0">
                <a:solidFill>
                  <a:schemeClr val="bg1"/>
                </a:solidFill>
                <a:cs typeface="+mn-ea"/>
                <a:sym typeface="+mn-lt"/>
              </a:rPr>
              <a:t>市餐饮企业约有</a:t>
            </a:r>
            <a:r>
              <a:rPr lang="en-US" altLang="zh-CN" sz="1600" dirty="0">
                <a:solidFill>
                  <a:schemeClr val="bg1"/>
                </a:solidFill>
                <a:cs typeface="+mn-ea"/>
                <a:sym typeface="+mn-lt"/>
              </a:rPr>
              <a:t>5000</a:t>
            </a:r>
            <a:r>
              <a:rPr lang="zh-CN" altLang="zh-CN" sz="1600" dirty="0">
                <a:solidFill>
                  <a:schemeClr val="bg1"/>
                </a:solidFill>
                <a:cs typeface="+mn-ea"/>
                <a:sym typeface="+mn-lt"/>
              </a:rPr>
              <a:t>家，大都局限纯餐饮经营，集餐饮、休闲与放松为一体的休闲餐饮</a:t>
            </a:r>
            <a:r>
              <a:rPr lang="zh-CN" altLang="en-US" sz="1600" dirty="0">
                <a:solidFill>
                  <a:schemeClr val="bg1"/>
                </a:solidFill>
                <a:cs typeface="+mn-ea"/>
                <a:sym typeface="+mn-lt"/>
              </a:rPr>
              <a:t>企业</a:t>
            </a:r>
            <a:r>
              <a:rPr lang="zh-CN" altLang="zh-CN" sz="1600" dirty="0">
                <a:solidFill>
                  <a:schemeClr val="bg1"/>
                </a:solidFill>
                <a:cs typeface="+mn-ea"/>
                <a:sym typeface="+mn-lt"/>
              </a:rPr>
              <a:t>几乎没有。</a:t>
            </a:r>
            <a:endParaRPr lang="zh-CN" altLang="en-US" sz="1600" dirty="0">
              <a:solidFill>
                <a:schemeClr val="bg1"/>
              </a:solidFill>
              <a:cs typeface="+mn-ea"/>
              <a:sym typeface="+mn-lt"/>
            </a:endParaRPr>
          </a:p>
        </p:txBody>
      </p:sp>
      <p:sp>
        <p:nvSpPr>
          <p:cNvPr id="11" name="矩形 10"/>
          <p:cNvSpPr/>
          <p:nvPr/>
        </p:nvSpPr>
        <p:spPr>
          <a:xfrm>
            <a:off x="927412" y="2024397"/>
            <a:ext cx="5852014" cy="701346"/>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defTabSz="914400" fontAlgn="base">
              <a:lnSpc>
                <a:spcPct val="130000"/>
              </a:lnSpc>
              <a:spcBef>
                <a:spcPct val="0"/>
              </a:spcBef>
              <a:spcAft>
                <a:spcPct val="0"/>
              </a:spcAft>
              <a:buFont typeface="Arial" panose="020B0604020202020204" pitchFamily="34" charset="0"/>
              <a:buNone/>
            </a:pPr>
            <a:r>
              <a:rPr lang="zh-CN" altLang="zh-CN" sz="1600" dirty="0">
                <a:solidFill>
                  <a:schemeClr val="bg1"/>
                </a:solidFill>
                <a:cs typeface="+mn-ea"/>
                <a:sym typeface="+mn-lt"/>
              </a:rPr>
              <a:t>随着人们生活水平的提高，</a:t>
            </a:r>
            <a:r>
              <a:rPr lang="zh-CN" altLang="en-US" sz="1600" dirty="0">
                <a:solidFill>
                  <a:schemeClr val="bg1"/>
                </a:solidFill>
                <a:cs typeface="+mn-ea"/>
                <a:sym typeface="+mn-lt"/>
              </a:rPr>
              <a:t>餐饮消费需求逐步升级</a:t>
            </a:r>
            <a:r>
              <a:rPr lang="zh-CN" altLang="zh-CN" sz="1600" dirty="0">
                <a:solidFill>
                  <a:schemeClr val="bg1"/>
                </a:solidFill>
                <a:cs typeface="+mn-ea"/>
                <a:sym typeface="+mn-lt"/>
              </a:rPr>
              <a:t>，消费需求旺盛，从而形成了休闲与餐饮业相结合的休闲餐饮业。</a:t>
            </a:r>
            <a:endParaRPr lang="zh-CN" altLang="zh-CN" sz="1600" dirty="0">
              <a:solidFill>
                <a:schemeClr val="bg1"/>
              </a:solidFill>
              <a:cs typeface="+mn-ea"/>
              <a:sym typeface="+mn-lt"/>
            </a:endParaRPr>
          </a:p>
        </p:txBody>
      </p:sp>
      <p:sp>
        <p:nvSpPr>
          <p:cNvPr id="12" name="矩形 11"/>
          <p:cNvSpPr/>
          <p:nvPr/>
        </p:nvSpPr>
        <p:spPr>
          <a:xfrm>
            <a:off x="869429" y="4807197"/>
            <a:ext cx="1569660" cy="369332"/>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accent1"/>
                </a:solidFill>
                <a:cs typeface="+mn-ea"/>
                <a:sym typeface="+mn-lt"/>
              </a:rPr>
              <a:t>行业</a:t>
            </a:r>
            <a:r>
              <a:rPr lang="zh-CN" altLang="zh-CN" sz="1800" b="1" dirty="0">
                <a:solidFill>
                  <a:schemeClr val="accent1"/>
                </a:solidFill>
                <a:cs typeface="+mn-ea"/>
                <a:sym typeface="+mn-lt"/>
              </a:rPr>
              <a:t>快速发展</a:t>
            </a:r>
            <a:endParaRPr lang="zh-CN" altLang="en-US" sz="1800" b="1" dirty="0">
              <a:solidFill>
                <a:schemeClr val="accent1"/>
              </a:solidFill>
              <a:cs typeface="+mn-ea"/>
              <a:sym typeface="+mn-lt"/>
            </a:endParaRPr>
          </a:p>
        </p:txBody>
      </p:sp>
      <p:sp>
        <p:nvSpPr>
          <p:cNvPr id="13" name="矩形 12"/>
          <p:cNvSpPr/>
          <p:nvPr/>
        </p:nvSpPr>
        <p:spPr>
          <a:xfrm>
            <a:off x="869429" y="3129008"/>
            <a:ext cx="1811714" cy="369332"/>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accent1"/>
                </a:solidFill>
                <a:cs typeface="+mn-ea"/>
                <a:sym typeface="+mn-lt"/>
              </a:rPr>
              <a:t>本市发展空间大</a:t>
            </a:r>
            <a:endParaRPr lang="zh-CN" altLang="en-US" sz="1800" b="1" dirty="0">
              <a:solidFill>
                <a:schemeClr val="accent1"/>
              </a:solidFill>
              <a:cs typeface="+mn-ea"/>
              <a:sym typeface="+mn-lt"/>
            </a:endParaRPr>
          </a:p>
        </p:txBody>
      </p:sp>
      <p:sp>
        <p:nvSpPr>
          <p:cNvPr id="14" name="矩形 13"/>
          <p:cNvSpPr/>
          <p:nvPr/>
        </p:nvSpPr>
        <p:spPr>
          <a:xfrm>
            <a:off x="869429" y="1454705"/>
            <a:ext cx="1579278" cy="369332"/>
          </a:xfrm>
          <a:prstGeom prst="rect">
            <a:avLst/>
          </a:prstGeom>
        </p:spPr>
        <p:txBody>
          <a:bodyPr wrap="none">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accent1"/>
                </a:solidFill>
                <a:cs typeface="+mn-ea"/>
                <a:sym typeface="+mn-lt"/>
              </a:rPr>
              <a:t>消费发展趋势</a:t>
            </a:r>
            <a:endParaRPr lang="zh-CN" altLang="en-US" sz="1800" b="1" dirty="0">
              <a:solidFill>
                <a:schemeClr val="accent1"/>
              </a:solidFill>
              <a:cs typeface="+mn-ea"/>
              <a:sym typeface="+mn-lt"/>
            </a:endParaRPr>
          </a:p>
        </p:txBody>
      </p:sp>
      <p:pic>
        <p:nvPicPr>
          <p:cNvPr id="15" name="图片 14"/>
          <p:cNvPicPr>
            <a:picLocks noChangeAspect="1"/>
          </p:cNvPicPr>
          <p:nvPr/>
        </p:nvPicPr>
        <p:blipFill rotWithShape="1">
          <a:blip r:embed="rId1" cstate="screen">
            <a:grayscl/>
          </a:blip>
          <a:srcRect/>
          <a:stretch>
            <a:fillRect/>
          </a:stretch>
        </p:blipFill>
        <p:spPr>
          <a:xfrm>
            <a:off x="8394491" y="1824037"/>
            <a:ext cx="2713220" cy="1054074"/>
          </a:xfrm>
          <a:prstGeom prst="rect">
            <a:avLst/>
          </a:prstGeom>
          <a:ln>
            <a:noFill/>
          </a:ln>
          <a:effectLst>
            <a:outerShdw blurRad="228600" dist="76200" dir="18900000" sx="105000" sy="105000" algn="bl" rotWithShape="0">
              <a:prstClr val="black">
                <a:alpha val="40000"/>
              </a:prstClr>
            </a:outerShdw>
          </a:effectLst>
        </p:spPr>
      </p:pic>
      <p:pic>
        <p:nvPicPr>
          <p:cNvPr id="16" name="图片 15"/>
          <p:cNvPicPr>
            <a:picLocks noChangeAspect="1"/>
          </p:cNvPicPr>
          <p:nvPr/>
        </p:nvPicPr>
        <p:blipFill rotWithShape="1">
          <a:blip r:embed="rId2" cstate="screen">
            <a:grayscl/>
          </a:blip>
          <a:srcRect/>
          <a:stretch>
            <a:fillRect/>
          </a:stretch>
        </p:blipFill>
        <p:spPr>
          <a:xfrm>
            <a:off x="8394491" y="3492135"/>
            <a:ext cx="2713220" cy="1049311"/>
          </a:xfrm>
          <a:prstGeom prst="rect">
            <a:avLst/>
          </a:prstGeom>
          <a:ln>
            <a:noFill/>
          </a:ln>
          <a:effectLst>
            <a:outerShdw blurRad="228600" dist="76200" dir="18900000" sx="105000" sy="105000" algn="bl" rotWithShape="0">
              <a:prstClr val="black">
                <a:alpha val="40000"/>
              </a:prstClr>
            </a:outerShdw>
          </a:effectLst>
        </p:spPr>
      </p:pic>
      <p:pic>
        <p:nvPicPr>
          <p:cNvPr id="17" name="图片 16"/>
          <p:cNvPicPr>
            <a:picLocks noChangeAspect="1"/>
          </p:cNvPicPr>
          <p:nvPr/>
        </p:nvPicPr>
        <p:blipFill rotWithShape="1">
          <a:blip r:embed="rId3" cstate="screen">
            <a:grayscl/>
          </a:blip>
          <a:srcRect/>
          <a:stretch>
            <a:fillRect/>
          </a:stretch>
        </p:blipFill>
        <p:spPr>
          <a:xfrm>
            <a:off x="8394491" y="5185449"/>
            <a:ext cx="2713220" cy="1049311"/>
          </a:xfrm>
          <a:prstGeom prst="rect">
            <a:avLst/>
          </a:prstGeom>
          <a:ln>
            <a:noFill/>
          </a:ln>
          <a:effectLst>
            <a:outerShdw blurRad="228600" dist="76200" dir="18900000" sx="105000" sy="105000" algn="bl" rotWithShape="0">
              <a:prstClr val="black">
                <a:alpha val="40000"/>
              </a:prstClr>
            </a:outerShdw>
          </a:effectLst>
        </p:spPr>
      </p:pic>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2" presetClass="entr" presetSubtype="4" fill="hold" grpId="0" nodeType="afterEffect" p14:presetBounceEnd="50000">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14:bounceEnd="50000">
                                          <p:cBhvr additive="base">
                                            <p:cTn id="30"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2480"/>
                                </p:stCondLst>
                                <p:childTnLst>
                                  <p:par>
                                    <p:cTn id="33" presetID="1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par>
                              <p:cTn id="37" fill="hold">
                                <p:stCondLst>
                                  <p:cond delay="2980"/>
                                </p:stCondLst>
                                <p:childTnLst>
                                  <p:par>
                                    <p:cTn id="38" presetID="23" presetClass="entr" presetSubtype="16" fill="hold" grpId="0" nodeType="afterEffect">
                                      <p:stCondLst>
                                        <p:cond delay="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childTnLst>
                                    </p:cTn>
                                  </p:par>
                                </p:childTnLst>
                              </p:cTn>
                            </p:par>
                            <p:par>
                              <p:cTn id="42" fill="hold">
                                <p:stCondLst>
                                  <p:cond delay="5980"/>
                                </p:stCondLst>
                                <p:childTnLst>
                                  <p:par>
                                    <p:cTn id="43" presetID="12" presetClass="entr" presetSubtype="4"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p:tgtEl>
                                              <p:spTgt spid="13"/>
                                            </p:tgtEl>
                                            <p:attrNameLst>
                                              <p:attrName>ppt_y</p:attrName>
                                            </p:attrNameLst>
                                          </p:cBhvr>
                                          <p:tavLst>
                                            <p:tav tm="0">
                                              <p:val>
                                                <p:strVal val="#ppt_y+#ppt_h*1.125000"/>
                                              </p:val>
                                            </p:tav>
                                            <p:tav tm="100000">
                                              <p:val>
                                                <p:strVal val="#ppt_y"/>
                                              </p:val>
                                            </p:tav>
                                          </p:tavLst>
                                        </p:anim>
                                        <p:animEffect transition="in" filter="wipe(up)">
                                          <p:cBhvr>
                                            <p:cTn id="46" dur="500"/>
                                            <p:tgtEl>
                                              <p:spTgt spid="13"/>
                                            </p:tgtEl>
                                          </p:cBhvr>
                                        </p:animEffect>
                                      </p:childTnLst>
                                    </p:cTn>
                                  </p:par>
                                </p:childTnLst>
                              </p:cTn>
                            </p:par>
                            <p:par>
                              <p:cTn id="47" fill="hold">
                                <p:stCondLst>
                                  <p:cond delay="6480"/>
                                </p:stCondLst>
                                <p:childTnLst>
                                  <p:par>
                                    <p:cTn id="48" presetID="2" presetClass="entr" presetSubtype="4" fill="hold" grpId="0" nodeType="afterEffect" p14:presetBounceEnd="50000">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14:bounceEnd="50000">
                                          <p:cBhvr additive="base">
                                            <p:cTn id="50"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par>
                              <p:cTn id="52" fill="hold">
                                <p:stCondLst>
                                  <p:cond delay="6980"/>
                                </p:stCondLst>
                                <p:childTnLst>
                                  <p:par>
                                    <p:cTn id="53" presetID="23" presetClass="entr" presetSubtype="16" fill="hold" grpId="0" nodeType="afterEffect">
                                      <p:stCondLst>
                                        <p:cond delay="0"/>
                                      </p:stCondLst>
                                      <p:iterate type="lt">
                                        <p:tmPct val="10000"/>
                                      </p:iterate>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childTnLst>
                                    </p:cTn>
                                  </p:par>
                                </p:childTnLst>
                              </p:cTn>
                            </p:par>
                            <p:par>
                              <p:cTn id="57" fill="hold">
                                <p:stCondLst>
                                  <p:cond delay="9829"/>
                                </p:stCondLst>
                                <p:childTnLst>
                                  <p:par>
                                    <p:cTn id="58" presetID="12" presetClass="entr" presetSubtype="4"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p:tgtEl>
                                              <p:spTgt spid="12"/>
                                            </p:tgtEl>
                                            <p:attrNameLst>
                                              <p:attrName>ppt_y</p:attrName>
                                            </p:attrNameLst>
                                          </p:cBhvr>
                                          <p:tavLst>
                                            <p:tav tm="0">
                                              <p:val>
                                                <p:strVal val="#ppt_y+#ppt_h*1.125000"/>
                                              </p:val>
                                            </p:tav>
                                            <p:tav tm="100000">
                                              <p:val>
                                                <p:strVal val="#ppt_y"/>
                                              </p:val>
                                            </p:tav>
                                          </p:tavLst>
                                        </p:anim>
                                        <p:animEffect transition="in" filter="wipe(up)">
                                          <p:cBhvr>
                                            <p:cTn id="61" dur="500"/>
                                            <p:tgtEl>
                                              <p:spTgt spid="12"/>
                                            </p:tgtEl>
                                          </p:cBhvr>
                                        </p:animEffect>
                                      </p:childTnLst>
                                    </p:cTn>
                                  </p:par>
                                </p:childTnLst>
                              </p:cTn>
                            </p:par>
                            <p:par>
                              <p:cTn id="62" fill="hold">
                                <p:stCondLst>
                                  <p:cond delay="10329"/>
                                </p:stCondLst>
                                <p:childTnLst>
                                  <p:par>
                                    <p:cTn id="63" presetID="2" presetClass="entr" presetSubtype="4" fill="hold" grpId="0" nodeType="afterEffect" p14:presetBounceEnd="50000">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14:bounceEnd="50000">
                                          <p:cBhvr additive="base">
                                            <p:cTn id="65"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par>
                              <p:cTn id="67" fill="hold">
                                <p:stCondLst>
                                  <p:cond delay="10829"/>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par>
                              <p:cTn id="72" fill="hold">
                                <p:stCondLst>
                                  <p:cond delay="14229"/>
                                </p:stCondLst>
                                <p:childTnLst>
                                  <p:par>
                                    <p:cTn id="73" presetID="2" presetClass="entr" presetSubtype="12" decel="50000"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1000" fill="hold"/>
                                            <p:tgtEl>
                                              <p:spTgt spid="15"/>
                                            </p:tgtEl>
                                            <p:attrNameLst>
                                              <p:attrName>ppt_x</p:attrName>
                                            </p:attrNameLst>
                                          </p:cBhvr>
                                          <p:tavLst>
                                            <p:tav tm="0">
                                              <p:val>
                                                <p:strVal val="0-#ppt_w/2"/>
                                              </p:val>
                                            </p:tav>
                                            <p:tav tm="100000">
                                              <p:val>
                                                <p:strVal val="#ppt_x"/>
                                              </p:val>
                                            </p:tav>
                                          </p:tavLst>
                                        </p:anim>
                                        <p:anim calcmode="lin" valueType="num">
                                          <p:cBhvr additive="base">
                                            <p:cTn id="76" dur="10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12" decel="5000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1000" fill="hold"/>
                                            <p:tgtEl>
                                              <p:spTgt spid="16"/>
                                            </p:tgtEl>
                                            <p:attrNameLst>
                                              <p:attrName>ppt_x</p:attrName>
                                            </p:attrNameLst>
                                          </p:cBhvr>
                                          <p:tavLst>
                                            <p:tav tm="0">
                                              <p:val>
                                                <p:strVal val="0-#ppt_w/2"/>
                                              </p:val>
                                            </p:tav>
                                            <p:tav tm="100000">
                                              <p:val>
                                                <p:strVal val="#ppt_x"/>
                                              </p:val>
                                            </p:tav>
                                          </p:tavLst>
                                        </p:anim>
                                        <p:anim calcmode="lin" valueType="num">
                                          <p:cBhvr additive="base">
                                            <p:cTn id="80" dur="10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12" decel="5000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1000" fill="hold"/>
                                            <p:tgtEl>
                                              <p:spTgt spid="17"/>
                                            </p:tgtEl>
                                            <p:attrNameLst>
                                              <p:attrName>ppt_x</p:attrName>
                                            </p:attrNameLst>
                                          </p:cBhvr>
                                          <p:tavLst>
                                            <p:tav tm="0">
                                              <p:val>
                                                <p:strVal val="0-#ppt_w/2"/>
                                              </p:val>
                                            </p:tav>
                                            <p:tav tm="100000">
                                              <p:val>
                                                <p:strVal val="#ppt_x"/>
                                              </p:val>
                                            </p:tav>
                                          </p:tavLst>
                                        </p:anim>
                                        <p:anim calcmode="lin" valueType="num">
                                          <p:cBhvr additive="base">
                                            <p:cTn id="84"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9" grpId="0"/>
          <p:bldP spid="10" grpId="0"/>
          <p:bldP spid="11" grpId="0"/>
          <p:bldP spid="12" grpId="0"/>
          <p:bldP spid="13" grpId="0"/>
          <p:bldP spid="1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980"/>
                                </p:stCondLst>
                                <p:childTnLst>
                                  <p:par>
                                    <p:cTn id="28" presetID="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2480"/>
                                </p:stCondLst>
                                <p:childTnLst>
                                  <p:par>
                                    <p:cTn id="33" presetID="1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p:tgtEl>
                                              <p:spTgt spid="14"/>
                                            </p:tgtEl>
                                            <p:attrNameLst>
                                              <p:attrName>ppt_y</p:attrName>
                                            </p:attrNameLst>
                                          </p:cBhvr>
                                          <p:tavLst>
                                            <p:tav tm="0">
                                              <p:val>
                                                <p:strVal val="#ppt_y+#ppt_h*1.125000"/>
                                              </p:val>
                                            </p:tav>
                                            <p:tav tm="100000">
                                              <p:val>
                                                <p:strVal val="#ppt_y"/>
                                              </p:val>
                                            </p:tav>
                                          </p:tavLst>
                                        </p:anim>
                                        <p:animEffect transition="in" filter="wipe(up)">
                                          <p:cBhvr>
                                            <p:cTn id="36" dur="500"/>
                                            <p:tgtEl>
                                              <p:spTgt spid="14"/>
                                            </p:tgtEl>
                                          </p:cBhvr>
                                        </p:animEffect>
                                      </p:childTnLst>
                                    </p:cTn>
                                  </p:par>
                                </p:childTnLst>
                              </p:cTn>
                            </p:par>
                            <p:par>
                              <p:cTn id="37" fill="hold">
                                <p:stCondLst>
                                  <p:cond delay="2980"/>
                                </p:stCondLst>
                                <p:childTnLst>
                                  <p:par>
                                    <p:cTn id="38" presetID="23" presetClass="entr" presetSubtype="16" fill="hold" grpId="0" nodeType="afterEffect">
                                      <p:stCondLst>
                                        <p:cond delay="0"/>
                                      </p:stCondLst>
                                      <p:iterate type="lt">
                                        <p:tmPct val="10000"/>
                                      </p:iterate>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childTnLst>
                                    </p:cTn>
                                  </p:par>
                                </p:childTnLst>
                              </p:cTn>
                            </p:par>
                            <p:par>
                              <p:cTn id="42" fill="hold">
                                <p:stCondLst>
                                  <p:cond delay="5980"/>
                                </p:stCondLst>
                                <p:childTnLst>
                                  <p:par>
                                    <p:cTn id="43" presetID="12" presetClass="entr" presetSubtype="4"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p:tgtEl>
                                              <p:spTgt spid="13"/>
                                            </p:tgtEl>
                                            <p:attrNameLst>
                                              <p:attrName>ppt_y</p:attrName>
                                            </p:attrNameLst>
                                          </p:cBhvr>
                                          <p:tavLst>
                                            <p:tav tm="0">
                                              <p:val>
                                                <p:strVal val="#ppt_y+#ppt_h*1.125000"/>
                                              </p:val>
                                            </p:tav>
                                            <p:tav tm="100000">
                                              <p:val>
                                                <p:strVal val="#ppt_y"/>
                                              </p:val>
                                            </p:tav>
                                          </p:tavLst>
                                        </p:anim>
                                        <p:animEffect transition="in" filter="wipe(up)">
                                          <p:cBhvr>
                                            <p:cTn id="46" dur="500"/>
                                            <p:tgtEl>
                                              <p:spTgt spid="13"/>
                                            </p:tgtEl>
                                          </p:cBhvr>
                                        </p:animEffect>
                                      </p:childTnLst>
                                    </p:cTn>
                                  </p:par>
                                </p:childTnLst>
                              </p:cTn>
                            </p:par>
                            <p:par>
                              <p:cTn id="47" fill="hold">
                                <p:stCondLst>
                                  <p:cond delay="6480"/>
                                </p:stCondLst>
                                <p:childTnLst>
                                  <p:par>
                                    <p:cTn id="48" presetID="2" presetClass="entr" presetSubtype="4" fill="hold" grpId="0" nodeType="after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500" fill="hold"/>
                                            <p:tgtEl>
                                              <p:spTgt spid="6"/>
                                            </p:tgtEl>
                                            <p:attrNameLst>
                                              <p:attrName>ppt_x</p:attrName>
                                            </p:attrNameLst>
                                          </p:cBhvr>
                                          <p:tavLst>
                                            <p:tav tm="0">
                                              <p:val>
                                                <p:strVal val="#ppt_x"/>
                                              </p:val>
                                            </p:tav>
                                            <p:tav tm="100000">
                                              <p:val>
                                                <p:strVal val="#ppt_x"/>
                                              </p:val>
                                            </p:tav>
                                          </p:tavLst>
                                        </p:anim>
                                        <p:anim calcmode="lin" valueType="num">
                                          <p:cBhvr additive="base">
                                            <p:cTn id="51" dur="500" fill="hold"/>
                                            <p:tgtEl>
                                              <p:spTgt spid="6"/>
                                            </p:tgtEl>
                                            <p:attrNameLst>
                                              <p:attrName>ppt_y</p:attrName>
                                            </p:attrNameLst>
                                          </p:cBhvr>
                                          <p:tavLst>
                                            <p:tav tm="0">
                                              <p:val>
                                                <p:strVal val="1+#ppt_h/2"/>
                                              </p:val>
                                            </p:tav>
                                            <p:tav tm="100000">
                                              <p:val>
                                                <p:strVal val="#ppt_y"/>
                                              </p:val>
                                            </p:tav>
                                          </p:tavLst>
                                        </p:anim>
                                      </p:childTnLst>
                                    </p:cTn>
                                  </p:par>
                                </p:childTnLst>
                              </p:cTn>
                            </p:par>
                            <p:par>
                              <p:cTn id="52" fill="hold">
                                <p:stCondLst>
                                  <p:cond delay="6980"/>
                                </p:stCondLst>
                                <p:childTnLst>
                                  <p:par>
                                    <p:cTn id="53" presetID="23" presetClass="entr" presetSubtype="16" fill="hold" grpId="0" nodeType="afterEffect">
                                      <p:stCondLst>
                                        <p:cond delay="0"/>
                                      </p:stCondLst>
                                      <p:iterate type="lt">
                                        <p:tmPct val="10000"/>
                                      </p:iterate>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childTnLst>
                                    </p:cTn>
                                  </p:par>
                                </p:childTnLst>
                              </p:cTn>
                            </p:par>
                            <p:par>
                              <p:cTn id="57" fill="hold">
                                <p:stCondLst>
                                  <p:cond delay="9829"/>
                                </p:stCondLst>
                                <p:childTnLst>
                                  <p:par>
                                    <p:cTn id="58" presetID="12" presetClass="entr" presetSubtype="4"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p:tgtEl>
                                              <p:spTgt spid="12"/>
                                            </p:tgtEl>
                                            <p:attrNameLst>
                                              <p:attrName>ppt_y</p:attrName>
                                            </p:attrNameLst>
                                          </p:cBhvr>
                                          <p:tavLst>
                                            <p:tav tm="0">
                                              <p:val>
                                                <p:strVal val="#ppt_y+#ppt_h*1.125000"/>
                                              </p:val>
                                            </p:tav>
                                            <p:tav tm="100000">
                                              <p:val>
                                                <p:strVal val="#ppt_y"/>
                                              </p:val>
                                            </p:tav>
                                          </p:tavLst>
                                        </p:anim>
                                        <p:animEffect transition="in" filter="wipe(up)">
                                          <p:cBhvr>
                                            <p:cTn id="61" dur="500"/>
                                            <p:tgtEl>
                                              <p:spTgt spid="12"/>
                                            </p:tgtEl>
                                          </p:cBhvr>
                                        </p:animEffect>
                                      </p:childTnLst>
                                    </p:cTn>
                                  </p:par>
                                </p:childTnLst>
                              </p:cTn>
                            </p:par>
                            <p:par>
                              <p:cTn id="62" fill="hold">
                                <p:stCondLst>
                                  <p:cond delay="10329"/>
                                </p:stCondLst>
                                <p:childTnLst>
                                  <p:par>
                                    <p:cTn id="63" presetID="2" presetClass="entr" presetSubtype="4" fill="hold" grpId="0" nodeType="after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par>
                              <p:cTn id="67" fill="hold">
                                <p:stCondLst>
                                  <p:cond delay="10829"/>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9"/>
                                            </p:tgtEl>
                                            <p:attrNameLst>
                                              <p:attrName>style.visibility</p:attrName>
                                            </p:attrNameLst>
                                          </p:cBhvr>
                                          <p:to>
                                            <p:strVal val="visible"/>
                                          </p:to>
                                        </p:set>
                                        <p:anim calcmode="lin" valueType="num">
                                          <p:cBhvr>
                                            <p:cTn id="70" dur="500" fill="hold"/>
                                            <p:tgtEl>
                                              <p:spTgt spid="9"/>
                                            </p:tgtEl>
                                            <p:attrNameLst>
                                              <p:attrName>ppt_w</p:attrName>
                                            </p:attrNameLst>
                                          </p:cBhvr>
                                          <p:tavLst>
                                            <p:tav tm="0">
                                              <p:val>
                                                <p:fltVal val="0"/>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par>
                              <p:cTn id="72" fill="hold">
                                <p:stCondLst>
                                  <p:cond delay="14229"/>
                                </p:stCondLst>
                                <p:childTnLst>
                                  <p:par>
                                    <p:cTn id="73" presetID="2" presetClass="entr" presetSubtype="12" decel="50000" fill="hold" nodeType="after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1000" fill="hold"/>
                                            <p:tgtEl>
                                              <p:spTgt spid="15"/>
                                            </p:tgtEl>
                                            <p:attrNameLst>
                                              <p:attrName>ppt_x</p:attrName>
                                            </p:attrNameLst>
                                          </p:cBhvr>
                                          <p:tavLst>
                                            <p:tav tm="0">
                                              <p:val>
                                                <p:strVal val="0-#ppt_w/2"/>
                                              </p:val>
                                            </p:tav>
                                            <p:tav tm="100000">
                                              <p:val>
                                                <p:strVal val="#ppt_x"/>
                                              </p:val>
                                            </p:tav>
                                          </p:tavLst>
                                        </p:anim>
                                        <p:anim calcmode="lin" valueType="num">
                                          <p:cBhvr additive="base">
                                            <p:cTn id="76" dur="10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12" decel="50000"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1000" fill="hold"/>
                                            <p:tgtEl>
                                              <p:spTgt spid="16"/>
                                            </p:tgtEl>
                                            <p:attrNameLst>
                                              <p:attrName>ppt_x</p:attrName>
                                            </p:attrNameLst>
                                          </p:cBhvr>
                                          <p:tavLst>
                                            <p:tav tm="0">
                                              <p:val>
                                                <p:strVal val="0-#ppt_w/2"/>
                                              </p:val>
                                            </p:tav>
                                            <p:tav tm="100000">
                                              <p:val>
                                                <p:strVal val="#ppt_x"/>
                                              </p:val>
                                            </p:tav>
                                          </p:tavLst>
                                        </p:anim>
                                        <p:anim calcmode="lin" valueType="num">
                                          <p:cBhvr additive="base">
                                            <p:cTn id="80" dur="10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12" decel="50000"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1000" fill="hold"/>
                                            <p:tgtEl>
                                              <p:spTgt spid="17"/>
                                            </p:tgtEl>
                                            <p:attrNameLst>
                                              <p:attrName>ppt_x</p:attrName>
                                            </p:attrNameLst>
                                          </p:cBhvr>
                                          <p:tavLst>
                                            <p:tav tm="0">
                                              <p:val>
                                                <p:strVal val="0-#ppt_w/2"/>
                                              </p:val>
                                            </p:tav>
                                            <p:tav tm="100000">
                                              <p:val>
                                                <p:strVal val="#ppt_x"/>
                                              </p:val>
                                            </p:tav>
                                          </p:tavLst>
                                        </p:anim>
                                        <p:anim calcmode="lin" valueType="num">
                                          <p:cBhvr additive="base">
                                            <p:cTn id="84"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9" grpId="0"/>
          <p:bldP spid="10" grpId="0"/>
          <p:bldP spid="11" grpId="0"/>
          <p:bldP spid="12" grpId="0"/>
          <p:bldP spid="13" grpId="0"/>
          <p:bldP spid="1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需要解决的问题</a:t>
            </a:r>
            <a:endParaRPr lang="zh-CN" altLang="en-US" sz="2400" dirty="0">
              <a:solidFill>
                <a:schemeClr val="accent2"/>
              </a:solidFill>
              <a:cs typeface="+mn-ea"/>
              <a:sym typeface="+mn-lt"/>
            </a:endParaRPr>
          </a:p>
        </p:txBody>
      </p:sp>
      <p:sp>
        <p:nvSpPr>
          <p:cNvPr id="4" name="TextBox 21"/>
          <p:cNvSpPr txBox="1"/>
          <p:nvPr/>
        </p:nvSpPr>
        <p:spPr>
          <a:xfrm>
            <a:off x="715653" y="666052"/>
            <a:ext cx="2768526"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Need to solve the problem</a:t>
            </a:r>
            <a:endParaRPr lang="en-US" altLang="zh-CN" dirty="0">
              <a:latin typeface="+mn-lt"/>
              <a:ea typeface="+mn-ea"/>
              <a:cs typeface="+mn-ea"/>
              <a:sym typeface="+mn-lt"/>
            </a:endParaRPr>
          </a:p>
        </p:txBody>
      </p:sp>
      <p:grpSp>
        <p:nvGrpSpPr>
          <p:cNvPr id="51" name="组 50"/>
          <p:cNvGrpSpPr/>
          <p:nvPr/>
        </p:nvGrpSpPr>
        <p:grpSpPr>
          <a:xfrm>
            <a:off x="1020491" y="1742860"/>
            <a:ext cx="4401410" cy="3982968"/>
            <a:chOff x="669925" y="1700808"/>
            <a:chExt cx="4401410" cy="3982968"/>
          </a:xfrm>
        </p:grpSpPr>
        <p:cxnSp>
          <p:nvCxnSpPr>
            <p:cNvPr id="24" name="直接箭头连接符 21"/>
            <p:cNvCxnSpPr/>
            <p:nvPr/>
          </p:nvCxnSpPr>
          <p:spPr>
            <a:xfrm flipV="1">
              <a:off x="1518530" y="1700808"/>
              <a:ext cx="3552805" cy="3982968"/>
            </a:xfrm>
            <a:prstGeom prst="straightConnector1">
              <a:avLst/>
            </a:prstGeom>
            <a:ln w="76200">
              <a:gradFill>
                <a:gsLst>
                  <a:gs pos="0">
                    <a:schemeClr val="accent1">
                      <a:lumMod val="5000"/>
                      <a:lumOff val="95000"/>
                    </a:schemeClr>
                  </a:gs>
                  <a:gs pos="100000">
                    <a:schemeClr val="tx1">
                      <a:lumMod val="60000"/>
                      <a:lumOff val="40000"/>
                    </a:schemeClr>
                  </a:gs>
                </a:gsLst>
                <a:lin ang="5400000" scaled="1"/>
              </a:gradFill>
              <a:tailEnd type="arrow"/>
            </a:ln>
          </p:spPr>
          <p:style>
            <a:lnRef idx="1">
              <a:schemeClr val="accent1"/>
            </a:lnRef>
            <a:fillRef idx="0">
              <a:schemeClr val="accent1"/>
            </a:fillRef>
            <a:effectRef idx="0">
              <a:schemeClr val="accent1"/>
            </a:effectRef>
            <a:fontRef idx="minor">
              <a:schemeClr val="tx1"/>
            </a:fontRef>
          </p:style>
        </p:cxnSp>
        <p:sp>
          <p:nvSpPr>
            <p:cNvPr id="25" name="ïṧḷíḓe"/>
            <p:cNvSpPr/>
            <p:nvPr/>
          </p:nvSpPr>
          <p:spPr>
            <a:xfrm rot="2165686">
              <a:off x="669925" y="4144975"/>
              <a:ext cx="3225895" cy="1290358"/>
            </a:xfrm>
            <a:prstGeom prst="ellipse">
              <a:avLst/>
            </a:prstGeom>
            <a:noFill/>
            <a:ln w="76200">
              <a:solidFill>
                <a:schemeClr val="accent3">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iṧḷîḑé"/>
            <p:cNvSpPr/>
            <p:nvPr/>
          </p:nvSpPr>
          <p:spPr>
            <a:xfrm rot="2165686">
              <a:off x="1737140" y="3390864"/>
              <a:ext cx="2567345" cy="1026939"/>
            </a:xfrm>
            <a:prstGeom prst="ellipse">
              <a:avLst/>
            </a:prstGeom>
            <a:noFill/>
            <a:ln w="76200">
              <a:solidFill>
                <a:schemeClr val="accent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íṡḻíḍé"/>
            <p:cNvSpPr/>
            <p:nvPr/>
          </p:nvSpPr>
          <p:spPr>
            <a:xfrm rot="2165686">
              <a:off x="2601217" y="2808862"/>
              <a:ext cx="2012941" cy="805177"/>
            </a:xfrm>
            <a:prstGeom prst="ellipse">
              <a:avLst/>
            </a:prstGeom>
            <a:noFill/>
            <a:ln w="76200">
              <a:solidFill>
                <a:schemeClr val="accent3">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íśḷîḋe"/>
            <p:cNvSpPr/>
            <p:nvPr/>
          </p:nvSpPr>
          <p:spPr>
            <a:xfrm rot="2165686">
              <a:off x="3286890" y="2341146"/>
              <a:ext cx="1656373" cy="662548"/>
            </a:xfrm>
            <a:prstGeom prst="ellipse">
              <a:avLst/>
            </a:prstGeom>
            <a:noFill/>
            <a:ln w="76200">
              <a:solidFill>
                <a:schemeClr val="accent1">
                  <a:alpha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cxnSp>
        <p:nvCxnSpPr>
          <p:cNvPr id="7" name="直接连接符 4"/>
          <p:cNvCxnSpPr/>
          <p:nvPr/>
        </p:nvCxnSpPr>
        <p:spPr>
          <a:xfrm>
            <a:off x="6699900" y="4620330"/>
            <a:ext cx="4692547"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0" name="işľîḍe"/>
          <p:cNvSpPr/>
          <p:nvPr/>
        </p:nvSpPr>
        <p:spPr bwMode="auto">
          <a:xfrm>
            <a:off x="10707328" y="4860296"/>
            <a:ext cx="686484" cy="468444"/>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sp>
        <p:nvSpPr>
          <p:cNvPr id="16" name="ïṩľîḓè"/>
          <p:cNvSpPr/>
          <p:nvPr/>
        </p:nvSpPr>
        <p:spPr bwMode="auto">
          <a:xfrm>
            <a:off x="10707328" y="3222355"/>
            <a:ext cx="686484" cy="468444"/>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dirty="0">
              <a:cs typeface="+mn-ea"/>
              <a:sym typeface="+mn-lt"/>
            </a:endParaRPr>
          </a:p>
        </p:txBody>
      </p:sp>
      <p:cxnSp>
        <p:nvCxnSpPr>
          <p:cNvPr id="10" name="直接连接符 7"/>
          <p:cNvCxnSpPr/>
          <p:nvPr/>
        </p:nvCxnSpPr>
        <p:spPr>
          <a:xfrm>
            <a:off x="6699900" y="2982389"/>
            <a:ext cx="4692547"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2" name="ïṩľîḍè"/>
          <p:cNvSpPr/>
          <p:nvPr/>
        </p:nvSpPr>
        <p:spPr bwMode="auto">
          <a:xfrm>
            <a:off x="10707328" y="1584414"/>
            <a:ext cx="686484" cy="468444"/>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accent3"/>
          </a:solidFill>
          <a:ln>
            <a:noFill/>
          </a:ln>
        </p:spPr>
        <p:txBody>
          <a:bodyPr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cs typeface="+mn-ea"/>
              <a:sym typeface="+mn-lt"/>
            </a:endParaRPr>
          </a:p>
        </p:txBody>
      </p:sp>
      <p:sp>
        <p:nvSpPr>
          <p:cNvPr id="29" name="文本框 32"/>
          <p:cNvSpPr txBox="1"/>
          <p:nvPr/>
        </p:nvSpPr>
        <p:spPr>
          <a:xfrm>
            <a:off x="8917180" y="1629368"/>
            <a:ext cx="1790148"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zh-CN" b="1" dirty="0">
                <a:solidFill>
                  <a:schemeClr val="accent1"/>
                </a:solidFill>
                <a:effectLst/>
                <a:latin typeface="+mn-lt"/>
                <a:ea typeface="+mn-ea"/>
                <a:cs typeface="+mn-ea"/>
                <a:sym typeface="+mn-lt"/>
              </a:rPr>
              <a:t>存在问题</a:t>
            </a:r>
            <a:endParaRPr lang="en-US" altLang="zh-CN" b="1" dirty="0">
              <a:solidFill>
                <a:schemeClr val="accent1"/>
              </a:solidFill>
              <a:effectLst/>
              <a:latin typeface="+mn-lt"/>
              <a:ea typeface="+mn-ea"/>
              <a:cs typeface="+mn-ea"/>
              <a:sym typeface="+mn-lt"/>
            </a:endParaRPr>
          </a:p>
        </p:txBody>
      </p:sp>
      <p:sp>
        <p:nvSpPr>
          <p:cNvPr id="30" name="文本框 32"/>
          <p:cNvSpPr txBox="1"/>
          <p:nvPr/>
        </p:nvSpPr>
        <p:spPr>
          <a:xfrm>
            <a:off x="8917180" y="3271956"/>
            <a:ext cx="1790148"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b="1" dirty="0">
                <a:solidFill>
                  <a:schemeClr val="accent1"/>
                </a:solidFill>
                <a:effectLst/>
                <a:latin typeface="+mn-lt"/>
                <a:ea typeface="+mn-ea"/>
                <a:cs typeface="+mn-ea"/>
                <a:sym typeface="+mn-lt"/>
              </a:rPr>
              <a:t>如何解决</a:t>
            </a:r>
            <a:endParaRPr lang="en-US" altLang="zh-CN" b="1" dirty="0">
              <a:solidFill>
                <a:schemeClr val="accent1"/>
              </a:solidFill>
              <a:effectLst/>
              <a:latin typeface="+mn-lt"/>
              <a:ea typeface="+mn-ea"/>
              <a:cs typeface="+mn-ea"/>
              <a:sym typeface="+mn-lt"/>
            </a:endParaRPr>
          </a:p>
        </p:txBody>
      </p:sp>
      <p:sp>
        <p:nvSpPr>
          <p:cNvPr id="31" name="文本框 32"/>
          <p:cNvSpPr txBox="1"/>
          <p:nvPr/>
        </p:nvSpPr>
        <p:spPr>
          <a:xfrm>
            <a:off x="8917180" y="4914544"/>
            <a:ext cx="1790148" cy="461665"/>
          </a:xfrm>
          <a:prstGeom prst="rect">
            <a:avLst/>
          </a:prstGeom>
          <a:noFill/>
        </p:spPr>
        <p:txBody>
          <a:bodyPr wrap="square" rtlCol="0">
            <a:spAutoFit/>
          </a:bodyPr>
          <a:lstStyle>
            <a:defPPr>
              <a:defRPr lang="zh-CN"/>
            </a:defPPr>
            <a:lvl1pPr algn="ctr">
              <a:defRPr sz="24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stStyle>
          <a:p>
            <a:r>
              <a:rPr lang="zh-CN" altLang="en-US" b="1" dirty="0">
                <a:solidFill>
                  <a:schemeClr val="accent1"/>
                </a:solidFill>
                <a:effectLst/>
                <a:latin typeface="+mn-lt"/>
                <a:ea typeface="+mn-ea"/>
                <a:cs typeface="+mn-ea"/>
                <a:sym typeface="+mn-lt"/>
              </a:rPr>
              <a:t>采纳办法</a:t>
            </a:r>
            <a:endParaRPr lang="en-US" altLang="zh-CN" b="1" dirty="0">
              <a:solidFill>
                <a:schemeClr val="accent1"/>
              </a:solidFill>
              <a:effectLst/>
              <a:latin typeface="+mn-lt"/>
              <a:ea typeface="+mn-ea"/>
              <a:cs typeface="+mn-ea"/>
              <a:sym typeface="+mn-lt"/>
            </a:endParaRPr>
          </a:p>
        </p:txBody>
      </p:sp>
      <p:sp>
        <p:nvSpPr>
          <p:cNvPr id="32" name="文本框 31"/>
          <p:cNvSpPr txBox="1"/>
          <p:nvPr/>
        </p:nvSpPr>
        <p:spPr>
          <a:xfrm>
            <a:off x="6740874" y="2182271"/>
            <a:ext cx="3774924" cy="430887"/>
          </a:xfrm>
          <a:prstGeom prst="rect">
            <a:avLst/>
          </a:prstGeom>
          <a:noFill/>
        </p:spPr>
        <p:txBody>
          <a:bodyPr wrap="square" rtlCol="0">
            <a:spAutoFit/>
          </a:bodyPr>
          <a:lstStyle/>
          <a:p>
            <a:pPr algn="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33" name="文本框 32"/>
          <p:cNvSpPr txBox="1"/>
          <p:nvPr/>
        </p:nvSpPr>
        <p:spPr>
          <a:xfrm>
            <a:off x="6740874" y="3789447"/>
            <a:ext cx="3774924" cy="430887"/>
          </a:xfrm>
          <a:prstGeom prst="rect">
            <a:avLst/>
          </a:prstGeom>
          <a:noFill/>
        </p:spPr>
        <p:txBody>
          <a:bodyPr wrap="square" rtlCol="0">
            <a:spAutoFit/>
          </a:bodyPr>
          <a:lstStyle/>
          <a:p>
            <a:pPr algn="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34" name="文本框 33"/>
          <p:cNvSpPr txBox="1"/>
          <p:nvPr/>
        </p:nvSpPr>
        <p:spPr>
          <a:xfrm>
            <a:off x="6740874" y="5396623"/>
            <a:ext cx="3774924" cy="430887"/>
          </a:xfrm>
          <a:prstGeom prst="rect">
            <a:avLst/>
          </a:prstGeom>
          <a:noFill/>
        </p:spPr>
        <p:txBody>
          <a:bodyPr wrap="square" rtlCol="0">
            <a:spAutoFit/>
          </a:bodyPr>
          <a:lstStyle/>
          <a:p>
            <a:pPr algn="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35" name="文本框 34"/>
          <p:cNvSpPr txBox="1"/>
          <p:nvPr/>
        </p:nvSpPr>
        <p:spPr>
          <a:xfrm>
            <a:off x="2140208" y="1570945"/>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36" name="文本框 35"/>
          <p:cNvSpPr txBox="1"/>
          <p:nvPr/>
        </p:nvSpPr>
        <p:spPr>
          <a:xfrm>
            <a:off x="1717569" y="1828079"/>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
        <p:nvSpPr>
          <p:cNvPr id="45" name="文本框 44"/>
          <p:cNvSpPr txBox="1"/>
          <p:nvPr/>
        </p:nvSpPr>
        <p:spPr>
          <a:xfrm>
            <a:off x="563738" y="2990023"/>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46" name="文本框 45"/>
          <p:cNvSpPr txBox="1"/>
          <p:nvPr/>
        </p:nvSpPr>
        <p:spPr>
          <a:xfrm>
            <a:off x="141099" y="3247157"/>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
        <p:nvSpPr>
          <p:cNvPr id="47" name="文本框 46"/>
          <p:cNvSpPr txBox="1"/>
          <p:nvPr/>
        </p:nvSpPr>
        <p:spPr>
          <a:xfrm>
            <a:off x="4545662" y="3939930"/>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48" name="文本框 47"/>
          <p:cNvSpPr txBox="1"/>
          <p:nvPr/>
        </p:nvSpPr>
        <p:spPr>
          <a:xfrm>
            <a:off x="4545662" y="4197064"/>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
        <p:nvSpPr>
          <p:cNvPr id="49" name="文本框 48"/>
          <p:cNvSpPr txBox="1"/>
          <p:nvPr/>
        </p:nvSpPr>
        <p:spPr>
          <a:xfrm>
            <a:off x="4037638" y="5669372"/>
            <a:ext cx="1620957" cy="307777"/>
          </a:xfrm>
          <a:prstGeom prst="rect">
            <a:avLst/>
          </a:prstGeom>
          <a:noFill/>
        </p:spPr>
        <p:txBody>
          <a:bodyPr wrap="none" rtlCol="0">
            <a:spAutoFit/>
          </a:bodyPr>
          <a:lstStyle/>
          <a:p>
            <a:r>
              <a:rPr kumimoji="1" lang="zh-CN" altLang="en-US" sz="1400" dirty="0">
                <a:solidFill>
                  <a:schemeClr val="bg1">
                    <a:lumMod val="85000"/>
                  </a:schemeClr>
                </a:solidFill>
                <a:cs typeface="+mn-ea"/>
                <a:sym typeface="+mn-lt"/>
              </a:rPr>
              <a:t>单击输入您的文本</a:t>
            </a:r>
            <a:endParaRPr kumimoji="1" lang="zh-CN" altLang="en-US" sz="1400" dirty="0">
              <a:solidFill>
                <a:schemeClr val="bg1">
                  <a:lumMod val="85000"/>
                </a:schemeClr>
              </a:solidFill>
              <a:cs typeface="+mn-ea"/>
              <a:sym typeface="+mn-lt"/>
            </a:endParaRPr>
          </a:p>
        </p:txBody>
      </p:sp>
      <p:sp>
        <p:nvSpPr>
          <p:cNvPr id="50" name="文本框 49"/>
          <p:cNvSpPr txBox="1"/>
          <p:nvPr/>
        </p:nvSpPr>
        <p:spPr>
          <a:xfrm>
            <a:off x="4037638" y="5926506"/>
            <a:ext cx="2139605" cy="261610"/>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a:t>
            </a:r>
            <a:r>
              <a:rPr lang="en-US" altLang="zh-CN" sz="1100">
                <a:solidFill>
                  <a:schemeClr val="bg1">
                    <a:lumMod val="85000"/>
                  </a:schemeClr>
                </a:solidFill>
                <a:cs typeface="+mn-ea"/>
                <a:sym typeface="+mn-lt"/>
              </a:rPr>
              <a:t>sit </a:t>
            </a:r>
            <a:r>
              <a:rPr lang="en-US" altLang="zh-CN" sz="1100" dirty="0" err="1">
                <a:solidFill>
                  <a:schemeClr val="bg1">
                    <a:lumMod val="85000"/>
                  </a:schemeClr>
                </a:solidFill>
                <a:cs typeface="+mn-ea"/>
                <a:sym typeface="+mn-lt"/>
              </a:rPr>
              <a:t>amet</a:t>
            </a:r>
            <a:endParaRPr lang="en-US" altLang="zh-CN" sz="1100" dirty="0">
              <a:solidFill>
                <a:schemeClr val="bg1">
                  <a:lumMod val="85000"/>
                </a:schemeClr>
              </a:solidFill>
              <a:cs typeface="+mn-ea"/>
              <a:sym typeface="+mn-lt"/>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3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down)">
                                      <p:cBhvr>
                                        <p:cTn id="31" dur="500"/>
                                        <p:tgtEl>
                                          <p:spTgt spid="51"/>
                                        </p:tgtEl>
                                      </p:cBhvr>
                                    </p:animEffect>
                                  </p:childTnLst>
                                </p:cTn>
                              </p:par>
                            </p:childTnLst>
                          </p:cTn>
                        </p:par>
                        <p:par>
                          <p:cTn id="32" fill="hold">
                            <p:stCondLst>
                              <p:cond delay="500"/>
                            </p:stCondLst>
                            <p:childTnLst>
                              <p:par>
                                <p:cTn id="33" presetID="23" presetClass="entr" presetSubtype="16" fill="hold" grpId="0" nodeType="afterEffect">
                                  <p:stCondLst>
                                    <p:cond delay="0"/>
                                  </p:stCondLst>
                                  <p:iterate type="lt">
                                    <p:tmPct val="10000"/>
                                  </p:iterate>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childTnLst>
                                </p:cTn>
                              </p:par>
                            </p:childTnLst>
                          </p:cTn>
                        </p:par>
                        <p:par>
                          <p:cTn id="37" fill="hold">
                            <p:stCondLst>
                              <p:cond delay="1350"/>
                            </p:stCondLst>
                            <p:childTnLst>
                              <p:par>
                                <p:cTn id="38" presetID="23" presetClass="entr" presetSubtype="16" fill="hold" grpId="0" nodeType="afterEffect">
                                  <p:stCondLst>
                                    <p:cond delay="0"/>
                                  </p:stCondLst>
                                  <p:iterate type="lt">
                                    <p:tmPct val="10000"/>
                                  </p:iterate>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childTnLst>
                                </p:cTn>
                              </p:par>
                            </p:childTnLst>
                          </p:cTn>
                        </p:par>
                        <p:par>
                          <p:cTn id="42" fill="hold">
                            <p:stCondLst>
                              <p:cond delay="3099"/>
                            </p:stCondLst>
                            <p:childTnLst>
                              <p:par>
                                <p:cTn id="43" presetID="23" presetClass="entr" presetSubtype="16" fill="hold" grpId="0" nodeType="afterEffect">
                                  <p:stCondLst>
                                    <p:cond delay="0"/>
                                  </p:stCondLst>
                                  <p:iterate type="lt">
                                    <p:tmPct val="10000"/>
                                  </p:iterate>
                                  <p:childTnLst>
                                    <p:set>
                                      <p:cBhvr>
                                        <p:cTn id="44" dur="1" fill="hold">
                                          <p:stCondLst>
                                            <p:cond delay="0"/>
                                          </p:stCondLst>
                                        </p:cTn>
                                        <p:tgtEl>
                                          <p:spTgt spid="47"/>
                                        </p:tgtEl>
                                        <p:attrNameLst>
                                          <p:attrName>style.visibility</p:attrName>
                                        </p:attrNameLst>
                                      </p:cBhvr>
                                      <p:to>
                                        <p:strVal val="visible"/>
                                      </p:to>
                                    </p:set>
                                    <p:anim calcmode="lin" valueType="num">
                                      <p:cBhvr>
                                        <p:cTn id="45" dur="500" fill="hold"/>
                                        <p:tgtEl>
                                          <p:spTgt spid="47"/>
                                        </p:tgtEl>
                                        <p:attrNameLst>
                                          <p:attrName>ppt_w</p:attrName>
                                        </p:attrNameLst>
                                      </p:cBhvr>
                                      <p:tavLst>
                                        <p:tav tm="0">
                                          <p:val>
                                            <p:fltVal val="0"/>
                                          </p:val>
                                        </p:tav>
                                        <p:tav tm="100000">
                                          <p:val>
                                            <p:strVal val="#ppt_w"/>
                                          </p:val>
                                        </p:tav>
                                      </p:tavLst>
                                    </p:anim>
                                    <p:anim calcmode="lin" valueType="num">
                                      <p:cBhvr>
                                        <p:cTn id="46" dur="500" fill="hold"/>
                                        <p:tgtEl>
                                          <p:spTgt spid="47"/>
                                        </p:tgtEl>
                                        <p:attrNameLst>
                                          <p:attrName>ppt_h</p:attrName>
                                        </p:attrNameLst>
                                      </p:cBhvr>
                                      <p:tavLst>
                                        <p:tav tm="0">
                                          <p:val>
                                            <p:fltVal val="0"/>
                                          </p:val>
                                        </p:tav>
                                        <p:tav tm="100000">
                                          <p:val>
                                            <p:strVal val="#ppt_h"/>
                                          </p:val>
                                        </p:tav>
                                      </p:tavLst>
                                    </p:anim>
                                  </p:childTnLst>
                                </p:cTn>
                              </p:par>
                            </p:childTnLst>
                          </p:cTn>
                        </p:par>
                        <p:par>
                          <p:cTn id="47" fill="hold">
                            <p:stCondLst>
                              <p:cond delay="3949"/>
                            </p:stCondLst>
                            <p:childTnLst>
                              <p:par>
                                <p:cTn id="48" presetID="23" presetClass="entr" presetSubtype="16" fill="hold" grpId="0" nodeType="afterEffect">
                                  <p:stCondLst>
                                    <p:cond delay="0"/>
                                  </p:stCondLst>
                                  <p:iterate type="lt">
                                    <p:tmPct val="10000"/>
                                  </p:iterate>
                                  <p:childTnLst>
                                    <p:set>
                                      <p:cBhvr>
                                        <p:cTn id="49" dur="1" fill="hold">
                                          <p:stCondLst>
                                            <p:cond delay="0"/>
                                          </p:stCondLst>
                                        </p:cTn>
                                        <p:tgtEl>
                                          <p:spTgt spid="48"/>
                                        </p:tgtEl>
                                        <p:attrNameLst>
                                          <p:attrName>style.visibility</p:attrName>
                                        </p:attrNameLst>
                                      </p:cBhvr>
                                      <p:to>
                                        <p:strVal val="visible"/>
                                      </p:to>
                                    </p:set>
                                    <p:anim calcmode="lin" valueType="num">
                                      <p:cBhvr>
                                        <p:cTn id="50" dur="500" fill="hold"/>
                                        <p:tgtEl>
                                          <p:spTgt spid="48"/>
                                        </p:tgtEl>
                                        <p:attrNameLst>
                                          <p:attrName>ppt_w</p:attrName>
                                        </p:attrNameLst>
                                      </p:cBhvr>
                                      <p:tavLst>
                                        <p:tav tm="0">
                                          <p:val>
                                            <p:fltVal val="0"/>
                                          </p:val>
                                        </p:tav>
                                        <p:tav tm="100000">
                                          <p:val>
                                            <p:strVal val="#ppt_w"/>
                                          </p:val>
                                        </p:tav>
                                      </p:tavLst>
                                    </p:anim>
                                    <p:anim calcmode="lin" valueType="num">
                                      <p:cBhvr>
                                        <p:cTn id="51" dur="500" fill="hold"/>
                                        <p:tgtEl>
                                          <p:spTgt spid="48"/>
                                        </p:tgtEl>
                                        <p:attrNameLst>
                                          <p:attrName>ppt_h</p:attrName>
                                        </p:attrNameLst>
                                      </p:cBhvr>
                                      <p:tavLst>
                                        <p:tav tm="0">
                                          <p:val>
                                            <p:fltVal val="0"/>
                                          </p:val>
                                        </p:tav>
                                        <p:tav tm="100000">
                                          <p:val>
                                            <p:strVal val="#ppt_h"/>
                                          </p:val>
                                        </p:tav>
                                      </p:tavLst>
                                    </p:anim>
                                  </p:childTnLst>
                                </p:cTn>
                              </p:par>
                            </p:childTnLst>
                          </p:cTn>
                        </p:par>
                        <p:par>
                          <p:cTn id="52" fill="hold">
                            <p:stCondLst>
                              <p:cond delay="5699"/>
                            </p:stCondLst>
                            <p:childTnLst>
                              <p:par>
                                <p:cTn id="53" presetID="23" presetClass="entr" presetSubtype="16" fill="hold" grpId="0" nodeType="afterEffect">
                                  <p:stCondLst>
                                    <p:cond delay="0"/>
                                  </p:stCondLst>
                                  <p:iterate type="lt">
                                    <p:tmPct val="10000"/>
                                  </p:iterate>
                                  <p:childTnLst>
                                    <p:set>
                                      <p:cBhvr>
                                        <p:cTn id="54" dur="1" fill="hold">
                                          <p:stCondLst>
                                            <p:cond delay="0"/>
                                          </p:stCondLst>
                                        </p:cTn>
                                        <p:tgtEl>
                                          <p:spTgt spid="45"/>
                                        </p:tgtEl>
                                        <p:attrNameLst>
                                          <p:attrName>style.visibility</p:attrName>
                                        </p:attrNameLst>
                                      </p:cBhvr>
                                      <p:to>
                                        <p:strVal val="visible"/>
                                      </p:to>
                                    </p:set>
                                    <p:anim calcmode="lin" valueType="num">
                                      <p:cBhvr>
                                        <p:cTn id="55" dur="500" fill="hold"/>
                                        <p:tgtEl>
                                          <p:spTgt spid="45"/>
                                        </p:tgtEl>
                                        <p:attrNameLst>
                                          <p:attrName>ppt_w</p:attrName>
                                        </p:attrNameLst>
                                      </p:cBhvr>
                                      <p:tavLst>
                                        <p:tav tm="0">
                                          <p:val>
                                            <p:fltVal val="0"/>
                                          </p:val>
                                        </p:tav>
                                        <p:tav tm="100000">
                                          <p:val>
                                            <p:strVal val="#ppt_w"/>
                                          </p:val>
                                        </p:tav>
                                      </p:tavLst>
                                    </p:anim>
                                    <p:anim calcmode="lin" valueType="num">
                                      <p:cBhvr>
                                        <p:cTn id="56" dur="500" fill="hold"/>
                                        <p:tgtEl>
                                          <p:spTgt spid="45"/>
                                        </p:tgtEl>
                                        <p:attrNameLst>
                                          <p:attrName>ppt_h</p:attrName>
                                        </p:attrNameLst>
                                      </p:cBhvr>
                                      <p:tavLst>
                                        <p:tav tm="0">
                                          <p:val>
                                            <p:fltVal val="0"/>
                                          </p:val>
                                        </p:tav>
                                        <p:tav tm="100000">
                                          <p:val>
                                            <p:strVal val="#ppt_h"/>
                                          </p:val>
                                        </p:tav>
                                      </p:tavLst>
                                    </p:anim>
                                  </p:childTnLst>
                                </p:cTn>
                              </p:par>
                            </p:childTnLst>
                          </p:cTn>
                        </p:par>
                        <p:par>
                          <p:cTn id="57" fill="hold">
                            <p:stCondLst>
                              <p:cond delay="6549"/>
                            </p:stCondLst>
                            <p:childTnLst>
                              <p:par>
                                <p:cTn id="58" presetID="23" presetClass="entr" presetSubtype="16" fill="hold" grpId="0" nodeType="afterEffect">
                                  <p:stCondLst>
                                    <p:cond delay="0"/>
                                  </p:stCondLst>
                                  <p:iterate type="lt">
                                    <p:tmPct val="10000"/>
                                  </p:iterate>
                                  <p:childTnLst>
                                    <p:set>
                                      <p:cBhvr>
                                        <p:cTn id="59" dur="1" fill="hold">
                                          <p:stCondLst>
                                            <p:cond delay="0"/>
                                          </p:stCondLst>
                                        </p:cTn>
                                        <p:tgtEl>
                                          <p:spTgt spid="46"/>
                                        </p:tgtEl>
                                        <p:attrNameLst>
                                          <p:attrName>style.visibility</p:attrName>
                                        </p:attrNameLst>
                                      </p:cBhvr>
                                      <p:to>
                                        <p:strVal val="visible"/>
                                      </p:to>
                                    </p:set>
                                    <p:anim calcmode="lin" valueType="num">
                                      <p:cBhvr>
                                        <p:cTn id="60" dur="500" fill="hold"/>
                                        <p:tgtEl>
                                          <p:spTgt spid="46"/>
                                        </p:tgtEl>
                                        <p:attrNameLst>
                                          <p:attrName>ppt_w</p:attrName>
                                        </p:attrNameLst>
                                      </p:cBhvr>
                                      <p:tavLst>
                                        <p:tav tm="0">
                                          <p:val>
                                            <p:fltVal val="0"/>
                                          </p:val>
                                        </p:tav>
                                        <p:tav tm="100000">
                                          <p:val>
                                            <p:strVal val="#ppt_w"/>
                                          </p:val>
                                        </p:tav>
                                      </p:tavLst>
                                    </p:anim>
                                    <p:anim calcmode="lin" valueType="num">
                                      <p:cBhvr>
                                        <p:cTn id="61" dur="500" fill="hold"/>
                                        <p:tgtEl>
                                          <p:spTgt spid="46"/>
                                        </p:tgtEl>
                                        <p:attrNameLst>
                                          <p:attrName>ppt_h</p:attrName>
                                        </p:attrNameLst>
                                      </p:cBhvr>
                                      <p:tavLst>
                                        <p:tav tm="0">
                                          <p:val>
                                            <p:fltVal val="0"/>
                                          </p:val>
                                        </p:tav>
                                        <p:tav tm="100000">
                                          <p:val>
                                            <p:strVal val="#ppt_h"/>
                                          </p:val>
                                        </p:tav>
                                      </p:tavLst>
                                    </p:anim>
                                  </p:childTnLst>
                                </p:cTn>
                              </p:par>
                            </p:childTnLst>
                          </p:cTn>
                        </p:par>
                        <p:par>
                          <p:cTn id="62" fill="hold">
                            <p:stCondLst>
                              <p:cond delay="8299"/>
                            </p:stCondLst>
                            <p:childTnLst>
                              <p:par>
                                <p:cTn id="63" presetID="23" presetClass="entr" presetSubtype="16" fill="hold" grpId="0" nodeType="afterEffect">
                                  <p:stCondLst>
                                    <p:cond delay="0"/>
                                  </p:stCondLst>
                                  <p:iterate type="lt">
                                    <p:tmPct val="10000"/>
                                  </p:iterate>
                                  <p:childTnLst>
                                    <p:set>
                                      <p:cBhvr>
                                        <p:cTn id="64" dur="1" fill="hold">
                                          <p:stCondLst>
                                            <p:cond delay="0"/>
                                          </p:stCondLst>
                                        </p:cTn>
                                        <p:tgtEl>
                                          <p:spTgt spid="49"/>
                                        </p:tgtEl>
                                        <p:attrNameLst>
                                          <p:attrName>style.visibility</p:attrName>
                                        </p:attrNameLst>
                                      </p:cBhvr>
                                      <p:to>
                                        <p:strVal val="visible"/>
                                      </p:to>
                                    </p:set>
                                    <p:anim calcmode="lin" valueType="num">
                                      <p:cBhvr>
                                        <p:cTn id="65" dur="500" fill="hold"/>
                                        <p:tgtEl>
                                          <p:spTgt spid="49"/>
                                        </p:tgtEl>
                                        <p:attrNameLst>
                                          <p:attrName>ppt_w</p:attrName>
                                        </p:attrNameLst>
                                      </p:cBhvr>
                                      <p:tavLst>
                                        <p:tav tm="0">
                                          <p:val>
                                            <p:fltVal val="0"/>
                                          </p:val>
                                        </p:tav>
                                        <p:tav tm="100000">
                                          <p:val>
                                            <p:strVal val="#ppt_w"/>
                                          </p:val>
                                        </p:tav>
                                      </p:tavLst>
                                    </p:anim>
                                    <p:anim calcmode="lin" valueType="num">
                                      <p:cBhvr>
                                        <p:cTn id="66" dur="500" fill="hold"/>
                                        <p:tgtEl>
                                          <p:spTgt spid="49"/>
                                        </p:tgtEl>
                                        <p:attrNameLst>
                                          <p:attrName>ppt_h</p:attrName>
                                        </p:attrNameLst>
                                      </p:cBhvr>
                                      <p:tavLst>
                                        <p:tav tm="0">
                                          <p:val>
                                            <p:fltVal val="0"/>
                                          </p:val>
                                        </p:tav>
                                        <p:tav tm="100000">
                                          <p:val>
                                            <p:strVal val="#ppt_h"/>
                                          </p:val>
                                        </p:tav>
                                      </p:tavLst>
                                    </p:anim>
                                  </p:childTnLst>
                                </p:cTn>
                              </p:par>
                            </p:childTnLst>
                          </p:cTn>
                        </p:par>
                        <p:par>
                          <p:cTn id="67" fill="hold">
                            <p:stCondLst>
                              <p:cond delay="9149"/>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50"/>
                                        </p:tgtEl>
                                        <p:attrNameLst>
                                          <p:attrName>style.visibility</p:attrName>
                                        </p:attrNameLst>
                                      </p:cBhvr>
                                      <p:to>
                                        <p:strVal val="visible"/>
                                      </p:to>
                                    </p:set>
                                    <p:anim calcmode="lin" valueType="num">
                                      <p:cBhvr>
                                        <p:cTn id="70" dur="500" fill="hold"/>
                                        <p:tgtEl>
                                          <p:spTgt spid="50"/>
                                        </p:tgtEl>
                                        <p:attrNameLst>
                                          <p:attrName>ppt_w</p:attrName>
                                        </p:attrNameLst>
                                      </p:cBhvr>
                                      <p:tavLst>
                                        <p:tav tm="0">
                                          <p:val>
                                            <p:fltVal val="0"/>
                                          </p:val>
                                        </p:tav>
                                        <p:tav tm="100000">
                                          <p:val>
                                            <p:strVal val="#ppt_w"/>
                                          </p:val>
                                        </p:tav>
                                      </p:tavLst>
                                    </p:anim>
                                    <p:anim calcmode="lin" valueType="num">
                                      <p:cBhvr>
                                        <p:cTn id="71" dur="500" fill="hold"/>
                                        <p:tgtEl>
                                          <p:spTgt spid="50"/>
                                        </p:tgtEl>
                                        <p:attrNameLst>
                                          <p:attrName>ppt_h</p:attrName>
                                        </p:attrNameLst>
                                      </p:cBhvr>
                                      <p:tavLst>
                                        <p:tav tm="0">
                                          <p:val>
                                            <p:fltVal val="0"/>
                                          </p:val>
                                        </p:tav>
                                        <p:tav tm="100000">
                                          <p:val>
                                            <p:strVal val="#ppt_h"/>
                                          </p:val>
                                        </p:tav>
                                      </p:tavLst>
                                    </p:anim>
                                  </p:childTnLst>
                                </p:cTn>
                              </p:par>
                            </p:childTnLst>
                          </p:cTn>
                        </p:par>
                        <p:par>
                          <p:cTn id="72" fill="hold">
                            <p:stCondLst>
                              <p:cond delay="10899"/>
                            </p:stCondLst>
                            <p:childTnLst>
                              <p:par>
                                <p:cTn id="73" presetID="10" presetClass="entr" presetSubtype="0"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fade">
                                      <p:cBhvr>
                                        <p:cTn id="81" dur="500"/>
                                        <p:tgtEl>
                                          <p:spTgt spid="20"/>
                                        </p:tgtEl>
                                      </p:cBhvr>
                                    </p:animEffect>
                                  </p:childTnLst>
                                </p:cTn>
                              </p:par>
                            </p:childTnLst>
                          </p:cTn>
                        </p:par>
                        <p:par>
                          <p:cTn id="82" fill="hold">
                            <p:stCondLst>
                              <p:cond delay="11399"/>
                            </p:stCondLst>
                            <p:childTnLst>
                              <p:par>
                                <p:cTn id="83" presetID="22" presetClass="entr" presetSubtype="2" fill="hold"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right)">
                                      <p:cBhvr>
                                        <p:cTn id="85" dur="500"/>
                                        <p:tgtEl>
                                          <p:spTgt spid="10"/>
                                        </p:tgtEl>
                                      </p:cBhvr>
                                    </p:animEffect>
                                  </p:childTnLst>
                                </p:cTn>
                              </p:par>
                              <p:par>
                                <p:cTn id="86" presetID="22" presetClass="entr" presetSubtype="2" fill="hold" nodeType="with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wipe(right)">
                                      <p:cBhvr>
                                        <p:cTn id="88" dur="500"/>
                                        <p:tgtEl>
                                          <p:spTgt spid="7"/>
                                        </p:tgtEl>
                                      </p:cBhvr>
                                    </p:animEffect>
                                  </p:childTnLst>
                                </p:cTn>
                              </p:par>
                            </p:childTnLst>
                          </p:cTn>
                        </p:par>
                        <p:par>
                          <p:cTn id="89" fill="hold">
                            <p:stCondLst>
                              <p:cond delay="11899"/>
                            </p:stCondLst>
                            <p:childTnLst>
                              <p:par>
                                <p:cTn id="90" presetID="41" presetClass="entr" presetSubtype="0" fill="hold" grpId="0" nodeType="afterEffect">
                                  <p:stCondLst>
                                    <p:cond delay="0"/>
                                  </p:stCondLst>
                                  <p:iterate type="lt">
                                    <p:tmPct val="10000"/>
                                  </p:iterate>
                                  <p:childTnLst>
                                    <p:set>
                                      <p:cBhvr>
                                        <p:cTn id="91" dur="1" fill="hold">
                                          <p:stCondLst>
                                            <p:cond delay="0"/>
                                          </p:stCondLst>
                                        </p:cTn>
                                        <p:tgtEl>
                                          <p:spTgt spid="29"/>
                                        </p:tgtEl>
                                        <p:attrNameLst>
                                          <p:attrName>style.visibility</p:attrName>
                                        </p:attrNameLst>
                                      </p:cBhvr>
                                      <p:to>
                                        <p:strVal val="visible"/>
                                      </p:to>
                                    </p:set>
                                    <p:anim calcmode="lin" valueType="num">
                                      <p:cBhvr>
                                        <p:cTn id="92"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93" dur="500" fill="hold"/>
                                        <p:tgtEl>
                                          <p:spTgt spid="29"/>
                                        </p:tgtEl>
                                        <p:attrNameLst>
                                          <p:attrName>ppt_y</p:attrName>
                                        </p:attrNameLst>
                                      </p:cBhvr>
                                      <p:tavLst>
                                        <p:tav tm="0">
                                          <p:val>
                                            <p:strVal val="#ppt_y"/>
                                          </p:val>
                                        </p:tav>
                                        <p:tav tm="100000">
                                          <p:val>
                                            <p:strVal val="#ppt_y"/>
                                          </p:val>
                                        </p:tav>
                                      </p:tavLst>
                                    </p:anim>
                                    <p:anim calcmode="lin" valueType="num">
                                      <p:cBhvr>
                                        <p:cTn id="94"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95"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96" dur="500" tmFilter="0,0; .5, 1; 1, 1"/>
                                        <p:tgtEl>
                                          <p:spTgt spid="29"/>
                                        </p:tgtEl>
                                      </p:cBhvr>
                                    </p:animEffect>
                                  </p:childTnLst>
                                </p:cTn>
                              </p:par>
                            </p:childTnLst>
                          </p:cTn>
                        </p:par>
                        <p:par>
                          <p:cTn id="97" fill="hold">
                            <p:stCondLst>
                              <p:cond delay="12550"/>
                            </p:stCondLst>
                            <p:childTnLst>
                              <p:par>
                                <p:cTn id="98" presetID="23" presetClass="entr" presetSubtype="16" fill="hold" grpId="0" nodeType="afterEffect">
                                  <p:stCondLst>
                                    <p:cond delay="0"/>
                                  </p:stCondLst>
                                  <p:iterate type="lt">
                                    <p:tmPct val="10000"/>
                                  </p:iterate>
                                  <p:childTnLst>
                                    <p:set>
                                      <p:cBhvr>
                                        <p:cTn id="99" dur="1" fill="hold">
                                          <p:stCondLst>
                                            <p:cond delay="0"/>
                                          </p:stCondLst>
                                        </p:cTn>
                                        <p:tgtEl>
                                          <p:spTgt spid="32"/>
                                        </p:tgtEl>
                                        <p:attrNameLst>
                                          <p:attrName>style.visibility</p:attrName>
                                        </p:attrNameLst>
                                      </p:cBhvr>
                                      <p:to>
                                        <p:strVal val="visible"/>
                                      </p:to>
                                    </p:set>
                                    <p:anim calcmode="lin" valueType="num">
                                      <p:cBhvr>
                                        <p:cTn id="100" dur="500" fill="hold"/>
                                        <p:tgtEl>
                                          <p:spTgt spid="32"/>
                                        </p:tgtEl>
                                        <p:attrNameLst>
                                          <p:attrName>ppt_w</p:attrName>
                                        </p:attrNameLst>
                                      </p:cBhvr>
                                      <p:tavLst>
                                        <p:tav tm="0">
                                          <p:val>
                                            <p:fltVal val="0"/>
                                          </p:val>
                                        </p:tav>
                                        <p:tav tm="100000">
                                          <p:val>
                                            <p:strVal val="#ppt_w"/>
                                          </p:val>
                                        </p:tav>
                                      </p:tavLst>
                                    </p:anim>
                                    <p:anim calcmode="lin" valueType="num">
                                      <p:cBhvr>
                                        <p:cTn id="101" dur="500" fill="hold"/>
                                        <p:tgtEl>
                                          <p:spTgt spid="32"/>
                                        </p:tgtEl>
                                        <p:attrNameLst>
                                          <p:attrName>ppt_h</p:attrName>
                                        </p:attrNameLst>
                                      </p:cBhvr>
                                      <p:tavLst>
                                        <p:tav tm="0">
                                          <p:val>
                                            <p:fltVal val="0"/>
                                          </p:val>
                                        </p:tav>
                                        <p:tav tm="100000">
                                          <p:val>
                                            <p:strVal val="#ppt_h"/>
                                          </p:val>
                                        </p:tav>
                                      </p:tavLst>
                                    </p:anim>
                                  </p:childTnLst>
                                </p:cTn>
                              </p:par>
                            </p:childTnLst>
                          </p:cTn>
                        </p:par>
                        <p:par>
                          <p:cTn id="102" fill="hold">
                            <p:stCondLst>
                              <p:cond delay="17550"/>
                            </p:stCondLst>
                            <p:childTnLst>
                              <p:par>
                                <p:cTn id="103" presetID="41" presetClass="entr" presetSubtype="0" fill="hold" grpId="0" nodeType="afterEffect">
                                  <p:stCondLst>
                                    <p:cond delay="0"/>
                                  </p:stCondLst>
                                  <p:iterate type="lt">
                                    <p:tmPct val="10000"/>
                                  </p:iterate>
                                  <p:childTnLst>
                                    <p:set>
                                      <p:cBhvr>
                                        <p:cTn id="104" dur="1" fill="hold">
                                          <p:stCondLst>
                                            <p:cond delay="0"/>
                                          </p:stCondLst>
                                        </p:cTn>
                                        <p:tgtEl>
                                          <p:spTgt spid="30"/>
                                        </p:tgtEl>
                                        <p:attrNameLst>
                                          <p:attrName>style.visibility</p:attrName>
                                        </p:attrNameLst>
                                      </p:cBhvr>
                                      <p:to>
                                        <p:strVal val="visible"/>
                                      </p:to>
                                    </p:set>
                                    <p:anim calcmode="lin" valueType="num">
                                      <p:cBhvr>
                                        <p:cTn id="105"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06" dur="500" fill="hold"/>
                                        <p:tgtEl>
                                          <p:spTgt spid="30"/>
                                        </p:tgtEl>
                                        <p:attrNameLst>
                                          <p:attrName>ppt_y</p:attrName>
                                        </p:attrNameLst>
                                      </p:cBhvr>
                                      <p:tavLst>
                                        <p:tav tm="0">
                                          <p:val>
                                            <p:strVal val="#ppt_y"/>
                                          </p:val>
                                        </p:tav>
                                        <p:tav tm="100000">
                                          <p:val>
                                            <p:strVal val="#ppt_y"/>
                                          </p:val>
                                        </p:tav>
                                      </p:tavLst>
                                    </p:anim>
                                    <p:anim calcmode="lin" valueType="num">
                                      <p:cBhvr>
                                        <p:cTn id="107"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108"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500" tmFilter="0,0; .5, 1; 1, 1"/>
                                        <p:tgtEl>
                                          <p:spTgt spid="30"/>
                                        </p:tgtEl>
                                      </p:cBhvr>
                                    </p:animEffect>
                                  </p:childTnLst>
                                </p:cTn>
                              </p:par>
                            </p:childTnLst>
                          </p:cTn>
                        </p:par>
                        <p:par>
                          <p:cTn id="110" fill="hold">
                            <p:stCondLst>
                              <p:cond delay="18200"/>
                            </p:stCondLst>
                            <p:childTnLst>
                              <p:par>
                                <p:cTn id="111" presetID="23" presetClass="entr" presetSubtype="16" fill="hold" grpId="0" nodeType="afterEffect">
                                  <p:stCondLst>
                                    <p:cond delay="0"/>
                                  </p:stCondLst>
                                  <p:iterate type="lt">
                                    <p:tmPct val="10000"/>
                                  </p:iterate>
                                  <p:childTnLst>
                                    <p:set>
                                      <p:cBhvr>
                                        <p:cTn id="112" dur="1" fill="hold">
                                          <p:stCondLst>
                                            <p:cond delay="0"/>
                                          </p:stCondLst>
                                        </p:cTn>
                                        <p:tgtEl>
                                          <p:spTgt spid="33"/>
                                        </p:tgtEl>
                                        <p:attrNameLst>
                                          <p:attrName>style.visibility</p:attrName>
                                        </p:attrNameLst>
                                      </p:cBhvr>
                                      <p:to>
                                        <p:strVal val="visible"/>
                                      </p:to>
                                    </p:set>
                                    <p:anim calcmode="lin" valueType="num">
                                      <p:cBhvr>
                                        <p:cTn id="113" dur="500" fill="hold"/>
                                        <p:tgtEl>
                                          <p:spTgt spid="33"/>
                                        </p:tgtEl>
                                        <p:attrNameLst>
                                          <p:attrName>ppt_w</p:attrName>
                                        </p:attrNameLst>
                                      </p:cBhvr>
                                      <p:tavLst>
                                        <p:tav tm="0">
                                          <p:val>
                                            <p:fltVal val="0"/>
                                          </p:val>
                                        </p:tav>
                                        <p:tav tm="100000">
                                          <p:val>
                                            <p:strVal val="#ppt_w"/>
                                          </p:val>
                                        </p:tav>
                                      </p:tavLst>
                                    </p:anim>
                                    <p:anim calcmode="lin" valueType="num">
                                      <p:cBhvr>
                                        <p:cTn id="114" dur="500" fill="hold"/>
                                        <p:tgtEl>
                                          <p:spTgt spid="33"/>
                                        </p:tgtEl>
                                        <p:attrNameLst>
                                          <p:attrName>ppt_h</p:attrName>
                                        </p:attrNameLst>
                                      </p:cBhvr>
                                      <p:tavLst>
                                        <p:tav tm="0">
                                          <p:val>
                                            <p:fltVal val="0"/>
                                          </p:val>
                                        </p:tav>
                                        <p:tav tm="100000">
                                          <p:val>
                                            <p:strVal val="#ppt_h"/>
                                          </p:val>
                                        </p:tav>
                                      </p:tavLst>
                                    </p:anim>
                                  </p:childTnLst>
                                </p:cTn>
                              </p:par>
                            </p:childTnLst>
                          </p:cTn>
                        </p:par>
                        <p:par>
                          <p:cTn id="115" fill="hold">
                            <p:stCondLst>
                              <p:cond delay="23200"/>
                            </p:stCondLst>
                            <p:childTnLst>
                              <p:par>
                                <p:cTn id="116" presetID="41" presetClass="entr" presetSubtype="0" fill="hold" grpId="0" nodeType="afterEffect">
                                  <p:stCondLst>
                                    <p:cond delay="0"/>
                                  </p:stCondLst>
                                  <p:iterate type="lt">
                                    <p:tmPct val="10000"/>
                                  </p:iterate>
                                  <p:childTnLst>
                                    <p:set>
                                      <p:cBhvr>
                                        <p:cTn id="117" dur="1" fill="hold">
                                          <p:stCondLst>
                                            <p:cond delay="0"/>
                                          </p:stCondLst>
                                        </p:cTn>
                                        <p:tgtEl>
                                          <p:spTgt spid="31"/>
                                        </p:tgtEl>
                                        <p:attrNameLst>
                                          <p:attrName>style.visibility</p:attrName>
                                        </p:attrNameLst>
                                      </p:cBhvr>
                                      <p:to>
                                        <p:strVal val="visible"/>
                                      </p:to>
                                    </p:set>
                                    <p:anim calcmode="lin" valueType="num">
                                      <p:cBhvr>
                                        <p:cTn id="118"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31"/>
                                        </p:tgtEl>
                                        <p:attrNameLst>
                                          <p:attrName>ppt_y</p:attrName>
                                        </p:attrNameLst>
                                      </p:cBhvr>
                                      <p:tavLst>
                                        <p:tav tm="0">
                                          <p:val>
                                            <p:strVal val="#ppt_y"/>
                                          </p:val>
                                        </p:tav>
                                        <p:tav tm="100000">
                                          <p:val>
                                            <p:strVal val="#ppt_y"/>
                                          </p:val>
                                        </p:tav>
                                      </p:tavLst>
                                    </p:anim>
                                    <p:anim calcmode="lin" valueType="num">
                                      <p:cBhvr>
                                        <p:cTn id="120"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31"/>
                                        </p:tgtEl>
                                      </p:cBhvr>
                                    </p:animEffect>
                                  </p:childTnLst>
                                </p:cTn>
                              </p:par>
                            </p:childTnLst>
                          </p:cTn>
                        </p:par>
                        <p:par>
                          <p:cTn id="123" fill="hold">
                            <p:stCondLst>
                              <p:cond delay="23850"/>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34"/>
                                        </p:tgtEl>
                                        <p:attrNameLst>
                                          <p:attrName>style.visibility</p:attrName>
                                        </p:attrNameLst>
                                      </p:cBhvr>
                                      <p:to>
                                        <p:strVal val="visible"/>
                                      </p:to>
                                    </p:set>
                                    <p:anim calcmode="lin" valueType="num">
                                      <p:cBhvr>
                                        <p:cTn id="126" dur="500" fill="hold"/>
                                        <p:tgtEl>
                                          <p:spTgt spid="34"/>
                                        </p:tgtEl>
                                        <p:attrNameLst>
                                          <p:attrName>ppt_w</p:attrName>
                                        </p:attrNameLst>
                                      </p:cBhvr>
                                      <p:tavLst>
                                        <p:tav tm="0">
                                          <p:val>
                                            <p:fltVal val="0"/>
                                          </p:val>
                                        </p:tav>
                                        <p:tav tm="100000">
                                          <p:val>
                                            <p:strVal val="#ppt_w"/>
                                          </p:val>
                                        </p:tav>
                                      </p:tavLst>
                                    </p:anim>
                                    <p:anim calcmode="lin" valueType="num">
                                      <p:cBhvr>
                                        <p:cTn id="127"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20" grpId="0" animBg="1"/>
      <p:bldP spid="16" grpId="0" animBg="1"/>
      <p:bldP spid="12" grpId="0" animBg="1"/>
      <p:bldP spid="29" grpId="0"/>
      <p:bldP spid="30" grpId="0"/>
      <p:bldP spid="31" grpId="0"/>
      <p:bldP spid="32" grpId="0"/>
      <p:bldP spid="33" grpId="0"/>
      <p:bldP spid="34" grpId="0"/>
      <p:bldP spid="35" grpId="0"/>
      <p:bldP spid="36" grpId="0"/>
      <p:bldP spid="45" grpId="0"/>
      <p:bldP spid="46" grpId="0"/>
      <p:bldP spid="47" grpId="0"/>
      <p:bldP spid="48" grpId="0"/>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行业前景</a:t>
            </a:r>
            <a:endParaRPr lang="zh-CN" altLang="en-US" sz="2400" dirty="0">
              <a:solidFill>
                <a:schemeClr val="accent2"/>
              </a:solidFill>
              <a:cs typeface="+mn-ea"/>
              <a:sym typeface="+mn-lt"/>
            </a:endParaRPr>
          </a:p>
        </p:txBody>
      </p:sp>
      <p:sp>
        <p:nvSpPr>
          <p:cNvPr id="4"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Industry outlook</a:t>
            </a:r>
            <a:endParaRPr lang="en-US" altLang="zh-CN" dirty="0">
              <a:latin typeface="+mn-lt"/>
              <a:ea typeface="+mn-ea"/>
              <a:cs typeface="+mn-ea"/>
              <a:sym typeface="+mn-lt"/>
            </a:endParaRPr>
          </a:p>
        </p:txBody>
      </p:sp>
      <p:sp>
        <p:nvSpPr>
          <p:cNvPr id="6" name="íṥlîḋé"/>
          <p:cNvSpPr/>
          <p:nvPr/>
        </p:nvSpPr>
        <p:spPr>
          <a:xfrm>
            <a:off x="4361678" y="2354644"/>
            <a:ext cx="2537276" cy="2537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ïŝlïďé"/>
          <p:cNvSpPr/>
          <p:nvPr/>
        </p:nvSpPr>
        <p:spPr>
          <a:xfrm>
            <a:off x="2890884" y="4158387"/>
            <a:ext cx="1649280" cy="16492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išlíḋe"/>
          <p:cNvSpPr/>
          <p:nvPr/>
        </p:nvSpPr>
        <p:spPr>
          <a:xfrm>
            <a:off x="7155537" y="2875189"/>
            <a:ext cx="1824053" cy="18240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ïS1ïḍè"/>
          <p:cNvSpPr/>
          <p:nvPr/>
        </p:nvSpPr>
        <p:spPr>
          <a:xfrm>
            <a:off x="6367928" y="4615483"/>
            <a:ext cx="1434029" cy="14340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0" name="íṧ1îďé"/>
          <p:cNvSpPr/>
          <p:nvPr/>
        </p:nvSpPr>
        <p:spPr>
          <a:xfrm>
            <a:off x="6438521" y="1445273"/>
            <a:ext cx="1434029" cy="1434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1" name="îsľïdê"/>
          <p:cNvSpPr/>
          <p:nvPr/>
        </p:nvSpPr>
        <p:spPr>
          <a:xfrm>
            <a:off x="8325261" y="1337273"/>
            <a:ext cx="1649280" cy="16492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íS1îḑè"/>
          <p:cNvSpPr/>
          <p:nvPr/>
        </p:nvSpPr>
        <p:spPr>
          <a:xfrm>
            <a:off x="1282134" y="4060214"/>
            <a:ext cx="1434029" cy="14340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3" name="îşlïḑé"/>
          <p:cNvSpPr/>
          <p:nvPr/>
        </p:nvSpPr>
        <p:spPr>
          <a:xfrm>
            <a:off x="2457607" y="2236162"/>
            <a:ext cx="1824053" cy="1824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文本框 37"/>
          <p:cNvSpPr txBox="1"/>
          <p:nvPr/>
        </p:nvSpPr>
        <p:spPr>
          <a:xfrm>
            <a:off x="11144265" y="2962556"/>
            <a:ext cx="542980" cy="1200329"/>
          </a:xfrm>
          <a:prstGeom prst="rect">
            <a:avLst/>
          </a:prstGeom>
          <a:noFill/>
        </p:spPr>
        <p:txBody>
          <a:bodyPr wrap="square" rtlCol="0">
            <a:spAutoFit/>
          </a:bodyPr>
          <a:lstStyle/>
          <a:p>
            <a:r>
              <a:rPr kumimoji="1" lang="zh-CN" altLang="en-US" b="1" dirty="0">
                <a:solidFill>
                  <a:schemeClr val="accent1"/>
                </a:solidFill>
                <a:cs typeface="+mn-ea"/>
                <a:sym typeface="+mn-lt"/>
              </a:rPr>
              <a:t>推广策略</a:t>
            </a:r>
            <a:endParaRPr kumimoji="1" lang="zh-CN" altLang="en-US" b="1" dirty="0">
              <a:solidFill>
                <a:schemeClr val="accent1"/>
              </a:solidFill>
              <a:cs typeface="+mn-ea"/>
              <a:sym typeface="+mn-lt"/>
            </a:endParaRPr>
          </a:p>
        </p:txBody>
      </p:sp>
      <p:sp>
        <p:nvSpPr>
          <p:cNvPr id="39" name="矩形 38"/>
          <p:cNvSpPr/>
          <p:nvPr/>
        </p:nvSpPr>
        <p:spPr>
          <a:xfrm>
            <a:off x="2357132" y="2579935"/>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r" defTabSz="914400" fontAlgn="base">
              <a:spcBef>
                <a:spcPct val="0"/>
              </a:spcBef>
              <a:spcAft>
                <a:spcPct val="0"/>
              </a:spcAft>
              <a:buFont typeface="Arial" panose="020B0604020202020204" pitchFamily="34" charset="0"/>
              <a:buNone/>
            </a:pPr>
            <a:r>
              <a:rPr lang="zh-CN" altLang="zh-CN" sz="1800" b="1" dirty="0">
                <a:solidFill>
                  <a:schemeClr val="bg1">
                    <a:lumMod val="95000"/>
                  </a:schemeClr>
                </a:solidFill>
                <a:cs typeface="+mn-ea"/>
                <a:sym typeface="+mn-lt"/>
              </a:rPr>
              <a:t>网络</a:t>
            </a:r>
            <a:endParaRPr lang="zh-CN" altLang="zh-CN" sz="1800" b="1" dirty="0">
              <a:solidFill>
                <a:schemeClr val="bg1">
                  <a:lumMod val="95000"/>
                </a:schemeClr>
              </a:solidFill>
              <a:cs typeface="+mn-ea"/>
              <a:sym typeface="+mn-lt"/>
            </a:endParaRPr>
          </a:p>
        </p:txBody>
      </p:sp>
      <p:sp>
        <p:nvSpPr>
          <p:cNvPr id="40" name="矩形 39"/>
          <p:cNvSpPr/>
          <p:nvPr/>
        </p:nvSpPr>
        <p:spPr>
          <a:xfrm>
            <a:off x="2695287" y="2942804"/>
            <a:ext cx="1512978"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通过微信公众号、</a:t>
            </a:r>
            <a:r>
              <a:rPr lang="en-US" altLang="zh-CN" sz="1200" dirty="0">
                <a:solidFill>
                  <a:schemeClr val="bg1">
                    <a:lumMod val="95000"/>
                  </a:schemeClr>
                </a:solidFill>
                <a:cs typeface="+mn-ea"/>
                <a:sym typeface="+mn-lt"/>
              </a:rPr>
              <a:t>QQ</a:t>
            </a:r>
            <a:r>
              <a:rPr lang="zh-CN" altLang="en-US" sz="1200" dirty="0">
                <a:solidFill>
                  <a:schemeClr val="bg1">
                    <a:lumMod val="95000"/>
                  </a:schemeClr>
                </a:solidFill>
                <a:cs typeface="+mn-ea"/>
                <a:sym typeface="+mn-lt"/>
              </a:rPr>
              <a:t>群、校内论坛等方式宣传。</a:t>
            </a:r>
            <a:endParaRPr lang="zh-CN" altLang="zh-CN" sz="1200" dirty="0">
              <a:solidFill>
                <a:schemeClr val="bg1">
                  <a:lumMod val="95000"/>
                </a:schemeClr>
              </a:solidFill>
              <a:cs typeface="+mn-ea"/>
              <a:sym typeface="+mn-lt"/>
            </a:endParaRPr>
          </a:p>
        </p:txBody>
      </p:sp>
      <p:sp>
        <p:nvSpPr>
          <p:cNvPr id="41" name="矩形 40"/>
          <p:cNvSpPr/>
          <p:nvPr/>
        </p:nvSpPr>
        <p:spPr>
          <a:xfrm>
            <a:off x="3149388" y="4549764"/>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优惠券</a:t>
            </a:r>
            <a:endParaRPr lang="zh-CN" altLang="zh-CN" sz="1800" b="1" dirty="0">
              <a:solidFill>
                <a:schemeClr val="bg1">
                  <a:lumMod val="95000"/>
                </a:schemeClr>
              </a:solidFill>
              <a:cs typeface="+mn-ea"/>
              <a:sym typeface="+mn-lt"/>
            </a:endParaRPr>
          </a:p>
        </p:txBody>
      </p:sp>
      <p:sp>
        <p:nvSpPr>
          <p:cNvPr id="42" name="矩形 41"/>
          <p:cNvSpPr/>
          <p:nvPr/>
        </p:nvSpPr>
        <p:spPr>
          <a:xfrm>
            <a:off x="3149388" y="4919096"/>
            <a:ext cx="1390776" cy="4616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zh-CN" sz="1200" dirty="0">
                <a:solidFill>
                  <a:schemeClr val="bg1">
                    <a:lumMod val="95000"/>
                  </a:schemeClr>
                </a:solidFill>
                <a:cs typeface="+mn-ea"/>
                <a:sym typeface="+mn-lt"/>
              </a:rPr>
              <a:t>分发宣传单、小册予以优惠券等</a:t>
            </a:r>
            <a:endParaRPr lang="zh-CN" altLang="zh-CN" sz="1200" dirty="0">
              <a:solidFill>
                <a:schemeClr val="bg1">
                  <a:lumMod val="95000"/>
                </a:schemeClr>
              </a:solidFill>
              <a:cs typeface="+mn-ea"/>
              <a:sym typeface="+mn-lt"/>
            </a:endParaRPr>
          </a:p>
        </p:txBody>
      </p:sp>
      <p:sp>
        <p:nvSpPr>
          <p:cNvPr id="43" name="矩形 42"/>
          <p:cNvSpPr/>
          <p:nvPr/>
        </p:nvSpPr>
        <p:spPr>
          <a:xfrm>
            <a:off x="1467161" y="4274329"/>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海报</a:t>
            </a:r>
            <a:endParaRPr lang="zh-CN" altLang="zh-CN" sz="1800" b="1" dirty="0">
              <a:solidFill>
                <a:schemeClr val="bg1">
                  <a:lumMod val="95000"/>
                </a:schemeClr>
              </a:solidFill>
              <a:cs typeface="+mn-ea"/>
              <a:sym typeface="+mn-lt"/>
            </a:endParaRPr>
          </a:p>
        </p:txBody>
      </p:sp>
      <p:sp>
        <p:nvSpPr>
          <p:cNvPr id="44" name="矩形 43"/>
          <p:cNvSpPr/>
          <p:nvPr/>
        </p:nvSpPr>
        <p:spPr>
          <a:xfrm>
            <a:off x="1467161" y="4645438"/>
            <a:ext cx="1201931"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zh-CN" sz="1200" dirty="0">
                <a:solidFill>
                  <a:schemeClr val="bg1">
                    <a:lumMod val="95000"/>
                  </a:schemeClr>
                </a:solidFill>
                <a:cs typeface="+mn-ea"/>
                <a:sym typeface="+mn-lt"/>
              </a:rPr>
              <a:t>制作精美海报并张贴</a:t>
            </a:r>
            <a:r>
              <a:rPr lang="zh-CN" altLang="en-US" sz="1200" dirty="0">
                <a:solidFill>
                  <a:schemeClr val="bg1">
                    <a:lumMod val="95000"/>
                  </a:schemeClr>
                </a:solidFill>
                <a:cs typeface="+mn-ea"/>
                <a:sym typeface="+mn-lt"/>
              </a:rPr>
              <a:t>关键位置</a:t>
            </a:r>
            <a:endParaRPr lang="zh-CN" altLang="zh-CN" sz="1200" dirty="0">
              <a:solidFill>
                <a:schemeClr val="bg1">
                  <a:lumMod val="95000"/>
                </a:schemeClr>
              </a:solidFill>
              <a:cs typeface="+mn-ea"/>
              <a:sym typeface="+mn-lt"/>
            </a:endParaRPr>
          </a:p>
        </p:txBody>
      </p:sp>
      <p:sp>
        <p:nvSpPr>
          <p:cNvPr id="45" name="矩形 44"/>
          <p:cNvSpPr/>
          <p:nvPr/>
        </p:nvSpPr>
        <p:spPr>
          <a:xfrm>
            <a:off x="4775932" y="3089882"/>
            <a:ext cx="1667520"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赞助学生活动</a:t>
            </a:r>
            <a:endParaRPr lang="zh-CN" altLang="zh-CN" sz="1800" b="1" dirty="0">
              <a:solidFill>
                <a:schemeClr val="bg1">
                  <a:lumMod val="95000"/>
                </a:schemeClr>
              </a:solidFill>
              <a:cs typeface="+mn-ea"/>
              <a:sym typeface="+mn-lt"/>
            </a:endParaRPr>
          </a:p>
        </p:txBody>
      </p:sp>
      <p:sp>
        <p:nvSpPr>
          <p:cNvPr id="46" name="矩形 45"/>
          <p:cNvSpPr/>
          <p:nvPr/>
        </p:nvSpPr>
        <p:spPr>
          <a:xfrm>
            <a:off x="4775932" y="3499187"/>
            <a:ext cx="1708767"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zh-CN" sz="1200" dirty="0">
                <a:solidFill>
                  <a:schemeClr val="bg1">
                    <a:lumMod val="95000"/>
                  </a:schemeClr>
                </a:solidFill>
                <a:cs typeface="+mn-ea"/>
                <a:sym typeface="+mn-lt"/>
              </a:rPr>
              <a:t>为</a:t>
            </a:r>
            <a:r>
              <a:rPr lang="zh-CN" altLang="en-US" sz="1200" dirty="0">
                <a:solidFill>
                  <a:schemeClr val="bg1">
                    <a:lumMod val="95000"/>
                  </a:schemeClr>
                </a:solidFill>
                <a:cs typeface="+mn-ea"/>
                <a:sym typeface="+mn-lt"/>
              </a:rPr>
              <a:t>学生</a:t>
            </a:r>
            <a:r>
              <a:rPr lang="zh-CN" altLang="zh-CN" sz="1200" dirty="0">
                <a:solidFill>
                  <a:schemeClr val="bg1">
                    <a:lumMod val="95000"/>
                  </a:schemeClr>
                </a:solidFill>
                <a:cs typeface="+mn-ea"/>
                <a:sym typeface="+mn-lt"/>
              </a:rPr>
              <a:t>活动提供经费以店名冠名</a:t>
            </a:r>
            <a:r>
              <a:rPr lang="zh-CN" altLang="en-US" sz="1200" dirty="0">
                <a:solidFill>
                  <a:schemeClr val="bg1">
                    <a:lumMod val="95000"/>
                  </a:schemeClr>
                </a:solidFill>
                <a:cs typeface="+mn-ea"/>
                <a:sym typeface="+mn-lt"/>
              </a:rPr>
              <a:t>、</a:t>
            </a:r>
            <a:r>
              <a:rPr lang="zh-CN" altLang="zh-CN" sz="1200" dirty="0">
                <a:solidFill>
                  <a:schemeClr val="bg1">
                    <a:lumMod val="95000"/>
                  </a:schemeClr>
                </a:solidFill>
                <a:cs typeface="+mn-ea"/>
                <a:sym typeface="+mn-lt"/>
              </a:rPr>
              <a:t>提供优惠券、会员卡等作为奖品</a:t>
            </a:r>
            <a:endParaRPr lang="zh-CN" altLang="zh-CN" sz="1200" dirty="0">
              <a:solidFill>
                <a:schemeClr val="bg1">
                  <a:lumMod val="95000"/>
                </a:schemeClr>
              </a:solidFill>
              <a:cs typeface="+mn-ea"/>
              <a:sym typeface="+mn-lt"/>
            </a:endParaRPr>
          </a:p>
        </p:txBody>
      </p:sp>
      <p:sp>
        <p:nvSpPr>
          <p:cNvPr id="47" name="矩形 46"/>
          <p:cNvSpPr/>
          <p:nvPr/>
        </p:nvSpPr>
        <p:spPr>
          <a:xfrm>
            <a:off x="8544469" y="1674283"/>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网络</a:t>
            </a:r>
            <a:endParaRPr lang="zh-CN" altLang="zh-CN" sz="1800" b="1" dirty="0">
              <a:solidFill>
                <a:schemeClr val="bg1">
                  <a:lumMod val="95000"/>
                </a:schemeClr>
              </a:solidFill>
              <a:cs typeface="+mn-ea"/>
              <a:sym typeface="+mn-lt"/>
            </a:endParaRPr>
          </a:p>
        </p:txBody>
      </p:sp>
      <p:sp>
        <p:nvSpPr>
          <p:cNvPr id="48" name="矩形 47"/>
          <p:cNvSpPr/>
          <p:nvPr/>
        </p:nvSpPr>
        <p:spPr>
          <a:xfrm>
            <a:off x="8544469" y="1993123"/>
            <a:ext cx="1376947"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通过微信公众号、官方网站活动等方式宣传。</a:t>
            </a:r>
            <a:endParaRPr lang="zh-CN" altLang="zh-CN" sz="1200" dirty="0">
              <a:solidFill>
                <a:schemeClr val="bg1">
                  <a:lumMod val="95000"/>
                </a:schemeClr>
              </a:solidFill>
              <a:cs typeface="+mn-ea"/>
              <a:sym typeface="+mn-lt"/>
            </a:endParaRPr>
          </a:p>
        </p:txBody>
      </p:sp>
      <p:sp>
        <p:nvSpPr>
          <p:cNvPr id="49" name="矩形 48"/>
          <p:cNvSpPr/>
          <p:nvPr/>
        </p:nvSpPr>
        <p:spPr>
          <a:xfrm>
            <a:off x="6570532" y="1715227"/>
            <a:ext cx="1267137"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报纸杂志</a:t>
            </a:r>
            <a:endParaRPr lang="zh-CN" altLang="zh-CN" sz="1800" b="1" dirty="0">
              <a:solidFill>
                <a:schemeClr val="bg1">
                  <a:lumMod val="95000"/>
                </a:schemeClr>
              </a:solidFill>
              <a:cs typeface="+mn-ea"/>
              <a:sym typeface="+mn-lt"/>
            </a:endParaRPr>
          </a:p>
        </p:txBody>
      </p:sp>
      <p:sp>
        <p:nvSpPr>
          <p:cNvPr id="50" name="矩形 49"/>
          <p:cNvSpPr/>
          <p:nvPr/>
        </p:nvSpPr>
        <p:spPr>
          <a:xfrm>
            <a:off x="6570532" y="2079522"/>
            <a:ext cx="1267136" cy="4616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在海东晚报做整版广告宣传。</a:t>
            </a:r>
            <a:endParaRPr lang="zh-CN" altLang="zh-CN" sz="1200" dirty="0">
              <a:solidFill>
                <a:schemeClr val="bg1">
                  <a:lumMod val="95000"/>
                </a:schemeClr>
              </a:solidFill>
              <a:cs typeface="+mn-ea"/>
              <a:sym typeface="+mn-lt"/>
            </a:endParaRPr>
          </a:p>
        </p:txBody>
      </p:sp>
      <p:sp>
        <p:nvSpPr>
          <p:cNvPr id="51" name="矩形 50"/>
          <p:cNvSpPr/>
          <p:nvPr/>
        </p:nvSpPr>
        <p:spPr>
          <a:xfrm>
            <a:off x="6540186" y="4836837"/>
            <a:ext cx="1267137"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户外广告</a:t>
            </a:r>
            <a:endParaRPr lang="zh-CN" altLang="zh-CN" sz="1800" b="1" dirty="0">
              <a:solidFill>
                <a:schemeClr val="bg1">
                  <a:lumMod val="95000"/>
                </a:schemeClr>
              </a:solidFill>
              <a:cs typeface="+mn-ea"/>
              <a:sym typeface="+mn-lt"/>
            </a:endParaRPr>
          </a:p>
        </p:txBody>
      </p:sp>
      <p:sp>
        <p:nvSpPr>
          <p:cNvPr id="52" name="矩形 51"/>
          <p:cNvSpPr/>
          <p:nvPr/>
        </p:nvSpPr>
        <p:spPr>
          <a:xfrm>
            <a:off x="6519868" y="5195625"/>
            <a:ext cx="1131292" cy="646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在公交车站、公交车内投放广告。</a:t>
            </a:r>
            <a:endParaRPr lang="zh-CN" altLang="zh-CN" sz="1200" dirty="0">
              <a:solidFill>
                <a:schemeClr val="bg1">
                  <a:lumMod val="95000"/>
                </a:schemeClr>
              </a:solidFill>
              <a:cs typeface="+mn-ea"/>
              <a:sym typeface="+mn-lt"/>
            </a:endParaRPr>
          </a:p>
        </p:txBody>
      </p:sp>
      <p:sp>
        <p:nvSpPr>
          <p:cNvPr id="53" name="矩形 52"/>
          <p:cNvSpPr/>
          <p:nvPr/>
        </p:nvSpPr>
        <p:spPr>
          <a:xfrm>
            <a:off x="7416337" y="3255423"/>
            <a:ext cx="995084" cy="3693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defTabSz="914400" fontAlgn="base">
              <a:spcBef>
                <a:spcPct val="0"/>
              </a:spcBef>
              <a:spcAft>
                <a:spcPct val="0"/>
              </a:spcAft>
              <a:buFont typeface="Arial" panose="020B0604020202020204" pitchFamily="34" charset="0"/>
              <a:buNone/>
            </a:pPr>
            <a:r>
              <a:rPr lang="zh-CN" altLang="en-US" sz="1800" b="1" dirty="0">
                <a:solidFill>
                  <a:schemeClr val="bg1">
                    <a:lumMod val="95000"/>
                  </a:schemeClr>
                </a:solidFill>
                <a:cs typeface="+mn-ea"/>
                <a:sym typeface="+mn-lt"/>
              </a:rPr>
              <a:t>宣传单</a:t>
            </a:r>
            <a:endParaRPr lang="zh-CN" altLang="zh-CN" sz="1800" b="1" dirty="0">
              <a:solidFill>
                <a:schemeClr val="bg1">
                  <a:lumMod val="95000"/>
                </a:schemeClr>
              </a:solidFill>
              <a:cs typeface="+mn-ea"/>
              <a:sym typeface="+mn-lt"/>
            </a:endParaRPr>
          </a:p>
        </p:txBody>
      </p:sp>
      <p:sp>
        <p:nvSpPr>
          <p:cNvPr id="54" name="矩形 53"/>
          <p:cNvSpPr/>
          <p:nvPr/>
        </p:nvSpPr>
        <p:spPr>
          <a:xfrm>
            <a:off x="7416337" y="3574263"/>
            <a:ext cx="1347501" cy="8309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pPr algn="just" defTabSz="914400" fontAlgn="base">
              <a:spcBef>
                <a:spcPct val="0"/>
              </a:spcBef>
              <a:spcAft>
                <a:spcPct val="0"/>
              </a:spcAft>
              <a:buFont typeface="Arial" panose="020B0604020202020204" pitchFamily="34" charset="0"/>
              <a:buNone/>
            </a:pPr>
            <a:r>
              <a:rPr lang="zh-CN" altLang="en-US" sz="1200" dirty="0">
                <a:solidFill>
                  <a:schemeClr val="bg1">
                    <a:lumMod val="95000"/>
                  </a:schemeClr>
                </a:solidFill>
                <a:cs typeface="+mn-ea"/>
                <a:sym typeface="+mn-lt"/>
              </a:rPr>
              <a:t>在大型商场、酒吧、</a:t>
            </a:r>
            <a:r>
              <a:rPr lang="en-US" altLang="zh-CN" sz="1200" dirty="0">
                <a:solidFill>
                  <a:schemeClr val="bg1">
                    <a:lumMod val="95000"/>
                  </a:schemeClr>
                </a:solidFill>
                <a:cs typeface="+mn-ea"/>
                <a:sym typeface="+mn-lt"/>
              </a:rPr>
              <a:t>KTV</a:t>
            </a:r>
            <a:r>
              <a:rPr lang="zh-CN" altLang="en-US" sz="1200" dirty="0">
                <a:solidFill>
                  <a:schemeClr val="bg1">
                    <a:lumMod val="95000"/>
                  </a:schemeClr>
                </a:solidFill>
                <a:cs typeface="+mn-ea"/>
                <a:sym typeface="+mn-lt"/>
              </a:rPr>
              <a:t>等分发宣传单或优惠券等。</a:t>
            </a:r>
            <a:endParaRPr lang="zh-CN" altLang="zh-CN" sz="1200" dirty="0">
              <a:solidFill>
                <a:schemeClr val="bg1">
                  <a:lumMod val="95000"/>
                </a:schemeClr>
              </a:solidFill>
              <a:cs typeface="+mn-ea"/>
              <a:sym typeface="+mn-lt"/>
            </a:endParaRPr>
          </a:p>
        </p:txBody>
      </p:sp>
      <p:cxnSp>
        <p:nvCxnSpPr>
          <p:cNvPr id="56" name="直线连接符 55"/>
          <p:cNvCxnSpPr/>
          <p:nvPr/>
        </p:nvCxnSpPr>
        <p:spPr>
          <a:xfrm rot="5400000" flipH="1">
            <a:off x="11043128" y="2469095"/>
            <a:ext cx="6799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线连接符 56"/>
          <p:cNvCxnSpPr/>
          <p:nvPr/>
        </p:nvCxnSpPr>
        <p:spPr>
          <a:xfrm rot="5400000" flipH="1">
            <a:off x="11043128" y="4746795"/>
            <a:ext cx="679938"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直角三角形 57"/>
          <p:cNvSpPr/>
          <p:nvPr/>
        </p:nvSpPr>
        <p:spPr>
          <a:xfrm flipH="1">
            <a:off x="11144265" y="1993123"/>
            <a:ext cx="1047735" cy="4864877"/>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22" presetClass="entr" presetSubtype="4" fill="hold" grpId="0"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down)">
                                      <p:cBhvr>
                                        <p:cTn id="30" dur="500"/>
                                        <p:tgtEl>
                                          <p:spTgt spid="58"/>
                                        </p:tgtEl>
                                      </p:cBhvr>
                                    </p:animEffect>
                                  </p:childTnLst>
                                </p:cTn>
                              </p:par>
                            </p:childTnLst>
                          </p:cTn>
                        </p:par>
                        <p:par>
                          <p:cTn id="31" fill="hold">
                            <p:stCondLst>
                              <p:cond delay="2519"/>
                            </p:stCondLst>
                            <p:childTnLst>
                              <p:par>
                                <p:cTn id="32" presetID="55"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1000" fill="hold"/>
                                        <p:tgtEl>
                                          <p:spTgt spid="38"/>
                                        </p:tgtEl>
                                        <p:attrNameLst>
                                          <p:attrName>ppt_w</p:attrName>
                                        </p:attrNameLst>
                                      </p:cBhvr>
                                      <p:tavLst>
                                        <p:tav tm="0">
                                          <p:val>
                                            <p:strVal val="#ppt_w*0.70"/>
                                          </p:val>
                                        </p:tav>
                                        <p:tav tm="100000">
                                          <p:val>
                                            <p:strVal val="#ppt_w"/>
                                          </p:val>
                                        </p:tav>
                                      </p:tavLst>
                                    </p:anim>
                                    <p:anim calcmode="lin" valueType="num">
                                      <p:cBhvr>
                                        <p:cTn id="35" dur="1000" fill="hold"/>
                                        <p:tgtEl>
                                          <p:spTgt spid="38"/>
                                        </p:tgtEl>
                                        <p:attrNameLst>
                                          <p:attrName>ppt_h</p:attrName>
                                        </p:attrNameLst>
                                      </p:cBhvr>
                                      <p:tavLst>
                                        <p:tav tm="0">
                                          <p:val>
                                            <p:strVal val="#ppt_h"/>
                                          </p:val>
                                        </p:tav>
                                        <p:tav tm="100000">
                                          <p:val>
                                            <p:strVal val="#ppt_h"/>
                                          </p:val>
                                        </p:tav>
                                      </p:tavLst>
                                    </p:anim>
                                    <p:animEffect transition="in" filter="fade">
                                      <p:cBhvr>
                                        <p:cTn id="36" dur="1000"/>
                                        <p:tgtEl>
                                          <p:spTgt spid="38"/>
                                        </p:tgtEl>
                                      </p:cBhvr>
                                    </p:animEffect>
                                  </p:childTnLst>
                                </p:cTn>
                              </p:par>
                              <p:par>
                                <p:cTn id="37" presetID="22" presetClass="entr" presetSubtype="1"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up)">
                                      <p:cBhvr>
                                        <p:cTn id="39" dur="500"/>
                                        <p:tgtEl>
                                          <p:spTgt spid="56"/>
                                        </p:tgtEl>
                                      </p:cBhvr>
                                    </p:animEffect>
                                  </p:childTnLst>
                                </p:cTn>
                              </p:par>
                              <p:par>
                                <p:cTn id="40" presetID="22" presetClass="entr" presetSubtype="4" fill="hold" nodeType="with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wipe(down)">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p:cTn id="59" dur="500" fill="hold"/>
                                        <p:tgtEl>
                                          <p:spTgt spid="6"/>
                                        </p:tgtEl>
                                        <p:attrNameLst>
                                          <p:attrName>ppt_w</p:attrName>
                                        </p:attrNameLst>
                                      </p:cBhvr>
                                      <p:tavLst>
                                        <p:tav tm="0">
                                          <p:val>
                                            <p:fltVal val="0"/>
                                          </p:val>
                                        </p:tav>
                                        <p:tav tm="100000">
                                          <p:val>
                                            <p:strVal val="#ppt_w"/>
                                          </p:val>
                                        </p:tav>
                                      </p:tavLst>
                                    </p:anim>
                                    <p:anim calcmode="lin" valueType="num">
                                      <p:cBhvr>
                                        <p:cTn id="60" dur="500" fill="hold"/>
                                        <p:tgtEl>
                                          <p:spTgt spid="6"/>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ppt_w</p:attrName>
                                        </p:attrNameLst>
                                      </p:cBhvr>
                                      <p:tavLst>
                                        <p:tav tm="0">
                                          <p:val>
                                            <p:fltVal val="0"/>
                                          </p:val>
                                        </p:tav>
                                        <p:tav tm="100000">
                                          <p:val>
                                            <p:strVal val="#ppt_w"/>
                                          </p:val>
                                        </p:tav>
                                      </p:tavLst>
                                    </p:anim>
                                    <p:anim calcmode="lin" valueType="num">
                                      <p:cBhvr>
                                        <p:cTn id="68" dur="500" fill="hold"/>
                                        <p:tgtEl>
                                          <p:spTgt spid="8"/>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p:cTn id="75" dur="500" fill="hold"/>
                                        <p:tgtEl>
                                          <p:spTgt spid="9"/>
                                        </p:tgtEl>
                                        <p:attrNameLst>
                                          <p:attrName>ppt_w</p:attrName>
                                        </p:attrNameLst>
                                      </p:cBhvr>
                                      <p:tavLst>
                                        <p:tav tm="0">
                                          <p:val>
                                            <p:fltVal val="0"/>
                                          </p:val>
                                        </p:tav>
                                        <p:tav tm="100000">
                                          <p:val>
                                            <p:strVal val="#ppt_w"/>
                                          </p:val>
                                        </p:tav>
                                      </p:tavLst>
                                    </p:anim>
                                    <p:anim calcmode="lin" valueType="num">
                                      <p:cBhvr>
                                        <p:cTn id="76" dur="500" fill="hold"/>
                                        <p:tgtEl>
                                          <p:spTgt spid="9"/>
                                        </p:tgtEl>
                                        <p:attrNameLst>
                                          <p:attrName>ppt_h</p:attrName>
                                        </p:attrNameLst>
                                      </p:cBhvr>
                                      <p:tavLst>
                                        <p:tav tm="0">
                                          <p:val>
                                            <p:fltVal val="0"/>
                                          </p:val>
                                        </p:tav>
                                        <p:tav tm="100000">
                                          <p:val>
                                            <p:strVal val="#ppt_h"/>
                                          </p:val>
                                        </p:tav>
                                      </p:tavLst>
                                    </p:anim>
                                  </p:childTnLst>
                                </p:cTn>
                              </p:par>
                            </p:childTnLst>
                          </p:cTn>
                        </p:par>
                        <p:par>
                          <p:cTn id="77" fill="hold">
                            <p:stCondLst>
                              <p:cond delay="500"/>
                            </p:stCondLst>
                            <p:childTnLst>
                              <p:par>
                                <p:cTn id="78" presetID="55" presetClass="entr" presetSubtype="0" fill="hold" grpId="0" nodeType="afterEffect">
                                  <p:stCondLst>
                                    <p:cond delay="0"/>
                                  </p:stCondLst>
                                  <p:iterate type="lt">
                                    <p:tmPct val="10000"/>
                                  </p:iterate>
                                  <p:childTnLst>
                                    <p:set>
                                      <p:cBhvr>
                                        <p:cTn id="79" dur="1" fill="hold">
                                          <p:stCondLst>
                                            <p:cond delay="0"/>
                                          </p:stCondLst>
                                        </p:cTn>
                                        <p:tgtEl>
                                          <p:spTgt spid="43"/>
                                        </p:tgtEl>
                                        <p:attrNameLst>
                                          <p:attrName>style.visibility</p:attrName>
                                        </p:attrNameLst>
                                      </p:cBhvr>
                                      <p:to>
                                        <p:strVal val="visible"/>
                                      </p:to>
                                    </p:set>
                                    <p:anim calcmode="lin" valueType="num">
                                      <p:cBhvr>
                                        <p:cTn id="80" dur="1000" fill="hold"/>
                                        <p:tgtEl>
                                          <p:spTgt spid="43"/>
                                        </p:tgtEl>
                                        <p:attrNameLst>
                                          <p:attrName>ppt_w</p:attrName>
                                        </p:attrNameLst>
                                      </p:cBhvr>
                                      <p:tavLst>
                                        <p:tav tm="0">
                                          <p:val>
                                            <p:strVal val="#ppt_w*0.70"/>
                                          </p:val>
                                        </p:tav>
                                        <p:tav tm="100000">
                                          <p:val>
                                            <p:strVal val="#ppt_w"/>
                                          </p:val>
                                        </p:tav>
                                      </p:tavLst>
                                    </p:anim>
                                    <p:anim calcmode="lin" valueType="num">
                                      <p:cBhvr>
                                        <p:cTn id="81" dur="1000" fill="hold"/>
                                        <p:tgtEl>
                                          <p:spTgt spid="43"/>
                                        </p:tgtEl>
                                        <p:attrNameLst>
                                          <p:attrName>ppt_h</p:attrName>
                                        </p:attrNameLst>
                                      </p:cBhvr>
                                      <p:tavLst>
                                        <p:tav tm="0">
                                          <p:val>
                                            <p:strVal val="#ppt_h"/>
                                          </p:val>
                                        </p:tav>
                                        <p:tav tm="100000">
                                          <p:val>
                                            <p:strVal val="#ppt_h"/>
                                          </p:val>
                                        </p:tav>
                                      </p:tavLst>
                                    </p:anim>
                                    <p:animEffect transition="in" filter="fade">
                                      <p:cBhvr>
                                        <p:cTn id="82" dur="1000"/>
                                        <p:tgtEl>
                                          <p:spTgt spid="43"/>
                                        </p:tgtEl>
                                      </p:cBhvr>
                                    </p:animEffect>
                                  </p:childTnLst>
                                </p:cTn>
                              </p:par>
                              <p:par>
                                <p:cTn id="83" presetID="55" presetClass="entr" presetSubtype="0" fill="hold" grpId="0" nodeType="withEffect">
                                  <p:stCondLst>
                                    <p:cond delay="0"/>
                                  </p:stCondLst>
                                  <p:iterate type="lt">
                                    <p:tmPct val="10000"/>
                                  </p:iterate>
                                  <p:childTnLst>
                                    <p:set>
                                      <p:cBhvr>
                                        <p:cTn id="84" dur="1" fill="hold">
                                          <p:stCondLst>
                                            <p:cond delay="0"/>
                                          </p:stCondLst>
                                        </p:cTn>
                                        <p:tgtEl>
                                          <p:spTgt spid="44"/>
                                        </p:tgtEl>
                                        <p:attrNameLst>
                                          <p:attrName>style.visibility</p:attrName>
                                        </p:attrNameLst>
                                      </p:cBhvr>
                                      <p:to>
                                        <p:strVal val="visible"/>
                                      </p:to>
                                    </p:set>
                                    <p:anim calcmode="lin" valueType="num">
                                      <p:cBhvr>
                                        <p:cTn id="85" dur="1000" fill="hold"/>
                                        <p:tgtEl>
                                          <p:spTgt spid="44"/>
                                        </p:tgtEl>
                                        <p:attrNameLst>
                                          <p:attrName>ppt_w</p:attrName>
                                        </p:attrNameLst>
                                      </p:cBhvr>
                                      <p:tavLst>
                                        <p:tav tm="0">
                                          <p:val>
                                            <p:strVal val="#ppt_w*0.70"/>
                                          </p:val>
                                        </p:tav>
                                        <p:tav tm="100000">
                                          <p:val>
                                            <p:strVal val="#ppt_w"/>
                                          </p:val>
                                        </p:tav>
                                      </p:tavLst>
                                    </p:anim>
                                    <p:anim calcmode="lin" valueType="num">
                                      <p:cBhvr>
                                        <p:cTn id="86" dur="1000" fill="hold"/>
                                        <p:tgtEl>
                                          <p:spTgt spid="44"/>
                                        </p:tgtEl>
                                        <p:attrNameLst>
                                          <p:attrName>ppt_h</p:attrName>
                                        </p:attrNameLst>
                                      </p:cBhvr>
                                      <p:tavLst>
                                        <p:tav tm="0">
                                          <p:val>
                                            <p:strVal val="#ppt_h"/>
                                          </p:val>
                                        </p:tav>
                                        <p:tav tm="100000">
                                          <p:val>
                                            <p:strVal val="#ppt_h"/>
                                          </p:val>
                                        </p:tav>
                                      </p:tavLst>
                                    </p:anim>
                                    <p:animEffect transition="in" filter="fade">
                                      <p:cBhvr>
                                        <p:cTn id="87" dur="1000"/>
                                        <p:tgtEl>
                                          <p:spTgt spid="44"/>
                                        </p:tgtEl>
                                      </p:cBhvr>
                                    </p:animEffect>
                                  </p:childTnLst>
                                </p:cTn>
                              </p:par>
                              <p:par>
                                <p:cTn id="88" presetID="55" presetClass="entr" presetSubtype="0" fill="hold" grpId="0" nodeType="withEffect">
                                  <p:stCondLst>
                                    <p:cond delay="0"/>
                                  </p:stCondLst>
                                  <p:iterate type="lt">
                                    <p:tmPct val="10000"/>
                                  </p:iterate>
                                  <p:childTnLst>
                                    <p:set>
                                      <p:cBhvr>
                                        <p:cTn id="89" dur="1" fill="hold">
                                          <p:stCondLst>
                                            <p:cond delay="0"/>
                                          </p:stCondLst>
                                        </p:cTn>
                                        <p:tgtEl>
                                          <p:spTgt spid="39"/>
                                        </p:tgtEl>
                                        <p:attrNameLst>
                                          <p:attrName>style.visibility</p:attrName>
                                        </p:attrNameLst>
                                      </p:cBhvr>
                                      <p:to>
                                        <p:strVal val="visible"/>
                                      </p:to>
                                    </p:set>
                                    <p:anim calcmode="lin" valueType="num">
                                      <p:cBhvr>
                                        <p:cTn id="90" dur="1000" fill="hold"/>
                                        <p:tgtEl>
                                          <p:spTgt spid="39"/>
                                        </p:tgtEl>
                                        <p:attrNameLst>
                                          <p:attrName>ppt_w</p:attrName>
                                        </p:attrNameLst>
                                      </p:cBhvr>
                                      <p:tavLst>
                                        <p:tav tm="0">
                                          <p:val>
                                            <p:strVal val="#ppt_w*0.70"/>
                                          </p:val>
                                        </p:tav>
                                        <p:tav tm="100000">
                                          <p:val>
                                            <p:strVal val="#ppt_w"/>
                                          </p:val>
                                        </p:tav>
                                      </p:tavLst>
                                    </p:anim>
                                    <p:anim calcmode="lin" valueType="num">
                                      <p:cBhvr>
                                        <p:cTn id="91" dur="1000" fill="hold"/>
                                        <p:tgtEl>
                                          <p:spTgt spid="39"/>
                                        </p:tgtEl>
                                        <p:attrNameLst>
                                          <p:attrName>ppt_h</p:attrName>
                                        </p:attrNameLst>
                                      </p:cBhvr>
                                      <p:tavLst>
                                        <p:tav tm="0">
                                          <p:val>
                                            <p:strVal val="#ppt_h"/>
                                          </p:val>
                                        </p:tav>
                                        <p:tav tm="100000">
                                          <p:val>
                                            <p:strVal val="#ppt_h"/>
                                          </p:val>
                                        </p:tav>
                                      </p:tavLst>
                                    </p:anim>
                                    <p:animEffect transition="in" filter="fade">
                                      <p:cBhvr>
                                        <p:cTn id="92" dur="1000"/>
                                        <p:tgtEl>
                                          <p:spTgt spid="39"/>
                                        </p:tgtEl>
                                      </p:cBhvr>
                                    </p:animEffect>
                                  </p:childTnLst>
                                </p:cTn>
                              </p:par>
                              <p:par>
                                <p:cTn id="93" presetID="55" presetClass="entr" presetSubtype="0" fill="hold" grpId="0" nodeType="withEffect">
                                  <p:stCondLst>
                                    <p:cond delay="0"/>
                                  </p:stCondLst>
                                  <p:iterate type="lt">
                                    <p:tmPct val="10000"/>
                                  </p:iterate>
                                  <p:childTnLst>
                                    <p:set>
                                      <p:cBhvr>
                                        <p:cTn id="94" dur="1" fill="hold">
                                          <p:stCondLst>
                                            <p:cond delay="0"/>
                                          </p:stCondLst>
                                        </p:cTn>
                                        <p:tgtEl>
                                          <p:spTgt spid="40"/>
                                        </p:tgtEl>
                                        <p:attrNameLst>
                                          <p:attrName>style.visibility</p:attrName>
                                        </p:attrNameLst>
                                      </p:cBhvr>
                                      <p:to>
                                        <p:strVal val="visible"/>
                                      </p:to>
                                    </p:set>
                                    <p:anim calcmode="lin" valueType="num">
                                      <p:cBhvr>
                                        <p:cTn id="95" dur="1000" fill="hold"/>
                                        <p:tgtEl>
                                          <p:spTgt spid="40"/>
                                        </p:tgtEl>
                                        <p:attrNameLst>
                                          <p:attrName>ppt_w</p:attrName>
                                        </p:attrNameLst>
                                      </p:cBhvr>
                                      <p:tavLst>
                                        <p:tav tm="0">
                                          <p:val>
                                            <p:strVal val="#ppt_w*0.70"/>
                                          </p:val>
                                        </p:tav>
                                        <p:tav tm="100000">
                                          <p:val>
                                            <p:strVal val="#ppt_w"/>
                                          </p:val>
                                        </p:tav>
                                      </p:tavLst>
                                    </p:anim>
                                    <p:anim calcmode="lin" valueType="num">
                                      <p:cBhvr>
                                        <p:cTn id="96" dur="1000" fill="hold"/>
                                        <p:tgtEl>
                                          <p:spTgt spid="40"/>
                                        </p:tgtEl>
                                        <p:attrNameLst>
                                          <p:attrName>ppt_h</p:attrName>
                                        </p:attrNameLst>
                                      </p:cBhvr>
                                      <p:tavLst>
                                        <p:tav tm="0">
                                          <p:val>
                                            <p:strVal val="#ppt_h"/>
                                          </p:val>
                                        </p:tav>
                                        <p:tav tm="100000">
                                          <p:val>
                                            <p:strVal val="#ppt_h"/>
                                          </p:val>
                                        </p:tav>
                                      </p:tavLst>
                                    </p:anim>
                                    <p:animEffect transition="in" filter="fade">
                                      <p:cBhvr>
                                        <p:cTn id="97" dur="1000"/>
                                        <p:tgtEl>
                                          <p:spTgt spid="40"/>
                                        </p:tgtEl>
                                      </p:cBhvr>
                                    </p:animEffect>
                                  </p:childTnLst>
                                </p:cTn>
                              </p:par>
                              <p:par>
                                <p:cTn id="98" presetID="55" presetClass="entr" presetSubtype="0" fill="hold" grpId="0" nodeType="withEffect">
                                  <p:stCondLst>
                                    <p:cond delay="0"/>
                                  </p:stCondLst>
                                  <p:iterate type="lt">
                                    <p:tmPct val="10000"/>
                                  </p:iterate>
                                  <p:childTnLst>
                                    <p:set>
                                      <p:cBhvr>
                                        <p:cTn id="99" dur="1" fill="hold">
                                          <p:stCondLst>
                                            <p:cond delay="0"/>
                                          </p:stCondLst>
                                        </p:cTn>
                                        <p:tgtEl>
                                          <p:spTgt spid="41"/>
                                        </p:tgtEl>
                                        <p:attrNameLst>
                                          <p:attrName>style.visibility</p:attrName>
                                        </p:attrNameLst>
                                      </p:cBhvr>
                                      <p:to>
                                        <p:strVal val="visible"/>
                                      </p:to>
                                    </p:set>
                                    <p:anim calcmode="lin" valueType="num">
                                      <p:cBhvr>
                                        <p:cTn id="100" dur="1000" fill="hold"/>
                                        <p:tgtEl>
                                          <p:spTgt spid="41"/>
                                        </p:tgtEl>
                                        <p:attrNameLst>
                                          <p:attrName>ppt_w</p:attrName>
                                        </p:attrNameLst>
                                      </p:cBhvr>
                                      <p:tavLst>
                                        <p:tav tm="0">
                                          <p:val>
                                            <p:strVal val="#ppt_w*0.70"/>
                                          </p:val>
                                        </p:tav>
                                        <p:tav tm="100000">
                                          <p:val>
                                            <p:strVal val="#ppt_w"/>
                                          </p:val>
                                        </p:tav>
                                      </p:tavLst>
                                    </p:anim>
                                    <p:anim calcmode="lin" valueType="num">
                                      <p:cBhvr>
                                        <p:cTn id="101" dur="1000" fill="hold"/>
                                        <p:tgtEl>
                                          <p:spTgt spid="41"/>
                                        </p:tgtEl>
                                        <p:attrNameLst>
                                          <p:attrName>ppt_h</p:attrName>
                                        </p:attrNameLst>
                                      </p:cBhvr>
                                      <p:tavLst>
                                        <p:tav tm="0">
                                          <p:val>
                                            <p:strVal val="#ppt_h"/>
                                          </p:val>
                                        </p:tav>
                                        <p:tav tm="100000">
                                          <p:val>
                                            <p:strVal val="#ppt_h"/>
                                          </p:val>
                                        </p:tav>
                                      </p:tavLst>
                                    </p:anim>
                                    <p:animEffect transition="in" filter="fade">
                                      <p:cBhvr>
                                        <p:cTn id="102" dur="1000"/>
                                        <p:tgtEl>
                                          <p:spTgt spid="41"/>
                                        </p:tgtEl>
                                      </p:cBhvr>
                                    </p:animEffect>
                                  </p:childTnLst>
                                </p:cTn>
                              </p:par>
                              <p:par>
                                <p:cTn id="103" presetID="55" presetClass="entr" presetSubtype="0" fill="hold" grpId="0" nodeType="withEffect">
                                  <p:stCondLst>
                                    <p:cond delay="0"/>
                                  </p:stCondLst>
                                  <p:iterate type="lt">
                                    <p:tmPct val="10000"/>
                                  </p:iterate>
                                  <p:childTnLst>
                                    <p:set>
                                      <p:cBhvr>
                                        <p:cTn id="104" dur="1" fill="hold">
                                          <p:stCondLst>
                                            <p:cond delay="0"/>
                                          </p:stCondLst>
                                        </p:cTn>
                                        <p:tgtEl>
                                          <p:spTgt spid="42"/>
                                        </p:tgtEl>
                                        <p:attrNameLst>
                                          <p:attrName>style.visibility</p:attrName>
                                        </p:attrNameLst>
                                      </p:cBhvr>
                                      <p:to>
                                        <p:strVal val="visible"/>
                                      </p:to>
                                    </p:set>
                                    <p:anim calcmode="lin" valueType="num">
                                      <p:cBhvr>
                                        <p:cTn id="105" dur="1000" fill="hold"/>
                                        <p:tgtEl>
                                          <p:spTgt spid="42"/>
                                        </p:tgtEl>
                                        <p:attrNameLst>
                                          <p:attrName>ppt_w</p:attrName>
                                        </p:attrNameLst>
                                      </p:cBhvr>
                                      <p:tavLst>
                                        <p:tav tm="0">
                                          <p:val>
                                            <p:strVal val="#ppt_w*0.70"/>
                                          </p:val>
                                        </p:tav>
                                        <p:tav tm="100000">
                                          <p:val>
                                            <p:strVal val="#ppt_w"/>
                                          </p:val>
                                        </p:tav>
                                      </p:tavLst>
                                    </p:anim>
                                    <p:anim calcmode="lin" valueType="num">
                                      <p:cBhvr>
                                        <p:cTn id="106" dur="1000" fill="hold"/>
                                        <p:tgtEl>
                                          <p:spTgt spid="42"/>
                                        </p:tgtEl>
                                        <p:attrNameLst>
                                          <p:attrName>ppt_h</p:attrName>
                                        </p:attrNameLst>
                                      </p:cBhvr>
                                      <p:tavLst>
                                        <p:tav tm="0">
                                          <p:val>
                                            <p:strVal val="#ppt_h"/>
                                          </p:val>
                                        </p:tav>
                                        <p:tav tm="100000">
                                          <p:val>
                                            <p:strVal val="#ppt_h"/>
                                          </p:val>
                                        </p:tav>
                                      </p:tavLst>
                                    </p:anim>
                                    <p:animEffect transition="in" filter="fade">
                                      <p:cBhvr>
                                        <p:cTn id="107" dur="1000"/>
                                        <p:tgtEl>
                                          <p:spTgt spid="42"/>
                                        </p:tgtEl>
                                      </p:cBhvr>
                                    </p:animEffect>
                                  </p:childTnLst>
                                </p:cTn>
                              </p:par>
                              <p:par>
                                <p:cTn id="108" presetID="55" presetClass="entr" presetSubtype="0" fill="hold" grpId="0" nodeType="withEffect">
                                  <p:stCondLst>
                                    <p:cond delay="0"/>
                                  </p:stCondLst>
                                  <p:iterate type="lt">
                                    <p:tmPct val="10000"/>
                                  </p:iterate>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strVal val="#ppt_w*0.70"/>
                                          </p:val>
                                        </p:tav>
                                        <p:tav tm="100000">
                                          <p:val>
                                            <p:strVal val="#ppt_w"/>
                                          </p:val>
                                        </p:tav>
                                      </p:tavLst>
                                    </p:anim>
                                    <p:anim calcmode="lin" valueType="num">
                                      <p:cBhvr>
                                        <p:cTn id="111" dur="1000" fill="hold"/>
                                        <p:tgtEl>
                                          <p:spTgt spid="45"/>
                                        </p:tgtEl>
                                        <p:attrNameLst>
                                          <p:attrName>ppt_h</p:attrName>
                                        </p:attrNameLst>
                                      </p:cBhvr>
                                      <p:tavLst>
                                        <p:tav tm="0">
                                          <p:val>
                                            <p:strVal val="#ppt_h"/>
                                          </p:val>
                                        </p:tav>
                                        <p:tav tm="100000">
                                          <p:val>
                                            <p:strVal val="#ppt_h"/>
                                          </p:val>
                                        </p:tav>
                                      </p:tavLst>
                                    </p:anim>
                                    <p:animEffect transition="in" filter="fade">
                                      <p:cBhvr>
                                        <p:cTn id="112" dur="1000"/>
                                        <p:tgtEl>
                                          <p:spTgt spid="45"/>
                                        </p:tgtEl>
                                      </p:cBhvr>
                                    </p:animEffect>
                                  </p:childTnLst>
                                </p:cTn>
                              </p:par>
                              <p:par>
                                <p:cTn id="113" presetID="55" presetClass="entr" presetSubtype="0" fill="hold" grpId="0" nodeType="withEffect">
                                  <p:stCondLst>
                                    <p:cond delay="0"/>
                                  </p:stCondLst>
                                  <p:iterate type="lt">
                                    <p:tmPct val="10000"/>
                                  </p:iterate>
                                  <p:childTnLst>
                                    <p:set>
                                      <p:cBhvr>
                                        <p:cTn id="114" dur="1" fill="hold">
                                          <p:stCondLst>
                                            <p:cond delay="0"/>
                                          </p:stCondLst>
                                        </p:cTn>
                                        <p:tgtEl>
                                          <p:spTgt spid="46"/>
                                        </p:tgtEl>
                                        <p:attrNameLst>
                                          <p:attrName>style.visibility</p:attrName>
                                        </p:attrNameLst>
                                      </p:cBhvr>
                                      <p:to>
                                        <p:strVal val="visible"/>
                                      </p:to>
                                    </p:set>
                                    <p:anim calcmode="lin" valueType="num">
                                      <p:cBhvr>
                                        <p:cTn id="115" dur="1000" fill="hold"/>
                                        <p:tgtEl>
                                          <p:spTgt spid="46"/>
                                        </p:tgtEl>
                                        <p:attrNameLst>
                                          <p:attrName>ppt_w</p:attrName>
                                        </p:attrNameLst>
                                      </p:cBhvr>
                                      <p:tavLst>
                                        <p:tav tm="0">
                                          <p:val>
                                            <p:strVal val="#ppt_w*0.70"/>
                                          </p:val>
                                        </p:tav>
                                        <p:tav tm="100000">
                                          <p:val>
                                            <p:strVal val="#ppt_w"/>
                                          </p:val>
                                        </p:tav>
                                      </p:tavLst>
                                    </p:anim>
                                    <p:anim calcmode="lin" valueType="num">
                                      <p:cBhvr>
                                        <p:cTn id="116" dur="1000" fill="hold"/>
                                        <p:tgtEl>
                                          <p:spTgt spid="46"/>
                                        </p:tgtEl>
                                        <p:attrNameLst>
                                          <p:attrName>ppt_h</p:attrName>
                                        </p:attrNameLst>
                                      </p:cBhvr>
                                      <p:tavLst>
                                        <p:tav tm="0">
                                          <p:val>
                                            <p:strVal val="#ppt_h"/>
                                          </p:val>
                                        </p:tav>
                                        <p:tav tm="100000">
                                          <p:val>
                                            <p:strVal val="#ppt_h"/>
                                          </p:val>
                                        </p:tav>
                                      </p:tavLst>
                                    </p:anim>
                                    <p:animEffect transition="in" filter="fade">
                                      <p:cBhvr>
                                        <p:cTn id="117" dur="1000"/>
                                        <p:tgtEl>
                                          <p:spTgt spid="46"/>
                                        </p:tgtEl>
                                      </p:cBhvr>
                                    </p:animEffect>
                                  </p:childTnLst>
                                </p:cTn>
                              </p:par>
                              <p:par>
                                <p:cTn id="118" presetID="55" presetClass="entr" presetSubtype="0" fill="hold" grpId="0" nodeType="withEffect">
                                  <p:stCondLst>
                                    <p:cond delay="0"/>
                                  </p:stCondLst>
                                  <p:iterate type="lt">
                                    <p:tmPct val="10000"/>
                                  </p:iterate>
                                  <p:childTnLst>
                                    <p:set>
                                      <p:cBhvr>
                                        <p:cTn id="119" dur="1" fill="hold">
                                          <p:stCondLst>
                                            <p:cond delay="0"/>
                                          </p:stCondLst>
                                        </p:cTn>
                                        <p:tgtEl>
                                          <p:spTgt spid="49"/>
                                        </p:tgtEl>
                                        <p:attrNameLst>
                                          <p:attrName>style.visibility</p:attrName>
                                        </p:attrNameLst>
                                      </p:cBhvr>
                                      <p:to>
                                        <p:strVal val="visible"/>
                                      </p:to>
                                    </p:set>
                                    <p:anim calcmode="lin" valueType="num">
                                      <p:cBhvr>
                                        <p:cTn id="120" dur="1000" fill="hold"/>
                                        <p:tgtEl>
                                          <p:spTgt spid="49"/>
                                        </p:tgtEl>
                                        <p:attrNameLst>
                                          <p:attrName>ppt_w</p:attrName>
                                        </p:attrNameLst>
                                      </p:cBhvr>
                                      <p:tavLst>
                                        <p:tav tm="0">
                                          <p:val>
                                            <p:strVal val="#ppt_w*0.70"/>
                                          </p:val>
                                        </p:tav>
                                        <p:tav tm="100000">
                                          <p:val>
                                            <p:strVal val="#ppt_w"/>
                                          </p:val>
                                        </p:tav>
                                      </p:tavLst>
                                    </p:anim>
                                    <p:anim calcmode="lin" valueType="num">
                                      <p:cBhvr>
                                        <p:cTn id="121" dur="1000" fill="hold"/>
                                        <p:tgtEl>
                                          <p:spTgt spid="49"/>
                                        </p:tgtEl>
                                        <p:attrNameLst>
                                          <p:attrName>ppt_h</p:attrName>
                                        </p:attrNameLst>
                                      </p:cBhvr>
                                      <p:tavLst>
                                        <p:tav tm="0">
                                          <p:val>
                                            <p:strVal val="#ppt_h"/>
                                          </p:val>
                                        </p:tav>
                                        <p:tav tm="100000">
                                          <p:val>
                                            <p:strVal val="#ppt_h"/>
                                          </p:val>
                                        </p:tav>
                                      </p:tavLst>
                                    </p:anim>
                                    <p:animEffect transition="in" filter="fade">
                                      <p:cBhvr>
                                        <p:cTn id="122" dur="1000"/>
                                        <p:tgtEl>
                                          <p:spTgt spid="49"/>
                                        </p:tgtEl>
                                      </p:cBhvr>
                                    </p:animEffect>
                                  </p:childTnLst>
                                </p:cTn>
                              </p:par>
                              <p:par>
                                <p:cTn id="123" presetID="55" presetClass="entr" presetSubtype="0" fill="hold" grpId="0" nodeType="withEffect">
                                  <p:stCondLst>
                                    <p:cond delay="0"/>
                                  </p:stCondLst>
                                  <p:iterate type="lt">
                                    <p:tmPct val="10000"/>
                                  </p:iterate>
                                  <p:childTnLst>
                                    <p:set>
                                      <p:cBhvr>
                                        <p:cTn id="124" dur="1" fill="hold">
                                          <p:stCondLst>
                                            <p:cond delay="0"/>
                                          </p:stCondLst>
                                        </p:cTn>
                                        <p:tgtEl>
                                          <p:spTgt spid="50"/>
                                        </p:tgtEl>
                                        <p:attrNameLst>
                                          <p:attrName>style.visibility</p:attrName>
                                        </p:attrNameLst>
                                      </p:cBhvr>
                                      <p:to>
                                        <p:strVal val="visible"/>
                                      </p:to>
                                    </p:set>
                                    <p:anim calcmode="lin" valueType="num">
                                      <p:cBhvr>
                                        <p:cTn id="125" dur="1000" fill="hold"/>
                                        <p:tgtEl>
                                          <p:spTgt spid="50"/>
                                        </p:tgtEl>
                                        <p:attrNameLst>
                                          <p:attrName>ppt_w</p:attrName>
                                        </p:attrNameLst>
                                      </p:cBhvr>
                                      <p:tavLst>
                                        <p:tav tm="0">
                                          <p:val>
                                            <p:strVal val="#ppt_w*0.70"/>
                                          </p:val>
                                        </p:tav>
                                        <p:tav tm="100000">
                                          <p:val>
                                            <p:strVal val="#ppt_w"/>
                                          </p:val>
                                        </p:tav>
                                      </p:tavLst>
                                    </p:anim>
                                    <p:anim calcmode="lin" valueType="num">
                                      <p:cBhvr>
                                        <p:cTn id="126" dur="1000" fill="hold"/>
                                        <p:tgtEl>
                                          <p:spTgt spid="50"/>
                                        </p:tgtEl>
                                        <p:attrNameLst>
                                          <p:attrName>ppt_h</p:attrName>
                                        </p:attrNameLst>
                                      </p:cBhvr>
                                      <p:tavLst>
                                        <p:tav tm="0">
                                          <p:val>
                                            <p:strVal val="#ppt_h"/>
                                          </p:val>
                                        </p:tav>
                                        <p:tav tm="100000">
                                          <p:val>
                                            <p:strVal val="#ppt_h"/>
                                          </p:val>
                                        </p:tav>
                                      </p:tavLst>
                                    </p:anim>
                                    <p:animEffect transition="in" filter="fade">
                                      <p:cBhvr>
                                        <p:cTn id="127" dur="1000"/>
                                        <p:tgtEl>
                                          <p:spTgt spid="50"/>
                                        </p:tgtEl>
                                      </p:cBhvr>
                                    </p:animEffect>
                                  </p:childTnLst>
                                </p:cTn>
                              </p:par>
                              <p:par>
                                <p:cTn id="128" presetID="55" presetClass="entr" presetSubtype="0" fill="hold" grpId="0" nodeType="withEffect">
                                  <p:stCondLst>
                                    <p:cond delay="0"/>
                                  </p:stCondLst>
                                  <p:iterate type="lt">
                                    <p:tmPct val="10000"/>
                                  </p:iterate>
                                  <p:childTnLst>
                                    <p:set>
                                      <p:cBhvr>
                                        <p:cTn id="129" dur="1" fill="hold">
                                          <p:stCondLst>
                                            <p:cond delay="0"/>
                                          </p:stCondLst>
                                        </p:cTn>
                                        <p:tgtEl>
                                          <p:spTgt spid="54"/>
                                        </p:tgtEl>
                                        <p:attrNameLst>
                                          <p:attrName>style.visibility</p:attrName>
                                        </p:attrNameLst>
                                      </p:cBhvr>
                                      <p:to>
                                        <p:strVal val="visible"/>
                                      </p:to>
                                    </p:set>
                                    <p:anim calcmode="lin" valueType="num">
                                      <p:cBhvr>
                                        <p:cTn id="130" dur="1000" fill="hold"/>
                                        <p:tgtEl>
                                          <p:spTgt spid="54"/>
                                        </p:tgtEl>
                                        <p:attrNameLst>
                                          <p:attrName>ppt_w</p:attrName>
                                        </p:attrNameLst>
                                      </p:cBhvr>
                                      <p:tavLst>
                                        <p:tav tm="0">
                                          <p:val>
                                            <p:strVal val="#ppt_w*0.70"/>
                                          </p:val>
                                        </p:tav>
                                        <p:tav tm="100000">
                                          <p:val>
                                            <p:strVal val="#ppt_w"/>
                                          </p:val>
                                        </p:tav>
                                      </p:tavLst>
                                    </p:anim>
                                    <p:anim calcmode="lin" valueType="num">
                                      <p:cBhvr>
                                        <p:cTn id="131" dur="1000" fill="hold"/>
                                        <p:tgtEl>
                                          <p:spTgt spid="54"/>
                                        </p:tgtEl>
                                        <p:attrNameLst>
                                          <p:attrName>ppt_h</p:attrName>
                                        </p:attrNameLst>
                                      </p:cBhvr>
                                      <p:tavLst>
                                        <p:tav tm="0">
                                          <p:val>
                                            <p:strVal val="#ppt_h"/>
                                          </p:val>
                                        </p:tav>
                                        <p:tav tm="100000">
                                          <p:val>
                                            <p:strVal val="#ppt_h"/>
                                          </p:val>
                                        </p:tav>
                                      </p:tavLst>
                                    </p:anim>
                                    <p:animEffect transition="in" filter="fade">
                                      <p:cBhvr>
                                        <p:cTn id="132" dur="1000"/>
                                        <p:tgtEl>
                                          <p:spTgt spid="54"/>
                                        </p:tgtEl>
                                      </p:cBhvr>
                                    </p:animEffect>
                                  </p:childTnLst>
                                </p:cTn>
                              </p:par>
                              <p:par>
                                <p:cTn id="133" presetID="55" presetClass="entr" presetSubtype="0" fill="hold" grpId="0" nodeType="withEffect">
                                  <p:stCondLst>
                                    <p:cond delay="0"/>
                                  </p:stCondLst>
                                  <p:iterate type="lt">
                                    <p:tmPct val="10000"/>
                                  </p:iterate>
                                  <p:childTnLst>
                                    <p:set>
                                      <p:cBhvr>
                                        <p:cTn id="134" dur="1" fill="hold">
                                          <p:stCondLst>
                                            <p:cond delay="0"/>
                                          </p:stCondLst>
                                        </p:cTn>
                                        <p:tgtEl>
                                          <p:spTgt spid="53"/>
                                        </p:tgtEl>
                                        <p:attrNameLst>
                                          <p:attrName>style.visibility</p:attrName>
                                        </p:attrNameLst>
                                      </p:cBhvr>
                                      <p:to>
                                        <p:strVal val="visible"/>
                                      </p:to>
                                    </p:set>
                                    <p:anim calcmode="lin" valueType="num">
                                      <p:cBhvr>
                                        <p:cTn id="135" dur="1000" fill="hold"/>
                                        <p:tgtEl>
                                          <p:spTgt spid="53"/>
                                        </p:tgtEl>
                                        <p:attrNameLst>
                                          <p:attrName>ppt_w</p:attrName>
                                        </p:attrNameLst>
                                      </p:cBhvr>
                                      <p:tavLst>
                                        <p:tav tm="0">
                                          <p:val>
                                            <p:strVal val="#ppt_w*0.70"/>
                                          </p:val>
                                        </p:tav>
                                        <p:tav tm="100000">
                                          <p:val>
                                            <p:strVal val="#ppt_w"/>
                                          </p:val>
                                        </p:tav>
                                      </p:tavLst>
                                    </p:anim>
                                    <p:anim calcmode="lin" valueType="num">
                                      <p:cBhvr>
                                        <p:cTn id="136" dur="1000" fill="hold"/>
                                        <p:tgtEl>
                                          <p:spTgt spid="53"/>
                                        </p:tgtEl>
                                        <p:attrNameLst>
                                          <p:attrName>ppt_h</p:attrName>
                                        </p:attrNameLst>
                                      </p:cBhvr>
                                      <p:tavLst>
                                        <p:tav tm="0">
                                          <p:val>
                                            <p:strVal val="#ppt_h"/>
                                          </p:val>
                                        </p:tav>
                                        <p:tav tm="100000">
                                          <p:val>
                                            <p:strVal val="#ppt_h"/>
                                          </p:val>
                                        </p:tav>
                                      </p:tavLst>
                                    </p:anim>
                                    <p:animEffect transition="in" filter="fade">
                                      <p:cBhvr>
                                        <p:cTn id="137" dur="1000"/>
                                        <p:tgtEl>
                                          <p:spTgt spid="53"/>
                                        </p:tgtEl>
                                      </p:cBhvr>
                                    </p:animEffect>
                                  </p:childTnLst>
                                </p:cTn>
                              </p:par>
                              <p:par>
                                <p:cTn id="138" presetID="55" presetClass="entr" presetSubtype="0" fill="hold" grpId="0" nodeType="withEffect">
                                  <p:stCondLst>
                                    <p:cond delay="0"/>
                                  </p:stCondLst>
                                  <p:iterate type="lt">
                                    <p:tmPct val="10000"/>
                                  </p:iterate>
                                  <p:childTnLst>
                                    <p:set>
                                      <p:cBhvr>
                                        <p:cTn id="139" dur="1" fill="hold">
                                          <p:stCondLst>
                                            <p:cond delay="0"/>
                                          </p:stCondLst>
                                        </p:cTn>
                                        <p:tgtEl>
                                          <p:spTgt spid="51"/>
                                        </p:tgtEl>
                                        <p:attrNameLst>
                                          <p:attrName>style.visibility</p:attrName>
                                        </p:attrNameLst>
                                      </p:cBhvr>
                                      <p:to>
                                        <p:strVal val="visible"/>
                                      </p:to>
                                    </p:set>
                                    <p:anim calcmode="lin" valueType="num">
                                      <p:cBhvr>
                                        <p:cTn id="140" dur="1000" fill="hold"/>
                                        <p:tgtEl>
                                          <p:spTgt spid="51"/>
                                        </p:tgtEl>
                                        <p:attrNameLst>
                                          <p:attrName>ppt_w</p:attrName>
                                        </p:attrNameLst>
                                      </p:cBhvr>
                                      <p:tavLst>
                                        <p:tav tm="0">
                                          <p:val>
                                            <p:strVal val="#ppt_w*0.70"/>
                                          </p:val>
                                        </p:tav>
                                        <p:tav tm="100000">
                                          <p:val>
                                            <p:strVal val="#ppt_w"/>
                                          </p:val>
                                        </p:tav>
                                      </p:tavLst>
                                    </p:anim>
                                    <p:anim calcmode="lin" valueType="num">
                                      <p:cBhvr>
                                        <p:cTn id="141" dur="1000" fill="hold"/>
                                        <p:tgtEl>
                                          <p:spTgt spid="51"/>
                                        </p:tgtEl>
                                        <p:attrNameLst>
                                          <p:attrName>ppt_h</p:attrName>
                                        </p:attrNameLst>
                                      </p:cBhvr>
                                      <p:tavLst>
                                        <p:tav tm="0">
                                          <p:val>
                                            <p:strVal val="#ppt_h"/>
                                          </p:val>
                                        </p:tav>
                                        <p:tav tm="100000">
                                          <p:val>
                                            <p:strVal val="#ppt_h"/>
                                          </p:val>
                                        </p:tav>
                                      </p:tavLst>
                                    </p:anim>
                                    <p:animEffect transition="in" filter="fade">
                                      <p:cBhvr>
                                        <p:cTn id="142" dur="1000"/>
                                        <p:tgtEl>
                                          <p:spTgt spid="51"/>
                                        </p:tgtEl>
                                      </p:cBhvr>
                                    </p:animEffect>
                                  </p:childTnLst>
                                </p:cTn>
                              </p:par>
                              <p:par>
                                <p:cTn id="143" presetID="55" presetClass="entr" presetSubtype="0" fill="hold" grpId="0" nodeType="withEffect">
                                  <p:stCondLst>
                                    <p:cond delay="0"/>
                                  </p:stCondLst>
                                  <p:iterate type="lt">
                                    <p:tmPct val="10000"/>
                                  </p:iterate>
                                  <p:childTnLst>
                                    <p:set>
                                      <p:cBhvr>
                                        <p:cTn id="144" dur="1" fill="hold">
                                          <p:stCondLst>
                                            <p:cond delay="0"/>
                                          </p:stCondLst>
                                        </p:cTn>
                                        <p:tgtEl>
                                          <p:spTgt spid="52"/>
                                        </p:tgtEl>
                                        <p:attrNameLst>
                                          <p:attrName>style.visibility</p:attrName>
                                        </p:attrNameLst>
                                      </p:cBhvr>
                                      <p:to>
                                        <p:strVal val="visible"/>
                                      </p:to>
                                    </p:set>
                                    <p:anim calcmode="lin" valueType="num">
                                      <p:cBhvr>
                                        <p:cTn id="145" dur="1000" fill="hold"/>
                                        <p:tgtEl>
                                          <p:spTgt spid="52"/>
                                        </p:tgtEl>
                                        <p:attrNameLst>
                                          <p:attrName>ppt_w</p:attrName>
                                        </p:attrNameLst>
                                      </p:cBhvr>
                                      <p:tavLst>
                                        <p:tav tm="0">
                                          <p:val>
                                            <p:strVal val="#ppt_w*0.70"/>
                                          </p:val>
                                        </p:tav>
                                        <p:tav tm="100000">
                                          <p:val>
                                            <p:strVal val="#ppt_w"/>
                                          </p:val>
                                        </p:tav>
                                      </p:tavLst>
                                    </p:anim>
                                    <p:anim calcmode="lin" valueType="num">
                                      <p:cBhvr>
                                        <p:cTn id="146" dur="1000" fill="hold"/>
                                        <p:tgtEl>
                                          <p:spTgt spid="52"/>
                                        </p:tgtEl>
                                        <p:attrNameLst>
                                          <p:attrName>ppt_h</p:attrName>
                                        </p:attrNameLst>
                                      </p:cBhvr>
                                      <p:tavLst>
                                        <p:tav tm="0">
                                          <p:val>
                                            <p:strVal val="#ppt_h"/>
                                          </p:val>
                                        </p:tav>
                                        <p:tav tm="100000">
                                          <p:val>
                                            <p:strVal val="#ppt_h"/>
                                          </p:val>
                                        </p:tav>
                                      </p:tavLst>
                                    </p:anim>
                                    <p:animEffect transition="in" filter="fade">
                                      <p:cBhvr>
                                        <p:cTn id="147" dur="1000"/>
                                        <p:tgtEl>
                                          <p:spTgt spid="52"/>
                                        </p:tgtEl>
                                      </p:cBhvr>
                                    </p:animEffect>
                                  </p:childTnLst>
                                </p:cTn>
                              </p:par>
                              <p:par>
                                <p:cTn id="148" presetID="55" presetClass="entr" presetSubtype="0" fill="hold" grpId="0" nodeType="withEffect">
                                  <p:stCondLst>
                                    <p:cond delay="0"/>
                                  </p:stCondLst>
                                  <p:iterate type="lt">
                                    <p:tmPct val="10000"/>
                                  </p:iterate>
                                  <p:childTnLst>
                                    <p:set>
                                      <p:cBhvr>
                                        <p:cTn id="149" dur="1" fill="hold">
                                          <p:stCondLst>
                                            <p:cond delay="0"/>
                                          </p:stCondLst>
                                        </p:cTn>
                                        <p:tgtEl>
                                          <p:spTgt spid="47"/>
                                        </p:tgtEl>
                                        <p:attrNameLst>
                                          <p:attrName>style.visibility</p:attrName>
                                        </p:attrNameLst>
                                      </p:cBhvr>
                                      <p:to>
                                        <p:strVal val="visible"/>
                                      </p:to>
                                    </p:set>
                                    <p:anim calcmode="lin" valueType="num">
                                      <p:cBhvr>
                                        <p:cTn id="150" dur="1000" fill="hold"/>
                                        <p:tgtEl>
                                          <p:spTgt spid="47"/>
                                        </p:tgtEl>
                                        <p:attrNameLst>
                                          <p:attrName>ppt_w</p:attrName>
                                        </p:attrNameLst>
                                      </p:cBhvr>
                                      <p:tavLst>
                                        <p:tav tm="0">
                                          <p:val>
                                            <p:strVal val="#ppt_w*0.70"/>
                                          </p:val>
                                        </p:tav>
                                        <p:tav tm="100000">
                                          <p:val>
                                            <p:strVal val="#ppt_w"/>
                                          </p:val>
                                        </p:tav>
                                      </p:tavLst>
                                    </p:anim>
                                    <p:anim calcmode="lin" valueType="num">
                                      <p:cBhvr>
                                        <p:cTn id="151" dur="1000" fill="hold"/>
                                        <p:tgtEl>
                                          <p:spTgt spid="47"/>
                                        </p:tgtEl>
                                        <p:attrNameLst>
                                          <p:attrName>ppt_h</p:attrName>
                                        </p:attrNameLst>
                                      </p:cBhvr>
                                      <p:tavLst>
                                        <p:tav tm="0">
                                          <p:val>
                                            <p:strVal val="#ppt_h"/>
                                          </p:val>
                                        </p:tav>
                                        <p:tav tm="100000">
                                          <p:val>
                                            <p:strVal val="#ppt_h"/>
                                          </p:val>
                                        </p:tav>
                                      </p:tavLst>
                                    </p:anim>
                                    <p:animEffect transition="in" filter="fade">
                                      <p:cBhvr>
                                        <p:cTn id="152" dur="1000"/>
                                        <p:tgtEl>
                                          <p:spTgt spid="47"/>
                                        </p:tgtEl>
                                      </p:cBhvr>
                                    </p:animEffect>
                                  </p:childTnLst>
                                </p:cTn>
                              </p:par>
                              <p:par>
                                <p:cTn id="153" presetID="55" presetClass="entr" presetSubtype="0" fill="hold" grpId="0" nodeType="withEffect">
                                  <p:stCondLst>
                                    <p:cond delay="0"/>
                                  </p:stCondLst>
                                  <p:iterate type="lt">
                                    <p:tmPct val="10000"/>
                                  </p:iterate>
                                  <p:childTnLst>
                                    <p:set>
                                      <p:cBhvr>
                                        <p:cTn id="154" dur="1" fill="hold">
                                          <p:stCondLst>
                                            <p:cond delay="0"/>
                                          </p:stCondLst>
                                        </p:cTn>
                                        <p:tgtEl>
                                          <p:spTgt spid="48"/>
                                        </p:tgtEl>
                                        <p:attrNameLst>
                                          <p:attrName>style.visibility</p:attrName>
                                        </p:attrNameLst>
                                      </p:cBhvr>
                                      <p:to>
                                        <p:strVal val="visible"/>
                                      </p:to>
                                    </p:set>
                                    <p:anim calcmode="lin" valueType="num">
                                      <p:cBhvr>
                                        <p:cTn id="155" dur="1000" fill="hold"/>
                                        <p:tgtEl>
                                          <p:spTgt spid="48"/>
                                        </p:tgtEl>
                                        <p:attrNameLst>
                                          <p:attrName>ppt_w</p:attrName>
                                        </p:attrNameLst>
                                      </p:cBhvr>
                                      <p:tavLst>
                                        <p:tav tm="0">
                                          <p:val>
                                            <p:strVal val="#ppt_w*0.70"/>
                                          </p:val>
                                        </p:tav>
                                        <p:tav tm="100000">
                                          <p:val>
                                            <p:strVal val="#ppt_w"/>
                                          </p:val>
                                        </p:tav>
                                      </p:tavLst>
                                    </p:anim>
                                    <p:anim calcmode="lin" valueType="num">
                                      <p:cBhvr>
                                        <p:cTn id="156" dur="1000" fill="hold"/>
                                        <p:tgtEl>
                                          <p:spTgt spid="48"/>
                                        </p:tgtEl>
                                        <p:attrNameLst>
                                          <p:attrName>ppt_h</p:attrName>
                                        </p:attrNameLst>
                                      </p:cBhvr>
                                      <p:tavLst>
                                        <p:tav tm="0">
                                          <p:val>
                                            <p:strVal val="#ppt_h"/>
                                          </p:val>
                                        </p:tav>
                                        <p:tav tm="100000">
                                          <p:val>
                                            <p:strVal val="#ppt_h"/>
                                          </p:val>
                                        </p:tav>
                                      </p:tavLst>
                                    </p:anim>
                                    <p:animEffect transition="in" filter="fade">
                                      <p:cBhvr>
                                        <p:cTn id="15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animBg="1"/>
      <p:bldP spid="7" grpId="0" animBg="1"/>
      <p:bldP spid="8" grpId="0" animBg="1"/>
      <p:bldP spid="9" grpId="0" animBg="1"/>
      <p:bldP spid="10" grpId="0" animBg="1"/>
      <p:bldP spid="11" grpId="0" animBg="1"/>
      <p:bldP spid="12" grpId="0" animBg="1"/>
      <p:bldP spid="13" grpId="0" animBg="1"/>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竞争对手分析</a:t>
            </a:r>
            <a:endParaRPr lang="zh-CN" altLang="en-US" sz="2400" dirty="0">
              <a:solidFill>
                <a:schemeClr val="accent2"/>
              </a:solidFill>
              <a:cs typeface="+mn-ea"/>
              <a:sym typeface="+mn-lt"/>
            </a:endParaRPr>
          </a:p>
        </p:txBody>
      </p:sp>
      <p:sp>
        <p:nvSpPr>
          <p:cNvPr id="4" name="TextBox 21"/>
          <p:cNvSpPr txBox="1"/>
          <p:nvPr/>
        </p:nvSpPr>
        <p:spPr>
          <a:xfrm>
            <a:off x="715652" y="666052"/>
            <a:ext cx="2261975"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Competitor analysis</a:t>
            </a:r>
            <a:endParaRPr lang="en-US" altLang="zh-CN" dirty="0">
              <a:latin typeface="+mn-lt"/>
              <a:ea typeface="+mn-ea"/>
              <a:cs typeface="+mn-ea"/>
              <a:sym typeface="+mn-lt"/>
            </a:endParaRPr>
          </a:p>
        </p:txBody>
      </p:sp>
      <p:sp>
        <p:nvSpPr>
          <p:cNvPr id="7" name="íśľîdê"/>
          <p:cNvSpPr/>
          <p:nvPr/>
        </p:nvSpPr>
        <p:spPr>
          <a:xfrm>
            <a:off x="4697217" y="3357935"/>
            <a:ext cx="2723360" cy="565604"/>
          </a:xfrm>
          <a:prstGeom prst="rect">
            <a:avLst/>
          </a:prstGeom>
        </p:spPr>
        <p:txBody>
          <a:bodyPr wrap="square">
            <a:spAutoFit/>
          </a:bodyPr>
          <a:lstStyle/>
          <a:p>
            <a:pPr algn="ctr">
              <a:lnSpc>
                <a:spcPct val="120000"/>
              </a:lnSpc>
            </a:pPr>
            <a:r>
              <a:rPr lang="zh-CN" altLang="en-US" sz="2800" b="1" dirty="0">
                <a:solidFill>
                  <a:schemeClr val="accent1"/>
                </a:solidFill>
                <a:cs typeface="+mn-ea"/>
                <a:sym typeface="+mn-lt"/>
              </a:rPr>
              <a:t>竞争对手分析</a:t>
            </a:r>
            <a:endParaRPr lang="en-US" altLang="zh-CN" sz="2800" b="1" dirty="0">
              <a:solidFill>
                <a:schemeClr val="accent1"/>
              </a:solidFill>
              <a:cs typeface="+mn-ea"/>
              <a:sym typeface="+mn-lt"/>
            </a:endParaRPr>
          </a:p>
        </p:txBody>
      </p:sp>
      <p:sp>
        <p:nvSpPr>
          <p:cNvPr id="8" name="iṣḷiďè"/>
          <p:cNvSpPr/>
          <p:nvPr/>
        </p:nvSpPr>
        <p:spPr bwMode="auto">
          <a:xfrm>
            <a:off x="5566471" y="2816079"/>
            <a:ext cx="1970337" cy="2611604"/>
          </a:xfrm>
          <a:custGeom>
            <a:avLst/>
            <a:gdLst>
              <a:gd name="T0" fmla="*/ 764 w 804"/>
              <a:gd name="T1" fmla="*/ 744 h 964"/>
              <a:gd name="T2" fmla="*/ 584 w 804"/>
              <a:gd name="T3" fmla="*/ 924 h 964"/>
              <a:gd name="T4" fmla="*/ 0 w 804"/>
              <a:gd name="T5" fmla="*/ 924 h 964"/>
              <a:gd name="T6" fmla="*/ 0 w 804"/>
              <a:gd name="T7" fmla="*/ 964 h 964"/>
              <a:gd name="T8" fmla="*/ 584 w 804"/>
              <a:gd name="T9" fmla="*/ 964 h 964"/>
              <a:gd name="T10" fmla="*/ 804 w 804"/>
              <a:gd name="T11" fmla="*/ 744 h 964"/>
              <a:gd name="T12" fmla="*/ 804 w 804"/>
              <a:gd name="T13" fmla="*/ 0 h 964"/>
              <a:gd name="T14" fmla="*/ 764 w 804"/>
              <a:gd name="T15" fmla="*/ 0 h 964"/>
              <a:gd name="T16" fmla="*/ 764 w 804"/>
              <a:gd name="T17" fmla="*/ 74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64">
                <a:moveTo>
                  <a:pt x="764" y="744"/>
                </a:moveTo>
                <a:cubicBezTo>
                  <a:pt x="764" y="843"/>
                  <a:pt x="683" y="924"/>
                  <a:pt x="584" y="924"/>
                </a:cubicBezTo>
                <a:cubicBezTo>
                  <a:pt x="0" y="924"/>
                  <a:pt x="0" y="924"/>
                  <a:pt x="0" y="924"/>
                </a:cubicBezTo>
                <a:cubicBezTo>
                  <a:pt x="0" y="964"/>
                  <a:pt x="0" y="964"/>
                  <a:pt x="0" y="964"/>
                </a:cubicBezTo>
                <a:cubicBezTo>
                  <a:pt x="584" y="964"/>
                  <a:pt x="584" y="964"/>
                  <a:pt x="584" y="964"/>
                </a:cubicBezTo>
                <a:cubicBezTo>
                  <a:pt x="705" y="964"/>
                  <a:pt x="804" y="865"/>
                  <a:pt x="804" y="744"/>
                </a:cubicBezTo>
                <a:cubicBezTo>
                  <a:pt x="804" y="0"/>
                  <a:pt x="804" y="0"/>
                  <a:pt x="804" y="0"/>
                </a:cubicBezTo>
                <a:cubicBezTo>
                  <a:pt x="764" y="0"/>
                  <a:pt x="764" y="0"/>
                  <a:pt x="764" y="0"/>
                </a:cubicBezTo>
                <a:lnTo>
                  <a:pt x="764" y="744"/>
                </a:lnTo>
                <a:close/>
              </a:path>
            </a:pathLst>
          </a:custGeom>
          <a:solidFill>
            <a:schemeClr val="tx1">
              <a:lumMod val="20000"/>
              <a:lumOff val="80000"/>
            </a:schemeClr>
          </a:solidFill>
          <a:ln>
            <a:noFill/>
          </a:ln>
        </p:spPr>
        <p:txBody>
          <a:bodyPr anchor="ctr"/>
          <a:lstStyle/>
          <a:p>
            <a:pPr algn="ctr"/>
            <a:endParaRPr>
              <a:cs typeface="+mn-ea"/>
              <a:sym typeface="+mn-lt"/>
            </a:endParaRPr>
          </a:p>
        </p:txBody>
      </p:sp>
      <p:sp>
        <p:nvSpPr>
          <p:cNvPr id="9" name="ïṣļîdè"/>
          <p:cNvSpPr/>
          <p:nvPr/>
        </p:nvSpPr>
        <p:spPr bwMode="auto">
          <a:xfrm>
            <a:off x="4566862" y="2143661"/>
            <a:ext cx="1970337" cy="2655960"/>
          </a:xfrm>
          <a:custGeom>
            <a:avLst/>
            <a:gdLst>
              <a:gd name="T0" fmla="*/ 40 w 804"/>
              <a:gd name="T1" fmla="*/ 220 h 980"/>
              <a:gd name="T2" fmla="*/ 220 w 804"/>
              <a:gd name="T3" fmla="*/ 40 h 980"/>
              <a:gd name="T4" fmla="*/ 804 w 804"/>
              <a:gd name="T5" fmla="*/ 40 h 980"/>
              <a:gd name="T6" fmla="*/ 804 w 804"/>
              <a:gd name="T7" fmla="*/ 0 h 980"/>
              <a:gd name="T8" fmla="*/ 220 w 804"/>
              <a:gd name="T9" fmla="*/ 0 h 980"/>
              <a:gd name="T10" fmla="*/ 0 w 804"/>
              <a:gd name="T11" fmla="*/ 220 h 980"/>
              <a:gd name="T12" fmla="*/ 0 w 804"/>
              <a:gd name="T13" fmla="*/ 980 h 980"/>
              <a:gd name="T14" fmla="*/ 40 w 804"/>
              <a:gd name="T15" fmla="*/ 980 h 980"/>
              <a:gd name="T16" fmla="*/ 40 w 804"/>
              <a:gd name="T17" fmla="*/ 220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 h="980">
                <a:moveTo>
                  <a:pt x="40" y="220"/>
                </a:moveTo>
                <a:cubicBezTo>
                  <a:pt x="40" y="121"/>
                  <a:pt x="121" y="40"/>
                  <a:pt x="220" y="40"/>
                </a:cubicBezTo>
                <a:cubicBezTo>
                  <a:pt x="804" y="40"/>
                  <a:pt x="804" y="40"/>
                  <a:pt x="804" y="40"/>
                </a:cubicBezTo>
                <a:cubicBezTo>
                  <a:pt x="804" y="0"/>
                  <a:pt x="804" y="0"/>
                  <a:pt x="804" y="0"/>
                </a:cubicBezTo>
                <a:cubicBezTo>
                  <a:pt x="220" y="0"/>
                  <a:pt x="220" y="0"/>
                  <a:pt x="220" y="0"/>
                </a:cubicBezTo>
                <a:cubicBezTo>
                  <a:pt x="99" y="0"/>
                  <a:pt x="0" y="99"/>
                  <a:pt x="0" y="220"/>
                </a:cubicBezTo>
                <a:cubicBezTo>
                  <a:pt x="0" y="980"/>
                  <a:pt x="0" y="980"/>
                  <a:pt x="0" y="980"/>
                </a:cubicBezTo>
                <a:cubicBezTo>
                  <a:pt x="40" y="980"/>
                  <a:pt x="40" y="980"/>
                  <a:pt x="40" y="980"/>
                </a:cubicBezTo>
                <a:lnTo>
                  <a:pt x="40" y="220"/>
                </a:lnTo>
                <a:close/>
              </a:path>
            </a:pathLst>
          </a:custGeom>
          <a:solidFill>
            <a:schemeClr val="tx1">
              <a:lumMod val="20000"/>
              <a:lumOff val="80000"/>
            </a:schemeClr>
          </a:solidFill>
          <a:ln>
            <a:noFill/>
          </a:ln>
        </p:spPr>
        <p:txBody>
          <a:bodyPr anchor="ctr"/>
          <a:lstStyle/>
          <a:p>
            <a:pPr algn="ctr"/>
            <a:endParaRPr>
              <a:cs typeface="+mn-ea"/>
              <a:sym typeface="+mn-lt"/>
            </a:endParaRPr>
          </a:p>
        </p:txBody>
      </p:sp>
      <p:grpSp>
        <p:nvGrpSpPr>
          <p:cNvPr id="10" name="íṡľíḓe"/>
          <p:cNvGrpSpPr/>
          <p:nvPr/>
        </p:nvGrpSpPr>
        <p:grpSpPr>
          <a:xfrm>
            <a:off x="6827780" y="2032886"/>
            <a:ext cx="797350" cy="751527"/>
            <a:chOff x="6519863" y="1801813"/>
            <a:chExt cx="966787" cy="911225"/>
          </a:xfrm>
        </p:grpSpPr>
        <p:sp>
          <p:nvSpPr>
            <p:cNvPr id="34" name="išļîďê"/>
            <p:cNvSpPr/>
            <p:nvPr/>
          </p:nvSpPr>
          <p:spPr bwMode="auto">
            <a:xfrm>
              <a:off x="7035800" y="1801813"/>
              <a:ext cx="450850" cy="695325"/>
            </a:xfrm>
            <a:custGeom>
              <a:avLst/>
              <a:gdLst>
                <a:gd name="T0" fmla="*/ 0 w 284"/>
                <a:gd name="T1" fmla="*/ 0 h 438"/>
                <a:gd name="T2" fmla="*/ 0 w 284"/>
                <a:gd name="T3" fmla="*/ 282 h 438"/>
                <a:gd name="T4" fmla="*/ 114 w 284"/>
                <a:gd name="T5" fmla="*/ 282 h 438"/>
                <a:gd name="T6" fmla="*/ 21 w 284"/>
                <a:gd name="T7" fmla="*/ 438 h 438"/>
                <a:gd name="T8" fmla="*/ 181 w 284"/>
                <a:gd name="T9" fmla="*/ 438 h 438"/>
                <a:gd name="T10" fmla="*/ 284 w 284"/>
                <a:gd name="T11" fmla="*/ 282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2"/>
                  </a:lnTo>
                  <a:lnTo>
                    <a:pt x="114" y="282"/>
                  </a:lnTo>
                  <a:lnTo>
                    <a:pt x="21" y="438"/>
                  </a:lnTo>
                  <a:lnTo>
                    <a:pt x="181" y="438"/>
                  </a:lnTo>
                  <a:lnTo>
                    <a:pt x="284" y="282"/>
                  </a:lnTo>
                  <a:lnTo>
                    <a:pt x="284" y="0"/>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ïsḷîḋe"/>
            <p:cNvSpPr/>
            <p:nvPr/>
          </p:nvSpPr>
          <p:spPr bwMode="auto">
            <a:xfrm>
              <a:off x="6519863" y="2017713"/>
              <a:ext cx="450850" cy="695325"/>
            </a:xfrm>
            <a:custGeom>
              <a:avLst/>
              <a:gdLst>
                <a:gd name="T0" fmla="*/ 0 w 284"/>
                <a:gd name="T1" fmla="*/ 0 h 438"/>
                <a:gd name="T2" fmla="*/ 0 w 284"/>
                <a:gd name="T3" fmla="*/ 285 h 438"/>
                <a:gd name="T4" fmla="*/ 115 w 284"/>
                <a:gd name="T5" fmla="*/ 285 h 438"/>
                <a:gd name="T6" fmla="*/ 21 w 284"/>
                <a:gd name="T7" fmla="*/ 438 h 438"/>
                <a:gd name="T8" fmla="*/ 182 w 284"/>
                <a:gd name="T9" fmla="*/ 438 h 438"/>
                <a:gd name="T10" fmla="*/ 284 w 284"/>
                <a:gd name="T11" fmla="*/ 285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5"/>
                  </a:lnTo>
                  <a:lnTo>
                    <a:pt x="115" y="285"/>
                  </a:lnTo>
                  <a:lnTo>
                    <a:pt x="21" y="438"/>
                  </a:lnTo>
                  <a:lnTo>
                    <a:pt x="182" y="438"/>
                  </a:lnTo>
                  <a:lnTo>
                    <a:pt x="284" y="285"/>
                  </a:lnTo>
                  <a:lnTo>
                    <a:pt x="284" y="0"/>
                  </a:lnTo>
                  <a:lnTo>
                    <a:pt x="0" y="0"/>
                  </a:ln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11" name="íŝľiďè"/>
          <p:cNvGrpSpPr/>
          <p:nvPr/>
        </p:nvGrpSpPr>
        <p:grpSpPr>
          <a:xfrm rot="10800000">
            <a:off x="4589242" y="4895684"/>
            <a:ext cx="814338" cy="668459"/>
            <a:chOff x="6499265" y="1686633"/>
            <a:chExt cx="987385" cy="810505"/>
          </a:xfrm>
        </p:grpSpPr>
        <p:sp>
          <p:nvSpPr>
            <p:cNvPr id="32" name="ï$1ïḓê"/>
            <p:cNvSpPr/>
            <p:nvPr/>
          </p:nvSpPr>
          <p:spPr bwMode="auto">
            <a:xfrm>
              <a:off x="7035800" y="1801813"/>
              <a:ext cx="450850" cy="695325"/>
            </a:xfrm>
            <a:custGeom>
              <a:avLst/>
              <a:gdLst>
                <a:gd name="T0" fmla="*/ 0 w 284"/>
                <a:gd name="T1" fmla="*/ 0 h 438"/>
                <a:gd name="T2" fmla="*/ 0 w 284"/>
                <a:gd name="T3" fmla="*/ 282 h 438"/>
                <a:gd name="T4" fmla="*/ 114 w 284"/>
                <a:gd name="T5" fmla="*/ 282 h 438"/>
                <a:gd name="T6" fmla="*/ 21 w 284"/>
                <a:gd name="T7" fmla="*/ 438 h 438"/>
                <a:gd name="T8" fmla="*/ 181 w 284"/>
                <a:gd name="T9" fmla="*/ 438 h 438"/>
                <a:gd name="T10" fmla="*/ 284 w 284"/>
                <a:gd name="T11" fmla="*/ 282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2"/>
                  </a:lnTo>
                  <a:lnTo>
                    <a:pt x="114" y="282"/>
                  </a:lnTo>
                  <a:lnTo>
                    <a:pt x="21" y="438"/>
                  </a:lnTo>
                  <a:lnTo>
                    <a:pt x="181" y="438"/>
                  </a:lnTo>
                  <a:lnTo>
                    <a:pt x="284" y="282"/>
                  </a:lnTo>
                  <a:lnTo>
                    <a:pt x="284" y="0"/>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isḻîḑe"/>
            <p:cNvSpPr/>
            <p:nvPr/>
          </p:nvSpPr>
          <p:spPr bwMode="auto">
            <a:xfrm>
              <a:off x="6499265" y="1686633"/>
              <a:ext cx="450850" cy="695326"/>
            </a:xfrm>
            <a:custGeom>
              <a:avLst/>
              <a:gdLst>
                <a:gd name="T0" fmla="*/ 0 w 284"/>
                <a:gd name="T1" fmla="*/ 0 h 438"/>
                <a:gd name="T2" fmla="*/ 0 w 284"/>
                <a:gd name="T3" fmla="*/ 285 h 438"/>
                <a:gd name="T4" fmla="*/ 115 w 284"/>
                <a:gd name="T5" fmla="*/ 285 h 438"/>
                <a:gd name="T6" fmla="*/ 21 w 284"/>
                <a:gd name="T7" fmla="*/ 438 h 438"/>
                <a:gd name="T8" fmla="*/ 182 w 284"/>
                <a:gd name="T9" fmla="*/ 438 h 438"/>
                <a:gd name="T10" fmla="*/ 284 w 284"/>
                <a:gd name="T11" fmla="*/ 285 h 438"/>
                <a:gd name="T12" fmla="*/ 284 w 284"/>
                <a:gd name="T13" fmla="*/ 0 h 438"/>
                <a:gd name="T14" fmla="*/ 0 w 284"/>
                <a:gd name="T15" fmla="*/ 0 h 4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438">
                  <a:moveTo>
                    <a:pt x="0" y="0"/>
                  </a:moveTo>
                  <a:lnTo>
                    <a:pt x="0" y="285"/>
                  </a:lnTo>
                  <a:lnTo>
                    <a:pt x="115" y="285"/>
                  </a:lnTo>
                  <a:lnTo>
                    <a:pt x="21" y="438"/>
                  </a:lnTo>
                  <a:lnTo>
                    <a:pt x="182" y="438"/>
                  </a:lnTo>
                  <a:lnTo>
                    <a:pt x="284" y="285"/>
                  </a:lnTo>
                  <a:lnTo>
                    <a:pt x="284" y="0"/>
                  </a:lnTo>
                  <a:lnTo>
                    <a:pt x="0" y="0"/>
                  </a:lnTo>
                  <a:close/>
                </a:path>
              </a:pathLst>
            </a:custGeom>
            <a:solidFill>
              <a:schemeClr val="accent3"/>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2" name="îṣľíḋè"/>
          <p:cNvSpPr txBox="1"/>
          <p:nvPr/>
        </p:nvSpPr>
        <p:spPr>
          <a:xfrm>
            <a:off x="726425" y="1541831"/>
            <a:ext cx="3398944" cy="527181"/>
          </a:xfrm>
          <a:prstGeom prst="rect">
            <a:avLst/>
          </a:prstGeom>
          <a:noFill/>
        </p:spPr>
        <p:txBody>
          <a:bodyPr wrap="none" lIns="90000" tIns="46800" rIns="90000" bIns="46800" rtlCol="0" anchor="b">
            <a:normAutofit/>
          </a:bodyPr>
          <a:lstStyle/>
          <a:p>
            <a:r>
              <a:rPr lang="zh-CN" altLang="en-US" sz="2000" b="1" dirty="0">
                <a:solidFill>
                  <a:schemeClr val="accent1"/>
                </a:solidFill>
                <a:cs typeface="+mn-ea"/>
                <a:sym typeface="+mn-lt"/>
              </a:rPr>
              <a:t>处于起步阶段</a:t>
            </a:r>
            <a:endParaRPr lang="zh-CN" altLang="en-US" sz="2000" b="1" dirty="0">
              <a:solidFill>
                <a:schemeClr val="accent1"/>
              </a:solidFill>
              <a:cs typeface="+mn-ea"/>
              <a:sym typeface="+mn-lt"/>
            </a:endParaRPr>
          </a:p>
        </p:txBody>
      </p:sp>
      <p:sp>
        <p:nvSpPr>
          <p:cNvPr id="13" name="îŝľídê"/>
          <p:cNvSpPr/>
          <p:nvPr/>
        </p:nvSpPr>
        <p:spPr>
          <a:xfrm>
            <a:off x="726425" y="3549316"/>
            <a:ext cx="3398944" cy="527181"/>
          </a:xfrm>
          <a:prstGeom prst="rect">
            <a:avLst/>
          </a:prstGeom>
        </p:spPr>
        <p:txBody>
          <a:bodyPr wrap="none" lIns="90000" tIns="46800" rIns="90000" bIns="46800" anchor="b">
            <a:normAutofit/>
          </a:bodyPr>
          <a:lstStyle/>
          <a:p>
            <a:r>
              <a:rPr lang="zh-CN" altLang="en-US" sz="2000" b="1" dirty="0">
                <a:solidFill>
                  <a:schemeClr val="accent1"/>
                </a:solidFill>
                <a:cs typeface="+mn-ea"/>
                <a:sym typeface="+mn-lt"/>
              </a:rPr>
              <a:t>市场占有率低</a:t>
            </a:r>
            <a:endParaRPr lang="zh-CN" altLang="zh-CN" sz="2000" b="1" dirty="0">
              <a:solidFill>
                <a:schemeClr val="accent1"/>
              </a:solidFill>
              <a:cs typeface="+mn-ea"/>
              <a:sym typeface="+mn-lt"/>
            </a:endParaRPr>
          </a:p>
        </p:txBody>
      </p:sp>
      <p:sp>
        <p:nvSpPr>
          <p:cNvPr id="16" name="íšḷîḑê"/>
          <p:cNvSpPr/>
          <p:nvPr/>
        </p:nvSpPr>
        <p:spPr>
          <a:xfrm>
            <a:off x="8057142" y="1541831"/>
            <a:ext cx="3382931" cy="527178"/>
          </a:xfrm>
          <a:prstGeom prst="rect">
            <a:avLst/>
          </a:prstGeom>
        </p:spPr>
        <p:txBody>
          <a:bodyPr wrap="none" lIns="90000" tIns="46800" rIns="90000" bIns="46800" anchor="b">
            <a:normAutofit/>
          </a:bodyPr>
          <a:lstStyle/>
          <a:p>
            <a:r>
              <a:rPr lang="zh-CN" altLang="en-US" sz="2000" b="1" dirty="0">
                <a:solidFill>
                  <a:schemeClr val="accent1"/>
                </a:solidFill>
                <a:cs typeface="+mn-ea"/>
                <a:sym typeface="+mn-lt"/>
              </a:rPr>
              <a:t>整体规模较小</a:t>
            </a:r>
            <a:endParaRPr lang="zh-CN" altLang="en-US" sz="2000" b="1" dirty="0">
              <a:solidFill>
                <a:schemeClr val="accent1"/>
              </a:solidFill>
              <a:cs typeface="+mn-ea"/>
              <a:sym typeface="+mn-lt"/>
            </a:endParaRPr>
          </a:p>
        </p:txBody>
      </p:sp>
      <p:sp>
        <p:nvSpPr>
          <p:cNvPr id="17" name="íṩlîdè"/>
          <p:cNvSpPr/>
          <p:nvPr/>
        </p:nvSpPr>
        <p:spPr>
          <a:xfrm>
            <a:off x="8124088" y="3549316"/>
            <a:ext cx="3382931" cy="527178"/>
          </a:xfrm>
          <a:prstGeom prst="rect">
            <a:avLst/>
          </a:prstGeom>
        </p:spPr>
        <p:txBody>
          <a:bodyPr wrap="none" lIns="90000" tIns="46800" rIns="90000" bIns="46800" anchor="b">
            <a:normAutofit/>
          </a:bodyPr>
          <a:lstStyle/>
          <a:p>
            <a:r>
              <a:rPr lang="zh-CN" altLang="en-US" sz="2000" b="1" dirty="0">
                <a:solidFill>
                  <a:schemeClr val="accent1"/>
                </a:solidFill>
                <a:cs typeface="+mn-ea"/>
                <a:sym typeface="+mn-lt"/>
              </a:rPr>
              <a:t>市场认知度低</a:t>
            </a:r>
            <a:endParaRPr lang="zh-CN" altLang="en-US" sz="2000" b="1" dirty="0">
              <a:solidFill>
                <a:schemeClr val="accent1"/>
              </a:solidFill>
              <a:cs typeface="+mn-ea"/>
              <a:sym typeface="+mn-lt"/>
            </a:endParaRPr>
          </a:p>
        </p:txBody>
      </p:sp>
      <p:grpSp>
        <p:nvGrpSpPr>
          <p:cNvPr id="47" name="组 46"/>
          <p:cNvGrpSpPr/>
          <p:nvPr/>
        </p:nvGrpSpPr>
        <p:grpSpPr>
          <a:xfrm>
            <a:off x="8013727" y="4187394"/>
            <a:ext cx="3471817" cy="1328434"/>
            <a:chOff x="8013727" y="4187394"/>
            <a:chExt cx="3471817" cy="1328434"/>
          </a:xfrm>
        </p:grpSpPr>
        <p:sp>
          <p:nvSpPr>
            <p:cNvPr id="18" name="íṡḻíḓé"/>
            <p:cNvSpPr/>
            <p:nvPr/>
          </p:nvSpPr>
          <p:spPr>
            <a:xfrm>
              <a:off x="8086600" y="4187394"/>
              <a:ext cx="3398944" cy="1240289"/>
            </a:xfrm>
            <a:prstGeom prst="rect">
              <a:avLst/>
            </a:prstGeom>
            <a:blipFill>
              <a:blip r:embed="rId1" cstate="screen"/>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30" name="îṥľïḋê"/>
            <p:cNvSpPr/>
            <p:nvPr/>
          </p:nvSpPr>
          <p:spPr>
            <a:xfrm>
              <a:off x="8013727" y="4275539"/>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grpSp>
        <p:nvGrpSpPr>
          <p:cNvPr id="45" name="组 44"/>
          <p:cNvGrpSpPr/>
          <p:nvPr/>
        </p:nvGrpSpPr>
        <p:grpSpPr>
          <a:xfrm>
            <a:off x="8009735" y="2169399"/>
            <a:ext cx="3471817" cy="1328434"/>
            <a:chOff x="8009735" y="2169399"/>
            <a:chExt cx="3471817" cy="1328434"/>
          </a:xfrm>
        </p:grpSpPr>
        <p:sp>
          <p:nvSpPr>
            <p:cNvPr id="19" name="ïṩ1íḓe"/>
            <p:cNvSpPr/>
            <p:nvPr/>
          </p:nvSpPr>
          <p:spPr>
            <a:xfrm>
              <a:off x="8082608" y="2169399"/>
              <a:ext cx="3398944" cy="1240289"/>
            </a:xfrm>
            <a:prstGeom prst="rect">
              <a:avLst/>
            </a:prstGeom>
            <a:blipFill>
              <a:blip r:embed="rId2" cstate="screen"/>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28" name="î$1ídé"/>
            <p:cNvSpPr/>
            <p:nvPr/>
          </p:nvSpPr>
          <p:spPr>
            <a:xfrm>
              <a:off x="8009735" y="2257544"/>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grpSp>
        <p:nvGrpSpPr>
          <p:cNvPr id="46" name="组 45"/>
          <p:cNvGrpSpPr/>
          <p:nvPr/>
        </p:nvGrpSpPr>
        <p:grpSpPr>
          <a:xfrm>
            <a:off x="726425" y="4187394"/>
            <a:ext cx="3465633" cy="1323211"/>
            <a:chOff x="726425" y="4187394"/>
            <a:chExt cx="3465633" cy="1323211"/>
          </a:xfrm>
        </p:grpSpPr>
        <p:sp>
          <p:nvSpPr>
            <p:cNvPr id="14" name="iŝlîḓê"/>
            <p:cNvSpPr/>
            <p:nvPr/>
          </p:nvSpPr>
          <p:spPr>
            <a:xfrm>
              <a:off x="726425" y="4187394"/>
              <a:ext cx="3398944" cy="1240289"/>
            </a:xfrm>
            <a:prstGeom prst="rect">
              <a:avLst/>
            </a:prstGeom>
            <a:blipFill>
              <a:blip r:embed="rId3" cstate="screen"/>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26" name="iSḻïḓé"/>
            <p:cNvSpPr/>
            <p:nvPr/>
          </p:nvSpPr>
          <p:spPr>
            <a:xfrm>
              <a:off x="793114" y="4270316"/>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grpSp>
        <p:nvGrpSpPr>
          <p:cNvPr id="44" name="组 43"/>
          <p:cNvGrpSpPr/>
          <p:nvPr/>
        </p:nvGrpSpPr>
        <p:grpSpPr>
          <a:xfrm>
            <a:off x="726425" y="2169399"/>
            <a:ext cx="3465633" cy="1323211"/>
            <a:chOff x="726425" y="2169399"/>
            <a:chExt cx="3465633" cy="1323211"/>
          </a:xfrm>
        </p:grpSpPr>
        <p:sp>
          <p:nvSpPr>
            <p:cNvPr id="15" name="íŝľîdê"/>
            <p:cNvSpPr/>
            <p:nvPr/>
          </p:nvSpPr>
          <p:spPr>
            <a:xfrm>
              <a:off x="726425" y="2169399"/>
              <a:ext cx="3398944" cy="1240289"/>
            </a:xfrm>
            <a:prstGeom prst="rect">
              <a:avLst/>
            </a:prstGeom>
            <a:blipFill>
              <a:blip r:embed="rId4" cstate="screen"/>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sp>
          <p:nvSpPr>
            <p:cNvPr id="24" name="íṩ1íďê"/>
            <p:cNvSpPr/>
            <p:nvPr/>
          </p:nvSpPr>
          <p:spPr>
            <a:xfrm>
              <a:off x="793114" y="2252321"/>
              <a:ext cx="3398944" cy="1240289"/>
            </a:xfrm>
            <a:prstGeom prst="rect">
              <a:avLst/>
            </a:prstGeom>
            <a:solidFill>
              <a:schemeClr val="accent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endParaRPr lang="zh-CN" altLang="en-US" dirty="0">
                <a:cs typeface="+mn-ea"/>
                <a:sym typeface="+mn-lt"/>
              </a:endParaRPr>
            </a:p>
          </p:txBody>
        </p:sp>
      </p:grpSp>
      <p:sp>
        <p:nvSpPr>
          <p:cNvPr id="5" name="矩形 4"/>
          <p:cNvSpPr/>
          <p:nvPr/>
        </p:nvSpPr>
        <p:spPr>
          <a:xfrm>
            <a:off x="4864500" y="3862147"/>
            <a:ext cx="2244525" cy="307777"/>
          </a:xfrm>
          <a:prstGeom prst="rect">
            <a:avLst/>
          </a:prstGeom>
        </p:spPr>
        <p:txBody>
          <a:bodyPr wrap="none">
            <a:spAutoFit/>
          </a:bodyPr>
          <a:lstStyle/>
          <a:p>
            <a:r>
              <a:rPr lang="zh-CN" altLang="en-US" sz="1400" dirty="0">
                <a:solidFill>
                  <a:schemeClr val="accent1"/>
                </a:solidFill>
                <a:cs typeface="+mn-ea"/>
                <a:sym typeface="+mn-lt"/>
              </a:rPr>
              <a:t>COMPETITOR ANALYSIS</a:t>
            </a:r>
            <a:endParaRPr lang="zh-CN" altLang="en-US" sz="1400" dirty="0">
              <a:solidFill>
                <a:schemeClr val="accent1"/>
              </a:solidFill>
              <a:cs typeface="+mn-ea"/>
              <a:sym typeface="+mn-lt"/>
            </a:endParaRPr>
          </a:p>
        </p:txBody>
      </p:sp>
      <p:sp>
        <p:nvSpPr>
          <p:cNvPr id="40" name="文本框 39"/>
          <p:cNvSpPr txBox="1"/>
          <p:nvPr/>
        </p:nvSpPr>
        <p:spPr>
          <a:xfrm>
            <a:off x="986623" y="2537795"/>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41" name="文本框 40"/>
          <p:cNvSpPr txBox="1"/>
          <p:nvPr/>
        </p:nvSpPr>
        <p:spPr>
          <a:xfrm>
            <a:off x="8277135" y="2537795"/>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42" name="文本框 41"/>
          <p:cNvSpPr txBox="1"/>
          <p:nvPr/>
        </p:nvSpPr>
        <p:spPr>
          <a:xfrm>
            <a:off x="986623" y="4579758"/>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
        <p:nvSpPr>
          <p:cNvPr id="43" name="文本框 42"/>
          <p:cNvSpPr txBox="1"/>
          <p:nvPr/>
        </p:nvSpPr>
        <p:spPr>
          <a:xfrm>
            <a:off x="8277135" y="4579758"/>
            <a:ext cx="2864143" cy="600164"/>
          </a:xfrm>
          <a:prstGeom prst="rect">
            <a:avLst/>
          </a:prstGeom>
          <a:noFill/>
        </p:spPr>
        <p:txBody>
          <a:bodyPr wrap="square" rtlCol="0">
            <a:spAutoFit/>
          </a:bodyPr>
          <a:lstStyle/>
          <a:p>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a:t>
            </a:r>
            <a:endParaRPr lang="en-US" altLang="zh-CN" sz="1100" dirty="0">
              <a:solidFill>
                <a:schemeClr val="bg1">
                  <a:lumMod val="85000"/>
                </a:schemeClr>
              </a:solidFill>
              <a:cs typeface="+mn-ea"/>
              <a:sym typeface="+mn-l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220"/>
                            </p:stCondLst>
                            <p:childTnLst>
                              <p:par>
                                <p:cTn id="28" presetID="21" presetClass="entr" presetSubtype="1"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heel(1)">
                                      <p:cBhvr>
                                        <p:cTn id="30" dur="2000"/>
                                        <p:tgtEl>
                                          <p:spTgt spid="8"/>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220"/>
                            </p:stCondLst>
                            <p:childTnLst>
                              <p:par>
                                <p:cTn id="41" presetID="42"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childTnLst>
                          </p:cTn>
                        </p:par>
                        <p:par>
                          <p:cTn id="51" fill="hold">
                            <p:stCondLst>
                              <p:cond delay="5220"/>
                            </p:stCondLst>
                            <p:childTnLst>
                              <p:par>
                                <p:cTn id="52" presetID="55" presetClass="entr" presetSubtype="0" fill="hold" grpId="0" nodeType="afterEffect">
                                  <p:stCondLst>
                                    <p:cond delay="0"/>
                                  </p:stCondLst>
                                  <p:iterate type="lt">
                                    <p:tmPct val="10000"/>
                                  </p:iterate>
                                  <p:childTnLst>
                                    <p:set>
                                      <p:cBhvr>
                                        <p:cTn id="53" dur="1" fill="hold">
                                          <p:stCondLst>
                                            <p:cond delay="0"/>
                                          </p:stCondLst>
                                        </p:cTn>
                                        <p:tgtEl>
                                          <p:spTgt spid="12"/>
                                        </p:tgtEl>
                                        <p:attrNameLst>
                                          <p:attrName>style.visibility</p:attrName>
                                        </p:attrNameLst>
                                      </p:cBhvr>
                                      <p:to>
                                        <p:strVal val="visible"/>
                                      </p:to>
                                    </p:set>
                                    <p:anim calcmode="lin" valueType="num">
                                      <p:cBhvr>
                                        <p:cTn id="54" dur="1000" fill="hold"/>
                                        <p:tgtEl>
                                          <p:spTgt spid="12"/>
                                        </p:tgtEl>
                                        <p:attrNameLst>
                                          <p:attrName>ppt_w</p:attrName>
                                        </p:attrNameLst>
                                      </p:cBhvr>
                                      <p:tavLst>
                                        <p:tav tm="0">
                                          <p:val>
                                            <p:strVal val="#ppt_w*0.70"/>
                                          </p:val>
                                        </p:tav>
                                        <p:tav tm="100000">
                                          <p:val>
                                            <p:strVal val="#ppt_w"/>
                                          </p:val>
                                        </p:tav>
                                      </p:tavLst>
                                    </p:anim>
                                    <p:anim calcmode="lin" valueType="num">
                                      <p:cBhvr>
                                        <p:cTn id="55" dur="1000" fill="hold"/>
                                        <p:tgtEl>
                                          <p:spTgt spid="12"/>
                                        </p:tgtEl>
                                        <p:attrNameLst>
                                          <p:attrName>ppt_h</p:attrName>
                                        </p:attrNameLst>
                                      </p:cBhvr>
                                      <p:tavLst>
                                        <p:tav tm="0">
                                          <p:val>
                                            <p:strVal val="#ppt_h"/>
                                          </p:val>
                                        </p:tav>
                                        <p:tav tm="100000">
                                          <p:val>
                                            <p:strVal val="#ppt_h"/>
                                          </p:val>
                                        </p:tav>
                                      </p:tavLst>
                                    </p:anim>
                                    <p:animEffect transition="in" filter="fade">
                                      <p:cBhvr>
                                        <p:cTn id="56" dur="1000"/>
                                        <p:tgtEl>
                                          <p:spTgt spid="12"/>
                                        </p:tgtEl>
                                      </p:cBhvr>
                                    </p:animEffect>
                                  </p:childTnLst>
                                </p:cTn>
                              </p:par>
                            </p:childTnLst>
                          </p:cTn>
                        </p:par>
                        <p:par>
                          <p:cTn id="57" fill="hold">
                            <p:stCondLst>
                              <p:cond delay="6719"/>
                            </p:stCondLst>
                            <p:childTnLst>
                              <p:par>
                                <p:cTn id="58" presetID="3" presetClass="entr" presetSubtype="10" fill="hold" nodeType="after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blinds(horizontal)">
                                      <p:cBhvr>
                                        <p:cTn id="60" dur="500"/>
                                        <p:tgtEl>
                                          <p:spTgt spid="44"/>
                                        </p:tgtEl>
                                      </p:cBhvr>
                                    </p:animEffect>
                                  </p:childTnLst>
                                </p:cTn>
                              </p:par>
                            </p:childTnLst>
                          </p:cTn>
                        </p:par>
                        <p:par>
                          <p:cTn id="61" fill="hold">
                            <p:stCondLst>
                              <p:cond delay="7219"/>
                            </p:stCondLst>
                            <p:childTnLst>
                              <p:par>
                                <p:cTn id="62" presetID="55" presetClass="entr" presetSubtype="0" fill="hold" grpId="0" nodeType="afterEffect">
                                  <p:stCondLst>
                                    <p:cond delay="0"/>
                                  </p:stCondLst>
                                  <p:iterate type="lt">
                                    <p:tmPct val="10000"/>
                                  </p:iterate>
                                  <p:childTnLst>
                                    <p:set>
                                      <p:cBhvr>
                                        <p:cTn id="63" dur="1" fill="hold">
                                          <p:stCondLst>
                                            <p:cond delay="0"/>
                                          </p:stCondLst>
                                        </p:cTn>
                                        <p:tgtEl>
                                          <p:spTgt spid="16"/>
                                        </p:tgtEl>
                                        <p:attrNameLst>
                                          <p:attrName>style.visibility</p:attrName>
                                        </p:attrNameLst>
                                      </p:cBhvr>
                                      <p:to>
                                        <p:strVal val="visible"/>
                                      </p:to>
                                    </p:set>
                                    <p:anim calcmode="lin" valueType="num">
                                      <p:cBhvr>
                                        <p:cTn id="64" dur="1000" fill="hold"/>
                                        <p:tgtEl>
                                          <p:spTgt spid="16"/>
                                        </p:tgtEl>
                                        <p:attrNameLst>
                                          <p:attrName>ppt_w</p:attrName>
                                        </p:attrNameLst>
                                      </p:cBhvr>
                                      <p:tavLst>
                                        <p:tav tm="0">
                                          <p:val>
                                            <p:strVal val="#ppt_w*0.70"/>
                                          </p:val>
                                        </p:tav>
                                        <p:tav tm="100000">
                                          <p:val>
                                            <p:strVal val="#ppt_w"/>
                                          </p:val>
                                        </p:tav>
                                      </p:tavLst>
                                    </p:anim>
                                    <p:anim calcmode="lin" valueType="num">
                                      <p:cBhvr>
                                        <p:cTn id="65" dur="1000" fill="hold"/>
                                        <p:tgtEl>
                                          <p:spTgt spid="16"/>
                                        </p:tgtEl>
                                        <p:attrNameLst>
                                          <p:attrName>ppt_h</p:attrName>
                                        </p:attrNameLst>
                                      </p:cBhvr>
                                      <p:tavLst>
                                        <p:tav tm="0">
                                          <p:val>
                                            <p:strVal val="#ppt_h"/>
                                          </p:val>
                                        </p:tav>
                                        <p:tav tm="100000">
                                          <p:val>
                                            <p:strVal val="#ppt_h"/>
                                          </p:val>
                                        </p:tav>
                                      </p:tavLst>
                                    </p:anim>
                                    <p:animEffect transition="in" filter="fade">
                                      <p:cBhvr>
                                        <p:cTn id="66" dur="1000"/>
                                        <p:tgtEl>
                                          <p:spTgt spid="16"/>
                                        </p:tgtEl>
                                      </p:cBhvr>
                                    </p:animEffect>
                                  </p:childTnLst>
                                </p:cTn>
                              </p:par>
                            </p:childTnLst>
                          </p:cTn>
                        </p:par>
                        <p:par>
                          <p:cTn id="67" fill="hold">
                            <p:stCondLst>
                              <p:cond delay="8720"/>
                            </p:stCondLst>
                            <p:childTnLst>
                              <p:par>
                                <p:cTn id="68" presetID="3" presetClass="entr" presetSubtype="10" fill="hold" nodeType="after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blinds(horizontal)">
                                      <p:cBhvr>
                                        <p:cTn id="70" dur="500"/>
                                        <p:tgtEl>
                                          <p:spTgt spid="45"/>
                                        </p:tgtEl>
                                      </p:cBhvr>
                                    </p:animEffect>
                                  </p:childTnLst>
                                </p:cTn>
                              </p:par>
                            </p:childTnLst>
                          </p:cTn>
                        </p:par>
                        <p:par>
                          <p:cTn id="71" fill="hold">
                            <p:stCondLst>
                              <p:cond delay="9220"/>
                            </p:stCondLst>
                            <p:childTnLst>
                              <p:par>
                                <p:cTn id="72" presetID="55" presetClass="entr" presetSubtype="0" fill="hold" grpId="0" nodeType="afterEffect">
                                  <p:stCondLst>
                                    <p:cond delay="0"/>
                                  </p:stCondLst>
                                  <p:iterate type="lt">
                                    <p:tmPct val="10000"/>
                                  </p:iterate>
                                  <p:childTnLst>
                                    <p:set>
                                      <p:cBhvr>
                                        <p:cTn id="73" dur="1" fill="hold">
                                          <p:stCondLst>
                                            <p:cond delay="0"/>
                                          </p:stCondLst>
                                        </p:cTn>
                                        <p:tgtEl>
                                          <p:spTgt spid="13"/>
                                        </p:tgtEl>
                                        <p:attrNameLst>
                                          <p:attrName>style.visibility</p:attrName>
                                        </p:attrNameLst>
                                      </p:cBhvr>
                                      <p:to>
                                        <p:strVal val="visible"/>
                                      </p:to>
                                    </p:set>
                                    <p:anim calcmode="lin" valueType="num">
                                      <p:cBhvr>
                                        <p:cTn id="74" dur="1000" fill="hold"/>
                                        <p:tgtEl>
                                          <p:spTgt spid="13"/>
                                        </p:tgtEl>
                                        <p:attrNameLst>
                                          <p:attrName>ppt_w</p:attrName>
                                        </p:attrNameLst>
                                      </p:cBhvr>
                                      <p:tavLst>
                                        <p:tav tm="0">
                                          <p:val>
                                            <p:strVal val="#ppt_w*0.70"/>
                                          </p:val>
                                        </p:tav>
                                        <p:tav tm="100000">
                                          <p:val>
                                            <p:strVal val="#ppt_w"/>
                                          </p:val>
                                        </p:tav>
                                      </p:tavLst>
                                    </p:anim>
                                    <p:anim calcmode="lin" valueType="num">
                                      <p:cBhvr>
                                        <p:cTn id="75" dur="1000" fill="hold"/>
                                        <p:tgtEl>
                                          <p:spTgt spid="13"/>
                                        </p:tgtEl>
                                        <p:attrNameLst>
                                          <p:attrName>ppt_h</p:attrName>
                                        </p:attrNameLst>
                                      </p:cBhvr>
                                      <p:tavLst>
                                        <p:tav tm="0">
                                          <p:val>
                                            <p:strVal val="#ppt_h"/>
                                          </p:val>
                                        </p:tav>
                                        <p:tav tm="100000">
                                          <p:val>
                                            <p:strVal val="#ppt_h"/>
                                          </p:val>
                                        </p:tav>
                                      </p:tavLst>
                                    </p:anim>
                                    <p:animEffect transition="in" filter="fade">
                                      <p:cBhvr>
                                        <p:cTn id="76" dur="1000"/>
                                        <p:tgtEl>
                                          <p:spTgt spid="13"/>
                                        </p:tgtEl>
                                      </p:cBhvr>
                                    </p:animEffect>
                                  </p:childTnLst>
                                </p:cTn>
                              </p:par>
                            </p:childTnLst>
                          </p:cTn>
                        </p:par>
                        <p:par>
                          <p:cTn id="77" fill="hold">
                            <p:stCondLst>
                              <p:cond delay="10720"/>
                            </p:stCondLst>
                            <p:childTnLst>
                              <p:par>
                                <p:cTn id="78" presetID="3" presetClass="entr" presetSubtype="10" fill="hold" nodeType="after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linds(horizontal)">
                                      <p:cBhvr>
                                        <p:cTn id="80" dur="500"/>
                                        <p:tgtEl>
                                          <p:spTgt spid="46"/>
                                        </p:tgtEl>
                                      </p:cBhvr>
                                    </p:animEffect>
                                  </p:childTnLst>
                                </p:cTn>
                              </p:par>
                            </p:childTnLst>
                          </p:cTn>
                        </p:par>
                        <p:par>
                          <p:cTn id="81" fill="hold">
                            <p:stCondLst>
                              <p:cond delay="11220"/>
                            </p:stCondLst>
                            <p:childTnLst>
                              <p:par>
                                <p:cTn id="82" presetID="55" presetClass="entr" presetSubtype="0" fill="hold" grpId="0" nodeType="afterEffect">
                                  <p:stCondLst>
                                    <p:cond delay="0"/>
                                  </p:stCondLst>
                                  <p:iterate type="lt">
                                    <p:tmPct val="10000"/>
                                  </p:iterate>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ppt_w</p:attrName>
                                        </p:attrNameLst>
                                      </p:cBhvr>
                                      <p:tavLst>
                                        <p:tav tm="0">
                                          <p:val>
                                            <p:strVal val="#ppt_w*0.70"/>
                                          </p:val>
                                        </p:tav>
                                        <p:tav tm="100000">
                                          <p:val>
                                            <p:strVal val="#ppt_w"/>
                                          </p:val>
                                        </p:tav>
                                      </p:tavLst>
                                    </p:anim>
                                    <p:anim calcmode="lin" valueType="num">
                                      <p:cBhvr>
                                        <p:cTn id="85" dur="1000" fill="hold"/>
                                        <p:tgtEl>
                                          <p:spTgt spid="17"/>
                                        </p:tgtEl>
                                        <p:attrNameLst>
                                          <p:attrName>ppt_h</p:attrName>
                                        </p:attrNameLst>
                                      </p:cBhvr>
                                      <p:tavLst>
                                        <p:tav tm="0">
                                          <p:val>
                                            <p:strVal val="#ppt_h"/>
                                          </p:val>
                                        </p:tav>
                                        <p:tav tm="100000">
                                          <p:val>
                                            <p:strVal val="#ppt_h"/>
                                          </p:val>
                                        </p:tav>
                                      </p:tavLst>
                                    </p:anim>
                                    <p:animEffect transition="in" filter="fade">
                                      <p:cBhvr>
                                        <p:cTn id="86" dur="1000"/>
                                        <p:tgtEl>
                                          <p:spTgt spid="17"/>
                                        </p:tgtEl>
                                      </p:cBhvr>
                                    </p:animEffect>
                                  </p:childTnLst>
                                </p:cTn>
                              </p:par>
                            </p:childTnLst>
                          </p:cTn>
                        </p:par>
                        <p:par>
                          <p:cTn id="87" fill="hold">
                            <p:stCondLst>
                              <p:cond delay="12720"/>
                            </p:stCondLst>
                            <p:childTnLst>
                              <p:par>
                                <p:cTn id="88" presetID="3" presetClass="entr" presetSubtype="10" fill="hold" nodeType="afterEffect">
                                  <p:stCondLst>
                                    <p:cond delay="0"/>
                                  </p:stCondLst>
                                  <p:childTnLst>
                                    <p:set>
                                      <p:cBhvr>
                                        <p:cTn id="89" dur="1" fill="hold">
                                          <p:stCondLst>
                                            <p:cond delay="0"/>
                                          </p:stCondLst>
                                        </p:cTn>
                                        <p:tgtEl>
                                          <p:spTgt spid="47"/>
                                        </p:tgtEl>
                                        <p:attrNameLst>
                                          <p:attrName>style.visibility</p:attrName>
                                        </p:attrNameLst>
                                      </p:cBhvr>
                                      <p:to>
                                        <p:strVal val="visible"/>
                                      </p:to>
                                    </p:set>
                                    <p:animEffect transition="in" filter="blinds(horizontal)">
                                      <p:cBhvr>
                                        <p:cTn id="90" dur="500"/>
                                        <p:tgtEl>
                                          <p:spTgt spid="47"/>
                                        </p:tgtEl>
                                      </p:cBhvr>
                                    </p:animEffect>
                                  </p:childTnLst>
                                </p:cTn>
                              </p:par>
                            </p:childTnLst>
                          </p:cTn>
                        </p:par>
                        <p:par>
                          <p:cTn id="91" fill="hold">
                            <p:stCondLst>
                              <p:cond delay="13220"/>
                            </p:stCondLst>
                            <p:childTnLst>
                              <p:par>
                                <p:cTn id="92" presetID="23" presetClass="entr" presetSubtype="16" fill="hold" grpId="0" nodeType="afterEffect">
                                  <p:stCondLst>
                                    <p:cond delay="0"/>
                                  </p:stCondLst>
                                  <p:iterate type="lt">
                                    <p:tmPct val="10000"/>
                                  </p:iterate>
                                  <p:childTnLst>
                                    <p:set>
                                      <p:cBhvr>
                                        <p:cTn id="93" dur="1" fill="hold">
                                          <p:stCondLst>
                                            <p:cond delay="0"/>
                                          </p:stCondLst>
                                        </p:cTn>
                                        <p:tgtEl>
                                          <p:spTgt spid="40"/>
                                        </p:tgtEl>
                                        <p:attrNameLst>
                                          <p:attrName>style.visibility</p:attrName>
                                        </p:attrNameLst>
                                      </p:cBhvr>
                                      <p:to>
                                        <p:strVal val="visible"/>
                                      </p:to>
                                    </p:set>
                                    <p:anim calcmode="lin" valueType="num">
                                      <p:cBhvr>
                                        <p:cTn id="94" dur="500" fill="hold"/>
                                        <p:tgtEl>
                                          <p:spTgt spid="40"/>
                                        </p:tgtEl>
                                        <p:attrNameLst>
                                          <p:attrName>ppt_w</p:attrName>
                                        </p:attrNameLst>
                                      </p:cBhvr>
                                      <p:tavLst>
                                        <p:tav tm="0">
                                          <p:val>
                                            <p:fltVal val="0"/>
                                          </p:val>
                                        </p:tav>
                                        <p:tav tm="100000">
                                          <p:val>
                                            <p:strVal val="#ppt_w"/>
                                          </p:val>
                                        </p:tav>
                                      </p:tavLst>
                                    </p:anim>
                                    <p:anim calcmode="lin" valueType="num">
                                      <p:cBhvr>
                                        <p:cTn id="95" dur="500" fill="hold"/>
                                        <p:tgtEl>
                                          <p:spTgt spid="40"/>
                                        </p:tgtEl>
                                        <p:attrNameLst>
                                          <p:attrName>ppt_h</p:attrName>
                                        </p:attrNameLst>
                                      </p:cBhvr>
                                      <p:tavLst>
                                        <p:tav tm="0">
                                          <p:val>
                                            <p:fltVal val="0"/>
                                          </p:val>
                                        </p:tav>
                                        <p:tav tm="100000">
                                          <p:val>
                                            <p:strVal val="#ppt_h"/>
                                          </p:val>
                                        </p:tav>
                                      </p:tavLst>
                                    </p:anim>
                                  </p:childTnLst>
                                </p:cTn>
                              </p:par>
                              <p:par>
                                <p:cTn id="96" presetID="23" presetClass="entr" presetSubtype="16" fill="hold" grpId="0" nodeType="with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calcmode="lin" valueType="num">
                                      <p:cBhvr>
                                        <p:cTn id="98" dur="500" fill="hold"/>
                                        <p:tgtEl>
                                          <p:spTgt spid="41"/>
                                        </p:tgtEl>
                                        <p:attrNameLst>
                                          <p:attrName>ppt_w</p:attrName>
                                        </p:attrNameLst>
                                      </p:cBhvr>
                                      <p:tavLst>
                                        <p:tav tm="0">
                                          <p:val>
                                            <p:fltVal val="0"/>
                                          </p:val>
                                        </p:tav>
                                        <p:tav tm="100000">
                                          <p:val>
                                            <p:strVal val="#ppt_w"/>
                                          </p:val>
                                        </p:tav>
                                      </p:tavLst>
                                    </p:anim>
                                    <p:anim calcmode="lin" valueType="num">
                                      <p:cBhvr>
                                        <p:cTn id="99" dur="500" fill="hold"/>
                                        <p:tgtEl>
                                          <p:spTgt spid="41"/>
                                        </p:tgtEl>
                                        <p:attrNameLst>
                                          <p:attrName>ppt_h</p:attrName>
                                        </p:attrNameLst>
                                      </p:cBhvr>
                                      <p:tavLst>
                                        <p:tav tm="0">
                                          <p:val>
                                            <p:fltVal val="0"/>
                                          </p:val>
                                        </p:tav>
                                        <p:tav tm="100000">
                                          <p:val>
                                            <p:strVal val="#ppt_h"/>
                                          </p:val>
                                        </p:tav>
                                      </p:tavLst>
                                    </p:anim>
                                  </p:childTnLst>
                                </p:cTn>
                              </p:par>
                              <p:par>
                                <p:cTn id="100" presetID="23" presetClass="entr" presetSubtype="16" fill="hold" grpId="0" nodeType="withEffect">
                                  <p:stCondLst>
                                    <p:cond delay="0"/>
                                  </p:stCondLst>
                                  <p:iterate type="lt">
                                    <p:tmPct val="10000"/>
                                  </p:iterate>
                                  <p:childTnLst>
                                    <p:set>
                                      <p:cBhvr>
                                        <p:cTn id="101" dur="1" fill="hold">
                                          <p:stCondLst>
                                            <p:cond delay="0"/>
                                          </p:stCondLst>
                                        </p:cTn>
                                        <p:tgtEl>
                                          <p:spTgt spid="42"/>
                                        </p:tgtEl>
                                        <p:attrNameLst>
                                          <p:attrName>style.visibility</p:attrName>
                                        </p:attrNameLst>
                                      </p:cBhvr>
                                      <p:to>
                                        <p:strVal val="visible"/>
                                      </p:to>
                                    </p:set>
                                    <p:anim calcmode="lin" valueType="num">
                                      <p:cBhvr>
                                        <p:cTn id="102" dur="500" fill="hold"/>
                                        <p:tgtEl>
                                          <p:spTgt spid="42"/>
                                        </p:tgtEl>
                                        <p:attrNameLst>
                                          <p:attrName>ppt_w</p:attrName>
                                        </p:attrNameLst>
                                      </p:cBhvr>
                                      <p:tavLst>
                                        <p:tav tm="0">
                                          <p:val>
                                            <p:fltVal val="0"/>
                                          </p:val>
                                        </p:tav>
                                        <p:tav tm="100000">
                                          <p:val>
                                            <p:strVal val="#ppt_w"/>
                                          </p:val>
                                        </p:tav>
                                      </p:tavLst>
                                    </p:anim>
                                    <p:anim calcmode="lin" valueType="num">
                                      <p:cBhvr>
                                        <p:cTn id="103" dur="500" fill="hold"/>
                                        <p:tgtEl>
                                          <p:spTgt spid="42"/>
                                        </p:tgtEl>
                                        <p:attrNameLst>
                                          <p:attrName>ppt_h</p:attrName>
                                        </p:attrNameLst>
                                      </p:cBhvr>
                                      <p:tavLst>
                                        <p:tav tm="0">
                                          <p:val>
                                            <p:fltVal val="0"/>
                                          </p:val>
                                        </p:tav>
                                        <p:tav tm="100000">
                                          <p:val>
                                            <p:strVal val="#ppt_h"/>
                                          </p:val>
                                        </p:tav>
                                      </p:tavLst>
                                    </p:anim>
                                  </p:childTnLst>
                                </p:cTn>
                              </p:par>
                              <p:par>
                                <p:cTn id="104" presetID="23" presetClass="entr" presetSubtype="16" fill="hold" grpId="0" nodeType="withEffect">
                                  <p:stCondLst>
                                    <p:cond delay="0"/>
                                  </p:stCondLst>
                                  <p:iterate type="lt">
                                    <p:tmPct val="10000"/>
                                  </p:iterate>
                                  <p:childTnLst>
                                    <p:set>
                                      <p:cBhvr>
                                        <p:cTn id="105" dur="1" fill="hold">
                                          <p:stCondLst>
                                            <p:cond delay="0"/>
                                          </p:stCondLst>
                                        </p:cTn>
                                        <p:tgtEl>
                                          <p:spTgt spid="43"/>
                                        </p:tgtEl>
                                        <p:attrNameLst>
                                          <p:attrName>style.visibility</p:attrName>
                                        </p:attrNameLst>
                                      </p:cBhvr>
                                      <p:to>
                                        <p:strVal val="visible"/>
                                      </p:to>
                                    </p:set>
                                    <p:anim calcmode="lin" valueType="num">
                                      <p:cBhvr>
                                        <p:cTn id="106" dur="500" fill="hold"/>
                                        <p:tgtEl>
                                          <p:spTgt spid="43"/>
                                        </p:tgtEl>
                                        <p:attrNameLst>
                                          <p:attrName>ppt_w</p:attrName>
                                        </p:attrNameLst>
                                      </p:cBhvr>
                                      <p:tavLst>
                                        <p:tav tm="0">
                                          <p:val>
                                            <p:fltVal val="0"/>
                                          </p:val>
                                        </p:tav>
                                        <p:tav tm="100000">
                                          <p:val>
                                            <p:strVal val="#ppt_w"/>
                                          </p:val>
                                        </p:tav>
                                      </p:tavLst>
                                    </p:anim>
                                    <p:anim calcmode="lin" valueType="num">
                                      <p:cBhvr>
                                        <p:cTn id="107"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7" grpId="0"/>
      <p:bldP spid="8" grpId="0" animBg="1"/>
      <p:bldP spid="9" grpId="0" animBg="1"/>
      <p:bldP spid="12" grpId="0"/>
      <p:bldP spid="13" grpId="0"/>
      <p:bldP spid="16" grpId="0"/>
      <p:bldP spid="17" grpId="0"/>
      <p:bldP spid="5" grpId="0"/>
      <p:bldP spid="40" grpId="0"/>
      <p:bldP spid="41" grpId="0"/>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我们的优势</a:t>
            </a:r>
            <a:endParaRPr lang="zh-CN" altLang="en-US" sz="2400" dirty="0">
              <a:solidFill>
                <a:schemeClr val="accent2"/>
              </a:solidFill>
              <a:cs typeface="+mn-ea"/>
              <a:sym typeface="+mn-lt"/>
            </a:endParaRPr>
          </a:p>
        </p:txBody>
      </p:sp>
      <p:sp>
        <p:nvSpPr>
          <p:cNvPr id="4" name="TextBox 21"/>
          <p:cNvSpPr txBox="1"/>
          <p:nvPr/>
        </p:nvSpPr>
        <p:spPr>
          <a:xfrm>
            <a:off x="715653"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Our advantage</a:t>
            </a:r>
            <a:endParaRPr lang="en-US" altLang="zh-CN" dirty="0">
              <a:latin typeface="+mn-lt"/>
              <a:ea typeface="+mn-ea"/>
              <a:cs typeface="+mn-ea"/>
              <a:sym typeface="+mn-lt"/>
            </a:endParaRPr>
          </a:p>
        </p:txBody>
      </p:sp>
      <p:grpSp>
        <p:nvGrpSpPr>
          <p:cNvPr id="6" name="î$ḻïďê"/>
          <p:cNvGrpSpPr/>
          <p:nvPr/>
        </p:nvGrpSpPr>
        <p:grpSpPr>
          <a:xfrm>
            <a:off x="4508942" y="1220973"/>
            <a:ext cx="3174117" cy="5641726"/>
            <a:chOff x="4508942" y="1220973"/>
            <a:chExt cx="3174117" cy="5641726"/>
          </a:xfrm>
        </p:grpSpPr>
        <p:sp>
          <p:nvSpPr>
            <p:cNvPr id="29" name="ïṧḷïḑè"/>
            <p:cNvSpPr/>
            <p:nvPr/>
          </p:nvSpPr>
          <p:spPr bwMode="auto">
            <a:xfrm>
              <a:off x="4508942" y="1220973"/>
              <a:ext cx="3174117" cy="5637027"/>
            </a:xfrm>
            <a:custGeom>
              <a:avLst/>
              <a:gdLst>
                <a:gd name="connsiteX0" fmla="*/ 383660 w 3174117"/>
                <a:gd name="connsiteY0" fmla="*/ 0 h 5637027"/>
                <a:gd name="connsiteX1" fmla="*/ 2789721 w 3174117"/>
                <a:gd name="connsiteY1" fmla="*/ 0 h 5637027"/>
                <a:gd name="connsiteX2" fmla="*/ 3161243 w 3174117"/>
                <a:gd name="connsiteY2" fmla="*/ 371553 h 5637027"/>
                <a:gd name="connsiteX3" fmla="*/ 3161243 w 3174117"/>
                <a:gd name="connsiteY3" fmla="*/ 1221342 h 5637027"/>
                <a:gd name="connsiteX4" fmla="*/ 3161978 w 3174117"/>
                <a:gd name="connsiteY4" fmla="*/ 1221342 h 5637027"/>
                <a:gd name="connsiteX5" fmla="*/ 3174117 w 3174117"/>
                <a:gd name="connsiteY5" fmla="*/ 1233482 h 5637027"/>
                <a:gd name="connsiteX6" fmla="*/ 3174117 w 3174117"/>
                <a:gd name="connsiteY6" fmla="*/ 1625636 h 5637027"/>
                <a:gd name="connsiteX7" fmla="*/ 3161978 w 3174117"/>
                <a:gd name="connsiteY7" fmla="*/ 1637776 h 5637027"/>
                <a:gd name="connsiteX8" fmla="*/ 3161243 w 3174117"/>
                <a:gd name="connsiteY8" fmla="*/ 1637776 h 5637027"/>
                <a:gd name="connsiteX9" fmla="*/ 3161243 w 3174117"/>
                <a:gd name="connsiteY9" fmla="*/ 5637027 h 5637027"/>
                <a:gd name="connsiteX10" fmla="*/ 12139 w 3174117"/>
                <a:gd name="connsiteY10" fmla="*/ 5637027 h 5637027"/>
                <a:gd name="connsiteX11" fmla="*/ 12139 w 3174117"/>
                <a:gd name="connsiteY11" fmla="*/ 2155374 h 5637027"/>
                <a:gd name="connsiteX12" fmla="*/ 0 w 3174117"/>
                <a:gd name="connsiteY12" fmla="*/ 2143234 h 5637027"/>
                <a:gd name="connsiteX13" fmla="*/ 0 w 3174117"/>
                <a:gd name="connsiteY13" fmla="*/ 1751081 h 5637027"/>
                <a:gd name="connsiteX14" fmla="*/ 12139 w 3174117"/>
                <a:gd name="connsiteY14" fmla="*/ 1738941 h 5637027"/>
                <a:gd name="connsiteX15" fmla="*/ 12139 w 3174117"/>
                <a:gd name="connsiteY15" fmla="*/ 1637776 h 5637027"/>
                <a:gd name="connsiteX16" fmla="*/ 0 w 3174117"/>
                <a:gd name="connsiteY16" fmla="*/ 1625636 h 5637027"/>
                <a:gd name="connsiteX17" fmla="*/ 0 w 3174117"/>
                <a:gd name="connsiteY17" fmla="*/ 1233482 h 5637027"/>
                <a:gd name="connsiteX18" fmla="*/ 12139 w 3174117"/>
                <a:gd name="connsiteY18" fmla="*/ 1221342 h 5637027"/>
                <a:gd name="connsiteX19" fmla="*/ 12139 w 3174117"/>
                <a:gd name="connsiteY19" fmla="*/ 994732 h 5637027"/>
                <a:gd name="connsiteX20" fmla="*/ 0 w 3174117"/>
                <a:gd name="connsiteY20" fmla="*/ 982960 h 5637027"/>
                <a:gd name="connsiteX21" fmla="*/ 0 w 3174117"/>
                <a:gd name="connsiteY21" fmla="*/ 763339 h 5637027"/>
                <a:gd name="connsiteX22" fmla="*/ 12139 w 3174117"/>
                <a:gd name="connsiteY22" fmla="*/ 751199 h 5637027"/>
                <a:gd name="connsiteX23" fmla="*/ 12139 w 3174117"/>
                <a:gd name="connsiteY23" fmla="*/ 371553 h 5637027"/>
                <a:gd name="connsiteX24" fmla="*/ 383660 w 3174117"/>
                <a:gd name="connsiteY24" fmla="*/ 0 h 563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174117" h="5637027">
                  <a:moveTo>
                    <a:pt x="383660" y="0"/>
                  </a:moveTo>
                  <a:lnTo>
                    <a:pt x="2789721" y="0"/>
                  </a:lnTo>
                  <a:cubicBezTo>
                    <a:pt x="2994610" y="0"/>
                    <a:pt x="3161243" y="166647"/>
                    <a:pt x="3161243" y="371553"/>
                  </a:cubicBezTo>
                  <a:lnTo>
                    <a:pt x="3161243" y="1221342"/>
                  </a:lnTo>
                  <a:lnTo>
                    <a:pt x="3161978" y="1221342"/>
                  </a:lnTo>
                  <a:cubicBezTo>
                    <a:pt x="3168600" y="1221342"/>
                    <a:pt x="3174117" y="1226860"/>
                    <a:pt x="3174117" y="1233482"/>
                  </a:cubicBezTo>
                  <a:lnTo>
                    <a:pt x="3174117" y="1625636"/>
                  </a:lnTo>
                  <a:cubicBezTo>
                    <a:pt x="3174117" y="1632625"/>
                    <a:pt x="3168600" y="1637776"/>
                    <a:pt x="3161978" y="1637776"/>
                  </a:cubicBezTo>
                  <a:lnTo>
                    <a:pt x="3161243" y="1637776"/>
                  </a:lnTo>
                  <a:lnTo>
                    <a:pt x="3161243" y="5637027"/>
                  </a:lnTo>
                  <a:lnTo>
                    <a:pt x="12139" y="5637027"/>
                  </a:lnTo>
                  <a:lnTo>
                    <a:pt x="12139" y="2155374"/>
                  </a:lnTo>
                  <a:cubicBezTo>
                    <a:pt x="5518" y="2155374"/>
                    <a:pt x="0" y="2149856"/>
                    <a:pt x="0" y="2143234"/>
                  </a:cubicBezTo>
                  <a:lnTo>
                    <a:pt x="0" y="1751081"/>
                  </a:lnTo>
                  <a:cubicBezTo>
                    <a:pt x="0" y="1744091"/>
                    <a:pt x="5518" y="1738941"/>
                    <a:pt x="12139" y="1738941"/>
                  </a:cubicBezTo>
                  <a:lnTo>
                    <a:pt x="12139" y="1637776"/>
                  </a:lnTo>
                  <a:cubicBezTo>
                    <a:pt x="5518" y="1637776"/>
                    <a:pt x="0" y="1632625"/>
                    <a:pt x="0" y="1625636"/>
                  </a:cubicBezTo>
                  <a:lnTo>
                    <a:pt x="0" y="1233482"/>
                  </a:lnTo>
                  <a:cubicBezTo>
                    <a:pt x="0" y="1226860"/>
                    <a:pt x="5518" y="1221342"/>
                    <a:pt x="12139" y="1221342"/>
                  </a:cubicBezTo>
                  <a:lnTo>
                    <a:pt x="12139" y="994732"/>
                  </a:lnTo>
                  <a:cubicBezTo>
                    <a:pt x="5518" y="994732"/>
                    <a:pt x="0" y="989581"/>
                    <a:pt x="0" y="982960"/>
                  </a:cubicBezTo>
                  <a:lnTo>
                    <a:pt x="0" y="763339"/>
                  </a:lnTo>
                  <a:cubicBezTo>
                    <a:pt x="0" y="756717"/>
                    <a:pt x="5518" y="751199"/>
                    <a:pt x="12139" y="751199"/>
                  </a:cubicBezTo>
                  <a:lnTo>
                    <a:pt x="12139" y="371553"/>
                  </a:lnTo>
                  <a:cubicBezTo>
                    <a:pt x="12139" y="166647"/>
                    <a:pt x="179140" y="0"/>
                    <a:pt x="383660" y="0"/>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bevel/>
                </a14:hiddenLine>
              </a:ext>
            </a:extLst>
          </p:spPr>
          <p:txBody>
            <a:bodyPr wrap="square" anchor="ctr">
              <a:noAutofit/>
            </a:bodyPr>
            <a:lstStyle/>
            <a:p>
              <a:endParaRPr lang="en-US">
                <a:cs typeface="+mn-ea"/>
                <a:sym typeface="+mn-lt"/>
              </a:endParaRPr>
            </a:p>
          </p:txBody>
        </p:sp>
        <p:sp>
          <p:nvSpPr>
            <p:cNvPr id="30" name="î$ḷiḑè"/>
            <p:cNvSpPr/>
            <p:nvPr/>
          </p:nvSpPr>
          <p:spPr bwMode="auto">
            <a:xfrm>
              <a:off x="4544632" y="1243683"/>
              <a:ext cx="3102746" cy="5614317"/>
            </a:xfrm>
            <a:custGeom>
              <a:avLst/>
              <a:gdLst>
                <a:gd name="connsiteX0" fmla="*/ 348346 w 3102746"/>
                <a:gd name="connsiteY0" fmla="*/ 0 h 5614317"/>
                <a:gd name="connsiteX1" fmla="*/ 2754400 w 3102746"/>
                <a:gd name="connsiteY1" fmla="*/ 0 h 5614317"/>
                <a:gd name="connsiteX2" fmla="*/ 3102746 w 3102746"/>
                <a:gd name="connsiteY2" fmla="*/ 348339 h 5614317"/>
                <a:gd name="connsiteX3" fmla="*/ 3102746 w 3102746"/>
                <a:gd name="connsiteY3" fmla="*/ 5614317 h 5614317"/>
                <a:gd name="connsiteX4" fmla="*/ 0 w 3102746"/>
                <a:gd name="connsiteY4" fmla="*/ 5614317 h 5614317"/>
                <a:gd name="connsiteX5" fmla="*/ 0 w 3102746"/>
                <a:gd name="connsiteY5" fmla="*/ 348339 h 5614317"/>
                <a:gd name="connsiteX6" fmla="*/ 348346 w 3102746"/>
                <a:gd name="connsiteY6" fmla="*/ 0 h 5614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02746" h="5614317">
                  <a:moveTo>
                    <a:pt x="348346" y="0"/>
                  </a:moveTo>
                  <a:lnTo>
                    <a:pt x="2754400" y="0"/>
                  </a:lnTo>
                  <a:cubicBezTo>
                    <a:pt x="2946413" y="0"/>
                    <a:pt x="3102746" y="156330"/>
                    <a:pt x="3102746" y="348339"/>
                  </a:cubicBezTo>
                  <a:lnTo>
                    <a:pt x="3102746" y="5614317"/>
                  </a:lnTo>
                  <a:lnTo>
                    <a:pt x="0" y="5614317"/>
                  </a:lnTo>
                  <a:lnTo>
                    <a:pt x="0" y="348339"/>
                  </a:lnTo>
                  <a:cubicBezTo>
                    <a:pt x="0" y="156330"/>
                    <a:pt x="156333" y="0"/>
                    <a:pt x="348346" y="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bevel/>
                </a14:hiddenLine>
              </a:ext>
            </a:extLst>
          </p:spPr>
          <p:txBody>
            <a:bodyPr wrap="square" anchor="ctr">
              <a:noAutofit/>
            </a:bodyPr>
            <a:lstStyle/>
            <a:p>
              <a:endParaRPr lang="en-US">
                <a:cs typeface="+mn-ea"/>
                <a:sym typeface="+mn-lt"/>
              </a:endParaRPr>
            </a:p>
          </p:txBody>
        </p:sp>
        <p:sp>
          <p:nvSpPr>
            <p:cNvPr id="31" name="îšlïḍe"/>
            <p:cNvSpPr/>
            <p:nvPr/>
          </p:nvSpPr>
          <p:spPr bwMode="auto">
            <a:xfrm>
              <a:off x="5603875" y="1566484"/>
              <a:ext cx="95706" cy="95705"/>
            </a:xfrm>
            <a:custGeom>
              <a:avLst/>
              <a:gdLst>
                <a:gd name="T0" fmla="*/ 130 w 260"/>
                <a:gd name="T1" fmla="*/ 260 h 261"/>
                <a:gd name="T2" fmla="*/ 0 w 260"/>
                <a:gd name="T3" fmla="*/ 130 h 261"/>
                <a:gd name="T4" fmla="*/ 130 w 260"/>
                <a:gd name="T5" fmla="*/ 0 h 261"/>
                <a:gd name="T6" fmla="*/ 259 w 260"/>
                <a:gd name="T7" fmla="*/ 130 h 261"/>
                <a:gd name="T8" fmla="*/ 130 w 260"/>
                <a:gd name="T9" fmla="*/ 260 h 261"/>
                <a:gd name="T10" fmla="*/ 0 60000 65536"/>
                <a:gd name="T11" fmla="*/ 0 60000 65536"/>
                <a:gd name="T12" fmla="*/ 0 60000 65536"/>
                <a:gd name="T13" fmla="*/ 0 60000 65536"/>
                <a:gd name="T14" fmla="*/ 0 60000 65536"/>
                <a:gd name="T15" fmla="*/ 0 w 260"/>
                <a:gd name="T16" fmla="*/ 0 h 261"/>
                <a:gd name="T17" fmla="*/ 260 w 260"/>
                <a:gd name="T18" fmla="*/ 261 h 261"/>
              </a:gdLst>
              <a:ahLst/>
              <a:cxnLst>
                <a:cxn ang="T10">
                  <a:pos x="T0" y="T1"/>
                </a:cxn>
                <a:cxn ang="T11">
                  <a:pos x="T2" y="T3"/>
                </a:cxn>
                <a:cxn ang="T12">
                  <a:pos x="T4" y="T5"/>
                </a:cxn>
                <a:cxn ang="T13">
                  <a:pos x="T6" y="T7"/>
                </a:cxn>
                <a:cxn ang="T14">
                  <a:pos x="T8" y="T9"/>
                </a:cxn>
              </a:cxnLst>
              <a:rect l="T15" t="T16" r="T17" b="T18"/>
              <a:pathLst>
                <a:path w="260" h="261">
                  <a:moveTo>
                    <a:pt x="130" y="260"/>
                  </a:moveTo>
                  <a:cubicBezTo>
                    <a:pt x="58" y="260"/>
                    <a:pt x="0" y="202"/>
                    <a:pt x="0" y="130"/>
                  </a:cubicBezTo>
                  <a:cubicBezTo>
                    <a:pt x="0" y="58"/>
                    <a:pt x="58" y="0"/>
                    <a:pt x="130" y="0"/>
                  </a:cubicBezTo>
                  <a:cubicBezTo>
                    <a:pt x="201" y="0"/>
                    <a:pt x="259" y="58"/>
                    <a:pt x="259" y="130"/>
                  </a:cubicBezTo>
                  <a:cubicBezTo>
                    <a:pt x="259" y="202"/>
                    <a:pt x="201" y="260"/>
                    <a:pt x="130" y="260"/>
                  </a:cubicBezTo>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en-US">
                <a:cs typeface="+mn-ea"/>
                <a:sym typeface="+mn-lt"/>
              </a:endParaRPr>
            </a:p>
          </p:txBody>
        </p:sp>
        <p:sp>
          <p:nvSpPr>
            <p:cNvPr id="32" name="iṩ1íďè"/>
            <p:cNvSpPr/>
            <p:nvPr/>
          </p:nvSpPr>
          <p:spPr bwMode="auto">
            <a:xfrm>
              <a:off x="6058069" y="1392917"/>
              <a:ext cx="69752" cy="69751"/>
            </a:xfrm>
            <a:custGeom>
              <a:avLst/>
              <a:gdLst>
                <a:gd name="T0" fmla="*/ 95 w 191"/>
                <a:gd name="T1" fmla="*/ 190 h 191"/>
                <a:gd name="T2" fmla="*/ 0 w 191"/>
                <a:gd name="T3" fmla="*/ 95 h 191"/>
                <a:gd name="T4" fmla="*/ 95 w 191"/>
                <a:gd name="T5" fmla="*/ 0 h 191"/>
                <a:gd name="T6" fmla="*/ 190 w 191"/>
                <a:gd name="T7" fmla="*/ 95 h 191"/>
                <a:gd name="T8" fmla="*/ 95 w 191"/>
                <a:gd name="T9" fmla="*/ 190 h 191"/>
                <a:gd name="T10" fmla="*/ 0 60000 65536"/>
                <a:gd name="T11" fmla="*/ 0 60000 65536"/>
                <a:gd name="T12" fmla="*/ 0 60000 65536"/>
                <a:gd name="T13" fmla="*/ 0 60000 65536"/>
                <a:gd name="T14" fmla="*/ 0 60000 65536"/>
                <a:gd name="T15" fmla="*/ 0 w 191"/>
                <a:gd name="T16" fmla="*/ 0 h 191"/>
                <a:gd name="T17" fmla="*/ 191 w 191"/>
                <a:gd name="T18" fmla="*/ 191 h 191"/>
              </a:gdLst>
              <a:ahLst/>
              <a:cxnLst>
                <a:cxn ang="T10">
                  <a:pos x="T0" y="T1"/>
                </a:cxn>
                <a:cxn ang="T11">
                  <a:pos x="T2" y="T3"/>
                </a:cxn>
                <a:cxn ang="T12">
                  <a:pos x="T4" y="T5"/>
                </a:cxn>
                <a:cxn ang="T13">
                  <a:pos x="T6" y="T7"/>
                </a:cxn>
                <a:cxn ang="T14">
                  <a:pos x="T8" y="T9"/>
                </a:cxn>
              </a:cxnLst>
              <a:rect l="T15" t="T16" r="T17" b="T18"/>
              <a:pathLst>
                <a:path w="191" h="191">
                  <a:moveTo>
                    <a:pt x="95" y="190"/>
                  </a:moveTo>
                  <a:cubicBezTo>
                    <a:pt x="42" y="190"/>
                    <a:pt x="0" y="147"/>
                    <a:pt x="0" y="95"/>
                  </a:cubicBezTo>
                  <a:cubicBezTo>
                    <a:pt x="0" y="43"/>
                    <a:pt x="42" y="0"/>
                    <a:pt x="95" y="0"/>
                  </a:cubicBezTo>
                  <a:cubicBezTo>
                    <a:pt x="147" y="0"/>
                    <a:pt x="190" y="43"/>
                    <a:pt x="190" y="95"/>
                  </a:cubicBezTo>
                  <a:cubicBezTo>
                    <a:pt x="190" y="147"/>
                    <a:pt x="147" y="190"/>
                    <a:pt x="95" y="190"/>
                  </a:cubicBezTo>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en-US">
                <a:cs typeface="+mn-ea"/>
                <a:sym typeface="+mn-lt"/>
              </a:endParaRPr>
            </a:p>
          </p:txBody>
        </p:sp>
        <p:sp>
          <p:nvSpPr>
            <p:cNvPr id="33" name="íṩľïḍê"/>
            <p:cNvSpPr/>
            <p:nvPr/>
          </p:nvSpPr>
          <p:spPr bwMode="auto">
            <a:xfrm>
              <a:off x="5869903" y="1592437"/>
              <a:ext cx="444461" cy="47042"/>
            </a:xfrm>
            <a:custGeom>
              <a:avLst/>
              <a:gdLst>
                <a:gd name="T0" fmla="*/ 1143 w 1209"/>
                <a:gd name="T1" fmla="*/ 129 h 130"/>
                <a:gd name="T2" fmla="*/ 64 w 1209"/>
                <a:gd name="T3" fmla="*/ 129 h 130"/>
                <a:gd name="T4" fmla="*/ 0 w 1209"/>
                <a:gd name="T5" fmla="*/ 65 h 130"/>
                <a:gd name="T6" fmla="*/ 64 w 1209"/>
                <a:gd name="T7" fmla="*/ 0 h 130"/>
                <a:gd name="T8" fmla="*/ 1143 w 1209"/>
                <a:gd name="T9" fmla="*/ 0 h 130"/>
                <a:gd name="T10" fmla="*/ 1208 w 1209"/>
                <a:gd name="T11" fmla="*/ 65 h 130"/>
                <a:gd name="T12" fmla="*/ 1143 w 1209"/>
                <a:gd name="T13" fmla="*/ 129 h 130"/>
                <a:gd name="T14" fmla="*/ 0 60000 65536"/>
                <a:gd name="T15" fmla="*/ 0 60000 65536"/>
                <a:gd name="T16" fmla="*/ 0 60000 65536"/>
                <a:gd name="T17" fmla="*/ 0 60000 65536"/>
                <a:gd name="T18" fmla="*/ 0 60000 65536"/>
                <a:gd name="T19" fmla="*/ 0 60000 65536"/>
                <a:gd name="T20" fmla="*/ 0 60000 65536"/>
                <a:gd name="T21" fmla="*/ 0 w 1209"/>
                <a:gd name="T22" fmla="*/ 0 h 130"/>
                <a:gd name="T23" fmla="*/ 1209 w 1209"/>
                <a:gd name="T24" fmla="*/ 130 h 1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9" h="130">
                  <a:moveTo>
                    <a:pt x="1143" y="129"/>
                  </a:moveTo>
                  <a:lnTo>
                    <a:pt x="64" y="129"/>
                  </a:lnTo>
                  <a:cubicBezTo>
                    <a:pt x="29" y="129"/>
                    <a:pt x="0" y="100"/>
                    <a:pt x="0" y="65"/>
                  </a:cubicBezTo>
                  <a:cubicBezTo>
                    <a:pt x="0" y="29"/>
                    <a:pt x="29" y="0"/>
                    <a:pt x="64" y="0"/>
                  </a:cubicBezTo>
                  <a:lnTo>
                    <a:pt x="1143" y="0"/>
                  </a:lnTo>
                  <a:cubicBezTo>
                    <a:pt x="1179" y="0"/>
                    <a:pt x="1208" y="29"/>
                    <a:pt x="1208" y="65"/>
                  </a:cubicBezTo>
                  <a:cubicBezTo>
                    <a:pt x="1208" y="100"/>
                    <a:pt x="1179" y="129"/>
                    <a:pt x="1143" y="129"/>
                  </a:cubicBezTo>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wrap="none" anchor="ctr"/>
            <a:lstStyle/>
            <a:p>
              <a:endParaRPr lang="en-US">
                <a:cs typeface="+mn-ea"/>
                <a:sym typeface="+mn-lt"/>
              </a:endParaRPr>
            </a:p>
          </p:txBody>
        </p:sp>
        <p:sp>
          <p:nvSpPr>
            <p:cNvPr id="34" name="îṣḻíde"/>
            <p:cNvSpPr/>
            <p:nvPr/>
          </p:nvSpPr>
          <p:spPr>
            <a:xfrm>
              <a:off x="4660606" y="1769250"/>
              <a:ext cx="2871169" cy="5093449"/>
            </a:xfrm>
            <a:prstGeom prst="rect">
              <a:avLst/>
            </a:prstGeom>
            <a:blipFill>
              <a:blip r:embed="rId1" cstate="screen">
                <a:extLst>
                  <a:ext uri="{BEBA8EAE-BF5A-486C-A8C5-ECC9F3942E4B}">
                    <a14:imgProps xmlns:a14="http://schemas.microsoft.com/office/drawing/2010/main">
                      <a14:imgLayer r:embed="rId2">
                        <a14:imgEffect>
                          <a14:saturation sat="0"/>
                        </a14:imgEffect>
                      </a14:imgLayer>
                    </a14:imgProps>
                  </a:ext>
                </a:extLst>
              </a:blip>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7" name="îşḷïḑé"/>
          <p:cNvGrpSpPr/>
          <p:nvPr/>
        </p:nvGrpSpPr>
        <p:grpSpPr>
          <a:xfrm>
            <a:off x="687279" y="2754000"/>
            <a:ext cx="3670379" cy="1899399"/>
            <a:chOff x="687278" y="2398652"/>
            <a:chExt cx="3524773" cy="1899399"/>
          </a:xfrm>
        </p:grpSpPr>
        <p:sp>
          <p:nvSpPr>
            <p:cNvPr id="27" name="î$1îḋe"/>
            <p:cNvSpPr/>
            <p:nvPr/>
          </p:nvSpPr>
          <p:spPr>
            <a:xfrm>
              <a:off x="687278" y="2840457"/>
              <a:ext cx="3524773" cy="145759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fontScale="92500"/>
            </a:bodyPr>
            <a:lstStyle/>
            <a:p>
              <a:pPr>
                <a:lnSpc>
                  <a:spcPts val="3000"/>
                </a:lnSpc>
              </a:pPr>
              <a:r>
                <a:rPr lang="zh-CN" altLang="en-US" sz="1100" dirty="0">
                  <a:solidFill>
                    <a:schemeClr val="bg1">
                      <a:lumMod val="85000"/>
                    </a:schemeClr>
                  </a:solidFill>
                  <a:cs typeface="+mn-ea"/>
                  <a:sym typeface="+mn-lt"/>
                </a:rPr>
                <a:t>点击填写公司的优势，</a:t>
              </a:r>
              <a:r>
                <a:rPr lang="zh-CN" altLang="zh-CN" sz="1100" dirty="0">
                  <a:solidFill>
                    <a:schemeClr val="bg1">
                      <a:lumMod val="85000"/>
                    </a:schemeClr>
                  </a:solidFill>
                  <a:cs typeface="+mn-ea"/>
                  <a:sym typeface="+mn-lt"/>
                </a:rPr>
                <a:t>公司自成立以来，以“策略先行，经营致胜，管理为本”的商业推广理念，一步一个脚印发展成为东莞同类企业中经营范围最广、在行业内颇具影响力的企业。</a:t>
              </a:r>
              <a:endParaRPr lang="zh-CN" altLang="en-US" sz="1100" dirty="0">
                <a:solidFill>
                  <a:schemeClr val="bg1">
                    <a:lumMod val="85000"/>
                  </a:schemeClr>
                </a:solidFill>
                <a:cs typeface="+mn-ea"/>
                <a:sym typeface="+mn-lt"/>
              </a:endParaRPr>
            </a:p>
          </p:txBody>
        </p:sp>
        <p:sp>
          <p:nvSpPr>
            <p:cNvPr id="28" name="ïşlïḑe"/>
            <p:cNvSpPr txBox="1"/>
            <p:nvPr/>
          </p:nvSpPr>
          <p:spPr bwMode="auto">
            <a:xfrm>
              <a:off x="687278" y="2398652"/>
              <a:ext cx="3524773"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000" b="1" dirty="0">
                  <a:solidFill>
                    <a:schemeClr val="accent1"/>
                  </a:solidFill>
                  <a:cs typeface="+mn-ea"/>
                  <a:sym typeface="+mn-lt"/>
                </a:rPr>
                <a:t>公司的优势</a:t>
              </a:r>
              <a:endParaRPr lang="en-US" altLang="zh-CN" sz="2000" b="1" dirty="0">
                <a:solidFill>
                  <a:schemeClr val="accent1"/>
                </a:solidFill>
                <a:cs typeface="+mn-ea"/>
                <a:sym typeface="+mn-lt"/>
              </a:endParaRPr>
            </a:p>
          </p:txBody>
        </p:sp>
      </p:grpSp>
      <p:grpSp>
        <p:nvGrpSpPr>
          <p:cNvPr id="21" name="iṩlîḓê"/>
          <p:cNvGrpSpPr/>
          <p:nvPr/>
        </p:nvGrpSpPr>
        <p:grpSpPr>
          <a:xfrm>
            <a:off x="7380186" y="1798146"/>
            <a:ext cx="662950" cy="662948"/>
            <a:chOff x="7380186" y="1769250"/>
            <a:chExt cx="662950" cy="662948"/>
          </a:xfrm>
        </p:grpSpPr>
        <p:sp>
          <p:nvSpPr>
            <p:cNvPr id="25" name="iśliḋé"/>
            <p:cNvSpPr/>
            <p:nvPr/>
          </p:nvSpPr>
          <p:spPr>
            <a:xfrm>
              <a:off x="7380186" y="1769250"/>
              <a:ext cx="662950" cy="662948"/>
            </a:xfrm>
            <a:prstGeom prst="wedgeEllipseCallout">
              <a:avLst>
                <a:gd name="adj1" fmla="val -52541"/>
                <a:gd name="adj2" fmla="val 41890"/>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a:cs typeface="+mn-ea"/>
                <a:sym typeface="+mn-lt"/>
              </a:endParaRPr>
            </a:p>
          </p:txBody>
        </p:sp>
        <p:sp>
          <p:nvSpPr>
            <p:cNvPr id="26" name="iṩḻíḑe"/>
            <p:cNvSpPr/>
            <p:nvPr/>
          </p:nvSpPr>
          <p:spPr>
            <a:xfrm>
              <a:off x="7570757" y="1960621"/>
              <a:ext cx="281804" cy="280202"/>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9" name="iŝļiḑe"/>
          <p:cNvGrpSpPr/>
          <p:nvPr/>
        </p:nvGrpSpPr>
        <p:grpSpPr>
          <a:xfrm>
            <a:off x="7380186" y="3368137"/>
            <a:ext cx="662950" cy="662948"/>
            <a:chOff x="7380186" y="1769250"/>
            <a:chExt cx="662950" cy="662948"/>
          </a:xfrm>
        </p:grpSpPr>
        <p:sp>
          <p:nvSpPr>
            <p:cNvPr id="19" name="iṩlïḑê"/>
            <p:cNvSpPr/>
            <p:nvPr/>
          </p:nvSpPr>
          <p:spPr>
            <a:xfrm>
              <a:off x="7380186" y="1769250"/>
              <a:ext cx="662950" cy="662948"/>
            </a:xfrm>
            <a:prstGeom prst="wedgeEllipseCallout">
              <a:avLst>
                <a:gd name="adj1" fmla="val -65951"/>
                <a:gd name="adj2" fmla="val -255"/>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a:cs typeface="+mn-ea"/>
                <a:sym typeface="+mn-lt"/>
              </a:endParaRPr>
            </a:p>
          </p:txBody>
        </p:sp>
        <p:sp>
          <p:nvSpPr>
            <p:cNvPr id="20" name="iṩḻíḑe"/>
            <p:cNvSpPr/>
            <p:nvPr/>
          </p:nvSpPr>
          <p:spPr>
            <a:xfrm>
              <a:off x="7570757" y="1962833"/>
              <a:ext cx="281804" cy="275776"/>
            </a:xfrm>
            <a:custGeom>
              <a:avLst/>
              <a:gdLst>
                <a:gd name="T0" fmla="*/ 3915 w 4537"/>
                <a:gd name="T1" fmla="*/ 1659 h 4447"/>
                <a:gd name="T2" fmla="*/ 3838 w 4537"/>
                <a:gd name="T3" fmla="*/ 1476 h 4447"/>
                <a:gd name="T4" fmla="*/ 4033 w 4537"/>
                <a:gd name="T5" fmla="*/ 808 h 4447"/>
                <a:gd name="T6" fmla="*/ 3695 w 4537"/>
                <a:gd name="T7" fmla="*/ 478 h 4447"/>
                <a:gd name="T8" fmla="*/ 3662 w 4537"/>
                <a:gd name="T9" fmla="*/ 450 h 4447"/>
                <a:gd name="T10" fmla="*/ 3623 w 4537"/>
                <a:gd name="T11" fmla="*/ 450 h 4447"/>
                <a:gd name="T12" fmla="*/ 3027 w 4537"/>
                <a:gd name="T13" fmla="*/ 683 h 4447"/>
                <a:gd name="T14" fmla="*/ 2837 w 4537"/>
                <a:gd name="T15" fmla="*/ 606 h 4447"/>
                <a:gd name="T16" fmla="*/ 2496 w 4537"/>
                <a:gd name="T17" fmla="*/ 1 h 4447"/>
                <a:gd name="T18" fmla="*/ 2020 w 4537"/>
                <a:gd name="T19" fmla="*/ 1 h 4447"/>
                <a:gd name="T20" fmla="*/ 1694 w 4537"/>
                <a:gd name="T21" fmla="*/ 609 h 4447"/>
                <a:gd name="T22" fmla="*/ 1505 w 4537"/>
                <a:gd name="T23" fmla="*/ 685 h 4447"/>
                <a:gd name="T24" fmla="*/ 899 w 4537"/>
                <a:gd name="T25" fmla="*/ 464 h 4447"/>
                <a:gd name="T26" fmla="*/ 854 w 4537"/>
                <a:gd name="T27" fmla="*/ 466 h 4447"/>
                <a:gd name="T28" fmla="*/ 491 w 4537"/>
                <a:gd name="T29" fmla="*/ 822 h 4447"/>
                <a:gd name="T30" fmla="*/ 696 w 4537"/>
                <a:gd name="T31" fmla="*/ 1481 h 4447"/>
                <a:gd name="T32" fmla="*/ 619 w 4537"/>
                <a:gd name="T33" fmla="*/ 1664 h 4447"/>
                <a:gd name="T34" fmla="*/ 0 w 4537"/>
                <a:gd name="T35" fmla="*/ 1999 h 4447"/>
                <a:gd name="T36" fmla="*/ 0 w 4537"/>
                <a:gd name="T37" fmla="*/ 2467 h 4447"/>
                <a:gd name="T38" fmla="*/ 621 w 4537"/>
                <a:gd name="T39" fmla="*/ 2789 h 4447"/>
                <a:gd name="T40" fmla="*/ 698 w 4537"/>
                <a:gd name="T41" fmla="*/ 2971 h 4447"/>
                <a:gd name="T42" fmla="*/ 503 w 4537"/>
                <a:gd name="T43" fmla="*/ 3638 h 4447"/>
                <a:gd name="T44" fmla="*/ 841 w 4537"/>
                <a:gd name="T45" fmla="*/ 3969 h 4447"/>
                <a:gd name="T46" fmla="*/ 874 w 4537"/>
                <a:gd name="T47" fmla="*/ 3998 h 4447"/>
                <a:gd name="T48" fmla="*/ 914 w 4537"/>
                <a:gd name="T49" fmla="*/ 3998 h 4447"/>
                <a:gd name="T50" fmla="*/ 1510 w 4537"/>
                <a:gd name="T51" fmla="*/ 3764 h 4447"/>
                <a:gd name="T52" fmla="*/ 1698 w 4537"/>
                <a:gd name="T53" fmla="*/ 3841 h 4447"/>
                <a:gd name="T54" fmla="*/ 2040 w 4537"/>
                <a:gd name="T55" fmla="*/ 4446 h 4447"/>
                <a:gd name="T56" fmla="*/ 2517 w 4537"/>
                <a:gd name="T57" fmla="*/ 4446 h 4447"/>
                <a:gd name="T58" fmla="*/ 2843 w 4537"/>
                <a:gd name="T59" fmla="*/ 3839 h 4447"/>
                <a:gd name="T60" fmla="*/ 3032 w 4537"/>
                <a:gd name="T61" fmla="*/ 3762 h 4447"/>
                <a:gd name="T62" fmla="*/ 3637 w 4537"/>
                <a:gd name="T63" fmla="*/ 3983 h 4447"/>
                <a:gd name="T64" fmla="*/ 3682 w 4537"/>
                <a:gd name="T65" fmla="*/ 3982 h 4447"/>
                <a:gd name="T66" fmla="*/ 4048 w 4537"/>
                <a:gd name="T67" fmla="*/ 3623 h 4447"/>
                <a:gd name="T68" fmla="*/ 3841 w 4537"/>
                <a:gd name="T69" fmla="*/ 2966 h 4447"/>
                <a:gd name="T70" fmla="*/ 3917 w 4537"/>
                <a:gd name="T71" fmla="*/ 2783 h 4447"/>
                <a:gd name="T72" fmla="*/ 4537 w 4537"/>
                <a:gd name="T73" fmla="*/ 2447 h 4447"/>
                <a:gd name="T74" fmla="*/ 4537 w 4537"/>
                <a:gd name="T75" fmla="*/ 1980 h 4447"/>
                <a:gd name="T76" fmla="*/ 3915 w 4537"/>
                <a:gd name="T77" fmla="*/ 1659 h 4447"/>
                <a:gd name="T78" fmla="*/ 2268 w 4537"/>
                <a:gd name="T79" fmla="*/ 3001 h 4447"/>
                <a:gd name="T80" fmla="*/ 1475 w 4537"/>
                <a:gd name="T81" fmla="*/ 2223 h 4447"/>
                <a:gd name="T82" fmla="*/ 2268 w 4537"/>
                <a:gd name="T83" fmla="*/ 1446 h 4447"/>
                <a:gd name="T84" fmla="*/ 3061 w 4537"/>
                <a:gd name="T85" fmla="*/ 2223 h 4447"/>
                <a:gd name="T86" fmla="*/ 2268 w 4537"/>
                <a:gd name="T87" fmla="*/ 3001 h 4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37" h="4447">
                  <a:moveTo>
                    <a:pt x="3915" y="1659"/>
                  </a:moveTo>
                  <a:lnTo>
                    <a:pt x="3838" y="1476"/>
                  </a:lnTo>
                  <a:cubicBezTo>
                    <a:pt x="4102" y="878"/>
                    <a:pt x="4085" y="860"/>
                    <a:pt x="4033" y="808"/>
                  </a:cubicBezTo>
                  <a:lnTo>
                    <a:pt x="3695" y="478"/>
                  </a:lnTo>
                  <a:lnTo>
                    <a:pt x="3662" y="450"/>
                  </a:lnTo>
                  <a:lnTo>
                    <a:pt x="3623" y="450"/>
                  </a:lnTo>
                  <a:cubicBezTo>
                    <a:pt x="3602" y="450"/>
                    <a:pt x="3540" y="450"/>
                    <a:pt x="3027" y="683"/>
                  </a:cubicBezTo>
                  <a:lnTo>
                    <a:pt x="2837" y="606"/>
                  </a:lnTo>
                  <a:cubicBezTo>
                    <a:pt x="2593" y="1"/>
                    <a:pt x="2568" y="1"/>
                    <a:pt x="2496" y="1"/>
                  </a:cubicBezTo>
                  <a:lnTo>
                    <a:pt x="2020" y="1"/>
                  </a:lnTo>
                  <a:cubicBezTo>
                    <a:pt x="1948" y="1"/>
                    <a:pt x="1920" y="0"/>
                    <a:pt x="1694" y="609"/>
                  </a:cubicBezTo>
                  <a:lnTo>
                    <a:pt x="1505" y="685"/>
                  </a:lnTo>
                  <a:cubicBezTo>
                    <a:pt x="1158" y="538"/>
                    <a:pt x="954" y="464"/>
                    <a:pt x="899" y="464"/>
                  </a:cubicBezTo>
                  <a:lnTo>
                    <a:pt x="854" y="466"/>
                  </a:lnTo>
                  <a:lnTo>
                    <a:pt x="491" y="822"/>
                  </a:lnTo>
                  <a:cubicBezTo>
                    <a:pt x="436" y="874"/>
                    <a:pt x="416" y="892"/>
                    <a:pt x="696" y="1481"/>
                  </a:cubicBezTo>
                  <a:lnTo>
                    <a:pt x="619" y="1664"/>
                  </a:lnTo>
                  <a:cubicBezTo>
                    <a:pt x="0" y="1903"/>
                    <a:pt x="0" y="1926"/>
                    <a:pt x="0" y="1999"/>
                  </a:cubicBezTo>
                  <a:lnTo>
                    <a:pt x="0" y="2467"/>
                  </a:lnTo>
                  <a:cubicBezTo>
                    <a:pt x="0" y="2540"/>
                    <a:pt x="0" y="2566"/>
                    <a:pt x="621" y="2789"/>
                  </a:cubicBezTo>
                  <a:lnTo>
                    <a:pt x="698" y="2971"/>
                  </a:lnTo>
                  <a:cubicBezTo>
                    <a:pt x="434" y="3569"/>
                    <a:pt x="451" y="3587"/>
                    <a:pt x="503" y="3638"/>
                  </a:cubicBezTo>
                  <a:lnTo>
                    <a:pt x="841" y="3969"/>
                  </a:lnTo>
                  <a:lnTo>
                    <a:pt x="874" y="3998"/>
                  </a:lnTo>
                  <a:lnTo>
                    <a:pt x="914" y="3998"/>
                  </a:lnTo>
                  <a:cubicBezTo>
                    <a:pt x="934" y="3998"/>
                    <a:pt x="995" y="3998"/>
                    <a:pt x="1510" y="3764"/>
                  </a:cubicBezTo>
                  <a:lnTo>
                    <a:pt x="1698" y="3841"/>
                  </a:lnTo>
                  <a:cubicBezTo>
                    <a:pt x="1943" y="4447"/>
                    <a:pt x="1968" y="4446"/>
                    <a:pt x="2040" y="4446"/>
                  </a:cubicBezTo>
                  <a:lnTo>
                    <a:pt x="2517" y="4446"/>
                  </a:lnTo>
                  <a:cubicBezTo>
                    <a:pt x="2589" y="4446"/>
                    <a:pt x="2615" y="4446"/>
                    <a:pt x="2843" y="3839"/>
                  </a:cubicBezTo>
                  <a:lnTo>
                    <a:pt x="3032" y="3762"/>
                  </a:lnTo>
                  <a:cubicBezTo>
                    <a:pt x="3379" y="3909"/>
                    <a:pt x="3582" y="3983"/>
                    <a:pt x="3637" y="3983"/>
                  </a:cubicBezTo>
                  <a:lnTo>
                    <a:pt x="3682" y="3982"/>
                  </a:lnTo>
                  <a:lnTo>
                    <a:pt x="4048" y="3623"/>
                  </a:lnTo>
                  <a:cubicBezTo>
                    <a:pt x="4101" y="3571"/>
                    <a:pt x="4119" y="3552"/>
                    <a:pt x="3841" y="2966"/>
                  </a:cubicBezTo>
                  <a:lnTo>
                    <a:pt x="3917" y="2783"/>
                  </a:lnTo>
                  <a:cubicBezTo>
                    <a:pt x="4537" y="2544"/>
                    <a:pt x="4537" y="2519"/>
                    <a:pt x="4537" y="2447"/>
                  </a:cubicBezTo>
                  <a:lnTo>
                    <a:pt x="4537" y="1980"/>
                  </a:lnTo>
                  <a:cubicBezTo>
                    <a:pt x="4537" y="1906"/>
                    <a:pt x="4537" y="1881"/>
                    <a:pt x="3915" y="1659"/>
                  </a:cubicBezTo>
                  <a:close/>
                  <a:moveTo>
                    <a:pt x="2268" y="3001"/>
                  </a:moveTo>
                  <a:cubicBezTo>
                    <a:pt x="1831" y="3001"/>
                    <a:pt x="1475" y="2652"/>
                    <a:pt x="1475" y="2223"/>
                  </a:cubicBezTo>
                  <a:cubicBezTo>
                    <a:pt x="1475" y="1794"/>
                    <a:pt x="1831" y="1446"/>
                    <a:pt x="2268" y="1446"/>
                  </a:cubicBezTo>
                  <a:cubicBezTo>
                    <a:pt x="2705" y="1446"/>
                    <a:pt x="3061" y="1795"/>
                    <a:pt x="3061" y="2223"/>
                  </a:cubicBezTo>
                  <a:cubicBezTo>
                    <a:pt x="3061" y="2652"/>
                    <a:pt x="2705" y="3001"/>
                    <a:pt x="2268" y="3001"/>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grpSp>
        <p:nvGrpSpPr>
          <p:cNvPr id="11" name="iṣḷíḑè"/>
          <p:cNvGrpSpPr/>
          <p:nvPr/>
        </p:nvGrpSpPr>
        <p:grpSpPr>
          <a:xfrm>
            <a:off x="7380186" y="4938128"/>
            <a:ext cx="662950" cy="662948"/>
            <a:chOff x="7380186" y="1769250"/>
            <a:chExt cx="662950" cy="662948"/>
          </a:xfrm>
        </p:grpSpPr>
        <p:sp>
          <p:nvSpPr>
            <p:cNvPr id="15" name="íşľiḍè"/>
            <p:cNvSpPr/>
            <p:nvPr/>
          </p:nvSpPr>
          <p:spPr>
            <a:xfrm>
              <a:off x="7380186" y="1769250"/>
              <a:ext cx="662950" cy="662948"/>
            </a:xfrm>
            <a:prstGeom prst="wedgeEllipseCallout">
              <a:avLst>
                <a:gd name="adj1" fmla="val -58288"/>
                <a:gd name="adj2" fmla="val -38569"/>
              </a:avLst>
            </a:prstGeom>
            <a:solidFill>
              <a:schemeClr val="accent1"/>
            </a:solidFill>
            <a:ln w="38100"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a:cs typeface="+mn-ea"/>
                <a:sym typeface="+mn-lt"/>
              </a:endParaRPr>
            </a:p>
          </p:txBody>
        </p:sp>
        <p:sp>
          <p:nvSpPr>
            <p:cNvPr id="16" name="íS1idé"/>
            <p:cNvSpPr/>
            <p:nvPr/>
          </p:nvSpPr>
          <p:spPr>
            <a:xfrm>
              <a:off x="7572186" y="1959820"/>
              <a:ext cx="278944" cy="281804"/>
            </a:xfrm>
            <a:custGeom>
              <a:avLst/>
              <a:gdLst>
                <a:gd name="T0" fmla="*/ 4165 w 6033"/>
                <a:gd name="T1" fmla="*/ 3494 h 6104"/>
                <a:gd name="T2" fmla="*/ 4030 w 6033"/>
                <a:gd name="T3" fmla="*/ 2533 h 6104"/>
                <a:gd name="T4" fmla="*/ 4030 w 6033"/>
                <a:gd name="T5" fmla="*/ 2391 h 6104"/>
                <a:gd name="T6" fmla="*/ 3550 w 6033"/>
                <a:gd name="T7" fmla="*/ 2054 h 6104"/>
                <a:gd name="T8" fmla="*/ 2598 w 6033"/>
                <a:gd name="T9" fmla="*/ 1945 h 6104"/>
                <a:gd name="T10" fmla="*/ 2498 w 6033"/>
                <a:gd name="T11" fmla="*/ 1562 h 6104"/>
                <a:gd name="T12" fmla="*/ 1920 w 6033"/>
                <a:gd name="T13" fmla="*/ 1662 h 6104"/>
                <a:gd name="T14" fmla="*/ 1162 w 6033"/>
                <a:gd name="T15" fmla="*/ 2256 h 6104"/>
                <a:gd name="T16" fmla="*/ 826 w 6033"/>
                <a:gd name="T17" fmla="*/ 2063 h 6104"/>
                <a:gd name="T18" fmla="*/ 460 w 6033"/>
                <a:gd name="T19" fmla="*/ 2471 h 6104"/>
                <a:gd name="T20" fmla="*/ 679 w 6033"/>
                <a:gd name="T21" fmla="*/ 2731 h 6104"/>
                <a:gd name="T22" fmla="*/ 101 w 6033"/>
                <a:gd name="T23" fmla="*/ 3494 h 6104"/>
                <a:gd name="T24" fmla="*/ 0 w 6033"/>
                <a:gd name="T25" fmla="*/ 4071 h 6104"/>
                <a:gd name="T26" fmla="*/ 346 w 6033"/>
                <a:gd name="T27" fmla="*/ 4172 h 6104"/>
                <a:gd name="T28" fmla="*/ 480 w 6033"/>
                <a:gd name="T29" fmla="*/ 5124 h 6104"/>
                <a:gd name="T30" fmla="*/ 817 w 6033"/>
                <a:gd name="T31" fmla="*/ 5603 h 6104"/>
                <a:gd name="T32" fmla="*/ 959 w 6033"/>
                <a:gd name="T33" fmla="*/ 5603 h 6104"/>
                <a:gd name="T34" fmla="*/ 1920 w 6033"/>
                <a:gd name="T35" fmla="*/ 5763 h 6104"/>
                <a:gd name="T36" fmla="*/ 2021 w 6033"/>
                <a:gd name="T37" fmla="*/ 6104 h 6104"/>
                <a:gd name="T38" fmla="*/ 2598 w 6033"/>
                <a:gd name="T39" fmla="*/ 6004 h 6104"/>
                <a:gd name="T40" fmla="*/ 3382 w 6033"/>
                <a:gd name="T41" fmla="*/ 5435 h 6104"/>
                <a:gd name="T42" fmla="*/ 3701 w 6033"/>
                <a:gd name="T43" fmla="*/ 5612 h 6104"/>
                <a:gd name="T44" fmla="*/ 4038 w 6033"/>
                <a:gd name="T45" fmla="*/ 5133 h 6104"/>
                <a:gd name="T46" fmla="*/ 4173 w 6033"/>
                <a:gd name="T47" fmla="*/ 4172 h 6104"/>
                <a:gd name="T48" fmla="*/ 4543 w 6033"/>
                <a:gd name="T49" fmla="*/ 4071 h 6104"/>
                <a:gd name="T50" fmla="*/ 4443 w 6033"/>
                <a:gd name="T51" fmla="*/ 3494 h 6104"/>
                <a:gd name="T52" fmla="*/ 1214 w 6033"/>
                <a:gd name="T53" fmla="*/ 3833 h 6104"/>
                <a:gd name="T54" fmla="*/ 3330 w 6033"/>
                <a:gd name="T55" fmla="*/ 3833 h 6104"/>
                <a:gd name="T56" fmla="*/ 2674 w 6033"/>
                <a:gd name="T57" fmla="*/ 3833 h 6104"/>
                <a:gd name="T58" fmla="*/ 1870 w 6033"/>
                <a:gd name="T59" fmla="*/ 3833 h 6104"/>
                <a:gd name="T60" fmla="*/ 2674 w 6033"/>
                <a:gd name="T61" fmla="*/ 3833 h 6104"/>
                <a:gd name="T62" fmla="*/ 5843 w 6033"/>
                <a:gd name="T63" fmla="*/ 1525 h 6104"/>
                <a:gd name="T64" fmla="*/ 5990 w 6033"/>
                <a:gd name="T65" fmla="*/ 987 h 6104"/>
                <a:gd name="T66" fmla="*/ 5921 w 6033"/>
                <a:gd name="T67" fmla="*/ 659 h 6104"/>
                <a:gd name="T68" fmla="*/ 5699 w 6033"/>
                <a:gd name="T69" fmla="*/ 686 h 6104"/>
                <a:gd name="T70" fmla="*/ 5424 w 6033"/>
                <a:gd name="T71" fmla="*/ 204 h 6104"/>
                <a:gd name="T72" fmla="*/ 5394 w 6033"/>
                <a:gd name="T73" fmla="*/ 129 h 6104"/>
                <a:gd name="T74" fmla="*/ 5068 w 6033"/>
                <a:gd name="T75" fmla="*/ 51 h 6104"/>
                <a:gd name="T76" fmla="*/ 4540 w 6033"/>
                <a:gd name="T77" fmla="*/ 194 h 6104"/>
                <a:gd name="T78" fmla="*/ 4405 w 6033"/>
                <a:gd name="T79" fmla="*/ 12 h 6104"/>
                <a:gd name="T80" fmla="*/ 4120 w 6033"/>
                <a:gd name="T81" fmla="*/ 187 h 6104"/>
                <a:gd name="T82" fmla="*/ 3843 w 6033"/>
                <a:gd name="T83" fmla="*/ 663 h 6104"/>
                <a:gd name="T84" fmla="*/ 3624 w 6033"/>
                <a:gd name="T85" fmla="*/ 631 h 6104"/>
                <a:gd name="T86" fmla="*/ 3515 w 6033"/>
                <a:gd name="T87" fmla="*/ 925 h 6104"/>
                <a:gd name="T88" fmla="*/ 3687 w 6033"/>
                <a:gd name="T89" fmla="*/ 1017 h 6104"/>
                <a:gd name="T90" fmla="*/ 3541 w 6033"/>
                <a:gd name="T91" fmla="*/ 1545 h 6104"/>
                <a:gd name="T92" fmla="*/ 3610 w 6033"/>
                <a:gd name="T93" fmla="*/ 1872 h 6104"/>
                <a:gd name="T94" fmla="*/ 3814 w 6033"/>
                <a:gd name="T95" fmla="*/ 1853 h 6104"/>
                <a:gd name="T96" fmla="*/ 4087 w 6033"/>
                <a:gd name="T97" fmla="*/ 2330 h 6104"/>
                <a:gd name="T98" fmla="*/ 4367 w 6033"/>
                <a:gd name="T99" fmla="*/ 2513 h 6104"/>
                <a:gd name="T100" fmla="*/ 4442 w 6033"/>
                <a:gd name="T101" fmla="*/ 2483 h 6104"/>
                <a:gd name="T102" fmla="*/ 4986 w 6033"/>
                <a:gd name="T103" fmla="*/ 2365 h 6104"/>
                <a:gd name="T104" fmla="*/ 5112 w 6033"/>
                <a:gd name="T105" fmla="*/ 2525 h 6104"/>
                <a:gd name="T106" fmla="*/ 5397 w 6033"/>
                <a:gd name="T107" fmla="*/ 2350 h 6104"/>
                <a:gd name="T108" fmla="*/ 5693 w 6033"/>
                <a:gd name="T109" fmla="*/ 1882 h 6104"/>
                <a:gd name="T110" fmla="*/ 5900 w 6033"/>
                <a:gd name="T111" fmla="*/ 1909 h 6104"/>
                <a:gd name="T112" fmla="*/ 5978 w 6033"/>
                <a:gd name="T113" fmla="*/ 1583 h 6104"/>
                <a:gd name="T114" fmla="*/ 4203 w 6033"/>
                <a:gd name="T115" fmla="*/ 1489 h 6104"/>
                <a:gd name="T116" fmla="*/ 5327 w 6033"/>
                <a:gd name="T117" fmla="*/ 1042 h 6104"/>
                <a:gd name="T118" fmla="*/ 4979 w 6033"/>
                <a:gd name="T119" fmla="*/ 1181 h 6104"/>
                <a:gd name="T120" fmla="*/ 4552 w 6033"/>
                <a:gd name="T121" fmla="*/ 1351 h 6104"/>
                <a:gd name="T122" fmla="*/ 4979 w 6033"/>
                <a:gd name="T123" fmla="*/ 1181 h 6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33" h="6104">
                  <a:moveTo>
                    <a:pt x="4443" y="3494"/>
                  </a:moveTo>
                  <a:lnTo>
                    <a:pt x="4165" y="3494"/>
                  </a:lnTo>
                  <a:cubicBezTo>
                    <a:pt x="4112" y="3217"/>
                    <a:pt x="4000" y="2955"/>
                    <a:pt x="3836" y="2726"/>
                  </a:cubicBezTo>
                  <a:lnTo>
                    <a:pt x="4030" y="2533"/>
                  </a:lnTo>
                  <a:cubicBezTo>
                    <a:pt x="4048" y="2514"/>
                    <a:pt x="4059" y="2488"/>
                    <a:pt x="4059" y="2462"/>
                  </a:cubicBezTo>
                  <a:cubicBezTo>
                    <a:pt x="4059" y="2435"/>
                    <a:pt x="4048" y="2410"/>
                    <a:pt x="4030" y="2391"/>
                  </a:cubicBezTo>
                  <a:lnTo>
                    <a:pt x="3692" y="2054"/>
                  </a:lnTo>
                  <a:cubicBezTo>
                    <a:pt x="3653" y="2015"/>
                    <a:pt x="3590" y="2015"/>
                    <a:pt x="3550" y="2054"/>
                  </a:cubicBezTo>
                  <a:lnTo>
                    <a:pt x="3351" y="2253"/>
                  </a:lnTo>
                  <a:cubicBezTo>
                    <a:pt x="3125" y="2098"/>
                    <a:pt x="2867" y="1992"/>
                    <a:pt x="2598" y="1945"/>
                  </a:cubicBezTo>
                  <a:lnTo>
                    <a:pt x="2598" y="1662"/>
                  </a:lnTo>
                  <a:cubicBezTo>
                    <a:pt x="2598" y="1607"/>
                    <a:pt x="2553" y="1562"/>
                    <a:pt x="2498" y="1562"/>
                  </a:cubicBezTo>
                  <a:lnTo>
                    <a:pt x="2021" y="1562"/>
                  </a:lnTo>
                  <a:cubicBezTo>
                    <a:pt x="1965" y="1562"/>
                    <a:pt x="1920" y="1607"/>
                    <a:pt x="1920" y="1662"/>
                  </a:cubicBezTo>
                  <a:lnTo>
                    <a:pt x="1920" y="1945"/>
                  </a:lnTo>
                  <a:cubicBezTo>
                    <a:pt x="1649" y="1993"/>
                    <a:pt x="1390" y="2099"/>
                    <a:pt x="1162" y="2256"/>
                  </a:cubicBezTo>
                  <a:lnTo>
                    <a:pt x="968" y="2063"/>
                  </a:lnTo>
                  <a:cubicBezTo>
                    <a:pt x="929" y="2023"/>
                    <a:pt x="865" y="2023"/>
                    <a:pt x="826" y="2063"/>
                  </a:cubicBezTo>
                  <a:lnTo>
                    <a:pt x="489" y="2400"/>
                  </a:lnTo>
                  <a:cubicBezTo>
                    <a:pt x="470" y="2419"/>
                    <a:pt x="460" y="2444"/>
                    <a:pt x="460" y="2471"/>
                  </a:cubicBezTo>
                  <a:cubicBezTo>
                    <a:pt x="460" y="2497"/>
                    <a:pt x="470" y="2523"/>
                    <a:pt x="489" y="2542"/>
                  </a:cubicBezTo>
                  <a:lnTo>
                    <a:pt x="679" y="2731"/>
                  </a:lnTo>
                  <a:cubicBezTo>
                    <a:pt x="517" y="2959"/>
                    <a:pt x="406" y="3220"/>
                    <a:pt x="354" y="3494"/>
                  </a:cubicBezTo>
                  <a:lnTo>
                    <a:pt x="101" y="3494"/>
                  </a:lnTo>
                  <a:cubicBezTo>
                    <a:pt x="45" y="3494"/>
                    <a:pt x="0" y="3539"/>
                    <a:pt x="0" y="3594"/>
                  </a:cubicBezTo>
                  <a:lnTo>
                    <a:pt x="0" y="4071"/>
                  </a:lnTo>
                  <a:cubicBezTo>
                    <a:pt x="0" y="4127"/>
                    <a:pt x="45" y="4172"/>
                    <a:pt x="101" y="4172"/>
                  </a:cubicBezTo>
                  <a:lnTo>
                    <a:pt x="346" y="4172"/>
                  </a:lnTo>
                  <a:cubicBezTo>
                    <a:pt x="392" y="4448"/>
                    <a:pt x="498" y="4713"/>
                    <a:pt x="658" y="4946"/>
                  </a:cubicBezTo>
                  <a:lnTo>
                    <a:pt x="480" y="5124"/>
                  </a:lnTo>
                  <a:cubicBezTo>
                    <a:pt x="441" y="5163"/>
                    <a:pt x="441" y="5227"/>
                    <a:pt x="480" y="5266"/>
                  </a:cubicBezTo>
                  <a:lnTo>
                    <a:pt x="817" y="5603"/>
                  </a:lnTo>
                  <a:cubicBezTo>
                    <a:pt x="836" y="5622"/>
                    <a:pt x="862" y="5633"/>
                    <a:pt x="888" y="5633"/>
                  </a:cubicBezTo>
                  <a:cubicBezTo>
                    <a:pt x="915" y="5633"/>
                    <a:pt x="940" y="5622"/>
                    <a:pt x="959" y="5603"/>
                  </a:cubicBezTo>
                  <a:lnTo>
                    <a:pt x="1131" y="5431"/>
                  </a:lnTo>
                  <a:cubicBezTo>
                    <a:pt x="1367" y="5599"/>
                    <a:pt x="1636" y="5713"/>
                    <a:pt x="1920" y="5763"/>
                  </a:cubicBezTo>
                  <a:lnTo>
                    <a:pt x="1920" y="6004"/>
                  </a:lnTo>
                  <a:cubicBezTo>
                    <a:pt x="1920" y="6059"/>
                    <a:pt x="1965" y="6104"/>
                    <a:pt x="2021" y="6104"/>
                  </a:cubicBezTo>
                  <a:lnTo>
                    <a:pt x="2498" y="6104"/>
                  </a:lnTo>
                  <a:cubicBezTo>
                    <a:pt x="2553" y="6104"/>
                    <a:pt x="2598" y="6059"/>
                    <a:pt x="2598" y="6004"/>
                  </a:cubicBezTo>
                  <a:lnTo>
                    <a:pt x="2598" y="5763"/>
                  </a:lnTo>
                  <a:cubicBezTo>
                    <a:pt x="2880" y="5713"/>
                    <a:pt x="3148" y="5601"/>
                    <a:pt x="3382" y="5435"/>
                  </a:cubicBezTo>
                  <a:lnTo>
                    <a:pt x="3559" y="5612"/>
                  </a:lnTo>
                  <a:cubicBezTo>
                    <a:pt x="3597" y="5650"/>
                    <a:pt x="3664" y="5650"/>
                    <a:pt x="3701" y="5612"/>
                  </a:cubicBezTo>
                  <a:lnTo>
                    <a:pt x="4038" y="5275"/>
                  </a:lnTo>
                  <a:cubicBezTo>
                    <a:pt x="4078" y="5235"/>
                    <a:pt x="4078" y="5172"/>
                    <a:pt x="4038" y="5133"/>
                  </a:cubicBezTo>
                  <a:lnTo>
                    <a:pt x="3857" y="4951"/>
                  </a:lnTo>
                  <a:cubicBezTo>
                    <a:pt x="4019" y="4717"/>
                    <a:pt x="4126" y="4450"/>
                    <a:pt x="4173" y="4172"/>
                  </a:cubicBezTo>
                  <a:lnTo>
                    <a:pt x="4443" y="4172"/>
                  </a:lnTo>
                  <a:cubicBezTo>
                    <a:pt x="4498" y="4172"/>
                    <a:pt x="4543" y="4127"/>
                    <a:pt x="4543" y="4071"/>
                  </a:cubicBezTo>
                  <a:lnTo>
                    <a:pt x="4543" y="3594"/>
                  </a:lnTo>
                  <a:cubicBezTo>
                    <a:pt x="4543" y="3539"/>
                    <a:pt x="4498" y="3494"/>
                    <a:pt x="4443" y="3494"/>
                  </a:cubicBezTo>
                  <a:close/>
                  <a:moveTo>
                    <a:pt x="2272" y="4891"/>
                  </a:moveTo>
                  <a:cubicBezTo>
                    <a:pt x="1687" y="4891"/>
                    <a:pt x="1214" y="4417"/>
                    <a:pt x="1214" y="3833"/>
                  </a:cubicBezTo>
                  <a:cubicBezTo>
                    <a:pt x="1214" y="3248"/>
                    <a:pt x="1687" y="2775"/>
                    <a:pt x="2272" y="2775"/>
                  </a:cubicBezTo>
                  <a:cubicBezTo>
                    <a:pt x="2856" y="2775"/>
                    <a:pt x="3330" y="3248"/>
                    <a:pt x="3330" y="3833"/>
                  </a:cubicBezTo>
                  <a:cubicBezTo>
                    <a:pt x="3330" y="4417"/>
                    <a:pt x="2856" y="4891"/>
                    <a:pt x="2272" y="4891"/>
                  </a:cubicBezTo>
                  <a:close/>
                  <a:moveTo>
                    <a:pt x="2674" y="3833"/>
                  </a:moveTo>
                  <a:cubicBezTo>
                    <a:pt x="2674" y="4055"/>
                    <a:pt x="2494" y="4235"/>
                    <a:pt x="2272" y="4235"/>
                  </a:cubicBezTo>
                  <a:cubicBezTo>
                    <a:pt x="2050" y="4235"/>
                    <a:pt x="1870" y="4055"/>
                    <a:pt x="1870" y="3833"/>
                  </a:cubicBezTo>
                  <a:cubicBezTo>
                    <a:pt x="1870" y="3611"/>
                    <a:pt x="2050" y="3431"/>
                    <a:pt x="2272" y="3431"/>
                  </a:cubicBezTo>
                  <a:cubicBezTo>
                    <a:pt x="2494" y="3431"/>
                    <a:pt x="2674" y="3611"/>
                    <a:pt x="2674" y="3833"/>
                  </a:cubicBezTo>
                  <a:close/>
                  <a:moveTo>
                    <a:pt x="5978" y="1583"/>
                  </a:moveTo>
                  <a:lnTo>
                    <a:pt x="5843" y="1525"/>
                  </a:lnTo>
                  <a:cubicBezTo>
                    <a:pt x="5879" y="1366"/>
                    <a:pt x="5880" y="1202"/>
                    <a:pt x="5846" y="1044"/>
                  </a:cubicBezTo>
                  <a:lnTo>
                    <a:pt x="5990" y="987"/>
                  </a:lnTo>
                  <a:cubicBezTo>
                    <a:pt x="6019" y="975"/>
                    <a:pt x="6033" y="942"/>
                    <a:pt x="6022" y="913"/>
                  </a:cubicBezTo>
                  <a:lnTo>
                    <a:pt x="5921" y="659"/>
                  </a:lnTo>
                  <a:cubicBezTo>
                    <a:pt x="5909" y="630"/>
                    <a:pt x="5876" y="616"/>
                    <a:pt x="5846" y="627"/>
                  </a:cubicBezTo>
                  <a:lnTo>
                    <a:pt x="5699" y="686"/>
                  </a:lnTo>
                  <a:cubicBezTo>
                    <a:pt x="5612" y="550"/>
                    <a:pt x="5497" y="435"/>
                    <a:pt x="5362" y="348"/>
                  </a:cubicBezTo>
                  <a:lnTo>
                    <a:pt x="5424" y="204"/>
                  </a:lnTo>
                  <a:cubicBezTo>
                    <a:pt x="5430" y="190"/>
                    <a:pt x="5430" y="175"/>
                    <a:pt x="5424" y="160"/>
                  </a:cubicBezTo>
                  <a:cubicBezTo>
                    <a:pt x="5419" y="146"/>
                    <a:pt x="5408" y="135"/>
                    <a:pt x="5394" y="129"/>
                  </a:cubicBezTo>
                  <a:lnTo>
                    <a:pt x="5144" y="21"/>
                  </a:lnTo>
                  <a:cubicBezTo>
                    <a:pt x="5115" y="9"/>
                    <a:pt x="5081" y="22"/>
                    <a:pt x="5068" y="51"/>
                  </a:cubicBezTo>
                  <a:lnTo>
                    <a:pt x="5005" y="199"/>
                  </a:lnTo>
                  <a:cubicBezTo>
                    <a:pt x="4851" y="164"/>
                    <a:pt x="4693" y="163"/>
                    <a:pt x="4540" y="194"/>
                  </a:cubicBezTo>
                  <a:lnTo>
                    <a:pt x="4480" y="44"/>
                  </a:lnTo>
                  <a:cubicBezTo>
                    <a:pt x="4468" y="15"/>
                    <a:pt x="4435" y="0"/>
                    <a:pt x="4405" y="12"/>
                  </a:cubicBezTo>
                  <a:lnTo>
                    <a:pt x="4152" y="113"/>
                  </a:lnTo>
                  <a:cubicBezTo>
                    <a:pt x="4123" y="125"/>
                    <a:pt x="4108" y="158"/>
                    <a:pt x="4120" y="187"/>
                  </a:cubicBezTo>
                  <a:lnTo>
                    <a:pt x="4180" y="337"/>
                  </a:lnTo>
                  <a:cubicBezTo>
                    <a:pt x="4046" y="420"/>
                    <a:pt x="3931" y="532"/>
                    <a:pt x="3843" y="663"/>
                  </a:cubicBezTo>
                  <a:lnTo>
                    <a:pt x="3699" y="601"/>
                  </a:lnTo>
                  <a:cubicBezTo>
                    <a:pt x="3670" y="589"/>
                    <a:pt x="3636" y="602"/>
                    <a:pt x="3624" y="631"/>
                  </a:cubicBezTo>
                  <a:lnTo>
                    <a:pt x="3516" y="881"/>
                  </a:lnTo>
                  <a:cubicBezTo>
                    <a:pt x="3510" y="896"/>
                    <a:pt x="3510" y="911"/>
                    <a:pt x="3515" y="925"/>
                  </a:cubicBezTo>
                  <a:cubicBezTo>
                    <a:pt x="3521" y="940"/>
                    <a:pt x="3532" y="951"/>
                    <a:pt x="3546" y="957"/>
                  </a:cubicBezTo>
                  <a:lnTo>
                    <a:pt x="3687" y="1017"/>
                  </a:lnTo>
                  <a:cubicBezTo>
                    <a:pt x="3649" y="1173"/>
                    <a:pt x="3645" y="1334"/>
                    <a:pt x="3675" y="1491"/>
                  </a:cubicBezTo>
                  <a:lnTo>
                    <a:pt x="3541" y="1545"/>
                  </a:lnTo>
                  <a:cubicBezTo>
                    <a:pt x="3512" y="1556"/>
                    <a:pt x="3497" y="1590"/>
                    <a:pt x="3509" y="1619"/>
                  </a:cubicBezTo>
                  <a:lnTo>
                    <a:pt x="3610" y="1872"/>
                  </a:lnTo>
                  <a:cubicBezTo>
                    <a:pt x="3621" y="1902"/>
                    <a:pt x="3655" y="1916"/>
                    <a:pt x="3684" y="1904"/>
                  </a:cubicBezTo>
                  <a:lnTo>
                    <a:pt x="3814" y="1853"/>
                  </a:lnTo>
                  <a:cubicBezTo>
                    <a:pt x="3897" y="1990"/>
                    <a:pt x="4009" y="2108"/>
                    <a:pt x="4143" y="2198"/>
                  </a:cubicBezTo>
                  <a:lnTo>
                    <a:pt x="4087" y="2330"/>
                  </a:lnTo>
                  <a:cubicBezTo>
                    <a:pt x="4074" y="2359"/>
                    <a:pt x="4087" y="2393"/>
                    <a:pt x="4117" y="2405"/>
                  </a:cubicBezTo>
                  <a:lnTo>
                    <a:pt x="4367" y="2513"/>
                  </a:lnTo>
                  <a:cubicBezTo>
                    <a:pt x="4381" y="2519"/>
                    <a:pt x="4397" y="2519"/>
                    <a:pt x="4411" y="2514"/>
                  </a:cubicBezTo>
                  <a:cubicBezTo>
                    <a:pt x="4425" y="2508"/>
                    <a:pt x="4436" y="2497"/>
                    <a:pt x="4442" y="2483"/>
                  </a:cubicBezTo>
                  <a:lnTo>
                    <a:pt x="4497" y="2355"/>
                  </a:lnTo>
                  <a:cubicBezTo>
                    <a:pt x="4658" y="2395"/>
                    <a:pt x="4825" y="2398"/>
                    <a:pt x="4986" y="2365"/>
                  </a:cubicBezTo>
                  <a:lnTo>
                    <a:pt x="5037" y="2493"/>
                  </a:lnTo>
                  <a:cubicBezTo>
                    <a:pt x="5049" y="2522"/>
                    <a:pt x="5082" y="2537"/>
                    <a:pt x="5112" y="2525"/>
                  </a:cubicBezTo>
                  <a:lnTo>
                    <a:pt x="5365" y="2424"/>
                  </a:lnTo>
                  <a:cubicBezTo>
                    <a:pt x="5394" y="2413"/>
                    <a:pt x="5409" y="2379"/>
                    <a:pt x="5397" y="2350"/>
                  </a:cubicBezTo>
                  <a:lnTo>
                    <a:pt x="5346" y="2222"/>
                  </a:lnTo>
                  <a:cubicBezTo>
                    <a:pt x="5485" y="2136"/>
                    <a:pt x="5604" y="2020"/>
                    <a:pt x="5693" y="1882"/>
                  </a:cubicBezTo>
                  <a:lnTo>
                    <a:pt x="5825" y="1939"/>
                  </a:lnTo>
                  <a:cubicBezTo>
                    <a:pt x="5852" y="1951"/>
                    <a:pt x="5888" y="1937"/>
                    <a:pt x="5900" y="1909"/>
                  </a:cubicBezTo>
                  <a:lnTo>
                    <a:pt x="6008" y="1658"/>
                  </a:lnTo>
                  <a:cubicBezTo>
                    <a:pt x="6020" y="1629"/>
                    <a:pt x="6007" y="1595"/>
                    <a:pt x="5978" y="1583"/>
                  </a:cubicBezTo>
                  <a:close/>
                  <a:moveTo>
                    <a:pt x="4989" y="1828"/>
                  </a:moveTo>
                  <a:cubicBezTo>
                    <a:pt x="4678" y="1951"/>
                    <a:pt x="4327" y="1800"/>
                    <a:pt x="4203" y="1489"/>
                  </a:cubicBezTo>
                  <a:cubicBezTo>
                    <a:pt x="4080" y="1179"/>
                    <a:pt x="4231" y="828"/>
                    <a:pt x="4542" y="704"/>
                  </a:cubicBezTo>
                  <a:cubicBezTo>
                    <a:pt x="4852" y="581"/>
                    <a:pt x="5204" y="732"/>
                    <a:pt x="5327" y="1042"/>
                  </a:cubicBezTo>
                  <a:cubicBezTo>
                    <a:pt x="5451" y="1353"/>
                    <a:pt x="5299" y="1704"/>
                    <a:pt x="4989" y="1828"/>
                  </a:cubicBezTo>
                  <a:close/>
                  <a:moveTo>
                    <a:pt x="4979" y="1181"/>
                  </a:moveTo>
                  <a:cubicBezTo>
                    <a:pt x="5025" y="1299"/>
                    <a:pt x="4968" y="1432"/>
                    <a:pt x="4850" y="1479"/>
                  </a:cubicBezTo>
                  <a:cubicBezTo>
                    <a:pt x="4732" y="1526"/>
                    <a:pt x="4599" y="1468"/>
                    <a:pt x="4552" y="1351"/>
                  </a:cubicBezTo>
                  <a:cubicBezTo>
                    <a:pt x="4505" y="1233"/>
                    <a:pt x="4563" y="1099"/>
                    <a:pt x="4680" y="1053"/>
                  </a:cubicBezTo>
                  <a:cubicBezTo>
                    <a:pt x="4798" y="1006"/>
                    <a:pt x="4932" y="1063"/>
                    <a:pt x="4979" y="1181"/>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cs typeface="+mn-ea"/>
                <a:sym typeface="+mn-lt"/>
              </a:endParaRPr>
            </a:p>
          </p:txBody>
        </p:sp>
      </p:grpSp>
      <p:sp>
        <p:nvSpPr>
          <p:cNvPr id="35" name="TextBox 43"/>
          <p:cNvSpPr txBox="1"/>
          <p:nvPr/>
        </p:nvSpPr>
        <p:spPr>
          <a:xfrm>
            <a:off x="8285410" y="3789438"/>
            <a:ext cx="2884613"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a:solidFill>
                  <a:schemeClr val="bg1">
                    <a:lumMod val="85000"/>
                  </a:schemeClr>
                </a:solidFill>
                <a:latin typeface="+mn-lt"/>
                <a:ea typeface="+mn-ea"/>
                <a:cs typeface="+mn-ea"/>
                <a:sym typeface="+mn-lt"/>
              </a:rPr>
              <a:t>点击此处添加内容点击此处添加内容点击此处添加内容点击此处添加内容</a:t>
            </a:r>
            <a:endParaRPr lang="zh-CN" altLang="en-US" sz="1200" dirty="0">
              <a:solidFill>
                <a:schemeClr val="bg1">
                  <a:lumMod val="85000"/>
                </a:schemeClr>
              </a:solidFill>
              <a:latin typeface="+mn-lt"/>
              <a:ea typeface="+mn-ea"/>
              <a:cs typeface="+mn-ea"/>
              <a:sym typeface="+mn-lt"/>
            </a:endParaRPr>
          </a:p>
        </p:txBody>
      </p:sp>
      <p:sp>
        <p:nvSpPr>
          <p:cNvPr id="36" name="TextBox 45"/>
          <p:cNvSpPr txBox="1"/>
          <p:nvPr/>
        </p:nvSpPr>
        <p:spPr>
          <a:xfrm>
            <a:off x="8285411" y="3389411"/>
            <a:ext cx="2477305" cy="369332"/>
          </a:xfrm>
          <a:prstGeom prst="rect">
            <a:avLst/>
          </a:prstGeom>
          <a:noFill/>
        </p:spPr>
        <p:txBody>
          <a:bodyPr wrap="square" rtlCol="0">
            <a:spAutoFit/>
          </a:bodyPr>
          <a:lstStyle/>
          <a:p>
            <a:r>
              <a:rPr lang="zh-CN" altLang="en-US" b="1" dirty="0">
                <a:solidFill>
                  <a:schemeClr val="accent1"/>
                </a:solidFill>
                <a:cs typeface="+mn-ea"/>
                <a:sym typeface="+mn-lt"/>
              </a:rPr>
              <a:t>项目的深刻理解</a:t>
            </a:r>
            <a:endParaRPr lang="zh-CN" altLang="zh-CN" b="1" dirty="0">
              <a:solidFill>
                <a:schemeClr val="accent1"/>
              </a:solidFill>
              <a:cs typeface="+mn-ea"/>
              <a:sym typeface="+mn-lt"/>
            </a:endParaRPr>
          </a:p>
        </p:txBody>
      </p:sp>
      <p:sp>
        <p:nvSpPr>
          <p:cNvPr id="37" name="TextBox 46"/>
          <p:cNvSpPr txBox="1"/>
          <p:nvPr/>
        </p:nvSpPr>
        <p:spPr>
          <a:xfrm>
            <a:off x="8285411" y="5198755"/>
            <a:ext cx="2884612"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点击此处添加内容点击此处添加内容点击此处添加内容点击此处添加内容</a:t>
            </a:r>
            <a:endParaRPr lang="zh-CN" altLang="en-US" sz="1200" dirty="0">
              <a:solidFill>
                <a:schemeClr val="bg1">
                  <a:lumMod val="85000"/>
                </a:schemeClr>
              </a:solidFill>
              <a:latin typeface="+mn-lt"/>
              <a:ea typeface="+mn-ea"/>
              <a:cs typeface="+mn-ea"/>
              <a:sym typeface="+mn-lt"/>
            </a:endParaRPr>
          </a:p>
        </p:txBody>
      </p:sp>
      <p:sp>
        <p:nvSpPr>
          <p:cNvPr id="38" name="TextBox 48"/>
          <p:cNvSpPr txBox="1"/>
          <p:nvPr/>
        </p:nvSpPr>
        <p:spPr>
          <a:xfrm>
            <a:off x="8251547" y="4803981"/>
            <a:ext cx="2477305" cy="369332"/>
          </a:xfrm>
          <a:prstGeom prst="rect">
            <a:avLst/>
          </a:prstGeom>
          <a:noFill/>
        </p:spPr>
        <p:txBody>
          <a:bodyPr wrap="square" rtlCol="0">
            <a:spAutoFit/>
          </a:bodyPr>
          <a:lstStyle/>
          <a:p>
            <a:r>
              <a:rPr lang="zh-CN" altLang="en-US" b="1" dirty="0">
                <a:solidFill>
                  <a:schemeClr val="accent1"/>
                </a:solidFill>
                <a:cs typeface="+mn-ea"/>
                <a:sym typeface="+mn-lt"/>
              </a:rPr>
              <a:t>精准的营销能力</a:t>
            </a:r>
            <a:endParaRPr lang="zh-CN" altLang="zh-CN" b="1" dirty="0">
              <a:solidFill>
                <a:schemeClr val="accent1"/>
              </a:solidFill>
              <a:cs typeface="+mn-ea"/>
              <a:sym typeface="+mn-lt"/>
            </a:endParaRPr>
          </a:p>
        </p:txBody>
      </p:sp>
      <p:sp>
        <p:nvSpPr>
          <p:cNvPr id="39" name="TextBox 49"/>
          <p:cNvSpPr txBox="1"/>
          <p:nvPr/>
        </p:nvSpPr>
        <p:spPr>
          <a:xfrm>
            <a:off x="8285410" y="2055526"/>
            <a:ext cx="288461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点击此处添加内容点击此处添加内容点击此处添加内容点击此处添加内容</a:t>
            </a:r>
            <a:endParaRPr lang="zh-CN" altLang="en-US" sz="1200" dirty="0">
              <a:solidFill>
                <a:schemeClr val="bg1">
                  <a:lumMod val="85000"/>
                </a:schemeClr>
              </a:solidFill>
              <a:latin typeface="+mn-lt"/>
              <a:ea typeface="+mn-ea"/>
              <a:cs typeface="+mn-ea"/>
              <a:sym typeface="+mn-lt"/>
            </a:endParaRPr>
          </a:p>
        </p:txBody>
      </p:sp>
      <p:sp>
        <p:nvSpPr>
          <p:cNvPr id="40" name="TextBox 51"/>
          <p:cNvSpPr txBox="1"/>
          <p:nvPr/>
        </p:nvSpPr>
        <p:spPr>
          <a:xfrm>
            <a:off x="8285411" y="1665770"/>
            <a:ext cx="2477305" cy="369332"/>
          </a:xfrm>
          <a:prstGeom prst="rect">
            <a:avLst/>
          </a:prstGeom>
          <a:noFill/>
        </p:spPr>
        <p:txBody>
          <a:bodyPr wrap="square" rtlCol="0">
            <a:spAutoFit/>
          </a:bodyPr>
          <a:lstStyle/>
          <a:p>
            <a:r>
              <a:rPr lang="zh-CN" altLang="en-US" b="1" dirty="0">
                <a:solidFill>
                  <a:schemeClr val="accent1"/>
                </a:solidFill>
                <a:cs typeface="+mn-ea"/>
                <a:sym typeface="+mn-lt"/>
              </a:rPr>
              <a:t>强大的执行力</a:t>
            </a:r>
            <a:endParaRPr lang="zh-CN" altLang="zh-CN" b="1" dirty="0">
              <a:solidFill>
                <a:schemeClr val="accent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5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52"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Scale>
                                      <p:cBhvr>
                                        <p:cTn id="3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21"/>
                                        </p:tgtEl>
                                        <p:attrNameLst>
                                          <p:attrName>ppt_x</p:attrName>
                                          <p:attrName>ppt_y</p:attrName>
                                        </p:attrNameLst>
                                      </p:cBhvr>
                                    </p:animMotion>
                                    <p:animEffect transition="in" filter="fade">
                                      <p:cBhvr>
                                        <p:cTn id="39" dur="1000"/>
                                        <p:tgtEl>
                                          <p:spTgt spid="21"/>
                                        </p:tgtEl>
                                      </p:cBhvr>
                                    </p:animEffect>
                                  </p:childTnLst>
                                </p:cTn>
                              </p:par>
                            </p:childTnLst>
                          </p:cTn>
                        </p:par>
                        <p:par>
                          <p:cTn id="40" fill="hold">
                            <p:stCondLst>
                              <p:cond delay="2000"/>
                            </p:stCondLst>
                            <p:childTnLst>
                              <p:par>
                                <p:cTn id="41" presetID="52" presetClass="entr" presetSubtype="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Scale>
                                      <p:cBhvr>
                                        <p:cTn id="43"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9"/>
                                        </p:tgtEl>
                                        <p:attrNameLst>
                                          <p:attrName>ppt_x</p:attrName>
                                          <p:attrName>ppt_y</p:attrName>
                                        </p:attrNameLst>
                                      </p:cBhvr>
                                    </p:animMotion>
                                    <p:animEffect transition="in" filter="fade">
                                      <p:cBhvr>
                                        <p:cTn id="45" dur="1000"/>
                                        <p:tgtEl>
                                          <p:spTgt spid="9"/>
                                        </p:tgtEl>
                                      </p:cBhvr>
                                    </p:animEffect>
                                  </p:childTnLst>
                                </p:cTn>
                              </p:par>
                            </p:childTnLst>
                          </p:cTn>
                        </p:par>
                        <p:par>
                          <p:cTn id="46" fill="hold">
                            <p:stCondLst>
                              <p:cond delay="3000"/>
                            </p:stCondLst>
                            <p:childTnLst>
                              <p:par>
                                <p:cTn id="47" presetID="52" presetClass="entr" presetSubtype="0"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Scale>
                                      <p:cBhvr>
                                        <p:cTn id="49"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11"/>
                                        </p:tgtEl>
                                        <p:attrNameLst>
                                          <p:attrName>ppt_x</p:attrName>
                                          <p:attrName>ppt_y</p:attrName>
                                        </p:attrNameLst>
                                      </p:cBhvr>
                                    </p:animMotion>
                                    <p:animEffect transition="in" filter="fade">
                                      <p:cBhvr>
                                        <p:cTn id="51" dur="1000"/>
                                        <p:tgtEl>
                                          <p:spTgt spid="11"/>
                                        </p:tgtEl>
                                      </p:cBhvr>
                                    </p:animEffect>
                                  </p:childTnLst>
                                </p:cTn>
                              </p:par>
                            </p:childTnLst>
                          </p:cTn>
                        </p:par>
                        <p:par>
                          <p:cTn id="52" fill="hold">
                            <p:stCondLst>
                              <p:cond delay="4000"/>
                            </p:stCondLst>
                            <p:childTnLst>
                              <p:par>
                                <p:cTn id="53" presetID="2" presetClass="entr" presetSubtype="4" decel="50000" fill="hold" grpId="2" nodeType="afterEffect">
                                  <p:stCondLst>
                                    <p:cond delay="0"/>
                                  </p:stCondLst>
                                  <p:iterate type="lt">
                                    <p:tmPct val="0"/>
                                  </p:iterate>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1000" fill="hold"/>
                                        <p:tgtEl>
                                          <p:spTgt spid="40"/>
                                        </p:tgtEl>
                                        <p:attrNameLst>
                                          <p:attrName>ppt_x</p:attrName>
                                        </p:attrNameLst>
                                      </p:cBhvr>
                                      <p:tavLst>
                                        <p:tav tm="0">
                                          <p:val>
                                            <p:strVal val="#ppt_x"/>
                                          </p:val>
                                        </p:tav>
                                        <p:tav tm="100000">
                                          <p:val>
                                            <p:strVal val="#ppt_x"/>
                                          </p:val>
                                        </p:tav>
                                      </p:tavLst>
                                    </p:anim>
                                    <p:anim calcmode="lin" valueType="num">
                                      <p:cBhvr additive="base">
                                        <p:cTn id="56" dur="1000" fill="hold"/>
                                        <p:tgtEl>
                                          <p:spTgt spid="40"/>
                                        </p:tgtEl>
                                        <p:attrNameLst>
                                          <p:attrName>ppt_y</p:attrName>
                                        </p:attrNameLst>
                                      </p:cBhvr>
                                      <p:tavLst>
                                        <p:tav tm="0">
                                          <p:val>
                                            <p:strVal val="1+#ppt_h/2"/>
                                          </p:val>
                                        </p:tav>
                                        <p:tav tm="100000">
                                          <p:val>
                                            <p:strVal val="#ppt_y"/>
                                          </p:val>
                                        </p:tav>
                                      </p:tavLst>
                                    </p:anim>
                                  </p:childTnLst>
                                </p:cTn>
                              </p:par>
                              <p:par>
                                <p:cTn id="57" presetID="2" presetClass="entr" presetSubtype="4" decel="50000" fill="hold" grpId="1" nodeType="withEffect">
                                  <p:stCondLst>
                                    <p:cond delay="0"/>
                                  </p:stCondLst>
                                  <p:iterate type="lt">
                                    <p:tmPct val="0"/>
                                  </p:iterate>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1000" fill="hold"/>
                                        <p:tgtEl>
                                          <p:spTgt spid="39"/>
                                        </p:tgtEl>
                                        <p:attrNameLst>
                                          <p:attrName>ppt_x</p:attrName>
                                        </p:attrNameLst>
                                      </p:cBhvr>
                                      <p:tavLst>
                                        <p:tav tm="0">
                                          <p:val>
                                            <p:strVal val="#ppt_x"/>
                                          </p:val>
                                        </p:tav>
                                        <p:tav tm="100000">
                                          <p:val>
                                            <p:strVal val="#ppt_x"/>
                                          </p:val>
                                        </p:tav>
                                      </p:tavLst>
                                    </p:anim>
                                    <p:anim calcmode="lin" valueType="num">
                                      <p:cBhvr additive="base">
                                        <p:cTn id="60" dur="1000" fill="hold"/>
                                        <p:tgtEl>
                                          <p:spTgt spid="39"/>
                                        </p:tgtEl>
                                        <p:attrNameLst>
                                          <p:attrName>ppt_y</p:attrName>
                                        </p:attrNameLst>
                                      </p:cBhvr>
                                      <p:tavLst>
                                        <p:tav tm="0">
                                          <p:val>
                                            <p:strVal val="1+#ppt_h/2"/>
                                          </p:val>
                                        </p:tav>
                                        <p:tav tm="100000">
                                          <p:val>
                                            <p:strVal val="#ppt_y"/>
                                          </p:val>
                                        </p:tav>
                                      </p:tavLst>
                                    </p:anim>
                                  </p:childTnLst>
                                </p:cTn>
                              </p:par>
                              <p:par>
                                <p:cTn id="61" presetID="2" presetClass="entr" presetSubtype="4" decel="50000" fill="hold" grpId="1" nodeType="withEffect">
                                  <p:stCondLst>
                                    <p:cond delay="400"/>
                                  </p:stCondLst>
                                  <p:iterate type="lt">
                                    <p:tmPct val="0"/>
                                  </p:iterate>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1000" fill="hold"/>
                                        <p:tgtEl>
                                          <p:spTgt spid="35"/>
                                        </p:tgtEl>
                                        <p:attrNameLst>
                                          <p:attrName>ppt_x</p:attrName>
                                        </p:attrNameLst>
                                      </p:cBhvr>
                                      <p:tavLst>
                                        <p:tav tm="0">
                                          <p:val>
                                            <p:strVal val="#ppt_x"/>
                                          </p:val>
                                        </p:tav>
                                        <p:tav tm="100000">
                                          <p:val>
                                            <p:strVal val="#ppt_x"/>
                                          </p:val>
                                        </p:tav>
                                      </p:tavLst>
                                    </p:anim>
                                    <p:anim calcmode="lin" valueType="num">
                                      <p:cBhvr additive="base">
                                        <p:cTn id="64" dur="1000" fill="hold"/>
                                        <p:tgtEl>
                                          <p:spTgt spid="35"/>
                                        </p:tgtEl>
                                        <p:attrNameLst>
                                          <p:attrName>ppt_y</p:attrName>
                                        </p:attrNameLst>
                                      </p:cBhvr>
                                      <p:tavLst>
                                        <p:tav tm="0">
                                          <p:val>
                                            <p:strVal val="1+#ppt_h/2"/>
                                          </p:val>
                                        </p:tav>
                                        <p:tav tm="100000">
                                          <p:val>
                                            <p:strVal val="#ppt_y"/>
                                          </p:val>
                                        </p:tav>
                                      </p:tavLst>
                                    </p:anim>
                                  </p:childTnLst>
                                </p:cTn>
                              </p:par>
                              <p:par>
                                <p:cTn id="65" presetID="2" presetClass="entr" presetSubtype="4" decel="50000" fill="hold" grpId="2" nodeType="withEffect">
                                  <p:stCondLst>
                                    <p:cond delay="400"/>
                                  </p:stCondLst>
                                  <p:iterate type="lt">
                                    <p:tmPct val="0"/>
                                  </p:iterate>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1000" fill="hold"/>
                                        <p:tgtEl>
                                          <p:spTgt spid="36"/>
                                        </p:tgtEl>
                                        <p:attrNameLst>
                                          <p:attrName>ppt_x</p:attrName>
                                        </p:attrNameLst>
                                      </p:cBhvr>
                                      <p:tavLst>
                                        <p:tav tm="0">
                                          <p:val>
                                            <p:strVal val="#ppt_x"/>
                                          </p:val>
                                        </p:tav>
                                        <p:tav tm="100000">
                                          <p:val>
                                            <p:strVal val="#ppt_x"/>
                                          </p:val>
                                        </p:tav>
                                      </p:tavLst>
                                    </p:anim>
                                    <p:anim calcmode="lin" valueType="num">
                                      <p:cBhvr additive="base">
                                        <p:cTn id="68" dur="10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decel="50000" fill="hold" grpId="1" nodeType="withEffect">
                                  <p:stCondLst>
                                    <p:cond delay="800"/>
                                  </p:stCondLst>
                                  <p:iterate type="lt">
                                    <p:tmPct val="0"/>
                                  </p:iterate>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1000" fill="hold"/>
                                        <p:tgtEl>
                                          <p:spTgt spid="37"/>
                                        </p:tgtEl>
                                        <p:attrNameLst>
                                          <p:attrName>ppt_x</p:attrName>
                                        </p:attrNameLst>
                                      </p:cBhvr>
                                      <p:tavLst>
                                        <p:tav tm="0">
                                          <p:val>
                                            <p:strVal val="#ppt_x"/>
                                          </p:val>
                                        </p:tav>
                                        <p:tav tm="100000">
                                          <p:val>
                                            <p:strVal val="#ppt_x"/>
                                          </p:val>
                                        </p:tav>
                                      </p:tavLst>
                                    </p:anim>
                                    <p:anim calcmode="lin" valueType="num">
                                      <p:cBhvr additive="base">
                                        <p:cTn id="72" dur="10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decel="50000" fill="hold" grpId="2" nodeType="withEffect">
                                  <p:stCondLst>
                                    <p:cond delay="800"/>
                                  </p:stCondLst>
                                  <p:iterate type="lt">
                                    <p:tmPct val="0"/>
                                  </p:iterate>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1000" fill="hold"/>
                                        <p:tgtEl>
                                          <p:spTgt spid="38"/>
                                        </p:tgtEl>
                                        <p:attrNameLst>
                                          <p:attrName>ppt_x</p:attrName>
                                        </p:attrNameLst>
                                      </p:cBhvr>
                                      <p:tavLst>
                                        <p:tav tm="0">
                                          <p:val>
                                            <p:strVal val="#ppt_x"/>
                                          </p:val>
                                        </p:tav>
                                        <p:tav tm="100000">
                                          <p:val>
                                            <p:strVal val="#ppt_x"/>
                                          </p:val>
                                        </p:tav>
                                      </p:tavLst>
                                    </p:anim>
                                    <p:anim calcmode="lin" valueType="num">
                                      <p:cBhvr additive="base">
                                        <p:cTn id="76" dur="1000" fill="hold"/>
                                        <p:tgtEl>
                                          <p:spTgt spid="38"/>
                                        </p:tgtEl>
                                        <p:attrNameLst>
                                          <p:attrName>ppt_y</p:attrName>
                                        </p:attrNameLst>
                                      </p:cBhvr>
                                      <p:tavLst>
                                        <p:tav tm="0">
                                          <p:val>
                                            <p:strVal val="1+#ppt_h/2"/>
                                          </p:val>
                                        </p:tav>
                                        <p:tav tm="100000">
                                          <p:val>
                                            <p:strVal val="#ppt_y"/>
                                          </p:val>
                                        </p:tav>
                                      </p:tavLst>
                                    </p:anim>
                                  </p:childTnLst>
                                </p:cTn>
                              </p:par>
                            </p:childTnLst>
                          </p:cTn>
                        </p:par>
                        <p:par>
                          <p:cTn id="77" fill="hold">
                            <p:stCondLst>
                              <p:cond delay="5800"/>
                            </p:stCondLst>
                            <p:childTnLst>
                              <p:par>
                                <p:cTn id="78" presetID="12" presetClass="entr" presetSubtype="2" fill="hold" nodeType="after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additive="base">
                                        <p:cTn id="80" dur="1000"/>
                                        <p:tgtEl>
                                          <p:spTgt spid="7"/>
                                        </p:tgtEl>
                                        <p:attrNameLst>
                                          <p:attrName>ppt_x</p:attrName>
                                        </p:attrNameLst>
                                      </p:cBhvr>
                                      <p:tavLst>
                                        <p:tav tm="0">
                                          <p:val>
                                            <p:strVal val="#ppt_x+#ppt_w*1.125000"/>
                                          </p:val>
                                        </p:tav>
                                        <p:tav tm="100000">
                                          <p:val>
                                            <p:strVal val="#ppt_x"/>
                                          </p:val>
                                        </p:tav>
                                      </p:tavLst>
                                    </p:anim>
                                    <p:animEffect transition="in" filter="wipe(left)">
                                      <p:cBhvr>
                                        <p:cTn id="8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35" grpId="1"/>
      <p:bldP spid="36" grpId="2"/>
      <p:bldP spid="37" grpId="1"/>
      <p:bldP spid="38" grpId="2"/>
      <p:bldP spid="39" grpId="1"/>
      <p:bldP spid="40"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可行性分析</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Feasibility analysis</a:t>
            </a:r>
            <a:endParaRPr lang="en-US" altLang="zh-CN" dirty="0">
              <a:latin typeface="+mn-lt"/>
              <a:ea typeface="+mn-ea"/>
              <a:cs typeface="+mn-ea"/>
              <a:sym typeface="+mn-lt"/>
            </a:endParaRPr>
          </a:p>
        </p:txBody>
      </p:sp>
      <p:sp>
        <p:nvSpPr>
          <p:cNvPr id="5" name="矩形 4"/>
          <p:cNvSpPr/>
          <p:nvPr/>
        </p:nvSpPr>
        <p:spPr>
          <a:xfrm>
            <a:off x="7862707" y="1997531"/>
            <a:ext cx="3465105"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6" name="直线连接符 5"/>
          <p:cNvCxnSpPr/>
          <p:nvPr/>
        </p:nvCxnSpPr>
        <p:spPr>
          <a:xfrm>
            <a:off x="8150009" y="3016706"/>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 name="TextBox 54"/>
          <p:cNvSpPr txBox="1"/>
          <p:nvPr/>
        </p:nvSpPr>
        <p:spPr>
          <a:xfrm>
            <a:off x="8061161" y="2400918"/>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分析结果概述</a:t>
            </a:r>
            <a:endParaRPr lang="zh-CN" altLang="zh-CN" sz="2400" b="1" dirty="0">
              <a:solidFill>
                <a:schemeClr val="bg1">
                  <a:lumMod val="95000"/>
                </a:schemeClr>
              </a:solidFill>
              <a:cs typeface="+mn-ea"/>
              <a:sym typeface="+mn-lt"/>
            </a:endParaRPr>
          </a:p>
        </p:txBody>
      </p:sp>
      <p:sp>
        <p:nvSpPr>
          <p:cNvPr id="8" name="TextBox 55"/>
          <p:cNvSpPr txBox="1"/>
          <p:nvPr/>
        </p:nvSpPr>
        <p:spPr>
          <a:xfrm>
            <a:off x="8061161" y="3154640"/>
            <a:ext cx="2837232" cy="2015936"/>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3000"/>
              </a:lnSpc>
            </a:pPr>
            <a:r>
              <a:rPr lang="zh-CN" altLang="zh-CN" sz="1600" dirty="0">
                <a:solidFill>
                  <a:schemeClr val="bg1"/>
                </a:solidFill>
                <a:latin typeface="+mn-lt"/>
                <a:ea typeface="+mn-ea"/>
                <a:cs typeface="+mn-ea"/>
                <a:sym typeface="+mn-lt"/>
              </a:rPr>
              <a:t>“策略先行，经营致胜，管理为本”的商业推广理念，一步一个脚印发展成为东莞同类企业中经营范围最广、在行业内颇具影响力的企业。</a:t>
            </a:r>
            <a:endParaRPr lang="zh-CN" altLang="en-US" sz="1600" dirty="0">
              <a:solidFill>
                <a:schemeClr val="bg1"/>
              </a:solidFill>
              <a:latin typeface="+mn-lt"/>
              <a:ea typeface="+mn-ea"/>
              <a:cs typeface="+mn-ea"/>
              <a:sym typeface="+mn-lt"/>
            </a:endParaRPr>
          </a:p>
        </p:txBody>
      </p:sp>
      <p:grpSp>
        <p:nvGrpSpPr>
          <p:cNvPr id="178" name="组 177"/>
          <p:cNvGrpSpPr/>
          <p:nvPr/>
        </p:nvGrpSpPr>
        <p:grpSpPr>
          <a:xfrm>
            <a:off x="2677577" y="1960869"/>
            <a:ext cx="2207145" cy="3591867"/>
            <a:chOff x="2894333" y="2055373"/>
            <a:chExt cx="2207145" cy="3591867"/>
          </a:xfrm>
        </p:grpSpPr>
        <p:sp>
          <p:nvSpPr>
            <p:cNvPr id="10" name="椭圆 9"/>
            <p:cNvSpPr/>
            <p:nvPr/>
          </p:nvSpPr>
          <p:spPr>
            <a:xfrm>
              <a:off x="2894333" y="5313335"/>
              <a:ext cx="2207145" cy="333905"/>
            </a:xfrm>
            <a:prstGeom prst="ellipse">
              <a:avLst/>
            </a:prstGeom>
            <a:gradFill flip="none" rotWithShape="1">
              <a:gsLst>
                <a:gs pos="0">
                  <a:schemeClr val="tx1">
                    <a:alpha val="62000"/>
                  </a:schemeClr>
                </a:gs>
                <a:gs pos="100000">
                  <a:srgbClr val="FFFF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0" name="Freeform 33"/>
            <p:cNvSpPr/>
            <p:nvPr/>
          </p:nvSpPr>
          <p:spPr bwMode="auto">
            <a:xfrm>
              <a:off x="2975120" y="2077799"/>
              <a:ext cx="2031445" cy="2549670"/>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1" name="Freeform 33"/>
            <p:cNvSpPr/>
            <p:nvPr/>
          </p:nvSpPr>
          <p:spPr bwMode="auto">
            <a:xfrm>
              <a:off x="3026510" y="2142298"/>
              <a:ext cx="1928664" cy="2420671"/>
            </a:xfrm>
            <a:custGeom>
              <a:avLst/>
              <a:gdLst>
                <a:gd name="T0" fmla="*/ 249 w 498"/>
                <a:gd name="T1" fmla="*/ 0 h 625"/>
                <a:gd name="T2" fmla="*/ 0 w 498"/>
                <a:gd name="T3" fmla="*/ 240 h 625"/>
                <a:gd name="T4" fmla="*/ 17 w 498"/>
                <a:gd name="T5" fmla="*/ 328 h 625"/>
                <a:gd name="T6" fmla="*/ 17 w 498"/>
                <a:gd name="T7" fmla="*/ 328 h 625"/>
                <a:gd name="T8" fmla="*/ 31 w 498"/>
                <a:gd name="T9" fmla="*/ 356 h 625"/>
                <a:gd name="T10" fmla="*/ 95 w 498"/>
                <a:gd name="T11" fmla="*/ 488 h 625"/>
                <a:gd name="T12" fmla="*/ 108 w 498"/>
                <a:gd name="T13" fmla="*/ 539 h 625"/>
                <a:gd name="T14" fmla="*/ 115 w 498"/>
                <a:gd name="T15" fmla="*/ 588 h 625"/>
                <a:gd name="T16" fmla="*/ 153 w 498"/>
                <a:gd name="T17" fmla="*/ 625 h 625"/>
                <a:gd name="T18" fmla="*/ 249 w 498"/>
                <a:gd name="T19" fmla="*/ 625 h 625"/>
                <a:gd name="T20" fmla="*/ 344 w 498"/>
                <a:gd name="T21" fmla="*/ 625 h 625"/>
                <a:gd name="T22" fmla="*/ 382 w 498"/>
                <a:gd name="T23" fmla="*/ 588 h 625"/>
                <a:gd name="T24" fmla="*/ 390 w 498"/>
                <a:gd name="T25" fmla="*/ 539 h 625"/>
                <a:gd name="T26" fmla="*/ 403 w 498"/>
                <a:gd name="T27" fmla="*/ 488 h 625"/>
                <a:gd name="T28" fmla="*/ 467 w 498"/>
                <a:gd name="T29" fmla="*/ 356 h 625"/>
                <a:gd name="T30" fmla="*/ 480 w 498"/>
                <a:gd name="T31" fmla="*/ 328 h 625"/>
                <a:gd name="T32" fmla="*/ 480 w 498"/>
                <a:gd name="T33" fmla="*/ 328 h 625"/>
                <a:gd name="T34" fmla="*/ 498 w 498"/>
                <a:gd name="T35" fmla="*/ 240 h 625"/>
                <a:gd name="T36" fmla="*/ 249 w 498"/>
                <a:gd name="T37" fmla="*/ 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8" h="625">
                  <a:moveTo>
                    <a:pt x="249" y="0"/>
                  </a:moveTo>
                  <a:cubicBezTo>
                    <a:pt x="113" y="0"/>
                    <a:pt x="0" y="107"/>
                    <a:pt x="0" y="240"/>
                  </a:cubicBezTo>
                  <a:cubicBezTo>
                    <a:pt x="0" y="271"/>
                    <a:pt x="6" y="301"/>
                    <a:pt x="17" y="328"/>
                  </a:cubicBezTo>
                  <a:cubicBezTo>
                    <a:pt x="17" y="328"/>
                    <a:pt x="17" y="328"/>
                    <a:pt x="17" y="328"/>
                  </a:cubicBezTo>
                  <a:cubicBezTo>
                    <a:pt x="21" y="338"/>
                    <a:pt x="26" y="347"/>
                    <a:pt x="31" y="356"/>
                  </a:cubicBezTo>
                  <a:cubicBezTo>
                    <a:pt x="48" y="391"/>
                    <a:pt x="77" y="451"/>
                    <a:pt x="95" y="488"/>
                  </a:cubicBezTo>
                  <a:cubicBezTo>
                    <a:pt x="95" y="488"/>
                    <a:pt x="108" y="525"/>
                    <a:pt x="108" y="539"/>
                  </a:cubicBezTo>
                  <a:cubicBezTo>
                    <a:pt x="108" y="554"/>
                    <a:pt x="109" y="576"/>
                    <a:pt x="115" y="588"/>
                  </a:cubicBezTo>
                  <a:cubicBezTo>
                    <a:pt x="119" y="595"/>
                    <a:pt x="129" y="612"/>
                    <a:pt x="153" y="625"/>
                  </a:cubicBezTo>
                  <a:cubicBezTo>
                    <a:pt x="249" y="625"/>
                    <a:pt x="249" y="625"/>
                    <a:pt x="249" y="625"/>
                  </a:cubicBezTo>
                  <a:cubicBezTo>
                    <a:pt x="344" y="625"/>
                    <a:pt x="344" y="625"/>
                    <a:pt x="344" y="625"/>
                  </a:cubicBezTo>
                  <a:cubicBezTo>
                    <a:pt x="368" y="612"/>
                    <a:pt x="379" y="595"/>
                    <a:pt x="382" y="588"/>
                  </a:cubicBezTo>
                  <a:cubicBezTo>
                    <a:pt x="388" y="576"/>
                    <a:pt x="390" y="554"/>
                    <a:pt x="390" y="539"/>
                  </a:cubicBezTo>
                  <a:cubicBezTo>
                    <a:pt x="390" y="525"/>
                    <a:pt x="403" y="488"/>
                    <a:pt x="403" y="488"/>
                  </a:cubicBezTo>
                  <a:cubicBezTo>
                    <a:pt x="420" y="451"/>
                    <a:pt x="450" y="391"/>
                    <a:pt x="467" y="356"/>
                  </a:cubicBezTo>
                  <a:cubicBezTo>
                    <a:pt x="472" y="347"/>
                    <a:pt x="476" y="338"/>
                    <a:pt x="480" y="328"/>
                  </a:cubicBezTo>
                  <a:cubicBezTo>
                    <a:pt x="480" y="328"/>
                    <a:pt x="480" y="328"/>
                    <a:pt x="480" y="328"/>
                  </a:cubicBezTo>
                  <a:cubicBezTo>
                    <a:pt x="492" y="301"/>
                    <a:pt x="498" y="271"/>
                    <a:pt x="498" y="240"/>
                  </a:cubicBezTo>
                  <a:cubicBezTo>
                    <a:pt x="498" y="107"/>
                    <a:pt x="385" y="0"/>
                    <a:pt x="249"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3" name="Freeform 6"/>
            <p:cNvSpPr/>
            <p:nvPr/>
          </p:nvSpPr>
          <p:spPr bwMode="auto">
            <a:xfrm>
              <a:off x="3550504" y="4602449"/>
              <a:ext cx="894803" cy="823980"/>
            </a:xfrm>
            <a:custGeom>
              <a:avLst/>
              <a:gdLst>
                <a:gd name="T0" fmla="*/ 216 w 220"/>
                <a:gd name="T1" fmla="*/ 0 h 202"/>
                <a:gd name="T2" fmla="*/ 213 w 220"/>
                <a:gd name="T3" fmla="*/ 3 h 202"/>
                <a:gd name="T4" fmla="*/ 213 w 220"/>
                <a:gd name="T5" fmla="*/ 14 h 202"/>
                <a:gd name="T6" fmla="*/ 211 w 220"/>
                <a:gd name="T7" fmla="*/ 16 h 202"/>
                <a:gd name="T8" fmla="*/ 218 w 220"/>
                <a:gd name="T9" fmla="*/ 24 h 202"/>
                <a:gd name="T10" fmla="*/ 217 w 220"/>
                <a:gd name="T11" fmla="*/ 35 h 202"/>
                <a:gd name="T12" fmla="*/ 210 w 220"/>
                <a:gd name="T13" fmla="*/ 42 h 202"/>
                <a:gd name="T14" fmla="*/ 209 w 220"/>
                <a:gd name="T15" fmla="*/ 48 h 202"/>
                <a:gd name="T16" fmla="*/ 217 w 220"/>
                <a:gd name="T17" fmla="*/ 55 h 202"/>
                <a:gd name="T18" fmla="*/ 216 w 220"/>
                <a:gd name="T19" fmla="*/ 66 h 202"/>
                <a:gd name="T20" fmla="*/ 210 w 220"/>
                <a:gd name="T21" fmla="*/ 71 h 202"/>
                <a:gd name="T22" fmla="*/ 210 w 220"/>
                <a:gd name="T23" fmla="*/ 80 h 202"/>
                <a:gd name="T24" fmla="*/ 218 w 220"/>
                <a:gd name="T25" fmla="*/ 89 h 202"/>
                <a:gd name="T26" fmla="*/ 214 w 220"/>
                <a:gd name="T27" fmla="*/ 97 h 202"/>
                <a:gd name="T28" fmla="*/ 209 w 220"/>
                <a:gd name="T29" fmla="*/ 102 h 202"/>
                <a:gd name="T30" fmla="*/ 210 w 220"/>
                <a:gd name="T31" fmla="*/ 108 h 202"/>
                <a:gd name="T32" fmla="*/ 217 w 220"/>
                <a:gd name="T33" fmla="*/ 116 h 202"/>
                <a:gd name="T34" fmla="*/ 215 w 220"/>
                <a:gd name="T35" fmla="*/ 125 h 202"/>
                <a:gd name="T36" fmla="*/ 209 w 220"/>
                <a:gd name="T37" fmla="*/ 131 h 202"/>
                <a:gd name="T38" fmla="*/ 209 w 220"/>
                <a:gd name="T39" fmla="*/ 138 h 202"/>
                <a:gd name="T40" fmla="*/ 214 w 220"/>
                <a:gd name="T41" fmla="*/ 145 h 202"/>
                <a:gd name="T42" fmla="*/ 206 w 220"/>
                <a:gd name="T43" fmla="*/ 161 h 202"/>
                <a:gd name="T44" fmla="*/ 159 w 220"/>
                <a:gd name="T45" fmla="*/ 202 h 202"/>
                <a:gd name="T46" fmla="*/ 61 w 220"/>
                <a:gd name="T47" fmla="*/ 202 h 202"/>
                <a:gd name="T48" fmla="*/ 13 w 220"/>
                <a:gd name="T49" fmla="*/ 161 h 202"/>
                <a:gd name="T50" fmla="*/ 12 w 220"/>
                <a:gd name="T51" fmla="*/ 152 h 202"/>
                <a:gd name="T52" fmla="*/ 9 w 220"/>
                <a:gd name="T53" fmla="*/ 142 h 202"/>
                <a:gd name="T54" fmla="*/ 2 w 220"/>
                <a:gd name="T55" fmla="*/ 135 h 202"/>
                <a:gd name="T56" fmla="*/ 5 w 220"/>
                <a:gd name="T57" fmla="*/ 126 h 202"/>
                <a:gd name="T58" fmla="*/ 8 w 220"/>
                <a:gd name="T59" fmla="*/ 119 h 202"/>
                <a:gd name="T60" fmla="*/ 4 w 220"/>
                <a:gd name="T61" fmla="*/ 108 h 202"/>
                <a:gd name="T62" fmla="*/ 3 w 220"/>
                <a:gd name="T63" fmla="*/ 97 h 202"/>
                <a:gd name="T64" fmla="*/ 8 w 220"/>
                <a:gd name="T65" fmla="*/ 91 h 202"/>
                <a:gd name="T66" fmla="*/ 8 w 220"/>
                <a:gd name="T67" fmla="*/ 85 h 202"/>
                <a:gd name="T68" fmla="*/ 2 w 220"/>
                <a:gd name="T69" fmla="*/ 76 h 202"/>
                <a:gd name="T70" fmla="*/ 5 w 220"/>
                <a:gd name="T71" fmla="*/ 66 h 202"/>
                <a:gd name="T72" fmla="*/ 9 w 220"/>
                <a:gd name="T73" fmla="*/ 61 h 202"/>
                <a:gd name="T74" fmla="*/ 8 w 220"/>
                <a:gd name="T75" fmla="*/ 54 h 202"/>
                <a:gd name="T76" fmla="*/ 2 w 220"/>
                <a:gd name="T77" fmla="*/ 44 h 202"/>
                <a:gd name="T78" fmla="*/ 2 w 220"/>
                <a:gd name="T79" fmla="*/ 16 h 202"/>
                <a:gd name="T80" fmla="*/ 2 w 220"/>
                <a:gd name="T81" fmla="*/ 11 h 202"/>
                <a:gd name="T82" fmla="*/ 2 w 220"/>
                <a:gd name="T83" fmla="*/ 1 h 202"/>
                <a:gd name="T84" fmla="*/ 0 w 220"/>
                <a:gd name="T85" fmla="*/ 0 h 202"/>
                <a:gd name="T86" fmla="*/ 216 w 220"/>
                <a:gd name="T87"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02">
                  <a:moveTo>
                    <a:pt x="216" y="0"/>
                  </a:moveTo>
                  <a:cubicBezTo>
                    <a:pt x="213" y="3"/>
                    <a:pt x="213" y="3"/>
                    <a:pt x="213" y="3"/>
                  </a:cubicBezTo>
                  <a:cubicBezTo>
                    <a:pt x="213" y="14"/>
                    <a:pt x="213" y="14"/>
                    <a:pt x="213" y="14"/>
                  </a:cubicBezTo>
                  <a:cubicBezTo>
                    <a:pt x="211" y="16"/>
                    <a:pt x="211" y="16"/>
                    <a:pt x="211" y="16"/>
                  </a:cubicBezTo>
                  <a:cubicBezTo>
                    <a:pt x="211" y="16"/>
                    <a:pt x="216" y="20"/>
                    <a:pt x="218" y="24"/>
                  </a:cubicBezTo>
                  <a:cubicBezTo>
                    <a:pt x="220" y="28"/>
                    <a:pt x="220" y="33"/>
                    <a:pt x="217" y="35"/>
                  </a:cubicBezTo>
                  <a:cubicBezTo>
                    <a:pt x="214" y="38"/>
                    <a:pt x="210" y="39"/>
                    <a:pt x="210" y="42"/>
                  </a:cubicBezTo>
                  <a:cubicBezTo>
                    <a:pt x="210" y="44"/>
                    <a:pt x="209" y="48"/>
                    <a:pt x="209" y="48"/>
                  </a:cubicBezTo>
                  <a:cubicBezTo>
                    <a:pt x="209" y="48"/>
                    <a:pt x="216" y="51"/>
                    <a:pt x="217" y="55"/>
                  </a:cubicBezTo>
                  <a:cubicBezTo>
                    <a:pt x="219" y="60"/>
                    <a:pt x="218" y="64"/>
                    <a:pt x="216" y="66"/>
                  </a:cubicBezTo>
                  <a:cubicBezTo>
                    <a:pt x="213" y="67"/>
                    <a:pt x="210" y="71"/>
                    <a:pt x="210" y="71"/>
                  </a:cubicBezTo>
                  <a:cubicBezTo>
                    <a:pt x="210" y="80"/>
                    <a:pt x="210" y="80"/>
                    <a:pt x="210" y="80"/>
                  </a:cubicBezTo>
                  <a:cubicBezTo>
                    <a:pt x="210" y="80"/>
                    <a:pt x="218" y="85"/>
                    <a:pt x="218" y="89"/>
                  </a:cubicBezTo>
                  <a:cubicBezTo>
                    <a:pt x="218" y="94"/>
                    <a:pt x="214" y="97"/>
                    <a:pt x="214" y="97"/>
                  </a:cubicBezTo>
                  <a:cubicBezTo>
                    <a:pt x="209" y="102"/>
                    <a:pt x="209" y="102"/>
                    <a:pt x="209" y="102"/>
                  </a:cubicBezTo>
                  <a:cubicBezTo>
                    <a:pt x="210" y="108"/>
                    <a:pt x="210" y="108"/>
                    <a:pt x="210" y="108"/>
                  </a:cubicBezTo>
                  <a:cubicBezTo>
                    <a:pt x="210" y="108"/>
                    <a:pt x="216" y="112"/>
                    <a:pt x="217" y="116"/>
                  </a:cubicBezTo>
                  <a:cubicBezTo>
                    <a:pt x="218" y="120"/>
                    <a:pt x="217" y="123"/>
                    <a:pt x="215" y="125"/>
                  </a:cubicBezTo>
                  <a:cubicBezTo>
                    <a:pt x="213" y="127"/>
                    <a:pt x="209" y="131"/>
                    <a:pt x="209" y="131"/>
                  </a:cubicBezTo>
                  <a:cubicBezTo>
                    <a:pt x="209" y="138"/>
                    <a:pt x="209" y="138"/>
                    <a:pt x="209" y="138"/>
                  </a:cubicBezTo>
                  <a:cubicBezTo>
                    <a:pt x="209" y="138"/>
                    <a:pt x="213" y="141"/>
                    <a:pt x="214" y="145"/>
                  </a:cubicBezTo>
                  <a:cubicBezTo>
                    <a:pt x="214" y="148"/>
                    <a:pt x="209" y="158"/>
                    <a:pt x="206" y="161"/>
                  </a:cubicBezTo>
                  <a:cubicBezTo>
                    <a:pt x="203" y="163"/>
                    <a:pt x="159" y="202"/>
                    <a:pt x="159" y="202"/>
                  </a:cubicBezTo>
                  <a:cubicBezTo>
                    <a:pt x="61" y="202"/>
                    <a:pt x="61" y="202"/>
                    <a:pt x="61" y="202"/>
                  </a:cubicBezTo>
                  <a:cubicBezTo>
                    <a:pt x="13" y="161"/>
                    <a:pt x="13" y="161"/>
                    <a:pt x="13" y="161"/>
                  </a:cubicBezTo>
                  <a:cubicBezTo>
                    <a:pt x="13" y="161"/>
                    <a:pt x="12" y="155"/>
                    <a:pt x="12" y="152"/>
                  </a:cubicBezTo>
                  <a:cubicBezTo>
                    <a:pt x="11" y="149"/>
                    <a:pt x="12" y="144"/>
                    <a:pt x="9" y="142"/>
                  </a:cubicBezTo>
                  <a:cubicBezTo>
                    <a:pt x="7" y="140"/>
                    <a:pt x="2" y="139"/>
                    <a:pt x="2" y="135"/>
                  </a:cubicBezTo>
                  <a:cubicBezTo>
                    <a:pt x="2" y="130"/>
                    <a:pt x="3" y="127"/>
                    <a:pt x="5" y="126"/>
                  </a:cubicBezTo>
                  <a:cubicBezTo>
                    <a:pt x="7" y="125"/>
                    <a:pt x="9" y="122"/>
                    <a:pt x="8" y="119"/>
                  </a:cubicBezTo>
                  <a:cubicBezTo>
                    <a:pt x="8" y="116"/>
                    <a:pt x="6" y="112"/>
                    <a:pt x="4" y="108"/>
                  </a:cubicBezTo>
                  <a:cubicBezTo>
                    <a:pt x="2" y="104"/>
                    <a:pt x="2" y="100"/>
                    <a:pt x="3" y="97"/>
                  </a:cubicBezTo>
                  <a:cubicBezTo>
                    <a:pt x="5" y="94"/>
                    <a:pt x="8" y="91"/>
                    <a:pt x="8" y="91"/>
                  </a:cubicBezTo>
                  <a:cubicBezTo>
                    <a:pt x="8" y="85"/>
                    <a:pt x="8" y="85"/>
                    <a:pt x="8" y="85"/>
                  </a:cubicBezTo>
                  <a:cubicBezTo>
                    <a:pt x="8" y="85"/>
                    <a:pt x="2" y="81"/>
                    <a:pt x="2" y="76"/>
                  </a:cubicBezTo>
                  <a:cubicBezTo>
                    <a:pt x="2" y="70"/>
                    <a:pt x="3" y="67"/>
                    <a:pt x="5" y="66"/>
                  </a:cubicBezTo>
                  <a:cubicBezTo>
                    <a:pt x="7" y="64"/>
                    <a:pt x="9" y="61"/>
                    <a:pt x="9" y="61"/>
                  </a:cubicBezTo>
                  <a:cubicBezTo>
                    <a:pt x="9" y="61"/>
                    <a:pt x="10" y="57"/>
                    <a:pt x="8" y="54"/>
                  </a:cubicBezTo>
                  <a:cubicBezTo>
                    <a:pt x="7" y="52"/>
                    <a:pt x="3" y="48"/>
                    <a:pt x="2" y="44"/>
                  </a:cubicBezTo>
                  <a:cubicBezTo>
                    <a:pt x="2" y="16"/>
                    <a:pt x="2" y="16"/>
                    <a:pt x="2" y="16"/>
                  </a:cubicBezTo>
                  <a:cubicBezTo>
                    <a:pt x="2" y="16"/>
                    <a:pt x="2" y="14"/>
                    <a:pt x="2" y="11"/>
                  </a:cubicBezTo>
                  <a:cubicBezTo>
                    <a:pt x="2" y="8"/>
                    <a:pt x="2" y="1"/>
                    <a:pt x="2" y="1"/>
                  </a:cubicBezTo>
                  <a:cubicBezTo>
                    <a:pt x="0" y="0"/>
                    <a:pt x="0" y="0"/>
                    <a:pt x="0" y="0"/>
                  </a:cubicBezTo>
                  <a:lnTo>
                    <a:pt x="216" y="0"/>
                  </a:lnTo>
                  <a:close/>
                </a:path>
              </a:pathLst>
            </a:custGeom>
            <a:solidFill>
              <a:srgbClr val="303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Freeform 7"/>
            <p:cNvSpPr/>
            <p:nvPr/>
          </p:nvSpPr>
          <p:spPr bwMode="auto">
            <a:xfrm>
              <a:off x="3802708" y="5429883"/>
              <a:ext cx="381760" cy="53551"/>
            </a:xfrm>
            <a:custGeom>
              <a:avLst/>
              <a:gdLst>
                <a:gd name="T0" fmla="*/ 0 w 94"/>
                <a:gd name="T1" fmla="*/ 0 h 13"/>
                <a:gd name="T2" fmla="*/ 94 w 94"/>
                <a:gd name="T3" fmla="*/ 0 h 13"/>
                <a:gd name="T4" fmla="*/ 85 w 94"/>
                <a:gd name="T5" fmla="*/ 9 h 13"/>
                <a:gd name="T6" fmla="*/ 74 w 94"/>
                <a:gd name="T7" fmla="*/ 13 h 13"/>
                <a:gd name="T8" fmla="*/ 19 w 94"/>
                <a:gd name="T9" fmla="*/ 13 h 13"/>
                <a:gd name="T10" fmla="*/ 8 w 94"/>
                <a:gd name="T11" fmla="*/ 9 h 13"/>
                <a:gd name="T12" fmla="*/ 0 w 9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94" h="13">
                  <a:moveTo>
                    <a:pt x="0" y="0"/>
                  </a:moveTo>
                  <a:cubicBezTo>
                    <a:pt x="94" y="0"/>
                    <a:pt x="94" y="0"/>
                    <a:pt x="94" y="0"/>
                  </a:cubicBezTo>
                  <a:cubicBezTo>
                    <a:pt x="94" y="0"/>
                    <a:pt x="88" y="6"/>
                    <a:pt x="85" y="9"/>
                  </a:cubicBezTo>
                  <a:cubicBezTo>
                    <a:pt x="82" y="11"/>
                    <a:pt x="77" y="13"/>
                    <a:pt x="74" y="13"/>
                  </a:cubicBezTo>
                  <a:cubicBezTo>
                    <a:pt x="71" y="13"/>
                    <a:pt x="19" y="13"/>
                    <a:pt x="19" y="13"/>
                  </a:cubicBezTo>
                  <a:cubicBezTo>
                    <a:pt x="19" y="13"/>
                    <a:pt x="11" y="13"/>
                    <a:pt x="8" y="9"/>
                  </a:cubicBezTo>
                  <a:cubicBezTo>
                    <a:pt x="5" y="6"/>
                    <a:pt x="0" y="0"/>
                    <a:pt x="0" y="0"/>
                  </a:cubicBezTo>
                  <a:close/>
                </a:path>
              </a:pathLst>
            </a:custGeom>
            <a:solidFill>
              <a:srgbClr val="3936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Freeform 8"/>
            <p:cNvSpPr/>
            <p:nvPr/>
          </p:nvSpPr>
          <p:spPr bwMode="auto">
            <a:xfrm>
              <a:off x="3995159" y="4623178"/>
              <a:ext cx="269477" cy="36276"/>
            </a:xfrm>
            <a:custGeom>
              <a:avLst/>
              <a:gdLst>
                <a:gd name="T0" fmla="*/ 4 w 66"/>
                <a:gd name="T1" fmla="*/ 1 h 9"/>
                <a:gd name="T2" fmla="*/ 64 w 66"/>
                <a:gd name="T3" fmla="*/ 1 h 9"/>
                <a:gd name="T4" fmla="*/ 62 w 66"/>
                <a:gd name="T5" fmla="*/ 7 h 9"/>
                <a:gd name="T6" fmla="*/ 0 w 66"/>
                <a:gd name="T7" fmla="*/ 9 h 9"/>
                <a:gd name="T8" fmla="*/ 20 w 66"/>
                <a:gd name="T9" fmla="*/ 5 h 9"/>
                <a:gd name="T10" fmla="*/ 17 w 66"/>
                <a:gd name="T11" fmla="*/ 3 h 9"/>
                <a:gd name="T12" fmla="*/ 4 w 66"/>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66" h="9">
                  <a:moveTo>
                    <a:pt x="4" y="1"/>
                  </a:moveTo>
                  <a:cubicBezTo>
                    <a:pt x="4" y="1"/>
                    <a:pt x="62" y="0"/>
                    <a:pt x="64" y="1"/>
                  </a:cubicBezTo>
                  <a:cubicBezTo>
                    <a:pt x="66" y="3"/>
                    <a:pt x="66" y="5"/>
                    <a:pt x="62" y="7"/>
                  </a:cubicBezTo>
                  <a:cubicBezTo>
                    <a:pt x="58" y="8"/>
                    <a:pt x="0" y="9"/>
                    <a:pt x="0" y="9"/>
                  </a:cubicBezTo>
                  <a:cubicBezTo>
                    <a:pt x="0" y="9"/>
                    <a:pt x="20" y="7"/>
                    <a:pt x="20" y="5"/>
                  </a:cubicBezTo>
                  <a:cubicBezTo>
                    <a:pt x="20" y="3"/>
                    <a:pt x="21" y="4"/>
                    <a:pt x="17" y="3"/>
                  </a:cubicBezTo>
                  <a:cubicBezTo>
                    <a:pt x="13" y="3"/>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Freeform 9"/>
            <p:cNvSpPr/>
            <p:nvPr/>
          </p:nvSpPr>
          <p:spPr bwMode="auto">
            <a:xfrm>
              <a:off x="3995159" y="4671546"/>
              <a:ext cx="264296" cy="101918"/>
            </a:xfrm>
            <a:custGeom>
              <a:avLst/>
              <a:gdLst>
                <a:gd name="T0" fmla="*/ 11 w 65"/>
                <a:gd name="T1" fmla="*/ 0 h 25"/>
                <a:gd name="T2" fmla="*/ 60 w 65"/>
                <a:gd name="T3" fmla="*/ 1 h 25"/>
                <a:gd name="T4" fmla="*/ 65 w 65"/>
                <a:gd name="T5" fmla="*/ 10 h 25"/>
                <a:gd name="T6" fmla="*/ 57 w 65"/>
                <a:gd name="T7" fmla="*/ 21 h 25"/>
                <a:gd name="T8" fmla="*/ 0 w 65"/>
                <a:gd name="T9" fmla="*/ 25 h 25"/>
                <a:gd name="T10" fmla="*/ 21 w 65"/>
                <a:gd name="T11" fmla="*/ 20 h 25"/>
                <a:gd name="T12" fmla="*/ 22 w 65"/>
                <a:gd name="T13" fmla="*/ 12 h 25"/>
                <a:gd name="T14" fmla="*/ 23 w 65"/>
                <a:gd name="T15" fmla="*/ 6 h 25"/>
                <a:gd name="T16" fmla="*/ 23 w 65"/>
                <a:gd name="T17" fmla="*/ 3 h 25"/>
                <a:gd name="T18" fmla="*/ 11 w 65"/>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25">
                  <a:moveTo>
                    <a:pt x="11" y="0"/>
                  </a:moveTo>
                  <a:cubicBezTo>
                    <a:pt x="11" y="0"/>
                    <a:pt x="58" y="0"/>
                    <a:pt x="60" y="1"/>
                  </a:cubicBezTo>
                  <a:cubicBezTo>
                    <a:pt x="63" y="2"/>
                    <a:pt x="65" y="7"/>
                    <a:pt x="65" y="10"/>
                  </a:cubicBezTo>
                  <a:cubicBezTo>
                    <a:pt x="65" y="14"/>
                    <a:pt x="65" y="19"/>
                    <a:pt x="57" y="21"/>
                  </a:cubicBezTo>
                  <a:cubicBezTo>
                    <a:pt x="49" y="23"/>
                    <a:pt x="0" y="25"/>
                    <a:pt x="0" y="25"/>
                  </a:cubicBezTo>
                  <a:cubicBezTo>
                    <a:pt x="0" y="25"/>
                    <a:pt x="20" y="22"/>
                    <a:pt x="21" y="20"/>
                  </a:cubicBezTo>
                  <a:cubicBezTo>
                    <a:pt x="23" y="18"/>
                    <a:pt x="21" y="14"/>
                    <a:pt x="22" y="12"/>
                  </a:cubicBezTo>
                  <a:cubicBezTo>
                    <a:pt x="23" y="10"/>
                    <a:pt x="24" y="10"/>
                    <a:pt x="23" y="6"/>
                  </a:cubicBezTo>
                  <a:cubicBezTo>
                    <a:pt x="23" y="3"/>
                    <a:pt x="23" y="3"/>
                    <a:pt x="23" y="3"/>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10"/>
            <p:cNvSpPr/>
            <p:nvPr/>
          </p:nvSpPr>
          <p:spPr bwMode="auto">
            <a:xfrm>
              <a:off x="3922607" y="4809739"/>
              <a:ext cx="329937" cy="38003"/>
            </a:xfrm>
            <a:custGeom>
              <a:avLst/>
              <a:gdLst>
                <a:gd name="T0" fmla="*/ 20 w 81"/>
                <a:gd name="T1" fmla="*/ 1 h 9"/>
                <a:gd name="T2" fmla="*/ 73 w 81"/>
                <a:gd name="T3" fmla="*/ 0 h 9"/>
                <a:gd name="T4" fmla="*/ 80 w 81"/>
                <a:gd name="T5" fmla="*/ 3 h 9"/>
                <a:gd name="T6" fmla="*/ 3 w 81"/>
                <a:gd name="T7" fmla="*/ 9 h 9"/>
                <a:gd name="T8" fmla="*/ 24 w 81"/>
                <a:gd name="T9" fmla="*/ 5 h 9"/>
                <a:gd name="T10" fmla="*/ 20 w 81"/>
                <a:gd name="T11" fmla="*/ 1 h 9"/>
              </a:gdLst>
              <a:ahLst/>
              <a:cxnLst>
                <a:cxn ang="0">
                  <a:pos x="T0" y="T1"/>
                </a:cxn>
                <a:cxn ang="0">
                  <a:pos x="T2" y="T3"/>
                </a:cxn>
                <a:cxn ang="0">
                  <a:pos x="T4" y="T5"/>
                </a:cxn>
                <a:cxn ang="0">
                  <a:pos x="T6" y="T7"/>
                </a:cxn>
                <a:cxn ang="0">
                  <a:pos x="T8" y="T9"/>
                </a:cxn>
                <a:cxn ang="0">
                  <a:pos x="T10" y="T11"/>
                </a:cxn>
              </a:cxnLst>
              <a:rect l="0" t="0" r="r" b="b"/>
              <a:pathLst>
                <a:path w="81" h="9">
                  <a:moveTo>
                    <a:pt x="20" y="1"/>
                  </a:moveTo>
                  <a:cubicBezTo>
                    <a:pt x="20" y="1"/>
                    <a:pt x="66" y="0"/>
                    <a:pt x="73" y="0"/>
                  </a:cubicBezTo>
                  <a:cubicBezTo>
                    <a:pt x="81" y="0"/>
                    <a:pt x="81" y="3"/>
                    <a:pt x="80" y="3"/>
                  </a:cubicBezTo>
                  <a:cubicBezTo>
                    <a:pt x="78" y="4"/>
                    <a:pt x="5" y="9"/>
                    <a:pt x="3" y="9"/>
                  </a:cubicBezTo>
                  <a:cubicBezTo>
                    <a:pt x="0" y="9"/>
                    <a:pt x="21" y="6"/>
                    <a:pt x="24" y="5"/>
                  </a:cubicBezTo>
                  <a:cubicBezTo>
                    <a:pt x="27" y="4"/>
                    <a:pt x="26" y="2"/>
                    <a:pt x="2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Freeform 11"/>
            <p:cNvSpPr/>
            <p:nvPr/>
          </p:nvSpPr>
          <p:spPr bwMode="auto">
            <a:xfrm>
              <a:off x="3958883" y="4871926"/>
              <a:ext cx="293661" cy="27639"/>
            </a:xfrm>
            <a:custGeom>
              <a:avLst/>
              <a:gdLst>
                <a:gd name="T0" fmla="*/ 26 w 72"/>
                <a:gd name="T1" fmla="*/ 1 h 7"/>
                <a:gd name="T2" fmla="*/ 72 w 72"/>
                <a:gd name="T3" fmla="*/ 0 h 7"/>
                <a:gd name="T4" fmla="*/ 49 w 72"/>
                <a:gd name="T5" fmla="*/ 5 h 7"/>
                <a:gd name="T6" fmla="*/ 4 w 72"/>
                <a:gd name="T7" fmla="*/ 7 h 7"/>
                <a:gd name="T8" fmla="*/ 26 w 72"/>
                <a:gd name="T9" fmla="*/ 1 h 7"/>
              </a:gdLst>
              <a:ahLst/>
              <a:cxnLst>
                <a:cxn ang="0">
                  <a:pos x="T0" y="T1"/>
                </a:cxn>
                <a:cxn ang="0">
                  <a:pos x="T2" y="T3"/>
                </a:cxn>
                <a:cxn ang="0">
                  <a:pos x="T4" y="T5"/>
                </a:cxn>
                <a:cxn ang="0">
                  <a:pos x="T6" y="T7"/>
                </a:cxn>
                <a:cxn ang="0">
                  <a:pos x="T8" y="T9"/>
                </a:cxn>
              </a:cxnLst>
              <a:rect l="0" t="0" r="r" b="b"/>
              <a:pathLst>
                <a:path w="72" h="7">
                  <a:moveTo>
                    <a:pt x="26" y="1"/>
                  </a:moveTo>
                  <a:cubicBezTo>
                    <a:pt x="72" y="0"/>
                    <a:pt x="72" y="0"/>
                    <a:pt x="72" y="0"/>
                  </a:cubicBezTo>
                  <a:cubicBezTo>
                    <a:pt x="72" y="0"/>
                    <a:pt x="51" y="5"/>
                    <a:pt x="49" y="5"/>
                  </a:cubicBezTo>
                  <a:cubicBezTo>
                    <a:pt x="47" y="5"/>
                    <a:pt x="9" y="7"/>
                    <a:pt x="4" y="7"/>
                  </a:cubicBezTo>
                  <a:cubicBezTo>
                    <a:pt x="0" y="7"/>
                    <a:pt x="35" y="3"/>
                    <a:pt x="26"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12"/>
            <p:cNvSpPr/>
            <p:nvPr/>
          </p:nvSpPr>
          <p:spPr bwMode="auto">
            <a:xfrm>
              <a:off x="3943336" y="4932387"/>
              <a:ext cx="312663" cy="41458"/>
            </a:xfrm>
            <a:custGeom>
              <a:avLst/>
              <a:gdLst>
                <a:gd name="T0" fmla="*/ 15 w 77"/>
                <a:gd name="T1" fmla="*/ 2 h 10"/>
                <a:gd name="T2" fmla="*/ 73 w 77"/>
                <a:gd name="T3" fmla="*/ 0 h 10"/>
                <a:gd name="T4" fmla="*/ 72 w 77"/>
                <a:gd name="T5" fmla="*/ 5 h 10"/>
                <a:gd name="T6" fmla="*/ 0 w 77"/>
                <a:gd name="T7" fmla="*/ 10 h 10"/>
                <a:gd name="T8" fmla="*/ 31 w 77"/>
                <a:gd name="T9" fmla="*/ 5 h 10"/>
                <a:gd name="T10" fmla="*/ 15 w 77"/>
                <a:gd name="T11" fmla="*/ 2 h 10"/>
              </a:gdLst>
              <a:ahLst/>
              <a:cxnLst>
                <a:cxn ang="0">
                  <a:pos x="T0" y="T1"/>
                </a:cxn>
                <a:cxn ang="0">
                  <a:pos x="T2" y="T3"/>
                </a:cxn>
                <a:cxn ang="0">
                  <a:pos x="T4" y="T5"/>
                </a:cxn>
                <a:cxn ang="0">
                  <a:pos x="T6" y="T7"/>
                </a:cxn>
                <a:cxn ang="0">
                  <a:pos x="T8" y="T9"/>
                </a:cxn>
                <a:cxn ang="0">
                  <a:pos x="T10" y="T11"/>
                </a:cxn>
              </a:cxnLst>
              <a:rect l="0" t="0" r="r" b="b"/>
              <a:pathLst>
                <a:path w="77" h="10">
                  <a:moveTo>
                    <a:pt x="15" y="2"/>
                  </a:moveTo>
                  <a:cubicBezTo>
                    <a:pt x="15" y="2"/>
                    <a:pt x="69" y="0"/>
                    <a:pt x="73" y="0"/>
                  </a:cubicBezTo>
                  <a:cubicBezTo>
                    <a:pt x="77" y="0"/>
                    <a:pt x="75" y="4"/>
                    <a:pt x="72" y="5"/>
                  </a:cubicBezTo>
                  <a:cubicBezTo>
                    <a:pt x="68" y="6"/>
                    <a:pt x="0" y="10"/>
                    <a:pt x="0" y="10"/>
                  </a:cubicBezTo>
                  <a:cubicBezTo>
                    <a:pt x="0" y="10"/>
                    <a:pt x="29" y="6"/>
                    <a:pt x="31" y="5"/>
                  </a:cubicBezTo>
                  <a:cubicBezTo>
                    <a:pt x="32" y="4"/>
                    <a:pt x="15" y="2"/>
                    <a:pt x="15"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13"/>
            <p:cNvSpPr/>
            <p:nvPr/>
          </p:nvSpPr>
          <p:spPr bwMode="auto">
            <a:xfrm>
              <a:off x="4019343" y="4994574"/>
              <a:ext cx="236657" cy="36276"/>
            </a:xfrm>
            <a:custGeom>
              <a:avLst/>
              <a:gdLst>
                <a:gd name="T0" fmla="*/ 0 w 58"/>
                <a:gd name="T1" fmla="*/ 4 h 9"/>
                <a:gd name="T2" fmla="*/ 56 w 58"/>
                <a:gd name="T3" fmla="*/ 0 h 9"/>
                <a:gd name="T4" fmla="*/ 0 w 58"/>
                <a:gd name="T5" fmla="*/ 4 h 9"/>
              </a:gdLst>
              <a:ahLst/>
              <a:cxnLst>
                <a:cxn ang="0">
                  <a:pos x="T0" y="T1"/>
                </a:cxn>
                <a:cxn ang="0">
                  <a:pos x="T2" y="T3"/>
                </a:cxn>
                <a:cxn ang="0">
                  <a:pos x="T4" y="T5"/>
                </a:cxn>
              </a:cxnLst>
              <a:rect l="0" t="0" r="r" b="b"/>
              <a:pathLst>
                <a:path w="58" h="9">
                  <a:moveTo>
                    <a:pt x="0" y="4"/>
                  </a:moveTo>
                  <a:cubicBezTo>
                    <a:pt x="0" y="4"/>
                    <a:pt x="55" y="0"/>
                    <a:pt x="56" y="0"/>
                  </a:cubicBezTo>
                  <a:cubicBezTo>
                    <a:pt x="58" y="0"/>
                    <a:pt x="22" y="9"/>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Freeform 14"/>
            <p:cNvSpPr/>
            <p:nvPr/>
          </p:nvSpPr>
          <p:spPr bwMode="auto">
            <a:xfrm>
              <a:off x="3934700" y="5067125"/>
              <a:ext cx="305754" cy="32822"/>
            </a:xfrm>
            <a:custGeom>
              <a:avLst/>
              <a:gdLst>
                <a:gd name="T0" fmla="*/ 23 w 75"/>
                <a:gd name="T1" fmla="*/ 0 h 8"/>
                <a:gd name="T2" fmla="*/ 71 w 75"/>
                <a:gd name="T3" fmla="*/ 0 h 8"/>
                <a:gd name="T4" fmla="*/ 65 w 75"/>
                <a:gd name="T5" fmla="*/ 4 h 8"/>
                <a:gd name="T6" fmla="*/ 0 w 75"/>
                <a:gd name="T7" fmla="*/ 8 h 8"/>
                <a:gd name="T8" fmla="*/ 31 w 75"/>
                <a:gd name="T9" fmla="*/ 3 h 8"/>
                <a:gd name="T10" fmla="*/ 23 w 75"/>
                <a:gd name="T11" fmla="*/ 0 h 8"/>
              </a:gdLst>
              <a:ahLst/>
              <a:cxnLst>
                <a:cxn ang="0">
                  <a:pos x="T0" y="T1"/>
                </a:cxn>
                <a:cxn ang="0">
                  <a:pos x="T2" y="T3"/>
                </a:cxn>
                <a:cxn ang="0">
                  <a:pos x="T4" y="T5"/>
                </a:cxn>
                <a:cxn ang="0">
                  <a:pos x="T6" y="T7"/>
                </a:cxn>
                <a:cxn ang="0">
                  <a:pos x="T8" y="T9"/>
                </a:cxn>
                <a:cxn ang="0">
                  <a:pos x="T10" y="T11"/>
                </a:cxn>
              </a:cxnLst>
              <a:rect l="0" t="0" r="r" b="b"/>
              <a:pathLst>
                <a:path w="75" h="8">
                  <a:moveTo>
                    <a:pt x="23" y="0"/>
                  </a:moveTo>
                  <a:cubicBezTo>
                    <a:pt x="23" y="0"/>
                    <a:pt x="67" y="0"/>
                    <a:pt x="71" y="0"/>
                  </a:cubicBezTo>
                  <a:cubicBezTo>
                    <a:pt x="75" y="1"/>
                    <a:pt x="68" y="3"/>
                    <a:pt x="65" y="4"/>
                  </a:cubicBezTo>
                  <a:cubicBezTo>
                    <a:pt x="62" y="5"/>
                    <a:pt x="0" y="8"/>
                    <a:pt x="0" y="8"/>
                  </a:cubicBezTo>
                  <a:cubicBezTo>
                    <a:pt x="0" y="8"/>
                    <a:pt x="28" y="4"/>
                    <a:pt x="31" y="3"/>
                  </a:cubicBezTo>
                  <a:cubicBezTo>
                    <a:pt x="33" y="3"/>
                    <a:pt x="33" y="3"/>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15"/>
            <p:cNvSpPr/>
            <p:nvPr/>
          </p:nvSpPr>
          <p:spPr bwMode="auto">
            <a:xfrm>
              <a:off x="4031435" y="5120675"/>
              <a:ext cx="224564" cy="27639"/>
            </a:xfrm>
            <a:custGeom>
              <a:avLst/>
              <a:gdLst>
                <a:gd name="T0" fmla="*/ 0 w 55"/>
                <a:gd name="T1" fmla="*/ 3 h 7"/>
                <a:gd name="T2" fmla="*/ 53 w 55"/>
                <a:gd name="T3" fmla="*/ 0 h 7"/>
                <a:gd name="T4" fmla="*/ 0 w 55"/>
                <a:gd name="T5" fmla="*/ 3 h 7"/>
              </a:gdLst>
              <a:ahLst/>
              <a:cxnLst>
                <a:cxn ang="0">
                  <a:pos x="T0" y="T1"/>
                </a:cxn>
                <a:cxn ang="0">
                  <a:pos x="T2" y="T3"/>
                </a:cxn>
                <a:cxn ang="0">
                  <a:pos x="T4" y="T5"/>
                </a:cxn>
              </a:cxnLst>
              <a:rect l="0" t="0" r="r" b="b"/>
              <a:pathLst>
                <a:path w="55" h="7">
                  <a:moveTo>
                    <a:pt x="0" y="3"/>
                  </a:moveTo>
                  <a:cubicBezTo>
                    <a:pt x="0" y="3"/>
                    <a:pt x="51" y="0"/>
                    <a:pt x="53" y="0"/>
                  </a:cubicBezTo>
                  <a:cubicBezTo>
                    <a:pt x="55" y="0"/>
                    <a:pt x="28"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16"/>
            <p:cNvSpPr/>
            <p:nvPr/>
          </p:nvSpPr>
          <p:spPr bwMode="auto">
            <a:xfrm>
              <a:off x="4048709" y="5186316"/>
              <a:ext cx="174470" cy="31095"/>
            </a:xfrm>
            <a:custGeom>
              <a:avLst/>
              <a:gdLst>
                <a:gd name="T0" fmla="*/ 0 w 43"/>
                <a:gd name="T1" fmla="*/ 2 h 8"/>
                <a:gd name="T2" fmla="*/ 41 w 43"/>
                <a:gd name="T3" fmla="*/ 1 h 8"/>
                <a:gd name="T4" fmla="*/ 26 w 43"/>
                <a:gd name="T5" fmla="*/ 7 h 8"/>
                <a:gd name="T6" fmla="*/ 0 w 43"/>
                <a:gd name="T7" fmla="*/ 2 h 8"/>
              </a:gdLst>
              <a:ahLst/>
              <a:cxnLst>
                <a:cxn ang="0">
                  <a:pos x="T0" y="T1"/>
                </a:cxn>
                <a:cxn ang="0">
                  <a:pos x="T2" y="T3"/>
                </a:cxn>
                <a:cxn ang="0">
                  <a:pos x="T4" y="T5"/>
                </a:cxn>
                <a:cxn ang="0">
                  <a:pos x="T6" y="T7"/>
                </a:cxn>
              </a:cxnLst>
              <a:rect l="0" t="0" r="r" b="b"/>
              <a:pathLst>
                <a:path w="43" h="8">
                  <a:moveTo>
                    <a:pt x="0" y="2"/>
                  </a:moveTo>
                  <a:cubicBezTo>
                    <a:pt x="0" y="2"/>
                    <a:pt x="38" y="0"/>
                    <a:pt x="41" y="1"/>
                  </a:cubicBezTo>
                  <a:cubicBezTo>
                    <a:pt x="43" y="1"/>
                    <a:pt x="31" y="5"/>
                    <a:pt x="26" y="7"/>
                  </a:cubicBezTo>
                  <a:cubicBezTo>
                    <a:pt x="20" y="8"/>
                    <a:pt x="12" y="7"/>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17"/>
            <p:cNvSpPr/>
            <p:nvPr/>
          </p:nvSpPr>
          <p:spPr bwMode="auto">
            <a:xfrm>
              <a:off x="3970975" y="5213955"/>
              <a:ext cx="342029" cy="32822"/>
            </a:xfrm>
            <a:custGeom>
              <a:avLst/>
              <a:gdLst>
                <a:gd name="T0" fmla="*/ 0 w 84"/>
                <a:gd name="T1" fmla="*/ 5 h 8"/>
                <a:gd name="T2" fmla="*/ 84 w 84"/>
                <a:gd name="T3" fmla="*/ 0 h 8"/>
                <a:gd name="T4" fmla="*/ 32 w 84"/>
                <a:gd name="T5" fmla="*/ 8 h 8"/>
                <a:gd name="T6" fmla="*/ 0 w 84"/>
                <a:gd name="T7" fmla="*/ 5 h 8"/>
              </a:gdLst>
              <a:ahLst/>
              <a:cxnLst>
                <a:cxn ang="0">
                  <a:pos x="T0" y="T1"/>
                </a:cxn>
                <a:cxn ang="0">
                  <a:pos x="T2" y="T3"/>
                </a:cxn>
                <a:cxn ang="0">
                  <a:pos x="T4" y="T5"/>
                </a:cxn>
                <a:cxn ang="0">
                  <a:pos x="T6" y="T7"/>
                </a:cxn>
              </a:cxnLst>
              <a:rect l="0" t="0" r="r" b="b"/>
              <a:pathLst>
                <a:path w="84" h="8">
                  <a:moveTo>
                    <a:pt x="0" y="5"/>
                  </a:moveTo>
                  <a:cubicBezTo>
                    <a:pt x="0" y="5"/>
                    <a:pt x="76" y="2"/>
                    <a:pt x="84" y="0"/>
                  </a:cubicBezTo>
                  <a:cubicBezTo>
                    <a:pt x="84" y="0"/>
                    <a:pt x="75" y="6"/>
                    <a:pt x="32" y="8"/>
                  </a:cubicBezTo>
                  <a:cubicBezTo>
                    <a:pt x="32" y="8"/>
                    <a:pt x="9" y="7"/>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18"/>
            <p:cNvSpPr/>
            <p:nvPr/>
          </p:nvSpPr>
          <p:spPr bwMode="auto">
            <a:xfrm>
              <a:off x="4366554" y="4814922"/>
              <a:ext cx="39731" cy="24184"/>
            </a:xfrm>
            <a:custGeom>
              <a:avLst/>
              <a:gdLst>
                <a:gd name="T0" fmla="*/ 7 w 10"/>
                <a:gd name="T1" fmla="*/ 0 h 6"/>
                <a:gd name="T2" fmla="*/ 0 w 10"/>
                <a:gd name="T3" fmla="*/ 6 h 6"/>
                <a:gd name="T4" fmla="*/ 7 w 10"/>
                <a:gd name="T5" fmla="*/ 0 h 6"/>
              </a:gdLst>
              <a:ahLst/>
              <a:cxnLst>
                <a:cxn ang="0">
                  <a:pos x="T0" y="T1"/>
                </a:cxn>
                <a:cxn ang="0">
                  <a:pos x="T2" y="T3"/>
                </a:cxn>
                <a:cxn ang="0">
                  <a:pos x="T4" y="T5"/>
                </a:cxn>
              </a:cxnLst>
              <a:rect l="0" t="0" r="r" b="b"/>
              <a:pathLst>
                <a:path w="10" h="6">
                  <a:moveTo>
                    <a:pt x="7" y="0"/>
                  </a:moveTo>
                  <a:cubicBezTo>
                    <a:pt x="7" y="0"/>
                    <a:pt x="10" y="5"/>
                    <a:pt x="0" y="6"/>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19"/>
            <p:cNvSpPr/>
            <p:nvPr/>
          </p:nvSpPr>
          <p:spPr bwMode="auto">
            <a:xfrm>
              <a:off x="4361371" y="4680183"/>
              <a:ext cx="44913" cy="20729"/>
            </a:xfrm>
            <a:custGeom>
              <a:avLst/>
              <a:gdLst>
                <a:gd name="T0" fmla="*/ 8 w 11"/>
                <a:gd name="T1" fmla="*/ 0 h 5"/>
                <a:gd name="T2" fmla="*/ 0 w 11"/>
                <a:gd name="T3" fmla="*/ 5 h 5"/>
                <a:gd name="T4" fmla="*/ 8 w 11"/>
                <a:gd name="T5" fmla="*/ 0 h 5"/>
              </a:gdLst>
              <a:ahLst/>
              <a:cxnLst>
                <a:cxn ang="0">
                  <a:pos x="T0" y="T1"/>
                </a:cxn>
                <a:cxn ang="0">
                  <a:pos x="T2" y="T3"/>
                </a:cxn>
                <a:cxn ang="0">
                  <a:pos x="T4" y="T5"/>
                </a:cxn>
              </a:cxnLst>
              <a:rect l="0" t="0" r="r" b="b"/>
              <a:pathLst>
                <a:path w="11" h="5">
                  <a:moveTo>
                    <a:pt x="8" y="0"/>
                  </a:moveTo>
                  <a:cubicBezTo>
                    <a:pt x="8" y="0"/>
                    <a:pt x="11" y="4"/>
                    <a:pt x="0" y="5"/>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20"/>
            <p:cNvSpPr/>
            <p:nvPr/>
          </p:nvSpPr>
          <p:spPr bwMode="auto">
            <a:xfrm>
              <a:off x="4345825" y="4941023"/>
              <a:ext cx="60460" cy="20729"/>
            </a:xfrm>
            <a:custGeom>
              <a:avLst/>
              <a:gdLst>
                <a:gd name="T0" fmla="*/ 11 w 15"/>
                <a:gd name="T1" fmla="*/ 0 h 5"/>
                <a:gd name="T2" fmla="*/ 0 w 15"/>
                <a:gd name="T3" fmla="*/ 5 h 5"/>
                <a:gd name="T4" fmla="*/ 11 w 15"/>
                <a:gd name="T5" fmla="*/ 0 h 5"/>
              </a:gdLst>
              <a:ahLst/>
              <a:cxnLst>
                <a:cxn ang="0">
                  <a:pos x="T0" y="T1"/>
                </a:cxn>
                <a:cxn ang="0">
                  <a:pos x="T2" y="T3"/>
                </a:cxn>
                <a:cxn ang="0">
                  <a:pos x="T4" y="T5"/>
                </a:cxn>
              </a:cxnLst>
              <a:rect l="0" t="0" r="r" b="b"/>
              <a:pathLst>
                <a:path w="15" h="5">
                  <a:moveTo>
                    <a:pt x="11" y="0"/>
                  </a:moveTo>
                  <a:cubicBezTo>
                    <a:pt x="11" y="0"/>
                    <a:pt x="15" y="4"/>
                    <a:pt x="0" y="5"/>
                  </a:cubicBezTo>
                  <a:lnTo>
                    <a:pt x="1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21"/>
            <p:cNvSpPr/>
            <p:nvPr/>
          </p:nvSpPr>
          <p:spPr bwMode="auto">
            <a:xfrm>
              <a:off x="4349280" y="5022212"/>
              <a:ext cx="50096" cy="62187"/>
            </a:xfrm>
            <a:custGeom>
              <a:avLst/>
              <a:gdLst>
                <a:gd name="T0" fmla="*/ 6 w 12"/>
                <a:gd name="T1" fmla="*/ 0 h 15"/>
                <a:gd name="T2" fmla="*/ 7 w 12"/>
                <a:gd name="T3" fmla="*/ 6 h 15"/>
                <a:gd name="T4" fmla="*/ 12 w 12"/>
                <a:gd name="T5" fmla="*/ 12 h 15"/>
                <a:gd name="T6" fmla="*/ 0 w 12"/>
                <a:gd name="T7" fmla="*/ 14 h 15"/>
                <a:gd name="T8" fmla="*/ 6 w 12"/>
                <a:gd name="T9" fmla="*/ 10 h 15"/>
                <a:gd name="T10" fmla="*/ 6 w 12"/>
                <a:gd name="T11" fmla="*/ 0 h 15"/>
              </a:gdLst>
              <a:ahLst/>
              <a:cxnLst>
                <a:cxn ang="0">
                  <a:pos x="T0" y="T1"/>
                </a:cxn>
                <a:cxn ang="0">
                  <a:pos x="T2" y="T3"/>
                </a:cxn>
                <a:cxn ang="0">
                  <a:pos x="T4" y="T5"/>
                </a:cxn>
                <a:cxn ang="0">
                  <a:pos x="T6" y="T7"/>
                </a:cxn>
                <a:cxn ang="0">
                  <a:pos x="T8" y="T9"/>
                </a:cxn>
                <a:cxn ang="0">
                  <a:pos x="T10" y="T11"/>
                </a:cxn>
              </a:cxnLst>
              <a:rect l="0" t="0" r="r" b="b"/>
              <a:pathLst>
                <a:path w="12" h="15">
                  <a:moveTo>
                    <a:pt x="6" y="0"/>
                  </a:moveTo>
                  <a:cubicBezTo>
                    <a:pt x="6" y="0"/>
                    <a:pt x="6" y="5"/>
                    <a:pt x="7" y="6"/>
                  </a:cubicBezTo>
                  <a:cubicBezTo>
                    <a:pt x="8" y="7"/>
                    <a:pt x="12" y="12"/>
                    <a:pt x="12" y="12"/>
                  </a:cubicBezTo>
                  <a:cubicBezTo>
                    <a:pt x="12" y="12"/>
                    <a:pt x="3" y="15"/>
                    <a:pt x="0" y="14"/>
                  </a:cubicBezTo>
                  <a:cubicBezTo>
                    <a:pt x="0" y="14"/>
                    <a:pt x="5" y="12"/>
                    <a:pt x="6" y="10"/>
                  </a:cubicBezTo>
                  <a:cubicBezTo>
                    <a:pt x="6" y="9"/>
                    <a:pt x="5" y="1"/>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22"/>
            <p:cNvSpPr/>
            <p:nvPr/>
          </p:nvSpPr>
          <p:spPr bwMode="auto">
            <a:xfrm>
              <a:off x="4370009" y="5177680"/>
              <a:ext cx="24184" cy="20729"/>
            </a:xfrm>
            <a:custGeom>
              <a:avLst/>
              <a:gdLst>
                <a:gd name="T0" fmla="*/ 3 w 6"/>
                <a:gd name="T1" fmla="*/ 0 h 5"/>
                <a:gd name="T2" fmla="*/ 0 w 6"/>
                <a:gd name="T3" fmla="*/ 5 h 5"/>
                <a:gd name="T4" fmla="*/ 3 w 6"/>
                <a:gd name="T5" fmla="*/ 0 h 5"/>
              </a:gdLst>
              <a:ahLst/>
              <a:cxnLst>
                <a:cxn ang="0">
                  <a:pos x="T0" y="T1"/>
                </a:cxn>
                <a:cxn ang="0">
                  <a:pos x="T2" y="T3"/>
                </a:cxn>
                <a:cxn ang="0">
                  <a:pos x="T4" y="T5"/>
                </a:cxn>
              </a:cxnLst>
              <a:rect l="0" t="0" r="r" b="b"/>
              <a:pathLst>
                <a:path w="6" h="5">
                  <a:moveTo>
                    <a:pt x="3" y="0"/>
                  </a:moveTo>
                  <a:cubicBezTo>
                    <a:pt x="3" y="0"/>
                    <a:pt x="6" y="4"/>
                    <a:pt x="0" y="5"/>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0" name="Freeform 23"/>
            <p:cNvSpPr/>
            <p:nvPr/>
          </p:nvSpPr>
          <p:spPr bwMode="auto">
            <a:xfrm>
              <a:off x="3604762" y="4656000"/>
              <a:ext cx="224564" cy="24184"/>
            </a:xfrm>
            <a:custGeom>
              <a:avLst/>
              <a:gdLst>
                <a:gd name="T0" fmla="*/ 0 w 55"/>
                <a:gd name="T1" fmla="*/ 0 h 6"/>
                <a:gd name="T2" fmla="*/ 55 w 55"/>
                <a:gd name="T3" fmla="*/ 3 h 6"/>
                <a:gd name="T4" fmla="*/ 0 w 55"/>
                <a:gd name="T5" fmla="*/ 0 h 6"/>
              </a:gdLst>
              <a:ahLst/>
              <a:cxnLst>
                <a:cxn ang="0">
                  <a:pos x="T0" y="T1"/>
                </a:cxn>
                <a:cxn ang="0">
                  <a:pos x="T2" y="T3"/>
                </a:cxn>
                <a:cxn ang="0">
                  <a:pos x="T4" y="T5"/>
                </a:cxn>
              </a:cxnLst>
              <a:rect l="0" t="0" r="r" b="b"/>
              <a:pathLst>
                <a:path w="55" h="6">
                  <a:moveTo>
                    <a:pt x="0" y="0"/>
                  </a:moveTo>
                  <a:cubicBezTo>
                    <a:pt x="55" y="3"/>
                    <a:pt x="55" y="3"/>
                    <a:pt x="55" y="3"/>
                  </a:cubicBezTo>
                  <a:cubicBezTo>
                    <a:pt x="55" y="3"/>
                    <a:pt x="15" y="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1" name="Freeform 24"/>
            <p:cNvSpPr/>
            <p:nvPr/>
          </p:nvSpPr>
          <p:spPr bwMode="auto">
            <a:xfrm>
              <a:off x="3547758" y="4859835"/>
              <a:ext cx="77734" cy="19002"/>
            </a:xfrm>
            <a:custGeom>
              <a:avLst/>
              <a:gdLst>
                <a:gd name="T0" fmla="*/ 7 w 19"/>
                <a:gd name="T1" fmla="*/ 0 h 5"/>
                <a:gd name="T2" fmla="*/ 19 w 19"/>
                <a:gd name="T3" fmla="*/ 1 h 5"/>
                <a:gd name="T4" fmla="*/ 4 w 19"/>
                <a:gd name="T5" fmla="*/ 4 h 5"/>
                <a:gd name="T6" fmla="*/ 7 w 19"/>
                <a:gd name="T7" fmla="*/ 0 h 5"/>
              </a:gdLst>
              <a:ahLst/>
              <a:cxnLst>
                <a:cxn ang="0">
                  <a:pos x="T0" y="T1"/>
                </a:cxn>
                <a:cxn ang="0">
                  <a:pos x="T2" y="T3"/>
                </a:cxn>
                <a:cxn ang="0">
                  <a:pos x="T4" y="T5"/>
                </a:cxn>
                <a:cxn ang="0">
                  <a:pos x="T6" y="T7"/>
                </a:cxn>
              </a:cxnLst>
              <a:rect l="0" t="0" r="r" b="b"/>
              <a:pathLst>
                <a:path w="19" h="5">
                  <a:moveTo>
                    <a:pt x="7" y="0"/>
                  </a:moveTo>
                  <a:cubicBezTo>
                    <a:pt x="19" y="1"/>
                    <a:pt x="19" y="1"/>
                    <a:pt x="19" y="1"/>
                  </a:cubicBezTo>
                  <a:cubicBezTo>
                    <a:pt x="19" y="1"/>
                    <a:pt x="7" y="4"/>
                    <a:pt x="4" y="4"/>
                  </a:cubicBezTo>
                  <a:cubicBezTo>
                    <a:pt x="0" y="5"/>
                    <a:pt x="7"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2" name="Freeform 25"/>
            <p:cNvSpPr/>
            <p:nvPr/>
          </p:nvSpPr>
          <p:spPr bwMode="auto">
            <a:xfrm>
              <a:off x="3547758" y="4982481"/>
              <a:ext cx="81189" cy="15547"/>
            </a:xfrm>
            <a:custGeom>
              <a:avLst/>
              <a:gdLst>
                <a:gd name="T0" fmla="*/ 6 w 20"/>
                <a:gd name="T1" fmla="*/ 0 h 4"/>
                <a:gd name="T2" fmla="*/ 20 w 20"/>
                <a:gd name="T3" fmla="*/ 0 h 4"/>
                <a:gd name="T4" fmla="*/ 2 w 20"/>
                <a:gd name="T5" fmla="*/ 4 h 4"/>
                <a:gd name="T6" fmla="*/ 6 w 20"/>
                <a:gd name="T7" fmla="*/ 0 h 4"/>
              </a:gdLst>
              <a:ahLst/>
              <a:cxnLst>
                <a:cxn ang="0">
                  <a:pos x="T0" y="T1"/>
                </a:cxn>
                <a:cxn ang="0">
                  <a:pos x="T2" y="T3"/>
                </a:cxn>
                <a:cxn ang="0">
                  <a:pos x="T4" y="T5"/>
                </a:cxn>
                <a:cxn ang="0">
                  <a:pos x="T6" y="T7"/>
                </a:cxn>
              </a:cxnLst>
              <a:rect l="0" t="0" r="r" b="b"/>
              <a:pathLst>
                <a:path w="20" h="4">
                  <a:moveTo>
                    <a:pt x="6" y="0"/>
                  </a:moveTo>
                  <a:cubicBezTo>
                    <a:pt x="20" y="0"/>
                    <a:pt x="20" y="0"/>
                    <a:pt x="20" y="0"/>
                  </a:cubicBezTo>
                  <a:cubicBezTo>
                    <a:pt x="20" y="0"/>
                    <a:pt x="4" y="4"/>
                    <a:pt x="2" y="4"/>
                  </a:cubicBezTo>
                  <a:cubicBezTo>
                    <a:pt x="0" y="4"/>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3" name="Freeform 26"/>
            <p:cNvSpPr/>
            <p:nvPr/>
          </p:nvSpPr>
          <p:spPr bwMode="auto">
            <a:xfrm>
              <a:off x="3544303" y="5115493"/>
              <a:ext cx="81189" cy="20729"/>
            </a:xfrm>
            <a:custGeom>
              <a:avLst/>
              <a:gdLst>
                <a:gd name="T0" fmla="*/ 6 w 20"/>
                <a:gd name="T1" fmla="*/ 0 h 5"/>
                <a:gd name="T2" fmla="*/ 20 w 20"/>
                <a:gd name="T3" fmla="*/ 1 h 5"/>
                <a:gd name="T4" fmla="*/ 2 w 20"/>
                <a:gd name="T5" fmla="*/ 5 h 5"/>
                <a:gd name="T6" fmla="*/ 6 w 20"/>
                <a:gd name="T7" fmla="*/ 0 h 5"/>
              </a:gdLst>
              <a:ahLst/>
              <a:cxnLst>
                <a:cxn ang="0">
                  <a:pos x="T0" y="T1"/>
                </a:cxn>
                <a:cxn ang="0">
                  <a:pos x="T2" y="T3"/>
                </a:cxn>
                <a:cxn ang="0">
                  <a:pos x="T4" y="T5"/>
                </a:cxn>
                <a:cxn ang="0">
                  <a:pos x="T6" y="T7"/>
                </a:cxn>
              </a:cxnLst>
              <a:rect l="0" t="0" r="r" b="b"/>
              <a:pathLst>
                <a:path w="20" h="5">
                  <a:moveTo>
                    <a:pt x="6" y="0"/>
                  </a:moveTo>
                  <a:cubicBezTo>
                    <a:pt x="20" y="1"/>
                    <a:pt x="20" y="1"/>
                    <a:pt x="20" y="1"/>
                  </a:cubicBezTo>
                  <a:cubicBezTo>
                    <a:pt x="20" y="1"/>
                    <a:pt x="3" y="5"/>
                    <a:pt x="2" y="5"/>
                  </a:cubicBezTo>
                  <a:cubicBezTo>
                    <a:pt x="0" y="5"/>
                    <a:pt x="6"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27"/>
            <p:cNvSpPr/>
            <p:nvPr/>
          </p:nvSpPr>
          <p:spPr bwMode="auto">
            <a:xfrm>
              <a:off x="3613400" y="5231230"/>
              <a:ext cx="291934" cy="36276"/>
            </a:xfrm>
            <a:custGeom>
              <a:avLst/>
              <a:gdLst>
                <a:gd name="T0" fmla="*/ 0 w 72"/>
                <a:gd name="T1" fmla="*/ 0 h 9"/>
                <a:gd name="T2" fmla="*/ 68 w 72"/>
                <a:gd name="T3" fmla="*/ 1 h 9"/>
                <a:gd name="T4" fmla="*/ 0 w 72"/>
                <a:gd name="T5" fmla="*/ 0 h 9"/>
              </a:gdLst>
              <a:ahLst/>
              <a:cxnLst>
                <a:cxn ang="0">
                  <a:pos x="T0" y="T1"/>
                </a:cxn>
                <a:cxn ang="0">
                  <a:pos x="T2" y="T3"/>
                </a:cxn>
                <a:cxn ang="0">
                  <a:pos x="T4" y="T5"/>
                </a:cxn>
              </a:cxnLst>
              <a:rect l="0" t="0" r="r" b="b"/>
              <a:pathLst>
                <a:path w="72" h="9">
                  <a:moveTo>
                    <a:pt x="0" y="0"/>
                  </a:moveTo>
                  <a:cubicBezTo>
                    <a:pt x="0" y="0"/>
                    <a:pt x="65" y="2"/>
                    <a:pt x="68" y="1"/>
                  </a:cubicBezTo>
                  <a:cubicBezTo>
                    <a:pt x="72" y="1"/>
                    <a:pt x="24" y="9"/>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8"/>
            <p:cNvSpPr/>
            <p:nvPr/>
          </p:nvSpPr>
          <p:spPr bwMode="auto">
            <a:xfrm>
              <a:off x="4133352" y="5262323"/>
              <a:ext cx="146831" cy="131284"/>
            </a:xfrm>
            <a:custGeom>
              <a:avLst/>
              <a:gdLst>
                <a:gd name="T0" fmla="*/ 36 w 36"/>
                <a:gd name="T1" fmla="*/ 0 h 32"/>
                <a:gd name="T2" fmla="*/ 3 w 36"/>
                <a:gd name="T3" fmla="*/ 31 h 32"/>
                <a:gd name="T4" fmla="*/ 36 w 36"/>
                <a:gd name="T5" fmla="*/ 0 h 32"/>
              </a:gdLst>
              <a:ahLst/>
              <a:cxnLst>
                <a:cxn ang="0">
                  <a:pos x="T0" y="T1"/>
                </a:cxn>
                <a:cxn ang="0">
                  <a:pos x="T2" y="T3"/>
                </a:cxn>
                <a:cxn ang="0">
                  <a:pos x="T4" y="T5"/>
                </a:cxn>
              </a:cxnLst>
              <a:rect l="0" t="0" r="r" b="b"/>
              <a:pathLst>
                <a:path w="36" h="32">
                  <a:moveTo>
                    <a:pt x="36" y="0"/>
                  </a:moveTo>
                  <a:cubicBezTo>
                    <a:pt x="36" y="0"/>
                    <a:pt x="5" y="30"/>
                    <a:pt x="3" y="31"/>
                  </a:cubicBezTo>
                  <a:cubicBezTo>
                    <a:pt x="0" y="32"/>
                    <a:pt x="21" y="8"/>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Rectangle 38"/>
            <p:cNvSpPr>
              <a:spLocks noChangeArrowheads="1"/>
            </p:cNvSpPr>
            <p:nvPr/>
          </p:nvSpPr>
          <p:spPr bwMode="auto">
            <a:xfrm>
              <a:off x="3981340" y="3846709"/>
              <a:ext cx="20729" cy="637419"/>
            </a:xfrm>
            <a:prstGeom prst="rect">
              <a:avLst/>
            </a:pr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3989977" y="4472036"/>
              <a:ext cx="293660" cy="32821"/>
            </a:xfrm>
            <a:custGeom>
              <a:avLst/>
              <a:gdLst>
                <a:gd name="T0" fmla="*/ 170 w 170"/>
                <a:gd name="T1" fmla="*/ 19 h 19"/>
                <a:gd name="T2" fmla="*/ 0 w 170"/>
                <a:gd name="T3" fmla="*/ 12 h 19"/>
                <a:gd name="T4" fmla="*/ 0 w 170"/>
                <a:gd name="T5" fmla="*/ 0 h 19"/>
                <a:gd name="T6" fmla="*/ 170 w 170"/>
                <a:gd name="T7" fmla="*/ 7 h 19"/>
                <a:gd name="T8" fmla="*/ 170 w 170"/>
                <a:gd name="T9" fmla="*/ 19 h 19"/>
              </a:gdLst>
              <a:ahLst/>
              <a:cxnLst>
                <a:cxn ang="0">
                  <a:pos x="T0" y="T1"/>
                </a:cxn>
                <a:cxn ang="0">
                  <a:pos x="T2" y="T3"/>
                </a:cxn>
                <a:cxn ang="0">
                  <a:pos x="T4" y="T5"/>
                </a:cxn>
                <a:cxn ang="0">
                  <a:pos x="T6" y="T7"/>
                </a:cxn>
                <a:cxn ang="0">
                  <a:pos x="T8" y="T9"/>
                </a:cxn>
              </a:cxnLst>
              <a:rect l="0" t="0" r="r" b="b"/>
              <a:pathLst>
                <a:path w="170" h="19">
                  <a:moveTo>
                    <a:pt x="170" y="19"/>
                  </a:moveTo>
                  <a:lnTo>
                    <a:pt x="0" y="12"/>
                  </a:lnTo>
                  <a:lnTo>
                    <a:pt x="0" y="0"/>
                  </a:lnTo>
                  <a:lnTo>
                    <a:pt x="170" y="7"/>
                  </a:lnTo>
                  <a:lnTo>
                    <a:pt x="170" y="1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Freeform 40"/>
            <p:cNvSpPr/>
            <p:nvPr/>
          </p:nvSpPr>
          <p:spPr bwMode="auto">
            <a:xfrm>
              <a:off x="3770596" y="4193921"/>
              <a:ext cx="224564" cy="293662"/>
            </a:xfrm>
            <a:custGeom>
              <a:avLst/>
              <a:gdLst>
                <a:gd name="T0" fmla="*/ 120 w 130"/>
                <a:gd name="T1" fmla="*/ 170 h 170"/>
                <a:gd name="T2" fmla="*/ 0 w 130"/>
                <a:gd name="T3" fmla="*/ 7 h 170"/>
                <a:gd name="T4" fmla="*/ 9 w 130"/>
                <a:gd name="T5" fmla="*/ 0 h 170"/>
                <a:gd name="T6" fmla="*/ 130 w 130"/>
                <a:gd name="T7" fmla="*/ 163 h 170"/>
                <a:gd name="T8" fmla="*/ 120 w 130"/>
                <a:gd name="T9" fmla="*/ 170 h 170"/>
              </a:gdLst>
              <a:ahLst/>
              <a:cxnLst>
                <a:cxn ang="0">
                  <a:pos x="T0" y="T1"/>
                </a:cxn>
                <a:cxn ang="0">
                  <a:pos x="T2" y="T3"/>
                </a:cxn>
                <a:cxn ang="0">
                  <a:pos x="T4" y="T5"/>
                </a:cxn>
                <a:cxn ang="0">
                  <a:pos x="T6" y="T7"/>
                </a:cxn>
                <a:cxn ang="0">
                  <a:pos x="T8" y="T9"/>
                </a:cxn>
              </a:cxnLst>
              <a:rect l="0" t="0" r="r" b="b"/>
              <a:pathLst>
                <a:path w="130" h="170">
                  <a:moveTo>
                    <a:pt x="120" y="170"/>
                  </a:moveTo>
                  <a:lnTo>
                    <a:pt x="0" y="7"/>
                  </a:lnTo>
                  <a:lnTo>
                    <a:pt x="9" y="0"/>
                  </a:lnTo>
                  <a:lnTo>
                    <a:pt x="130" y="163"/>
                  </a:lnTo>
                  <a:lnTo>
                    <a:pt x="120" y="17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41"/>
            <p:cNvSpPr/>
            <p:nvPr/>
          </p:nvSpPr>
          <p:spPr bwMode="auto">
            <a:xfrm>
              <a:off x="3977885" y="4226742"/>
              <a:ext cx="329936" cy="260841"/>
            </a:xfrm>
            <a:custGeom>
              <a:avLst/>
              <a:gdLst>
                <a:gd name="T0" fmla="*/ 7 w 191"/>
                <a:gd name="T1" fmla="*/ 151 h 151"/>
                <a:gd name="T2" fmla="*/ 0 w 191"/>
                <a:gd name="T3" fmla="*/ 142 h 151"/>
                <a:gd name="T4" fmla="*/ 184 w 191"/>
                <a:gd name="T5" fmla="*/ 0 h 151"/>
                <a:gd name="T6" fmla="*/ 191 w 191"/>
                <a:gd name="T7" fmla="*/ 10 h 151"/>
                <a:gd name="T8" fmla="*/ 7 w 191"/>
                <a:gd name="T9" fmla="*/ 151 h 151"/>
              </a:gdLst>
              <a:ahLst/>
              <a:cxnLst>
                <a:cxn ang="0">
                  <a:pos x="T0" y="T1"/>
                </a:cxn>
                <a:cxn ang="0">
                  <a:pos x="T2" y="T3"/>
                </a:cxn>
                <a:cxn ang="0">
                  <a:pos x="T4" y="T5"/>
                </a:cxn>
                <a:cxn ang="0">
                  <a:pos x="T6" y="T7"/>
                </a:cxn>
                <a:cxn ang="0">
                  <a:pos x="T8" y="T9"/>
                </a:cxn>
              </a:cxnLst>
              <a:rect l="0" t="0" r="r" b="b"/>
              <a:pathLst>
                <a:path w="191" h="151">
                  <a:moveTo>
                    <a:pt x="7" y="151"/>
                  </a:moveTo>
                  <a:lnTo>
                    <a:pt x="0" y="142"/>
                  </a:lnTo>
                  <a:lnTo>
                    <a:pt x="184" y="0"/>
                  </a:lnTo>
                  <a:lnTo>
                    <a:pt x="191" y="10"/>
                  </a:lnTo>
                  <a:lnTo>
                    <a:pt x="7" y="15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42"/>
            <p:cNvSpPr/>
            <p:nvPr/>
          </p:nvSpPr>
          <p:spPr bwMode="auto">
            <a:xfrm>
              <a:off x="3528758" y="4475491"/>
              <a:ext cx="457764" cy="32821"/>
            </a:xfrm>
            <a:custGeom>
              <a:avLst/>
              <a:gdLst>
                <a:gd name="T0" fmla="*/ 0 w 265"/>
                <a:gd name="T1" fmla="*/ 19 h 19"/>
                <a:gd name="T2" fmla="*/ 0 w 265"/>
                <a:gd name="T3" fmla="*/ 7 h 19"/>
                <a:gd name="T4" fmla="*/ 265 w 265"/>
                <a:gd name="T5" fmla="*/ 0 h 19"/>
                <a:gd name="T6" fmla="*/ 265 w 265"/>
                <a:gd name="T7" fmla="*/ 12 h 19"/>
                <a:gd name="T8" fmla="*/ 0 w 265"/>
                <a:gd name="T9" fmla="*/ 19 h 19"/>
              </a:gdLst>
              <a:ahLst/>
              <a:cxnLst>
                <a:cxn ang="0">
                  <a:pos x="T0" y="T1"/>
                </a:cxn>
                <a:cxn ang="0">
                  <a:pos x="T2" y="T3"/>
                </a:cxn>
                <a:cxn ang="0">
                  <a:pos x="T4" y="T5"/>
                </a:cxn>
                <a:cxn ang="0">
                  <a:pos x="T6" y="T7"/>
                </a:cxn>
                <a:cxn ang="0">
                  <a:pos x="T8" y="T9"/>
                </a:cxn>
              </a:cxnLst>
              <a:rect l="0" t="0" r="r" b="b"/>
              <a:pathLst>
                <a:path w="265" h="19">
                  <a:moveTo>
                    <a:pt x="0" y="19"/>
                  </a:moveTo>
                  <a:lnTo>
                    <a:pt x="0" y="7"/>
                  </a:lnTo>
                  <a:lnTo>
                    <a:pt x="265" y="0"/>
                  </a:lnTo>
                  <a:lnTo>
                    <a:pt x="265" y="12"/>
                  </a:lnTo>
                  <a:lnTo>
                    <a:pt x="0" y="1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43"/>
            <p:cNvSpPr/>
            <p:nvPr/>
          </p:nvSpPr>
          <p:spPr bwMode="auto">
            <a:xfrm>
              <a:off x="3423386" y="4154190"/>
              <a:ext cx="114009" cy="347212"/>
            </a:xfrm>
            <a:custGeom>
              <a:avLst/>
              <a:gdLst>
                <a:gd name="T0" fmla="*/ 54 w 66"/>
                <a:gd name="T1" fmla="*/ 201 h 201"/>
                <a:gd name="T2" fmla="*/ 0 w 66"/>
                <a:gd name="T3" fmla="*/ 2 h 201"/>
                <a:gd name="T4" fmla="*/ 12 w 66"/>
                <a:gd name="T5" fmla="*/ 0 h 201"/>
                <a:gd name="T6" fmla="*/ 66 w 66"/>
                <a:gd name="T7" fmla="*/ 198 h 201"/>
                <a:gd name="T8" fmla="*/ 54 w 66"/>
                <a:gd name="T9" fmla="*/ 201 h 201"/>
              </a:gdLst>
              <a:ahLst/>
              <a:cxnLst>
                <a:cxn ang="0">
                  <a:pos x="T0" y="T1"/>
                </a:cxn>
                <a:cxn ang="0">
                  <a:pos x="T2" y="T3"/>
                </a:cxn>
                <a:cxn ang="0">
                  <a:pos x="T4" y="T5"/>
                </a:cxn>
                <a:cxn ang="0">
                  <a:pos x="T6" y="T7"/>
                </a:cxn>
                <a:cxn ang="0">
                  <a:pos x="T8" y="T9"/>
                </a:cxn>
              </a:cxnLst>
              <a:rect l="0" t="0" r="r" b="b"/>
              <a:pathLst>
                <a:path w="66" h="201">
                  <a:moveTo>
                    <a:pt x="54" y="201"/>
                  </a:moveTo>
                  <a:lnTo>
                    <a:pt x="0" y="2"/>
                  </a:lnTo>
                  <a:lnTo>
                    <a:pt x="12" y="0"/>
                  </a:lnTo>
                  <a:lnTo>
                    <a:pt x="66" y="198"/>
                  </a:lnTo>
                  <a:lnTo>
                    <a:pt x="54" y="20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9" name="Freeform 44"/>
            <p:cNvSpPr/>
            <p:nvPr/>
          </p:nvSpPr>
          <p:spPr bwMode="auto">
            <a:xfrm>
              <a:off x="3516666" y="4199103"/>
              <a:ext cx="266022" cy="302299"/>
            </a:xfrm>
            <a:custGeom>
              <a:avLst/>
              <a:gdLst>
                <a:gd name="T0" fmla="*/ 9 w 154"/>
                <a:gd name="T1" fmla="*/ 175 h 175"/>
                <a:gd name="T2" fmla="*/ 0 w 154"/>
                <a:gd name="T3" fmla="*/ 167 h 175"/>
                <a:gd name="T4" fmla="*/ 147 w 154"/>
                <a:gd name="T5" fmla="*/ 0 h 175"/>
                <a:gd name="T6" fmla="*/ 154 w 154"/>
                <a:gd name="T7" fmla="*/ 7 h 175"/>
                <a:gd name="T8" fmla="*/ 9 w 154"/>
                <a:gd name="T9" fmla="*/ 175 h 175"/>
              </a:gdLst>
              <a:ahLst/>
              <a:cxnLst>
                <a:cxn ang="0">
                  <a:pos x="T0" y="T1"/>
                </a:cxn>
                <a:cxn ang="0">
                  <a:pos x="T2" y="T3"/>
                </a:cxn>
                <a:cxn ang="0">
                  <a:pos x="T4" y="T5"/>
                </a:cxn>
                <a:cxn ang="0">
                  <a:pos x="T6" y="T7"/>
                </a:cxn>
                <a:cxn ang="0">
                  <a:pos x="T8" y="T9"/>
                </a:cxn>
              </a:cxnLst>
              <a:rect l="0" t="0" r="r" b="b"/>
              <a:pathLst>
                <a:path w="154" h="175">
                  <a:moveTo>
                    <a:pt x="9" y="175"/>
                  </a:moveTo>
                  <a:lnTo>
                    <a:pt x="0" y="167"/>
                  </a:lnTo>
                  <a:lnTo>
                    <a:pt x="147" y="0"/>
                  </a:lnTo>
                  <a:lnTo>
                    <a:pt x="154" y="7"/>
                  </a:lnTo>
                  <a:lnTo>
                    <a:pt x="9" y="17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45"/>
            <p:cNvSpPr/>
            <p:nvPr/>
          </p:nvSpPr>
          <p:spPr bwMode="auto">
            <a:xfrm>
              <a:off x="3426841" y="4145553"/>
              <a:ext cx="350665" cy="60460"/>
            </a:xfrm>
            <a:custGeom>
              <a:avLst/>
              <a:gdLst>
                <a:gd name="T0" fmla="*/ 203 w 203"/>
                <a:gd name="T1" fmla="*/ 35 h 35"/>
                <a:gd name="T2" fmla="*/ 0 w 203"/>
                <a:gd name="T3" fmla="*/ 9 h 35"/>
                <a:gd name="T4" fmla="*/ 2 w 203"/>
                <a:gd name="T5" fmla="*/ 0 h 35"/>
                <a:gd name="T6" fmla="*/ 203 w 203"/>
                <a:gd name="T7" fmla="*/ 26 h 35"/>
                <a:gd name="T8" fmla="*/ 203 w 203"/>
                <a:gd name="T9" fmla="*/ 35 h 35"/>
              </a:gdLst>
              <a:ahLst/>
              <a:cxnLst>
                <a:cxn ang="0">
                  <a:pos x="T0" y="T1"/>
                </a:cxn>
                <a:cxn ang="0">
                  <a:pos x="T2" y="T3"/>
                </a:cxn>
                <a:cxn ang="0">
                  <a:pos x="T4" y="T5"/>
                </a:cxn>
                <a:cxn ang="0">
                  <a:pos x="T6" y="T7"/>
                </a:cxn>
                <a:cxn ang="0">
                  <a:pos x="T8" y="T9"/>
                </a:cxn>
              </a:cxnLst>
              <a:rect l="0" t="0" r="r" b="b"/>
              <a:pathLst>
                <a:path w="203" h="35">
                  <a:moveTo>
                    <a:pt x="203" y="35"/>
                  </a:moveTo>
                  <a:lnTo>
                    <a:pt x="0" y="9"/>
                  </a:lnTo>
                  <a:lnTo>
                    <a:pt x="2" y="0"/>
                  </a:lnTo>
                  <a:lnTo>
                    <a:pt x="203" y="26"/>
                  </a:lnTo>
                  <a:lnTo>
                    <a:pt x="203" y="3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46"/>
            <p:cNvSpPr/>
            <p:nvPr/>
          </p:nvSpPr>
          <p:spPr bwMode="auto">
            <a:xfrm>
              <a:off x="3770596" y="3846709"/>
              <a:ext cx="228018" cy="355849"/>
            </a:xfrm>
            <a:custGeom>
              <a:avLst/>
              <a:gdLst>
                <a:gd name="T0" fmla="*/ 9 w 132"/>
                <a:gd name="T1" fmla="*/ 206 h 206"/>
                <a:gd name="T2" fmla="*/ 0 w 132"/>
                <a:gd name="T3" fmla="*/ 199 h 206"/>
                <a:gd name="T4" fmla="*/ 122 w 132"/>
                <a:gd name="T5" fmla="*/ 0 h 206"/>
                <a:gd name="T6" fmla="*/ 132 w 132"/>
                <a:gd name="T7" fmla="*/ 8 h 206"/>
                <a:gd name="T8" fmla="*/ 9 w 132"/>
                <a:gd name="T9" fmla="*/ 206 h 206"/>
              </a:gdLst>
              <a:ahLst/>
              <a:cxnLst>
                <a:cxn ang="0">
                  <a:pos x="T0" y="T1"/>
                </a:cxn>
                <a:cxn ang="0">
                  <a:pos x="T2" y="T3"/>
                </a:cxn>
                <a:cxn ang="0">
                  <a:pos x="T4" y="T5"/>
                </a:cxn>
                <a:cxn ang="0">
                  <a:pos x="T6" y="T7"/>
                </a:cxn>
                <a:cxn ang="0">
                  <a:pos x="T8" y="T9"/>
                </a:cxn>
              </a:cxnLst>
              <a:rect l="0" t="0" r="r" b="b"/>
              <a:pathLst>
                <a:path w="132" h="206">
                  <a:moveTo>
                    <a:pt x="9" y="206"/>
                  </a:moveTo>
                  <a:lnTo>
                    <a:pt x="0" y="199"/>
                  </a:lnTo>
                  <a:lnTo>
                    <a:pt x="122" y="0"/>
                  </a:lnTo>
                  <a:lnTo>
                    <a:pt x="132" y="8"/>
                  </a:lnTo>
                  <a:lnTo>
                    <a:pt x="9" y="20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Freeform 47"/>
            <p:cNvSpPr/>
            <p:nvPr/>
          </p:nvSpPr>
          <p:spPr bwMode="auto">
            <a:xfrm>
              <a:off x="4292274" y="4040181"/>
              <a:ext cx="269476" cy="203836"/>
            </a:xfrm>
            <a:custGeom>
              <a:avLst/>
              <a:gdLst>
                <a:gd name="T0" fmla="*/ 7 w 156"/>
                <a:gd name="T1" fmla="*/ 118 h 118"/>
                <a:gd name="T2" fmla="*/ 0 w 156"/>
                <a:gd name="T3" fmla="*/ 108 h 118"/>
                <a:gd name="T4" fmla="*/ 149 w 156"/>
                <a:gd name="T5" fmla="*/ 0 h 118"/>
                <a:gd name="T6" fmla="*/ 156 w 156"/>
                <a:gd name="T7" fmla="*/ 7 h 118"/>
                <a:gd name="T8" fmla="*/ 7 w 156"/>
                <a:gd name="T9" fmla="*/ 118 h 118"/>
              </a:gdLst>
              <a:ahLst/>
              <a:cxnLst>
                <a:cxn ang="0">
                  <a:pos x="T0" y="T1"/>
                </a:cxn>
                <a:cxn ang="0">
                  <a:pos x="T2" y="T3"/>
                </a:cxn>
                <a:cxn ang="0">
                  <a:pos x="T4" y="T5"/>
                </a:cxn>
                <a:cxn ang="0">
                  <a:pos x="T6" y="T7"/>
                </a:cxn>
                <a:cxn ang="0">
                  <a:pos x="T8" y="T9"/>
                </a:cxn>
              </a:cxnLst>
              <a:rect l="0" t="0" r="r" b="b"/>
              <a:pathLst>
                <a:path w="156" h="118">
                  <a:moveTo>
                    <a:pt x="7" y="118"/>
                  </a:moveTo>
                  <a:lnTo>
                    <a:pt x="0" y="108"/>
                  </a:lnTo>
                  <a:lnTo>
                    <a:pt x="149" y="0"/>
                  </a:lnTo>
                  <a:lnTo>
                    <a:pt x="156" y="7"/>
                  </a:lnTo>
                  <a:lnTo>
                    <a:pt x="7" y="11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Freeform 48"/>
            <p:cNvSpPr/>
            <p:nvPr/>
          </p:nvSpPr>
          <p:spPr bwMode="auto">
            <a:xfrm>
              <a:off x="4276728" y="4238834"/>
              <a:ext cx="31093" cy="248749"/>
            </a:xfrm>
            <a:custGeom>
              <a:avLst/>
              <a:gdLst>
                <a:gd name="T0" fmla="*/ 11 w 18"/>
                <a:gd name="T1" fmla="*/ 144 h 144"/>
                <a:gd name="T2" fmla="*/ 0 w 18"/>
                <a:gd name="T3" fmla="*/ 144 h 144"/>
                <a:gd name="T4" fmla="*/ 7 w 18"/>
                <a:gd name="T5" fmla="*/ 0 h 144"/>
                <a:gd name="T6" fmla="*/ 18 w 18"/>
                <a:gd name="T7" fmla="*/ 0 h 144"/>
                <a:gd name="T8" fmla="*/ 11 w 18"/>
                <a:gd name="T9" fmla="*/ 144 h 144"/>
              </a:gdLst>
              <a:ahLst/>
              <a:cxnLst>
                <a:cxn ang="0">
                  <a:pos x="T0" y="T1"/>
                </a:cxn>
                <a:cxn ang="0">
                  <a:pos x="T2" y="T3"/>
                </a:cxn>
                <a:cxn ang="0">
                  <a:pos x="T4" y="T5"/>
                </a:cxn>
                <a:cxn ang="0">
                  <a:pos x="T6" y="T7"/>
                </a:cxn>
                <a:cxn ang="0">
                  <a:pos x="T8" y="T9"/>
                </a:cxn>
              </a:cxnLst>
              <a:rect l="0" t="0" r="r" b="b"/>
              <a:pathLst>
                <a:path w="18" h="144">
                  <a:moveTo>
                    <a:pt x="11" y="144"/>
                  </a:moveTo>
                  <a:lnTo>
                    <a:pt x="0" y="144"/>
                  </a:lnTo>
                  <a:lnTo>
                    <a:pt x="7" y="0"/>
                  </a:lnTo>
                  <a:lnTo>
                    <a:pt x="18" y="0"/>
                  </a:lnTo>
                  <a:lnTo>
                    <a:pt x="11" y="144"/>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4" name="Freeform 49"/>
            <p:cNvSpPr/>
            <p:nvPr/>
          </p:nvSpPr>
          <p:spPr bwMode="auto">
            <a:xfrm>
              <a:off x="3782688" y="4181829"/>
              <a:ext cx="513041" cy="69097"/>
            </a:xfrm>
            <a:custGeom>
              <a:avLst/>
              <a:gdLst>
                <a:gd name="T0" fmla="*/ 297 w 297"/>
                <a:gd name="T1" fmla="*/ 40 h 40"/>
                <a:gd name="T2" fmla="*/ 0 w 297"/>
                <a:gd name="T3" fmla="*/ 10 h 40"/>
                <a:gd name="T4" fmla="*/ 0 w 297"/>
                <a:gd name="T5" fmla="*/ 0 h 40"/>
                <a:gd name="T6" fmla="*/ 297 w 297"/>
                <a:gd name="T7" fmla="*/ 29 h 40"/>
                <a:gd name="T8" fmla="*/ 297 w 297"/>
                <a:gd name="T9" fmla="*/ 40 h 40"/>
              </a:gdLst>
              <a:ahLst/>
              <a:cxnLst>
                <a:cxn ang="0">
                  <a:pos x="T0" y="T1"/>
                </a:cxn>
                <a:cxn ang="0">
                  <a:pos x="T2" y="T3"/>
                </a:cxn>
                <a:cxn ang="0">
                  <a:pos x="T4" y="T5"/>
                </a:cxn>
                <a:cxn ang="0">
                  <a:pos x="T6" y="T7"/>
                </a:cxn>
                <a:cxn ang="0">
                  <a:pos x="T8" y="T9"/>
                </a:cxn>
              </a:cxnLst>
              <a:rect l="0" t="0" r="r" b="b"/>
              <a:pathLst>
                <a:path w="297" h="40">
                  <a:moveTo>
                    <a:pt x="297" y="40"/>
                  </a:moveTo>
                  <a:lnTo>
                    <a:pt x="0" y="10"/>
                  </a:lnTo>
                  <a:lnTo>
                    <a:pt x="0" y="0"/>
                  </a:lnTo>
                  <a:lnTo>
                    <a:pt x="297" y="29"/>
                  </a:lnTo>
                  <a:lnTo>
                    <a:pt x="297" y="4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5" name="Freeform 50"/>
            <p:cNvSpPr/>
            <p:nvPr/>
          </p:nvSpPr>
          <p:spPr bwMode="auto">
            <a:xfrm>
              <a:off x="4283637" y="3891622"/>
              <a:ext cx="24184" cy="343757"/>
            </a:xfrm>
            <a:custGeom>
              <a:avLst/>
              <a:gdLst>
                <a:gd name="T0" fmla="*/ 3 w 14"/>
                <a:gd name="T1" fmla="*/ 199 h 199"/>
                <a:gd name="T2" fmla="*/ 0 w 14"/>
                <a:gd name="T3" fmla="*/ 0 h 199"/>
                <a:gd name="T4" fmla="*/ 12 w 14"/>
                <a:gd name="T5" fmla="*/ 0 h 199"/>
                <a:gd name="T6" fmla="*/ 14 w 14"/>
                <a:gd name="T7" fmla="*/ 199 h 199"/>
                <a:gd name="T8" fmla="*/ 3 w 14"/>
                <a:gd name="T9" fmla="*/ 199 h 199"/>
              </a:gdLst>
              <a:ahLst/>
              <a:cxnLst>
                <a:cxn ang="0">
                  <a:pos x="T0" y="T1"/>
                </a:cxn>
                <a:cxn ang="0">
                  <a:pos x="T2" y="T3"/>
                </a:cxn>
                <a:cxn ang="0">
                  <a:pos x="T4" y="T5"/>
                </a:cxn>
                <a:cxn ang="0">
                  <a:pos x="T6" y="T7"/>
                </a:cxn>
                <a:cxn ang="0">
                  <a:pos x="T8" y="T9"/>
                </a:cxn>
              </a:cxnLst>
              <a:rect l="0" t="0" r="r" b="b"/>
              <a:pathLst>
                <a:path w="14" h="199">
                  <a:moveTo>
                    <a:pt x="3" y="199"/>
                  </a:moveTo>
                  <a:lnTo>
                    <a:pt x="0" y="0"/>
                  </a:lnTo>
                  <a:lnTo>
                    <a:pt x="12" y="0"/>
                  </a:lnTo>
                  <a:lnTo>
                    <a:pt x="14" y="199"/>
                  </a:lnTo>
                  <a:lnTo>
                    <a:pt x="3" y="19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6" name="Freeform 51"/>
            <p:cNvSpPr/>
            <p:nvPr/>
          </p:nvSpPr>
          <p:spPr bwMode="auto">
            <a:xfrm>
              <a:off x="4292274" y="4218105"/>
              <a:ext cx="212472" cy="229747"/>
            </a:xfrm>
            <a:custGeom>
              <a:avLst/>
              <a:gdLst>
                <a:gd name="T0" fmla="*/ 49 w 52"/>
                <a:gd name="T1" fmla="*/ 56 h 56"/>
                <a:gd name="T2" fmla="*/ 0 w 52"/>
                <a:gd name="T3" fmla="*/ 2 h 56"/>
                <a:gd name="T4" fmla="*/ 4 w 52"/>
                <a:gd name="T5" fmla="*/ 0 h 56"/>
                <a:gd name="T6" fmla="*/ 2 w 52"/>
                <a:gd name="T7" fmla="*/ 1 h 56"/>
                <a:gd name="T8" fmla="*/ 4 w 52"/>
                <a:gd name="T9" fmla="*/ 0 h 56"/>
                <a:gd name="T10" fmla="*/ 52 w 52"/>
                <a:gd name="T11" fmla="*/ 53 h 56"/>
                <a:gd name="T12" fmla="*/ 49 w 52"/>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52" h="56">
                  <a:moveTo>
                    <a:pt x="49" y="56"/>
                  </a:moveTo>
                  <a:cubicBezTo>
                    <a:pt x="1" y="4"/>
                    <a:pt x="0" y="2"/>
                    <a:pt x="0" y="2"/>
                  </a:cubicBezTo>
                  <a:cubicBezTo>
                    <a:pt x="4" y="0"/>
                    <a:pt x="4" y="0"/>
                    <a:pt x="4" y="0"/>
                  </a:cubicBezTo>
                  <a:cubicBezTo>
                    <a:pt x="2" y="1"/>
                    <a:pt x="2" y="1"/>
                    <a:pt x="2" y="1"/>
                  </a:cubicBezTo>
                  <a:cubicBezTo>
                    <a:pt x="4" y="0"/>
                    <a:pt x="4" y="0"/>
                    <a:pt x="4" y="0"/>
                  </a:cubicBezTo>
                  <a:cubicBezTo>
                    <a:pt x="6" y="2"/>
                    <a:pt x="34" y="33"/>
                    <a:pt x="52" y="53"/>
                  </a:cubicBezTo>
                  <a:lnTo>
                    <a:pt x="49" y="5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7" name="Freeform 52"/>
            <p:cNvSpPr/>
            <p:nvPr/>
          </p:nvSpPr>
          <p:spPr bwMode="auto">
            <a:xfrm>
              <a:off x="4288820" y="4435760"/>
              <a:ext cx="212472" cy="69097"/>
            </a:xfrm>
            <a:custGeom>
              <a:avLst/>
              <a:gdLst>
                <a:gd name="T0" fmla="*/ 2 w 123"/>
                <a:gd name="T1" fmla="*/ 40 h 40"/>
                <a:gd name="T2" fmla="*/ 0 w 123"/>
                <a:gd name="T3" fmla="*/ 30 h 40"/>
                <a:gd name="T4" fmla="*/ 120 w 123"/>
                <a:gd name="T5" fmla="*/ 0 h 40"/>
                <a:gd name="T6" fmla="*/ 123 w 123"/>
                <a:gd name="T7" fmla="*/ 12 h 40"/>
                <a:gd name="T8" fmla="*/ 2 w 123"/>
                <a:gd name="T9" fmla="*/ 40 h 40"/>
              </a:gdLst>
              <a:ahLst/>
              <a:cxnLst>
                <a:cxn ang="0">
                  <a:pos x="T0" y="T1"/>
                </a:cxn>
                <a:cxn ang="0">
                  <a:pos x="T2" y="T3"/>
                </a:cxn>
                <a:cxn ang="0">
                  <a:pos x="T4" y="T5"/>
                </a:cxn>
                <a:cxn ang="0">
                  <a:pos x="T6" y="T7"/>
                </a:cxn>
                <a:cxn ang="0">
                  <a:pos x="T8" y="T9"/>
                </a:cxn>
              </a:cxnLst>
              <a:rect l="0" t="0" r="r" b="b"/>
              <a:pathLst>
                <a:path w="123" h="40">
                  <a:moveTo>
                    <a:pt x="2" y="40"/>
                  </a:moveTo>
                  <a:lnTo>
                    <a:pt x="0" y="30"/>
                  </a:lnTo>
                  <a:lnTo>
                    <a:pt x="120" y="0"/>
                  </a:lnTo>
                  <a:lnTo>
                    <a:pt x="123" y="12"/>
                  </a:lnTo>
                  <a:lnTo>
                    <a:pt x="2" y="4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8" name="Freeform 53"/>
            <p:cNvSpPr/>
            <p:nvPr/>
          </p:nvSpPr>
          <p:spPr bwMode="auto">
            <a:xfrm>
              <a:off x="4496109" y="4047090"/>
              <a:ext cx="65642" cy="400762"/>
            </a:xfrm>
            <a:custGeom>
              <a:avLst/>
              <a:gdLst>
                <a:gd name="T0" fmla="*/ 10 w 38"/>
                <a:gd name="T1" fmla="*/ 232 h 232"/>
                <a:gd name="T2" fmla="*/ 0 w 38"/>
                <a:gd name="T3" fmla="*/ 232 h 232"/>
                <a:gd name="T4" fmla="*/ 26 w 38"/>
                <a:gd name="T5" fmla="*/ 0 h 232"/>
                <a:gd name="T6" fmla="*/ 38 w 38"/>
                <a:gd name="T7" fmla="*/ 0 h 232"/>
                <a:gd name="T8" fmla="*/ 10 w 38"/>
                <a:gd name="T9" fmla="*/ 232 h 232"/>
              </a:gdLst>
              <a:ahLst/>
              <a:cxnLst>
                <a:cxn ang="0">
                  <a:pos x="T0" y="T1"/>
                </a:cxn>
                <a:cxn ang="0">
                  <a:pos x="T2" y="T3"/>
                </a:cxn>
                <a:cxn ang="0">
                  <a:pos x="T4" y="T5"/>
                </a:cxn>
                <a:cxn ang="0">
                  <a:pos x="T6" y="T7"/>
                </a:cxn>
                <a:cxn ang="0">
                  <a:pos x="T8" y="T9"/>
                </a:cxn>
              </a:cxnLst>
              <a:rect l="0" t="0" r="r" b="b"/>
              <a:pathLst>
                <a:path w="38" h="232">
                  <a:moveTo>
                    <a:pt x="10" y="232"/>
                  </a:moveTo>
                  <a:lnTo>
                    <a:pt x="0" y="232"/>
                  </a:lnTo>
                  <a:lnTo>
                    <a:pt x="26" y="0"/>
                  </a:lnTo>
                  <a:lnTo>
                    <a:pt x="38" y="0"/>
                  </a:lnTo>
                  <a:lnTo>
                    <a:pt x="10" y="23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Freeform 54"/>
            <p:cNvSpPr/>
            <p:nvPr/>
          </p:nvSpPr>
          <p:spPr bwMode="auto">
            <a:xfrm>
              <a:off x="4546204" y="3684332"/>
              <a:ext cx="191743" cy="371396"/>
            </a:xfrm>
            <a:custGeom>
              <a:avLst/>
              <a:gdLst>
                <a:gd name="T0" fmla="*/ 9 w 111"/>
                <a:gd name="T1" fmla="*/ 215 h 215"/>
                <a:gd name="T2" fmla="*/ 0 w 111"/>
                <a:gd name="T3" fmla="*/ 210 h 215"/>
                <a:gd name="T4" fmla="*/ 101 w 111"/>
                <a:gd name="T5" fmla="*/ 0 h 215"/>
                <a:gd name="T6" fmla="*/ 111 w 111"/>
                <a:gd name="T7" fmla="*/ 7 h 215"/>
                <a:gd name="T8" fmla="*/ 9 w 111"/>
                <a:gd name="T9" fmla="*/ 215 h 215"/>
              </a:gdLst>
              <a:ahLst/>
              <a:cxnLst>
                <a:cxn ang="0">
                  <a:pos x="T0" y="T1"/>
                </a:cxn>
                <a:cxn ang="0">
                  <a:pos x="T2" y="T3"/>
                </a:cxn>
                <a:cxn ang="0">
                  <a:pos x="T4" y="T5"/>
                </a:cxn>
                <a:cxn ang="0">
                  <a:pos x="T6" y="T7"/>
                </a:cxn>
                <a:cxn ang="0">
                  <a:pos x="T8" y="T9"/>
                </a:cxn>
              </a:cxnLst>
              <a:rect l="0" t="0" r="r" b="b"/>
              <a:pathLst>
                <a:path w="111" h="215">
                  <a:moveTo>
                    <a:pt x="9" y="215"/>
                  </a:moveTo>
                  <a:lnTo>
                    <a:pt x="0" y="210"/>
                  </a:lnTo>
                  <a:lnTo>
                    <a:pt x="101" y="0"/>
                  </a:lnTo>
                  <a:lnTo>
                    <a:pt x="111" y="7"/>
                  </a:lnTo>
                  <a:lnTo>
                    <a:pt x="9" y="21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0" name="Freeform 55"/>
            <p:cNvSpPr/>
            <p:nvPr/>
          </p:nvSpPr>
          <p:spPr bwMode="auto">
            <a:xfrm>
              <a:off x="4717218" y="3243839"/>
              <a:ext cx="228018" cy="452585"/>
            </a:xfrm>
            <a:custGeom>
              <a:avLst/>
              <a:gdLst>
                <a:gd name="T0" fmla="*/ 12 w 132"/>
                <a:gd name="T1" fmla="*/ 262 h 262"/>
                <a:gd name="T2" fmla="*/ 0 w 132"/>
                <a:gd name="T3" fmla="*/ 257 h 262"/>
                <a:gd name="T4" fmla="*/ 123 w 132"/>
                <a:gd name="T5" fmla="*/ 0 h 262"/>
                <a:gd name="T6" fmla="*/ 132 w 132"/>
                <a:gd name="T7" fmla="*/ 5 h 262"/>
                <a:gd name="T8" fmla="*/ 12 w 132"/>
                <a:gd name="T9" fmla="*/ 262 h 262"/>
              </a:gdLst>
              <a:ahLst/>
              <a:cxnLst>
                <a:cxn ang="0">
                  <a:pos x="T0" y="T1"/>
                </a:cxn>
                <a:cxn ang="0">
                  <a:pos x="T2" y="T3"/>
                </a:cxn>
                <a:cxn ang="0">
                  <a:pos x="T4" y="T5"/>
                </a:cxn>
                <a:cxn ang="0">
                  <a:pos x="T6" y="T7"/>
                </a:cxn>
                <a:cxn ang="0">
                  <a:pos x="T8" y="T9"/>
                </a:cxn>
              </a:cxnLst>
              <a:rect l="0" t="0" r="r" b="b"/>
              <a:pathLst>
                <a:path w="132" h="262">
                  <a:moveTo>
                    <a:pt x="12" y="262"/>
                  </a:moveTo>
                  <a:lnTo>
                    <a:pt x="0" y="257"/>
                  </a:lnTo>
                  <a:lnTo>
                    <a:pt x="123" y="0"/>
                  </a:lnTo>
                  <a:lnTo>
                    <a:pt x="132" y="5"/>
                  </a:lnTo>
                  <a:lnTo>
                    <a:pt x="12" y="26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1" name="Freeform 56"/>
            <p:cNvSpPr/>
            <p:nvPr/>
          </p:nvSpPr>
          <p:spPr bwMode="auto">
            <a:xfrm>
              <a:off x="4496109" y="3439038"/>
              <a:ext cx="241838" cy="257386"/>
            </a:xfrm>
            <a:custGeom>
              <a:avLst/>
              <a:gdLst>
                <a:gd name="T0" fmla="*/ 130 w 140"/>
                <a:gd name="T1" fmla="*/ 149 h 149"/>
                <a:gd name="T2" fmla="*/ 0 w 140"/>
                <a:gd name="T3" fmla="*/ 10 h 149"/>
                <a:gd name="T4" fmla="*/ 7 w 140"/>
                <a:gd name="T5" fmla="*/ 0 h 149"/>
                <a:gd name="T6" fmla="*/ 140 w 140"/>
                <a:gd name="T7" fmla="*/ 142 h 149"/>
                <a:gd name="T8" fmla="*/ 130 w 140"/>
                <a:gd name="T9" fmla="*/ 149 h 149"/>
              </a:gdLst>
              <a:ahLst/>
              <a:cxnLst>
                <a:cxn ang="0">
                  <a:pos x="T0" y="T1"/>
                </a:cxn>
                <a:cxn ang="0">
                  <a:pos x="T2" y="T3"/>
                </a:cxn>
                <a:cxn ang="0">
                  <a:pos x="T4" y="T5"/>
                </a:cxn>
                <a:cxn ang="0">
                  <a:pos x="T6" y="T7"/>
                </a:cxn>
                <a:cxn ang="0">
                  <a:pos x="T8" y="T9"/>
                </a:cxn>
              </a:cxnLst>
              <a:rect l="0" t="0" r="r" b="b"/>
              <a:pathLst>
                <a:path w="140" h="149">
                  <a:moveTo>
                    <a:pt x="130" y="149"/>
                  </a:moveTo>
                  <a:lnTo>
                    <a:pt x="0" y="10"/>
                  </a:lnTo>
                  <a:lnTo>
                    <a:pt x="7" y="0"/>
                  </a:lnTo>
                  <a:lnTo>
                    <a:pt x="140" y="142"/>
                  </a:lnTo>
                  <a:lnTo>
                    <a:pt x="130" y="14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Freeform 57"/>
            <p:cNvSpPr/>
            <p:nvPr/>
          </p:nvSpPr>
          <p:spPr bwMode="auto">
            <a:xfrm>
              <a:off x="4288820" y="3439038"/>
              <a:ext cx="219381" cy="461222"/>
            </a:xfrm>
            <a:custGeom>
              <a:avLst/>
              <a:gdLst>
                <a:gd name="T0" fmla="*/ 9 w 127"/>
                <a:gd name="T1" fmla="*/ 267 h 267"/>
                <a:gd name="T2" fmla="*/ 0 w 127"/>
                <a:gd name="T3" fmla="*/ 262 h 267"/>
                <a:gd name="T4" fmla="*/ 118 w 127"/>
                <a:gd name="T5" fmla="*/ 0 h 267"/>
                <a:gd name="T6" fmla="*/ 127 w 127"/>
                <a:gd name="T7" fmla="*/ 5 h 267"/>
                <a:gd name="T8" fmla="*/ 9 w 127"/>
                <a:gd name="T9" fmla="*/ 267 h 267"/>
              </a:gdLst>
              <a:ahLst/>
              <a:cxnLst>
                <a:cxn ang="0">
                  <a:pos x="T0" y="T1"/>
                </a:cxn>
                <a:cxn ang="0">
                  <a:pos x="T2" y="T3"/>
                </a:cxn>
                <a:cxn ang="0">
                  <a:pos x="T4" y="T5"/>
                </a:cxn>
                <a:cxn ang="0">
                  <a:pos x="T6" y="T7"/>
                </a:cxn>
                <a:cxn ang="0">
                  <a:pos x="T8" y="T9"/>
                </a:cxn>
              </a:cxnLst>
              <a:rect l="0" t="0" r="r" b="b"/>
              <a:pathLst>
                <a:path w="127" h="267">
                  <a:moveTo>
                    <a:pt x="9" y="267"/>
                  </a:moveTo>
                  <a:lnTo>
                    <a:pt x="0" y="262"/>
                  </a:lnTo>
                  <a:lnTo>
                    <a:pt x="118" y="0"/>
                  </a:lnTo>
                  <a:lnTo>
                    <a:pt x="127" y="5"/>
                  </a:lnTo>
                  <a:lnTo>
                    <a:pt x="9" y="26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3" name="Freeform 58"/>
            <p:cNvSpPr/>
            <p:nvPr/>
          </p:nvSpPr>
          <p:spPr bwMode="auto">
            <a:xfrm>
              <a:off x="3989977" y="3839800"/>
              <a:ext cx="302297" cy="65642"/>
            </a:xfrm>
            <a:custGeom>
              <a:avLst/>
              <a:gdLst>
                <a:gd name="T0" fmla="*/ 173 w 175"/>
                <a:gd name="T1" fmla="*/ 38 h 38"/>
                <a:gd name="T2" fmla="*/ 0 w 175"/>
                <a:gd name="T3" fmla="*/ 12 h 38"/>
                <a:gd name="T4" fmla="*/ 3 w 175"/>
                <a:gd name="T5" fmla="*/ 0 h 38"/>
                <a:gd name="T6" fmla="*/ 175 w 175"/>
                <a:gd name="T7" fmla="*/ 26 h 38"/>
                <a:gd name="T8" fmla="*/ 173 w 175"/>
                <a:gd name="T9" fmla="*/ 38 h 38"/>
              </a:gdLst>
              <a:ahLst/>
              <a:cxnLst>
                <a:cxn ang="0">
                  <a:pos x="T0" y="T1"/>
                </a:cxn>
                <a:cxn ang="0">
                  <a:pos x="T2" y="T3"/>
                </a:cxn>
                <a:cxn ang="0">
                  <a:pos x="T4" y="T5"/>
                </a:cxn>
                <a:cxn ang="0">
                  <a:pos x="T6" y="T7"/>
                </a:cxn>
                <a:cxn ang="0">
                  <a:pos x="T8" y="T9"/>
                </a:cxn>
              </a:cxnLst>
              <a:rect l="0" t="0" r="r" b="b"/>
              <a:pathLst>
                <a:path w="175" h="38">
                  <a:moveTo>
                    <a:pt x="173" y="38"/>
                  </a:moveTo>
                  <a:lnTo>
                    <a:pt x="0" y="12"/>
                  </a:lnTo>
                  <a:lnTo>
                    <a:pt x="3" y="0"/>
                  </a:lnTo>
                  <a:lnTo>
                    <a:pt x="175" y="26"/>
                  </a:lnTo>
                  <a:lnTo>
                    <a:pt x="173" y="3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Freeform 59"/>
            <p:cNvSpPr/>
            <p:nvPr/>
          </p:nvSpPr>
          <p:spPr bwMode="auto">
            <a:xfrm>
              <a:off x="4292274" y="3884713"/>
              <a:ext cx="266022" cy="167560"/>
            </a:xfrm>
            <a:custGeom>
              <a:avLst/>
              <a:gdLst>
                <a:gd name="T0" fmla="*/ 147 w 154"/>
                <a:gd name="T1" fmla="*/ 97 h 97"/>
                <a:gd name="T2" fmla="*/ 0 w 154"/>
                <a:gd name="T3" fmla="*/ 9 h 97"/>
                <a:gd name="T4" fmla="*/ 7 w 154"/>
                <a:gd name="T5" fmla="*/ 0 h 97"/>
                <a:gd name="T6" fmla="*/ 154 w 154"/>
                <a:gd name="T7" fmla="*/ 87 h 97"/>
                <a:gd name="T8" fmla="*/ 147 w 154"/>
                <a:gd name="T9" fmla="*/ 97 h 97"/>
              </a:gdLst>
              <a:ahLst/>
              <a:cxnLst>
                <a:cxn ang="0">
                  <a:pos x="T0" y="T1"/>
                </a:cxn>
                <a:cxn ang="0">
                  <a:pos x="T2" y="T3"/>
                </a:cxn>
                <a:cxn ang="0">
                  <a:pos x="T4" y="T5"/>
                </a:cxn>
                <a:cxn ang="0">
                  <a:pos x="T6" y="T7"/>
                </a:cxn>
                <a:cxn ang="0">
                  <a:pos x="T8" y="T9"/>
                </a:cxn>
              </a:cxnLst>
              <a:rect l="0" t="0" r="r" b="b"/>
              <a:pathLst>
                <a:path w="154" h="97">
                  <a:moveTo>
                    <a:pt x="147" y="97"/>
                  </a:moveTo>
                  <a:lnTo>
                    <a:pt x="0" y="9"/>
                  </a:lnTo>
                  <a:lnTo>
                    <a:pt x="7" y="0"/>
                  </a:lnTo>
                  <a:lnTo>
                    <a:pt x="154" y="87"/>
                  </a:lnTo>
                  <a:lnTo>
                    <a:pt x="147" y="9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5" name="Freeform 60"/>
            <p:cNvSpPr/>
            <p:nvPr/>
          </p:nvSpPr>
          <p:spPr bwMode="auto">
            <a:xfrm>
              <a:off x="4295729" y="3680877"/>
              <a:ext cx="433581" cy="215928"/>
            </a:xfrm>
            <a:custGeom>
              <a:avLst/>
              <a:gdLst>
                <a:gd name="T0" fmla="*/ 5 w 251"/>
                <a:gd name="T1" fmla="*/ 125 h 125"/>
                <a:gd name="T2" fmla="*/ 0 w 251"/>
                <a:gd name="T3" fmla="*/ 115 h 125"/>
                <a:gd name="T4" fmla="*/ 246 w 251"/>
                <a:gd name="T5" fmla="*/ 0 h 125"/>
                <a:gd name="T6" fmla="*/ 251 w 251"/>
                <a:gd name="T7" fmla="*/ 11 h 125"/>
                <a:gd name="T8" fmla="*/ 5 w 251"/>
                <a:gd name="T9" fmla="*/ 125 h 125"/>
              </a:gdLst>
              <a:ahLst/>
              <a:cxnLst>
                <a:cxn ang="0">
                  <a:pos x="T0" y="T1"/>
                </a:cxn>
                <a:cxn ang="0">
                  <a:pos x="T2" y="T3"/>
                </a:cxn>
                <a:cxn ang="0">
                  <a:pos x="T4" y="T5"/>
                </a:cxn>
                <a:cxn ang="0">
                  <a:pos x="T6" y="T7"/>
                </a:cxn>
                <a:cxn ang="0">
                  <a:pos x="T8" y="T9"/>
                </a:cxn>
              </a:cxnLst>
              <a:rect l="0" t="0" r="r" b="b"/>
              <a:pathLst>
                <a:path w="251" h="125">
                  <a:moveTo>
                    <a:pt x="5" y="125"/>
                  </a:moveTo>
                  <a:lnTo>
                    <a:pt x="0" y="115"/>
                  </a:lnTo>
                  <a:lnTo>
                    <a:pt x="246" y="0"/>
                  </a:lnTo>
                  <a:lnTo>
                    <a:pt x="251" y="11"/>
                  </a:lnTo>
                  <a:lnTo>
                    <a:pt x="5" y="12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6" name="Freeform 61"/>
            <p:cNvSpPr/>
            <p:nvPr/>
          </p:nvSpPr>
          <p:spPr bwMode="auto">
            <a:xfrm>
              <a:off x="4226633" y="3516772"/>
              <a:ext cx="77734" cy="371396"/>
            </a:xfrm>
            <a:custGeom>
              <a:avLst/>
              <a:gdLst>
                <a:gd name="T0" fmla="*/ 36 w 45"/>
                <a:gd name="T1" fmla="*/ 215 h 215"/>
                <a:gd name="T2" fmla="*/ 0 w 45"/>
                <a:gd name="T3" fmla="*/ 2 h 215"/>
                <a:gd name="T4" fmla="*/ 12 w 45"/>
                <a:gd name="T5" fmla="*/ 0 h 215"/>
                <a:gd name="T6" fmla="*/ 45 w 45"/>
                <a:gd name="T7" fmla="*/ 213 h 215"/>
                <a:gd name="T8" fmla="*/ 36 w 45"/>
                <a:gd name="T9" fmla="*/ 215 h 215"/>
              </a:gdLst>
              <a:ahLst/>
              <a:cxnLst>
                <a:cxn ang="0">
                  <a:pos x="T0" y="T1"/>
                </a:cxn>
                <a:cxn ang="0">
                  <a:pos x="T2" y="T3"/>
                </a:cxn>
                <a:cxn ang="0">
                  <a:pos x="T4" y="T5"/>
                </a:cxn>
                <a:cxn ang="0">
                  <a:pos x="T6" y="T7"/>
                </a:cxn>
                <a:cxn ang="0">
                  <a:pos x="T8" y="T9"/>
                </a:cxn>
              </a:cxnLst>
              <a:rect l="0" t="0" r="r" b="b"/>
              <a:pathLst>
                <a:path w="45" h="215">
                  <a:moveTo>
                    <a:pt x="36" y="215"/>
                  </a:moveTo>
                  <a:lnTo>
                    <a:pt x="0" y="2"/>
                  </a:lnTo>
                  <a:lnTo>
                    <a:pt x="12" y="0"/>
                  </a:lnTo>
                  <a:lnTo>
                    <a:pt x="45" y="213"/>
                  </a:lnTo>
                  <a:lnTo>
                    <a:pt x="36" y="21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7" name="Freeform 62"/>
            <p:cNvSpPr/>
            <p:nvPr/>
          </p:nvSpPr>
          <p:spPr bwMode="auto">
            <a:xfrm>
              <a:off x="3977885" y="3525409"/>
              <a:ext cx="24184" cy="321300"/>
            </a:xfrm>
            <a:custGeom>
              <a:avLst/>
              <a:gdLst>
                <a:gd name="T0" fmla="*/ 2 w 14"/>
                <a:gd name="T1" fmla="*/ 186 h 186"/>
                <a:gd name="T2" fmla="*/ 0 w 14"/>
                <a:gd name="T3" fmla="*/ 0 h 186"/>
                <a:gd name="T4" fmla="*/ 12 w 14"/>
                <a:gd name="T5" fmla="*/ 0 h 186"/>
                <a:gd name="T6" fmla="*/ 14 w 14"/>
                <a:gd name="T7" fmla="*/ 186 h 186"/>
                <a:gd name="T8" fmla="*/ 2 w 14"/>
                <a:gd name="T9" fmla="*/ 186 h 186"/>
              </a:gdLst>
              <a:ahLst/>
              <a:cxnLst>
                <a:cxn ang="0">
                  <a:pos x="T0" y="T1"/>
                </a:cxn>
                <a:cxn ang="0">
                  <a:pos x="T2" y="T3"/>
                </a:cxn>
                <a:cxn ang="0">
                  <a:pos x="T4" y="T5"/>
                </a:cxn>
                <a:cxn ang="0">
                  <a:pos x="T6" y="T7"/>
                </a:cxn>
                <a:cxn ang="0">
                  <a:pos x="T8" y="T9"/>
                </a:cxn>
              </a:cxnLst>
              <a:rect l="0" t="0" r="r" b="b"/>
              <a:pathLst>
                <a:path w="14" h="186">
                  <a:moveTo>
                    <a:pt x="2" y="186"/>
                  </a:moveTo>
                  <a:lnTo>
                    <a:pt x="0" y="0"/>
                  </a:lnTo>
                  <a:lnTo>
                    <a:pt x="12" y="0"/>
                  </a:lnTo>
                  <a:lnTo>
                    <a:pt x="14" y="186"/>
                  </a:lnTo>
                  <a:lnTo>
                    <a:pt x="2" y="18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8" name="Freeform 63"/>
            <p:cNvSpPr/>
            <p:nvPr/>
          </p:nvSpPr>
          <p:spPr bwMode="auto">
            <a:xfrm>
              <a:off x="3957156" y="3022729"/>
              <a:ext cx="41458" cy="506135"/>
            </a:xfrm>
            <a:custGeom>
              <a:avLst/>
              <a:gdLst>
                <a:gd name="T0" fmla="*/ 12 w 24"/>
                <a:gd name="T1" fmla="*/ 293 h 293"/>
                <a:gd name="T2" fmla="*/ 0 w 24"/>
                <a:gd name="T3" fmla="*/ 3 h 293"/>
                <a:gd name="T4" fmla="*/ 12 w 24"/>
                <a:gd name="T5" fmla="*/ 0 h 293"/>
                <a:gd name="T6" fmla="*/ 24 w 24"/>
                <a:gd name="T7" fmla="*/ 293 h 293"/>
                <a:gd name="T8" fmla="*/ 12 w 24"/>
                <a:gd name="T9" fmla="*/ 293 h 293"/>
              </a:gdLst>
              <a:ahLst/>
              <a:cxnLst>
                <a:cxn ang="0">
                  <a:pos x="T0" y="T1"/>
                </a:cxn>
                <a:cxn ang="0">
                  <a:pos x="T2" y="T3"/>
                </a:cxn>
                <a:cxn ang="0">
                  <a:pos x="T4" y="T5"/>
                </a:cxn>
                <a:cxn ang="0">
                  <a:pos x="T6" y="T7"/>
                </a:cxn>
                <a:cxn ang="0">
                  <a:pos x="T8" y="T9"/>
                </a:cxn>
              </a:cxnLst>
              <a:rect l="0" t="0" r="r" b="b"/>
              <a:pathLst>
                <a:path w="24" h="293">
                  <a:moveTo>
                    <a:pt x="12" y="293"/>
                  </a:moveTo>
                  <a:lnTo>
                    <a:pt x="0" y="3"/>
                  </a:lnTo>
                  <a:lnTo>
                    <a:pt x="12" y="0"/>
                  </a:lnTo>
                  <a:lnTo>
                    <a:pt x="24" y="293"/>
                  </a:lnTo>
                  <a:lnTo>
                    <a:pt x="12" y="29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9" name="Freeform 64"/>
            <p:cNvSpPr/>
            <p:nvPr/>
          </p:nvSpPr>
          <p:spPr bwMode="auto">
            <a:xfrm>
              <a:off x="3995160" y="3508135"/>
              <a:ext cx="243565" cy="38003"/>
            </a:xfrm>
            <a:custGeom>
              <a:avLst/>
              <a:gdLst>
                <a:gd name="T0" fmla="*/ 0 w 141"/>
                <a:gd name="T1" fmla="*/ 22 h 22"/>
                <a:gd name="T2" fmla="*/ 0 w 141"/>
                <a:gd name="T3" fmla="*/ 10 h 22"/>
                <a:gd name="T4" fmla="*/ 141 w 141"/>
                <a:gd name="T5" fmla="*/ 0 h 22"/>
                <a:gd name="T6" fmla="*/ 141 w 141"/>
                <a:gd name="T7" fmla="*/ 12 h 22"/>
                <a:gd name="T8" fmla="*/ 0 w 141"/>
                <a:gd name="T9" fmla="*/ 22 h 22"/>
              </a:gdLst>
              <a:ahLst/>
              <a:cxnLst>
                <a:cxn ang="0">
                  <a:pos x="T0" y="T1"/>
                </a:cxn>
                <a:cxn ang="0">
                  <a:pos x="T2" y="T3"/>
                </a:cxn>
                <a:cxn ang="0">
                  <a:pos x="T4" y="T5"/>
                </a:cxn>
                <a:cxn ang="0">
                  <a:pos x="T6" y="T7"/>
                </a:cxn>
                <a:cxn ang="0">
                  <a:pos x="T8" y="T9"/>
                </a:cxn>
              </a:cxnLst>
              <a:rect l="0" t="0" r="r" b="b"/>
              <a:pathLst>
                <a:path w="141" h="22">
                  <a:moveTo>
                    <a:pt x="0" y="22"/>
                  </a:moveTo>
                  <a:lnTo>
                    <a:pt x="0" y="10"/>
                  </a:lnTo>
                  <a:lnTo>
                    <a:pt x="141" y="0"/>
                  </a:lnTo>
                  <a:lnTo>
                    <a:pt x="141" y="12"/>
                  </a:lnTo>
                  <a:lnTo>
                    <a:pt x="0" y="2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Freeform 65"/>
            <p:cNvSpPr/>
            <p:nvPr/>
          </p:nvSpPr>
          <p:spPr bwMode="auto">
            <a:xfrm>
              <a:off x="3639313" y="3528864"/>
              <a:ext cx="355847" cy="241839"/>
            </a:xfrm>
            <a:custGeom>
              <a:avLst/>
              <a:gdLst>
                <a:gd name="T0" fmla="*/ 7 w 206"/>
                <a:gd name="T1" fmla="*/ 140 h 140"/>
                <a:gd name="T2" fmla="*/ 0 w 206"/>
                <a:gd name="T3" fmla="*/ 130 h 140"/>
                <a:gd name="T4" fmla="*/ 198 w 206"/>
                <a:gd name="T5" fmla="*/ 0 h 140"/>
                <a:gd name="T6" fmla="*/ 206 w 206"/>
                <a:gd name="T7" fmla="*/ 10 h 140"/>
                <a:gd name="T8" fmla="*/ 7 w 206"/>
                <a:gd name="T9" fmla="*/ 140 h 140"/>
              </a:gdLst>
              <a:ahLst/>
              <a:cxnLst>
                <a:cxn ang="0">
                  <a:pos x="T0" y="T1"/>
                </a:cxn>
                <a:cxn ang="0">
                  <a:pos x="T2" y="T3"/>
                </a:cxn>
                <a:cxn ang="0">
                  <a:pos x="T4" y="T5"/>
                </a:cxn>
                <a:cxn ang="0">
                  <a:pos x="T6" y="T7"/>
                </a:cxn>
                <a:cxn ang="0">
                  <a:pos x="T8" y="T9"/>
                </a:cxn>
              </a:cxnLst>
              <a:rect l="0" t="0" r="r" b="b"/>
              <a:pathLst>
                <a:path w="206" h="140">
                  <a:moveTo>
                    <a:pt x="7" y="140"/>
                  </a:moveTo>
                  <a:lnTo>
                    <a:pt x="0" y="130"/>
                  </a:lnTo>
                  <a:lnTo>
                    <a:pt x="198" y="0"/>
                  </a:lnTo>
                  <a:lnTo>
                    <a:pt x="206" y="10"/>
                  </a:lnTo>
                  <a:lnTo>
                    <a:pt x="7" y="14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1" name="Freeform 66"/>
            <p:cNvSpPr/>
            <p:nvPr/>
          </p:nvSpPr>
          <p:spPr bwMode="auto">
            <a:xfrm>
              <a:off x="3423386" y="3758611"/>
              <a:ext cx="231473" cy="399034"/>
            </a:xfrm>
            <a:custGeom>
              <a:avLst/>
              <a:gdLst>
                <a:gd name="T0" fmla="*/ 9 w 134"/>
                <a:gd name="T1" fmla="*/ 231 h 231"/>
                <a:gd name="T2" fmla="*/ 0 w 134"/>
                <a:gd name="T3" fmla="*/ 224 h 231"/>
                <a:gd name="T4" fmla="*/ 125 w 134"/>
                <a:gd name="T5" fmla="*/ 0 h 231"/>
                <a:gd name="T6" fmla="*/ 134 w 134"/>
                <a:gd name="T7" fmla="*/ 4 h 231"/>
                <a:gd name="T8" fmla="*/ 9 w 134"/>
                <a:gd name="T9" fmla="*/ 231 h 231"/>
              </a:gdLst>
              <a:ahLst/>
              <a:cxnLst>
                <a:cxn ang="0">
                  <a:pos x="T0" y="T1"/>
                </a:cxn>
                <a:cxn ang="0">
                  <a:pos x="T2" y="T3"/>
                </a:cxn>
                <a:cxn ang="0">
                  <a:pos x="T4" y="T5"/>
                </a:cxn>
                <a:cxn ang="0">
                  <a:pos x="T6" y="T7"/>
                </a:cxn>
                <a:cxn ang="0">
                  <a:pos x="T8" y="T9"/>
                </a:cxn>
              </a:cxnLst>
              <a:rect l="0" t="0" r="r" b="b"/>
              <a:pathLst>
                <a:path w="134" h="231">
                  <a:moveTo>
                    <a:pt x="9" y="231"/>
                  </a:moveTo>
                  <a:lnTo>
                    <a:pt x="0" y="224"/>
                  </a:lnTo>
                  <a:lnTo>
                    <a:pt x="125" y="0"/>
                  </a:lnTo>
                  <a:lnTo>
                    <a:pt x="134" y="4"/>
                  </a:lnTo>
                  <a:lnTo>
                    <a:pt x="9" y="23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2" name="Freeform 67"/>
            <p:cNvSpPr/>
            <p:nvPr/>
          </p:nvSpPr>
          <p:spPr bwMode="auto">
            <a:xfrm>
              <a:off x="3426841" y="3843255"/>
              <a:ext cx="568319" cy="305754"/>
            </a:xfrm>
            <a:custGeom>
              <a:avLst/>
              <a:gdLst>
                <a:gd name="T0" fmla="*/ 5 w 329"/>
                <a:gd name="T1" fmla="*/ 177 h 177"/>
                <a:gd name="T2" fmla="*/ 0 w 329"/>
                <a:gd name="T3" fmla="*/ 168 h 177"/>
                <a:gd name="T4" fmla="*/ 324 w 329"/>
                <a:gd name="T5" fmla="*/ 0 h 177"/>
                <a:gd name="T6" fmla="*/ 329 w 329"/>
                <a:gd name="T7" fmla="*/ 10 h 177"/>
                <a:gd name="T8" fmla="*/ 5 w 329"/>
                <a:gd name="T9" fmla="*/ 177 h 177"/>
              </a:gdLst>
              <a:ahLst/>
              <a:cxnLst>
                <a:cxn ang="0">
                  <a:pos x="T0" y="T1"/>
                </a:cxn>
                <a:cxn ang="0">
                  <a:pos x="T2" y="T3"/>
                </a:cxn>
                <a:cxn ang="0">
                  <a:pos x="T4" y="T5"/>
                </a:cxn>
                <a:cxn ang="0">
                  <a:pos x="T6" y="T7"/>
                </a:cxn>
                <a:cxn ang="0">
                  <a:pos x="T8" y="T9"/>
                </a:cxn>
              </a:cxnLst>
              <a:rect l="0" t="0" r="r" b="b"/>
              <a:pathLst>
                <a:path w="329" h="177">
                  <a:moveTo>
                    <a:pt x="5" y="177"/>
                  </a:moveTo>
                  <a:lnTo>
                    <a:pt x="0" y="168"/>
                  </a:lnTo>
                  <a:lnTo>
                    <a:pt x="324" y="0"/>
                  </a:lnTo>
                  <a:lnTo>
                    <a:pt x="329" y="10"/>
                  </a:lnTo>
                  <a:lnTo>
                    <a:pt x="5" y="17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3" name="Freeform 68"/>
            <p:cNvSpPr/>
            <p:nvPr/>
          </p:nvSpPr>
          <p:spPr bwMode="auto">
            <a:xfrm>
              <a:off x="3639313" y="3753429"/>
              <a:ext cx="143375" cy="440493"/>
            </a:xfrm>
            <a:custGeom>
              <a:avLst/>
              <a:gdLst>
                <a:gd name="T0" fmla="*/ 73 w 83"/>
                <a:gd name="T1" fmla="*/ 255 h 255"/>
                <a:gd name="T2" fmla="*/ 0 w 83"/>
                <a:gd name="T3" fmla="*/ 5 h 255"/>
                <a:gd name="T4" fmla="*/ 12 w 83"/>
                <a:gd name="T5" fmla="*/ 0 h 255"/>
                <a:gd name="T6" fmla="*/ 83 w 83"/>
                <a:gd name="T7" fmla="*/ 251 h 255"/>
                <a:gd name="T8" fmla="*/ 73 w 83"/>
                <a:gd name="T9" fmla="*/ 255 h 255"/>
              </a:gdLst>
              <a:ahLst/>
              <a:cxnLst>
                <a:cxn ang="0">
                  <a:pos x="T0" y="T1"/>
                </a:cxn>
                <a:cxn ang="0">
                  <a:pos x="T2" y="T3"/>
                </a:cxn>
                <a:cxn ang="0">
                  <a:pos x="T4" y="T5"/>
                </a:cxn>
                <a:cxn ang="0">
                  <a:pos x="T6" y="T7"/>
                </a:cxn>
                <a:cxn ang="0">
                  <a:pos x="T8" y="T9"/>
                </a:cxn>
              </a:cxnLst>
              <a:rect l="0" t="0" r="r" b="b"/>
              <a:pathLst>
                <a:path w="83" h="255">
                  <a:moveTo>
                    <a:pt x="73" y="255"/>
                  </a:moveTo>
                  <a:lnTo>
                    <a:pt x="0" y="5"/>
                  </a:lnTo>
                  <a:lnTo>
                    <a:pt x="12" y="0"/>
                  </a:lnTo>
                  <a:lnTo>
                    <a:pt x="83" y="251"/>
                  </a:lnTo>
                  <a:lnTo>
                    <a:pt x="73" y="25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Freeform 69"/>
            <p:cNvSpPr/>
            <p:nvPr/>
          </p:nvSpPr>
          <p:spPr bwMode="auto">
            <a:xfrm>
              <a:off x="3136636" y="3540956"/>
              <a:ext cx="302297" cy="604598"/>
            </a:xfrm>
            <a:custGeom>
              <a:avLst/>
              <a:gdLst>
                <a:gd name="T0" fmla="*/ 163 w 175"/>
                <a:gd name="T1" fmla="*/ 350 h 350"/>
                <a:gd name="T2" fmla="*/ 0 w 175"/>
                <a:gd name="T3" fmla="*/ 5 h 350"/>
                <a:gd name="T4" fmla="*/ 10 w 175"/>
                <a:gd name="T5" fmla="*/ 0 h 350"/>
                <a:gd name="T6" fmla="*/ 175 w 175"/>
                <a:gd name="T7" fmla="*/ 345 h 350"/>
                <a:gd name="T8" fmla="*/ 163 w 175"/>
                <a:gd name="T9" fmla="*/ 350 h 350"/>
              </a:gdLst>
              <a:ahLst/>
              <a:cxnLst>
                <a:cxn ang="0">
                  <a:pos x="T0" y="T1"/>
                </a:cxn>
                <a:cxn ang="0">
                  <a:pos x="T2" y="T3"/>
                </a:cxn>
                <a:cxn ang="0">
                  <a:pos x="T4" y="T5"/>
                </a:cxn>
                <a:cxn ang="0">
                  <a:pos x="T6" y="T7"/>
                </a:cxn>
                <a:cxn ang="0">
                  <a:pos x="T8" y="T9"/>
                </a:cxn>
              </a:cxnLst>
              <a:rect l="0" t="0" r="r" b="b"/>
              <a:pathLst>
                <a:path w="175" h="350">
                  <a:moveTo>
                    <a:pt x="163" y="350"/>
                  </a:moveTo>
                  <a:lnTo>
                    <a:pt x="0" y="5"/>
                  </a:lnTo>
                  <a:lnTo>
                    <a:pt x="10" y="0"/>
                  </a:lnTo>
                  <a:lnTo>
                    <a:pt x="175" y="345"/>
                  </a:lnTo>
                  <a:lnTo>
                    <a:pt x="163" y="35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5" name="Freeform 70"/>
            <p:cNvSpPr/>
            <p:nvPr/>
          </p:nvSpPr>
          <p:spPr bwMode="auto">
            <a:xfrm>
              <a:off x="3007080" y="2917356"/>
              <a:ext cx="146830" cy="632236"/>
            </a:xfrm>
            <a:custGeom>
              <a:avLst/>
              <a:gdLst>
                <a:gd name="T0" fmla="*/ 73 w 85"/>
                <a:gd name="T1" fmla="*/ 366 h 366"/>
                <a:gd name="T2" fmla="*/ 0 w 85"/>
                <a:gd name="T3" fmla="*/ 2 h 366"/>
                <a:gd name="T4" fmla="*/ 11 w 85"/>
                <a:gd name="T5" fmla="*/ 0 h 366"/>
                <a:gd name="T6" fmla="*/ 85 w 85"/>
                <a:gd name="T7" fmla="*/ 366 h 366"/>
                <a:gd name="T8" fmla="*/ 73 w 85"/>
                <a:gd name="T9" fmla="*/ 366 h 366"/>
              </a:gdLst>
              <a:ahLst/>
              <a:cxnLst>
                <a:cxn ang="0">
                  <a:pos x="T0" y="T1"/>
                </a:cxn>
                <a:cxn ang="0">
                  <a:pos x="T2" y="T3"/>
                </a:cxn>
                <a:cxn ang="0">
                  <a:pos x="T4" y="T5"/>
                </a:cxn>
                <a:cxn ang="0">
                  <a:pos x="T6" y="T7"/>
                </a:cxn>
                <a:cxn ang="0">
                  <a:pos x="T8" y="T9"/>
                </a:cxn>
              </a:cxnLst>
              <a:rect l="0" t="0" r="r" b="b"/>
              <a:pathLst>
                <a:path w="85" h="366">
                  <a:moveTo>
                    <a:pt x="73" y="366"/>
                  </a:moveTo>
                  <a:lnTo>
                    <a:pt x="0" y="2"/>
                  </a:lnTo>
                  <a:lnTo>
                    <a:pt x="11" y="0"/>
                  </a:lnTo>
                  <a:lnTo>
                    <a:pt x="85" y="366"/>
                  </a:lnTo>
                  <a:lnTo>
                    <a:pt x="73" y="36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6" name="Freeform 71"/>
            <p:cNvSpPr/>
            <p:nvPr/>
          </p:nvSpPr>
          <p:spPr bwMode="auto">
            <a:xfrm>
              <a:off x="3010534" y="2917356"/>
              <a:ext cx="290205" cy="240112"/>
            </a:xfrm>
            <a:custGeom>
              <a:avLst/>
              <a:gdLst>
                <a:gd name="T0" fmla="*/ 161 w 168"/>
                <a:gd name="T1" fmla="*/ 139 h 139"/>
                <a:gd name="T2" fmla="*/ 0 w 168"/>
                <a:gd name="T3" fmla="*/ 7 h 139"/>
                <a:gd name="T4" fmla="*/ 7 w 168"/>
                <a:gd name="T5" fmla="*/ 0 h 139"/>
                <a:gd name="T6" fmla="*/ 168 w 168"/>
                <a:gd name="T7" fmla="*/ 130 h 139"/>
                <a:gd name="T8" fmla="*/ 161 w 168"/>
                <a:gd name="T9" fmla="*/ 139 h 139"/>
              </a:gdLst>
              <a:ahLst/>
              <a:cxnLst>
                <a:cxn ang="0">
                  <a:pos x="T0" y="T1"/>
                </a:cxn>
                <a:cxn ang="0">
                  <a:pos x="T2" y="T3"/>
                </a:cxn>
                <a:cxn ang="0">
                  <a:pos x="T4" y="T5"/>
                </a:cxn>
                <a:cxn ang="0">
                  <a:pos x="T6" y="T7"/>
                </a:cxn>
                <a:cxn ang="0">
                  <a:pos x="T8" y="T9"/>
                </a:cxn>
              </a:cxnLst>
              <a:rect l="0" t="0" r="r" b="b"/>
              <a:pathLst>
                <a:path w="168" h="139">
                  <a:moveTo>
                    <a:pt x="161" y="139"/>
                  </a:moveTo>
                  <a:lnTo>
                    <a:pt x="0" y="7"/>
                  </a:lnTo>
                  <a:lnTo>
                    <a:pt x="7" y="0"/>
                  </a:lnTo>
                  <a:lnTo>
                    <a:pt x="168" y="130"/>
                  </a:lnTo>
                  <a:lnTo>
                    <a:pt x="161" y="13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7" name="Freeform 72"/>
            <p:cNvSpPr/>
            <p:nvPr/>
          </p:nvSpPr>
          <p:spPr bwMode="auto">
            <a:xfrm>
              <a:off x="3133181" y="3148831"/>
              <a:ext cx="171014" cy="392125"/>
            </a:xfrm>
            <a:custGeom>
              <a:avLst/>
              <a:gdLst>
                <a:gd name="T0" fmla="*/ 9 w 99"/>
                <a:gd name="T1" fmla="*/ 227 h 227"/>
                <a:gd name="T2" fmla="*/ 0 w 99"/>
                <a:gd name="T3" fmla="*/ 223 h 227"/>
                <a:gd name="T4" fmla="*/ 90 w 99"/>
                <a:gd name="T5" fmla="*/ 0 h 227"/>
                <a:gd name="T6" fmla="*/ 99 w 99"/>
                <a:gd name="T7" fmla="*/ 5 h 227"/>
                <a:gd name="T8" fmla="*/ 9 w 99"/>
                <a:gd name="T9" fmla="*/ 227 h 227"/>
              </a:gdLst>
              <a:ahLst/>
              <a:cxnLst>
                <a:cxn ang="0">
                  <a:pos x="T0" y="T1"/>
                </a:cxn>
                <a:cxn ang="0">
                  <a:pos x="T2" y="T3"/>
                </a:cxn>
                <a:cxn ang="0">
                  <a:pos x="T4" y="T5"/>
                </a:cxn>
                <a:cxn ang="0">
                  <a:pos x="T6" y="T7"/>
                </a:cxn>
                <a:cxn ang="0">
                  <a:pos x="T8" y="T9"/>
                </a:cxn>
              </a:cxnLst>
              <a:rect l="0" t="0" r="r" b="b"/>
              <a:pathLst>
                <a:path w="99" h="227">
                  <a:moveTo>
                    <a:pt x="9" y="227"/>
                  </a:moveTo>
                  <a:lnTo>
                    <a:pt x="0" y="223"/>
                  </a:lnTo>
                  <a:lnTo>
                    <a:pt x="90" y="0"/>
                  </a:lnTo>
                  <a:lnTo>
                    <a:pt x="99" y="5"/>
                  </a:lnTo>
                  <a:lnTo>
                    <a:pt x="9" y="22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8" name="Freeform 73"/>
            <p:cNvSpPr/>
            <p:nvPr/>
          </p:nvSpPr>
          <p:spPr bwMode="auto">
            <a:xfrm>
              <a:off x="3288648" y="3141921"/>
              <a:ext cx="309207" cy="183107"/>
            </a:xfrm>
            <a:custGeom>
              <a:avLst/>
              <a:gdLst>
                <a:gd name="T0" fmla="*/ 175 w 179"/>
                <a:gd name="T1" fmla="*/ 106 h 106"/>
                <a:gd name="T2" fmla="*/ 0 w 179"/>
                <a:gd name="T3" fmla="*/ 9 h 106"/>
                <a:gd name="T4" fmla="*/ 4 w 179"/>
                <a:gd name="T5" fmla="*/ 0 h 106"/>
                <a:gd name="T6" fmla="*/ 179 w 179"/>
                <a:gd name="T7" fmla="*/ 97 h 106"/>
                <a:gd name="T8" fmla="*/ 175 w 179"/>
                <a:gd name="T9" fmla="*/ 106 h 106"/>
              </a:gdLst>
              <a:ahLst/>
              <a:cxnLst>
                <a:cxn ang="0">
                  <a:pos x="T0" y="T1"/>
                </a:cxn>
                <a:cxn ang="0">
                  <a:pos x="T2" y="T3"/>
                </a:cxn>
                <a:cxn ang="0">
                  <a:pos x="T4" y="T5"/>
                </a:cxn>
                <a:cxn ang="0">
                  <a:pos x="T6" y="T7"/>
                </a:cxn>
                <a:cxn ang="0">
                  <a:pos x="T8" y="T9"/>
                </a:cxn>
              </a:cxnLst>
              <a:rect l="0" t="0" r="r" b="b"/>
              <a:pathLst>
                <a:path w="179" h="106">
                  <a:moveTo>
                    <a:pt x="175" y="106"/>
                  </a:moveTo>
                  <a:lnTo>
                    <a:pt x="0" y="9"/>
                  </a:lnTo>
                  <a:lnTo>
                    <a:pt x="4" y="0"/>
                  </a:lnTo>
                  <a:lnTo>
                    <a:pt x="179" y="97"/>
                  </a:lnTo>
                  <a:lnTo>
                    <a:pt x="175" y="10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9" name="Freeform 74"/>
            <p:cNvSpPr/>
            <p:nvPr/>
          </p:nvSpPr>
          <p:spPr bwMode="auto">
            <a:xfrm>
              <a:off x="3577126" y="3312936"/>
              <a:ext cx="74279" cy="452585"/>
            </a:xfrm>
            <a:custGeom>
              <a:avLst/>
              <a:gdLst>
                <a:gd name="T0" fmla="*/ 34 w 43"/>
                <a:gd name="T1" fmla="*/ 262 h 262"/>
                <a:gd name="T2" fmla="*/ 0 w 43"/>
                <a:gd name="T3" fmla="*/ 2 h 262"/>
                <a:gd name="T4" fmla="*/ 12 w 43"/>
                <a:gd name="T5" fmla="*/ 0 h 262"/>
                <a:gd name="T6" fmla="*/ 43 w 43"/>
                <a:gd name="T7" fmla="*/ 260 h 262"/>
                <a:gd name="T8" fmla="*/ 34 w 43"/>
                <a:gd name="T9" fmla="*/ 262 h 262"/>
              </a:gdLst>
              <a:ahLst/>
              <a:cxnLst>
                <a:cxn ang="0">
                  <a:pos x="T0" y="T1"/>
                </a:cxn>
                <a:cxn ang="0">
                  <a:pos x="T2" y="T3"/>
                </a:cxn>
                <a:cxn ang="0">
                  <a:pos x="T4" y="T5"/>
                </a:cxn>
                <a:cxn ang="0">
                  <a:pos x="T6" y="T7"/>
                </a:cxn>
                <a:cxn ang="0">
                  <a:pos x="T8" y="T9"/>
                </a:cxn>
              </a:cxnLst>
              <a:rect l="0" t="0" r="r" b="b"/>
              <a:pathLst>
                <a:path w="43" h="262">
                  <a:moveTo>
                    <a:pt x="34" y="262"/>
                  </a:moveTo>
                  <a:lnTo>
                    <a:pt x="0" y="2"/>
                  </a:lnTo>
                  <a:lnTo>
                    <a:pt x="12" y="0"/>
                  </a:lnTo>
                  <a:lnTo>
                    <a:pt x="43" y="260"/>
                  </a:lnTo>
                  <a:lnTo>
                    <a:pt x="34" y="26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0" name="Freeform 75"/>
            <p:cNvSpPr/>
            <p:nvPr/>
          </p:nvSpPr>
          <p:spPr bwMode="auto">
            <a:xfrm>
              <a:off x="3590945" y="3309481"/>
              <a:ext cx="399032" cy="231475"/>
            </a:xfrm>
            <a:custGeom>
              <a:avLst/>
              <a:gdLst>
                <a:gd name="T0" fmla="*/ 226 w 231"/>
                <a:gd name="T1" fmla="*/ 134 h 134"/>
                <a:gd name="T2" fmla="*/ 0 w 231"/>
                <a:gd name="T3" fmla="*/ 9 h 134"/>
                <a:gd name="T4" fmla="*/ 4 w 231"/>
                <a:gd name="T5" fmla="*/ 0 h 134"/>
                <a:gd name="T6" fmla="*/ 231 w 231"/>
                <a:gd name="T7" fmla="*/ 125 h 134"/>
                <a:gd name="T8" fmla="*/ 226 w 231"/>
                <a:gd name="T9" fmla="*/ 134 h 134"/>
              </a:gdLst>
              <a:ahLst/>
              <a:cxnLst>
                <a:cxn ang="0">
                  <a:pos x="T0" y="T1"/>
                </a:cxn>
                <a:cxn ang="0">
                  <a:pos x="T2" y="T3"/>
                </a:cxn>
                <a:cxn ang="0">
                  <a:pos x="T4" y="T5"/>
                </a:cxn>
                <a:cxn ang="0">
                  <a:pos x="T6" y="T7"/>
                </a:cxn>
                <a:cxn ang="0">
                  <a:pos x="T8" y="T9"/>
                </a:cxn>
              </a:cxnLst>
              <a:rect l="0" t="0" r="r" b="b"/>
              <a:pathLst>
                <a:path w="231" h="134">
                  <a:moveTo>
                    <a:pt x="226" y="134"/>
                  </a:moveTo>
                  <a:lnTo>
                    <a:pt x="0" y="9"/>
                  </a:lnTo>
                  <a:lnTo>
                    <a:pt x="4" y="0"/>
                  </a:lnTo>
                  <a:lnTo>
                    <a:pt x="231" y="125"/>
                  </a:lnTo>
                  <a:lnTo>
                    <a:pt x="226" y="134"/>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1" name="Freeform 76"/>
            <p:cNvSpPr/>
            <p:nvPr/>
          </p:nvSpPr>
          <p:spPr bwMode="auto">
            <a:xfrm>
              <a:off x="3546032" y="3079734"/>
              <a:ext cx="57005" cy="241839"/>
            </a:xfrm>
            <a:custGeom>
              <a:avLst/>
              <a:gdLst>
                <a:gd name="T0" fmla="*/ 21 w 33"/>
                <a:gd name="T1" fmla="*/ 140 h 140"/>
                <a:gd name="T2" fmla="*/ 0 w 33"/>
                <a:gd name="T3" fmla="*/ 0 h 140"/>
                <a:gd name="T4" fmla="*/ 9 w 33"/>
                <a:gd name="T5" fmla="*/ 0 h 140"/>
                <a:gd name="T6" fmla="*/ 33 w 33"/>
                <a:gd name="T7" fmla="*/ 137 h 140"/>
                <a:gd name="T8" fmla="*/ 21 w 33"/>
                <a:gd name="T9" fmla="*/ 140 h 140"/>
              </a:gdLst>
              <a:ahLst/>
              <a:cxnLst>
                <a:cxn ang="0">
                  <a:pos x="T0" y="T1"/>
                </a:cxn>
                <a:cxn ang="0">
                  <a:pos x="T2" y="T3"/>
                </a:cxn>
                <a:cxn ang="0">
                  <a:pos x="T4" y="T5"/>
                </a:cxn>
                <a:cxn ang="0">
                  <a:pos x="T6" y="T7"/>
                </a:cxn>
                <a:cxn ang="0">
                  <a:pos x="T8" y="T9"/>
                </a:cxn>
              </a:cxnLst>
              <a:rect l="0" t="0" r="r" b="b"/>
              <a:pathLst>
                <a:path w="33" h="140">
                  <a:moveTo>
                    <a:pt x="21" y="140"/>
                  </a:moveTo>
                  <a:lnTo>
                    <a:pt x="0" y="0"/>
                  </a:lnTo>
                  <a:lnTo>
                    <a:pt x="9" y="0"/>
                  </a:lnTo>
                  <a:lnTo>
                    <a:pt x="33" y="137"/>
                  </a:lnTo>
                  <a:lnTo>
                    <a:pt x="21" y="14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2" name="Freeform 77"/>
            <p:cNvSpPr/>
            <p:nvPr/>
          </p:nvSpPr>
          <p:spPr bwMode="auto">
            <a:xfrm>
              <a:off x="3141818" y="3304299"/>
              <a:ext cx="452582" cy="233202"/>
            </a:xfrm>
            <a:custGeom>
              <a:avLst/>
              <a:gdLst>
                <a:gd name="T0" fmla="*/ 4 w 262"/>
                <a:gd name="T1" fmla="*/ 135 h 135"/>
                <a:gd name="T2" fmla="*/ 0 w 262"/>
                <a:gd name="T3" fmla="*/ 125 h 135"/>
                <a:gd name="T4" fmla="*/ 257 w 262"/>
                <a:gd name="T5" fmla="*/ 0 h 135"/>
                <a:gd name="T6" fmla="*/ 262 w 262"/>
                <a:gd name="T7" fmla="*/ 10 h 135"/>
                <a:gd name="T8" fmla="*/ 4 w 262"/>
                <a:gd name="T9" fmla="*/ 135 h 135"/>
              </a:gdLst>
              <a:ahLst/>
              <a:cxnLst>
                <a:cxn ang="0">
                  <a:pos x="T0" y="T1"/>
                </a:cxn>
                <a:cxn ang="0">
                  <a:pos x="T2" y="T3"/>
                </a:cxn>
                <a:cxn ang="0">
                  <a:pos x="T4" y="T5"/>
                </a:cxn>
                <a:cxn ang="0">
                  <a:pos x="T6" y="T7"/>
                </a:cxn>
                <a:cxn ang="0">
                  <a:pos x="T8" y="T9"/>
                </a:cxn>
              </a:cxnLst>
              <a:rect l="0" t="0" r="r" b="b"/>
              <a:pathLst>
                <a:path w="262" h="135">
                  <a:moveTo>
                    <a:pt x="4" y="135"/>
                  </a:moveTo>
                  <a:lnTo>
                    <a:pt x="0" y="125"/>
                  </a:lnTo>
                  <a:lnTo>
                    <a:pt x="257" y="0"/>
                  </a:lnTo>
                  <a:lnTo>
                    <a:pt x="262" y="10"/>
                  </a:lnTo>
                  <a:lnTo>
                    <a:pt x="4" y="13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3" name="Freeform 78"/>
            <p:cNvSpPr/>
            <p:nvPr/>
          </p:nvSpPr>
          <p:spPr bwMode="auto">
            <a:xfrm>
              <a:off x="3141818" y="3525409"/>
              <a:ext cx="500950" cy="233202"/>
            </a:xfrm>
            <a:custGeom>
              <a:avLst/>
              <a:gdLst>
                <a:gd name="T0" fmla="*/ 288 w 290"/>
                <a:gd name="T1" fmla="*/ 135 h 135"/>
                <a:gd name="T2" fmla="*/ 0 w 290"/>
                <a:gd name="T3" fmla="*/ 9 h 135"/>
                <a:gd name="T4" fmla="*/ 4 w 290"/>
                <a:gd name="T5" fmla="*/ 0 h 135"/>
                <a:gd name="T6" fmla="*/ 290 w 290"/>
                <a:gd name="T7" fmla="*/ 125 h 135"/>
                <a:gd name="T8" fmla="*/ 288 w 290"/>
                <a:gd name="T9" fmla="*/ 135 h 135"/>
              </a:gdLst>
              <a:ahLst/>
              <a:cxnLst>
                <a:cxn ang="0">
                  <a:pos x="T0" y="T1"/>
                </a:cxn>
                <a:cxn ang="0">
                  <a:pos x="T2" y="T3"/>
                </a:cxn>
                <a:cxn ang="0">
                  <a:pos x="T4" y="T5"/>
                </a:cxn>
                <a:cxn ang="0">
                  <a:pos x="T6" y="T7"/>
                </a:cxn>
                <a:cxn ang="0">
                  <a:pos x="T8" y="T9"/>
                </a:cxn>
              </a:cxnLst>
              <a:rect l="0" t="0" r="r" b="b"/>
              <a:pathLst>
                <a:path w="290" h="135">
                  <a:moveTo>
                    <a:pt x="288" y="135"/>
                  </a:moveTo>
                  <a:lnTo>
                    <a:pt x="0" y="9"/>
                  </a:lnTo>
                  <a:lnTo>
                    <a:pt x="4" y="0"/>
                  </a:lnTo>
                  <a:lnTo>
                    <a:pt x="290" y="125"/>
                  </a:lnTo>
                  <a:lnTo>
                    <a:pt x="288" y="13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4" name="Freeform 79"/>
            <p:cNvSpPr/>
            <p:nvPr/>
          </p:nvSpPr>
          <p:spPr bwMode="auto">
            <a:xfrm>
              <a:off x="3651404" y="3680877"/>
              <a:ext cx="1069268" cy="89826"/>
            </a:xfrm>
            <a:custGeom>
              <a:avLst/>
              <a:gdLst>
                <a:gd name="T0" fmla="*/ 0 w 619"/>
                <a:gd name="T1" fmla="*/ 52 h 52"/>
                <a:gd name="T2" fmla="*/ 0 w 619"/>
                <a:gd name="T3" fmla="*/ 40 h 52"/>
                <a:gd name="T4" fmla="*/ 619 w 619"/>
                <a:gd name="T5" fmla="*/ 0 h 52"/>
                <a:gd name="T6" fmla="*/ 619 w 619"/>
                <a:gd name="T7" fmla="*/ 11 h 52"/>
                <a:gd name="T8" fmla="*/ 0 w 619"/>
                <a:gd name="T9" fmla="*/ 52 h 52"/>
              </a:gdLst>
              <a:ahLst/>
              <a:cxnLst>
                <a:cxn ang="0">
                  <a:pos x="T0" y="T1"/>
                </a:cxn>
                <a:cxn ang="0">
                  <a:pos x="T2" y="T3"/>
                </a:cxn>
                <a:cxn ang="0">
                  <a:pos x="T4" y="T5"/>
                </a:cxn>
                <a:cxn ang="0">
                  <a:pos x="T6" y="T7"/>
                </a:cxn>
                <a:cxn ang="0">
                  <a:pos x="T8" y="T9"/>
                </a:cxn>
              </a:cxnLst>
              <a:rect l="0" t="0" r="r" b="b"/>
              <a:pathLst>
                <a:path w="619" h="52">
                  <a:moveTo>
                    <a:pt x="0" y="52"/>
                  </a:moveTo>
                  <a:lnTo>
                    <a:pt x="0" y="40"/>
                  </a:lnTo>
                  <a:lnTo>
                    <a:pt x="619" y="0"/>
                  </a:lnTo>
                  <a:lnTo>
                    <a:pt x="619" y="11"/>
                  </a:lnTo>
                  <a:lnTo>
                    <a:pt x="0" y="5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5" name="Freeform 80"/>
            <p:cNvSpPr/>
            <p:nvPr/>
          </p:nvSpPr>
          <p:spPr bwMode="auto">
            <a:xfrm>
              <a:off x="4496109" y="3238657"/>
              <a:ext cx="445672" cy="212473"/>
            </a:xfrm>
            <a:custGeom>
              <a:avLst/>
              <a:gdLst>
                <a:gd name="T0" fmla="*/ 5 w 258"/>
                <a:gd name="T1" fmla="*/ 123 h 123"/>
                <a:gd name="T2" fmla="*/ 0 w 258"/>
                <a:gd name="T3" fmla="*/ 114 h 123"/>
                <a:gd name="T4" fmla="*/ 253 w 258"/>
                <a:gd name="T5" fmla="*/ 0 h 123"/>
                <a:gd name="T6" fmla="*/ 258 w 258"/>
                <a:gd name="T7" fmla="*/ 10 h 123"/>
                <a:gd name="T8" fmla="*/ 5 w 258"/>
                <a:gd name="T9" fmla="*/ 123 h 123"/>
              </a:gdLst>
              <a:ahLst/>
              <a:cxnLst>
                <a:cxn ang="0">
                  <a:pos x="T0" y="T1"/>
                </a:cxn>
                <a:cxn ang="0">
                  <a:pos x="T2" y="T3"/>
                </a:cxn>
                <a:cxn ang="0">
                  <a:pos x="T4" y="T5"/>
                </a:cxn>
                <a:cxn ang="0">
                  <a:pos x="T6" y="T7"/>
                </a:cxn>
                <a:cxn ang="0">
                  <a:pos x="T8" y="T9"/>
                </a:cxn>
              </a:cxnLst>
              <a:rect l="0" t="0" r="r" b="b"/>
              <a:pathLst>
                <a:path w="258" h="123">
                  <a:moveTo>
                    <a:pt x="5" y="123"/>
                  </a:moveTo>
                  <a:lnTo>
                    <a:pt x="0" y="114"/>
                  </a:lnTo>
                  <a:lnTo>
                    <a:pt x="253" y="0"/>
                  </a:lnTo>
                  <a:lnTo>
                    <a:pt x="258" y="10"/>
                  </a:lnTo>
                  <a:lnTo>
                    <a:pt x="5" y="12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6" name="Freeform 81"/>
            <p:cNvSpPr/>
            <p:nvPr/>
          </p:nvSpPr>
          <p:spPr bwMode="auto">
            <a:xfrm>
              <a:off x="4235270" y="3435583"/>
              <a:ext cx="269476" cy="89826"/>
            </a:xfrm>
            <a:custGeom>
              <a:avLst/>
              <a:gdLst>
                <a:gd name="T0" fmla="*/ 2 w 156"/>
                <a:gd name="T1" fmla="*/ 52 h 52"/>
                <a:gd name="T2" fmla="*/ 0 w 156"/>
                <a:gd name="T3" fmla="*/ 40 h 52"/>
                <a:gd name="T4" fmla="*/ 154 w 156"/>
                <a:gd name="T5" fmla="*/ 0 h 52"/>
                <a:gd name="T6" fmla="*/ 156 w 156"/>
                <a:gd name="T7" fmla="*/ 9 h 52"/>
                <a:gd name="T8" fmla="*/ 2 w 156"/>
                <a:gd name="T9" fmla="*/ 52 h 52"/>
              </a:gdLst>
              <a:ahLst/>
              <a:cxnLst>
                <a:cxn ang="0">
                  <a:pos x="T0" y="T1"/>
                </a:cxn>
                <a:cxn ang="0">
                  <a:pos x="T2" y="T3"/>
                </a:cxn>
                <a:cxn ang="0">
                  <a:pos x="T4" y="T5"/>
                </a:cxn>
                <a:cxn ang="0">
                  <a:pos x="T6" y="T7"/>
                </a:cxn>
                <a:cxn ang="0">
                  <a:pos x="T8" y="T9"/>
                </a:cxn>
              </a:cxnLst>
              <a:rect l="0" t="0" r="r" b="b"/>
              <a:pathLst>
                <a:path w="156" h="52">
                  <a:moveTo>
                    <a:pt x="2" y="52"/>
                  </a:moveTo>
                  <a:lnTo>
                    <a:pt x="0" y="40"/>
                  </a:lnTo>
                  <a:lnTo>
                    <a:pt x="154" y="0"/>
                  </a:lnTo>
                  <a:lnTo>
                    <a:pt x="156" y="9"/>
                  </a:lnTo>
                  <a:lnTo>
                    <a:pt x="2" y="5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7" name="Freeform 82"/>
            <p:cNvSpPr/>
            <p:nvPr/>
          </p:nvSpPr>
          <p:spPr bwMode="auto">
            <a:xfrm>
              <a:off x="4900324" y="2680700"/>
              <a:ext cx="44913" cy="566594"/>
            </a:xfrm>
            <a:custGeom>
              <a:avLst/>
              <a:gdLst>
                <a:gd name="T0" fmla="*/ 14 w 26"/>
                <a:gd name="T1" fmla="*/ 328 h 328"/>
                <a:gd name="T2" fmla="*/ 0 w 26"/>
                <a:gd name="T3" fmla="*/ 0 h 328"/>
                <a:gd name="T4" fmla="*/ 12 w 26"/>
                <a:gd name="T5" fmla="*/ 0 h 328"/>
                <a:gd name="T6" fmla="*/ 26 w 26"/>
                <a:gd name="T7" fmla="*/ 328 h 328"/>
                <a:gd name="T8" fmla="*/ 14 w 26"/>
                <a:gd name="T9" fmla="*/ 328 h 328"/>
              </a:gdLst>
              <a:ahLst/>
              <a:cxnLst>
                <a:cxn ang="0">
                  <a:pos x="T0" y="T1"/>
                </a:cxn>
                <a:cxn ang="0">
                  <a:pos x="T2" y="T3"/>
                </a:cxn>
                <a:cxn ang="0">
                  <a:pos x="T4" y="T5"/>
                </a:cxn>
                <a:cxn ang="0">
                  <a:pos x="T6" y="T7"/>
                </a:cxn>
                <a:cxn ang="0">
                  <a:pos x="T8" y="T9"/>
                </a:cxn>
              </a:cxnLst>
              <a:rect l="0" t="0" r="r" b="b"/>
              <a:pathLst>
                <a:path w="26" h="328">
                  <a:moveTo>
                    <a:pt x="14" y="328"/>
                  </a:moveTo>
                  <a:lnTo>
                    <a:pt x="0" y="0"/>
                  </a:lnTo>
                  <a:lnTo>
                    <a:pt x="12" y="0"/>
                  </a:lnTo>
                  <a:lnTo>
                    <a:pt x="26" y="328"/>
                  </a:lnTo>
                  <a:lnTo>
                    <a:pt x="14" y="32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8" name="Freeform 83"/>
            <p:cNvSpPr/>
            <p:nvPr/>
          </p:nvSpPr>
          <p:spPr bwMode="auto">
            <a:xfrm>
              <a:off x="4594572" y="2321396"/>
              <a:ext cx="323026" cy="366213"/>
            </a:xfrm>
            <a:custGeom>
              <a:avLst/>
              <a:gdLst>
                <a:gd name="T0" fmla="*/ 179 w 187"/>
                <a:gd name="T1" fmla="*/ 212 h 212"/>
                <a:gd name="T2" fmla="*/ 0 w 187"/>
                <a:gd name="T3" fmla="*/ 7 h 212"/>
                <a:gd name="T4" fmla="*/ 9 w 187"/>
                <a:gd name="T5" fmla="*/ 0 h 212"/>
                <a:gd name="T6" fmla="*/ 187 w 187"/>
                <a:gd name="T7" fmla="*/ 205 h 212"/>
                <a:gd name="T8" fmla="*/ 179 w 187"/>
                <a:gd name="T9" fmla="*/ 212 h 212"/>
              </a:gdLst>
              <a:ahLst/>
              <a:cxnLst>
                <a:cxn ang="0">
                  <a:pos x="T0" y="T1"/>
                </a:cxn>
                <a:cxn ang="0">
                  <a:pos x="T2" y="T3"/>
                </a:cxn>
                <a:cxn ang="0">
                  <a:pos x="T4" y="T5"/>
                </a:cxn>
                <a:cxn ang="0">
                  <a:pos x="T6" y="T7"/>
                </a:cxn>
                <a:cxn ang="0">
                  <a:pos x="T8" y="T9"/>
                </a:cxn>
              </a:cxnLst>
              <a:rect l="0" t="0" r="r" b="b"/>
              <a:pathLst>
                <a:path w="187" h="212">
                  <a:moveTo>
                    <a:pt x="179" y="212"/>
                  </a:moveTo>
                  <a:lnTo>
                    <a:pt x="0" y="7"/>
                  </a:lnTo>
                  <a:lnTo>
                    <a:pt x="9" y="0"/>
                  </a:lnTo>
                  <a:lnTo>
                    <a:pt x="187" y="205"/>
                  </a:lnTo>
                  <a:lnTo>
                    <a:pt x="179" y="21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59" name="Freeform 84"/>
            <p:cNvSpPr/>
            <p:nvPr/>
          </p:nvSpPr>
          <p:spPr bwMode="auto">
            <a:xfrm>
              <a:off x="4655031" y="2675517"/>
              <a:ext cx="257384" cy="205563"/>
            </a:xfrm>
            <a:custGeom>
              <a:avLst/>
              <a:gdLst>
                <a:gd name="T0" fmla="*/ 7 w 149"/>
                <a:gd name="T1" fmla="*/ 119 h 119"/>
                <a:gd name="T2" fmla="*/ 0 w 149"/>
                <a:gd name="T3" fmla="*/ 109 h 119"/>
                <a:gd name="T4" fmla="*/ 142 w 149"/>
                <a:gd name="T5" fmla="*/ 0 h 119"/>
                <a:gd name="T6" fmla="*/ 149 w 149"/>
                <a:gd name="T7" fmla="*/ 10 h 119"/>
                <a:gd name="T8" fmla="*/ 7 w 149"/>
                <a:gd name="T9" fmla="*/ 119 h 119"/>
              </a:gdLst>
              <a:ahLst/>
              <a:cxnLst>
                <a:cxn ang="0">
                  <a:pos x="T0" y="T1"/>
                </a:cxn>
                <a:cxn ang="0">
                  <a:pos x="T2" y="T3"/>
                </a:cxn>
                <a:cxn ang="0">
                  <a:pos x="T4" y="T5"/>
                </a:cxn>
                <a:cxn ang="0">
                  <a:pos x="T6" y="T7"/>
                </a:cxn>
                <a:cxn ang="0">
                  <a:pos x="T8" y="T9"/>
                </a:cxn>
              </a:cxnLst>
              <a:rect l="0" t="0" r="r" b="b"/>
              <a:pathLst>
                <a:path w="149" h="119">
                  <a:moveTo>
                    <a:pt x="7" y="119"/>
                  </a:moveTo>
                  <a:lnTo>
                    <a:pt x="0" y="109"/>
                  </a:lnTo>
                  <a:lnTo>
                    <a:pt x="142" y="0"/>
                  </a:lnTo>
                  <a:lnTo>
                    <a:pt x="149" y="10"/>
                  </a:lnTo>
                  <a:lnTo>
                    <a:pt x="7" y="11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0" name="Freeform 85"/>
            <p:cNvSpPr/>
            <p:nvPr/>
          </p:nvSpPr>
          <p:spPr bwMode="auto">
            <a:xfrm>
              <a:off x="4394192" y="2863806"/>
              <a:ext cx="278113" cy="236657"/>
            </a:xfrm>
            <a:custGeom>
              <a:avLst/>
              <a:gdLst>
                <a:gd name="T0" fmla="*/ 7 w 161"/>
                <a:gd name="T1" fmla="*/ 137 h 137"/>
                <a:gd name="T2" fmla="*/ 0 w 161"/>
                <a:gd name="T3" fmla="*/ 130 h 137"/>
                <a:gd name="T4" fmla="*/ 154 w 161"/>
                <a:gd name="T5" fmla="*/ 0 h 137"/>
                <a:gd name="T6" fmla="*/ 161 w 161"/>
                <a:gd name="T7" fmla="*/ 10 h 137"/>
                <a:gd name="T8" fmla="*/ 7 w 161"/>
                <a:gd name="T9" fmla="*/ 137 h 137"/>
              </a:gdLst>
              <a:ahLst/>
              <a:cxnLst>
                <a:cxn ang="0">
                  <a:pos x="T0" y="T1"/>
                </a:cxn>
                <a:cxn ang="0">
                  <a:pos x="T2" y="T3"/>
                </a:cxn>
                <a:cxn ang="0">
                  <a:pos x="T4" y="T5"/>
                </a:cxn>
                <a:cxn ang="0">
                  <a:pos x="T6" y="T7"/>
                </a:cxn>
                <a:cxn ang="0">
                  <a:pos x="T8" y="T9"/>
                </a:cxn>
              </a:cxnLst>
              <a:rect l="0" t="0" r="r" b="b"/>
              <a:pathLst>
                <a:path w="161" h="137">
                  <a:moveTo>
                    <a:pt x="7" y="137"/>
                  </a:moveTo>
                  <a:lnTo>
                    <a:pt x="0" y="130"/>
                  </a:lnTo>
                  <a:lnTo>
                    <a:pt x="154" y="0"/>
                  </a:lnTo>
                  <a:lnTo>
                    <a:pt x="161" y="10"/>
                  </a:lnTo>
                  <a:lnTo>
                    <a:pt x="7" y="13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1" name="Freeform 86"/>
            <p:cNvSpPr/>
            <p:nvPr/>
          </p:nvSpPr>
          <p:spPr bwMode="auto">
            <a:xfrm>
              <a:off x="3965794" y="3027911"/>
              <a:ext cx="440490" cy="72552"/>
            </a:xfrm>
            <a:custGeom>
              <a:avLst/>
              <a:gdLst>
                <a:gd name="T0" fmla="*/ 253 w 255"/>
                <a:gd name="T1" fmla="*/ 42 h 42"/>
                <a:gd name="T2" fmla="*/ 0 w 255"/>
                <a:gd name="T3" fmla="*/ 9 h 42"/>
                <a:gd name="T4" fmla="*/ 2 w 255"/>
                <a:gd name="T5" fmla="*/ 0 h 42"/>
                <a:gd name="T6" fmla="*/ 255 w 255"/>
                <a:gd name="T7" fmla="*/ 33 h 42"/>
                <a:gd name="T8" fmla="*/ 253 w 255"/>
                <a:gd name="T9" fmla="*/ 42 h 42"/>
              </a:gdLst>
              <a:ahLst/>
              <a:cxnLst>
                <a:cxn ang="0">
                  <a:pos x="T0" y="T1"/>
                </a:cxn>
                <a:cxn ang="0">
                  <a:pos x="T2" y="T3"/>
                </a:cxn>
                <a:cxn ang="0">
                  <a:pos x="T4" y="T5"/>
                </a:cxn>
                <a:cxn ang="0">
                  <a:pos x="T6" y="T7"/>
                </a:cxn>
                <a:cxn ang="0">
                  <a:pos x="T8" y="T9"/>
                </a:cxn>
              </a:cxnLst>
              <a:rect l="0" t="0" r="r" b="b"/>
              <a:pathLst>
                <a:path w="255" h="42">
                  <a:moveTo>
                    <a:pt x="253" y="42"/>
                  </a:moveTo>
                  <a:lnTo>
                    <a:pt x="0" y="9"/>
                  </a:lnTo>
                  <a:lnTo>
                    <a:pt x="2" y="0"/>
                  </a:lnTo>
                  <a:lnTo>
                    <a:pt x="255" y="33"/>
                  </a:lnTo>
                  <a:lnTo>
                    <a:pt x="253" y="42"/>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2" name="Freeform 87"/>
            <p:cNvSpPr/>
            <p:nvPr/>
          </p:nvSpPr>
          <p:spPr bwMode="auto">
            <a:xfrm>
              <a:off x="3552942" y="3031366"/>
              <a:ext cx="412852" cy="57005"/>
            </a:xfrm>
            <a:custGeom>
              <a:avLst/>
              <a:gdLst>
                <a:gd name="T0" fmla="*/ 0 w 239"/>
                <a:gd name="T1" fmla="*/ 33 h 33"/>
                <a:gd name="T2" fmla="*/ 0 w 239"/>
                <a:gd name="T3" fmla="*/ 24 h 33"/>
                <a:gd name="T4" fmla="*/ 239 w 239"/>
                <a:gd name="T5" fmla="*/ 0 h 33"/>
                <a:gd name="T6" fmla="*/ 239 w 239"/>
                <a:gd name="T7" fmla="*/ 12 h 33"/>
                <a:gd name="T8" fmla="*/ 0 w 239"/>
                <a:gd name="T9" fmla="*/ 33 h 33"/>
              </a:gdLst>
              <a:ahLst/>
              <a:cxnLst>
                <a:cxn ang="0">
                  <a:pos x="T0" y="T1"/>
                </a:cxn>
                <a:cxn ang="0">
                  <a:pos x="T2" y="T3"/>
                </a:cxn>
                <a:cxn ang="0">
                  <a:pos x="T4" y="T5"/>
                </a:cxn>
                <a:cxn ang="0">
                  <a:pos x="T6" y="T7"/>
                </a:cxn>
                <a:cxn ang="0">
                  <a:pos x="T8" y="T9"/>
                </a:cxn>
              </a:cxnLst>
              <a:rect l="0" t="0" r="r" b="b"/>
              <a:pathLst>
                <a:path w="239" h="33">
                  <a:moveTo>
                    <a:pt x="0" y="33"/>
                  </a:moveTo>
                  <a:lnTo>
                    <a:pt x="0" y="24"/>
                  </a:lnTo>
                  <a:lnTo>
                    <a:pt x="239" y="0"/>
                  </a:lnTo>
                  <a:lnTo>
                    <a:pt x="239" y="12"/>
                  </a:lnTo>
                  <a:lnTo>
                    <a:pt x="0" y="3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3" name="Freeform 88"/>
            <p:cNvSpPr/>
            <p:nvPr/>
          </p:nvSpPr>
          <p:spPr bwMode="auto">
            <a:xfrm>
              <a:off x="3013989" y="2912174"/>
              <a:ext cx="544135" cy="179652"/>
            </a:xfrm>
            <a:custGeom>
              <a:avLst/>
              <a:gdLst>
                <a:gd name="T0" fmla="*/ 310 w 315"/>
                <a:gd name="T1" fmla="*/ 104 h 104"/>
                <a:gd name="T2" fmla="*/ 0 w 315"/>
                <a:gd name="T3" fmla="*/ 10 h 104"/>
                <a:gd name="T4" fmla="*/ 5 w 315"/>
                <a:gd name="T5" fmla="*/ 0 h 104"/>
                <a:gd name="T6" fmla="*/ 315 w 315"/>
                <a:gd name="T7" fmla="*/ 95 h 104"/>
                <a:gd name="T8" fmla="*/ 310 w 315"/>
                <a:gd name="T9" fmla="*/ 104 h 104"/>
              </a:gdLst>
              <a:ahLst/>
              <a:cxnLst>
                <a:cxn ang="0">
                  <a:pos x="T0" y="T1"/>
                </a:cxn>
                <a:cxn ang="0">
                  <a:pos x="T2" y="T3"/>
                </a:cxn>
                <a:cxn ang="0">
                  <a:pos x="T4" y="T5"/>
                </a:cxn>
                <a:cxn ang="0">
                  <a:pos x="T6" y="T7"/>
                </a:cxn>
                <a:cxn ang="0">
                  <a:pos x="T8" y="T9"/>
                </a:cxn>
              </a:cxnLst>
              <a:rect l="0" t="0" r="r" b="b"/>
              <a:pathLst>
                <a:path w="315" h="104">
                  <a:moveTo>
                    <a:pt x="310" y="104"/>
                  </a:moveTo>
                  <a:lnTo>
                    <a:pt x="0" y="10"/>
                  </a:lnTo>
                  <a:lnTo>
                    <a:pt x="5" y="0"/>
                  </a:lnTo>
                  <a:lnTo>
                    <a:pt x="315" y="95"/>
                  </a:lnTo>
                  <a:lnTo>
                    <a:pt x="310" y="104"/>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4" name="Freeform 89"/>
            <p:cNvSpPr/>
            <p:nvPr/>
          </p:nvSpPr>
          <p:spPr bwMode="auto">
            <a:xfrm>
              <a:off x="3292103" y="3079734"/>
              <a:ext cx="257384" cy="82916"/>
            </a:xfrm>
            <a:custGeom>
              <a:avLst/>
              <a:gdLst>
                <a:gd name="T0" fmla="*/ 5 w 149"/>
                <a:gd name="T1" fmla="*/ 48 h 48"/>
                <a:gd name="T2" fmla="*/ 0 w 149"/>
                <a:gd name="T3" fmla="*/ 36 h 48"/>
                <a:gd name="T4" fmla="*/ 147 w 149"/>
                <a:gd name="T5" fmla="*/ 0 h 48"/>
                <a:gd name="T6" fmla="*/ 149 w 149"/>
                <a:gd name="T7" fmla="*/ 10 h 48"/>
                <a:gd name="T8" fmla="*/ 5 w 149"/>
                <a:gd name="T9" fmla="*/ 48 h 48"/>
              </a:gdLst>
              <a:ahLst/>
              <a:cxnLst>
                <a:cxn ang="0">
                  <a:pos x="T0" y="T1"/>
                </a:cxn>
                <a:cxn ang="0">
                  <a:pos x="T2" y="T3"/>
                </a:cxn>
                <a:cxn ang="0">
                  <a:pos x="T4" y="T5"/>
                </a:cxn>
                <a:cxn ang="0">
                  <a:pos x="T6" y="T7"/>
                </a:cxn>
                <a:cxn ang="0">
                  <a:pos x="T8" y="T9"/>
                </a:cxn>
              </a:cxnLst>
              <a:rect l="0" t="0" r="r" b="b"/>
              <a:pathLst>
                <a:path w="149" h="48">
                  <a:moveTo>
                    <a:pt x="5" y="48"/>
                  </a:moveTo>
                  <a:lnTo>
                    <a:pt x="0" y="36"/>
                  </a:lnTo>
                  <a:lnTo>
                    <a:pt x="147" y="0"/>
                  </a:lnTo>
                  <a:lnTo>
                    <a:pt x="149" y="10"/>
                  </a:lnTo>
                  <a:lnTo>
                    <a:pt x="5" y="4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5" name="Freeform 90"/>
            <p:cNvSpPr/>
            <p:nvPr/>
          </p:nvSpPr>
          <p:spPr bwMode="auto">
            <a:xfrm>
              <a:off x="3585763" y="3084916"/>
              <a:ext cx="817066" cy="228020"/>
            </a:xfrm>
            <a:custGeom>
              <a:avLst/>
              <a:gdLst>
                <a:gd name="T0" fmla="*/ 0 w 200"/>
                <a:gd name="T1" fmla="*/ 56 h 56"/>
                <a:gd name="T2" fmla="*/ 0 w 200"/>
                <a:gd name="T3" fmla="*/ 56 h 56"/>
                <a:gd name="T4" fmla="*/ 1 w 200"/>
                <a:gd name="T5" fmla="*/ 54 h 56"/>
                <a:gd name="T6" fmla="*/ 1 w 200"/>
                <a:gd name="T7" fmla="*/ 52 h 56"/>
                <a:gd name="T8" fmla="*/ 199 w 200"/>
                <a:gd name="T9" fmla="*/ 0 h 56"/>
                <a:gd name="T10" fmla="*/ 200 w 200"/>
                <a:gd name="T11" fmla="*/ 4 h 56"/>
                <a:gd name="T12" fmla="*/ 0 w 200"/>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200" h="56">
                  <a:moveTo>
                    <a:pt x="0" y="56"/>
                  </a:moveTo>
                  <a:cubicBezTo>
                    <a:pt x="0" y="56"/>
                    <a:pt x="0" y="56"/>
                    <a:pt x="0" y="56"/>
                  </a:cubicBezTo>
                  <a:cubicBezTo>
                    <a:pt x="1" y="54"/>
                    <a:pt x="1" y="54"/>
                    <a:pt x="1" y="54"/>
                  </a:cubicBezTo>
                  <a:cubicBezTo>
                    <a:pt x="1" y="52"/>
                    <a:pt x="1" y="52"/>
                    <a:pt x="1" y="52"/>
                  </a:cubicBezTo>
                  <a:cubicBezTo>
                    <a:pt x="6" y="51"/>
                    <a:pt x="145" y="14"/>
                    <a:pt x="199" y="0"/>
                  </a:cubicBezTo>
                  <a:cubicBezTo>
                    <a:pt x="200" y="4"/>
                    <a:pt x="200" y="4"/>
                    <a:pt x="200" y="4"/>
                  </a:cubicBezTo>
                  <a:cubicBezTo>
                    <a:pt x="18" y="53"/>
                    <a:pt x="2" y="56"/>
                    <a:pt x="0" y="56"/>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6" name="Freeform 91"/>
            <p:cNvSpPr/>
            <p:nvPr/>
          </p:nvSpPr>
          <p:spPr bwMode="auto">
            <a:xfrm>
              <a:off x="3585763" y="3034821"/>
              <a:ext cx="388668" cy="281570"/>
            </a:xfrm>
            <a:custGeom>
              <a:avLst/>
              <a:gdLst>
                <a:gd name="T0" fmla="*/ 7 w 225"/>
                <a:gd name="T1" fmla="*/ 163 h 163"/>
                <a:gd name="T2" fmla="*/ 0 w 225"/>
                <a:gd name="T3" fmla="*/ 154 h 163"/>
                <a:gd name="T4" fmla="*/ 218 w 225"/>
                <a:gd name="T5" fmla="*/ 0 h 163"/>
                <a:gd name="T6" fmla="*/ 225 w 225"/>
                <a:gd name="T7" fmla="*/ 10 h 163"/>
                <a:gd name="T8" fmla="*/ 7 w 225"/>
                <a:gd name="T9" fmla="*/ 163 h 163"/>
              </a:gdLst>
              <a:ahLst/>
              <a:cxnLst>
                <a:cxn ang="0">
                  <a:pos x="T0" y="T1"/>
                </a:cxn>
                <a:cxn ang="0">
                  <a:pos x="T2" y="T3"/>
                </a:cxn>
                <a:cxn ang="0">
                  <a:pos x="T4" y="T5"/>
                </a:cxn>
                <a:cxn ang="0">
                  <a:pos x="T6" y="T7"/>
                </a:cxn>
                <a:cxn ang="0">
                  <a:pos x="T8" y="T9"/>
                </a:cxn>
              </a:cxnLst>
              <a:rect l="0" t="0" r="r" b="b"/>
              <a:pathLst>
                <a:path w="225" h="163">
                  <a:moveTo>
                    <a:pt x="7" y="163"/>
                  </a:moveTo>
                  <a:lnTo>
                    <a:pt x="0" y="154"/>
                  </a:lnTo>
                  <a:lnTo>
                    <a:pt x="218" y="0"/>
                  </a:lnTo>
                  <a:lnTo>
                    <a:pt x="225" y="10"/>
                  </a:lnTo>
                  <a:lnTo>
                    <a:pt x="7" y="16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7" name="Freeform 92"/>
            <p:cNvSpPr/>
            <p:nvPr/>
          </p:nvSpPr>
          <p:spPr bwMode="auto">
            <a:xfrm>
              <a:off x="3977885" y="2863806"/>
              <a:ext cx="682328" cy="171015"/>
            </a:xfrm>
            <a:custGeom>
              <a:avLst/>
              <a:gdLst>
                <a:gd name="T0" fmla="*/ 2 w 395"/>
                <a:gd name="T1" fmla="*/ 99 h 99"/>
                <a:gd name="T2" fmla="*/ 0 w 395"/>
                <a:gd name="T3" fmla="*/ 88 h 99"/>
                <a:gd name="T4" fmla="*/ 392 w 395"/>
                <a:gd name="T5" fmla="*/ 0 h 99"/>
                <a:gd name="T6" fmla="*/ 395 w 395"/>
                <a:gd name="T7" fmla="*/ 12 h 99"/>
                <a:gd name="T8" fmla="*/ 2 w 395"/>
                <a:gd name="T9" fmla="*/ 99 h 99"/>
              </a:gdLst>
              <a:ahLst/>
              <a:cxnLst>
                <a:cxn ang="0">
                  <a:pos x="T0" y="T1"/>
                </a:cxn>
                <a:cxn ang="0">
                  <a:pos x="T2" y="T3"/>
                </a:cxn>
                <a:cxn ang="0">
                  <a:pos x="T4" y="T5"/>
                </a:cxn>
                <a:cxn ang="0">
                  <a:pos x="T6" y="T7"/>
                </a:cxn>
                <a:cxn ang="0">
                  <a:pos x="T8" y="T9"/>
                </a:cxn>
              </a:cxnLst>
              <a:rect l="0" t="0" r="r" b="b"/>
              <a:pathLst>
                <a:path w="395" h="99">
                  <a:moveTo>
                    <a:pt x="2" y="99"/>
                  </a:moveTo>
                  <a:lnTo>
                    <a:pt x="0" y="88"/>
                  </a:lnTo>
                  <a:lnTo>
                    <a:pt x="392" y="0"/>
                  </a:lnTo>
                  <a:lnTo>
                    <a:pt x="395" y="12"/>
                  </a:lnTo>
                  <a:lnTo>
                    <a:pt x="2" y="9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8" name="Freeform 93"/>
            <p:cNvSpPr/>
            <p:nvPr/>
          </p:nvSpPr>
          <p:spPr bwMode="auto">
            <a:xfrm>
              <a:off x="4394192" y="3097008"/>
              <a:ext cx="119191" cy="342030"/>
            </a:xfrm>
            <a:custGeom>
              <a:avLst/>
              <a:gdLst>
                <a:gd name="T0" fmla="*/ 59 w 69"/>
                <a:gd name="T1" fmla="*/ 198 h 198"/>
                <a:gd name="T2" fmla="*/ 0 w 69"/>
                <a:gd name="T3" fmla="*/ 2 h 198"/>
                <a:gd name="T4" fmla="*/ 12 w 69"/>
                <a:gd name="T5" fmla="*/ 0 h 198"/>
                <a:gd name="T6" fmla="*/ 69 w 69"/>
                <a:gd name="T7" fmla="*/ 196 h 198"/>
                <a:gd name="T8" fmla="*/ 59 w 69"/>
                <a:gd name="T9" fmla="*/ 198 h 198"/>
              </a:gdLst>
              <a:ahLst/>
              <a:cxnLst>
                <a:cxn ang="0">
                  <a:pos x="T0" y="T1"/>
                </a:cxn>
                <a:cxn ang="0">
                  <a:pos x="T2" y="T3"/>
                </a:cxn>
                <a:cxn ang="0">
                  <a:pos x="T4" y="T5"/>
                </a:cxn>
                <a:cxn ang="0">
                  <a:pos x="T6" y="T7"/>
                </a:cxn>
                <a:cxn ang="0">
                  <a:pos x="T8" y="T9"/>
                </a:cxn>
              </a:cxnLst>
              <a:rect l="0" t="0" r="r" b="b"/>
              <a:pathLst>
                <a:path w="69" h="198">
                  <a:moveTo>
                    <a:pt x="59" y="198"/>
                  </a:moveTo>
                  <a:lnTo>
                    <a:pt x="0" y="2"/>
                  </a:lnTo>
                  <a:lnTo>
                    <a:pt x="12" y="0"/>
                  </a:lnTo>
                  <a:lnTo>
                    <a:pt x="69" y="196"/>
                  </a:lnTo>
                  <a:lnTo>
                    <a:pt x="59" y="19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69" name="Freeform 94"/>
            <p:cNvSpPr/>
            <p:nvPr/>
          </p:nvSpPr>
          <p:spPr bwMode="auto">
            <a:xfrm>
              <a:off x="4211086" y="2599511"/>
              <a:ext cx="692692" cy="88099"/>
            </a:xfrm>
            <a:custGeom>
              <a:avLst/>
              <a:gdLst>
                <a:gd name="T0" fmla="*/ 399 w 401"/>
                <a:gd name="T1" fmla="*/ 51 h 51"/>
                <a:gd name="T2" fmla="*/ 0 w 401"/>
                <a:gd name="T3" fmla="*/ 11 h 51"/>
                <a:gd name="T4" fmla="*/ 0 w 401"/>
                <a:gd name="T5" fmla="*/ 0 h 51"/>
                <a:gd name="T6" fmla="*/ 401 w 401"/>
                <a:gd name="T7" fmla="*/ 42 h 51"/>
                <a:gd name="T8" fmla="*/ 399 w 401"/>
                <a:gd name="T9" fmla="*/ 51 h 51"/>
              </a:gdLst>
              <a:ahLst/>
              <a:cxnLst>
                <a:cxn ang="0">
                  <a:pos x="T0" y="T1"/>
                </a:cxn>
                <a:cxn ang="0">
                  <a:pos x="T2" y="T3"/>
                </a:cxn>
                <a:cxn ang="0">
                  <a:pos x="T4" y="T5"/>
                </a:cxn>
                <a:cxn ang="0">
                  <a:pos x="T6" y="T7"/>
                </a:cxn>
                <a:cxn ang="0">
                  <a:pos x="T8" y="T9"/>
                </a:cxn>
              </a:cxnLst>
              <a:rect l="0" t="0" r="r" b="b"/>
              <a:pathLst>
                <a:path w="401" h="51">
                  <a:moveTo>
                    <a:pt x="399" y="51"/>
                  </a:moveTo>
                  <a:lnTo>
                    <a:pt x="0" y="11"/>
                  </a:lnTo>
                  <a:lnTo>
                    <a:pt x="0" y="0"/>
                  </a:lnTo>
                  <a:lnTo>
                    <a:pt x="401" y="42"/>
                  </a:lnTo>
                  <a:lnTo>
                    <a:pt x="399" y="5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0" name="Freeform 95"/>
            <p:cNvSpPr/>
            <p:nvPr/>
          </p:nvSpPr>
          <p:spPr bwMode="auto">
            <a:xfrm>
              <a:off x="4205904" y="2321396"/>
              <a:ext cx="400760" cy="290207"/>
            </a:xfrm>
            <a:custGeom>
              <a:avLst/>
              <a:gdLst>
                <a:gd name="T0" fmla="*/ 7 w 232"/>
                <a:gd name="T1" fmla="*/ 168 h 168"/>
                <a:gd name="T2" fmla="*/ 0 w 232"/>
                <a:gd name="T3" fmla="*/ 161 h 168"/>
                <a:gd name="T4" fmla="*/ 225 w 232"/>
                <a:gd name="T5" fmla="*/ 0 h 168"/>
                <a:gd name="T6" fmla="*/ 232 w 232"/>
                <a:gd name="T7" fmla="*/ 9 h 168"/>
                <a:gd name="T8" fmla="*/ 7 w 232"/>
                <a:gd name="T9" fmla="*/ 168 h 168"/>
              </a:gdLst>
              <a:ahLst/>
              <a:cxnLst>
                <a:cxn ang="0">
                  <a:pos x="T0" y="T1"/>
                </a:cxn>
                <a:cxn ang="0">
                  <a:pos x="T2" y="T3"/>
                </a:cxn>
                <a:cxn ang="0">
                  <a:pos x="T4" y="T5"/>
                </a:cxn>
                <a:cxn ang="0">
                  <a:pos x="T6" y="T7"/>
                </a:cxn>
                <a:cxn ang="0">
                  <a:pos x="T8" y="T9"/>
                </a:cxn>
              </a:cxnLst>
              <a:rect l="0" t="0" r="r" b="b"/>
              <a:pathLst>
                <a:path w="232" h="168">
                  <a:moveTo>
                    <a:pt x="7" y="168"/>
                  </a:moveTo>
                  <a:lnTo>
                    <a:pt x="0" y="161"/>
                  </a:lnTo>
                  <a:lnTo>
                    <a:pt x="225" y="0"/>
                  </a:lnTo>
                  <a:lnTo>
                    <a:pt x="232" y="9"/>
                  </a:lnTo>
                  <a:lnTo>
                    <a:pt x="7" y="16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1" name="Freeform 96"/>
            <p:cNvSpPr/>
            <p:nvPr/>
          </p:nvSpPr>
          <p:spPr bwMode="auto">
            <a:xfrm>
              <a:off x="3007080" y="2483774"/>
              <a:ext cx="191743" cy="437038"/>
            </a:xfrm>
            <a:custGeom>
              <a:avLst/>
              <a:gdLst>
                <a:gd name="T0" fmla="*/ 9 w 111"/>
                <a:gd name="T1" fmla="*/ 253 h 253"/>
                <a:gd name="T2" fmla="*/ 0 w 111"/>
                <a:gd name="T3" fmla="*/ 248 h 253"/>
                <a:gd name="T4" fmla="*/ 99 w 111"/>
                <a:gd name="T5" fmla="*/ 0 h 253"/>
                <a:gd name="T6" fmla="*/ 111 w 111"/>
                <a:gd name="T7" fmla="*/ 5 h 253"/>
                <a:gd name="T8" fmla="*/ 9 w 111"/>
                <a:gd name="T9" fmla="*/ 253 h 253"/>
              </a:gdLst>
              <a:ahLst/>
              <a:cxnLst>
                <a:cxn ang="0">
                  <a:pos x="T0" y="T1"/>
                </a:cxn>
                <a:cxn ang="0">
                  <a:pos x="T2" y="T3"/>
                </a:cxn>
                <a:cxn ang="0">
                  <a:pos x="T4" y="T5"/>
                </a:cxn>
                <a:cxn ang="0">
                  <a:pos x="T6" y="T7"/>
                </a:cxn>
                <a:cxn ang="0">
                  <a:pos x="T8" y="T9"/>
                </a:cxn>
              </a:cxnLst>
              <a:rect l="0" t="0" r="r" b="b"/>
              <a:pathLst>
                <a:path w="111" h="253">
                  <a:moveTo>
                    <a:pt x="9" y="253"/>
                  </a:moveTo>
                  <a:lnTo>
                    <a:pt x="0" y="248"/>
                  </a:lnTo>
                  <a:lnTo>
                    <a:pt x="99" y="0"/>
                  </a:lnTo>
                  <a:lnTo>
                    <a:pt x="111" y="5"/>
                  </a:lnTo>
                  <a:lnTo>
                    <a:pt x="9" y="25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2" name="Freeform 97"/>
            <p:cNvSpPr/>
            <p:nvPr/>
          </p:nvSpPr>
          <p:spPr bwMode="auto">
            <a:xfrm>
              <a:off x="3190185" y="2476864"/>
              <a:ext cx="298842" cy="416309"/>
            </a:xfrm>
            <a:custGeom>
              <a:avLst/>
              <a:gdLst>
                <a:gd name="T0" fmla="*/ 163 w 173"/>
                <a:gd name="T1" fmla="*/ 241 h 241"/>
                <a:gd name="T2" fmla="*/ 0 w 173"/>
                <a:gd name="T3" fmla="*/ 7 h 241"/>
                <a:gd name="T4" fmla="*/ 9 w 173"/>
                <a:gd name="T5" fmla="*/ 0 h 241"/>
                <a:gd name="T6" fmla="*/ 173 w 173"/>
                <a:gd name="T7" fmla="*/ 234 h 241"/>
                <a:gd name="T8" fmla="*/ 163 w 173"/>
                <a:gd name="T9" fmla="*/ 241 h 241"/>
              </a:gdLst>
              <a:ahLst/>
              <a:cxnLst>
                <a:cxn ang="0">
                  <a:pos x="T0" y="T1"/>
                </a:cxn>
                <a:cxn ang="0">
                  <a:pos x="T2" y="T3"/>
                </a:cxn>
                <a:cxn ang="0">
                  <a:pos x="T4" y="T5"/>
                </a:cxn>
                <a:cxn ang="0">
                  <a:pos x="T6" y="T7"/>
                </a:cxn>
                <a:cxn ang="0">
                  <a:pos x="T8" y="T9"/>
                </a:cxn>
              </a:cxnLst>
              <a:rect l="0" t="0" r="r" b="b"/>
              <a:pathLst>
                <a:path w="173" h="241">
                  <a:moveTo>
                    <a:pt x="163" y="241"/>
                  </a:moveTo>
                  <a:lnTo>
                    <a:pt x="0" y="7"/>
                  </a:lnTo>
                  <a:lnTo>
                    <a:pt x="9" y="0"/>
                  </a:lnTo>
                  <a:lnTo>
                    <a:pt x="173" y="234"/>
                  </a:lnTo>
                  <a:lnTo>
                    <a:pt x="163" y="24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3" name="Freeform 98"/>
            <p:cNvSpPr/>
            <p:nvPr/>
          </p:nvSpPr>
          <p:spPr bwMode="auto">
            <a:xfrm>
              <a:off x="3489028" y="2872444"/>
              <a:ext cx="492313" cy="171015"/>
            </a:xfrm>
            <a:custGeom>
              <a:avLst/>
              <a:gdLst>
                <a:gd name="T0" fmla="*/ 283 w 285"/>
                <a:gd name="T1" fmla="*/ 99 h 99"/>
                <a:gd name="T2" fmla="*/ 0 w 285"/>
                <a:gd name="T3" fmla="*/ 9 h 99"/>
                <a:gd name="T4" fmla="*/ 2 w 285"/>
                <a:gd name="T5" fmla="*/ 0 h 99"/>
                <a:gd name="T6" fmla="*/ 285 w 285"/>
                <a:gd name="T7" fmla="*/ 87 h 99"/>
                <a:gd name="T8" fmla="*/ 283 w 285"/>
                <a:gd name="T9" fmla="*/ 99 h 99"/>
              </a:gdLst>
              <a:ahLst/>
              <a:cxnLst>
                <a:cxn ang="0">
                  <a:pos x="T0" y="T1"/>
                </a:cxn>
                <a:cxn ang="0">
                  <a:pos x="T2" y="T3"/>
                </a:cxn>
                <a:cxn ang="0">
                  <a:pos x="T4" y="T5"/>
                </a:cxn>
                <a:cxn ang="0">
                  <a:pos x="T6" y="T7"/>
                </a:cxn>
                <a:cxn ang="0">
                  <a:pos x="T8" y="T9"/>
                </a:cxn>
              </a:cxnLst>
              <a:rect l="0" t="0" r="r" b="b"/>
              <a:pathLst>
                <a:path w="285" h="99">
                  <a:moveTo>
                    <a:pt x="283" y="99"/>
                  </a:moveTo>
                  <a:lnTo>
                    <a:pt x="0" y="9"/>
                  </a:lnTo>
                  <a:lnTo>
                    <a:pt x="2" y="0"/>
                  </a:lnTo>
                  <a:lnTo>
                    <a:pt x="285" y="87"/>
                  </a:lnTo>
                  <a:lnTo>
                    <a:pt x="283" y="9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4" name="Freeform 99"/>
            <p:cNvSpPr/>
            <p:nvPr/>
          </p:nvSpPr>
          <p:spPr bwMode="auto">
            <a:xfrm>
              <a:off x="3475208" y="2875898"/>
              <a:ext cx="82916" cy="209018"/>
            </a:xfrm>
            <a:custGeom>
              <a:avLst/>
              <a:gdLst>
                <a:gd name="T0" fmla="*/ 38 w 48"/>
                <a:gd name="T1" fmla="*/ 121 h 121"/>
                <a:gd name="T2" fmla="*/ 0 w 48"/>
                <a:gd name="T3" fmla="*/ 5 h 121"/>
                <a:gd name="T4" fmla="*/ 12 w 48"/>
                <a:gd name="T5" fmla="*/ 0 h 121"/>
                <a:gd name="T6" fmla="*/ 48 w 48"/>
                <a:gd name="T7" fmla="*/ 118 h 121"/>
                <a:gd name="T8" fmla="*/ 38 w 48"/>
                <a:gd name="T9" fmla="*/ 121 h 121"/>
              </a:gdLst>
              <a:ahLst/>
              <a:cxnLst>
                <a:cxn ang="0">
                  <a:pos x="T0" y="T1"/>
                </a:cxn>
                <a:cxn ang="0">
                  <a:pos x="T2" y="T3"/>
                </a:cxn>
                <a:cxn ang="0">
                  <a:pos x="T4" y="T5"/>
                </a:cxn>
                <a:cxn ang="0">
                  <a:pos x="T6" y="T7"/>
                </a:cxn>
                <a:cxn ang="0">
                  <a:pos x="T8" y="T9"/>
                </a:cxn>
              </a:cxnLst>
              <a:rect l="0" t="0" r="r" b="b"/>
              <a:pathLst>
                <a:path w="48" h="121">
                  <a:moveTo>
                    <a:pt x="38" y="121"/>
                  </a:moveTo>
                  <a:lnTo>
                    <a:pt x="0" y="5"/>
                  </a:lnTo>
                  <a:lnTo>
                    <a:pt x="12" y="0"/>
                  </a:lnTo>
                  <a:lnTo>
                    <a:pt x="48" y="118"/>
                  </a:lnTo>
                  <a:lnTo>
                    <a:pt x="38" y="12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5" name="Freeform 100"/>
            <p:cNvSpPr/>
            <p:nvPr/>
          </p:nvSpPr>
          <p:spPr bwMode="auto">
            <a:xfrm>
              <a:off x="3283466" y="2872444"/>
              <a:ext cx="209017" cy="285025"/>
            </a:xfrm>
            <a:custGeom>
              <a:avLst/>
              <a:gdLst>
                <a:gd name="T0" fmla="*/ 10 w 121"/>
                <a:gd name="T1" fmla="*/ 165 h 165"/>
                <a:gd name="T2" fmla="*/ 0 w 121"/>
                <a:gd name="T3" fmla="*/ 158 h 165"/>
                <a:gd name="T4" fmla="*/ 111 w 121"/>
                <a:gd name="T5" fmla="*/ 0 h 165"/>
                <a:gd name="T6" fmla="*/ 121 w 121"/>
                <a:gd name="T7" fmla="*/ 7 h 165"/>
                <a:gd name="T8" fmla="*/ 10 w 121"/>
                <a:gd name="T9" fmla="*/ 165 h 165"/>
              </a:gdLst>
              <a:ahLst/>
              <a:cxnLst>
                <a:cxn ang="0">
                  <a:pos x="T0" y="T1"/>
                </a:cxn>
                <a:cxn ang="0">
                  <a:pos x="T2" y="T3"/>
                </a:cxn>
                <a:cxn ang="0">
                  <a:pos x="T4" y="T5"/>
                </a:cxn>
                <a:cxn ang="0">
                  <a:pos x="T6" y="T7"/>
                </a:cxn>
                <a:cxn ang="0">
                  <a:pos x="T8" y="T9"/>
                </a:cxn>
              </a:cxnLst>
              <a:rect l="0" t="0" r="r" b="b"/>
              <a:pathLst>
                <a:path w="121" h="165">
                  <a:moveTo>
                    <a:pt x="10" y="165"/>
                  </a:moveTo>
                  <a:lnTo>
                    <a:pt x="0" y="158"/>
                  </a:lnTo>
                  <a:lnTo>
                    <a:pt x="111" y="0"/>
                  </a:lnTo>
                  <a:lnTo>
                    <a:pt x="121" y="7"/>
                  </a:lnTo>
                  <a:lnTo>
                    <a:pt x="10" y="16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6" name="Freeform 101"/>
            <p:cNvSpPr/>
            <p:nvPr/>
          </p:nvSpPr>
          <p:spPr bwMode="auto">
            <a:xfrm>
              <a:off x="3178093" y="2219478"/>
              <a:ext cx="342028" cy="276387"/>
            </a:xfrm>
            <a:custGeom>
              <a:avLst/>
              <a:gdLst>
                <a:gd name="T0" fmla="*/ 7 w 198"/>
                <a:gd name="T1" fmla="*/ 160 h 160"/>
                <a:gd name="T2" fmla="*/ 0 w 198"/>
                <a:gd name="T3" fmla="*/ 151 h 160"/>
                <a:gd name="T4" fmla="*/ 191 w 198"/>
                <a:gd name="T5" fmla="*/ 0 h 160"/>
                <a:gd name="T6" fmla="*/ 198 w 198"/>
                <a:gd name="T7" fmla="*/ 7 h 160"/>
                <a:gd name="T8" fmla="*/ 7 w 198"/>
                <a:gd name="T9" fmla="*/ 160 h 160"/>
              </a:gdLst>
              <a:ahLst/>
              <a:cxnLst>
                <a:cxn ang="0">
                  <a:pos x="T0" y="T1"/>
                </a:cxn>
                <a:cxn ang="0">
                  <a:pos x="T2" y="T3"/>
                </a:cxn>
                <a:cxn ang="0">
                  <a:pos x="T4" y="T5"/>
                </a:cxn>
                <a:cxn ang="0">
                  <a:pos x="T6" y="T7"/>
                </a:cxn>
                <a:cxn ang="0">
                  <a:pos x="T8" y="T9"/>
                </a:cxn>
              </a:cxnLst>
              <a:rect l="0" t="0" r="r" b="b"/>
              <a:pathLst>
                <a:path w="198" h="160">
                  <a:moveTo>
                    <a:pt x="7" y="160"/>
                  </a:moveTo>
                  <a:lnTo>
                    <a:pt x="0" y="151"/>
                  </a:lnTo>
                  <a:lnTo>
                    <a:pt x="191" y="0"/>
                  </a:lnTo>
                  <a:lnTo>
                    <a:pt x="198" y="7"/>
                  </a:lnTo>
                  <a:lnTo>
                    <a:pt x="7" y="16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7" name="Freeform 102"/>
            <p:cNvSpPr/>
            <p:nvPr/>
          </p:nvSpPr>
          <p:spPr bwMode="auto">
            <a:xfrm>
              <a:off x="3501120" y="2219478"/>
              <a:ext cx="359302" cy="431855"/>
            </a:xfrm>
            <a:custGeom>
              <a:avLst/>
              <a:gdLst>
                <a:gd name="T0" fmla="*/ 200 w 208"/>
                <a:gd name="T1" fmla="*/ 250 h 250"/>
                <a:gd name="T2" fmla="*/ 0 w 208"/>
                <a:gd name="T3" fmla="*/ 7 h 250"/>
                <a:gd name="T4" fmla="*/ 9 w 208"/>
                <a:gd name="T5" fmla="*/ 0 h 250"/>
                <a:gd name="T6" fmla="*/ 208 w 208"/>
                <a:gd name="T7" fmla="*/ 243 h 250"/>
                <a:gd name="T8" fmla="*/ 200 w 208"/>
                <a:gd name="T9" fmla="*/ 250 h 250"/>
              </a:gdLst>
              <a:ahLst/>
              <a:cxnLst>
                <a:cxn ang="0">
                  <a:pos x="T0" y="T1"/>
                </a:cxn>
                <a:cxn ang="0">
                  <a:pos x="T2" y="T3"/>
                </a:cxn>
                <a:cxn ang="0">
                  <a:pos x="T4" y="T5"/>
                </a:cxn>
                <a:cxn ang="0">
                  <a:pos x="T6" y="T7"/>
                </a:cxn>
                <a:cxn ang="0">
                  <a:pos x="T8" y="T9"/>
                </a:cxn>
              </a:cxnLst>
              <a:rect l="0" t="0" r="r" b="b"/>
              <a:pathLst>
                <a:path w="208" h="250">
                  <a:moveTo>
                    <a:pt x="200" y="250"/>
                  </a:moveTo>
                  <a:lnTo>
                    <a:pt x="0" y="7"/>
                  </a:lnTo>
                  <a:lnTo>
                    <a:pt x="9" y="0"/>
                  </a:lnTo>
                  <a:lnTo>
                    <a:pt x="208" y="243"/>
                  </a:lnTo>
                  <a:lnTo>
                    <a:pt x="200" y="25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8" name="Freeform 103"/>
            <p:cNvSpPr/>
            <p:nvPr/>
          </p:nvSpPr>
          <p:spPr bwMode="auto">
            <a:xfrm>
              <a:off x="3475208" y="2630604"/>
              <a:ext cx="380031" cy="253931"/>
            </a:xfrm>
            <a:custGeom>
              <a:avLst/>
              <a:gdLst>
                <a:gd name="T0" fmla="*/ 8 w 220"/>
                <a:gd name="T1" fmla="*/ 147 h 147"/>
                <a:gd name="T2" fmla="*/ 0 w 220"/>
                <a:gd name="T3" fmla="*/ 137 h 147"/>
                <a:gd name="T4" fmla="*/ 215 w 220"/>
                <a:gd name="T5" fmla="*/ 0 h 147"/>
                <a:gd name="T6" fmla="*/ 220 w 220"/>
                <a:gd name="T7" fmla="*/ 10 h 147"/>
                <a:gd name="T8" fmla="*/ 8 w 220"/>
                <a:gd name="T9" fmla="*/ 147 h 147"/>
              </a:gdLst>
              <a:ahLst/>
              <a:cxnLst>
                <a:cxn ang="0">
                  <a:pos x="T0" y="T1"/>
                </a:cxn>
                <a:cxn ang="0">
                  <a:pos x="T2" y="T3"/>
                </a:cxn>
                <a:cxn ang="0">
                  <a:pos x="T4" y="T5"/>
                </a:cxn>
                <a:cxn ang="0">
                  <a:pos x="T6" y="T7"/>
                </a:cxn>
                <a:cxn ang="0">
                  <a:pos x="T8" y="T9"/>
                </a:cxn>
              </a:cxnLst>
              <a:rect l="0" t="0" r="r" b="b"/>
              <a:pathLst>
                <a:path w="220" h="147">
                  <a:moveTo>
                    <a:pt x="8" y="147"/>
                  </a:moveTo>
                  <a:lnTo>
                    <a:pt x="0" y="137"/>
                  </a:lnTo>
                  <a:lnTo>
                    <a:pt x="215" y="0"/>
                  </a:lnTo>
                  <a:lnTo>
                    <a:pt x="220" y="10"/>
                  </a:lnTo>
                  <a:lnTo>
                    <a:pt x="8" y="14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9" name="Freeform 104"/>
            <p:cNvSpPr/>
            <p:nvPr/>
          </p:nvSpPr>
          <p:spPr bwMode="auto">
            <a:xfrm>
              <a:off x="3019171" y="2872444"/>
              <a:ext cx="464674" cy="48368"/>
            </a:xfrm>
            <a:custGeom>
              <a:avLst/>
              <a:gdLst>
                <a:gd name="T0" fmla="*/ 0 w 269"/>
                <a:gd name="T1" fmla="*/ 28 h 28"/>
                <a:gd name="T2" fmla="*/ 0 w 269"/>
                <a:gd name="T3" fmla="*/ 16 h 28"/>
                <a:gd name="T4" fmla="*/ 269 w 269"/>
                <a:gd name="T5" fmla="*/ 0 h 28"/>
                <a:gd name="T6" fmla="*/ 269 w 269"/>
                <a:gd name="T7" fmla="*/ 9 h 28"/>
                <a:gd name="T8" fmla="*/ 0 w 269"/>
                <a:gd name="T9" fmla="*/ 28 h 28"/>
              </a:gdLst>
              <a:ahLst/>
              <a:cxnLst>
                <a:cxn ang="0">
                  <a:pos x="T0" y="T1"/>
                </a:cxn>
                <a:cxn ang="0">
                  <a:pos x="T2" y="T3"/>
                </a:cxn>
                <a:cxn ang="0">
                  <a:pos x="T4" y="T5"/>
                </a:cxn>
                <a:cxn ang="0">
                  <a:pos x="T6" y="T7"/>
                </a:cxn>
                <a:cxn ang="0">
                  <a:pos x="T8" y="T9"/>
                </a:cxn>
              </a:cxnLst>
              <a:rect l="0" t="0" r="r" b="b"/>
              <a:pathLst>
                <a:path w="269" h="28">
                  <a:moveTo>
                    <a:pt x="0" y="28"/>
                  </a:moveTo>
                  <a:lnTo>
                    <a:pt x="0" y="16"/>
                  </a:lnTo>
                  <a:lnTo>
                    <a:pt x="269" y="0"/>
                  </a:lnTo>
                  <a:lnTo>
                    <a:pt x="269" y="9"/>
                  </a:lnTo>
                  <a:lnTo>
                    <a:pt x="0" y="2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0" name="Freeform 105"/>
            <p:cNvSpPr/>
            <p:nvPr/>
          </p:nvSpPr>
          <p:spPr bwMode="auto">
            <a:xfrm>
              <a:off x="3851784" y="2594329"/>
              <a:ext cx="362757" cy="53550"/>
            </a:xfrm>
            <a:custGeom>
              <a:avLst/>
              <a:gdLst>
                <a:gd name="T0" fmla="*/ 2 w 210"/>
                <a:gd name="T1" fmla="*/ 31 h 31"/>
                <a:gd name="T2" fmla="*/ 0 w 210"/>
                <a:gd name="T3" fmla="*/ 19 h 31"/>
                <a:gd name="T4" fmla="*/ 210 w 210"/>
                <a:gd name="T5" fmla="*/ 0 h 31"/>
                <a:gd name="T6" fmla="*/ 210 w 210"/>
                <a:gd name="T7" fmla="*/ 12 h 31"/>
                <a:gd name="T8" fmla="*/ 2 w 210"/>
                <a:gd name="T9" fmla="*/ 31 h 31"/>
              </a:gdLst>
              <a:ahLst/>
              <a:cxnLst>
                <a:cxn ang="0">
                  <a:pos x="T0" y="T1"/>
                </a:cxn>
                <a:cxn ang="0">
                  <a:pos x="T2" y="T3"/>
                </a:cxn>
                <a:cxn ang="0">
                  <a:pos x="T4" y="T5"/>
                </a:cxn>
                <a:cxn ang="0">
                  <a:pos x="T6" y="T7"/>
                </a:cxn>
                <a:cxn ang="0">
                  <a:pos x="T8" y="T9"/>
                </a:cxn>
              </a:cxnLst>
              <a:rect l="0" t="0" r="r" b="b"/>
              <a:pathLst>
                <a:path w="210" h="31">
                  <a:moveTo>
                    <a:pt x="2" y="31"/>
                  </a:moveTo>
                  <a:lnTo>
                    <a:pt x="0" y="19"/>
                  </a:lnTo>
                  <a:lnTo>
                    <a:pt x="210" y="0"/>
                  </a:lnTo>
                  <a:lnTo>
                    <a:pt x="210" y="12"/>
                  </a:lnTo>
                  <a:lnTo>
                    <a:pt x="2" y="3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1" name="Freeform 106"/>
            <p:cNvSpPr/>
            <p:nvPr/>
          </p:nvSpPr>
          <p:spPr bwMode="auto">
            <a:xfrm>
              <a:off x="4071166" y="2096831"/>
              <a:ext cx="532043" cy="240112"/>
            </a:xfrm>
            <a:custGeom>
              <a:avLst/>
              <a:gdLst>
                <a:gd name="T0" fmla="*/ 303 w 308"/>
                <a:gd name="T1" fmla="*/ 139 h 139"/>
                <a:gd name="T2" fmla="*/ 0 w 308"/>
                <a:gd name="T3" fmla="*/ 9 h 139"/>
                <a:gd name="T4" fmla="*/ 5 w 308"/>
                <a:gd name="T5" fmla="*/ 0 h 139"/>
                <a:gd name="T6" fmla="*/ 308 w 308"/>
                <a:gd name="T7" fmla="*/ 127 h 139"/>
                <a:gd name="T8" fmla="*/ 303 w 308"/>
                <a:gd name="T9" fmla="*/ 139 h 139"/>
              </a:gdLst>
              <a:ahLst/>
              <a:cxnLst>
                <a:cxn ang="0">
                  <a:pos x="T0" y="T1"/>
                </a:cxn>
                <a:cxn ang="0">
                  <a:pos x="T2" y="T3"/>
                </a:cxn>
                <a:cxn ang="0">
                  <a:pos x="T4" y="T5"/>
                </a:cxn>
                <a:cxn ang="0">
                  <a:pos x="T6" y="T7"/>
                </a:cxn>
                <a:cxn ang="0">
                  <a:pos x="T8" y="T9"/>
                </a:cxn>
              </a:cxnLst>
              <a:rect l="0" t="0" r="r" b="b"/>
              <a:pathLst>
                <a:path w="308" h="139">
                  <a:moveTo>
                    <a:pt x="303" y="139"/>
                  </a:moveTo>
                  <a:lnTo>
                    <a:pt x="0" y="9"/>
                  </a:lnTo>
                  <a:lnTo>
                    <a:pt x="5" y="0"/>
                  </a:lnTo>
                  <a:lnTo>
                    <a:pt x="308" y="127"/>
                  </a:lnTo>
                  <a:lnTo>
                    <a:pt x="303" y="139"/>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2" name="Freeform 107"/>
            <p:cNvSpPr/>
            <p:nvPr/>
          </p:nvSpPr>
          <p:spPr bwMode="auto">
            <a:xfrm>
              <a:off x="3504574" y="2096831"/>
              <a:ext cx="571774" cy="134739"/>
            </a:xfrm>
            <a:custGeom>
              <a:avLst/>
              <a:gdLst>
                <a:gd name="T0" fmla="*/ 2 w 331"/>
                <a:gd name="T1" fmla="*/ 78 h 78"/>
                <a:gd name="T2" fmla="*/ 0 w 331"/>
                <a:gd name="T3" fmla="*/ 66 h 78"/>
                <a:gd name="T4" fmla="*/ 328 w 331"/>
                <a:gd name="T5" fmla="*/ 0 h 78"/>
                <a:gd name="T6" fmla="*/ 331 w 331"/>
                <a:gd name="T7" fmla="*/ 12 h 78"/>
                <a:gd name="T8" fmla="*/ 2 w 331"/>
                <a:gd name="T9" fmla="*/ 78 h 78"/>
              </a:gdLst>
              <a:ahLst/>
              <a:cxnLst>
                <a:cxn ang="0">
                  <a:pos x="T0" y="T1"/>
                </a:cxn>
                <a:cxn ang="0">
                  <a:pos x="T2" y="T3"/>
                </a:cxn>
                <a:cxn ang="0">
                  <a:pos x="T4" y="T5"/>
                </a:cxn>
                <a:cxn ang="0">
                  <a:pos x="T6" y="T7"/>
                </a:cxn>
                <a:cxn ang="0">
                  <a:pos x="T8" y="T9"/>
                </a:cxn>
              </a:cxnLst>
              <a:rect l="0" t="0" r="r" b="b"/>
              <a:pathLst>
                <a:path w="331" h="78">
                  <a:moveTo>
                    <a:pt x="2" y="78"/>
                  </a:moveTo>
                  <a:lnTo>
                    <a:pt x="0" y="66"/>
                  </a:lnTo>
                  <a:lnTo>
                    <a:pt x="328" y="0"/>
                  </a:lnTo>
                  <a:lnTo>
                    <a:pt x="331" y="12"/>
                  </a:lnTo>
                  <a:lnTo>
                    <a:pt x="2" y="7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3" name="Freeform 108"/>
            <p:cNvSpPr/>
            <p:nvPr/>
          </p:nvSpPr>
          <p:spPr bwMode="auto">
            <a:xfrm>
              <a:off x="4064256" y="2105468"/>
              <a:ext cx="162377" cy="500952"/>
            </a:xfrm>
            <a:custGeom>
              <a:avLst/>
              <a:gdLst>
                <a:gd name="T0" fmla="*/ 82 w 94"/>
                <a:gd name="T1" fmla="*/ 290 h 290"/>
                <a:gd name="T2" fmla="*/ 0 w 94"/>
                <a:gd name="T3" fmla="*/ 2 h 290"/>
                <a:gd name="T4" fmla="*/ 11 w 94"/>
                <a:gd name="T5" fmla="*/ 0 h 290"/>
                <a:gd name="T6" fmla="*/ 94 w 94"/>
                <a:gd name="T7" fmla="*/ 288 h 290"/>
                <a:gd name="T8" fmla="*/ 82 w 94"/>
                <a:gd name="T9" fmla="*/ 290 h 290"/>
              </a:gdLst>
              <a:ahLst/>
              <a:cxnLst>
                <a:cxn ang="0">
                  <a:pos x="T0" y="T1"/>
                </a:cxn>
                <a:cxn ang="0">
                  <a:pos x="T2" y="T3"/>
                </a:cxn>
                <a:cxn ang="0">
                  <a:pos x="T4" y="T5"/>
                </a:cxn>
                <a:cxn ang="0">
                  <a:pos x="T6" y="T7"/>
                </a:cxn>
                <a:cxn ang="0">
                  <a:pos x="T8" y="T9"/>
                </a:cxn>
              </a:cxnLst>
              <a:rect l="0" t="0" r="r" b="b"/>
              <a:pathLst>
                <a:path w="94" h="290">
                  <a:moveTo>
                    <a:pt x="82" y="290"/>
                  </a:moveTo>
                  <a:lnTo>
                    <a:pt x="0" y="2"/>
                  </a:lnTo>
                  <a:lnTo>
                    <a:pt x="11" y="0"/>
                  </a:lnTo>
                  <a:lnTo>
                    <a:pt x="94" y="288"/>
                  </a:lnTo>
                  <a:lnTo>
                    <a:pt x="82" y="29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4" name="Freeform 109"/>
            <p:cNvSpPr/>
            <p:nvPr/>
          </p:nvSpPr>
          <p:spPr bwMode="auto">
            <a:xfrm>
              <a:off x="3834510" y="2112378"/>
              <a:ext cx="245293" cy="526864"/>
            </a:xfrm>
            <a:custGeom>
              <a:avLst/>
              <a:gdLst>
                <a:gd name="T0" fmla="*/ 10 w 142"/>
                <a:gd name="T1" fmla="*/ 305 h 305"/>
                <a:gd name="T2" fmla="*/ 0 w 142"/>
                <a:gd name="T3" fmla="*/ 300 h 305"/>
                <a:gd name="T4" fmla="*/ 130 w 142"/>
                <a:gd name="T5" fmla="*/ 0 h 305"/>
                <a:gd name="T6" fmla="*/ 142 w 142"/>
                <a:gd name="T7" fmla="*/ 5 h 305"/>
                <a:gd name="T8" fmla="*/ 10 w 142"/>
                <a:gd name="T9" fmla="*/ 305 h 305"/>
              </a:gdLst>
              <a:ahLst/>
              <a:cxnLst>
                <a:cxn ang="0">
                  <a:pos x="T0" y="T1"/>
                </a:cxn>
                <a:cxn ang="0">
                  <a:pos x="T2" y="T3"/>
                </a:cxn>
                <a:cxn ang="0">
                  <a:pos x="T4" y="T5"/>
                </a:cxn>
                <a:cxn ang="0">
                  <a:pos x="T6" y="T7"/>
                </a:cxn>
                <a:cxn ang="0">
                  <a:pos x="T8" y="T9"/>
                </a:cxn>
              </a:cxnLst>
              <a:rect l="0" t="0" r="r" b="b"/>
              <a:pathLst>
                <a:path w="142" h="305">
                  <a:moveTo>
                    <a:pt x="10" y="305"/>
                  </a:moveTo>
                  <a:lnTo>
                    <a:pt x="0" y="300"/>
                  </a:lnTo>
                  <a:lnTo>
                    <a:pt x="130" y="0"/>
                  </a:lnTo>
                  <a:lnTo>
                    <a:pt x="142" y="5"/>
                  </a:lnTo>
                  <a:lnTo>
                    <a:pt x="10" y="3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5" name="Freeform 110"/>
            <p:cNvSpPr/>
            <p:nvPr/>
          </p:nvSpPr>
          <p:spPr bwMode="auto">
            <a:xfrm>
              <a:off x="3468299" y="2222933"/>
              <a:ext cx="48368" cy="644328"/>
            </a:xfrm>
            <a:custGeom>
              <a:avLst/>
              <a:gdLst>
                <a:gd name="T0" fmla="*/ 12 w 28"/>
                <a:gd name="T1" fmla="*/ 373 h 373"/>
                <a:gd name="T2" fmla="*/ 0 w 28"/>
                <a:gd name="T3" fmla="*/ 373 h 373"/>
                <a:gd name="T4" fmla="*/ 16 w 28"/>
                <a:gd name="T5" fmla="*/ 0 h 373"/>
                <a:gd name="T6" fmla="*/ 28 w 28"/>
                <a:gd name="T7" fmla="*/ 0 h 373"/>
                <a:gd name="T8" fmla="*/ 12 w 28"/>
                <a:gd name="T9" fmla="*/ 373 h 373"/>
              </a:gdLst>
              <a:ahLst/>
              <a:cxnLst>
                <a:cxn ang="0">
                  <a:pos x="T0" y="T1"/>
                </a:cxn>
                <a:cxn ang="0">
                  <a:pos x="T2" y="T3"/>
                </a:cxn>
                <a:cxn ang="0">
                  <a:pos x="T4" y="T5"/>
                </a:cxn>
                <a:cxn ang="0">
                  <a:pos x="T6" y="T7"/>
                </a:cxn>
                <a:cxn ang="0">
                  <a:pos x="T8" y="T9"/>
                </a:cxn>
              </a:cxnLst>
              <a:rect l="0" t="0" r="r" b="b"/>
              <a:pathLst>
                <a:path w="28" h="373">
                  <a:moveTo>
                    <a:pt x="12" y="373"/>
                  </a:moveTo>
                  <a:lnTo>
                    <a:pt x="0" y="373"/>
                  </a:lnTo>
                  <a:lnTo>
                    <a:pt x="16" y="0"/>
                  </a:lnTo>
                  <a:lnTo>
                    <a:pt x="28" y="0"/>
                  </a:lnTo>
                  <a:lnTo>
                    <a:pt x="12" y="373"/>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Freeform 111"/>
            <p:cNvSpPr/>
            <p:nvPr/>
          </p:nvSpPr>
          <p:spPr bwMode="auto">
            <a:xfrm>
              <a:off x="4205904" y="2602966"/>
              <a:ext cx="209017" cy="485406"/>
            </a:xfrm>
            <a:custGeom>
              <a:avLst/>
              <a:gdLst>
                <a:gd name="T0" fmla="*/ 109 w 121"/>
                <a:gd name="T1" fmla="*/ 281 h 281"/>
                <a:gd name="T2" fmla="*/ 0 w 121"/>
                <a:gd name="T3" fmla="*/ 2 h 281"/>
                <a:gd name="T4" fmla="*/ 12 w 121"/>
                <a:gd name="T5" fmla="*/ 0 h 281"/>
                <a:gd name="T6" fmla="*/ 121 w 121"/>
                <a:gd name="T7" fmla="*/ 276 h 281"/>
                <a:gd name="T8" fmla="*/ 109 w 121"/>
                <a:gd name="T9" fmla="*/ 281 h 281"/>
              </a:gdLst>
              <a:ahLst/>
              <a:cxnLst>
                <a:cxn ang="0">
                  <a:pos x="T0" y="T1"/>
                </a:cxn>
                <a:cxn ang="0">
                  <a:pos x="T2" y="T3"/>
                </a:cxn>
                <a:cxn ang="0">
                  <a:pos x="T4" y="T5"/>
                </a:cxn>
                <a:cxn ang="0">
                  <a:pos x="T6" y="T7"/>
                </a:cxn>
                <a:cxn ang="0">
                  <a:pos x="T8" y="T9"/>
                </a:cxn>
              </a:cxnLst>
              <a:rect l="0" t="0" r="r" b="b"/>
              <a:pathLst>
                <a:path w="121" h="281">
                  <a:moveTo>
                    <a:pt x="109" y="281"/>
                  </a:moveTo>
                  <a:lnTo>
                    <a:pt x="0" y="2"/>
                  </a:lnTo>
                  <a:lnTo>
                    <a:pt x="12" y="0"/>
                  </a:lnTo>
                  <a:lnTo>
                    <a:pt x="121" y="276"/>
                  </a:lnTo>
                  <a:lnTo>
                    <a:pt x="109" y="28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7" name="Freeform 112"/>
            <p:cNvSpPr/>
            <p:nvPr/>
          </p:nvSpPr>
          <p:spPr bwMode="auto">
            <a:xfrm>
              <a:off x="3846602" y="2635787"/>
              <a:ext cx="127829" cy="386942"/>
            </a:xfrm>
            <a:custGeom>
              <a:avLst/>
              <a:gdLst>
                <a:gd name="T0" fmla="*/ 62 w 74"/>
                <a:gd name="T1" fmla="*/ 224 h 224"/>
                <a:gd name="T2" fmla="*/ 0 w 74"/>
                <a:gd name="T3" fmla="*/ 5 h 224"/>
                <a:gd name="T4" fmla="*/ 12 w 74"/>
                <a:gd name="T5" fmla="*/ 0 h 224"/>
                <a:gd name="T6" fmla="*/ 74 w 74"/>
                <a:gd name="T7" fmla="*/ 222 h 224"/>
                <a:gd name="T8" fmla="*/ 62 w 74"/>
                <a:gd name="T9" fmla="*/ 224 h 224"/>
              </a:gdLst>
              <a:ahLst/>
              <a:cxnLst>
                <a:cxn ang="0">
                  <a:pos x="T0" y="T1"/>
                </a:cxn>
                <a:cxn ang="0">
                  <a:pos x="T2" y="T3"/>
                </a:cxn>
                <a:cxn ang="0">
                  <a:pos x="T4" y="T5"/>
                </a:cxn>
                <a:cxn ang="0">
                  <a:pos x="T6" y="T7"/>
                </a:cxn>
                <a:cxn ang="0">
                  <a:pos x="T8" y="T9"/>
                </a:cxn>
              </a:cxnLst>
              <a:rect l="0" t="0" r="r" b="b"/>
              <a:pathLst>
                <a:path w="74" h="224">
                  <a:moveTo>
                    <a:pt x="62" y="224"/>
                  </a:moveTo>
                  <a:lnTo>
                    <a:pt x="0" y="5"/>
                  </a:lnTo>
                  <a:lnTo>
                    <a:pt x="12" y="0"/>
                  </a:lnTo>
                  <a:lnTo>
                    <a:pt x="74" y="222"/>
                  </a:lnTo>
                  <a:lnTo>
                    <a:pt x="62" y="224"/>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8" name="Freeform 113"/>
            <p:cNvSpPr/>
            <p:nvPr/>
          </p:nvSpPr>
          <p:spPr bwMode="auto">
            <a:xfrm>
              <a:off x="3962339" y="2606421"/>
              <a:ext cx="255657" cy="428401"/>
            </a:xfrm>
            <a:custGeom>
              <a:avLst/>
              <a:gdLst>
                <a:gd name="T0" fmla="*/ 9 w 148"/>
                <a:gd name="T1" fmla="*/ 248 h 248"/>
                <a:gd name="T2" fmla="*/ 0 w 148"/>
                <a:gd name="T3" fmla="*/ 244 h 248"/>
                <a:gd name="T4" fmla="*/ 139 w 148"/>
                <a:gd name="T5" fmla="*/ 0 h 248"/>
                <a:gd name="T6" fmla="*/ 148 w 148"/>
                <a:gd name="T7" fmla="*/ 7 h 248"/>
                <a:gd name="T8" fmla="*/ 9 w 148"/>
                <a:gd name="T9" fmla="*/ 248 h 248"/>
              </a:gdLst>
              <a:ahLst/>
              <a:cxnLst>
                <a:cxn ang="0">
                  <a:pos x="T0" y="T1"/>
                </a:cxn>
                <a:cxn ang="0">
                  <a:pos x="T2" y="T3"/>
                </a:cxn>
                <a:cxn ang="0">
                  <a:pos x="T4" y="T5"/>
                </a:cxn>
                <a:cxn ang="0">
                  <a:pos x="T6" y="T7"/>
                </a:cxn>
                <a:cxn ang="0">
                  <a:pos x="T8" y="T9"/>
                </a:cxn>
              </a:cxnLst>
              <a:rect l="0" t="0" r="r" b="b"/>
              <a:pathLst>
                <a:path w="148" h="248">
                  <a:moveTo>
                    <a:pt x="9" y="248"/>
                  </a:moveTo>
                  <a:lnTo>
                    <a:pt x="0" y="244"/>
                  </a:lnTo>
                  <a:lnTo>
                    <a:pt x="139" y="0"/>
                  </a:lnTo>
                  <a:lnTo>
                    <a:pt x="148" y="7"/>
                  </a:lnTo>
                  <a:lnTo>
                    <a:pt x="9" y="248"/>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9" name="Freeform 114"/>
            <p:cNvSpPr/>
            <p:nvPr/>
          </p:nvSpPr>
          <p:spPr bwMode="auto">
            <a:xfrm>
              <a:off x="4223178" y="2599511"/>
              <a:ext cx="440490" cy="276387"/>
            </a:xfrm>
            <a:custGeom>
              <a:avLst/>
              <a:gdLst>
                <a:gd name="T0" fmla="*/ 250 w 255"/>
                <a:gd name="T1" fmla="*/ 160 h 160"/>
                <a:gd name="T2" fmla="*/ 0 w 255"/>
                <a:gd name="T3" fmla="*/ 9 h 160"/>
                <a:gd name="T4" fmla="*/ 5 w 255"/>
                <a:gd name="T5" fmla="*/ 0 h 160"/>
                <a:gd name="T6" fmla="*/ 255 w 255"/>
                <a:gd name="T7" fmla="*/ 151 h 160"/>
                <a:gd name="T8" fmla="*/ 250 w 255"/>
                <a:gd name="T9" fmla="*/ 160 h 160"/>
              </a:gdLst>
              <a:ahLst/>
              <a:cxnLst>
                <a:cxn ang="0">
                  <a:pos x="T0" y="T1"/>
                </a:cxn>
                <a:cxn ang="0">
                  <a:pos x="T2" y="T3"/>
                </a:cxn>
                <a:cxn ang="0">
                  <a:pos x="T4" y="T5"/>
                </a:cxn>
                <a:cxn ang="0">
                  <a:pos x="T6" y="T7"/>
                </a:cxn>
                <a:cxn ang="0">
                  <a:pos x="T8" y="T9"/>
                </a:cxn>
              </a:cxnLst>
              <a:rect l="0" t="0" r="r" b="b"/>
              <a:pathLst>
                <a:path w="255" h="160">
                  <a:moveTo>
                    <a:pt x="250" y="160"/>
                  </a:moveTo>
                  <a:lnTo>
                    <a:pt x="0" y="9"/>
                  </a:lnTo>
                  <a:lnTo>
                    <a:pt x="5" y="0"/>
                  </a:lnTo>
                  <a:lnTo>
                    <a:pt x="255" y="151"/>
                  </a:lnTo>
                  <a:lnTo>
                    <a:pt x="250" y="160"/>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0" name="Freeform 115"/>
            <p:cNvSpPr/>
            <p:nvPr/>
          </p:nvSpPr>
          <p:spPr bwMode="auto">
            <a:xfrm>
              <a:off x="4651576" y="2872444"/>
              <a:ext cx="285023" cy="374851"/>
            </a:xfrm>
            <a:custGeom>
              <a:avLst/>
              <a:gdLst>
                <a:gd name="T0" fmla="*/ 156 w 165"/>
                <a:gd name="T1" fmla="*/ 217 h 217"/>
                <a:gd name="T2" fmla="*/ 0 w 165"/>
                <a:gd name="T3" fmla="*/ 7 h 217"/>
                <a:gd name="T4" fmla="*/ 9 w 165"/>
                <a:gd name="T5" fmla="*/ 0 h 217"/>
                <a:gd name="T6" fmla="*/ 165 w 165"/>
                <a:gd name="T7" fmla="*/ 212 h 217"/>
                <a:gd name="T8" fmla="*/ 156 w 165"/>
                <a:gd name="T9" fmla="*/ 217 h 217"/>
              </a:gdLst>
              <a:ahLst/>
              <a:cxnLst>
                <a:cxn ang="0">
                  <a:pos x="T0" y="T1"/>
                </a:cxn>
                <a:cxn ang="0">
                  <a:pos x="T2" y="T3"/>
                </a:cxn>
                <a:cxn ang="0">
                  <a:pos x="T4" y="T5"/>
                </a:cxn>
                <a:cxn ang="0">
                  <a:pos x="T6" y="T7"/>
                </a:cxn>
                <a:cxn ang="0">
                  <a:pos x="T8" y="T9"/>
                </a:cxn>
              </a:cxnLst>
              <a:rect l="0" t="0" r="r" b="b"/>
              <a:pathLst>
                <a:path w="165" h="217">
                  <a:moveTo>
                    <a:pt x="156" y="217"/>
                  </a:moveTo>
                  <a:lnTo>
                    <a:pt x="0" y="7"/>
                  </a:lnTo>
                  <a:lnTo>
                    <a:pt x="9" y="0"/>
                  </a:lnTo>
                  <a:lnTo>
                    <a:pt x="165" y="212"/>
                  </a:lnTo>
                  <a:lnTo>
                    <a:pt x="156" y="217"/>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1" name="Freeform 116"/>
            <p:cNvSpPr/>
            <p:nvPr/>
          </p:nvSpPr>
          <p:spPr bwMode="auto">
            <a:xfrm>
              <a:off x="4504746" y="2884535"/>
              <a:ext cx="162377" cy="554502"/>
            </a:xfrm>
            <a:custGeom>
              <a:avLst/>
              <a:gdLst>
                <a:gd name="T0" fmla="*/ 9 w 94"/>
                <a:gd name="T1" fmla="*/ 321 h 321"/>
                <a:gd name="T2" fmla="*/ 0 w 94"/>
                <a:gd name="T3" fmla="*/ 319 h 321"/>
                <a:gd name="T4" fmla="*/ 83 w 94"/>
                <a:gd name="T5" fmla="*/ 0 h 321"/>
                <a:gd name="T6" fmla="*/ 94 w 94"/>
                <a:gd name="T7" fmla="*/ 2 h 321"/>
                <a:gd name="T8" fmla="*/ 9 w 94"/>
                <a:gd name="T9" fmla="*/ 321 h 321"/>
              </a:gdLst>
              <a:ahLst/>
              <a:cxnLst>
                <a:cxn ang="0">
                  <a:pos x="T0" y="T1"/>
                </a:cxn>
                <a:cxn ang="0">
                  <a:pos x="T2" y="T3"/>
                </a:cxn>
                <a:cxn ang="0">
                  <a:pos x="T4" y="T5"/>
                </a:cxn>
                <a:cxn ang="0">
                  <a:pos x="T6" y="T7"/>
                </a:cxn>
                <a:cxn ang="0">
                  <a:pos x="T8" y="T9"/>
                </a:cxn>
              </a:cxnLst>
              <a:rect l="0" t="0" r="r" b="b"/>
              <a:pathLst>
                <a:path w="94" h="321">
                  <a:moveTo>
                    <a:pt x="9" y="321"/>
                  </a:moveTo>
                  <a:lnTo>
                    <a:pt x="0" y="319"/>
                  </a:lnTo>
                  <a:lnTo>
                    <a:pt x="83" y="0"/>
                  </a:lnTo>
                  <a:lnTo>
                    <a:pt x="94" y="2"/>
                  </a:lnTo>
                  <a:lnTo>
                    <a:pt x="9" y="32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2" name="Freeform 117"/>
            <p:cNvSpPr/>
            <p:nvPr/>
          </p:nvSpPr>
          <p:spPr bwMode="auto">
            <a:xfrm>
              <a:off x="3965794" y="3034821"/>
              <a:ext cx="272931" cy="490588"/>
            </a:xfrm>
            <a:custGeom>
              <a:avLst/>
              <a:gdLst>
                <a:gd name="T0" fmla="*/ 149 w 158"/>
                <a:gd name="T1" fmla="*/ 284 h 284"/>
                <a:gd name="T2" fmla="*/ 0 w 158"/>
                <a:gd name="T3" fmla="*/ 5 h 284"/>
                <a:gd name="T4" fmla="*/ 9 w 158"/>
                <a:gd name="T5" fmla="*/ 0 h 284"/>
                <a:gd name="T6" fmla="*/ 158 w 158"/>
                <a:gd name="T7" fmla="*/ 277 h 284"/>
                <a:gd name="T8" fmla="*/ 149 w 158"/>
                <a:gd name="T9" fmla="*/ 284 h 284"/>
              </a:gdLst>
              <a:ahLst/>
              <a:cxnLst>
                <a:cxn ang="0">
                  <a:pos x="T0" y="T1"/>
                </a:cxn>
                <a:cxn ang="0">
                  <a:pos x="T2" y="T3"/>
                </a:cxn>
                <a:cxn ang="0">
                  <a:pos x="T4" y="T5"/>
                </a:cxn>
                <a:cxn ang="0">
                  <a:pos x="T6" y="T7"/>
                </a:cxn>
                <a:cxn ang="0">
                  <a:pos x="T8" y="T9"/>
                </a:cxn>
              </a:cxnLst>
              <a:rect l="0" t="0" r="r" b="b"/>
              <a:pathLst>
                <a:path w="158" h="284">
                  <a:moveTo>
                    <a:pt x="149" y="284"/>
                  </a:moveTo>
                  <a:lnTo>
                    <a:pt x="0" y="5"/>
                  </a:lnTo>
                  <a:lnTo>
                    <a:pt x="9" y="0"/>
                  </a:lnTo>
                  <a:lnTo>
                    <a:pt x="158" y="277"/>
                  </a:lnTo>
                  <a:lnTo>
                    <a:pt x="149" y="284"/>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3" name="Freeform 118"/>
            <p:cNvSpPr/>
            <p:nvPr/>
          </p:nvSpPr>
          <p:spPr bwMode="auto">
            <a:xfrm>
              <a:off x="4223178" y="3091826"/>
              <a:ext cx="188288" cy="424946"/>
            </a:xfrm>
            <a:custGeom>
              <a:avLst/>
              <a:gdLst>
                <a:gd name="T0" fmla="*/ 9 w 109"/>
                <a:gd name="T1" fmla="*/ 246 h 246"/>
                <a:gd name="T2" fmla="*/ 0 w 109"/>
                <a:gd name="T3" fmla="*/ 241 h 246"/>
                <a:gd name="T4" fmla="*/ 99 w 109"/>
                <a:gd name="T5" fmla="*/ 0 h 246"/>
                <a:gd name="T6" fmla="*/ 109 w 109"/>
                <a:gd name="T7" fmla="*/ 5 h 246"/>
                <a:gd name="T8" fmla="*/ 9 w 109"/>
                <a:gd name="T9" fmla="*/ 246 h 246"/>
              </a:gdLst>
              <a:ahLst/>
              <a:cxnLst>
                <a:cxn ang="0">
                  <a:pos x="T0" y="T1"/>
                </a:cxn>
                <a:cxn ang="0">
                  <a:pos x="T2" y="T3"/>
                </a:cxn>
                <a:cxn ang="0">
                  <a:pos x="T4" y="T5"/>
                </a:cxn>
                <a:cxn ang="0">
                  <a:pos x="T6" y="T7"/>
                </a:cxn>
                <a:cxn ang="0">
                  <a:pos x="T8" y="T9"/>
                </a:cxn>
              </a:cxnLst>
              <a:rect l="0" t="0" r="r" b="b"/>
              <a:pathLst>
                <a:path w="109" h="246">
                  <a:moveTo>
                    <a:pt x="9" y="246"/>
                  </a:moveTo>
                  <a:lnTo>
                    <a:pt x="0" y="241"/>
                  </a:lnTo>
                  <a:lnTo>
                    <a:pt x="99" y="0"/>
                  </a:lnTo>
                  <a:lnTo>
                    <a:pt x="109" y="5"/>
                  </a:lnTo>
                  <a:lnTo>
                    <a:pt x="9" y="24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4" name="Freeform 119"/>
            <p:cNvSpPr/>
            <p:nvPr/>
          </p:nvSpPr>
          <p:spPr bwMode="auto">
            <a:xfrm>
              <a:off x="3986522" y="3513317"/>
              <a:ext cx="245293" cy="338575"/>
            </a:xfrm>
            <a:custGeom>
              <a:avLst/>
              <a:gdLst>
                <a:gd name="T0" fmla="*/ 9 w 142"/>
                <a:gd name="T1" fmla="*/ 196 h 196"/>
                <a:gd name="T2" fmla="*/ 0 w 142"/>
                <a:gd name="T3" fmla="*/ 189 h 196"/>
                <a:gd name="T4" fmla="*/ 132 w 142"/>
                <a:gd name="T5" fmla="*/ 0 h 196"/>
                <a:gd name="T6" fmla="*/ 142 w 142"/>
                <a:gd name="T7" fmla="*/ 7 h 196"/>
                <a:gd name="T8" fmla="*/ 9 w 142"/>
                <a:gd name="T9" fmla="*/ 196 h 196"/>
              </a:gdLst>
              <a:ahLst/>
              <a:cxnLst>
                <a:cxn ang="0">
                  <a:pos x="T0" y="T1"/>
                </a:cxn>
                <a:cxn ang="0">
                  <a:pos x="T2" y="T3"/>
                </a:cxn>
                <a:cxn ang="0">
                  <a:pos x="T4" y="T5"/>
                </a:cxn>
                <a:cxn ang="0">
                  <a:pos x="T6" y="T7"/>
                </a:cxn>
                <a:cxn ang="0">
                  <a:pos x="T8" y="T9"/>
                </a:cxn>
              </a:cxnLst>
              <a:rect l="0" t="0" r="r" b="b"/>
              <a:pathLst>
                <a:path w="142" h="196">
                  <a:moveTo>
                    <a:pt x="9" y="196"/>
                  </a:moveTo>
                  <a:lnTo>
                    <a:pt x="0" y="189"/>
                  </a:lnTo>
                  <a:lnTo>
                    <a:pt x="132" y="0"/>
                  </a:lnTo>
                  <a:lnTo>
                    <a:pt x="142" y="7"/>
                  </a:lnTo>
                  <a:lnTo>
                    <a:pt x="9" y="196"/>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5" name="Freeform 120"/>
            <p:cNvSpPr/>
            <p:nvPr/>
          </p:nvSpPr>
          <p:spPr bwMode="auto">
            <a:xfrm>
              <a:off x="3986522" y="3863984"/>
              <a:ext cx="302297" cy="354121"/>
            </a:xfrm>
            <a:custGeom>
              <a:avLst/>
              <a:gdLst>
                <a:gd name="T0" fmla="*/ 165 w 175"/>
                <a:gd name="T1" fmla="*/ 205 h 205"/>
                <a:gd name="T2" fmla="*/ 0 w 175"/>
                <a:gd name="T3" fmla="*/ 7 h 205"/>
                <a:gd name="T4" fmla="*/ 7 w 175"/>
                <a:gd name="T5" fmla="*/ 0 h 205"/>
                <a:gd name="T6" fmla="*/ 175 w 175"/>
                <a:gd name="T7" fmla="*/ 198 h 205"/>
                <a:gd name="T8" fmla="*/ 165 w 175"/>
                <a:gd name="T9" fmla="*/ 205 h 205"/>
              </a:gdLst>
              <a:ahLst/>
              <a:cxnLst>
                <a:cxn ang="0">
                  <a:pos x="T0" y="T1"/>
                </a:cxn>
                <a:cxn ang="0">
                  <a:pos x="T2" y="T3"/>
                </a:cxn>
                <a:cxn ang="0">
                  <a:pos x="T4" y="T5"/>
                </a:cxn>
                <a:cxn ang="0">
                  <a:pos x="T6" y="T7"/>
                </a:cxn>
                <a:cxn ang="0">
                  <a:pos x="T8" y="T9"/>
                </a:cxn>
              </a:cxnLst>
              <a:rect l="0" t="0" r="r" b="b"/>
              <a:pathLst>
                <a:path w="175" h="205">
                  <a:moveTo>
                    <a:pt x="165" y="205"/>
                  </a:moveTo>
                  <a:lnTo>
                    <a:pt x="0" y="7"/>
                  </a:lnTo>
                  <a:lnTo>
                    <a:pt x="7" y="0"/>
                  </a:lnTo>
                  <a:lnTo>
                    <a:pt x="175" y="198"/>
                  </a:lnTo>
                  <a:lnTo>
                    <a:pt x="165" y="2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6" name="Freeform 121"/>
            <p:cNvSpPr/>
            <p:nvPr/>
          </p:nvSpPr>
          <p:spPr bwMode="auto">
            <a:xfrm>
              <a:off x="3582308" y="3321573"/>
              <a:ext cx="416306" cy="554502"/>
            </a:xfrm>
            <a:custGeom>
              <a:avLst/>
              <a:gdLst>
                <a:gd name="T0" fmla="*/ 234 w 241"/>
                <a:gd name="T1" fmla="*/ 321 h 321"/>
                <a:gd name="T2" fmla="*/ 0 w 241"/>
                <a:gd name="T3" fmla="*/ 7 h 321"/>
                <a:gd name="T4" fmla="*/ 9 w 241"/>
                <a:gd name="T5" fmla="*/ 0 h 321"/>
                <a:gd name="T6" fmla="*/ 241 w 241"/>
                <a:gd name="T7" fmla="*/ 316 h 321"/>
                <a:gd name="T8" fmla="*/ 234 w 241"/>
                <a:gd name="T9" fmla="*/ 321 h 321"/>
              </a:gdLst>
              <a:ahLst/>
              <a:cxnLst>
                <a:cxn ang="0">
                  <a:pos x="T0" y="T1"/>
                </a:cxn>
                <a:cxn ang="0">
                  <a:pos x="T2" y="T3"/>
                </a:cxn>
                <a:cxn ang="0">
                  <a:pos x="T4" y="T5"/>
                </a:cxn>
                <a:cxn ang="0">
                  <a:pos x="T6" y="T7"/>
                </a:cxn>
                <a:cxn ang="0">
                  <a:pos x="T8" y="T9"/>
                </a:cxn>
              </a:cxnLst>
              <a:rect l="0" t="0" r="r" b="b"/>
              <a:pathLst>
                <a:path w="241" h="321">
                  <a:moveTo>
                    <a:pt x="234" y="321"/>
                  </a:moveTo>
                  <a:lnTo>
                    <a:pt x="0" y="7"/>
                  </a:lnTo>
                  <a:lnTo>
                    <a:pt x="9" y="0"/>
                  </a:lnTo>
                  <a:lnTo>
                    <a:pt x="241" y="316"/>
                  </a:lnTo>
                  <a:lnTo>
                    <a:pt x="234" y="321"/>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97" name="Oval 122"/>
            <p:cNvSpPr>
              <a:spLocks noChangeArrowheads="1"/>
            </p:cNvSpPr>
            <p:nvPr/>
          </p:nvSpPr>
          <p:spPr bwMode="auto">
            <a:xfrm>
              <a:off x="3875968" y="2920811"/>
              <a:ext cx="191743" cy="19174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98" name="Oval 123"/>
            <p:cNvSpPr>
              <a:spLocks noChangeArrowheads="1"/>
            </p:cNvSpPr>
            <p:nvPr/>
          </p:nvSpPr>
          <p:spPr bwMode="auto">
            <a:xfrm>
              <a:off x="3046810" y="3439038"/>
              <a:ext cx="191743" cy="196926"/>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99" name="Oval 124"/>
            <p:cNvSpPr>
              <a:spLocks noChangeArrowheads="1"/>
            </p:cNvSpPr>
            <p:nvPr/>
          </p:nvSpPr>
          <p:spPr bwMode="auto">
            <a:xfrm>
              <a:off x="3896697" y="4382210"/>
              <a:ext cx="191743" cy="19174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0" name="Oval 125"/>
            <p:cNvSpPr>
              <a:spLocks noChangeArrowheads="1"/>
            </p:cNvSpPr>
            <p:nvPr/>
          </p:nvSpPr>
          <p:spPr bwMode="auto">
            <a:xfrm>
              <a:off x="3896697" y="3418309"/>
              <a:ext cx="191743" cy="19174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1" name="Oval 126"/>
            <p:cNvSpPr>
              <a:spLocks noChangeArrowheads="1"/>
            </p:cNvSpPr>
            <p:nvPr/>
          </p:nvSpPr>
          <p:spPr bwMode="auto">
            <a:xfrm>
              <a:off x="3867331" y="3732700"/>
              <a:ext cx="248747" cy="248749"/>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2" name="Oval 127"/>
            <p:cNvSpPr>
              <a:spLocks noChangeArrowheads="1"/>
            </p:cNvSpPr>
            <p:nvPr/>
          </p:nvSpPr>
          <p:spPr bwMode="auto">
            <a:xfrm>
              <a:off x="4834682" y="3145376"/>
              <a:ext cx="196925" cy="19174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3" name="Oval 128"/>
            <p:cNvSpPr>
              <a:spLocks noChangeArrowheads="1"/>
            </p:cNvSpPr>
            <p:nvPr/>
          </p:nvSpPr>
          <p:spPr bwMode="auto">
            <a:xfrm>
              <a:off x="3423386" y="2133107"/>
              <a:ext cx="191743" cy="19174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4" name="Oval 129"/>
            <p:cNvSpPr>
              <a:spLocks noChangeArrowheads="1"/>
            </p:cNvSpPr>
            <p:nvPr/>
          </p:nvSpPr>
          <p:spPr bwMode="auto">
            <a:xfrm>
              <a:off x="3418204" y="2810256"/>
              <a:ext cx="139920" cy="139921"/>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5" name="Oval 130"/>
            <p:cNvSpPr>
              <a:spLocks noChangeArrowheads="1"/>
            </p:cNvSpPr>
            <p:nvPr/>
          </p:nvSpPr>
          <p:spPr bwMode="auto">
            <a:xfrm>
              <a:off x="2950075" y="2848260"/>
              <a:ext cx="138193" cy="13819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6" name="Oval 131"/>
            <p:cNvSpPr>
              <a:spLocks noChangeArrowheads="1"/>
            </p:cNvSpPr>
            <p:nvPr/>
          </p:nvSpPr>
          <p:spPr bwMode="auto">
            <a:xfrm>
              <a:off x="3124544" y="2419859"/>
              <a:ext cx="139920" cy="13819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7" name="Oval 132"/>
            <p:cNvSpPr>
              <a:spLocks noChangeArrowheads="1"/>
            </p:cNvSpPr>
            <p:nvPr/>
          </p:nvSpPr>
          <p:spPr bwMode="auto">
            <a:xfrm>
              <a:off x="4145444" y="2537324"/>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8" name="Oval 133"/>
            <p:cNvSpPr>
              <a:spLocks noChangeArrowheads="1"/>
            </p:cNvSpPr>
            <p:nvPr/>
          </p:nvSpPr>
          <p:spPr bwMode="auto">
            <a:xfrm>
              <a:off x="4843319" y="2606421"/>
              <a:ext cx="138193" cy="139921"/>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09" name="Oval 134"/>
            <p:cNvSpPr>
              <a:spLocks noChangeArrowheads="1"/>
            </p:cNvSpPr>
            <p:nvPr/>
          </p:nvSpPr>
          <p:spPr bwMode="auto">
            <a:xfrm>
              <a:off x="4435650" y="3382033"/>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0" name="Oval 135"/>
            <p:cNvSpPr>
              <a:spLocks noChangeArrowheads="1"/>
            </p:cNvSpPr>
            <p:nvPr/>
          </p:nvSpPr>
          <p:spPr bwMode="auto">
            <a:xfrm>
              <a:off x="4598026" y="2806801"/>
              <a:ext cx="134738" cy="134739"/>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1" name="Oval 136"/>
            <p:cNvSpPr>
              <a:spLocks noChangeArrowheads="1"/>
            </p:cNvSpPr>
            <p:nvPr/>
          </p:nvSpPr>
          <p:spPr bwMode="auto">
            <a:xfrm>
              <a:off x="3366381" y="4079911"/>
              <a:ext cx="138193" cy="13819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2" name="Oval 137"/>
            <p:cNvSpPr>
              <a:spLocks noChangeArrowheads="1"/>
            </p:cNvSpPr>
            <p:nvPr/>
          </p:nvSpPr>
          <p:spPr bwMode="auto">
            <a:xfrm>
              <a:off x="4480562" y="3974539"/>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3" name="Oval 138"/>
            <p:cNvSpPr>
              <a:spLocks noChangeArrowheads="1"/>
            </p:cNvSpPr>
            <p:nvPr/>
          </p:nvSpPr>
          <p:spPr bwMode="auto">
            <a:xfrm>
              <a:off x="3806872" y="2594329"/>
              <a:ext cx="98463" cy="101918"/>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4" name="Oval 139"/>
            <p:cNvSpPr>
              <a:spLocks noChangeArrowheads="1"/>
            </p:cNvSpPr>
            <p:nvPr/>
          </p:nvSpPr>
          <p:spPr bwMode="auto">
            <a:xfrm>
              <a:off x="3247190" y="3100463"/>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5" name="Oval 140"/>
            <p:cNvSpPr>
              <a:spLocks noChangeArrowheads="1"/>
            </p:cNvSpPr>
            <p:nvPr/>
          </p:nvSpPr>
          <p:spPr bwMode="auto">
            <a:xfrm>
              <a:off x="3508029" y="3034821"/>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6" name="Oval 141"/>
            <p:cNvSpPr>
              <a:spLocks noChangeArrowheads="1"/>
            </p:cNvSpPr>
            <p:nvPr/>
          </p:nvSpPr>
          <p:spPr bwMode="auto">
            <a:xfrm>
              <a:off x="4357916" y="3043458"/>
              <a:ext cx="101917" cy="98463"/>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7" name="Oval 142"/>
            <p:cNvSpPr>
              <a:spLocks noChangeArrowheads="1"/>
            </p:cNvSpPr>
            <p:nvPr/>
          </p:nvSpPr>
          <p:spPr bwMode="auto">
            <a:xfrm>
              <a:off x="4190357" y="3471859"/>
              <a:ext cx="98463" cy="98463"/>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8" name="Oval 143"/>
            <p:cNvSpPr>
              <a:spLocks noChangeArrowheads="1"/>
            </p:cNvSpPr>
            <p:nvPr/>
          </p:nvSpPr>
          <p:spPr bwMode="auto">
            <a:xfrm>
              <a:off x="4026253" y="2055373"/>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9" name="Oval 144"/>
            <p:cNvSpPr>
              <a:spLocks noChangeArrowheads="1"/>
            </p:cNvSpPr>
            <p:nvPr/>
          </p:nvSpPr>
          <p:spPr bwMode="auto">
            <a:xfrm>
              <a:off x="4553114" y="2285120"/>
              <a:ext cx="98463" cy="96736"/>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0" name="Oval 145"/>
            <p:cNvSpPr>
              <a:spLocks noChangeArrowheads="1"/>
            </p:cNvSpPr>
            <p:nvPr/>
          </p:nvSpPr>
          <p:spPr bwMode="auto">
            <a:xfrm>
              <a:off x="4684397" y="3639419"/>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1" name="Oval 146"/>
            <p:cNvSpPr>
              <a:spLocks noChangeArrowheads="1"/>
            </p:cNvSpPr>
            <p:nvPr/>
          </p:nvSpPr>
          <p:spPr bwMode="auto">
            <a:xfrm>
              <a:off x="4451196" y="4385665"/>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2" name="Oval 147"/>
            <p:cNvSpPr>
              <a:spLocks noChangeArrowheads="1"/>
            </p:cNvSpPr>
            <p:nvPr/>
          </p:nvSpPr>
          <p:spPr bwMode="auto">
            <a:xfrm>
              <a:off x="4235270" y="4439215"/>
              <a:ext cx="98463"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3" name="Oval 148"/>
            <p:cNvSpPr>
              <a:spLocks noChangeArrowheads="1"/>
            </p:cNvSpPr>
            <p:nvPr/>
          </p:nvSpPr>
          <p:spPr bwMode="auto">
            <a:xfrm>
              <a:off x="3480391" y="4442670"/>
              <a:ext cx="96735" cy="101918"/>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4" name="Oval 149"/>
            <p:cNvSpPr>
              <a:spLocks noChangeArrowheads="1"/>
            </p:cNvSpPr>
            <p:nvPr/>
          </p:nvSpPr>
          <p:spPr bwMode="auto">
            <a:xfrm>
              <a:off x="3585763" y="3687787"/>
              <a:ext cx="139920" cy="139921"/>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5" name="Oval 150"/>
            <p:cNvSpPr>
              <a:spLocks noChangeArrowheads="1"/>
            </p:cNvSpPr>
            <p:nvPr/>
          </p:nvSpPr>
          <p:spPr bwMode="auto">
            <a:xfrm>
              <a:off x="4226633" y="3815616"/>
              <a:ext cx="139920" cy="138194"/>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6" name="Oval 151"/>
            <p:cNvSpPr>
              <a:spLocks noChangeArrowheads="1"/>
            </p:cNvSpPr>
            <p:nvPr/>
          </p:nvSpPr>
          <p:spPr bwMode="auto">
            <a:xfrm>
              <a:off x="4235270" y="4161100"/>
              <a:ext cx="138193" cy="139921"/>
            </a:xfrm>
            <a:prstGeom prst="ellipse">
              <a:avLst/>
            </a:prstGeom>
            <a:solidFill>
              <a:schemeClr val="accent2"/>
            </a:solidFill>
            <a:ln>
              <a:noFill/>
            </a:ln>
            <a:effectLst/>
            <a:scene3d>
              <a:camera prst="orthographicFront"/>
              <a:lightRig rig="threePt" dir="t"/>
            </a:scene3d>
            <a:sp3d>
              <a:bevelT w="254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7" name="Oval 152"/>
            <p:cNvSpPr>
              <a:spLocks noChangeArrowheads="1"/>
            </p:cNvSpPr>
            <p:nvPr/>
          </p:nvSpPr>
          <p:spPr bwMode="auto">
            <a:xfrm>
              <a:off x="3717046" y="4130007"/>
              <a:ext cx="138193" cy="138194"/>
            </a:xfrm>
            <a:prstGeom prst="ellipse">
              <a:avLst/>
            </a:prstGeom>
            <a:solidFill>
              <a:schemeClr val="accent2"/>
            </a:solidFill>
            <a:ln>
              <a:noFill/>
            </a:ln>
            <a:effectLst/>
            <a:scene3d>
              <a:camera prst="orthographicFront"/>
              <a:lightRig rig="threePt" dir="t"/>
            </a:scene3d>
            <a:sp3d>
              <a:bevelT w="381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8" name="Oval 153"/>
            <p:cNvSpPr>
              <a:spLocks noChangeArrowheads="1"/>
            </p:cNvSpPr>
            <p:nvPr/>
          </p:nvSpPr>
          <p:spPr bwMode="auto">
            <a:xfrm>
              <a:off x="3525303" y="3252476"/>
              <a:ext cx="138193" cy="138194"/>
            </a:xfrm>
            <a:prstGeom prst="ellipse">
              <a:avLst/>
            </a:prstGeom>
            <a:solidFill>
              <a:schemeClr val="accent2"/>
            </a:solidFill>
            <a:ln>
              <a:noFill/>
            </a:ln>
            <a:effectLst/>
            <a:scene3d>
              <a:camera prst="orthographicFront"/>
              <a:lightRig rig="threePt" dir="t"/>
            </a:scene3d>
            <a:sp3d>
              <a:bevelT w="38100" h="127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29" name="Freeform 154"/>
            <p:cNvSpPr/>
            <p:nvPr/>
          </p:nvSpPr>
          <p:spPr bwMode="auto">
            <a:xfrm>
              <a:off x="3917426" y="3777613"/>
              <a:ext cx="150285" cy="155468"/>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156" name="组合 174"/>
          <p:cNvGrpSpPr/>
          <p:nvPr/>
        </p:nvGrpSpPr>
        <p:grpSpPr>
          <a:xfrm>
            <a:off x="2044707" y="3801484"/>
            <a:ext cx="334023" cy="334023"/>
            <a:chOff x="2771800" y="2974815"/>
            <a:chExt cx="265776" cy="265776"/>
          </a:xfrm>
        </p:grpSpPr>
        <p:sp>
          <p:nvSpPr>
            <p:cNvPr id="157" name="椭圆 156"/>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8" name="椭圆 157"/>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9"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0" name="组合 178"/>
          <p:cNvGrpSpPr/>
          <p:nvPr/>
        </p:nvGrpSpPr>
        <p:grpSpPr>
          <a:xfrm>
            <a:off x="2044707" y="2172509"/>
            <a:ext cx="334023" cy="334023"/>
            <a:chOff x="2771800" y="2974815"/>
            <a:chExt cx="265776" cy="265776"/>
          </a:xfrm>
        </p:grpSpPr>
        <p:sp>
          <p:nvSpPr>
            <p:cNvPr id="161" name="椭圆 160"/>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2" name="椭圆 161"/>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3"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4" name="组合 182"/>
          <p:cNvGrpSpPr/>
          <p:nvPr/>
        </p:nvGrpSpPr>
        <p:grpSpPr>
          <a:xfrm>
            <a:off x="5195265" y="2172509"/>
            <a:ext cx="334023" cy="334023"/>
            <a:chOff x="2771800" y="2974815"/>
            <a:chExt cx="265776" cy="265776"/>
          </a:xfrm>
        </p:grpSpPr>
        <p:sp>
          <p:nvSpPr>
            <p:cNvPr id="165" name="椭圆 164"/>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6" name="椭圆 165"/>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7"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68" name="组合 186"/>
          <p:cNvGrpSpPr/>
          <p:nvPr/>
        </p:nvGrpSpPr>
        <p:grpSpPr>
          <a:xfrm>
            <a:off x="5195265" y="3801484"/>
            <a:ext cx="334023" cy="334023"/>
            <a:chOff x="2771800" y="2974815"/>
            <a:chExt cx="265776" cy="265776"/>
          </a:xfrm>
        </p:grpSpPr>
        <p:sp>
          <p:nvSpPr>
            <p:cNvPr id="169" name="椭圆 168"/>
            <p:cNvSpPr/>
            <p:nvPr/>
          </p:nvSpPr>
          <p:spPr>
            <a:xfrm>
              <a:off x="2771800" y="2974815"/>
              <a:ext cx="265776" cy="2657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0" name="椭圆 169"/>
            <p:cNvSpPr/>
            <p:nvPr/>
          </p:nvSpPr>
          <p:spPr>
            <a:xfrm>
              <a:off x="2798757" y="2999947"/>
              <a:ext cx="211861" cy="21186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1" name="Freeform 154"/>
            <p:cNvSpPr/>
            <p:nvPr/>
          </p:nvSpPr>
          <p:spPr bwMode="auto">
            <a:xfrm>
              <a:off x="2838622" y="3032686"/>
              <a:ext cx="132129" cy="136685"/>
            </a:xfrm>
            <a:custGeom>
              <a:avLst/>
              <a:gdLst>
                <a:gd name="T0" fmla="*/ 18 w 37"/>
                <a:gd name="T1" fmla="*/ 38 h 38"/>
                <a:gd name="T2" fmla="*/ 14 w 37"/>
                <a:gd name="T3" fmla="*/ 33 h 38"/>
                <a:gd name="T4" fmla="*/ 14 w 37"/>
                <a:gd name="T5" fmla="*/ 23 h 38"/>
                <a:gd name="T6" fmla="*/ 4 w 37"/>
                <a:gd name="T7" fmla="*/ 23 h 38"/>
                <a:gd name="T8" fmla="*/ 0 w 37"/>
                <a:gd name="T9" fmla="*/ 19 h 38"/>
                <a:gd name="T10" fmla="*/ 4 w 37"/>
                <a:gd name="T11" fmla="*/ 15 h 38"/>
                <a:gd name="T12" fmla="*/ 14 w 37"/>
                <a:gd name="T13" fmla="*/ 15 h 38"/>
                <a:gd name="T14" fmla="*/ 14 w 37"/>
                <a:gd name="T15" fmla="*/ 4 h 38"/>
                <a:gd name="T16" fmla="*/ 18 w 37"/>
                <a:gd name="T17" fmla="*/ 0 h 38"/>
                <a:gd name="T18" fmla="*/ 23 w 37"/>
                <a:gd name="T19" fmla="*/ 4 h 38"/>
                <a:gd name="T20" fmla="*/ 23 w 37"/>
                <a:gd name="T21" fmla="*/ 15 h 38"/>
                <a:gd name="T22" fmla="*/ 33 w 37"/>
                <a:gd name="T23" fmla="*/ 15 h 38"/>
                <a:gd name="T24" fmla="*/ 37 w 37"/>
                <a:gd name="T25" fmla="*/ 19 h 38"/>
                <a:gd name="T26" fmla="*/ 33 w 37"/>
                <a:gd name="T27" fmla="*/ 23 h 38"/>
                <a:gd name="T28" fmla="*/ 23 w 37"/>
                <a:gd name="T29" fmla="*/ 23 h 38"/>
                <a:gd name="T30" fmla="*/ 23 w 37"/>
                <a:gd name="T31" fmla="*/ 33 h 38"/>
                <a:gd name="T32" fmla="*/ 18 w 37"/>
                <a:gd name="T3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38">
                  <a:moveTo>
                    <a:pt x="18" y="38"/>
                  </a:moveTo>
                  <a:cubicBezTo>
                    <a:pt x="16" y="38"/>
                    <a:pt x="14" y="36"/>
                    <a:pt x="14" y="33"/>
                  </a:cubicBezTo>
                  <a:cubicBezTo>
                    <a:pt x="14" y="23"/>
                    <a:pt x="14" y="23"/>
                    <a:pt x="14" y="23"/>
                  </a:cubicBezTo>
                  <a:cubicBezTo>
                    <a:pt x="4" y="23"/>
                    <a:pt x="4" y="23"/>
                    <a:pt x="4" y="23"/>
                  </a:cubicBezTo>
                  <a:cubicBezTo>
                    <a:pt x="2" y="23"/>
                    <a:pt x="0" y="21"/>
                    <a:pt x="0" y="19"/>
                  </a:cubicBezTo>
                  <a:cubicBezTo>
                    <a:pt x="0" y="17"/>
                    <a:pt x="2" y="15"/>
                    <a:pt x="4" y="15"/>
                  </a:cubicBezTo>
                  <a:cubicBezTo>
                    <a:pt x="14" y="15"/>
                    <a:pt x="14" y="15"/>
                    <a:pt x="14" y="15"/>
                  </a:cubicBezTo>
                  <a:cubicBezTo>
                    <a:pt x="14" y="4"/>
                    <a:pt x="14" y="4"/>
                    <a:pt x="14" y="4"/>
                  </a:cubicBezTo>
                  <a:cubicBezTo>
                    <a:pt x="14" y="2"/>
                    <a:pt x="16" y="0"/>
                    <a:pt x="18" y="0"/>
                  </a:cubicBezTo>
                  <a:cubicBezTo>
                    <a:pt x="21" y="0"/>
                    <a:pt x="23" y="2"/>
                    <a:pt x="23" y="4"/>
                  </a:cubicBezTo>
                  <a:cubicBezTo>
                    <a:pt x="23" y="15"/>
                    <a:pt x="23" y="15"/>
                    <a:pt x="23" y="15"/>
                  </a:cubicBezTo>
                  <a:cubicBezTo>
                    <a:pt x="33" y="15"/>
                    <a:pt x="33" y="15"/>
                    <a:pt x="33" y="15"/>
                  </a:cubicBezTo>
                  <a:cubicBezTo>
                    <a:pt x="35" y="15"/>
                    <a:pt x="37" y="17"/>
                    <a:pt x="37" y="19"/>
                  </a:cubicBezTo>
                  <a:cubicBezTo>
                    <a:pt x="37" y="21"/>
                    <a:pt x="35" y="23"/>
                    <a:pt x="33" y="23"/>
                  </a:cubicBezTo>
                  <a:cubicBezTo>
                    <a:pt x="23" y="23"/>
                    <a:pt x="23" y="23"/>
                    <a:pt x="23" y="23"/>
                  </a:cubicBezTo>
                  <a:cubicBezTo>
                    <a:pt x="23" y="33"/>
                    <a:pt x="23" y="33"/>
                    <a:pt x="23" y="33"/>
                  </a:cubicBezTo>
                  <a:cubicBezTo>
                    <a:pt x="23" y="36"/>
                    <a:pt x="21" y="38"/>
                    <a:pt x="18" y="3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72" name="TextBox 190"/>
          <p:cNvSpPr txBox="1"/>
          <p:nvPr/>
        </p:nvSpPr>
        <p:spPr>
          <a:xfrm>
            <a:off x="192767" y="2926621"/>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gn="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a:p>
            <a:pPr algn="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p:txBody>
      </p:sp>
      <p:sp>
        <p:nvSpPr>
          <p:cNvPr id="173" name="TextBox 191"/>
          <p:cNvSpPr txBox="1"/>
          <p:nvPr/>
        </p:nvSpPr>
        <p:spPr>
          <a:xfrm>
            <a:off x="344277" y="2594015"/>
            <a:ext cx="2000572" cy="400110"/>
          </a:xfrm>
          <a:prstGeom prst="rect">
            <a:avLst/>
          </a:prstGeom>
          <a:noFill/>
        </p:spPr>
        <p:txBody>
          <a:bodyPr wrap="square" rtlCol="0">
            <a:spAutoFit/>
          </a:bodyPr>
          <a:lstStyle/>
          <a:p>
            <a:pPr algn="r"/>
            <a:r>
              <a:rPr lang="zh-CN" altLang="en-US" sz="2000" b="1" dirty="0">
                <a:solidFill>
                  <a:schemeClr val="accent1"/>
                </a:solidFill>
                <a:cs typeface="+mn-ea"/>
                <a:sym typeface="+mn-lt"/>
              </a:rPr>
              <a:t>主要任务</a:t>
            </a:r>
            <a:endParaRPr lang="zh-CN" altLang="zh-CN" sz="2000" b="1" dirty="0">
              <a:solidFill>
                <a:schemeClr val="accent1"/>
              </a:solidFill>
              <a:cs typeface="+mn-ea"/>
              <a:sym typeface="+mn-lt"/>
            </a:endParaRPr>
          </a:p>
        </p:txBody>
      </p:sp>
      <p:sp>
        <p:nvSpPr>
          <p:cNvPr id="174" name="TextBox 192"/>
          <p:cNvSpPr txBox="1"/>
          <p:nvPr/>
        </p:nvSpPr>
        <p:spPr>
          <a:xfrm>
            <a:off x="317752" y="4619438"/>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gn="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a:p>
            <a:pPr algn="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p:txBody>
      </p:sp>
      <p:sp>
        <p:nvSpPr>
          <p:cNvPr id="175" name="TextBox 193"/>
          <p:cNvSpPr txBox="1"/>
          <p:nvPr/>
        </p:nvSpPr>
        <p:spPr>
          <a:xfrm>
            <a:off x="-17014" y="4250029"/>
            <a:ext cx="2477305" cy="400110"/>
          </a:xfrm>
          <a:prstGeom prst="rect">
            <a:avLst/>
          </a:prstGeom>
          <a:noFill/>
        </p:spPr>
        <p:txBody>
          <a:bodyPr wrap="square" rtlCol="0">
            <a:spAutoFit/>
          </a:bodyPr>
          <a:lstStyle/>
          <a:p>
            <a:pPr algn="r"/>
            <a:r>
              <a:rPr lang="zh-CN" altLang="en-US" sz="2000" b="1" dirty="0">
                <a:solidFill>
                  <a:schemeClr val="accent1"/>
                </a:solidFill>
                <a:cs typeface="+mn-ea"/>
                <a:sym typeface="+mn-lt"/>
              </a:rPr>
              <a:t>资金运转</a:t>
            </a:r>
            <a:endParaRPr lang="zh-CN" altLang="zh-CN" sz="2000" b="1" dirty="0">
              <a:solidFill>
                <a:schemeClr val="accent1"/>
              </a:solidFill>
              <a:cs typeface="+mn-ea"/>
              <a:sym typeface="+mn-lt"/>
            </a:endParaRPr>
          </a:p>
        </p:txBody>
      </p:sp>
      <p:sp>
        <p:nvSpPr>
          <p:cNvPr id="176" name="TextBox 194"/>
          <p:cNvSpPr txBox="1"/>
          <p:nvPr/>
        </p:nvSpPr>
        <p:spPr>
          <a:xfrm>
            <a:off x="5101523" y="2866844"/>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a:p>
            <a:pPr>
              <a:lnSpc>
                <a:spcPts val="2000"/>
              </a:lnSpc>
            </a:pPr>
            <a:r>
              <a:rPr lang="zh-CN" altLang="en-US" sz="1400" dirty="0">
                <a:solidFill>
                  <a:schemeClr val="bg1">
                    <a:lumMod val="85000"/>
                  </a:schemeClr>
                </a:solidFill>
                <a:latin typeface="+mn-lt"/>
                <a:ea typeface="+mn-ea"/>
                <a:cs typeface="+mn-ea"/>
                <a:sym typeface="+mn-lt"/>
              </a:rPr>
              <a:t>点击此处添加内容</a:t>
            </a:r>
            <a:endParaRPr lang="zh-CN" altLang="en-US" sz="1400" dirty="0">
              <a:solidFill>
                <a:schemeClr val="bg1">
                  <a:lumMod val="85000"/>
                </a:schemeClr>
              </a:solidFill>
              <a:latin typeface="+mn-lt"/>
              <a:ea typeface="+mn-ea"/>
              <a:cs typeface="+mn-ea"/>
              <a:sym typeface="+mn-lt"/>
            </a:endParaRPr>
          </a:p>
        </p:txBody>
      </p:sp>
      <p:sp>
        <p:nvSpPr>
          <p:cNvPr id="177" name="TextBox 196"/>
          <p:cNvSpPr txBox="1"/>
          <p:nvPr/>
        </p:nvSpPr>
        <p:spPr>
          <a:xfrm>
            <a:off x="5101523" y="4565282"/>
            <a:ext cx="2133944"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lumMod val="95000"/>
                  </a:schemeClr>
                </a:solidFill>
                <a:latin typeface="+mn-lt"/>
                <a:ea typeface="+mn-ea"/>
                <a:cs typeface="+mn-ea"/>
                <a:sym typeface="+mn-lt"/>
              </a:rPr>
              <a:t>点击此处添加内容</a:t>
            </a:r>
            <a:endParaRPr lang="zh-CN" altLang="en-US" sz="1400" dirty="0">
              <a:solidFill>
                <a:schemeClr val="bg1">
                  <a:lumMod val="95000"/>
                </a:schemeClr>
              </a:solidFill>
              <a:latin typeface="+mn-lt"/>
              <a:ea typeface="+mn-ea"/>
              <a:cs typeface="+mn-ea"/>
              <a:sym typeface="+mn-lt"/>
            </a:endParaRPr>
          </a:p>
          <a:p>
            <a:pPr>
              <a:lnSpc>
                <a:spcPts val="2000"/>
              </a:lnSpc>
            </a:pPr>
            <a:r>
              <a:rPr lang="zh-CN" altLang="en-US" sz="1400" dirty="0">
                <a:solidFill>
                  <a:schemeClr val="bg1">
                    <a:lumMod val="95000"/>
                  </a:schemeClr>
                </a:solidFill>
                <a:latin typeface="+mn-lt"/>
                <a:ea typeface="+mn-ea"/>
                <a:cs typeface="+mn-ea"/>
                <a:sym typeface="+mn-lt"/>
              </a:rPr>
              <a:t>点击此处添加内容</a:t>
            </a:r>
            <a:endParaRPr lang="zh-CN" altLang="en-US" sz="1400" dirty="0">
              <a:solidFill>
                <a:schemeClr val="bg1">
                  <a:lumMod val="95000"/>
                </a:schemeClr>
              </a:solidFill>
              <a:latin typeface="+mn-lt"/>
              <a:ea typeface="+mn-ea"/>
              <a:cs typeface="+mn-ea"/>
              <a:sym typeface="+mn-lt"/>
            </a:endParaRPr>
          </a:p>
        </p:txBody>
      </p:sp>
      <p:sp>
        <p:nvSpPr>
          <p:cNvPr id="179" name="TextBox 195"/>
          <p:cNvSpPr txBox="1"/>
          <p:nvPr/>
        </p:nvSpPr>
        <p:spPr>
          <a:xfrm>
            <a:off x="5101523" y="2553288"/>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团队协作能力</a:t>
            </a:r>
            <a:endParaRPr lang="zh-CN" altLang="zh-CN" sz="2000" b="1" dirty="0">
              <a:solidFill>
                <a:schemeClr val="accent1"/>
              </a:solidFill>
              <a:cs typeface="+mn-ea"/>
              <a:sym typeface="+mn-lt"/>
            </a:endParaRPr>
          </a:p>
        </p:txBody>
      </p:sp>
      <p:sp>
        <p:nvSpPr>
          <p:cNvPr id="180" name="TextBox 197"/>
          <p:cNvSpPr txBox="1"/>
          <p:nvPr/>
        </p:nvSpPr>
        <p:spPr>
          <a:xfrm>
            <a:off x="5101523" y="4194576"/>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科学的操作方式</a:t>
            </a:r>
            <a:endParaRPr lang="zh-CN" altLang="zh-CN" sz="2000" b="1" dirty="0">
              <a:solidFill>
                <a:schemeClr val="accent1"/>
              </a:solidFill>
              <a:cs typeface="+mn-ea"/>
              <a:sym typeface="+mn-lt"/>
            </a:endParaRPr>
          </a:p>
        </p:txBody>
      </p:sp>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5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22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97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469"/>
                                </p:stCondLst>
                                <p:childTnLst>
                                  <p:par>
                                    <p:cTn id="41" presetID="2" presetClass="entr" presetSubtype="2" fill="hold" grpId="0" nodeType="afterEffect" p14:presetBounceEnd="50000">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14:bounceEnd="50000">
                                          <p:cBhvr additive="base">
                                            <p:cTn id="43" dur="10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par>
                              <p:cTn id="48" fill="hold">
                                <p:stCondLst>
                                  <p:cond delay="7469"/>
                                </p:stCondLst>
                                <p:childTnLst>
                                  <p:par>
                                    <p:cTn id="49" presetID="42" presetClass="entr" presetSubtype="0" fill="hold" nodeType="afterEffect">
                                      <p:stCondLst>
                                        <p:cond delay="0"/>
                                      </p:stCondLst>
                                      <p:childTnLst>
                                        <p:set>
                                          <p:cBhvr>
                                            <p:cTn id="50" dur="1" fill="hold">
                                              <p:stCondLst>
                                                <p:cond delay="0"/>
                                              </p:stCondLst>
                                            </p:cTn>
                                            <p:tgtEl>
                                              <p:spTgt spid="178"/>
                                            </p:tgtEl>
                                            <p:attrNameLst>
                                              <p:attrName>style.visibility</p:attrName>
                                            </p:attrNameLst>
                                          </p:cBhvr>
                                          <p:to>
                                            <p:strVal val="visible"/>
                                          </p:to>
                                        </p:set>
                                        <p:animEffect transition="in" filter="fade">
                                          <p:cBhvr>
                                            <p:cTn id="51" dur="1000"/>
                                            <p:tgtEl>
                                              <p:spTgt spid="178"/>
                                            </p:tgtEl>
                                          </p:cBhvr>
                                        </p:animEffect>
                                        <p:anim calcmode="lin" valueType="num">
                                          <p:cBhvr>
                                            <p:cTn id="52" dur="1000" fill="hold"/>
                                            <p:tgtEl>
                                              <p:spTgt spid="178"/>
                                            </p:tgtEl>
                                            <p:attrNameLst>
                                              <p:attrName>ppt_x</p:attrName>
                                            </p:attrNameLst>
                                          </p:cBhvr>
                                          <p:tavLst>
                                            <p:tav tm="0">
                                              <p:val>
                                                <p:strVal val="#ppt_x"/>
                                              </p:val>
                                            </p:tav>
                                            <p:tav tm="100000">
                                              <p:val>
                                                <p:strVal val="#ppt_x"/>
                                              </p:val>
                                            </p:tav>
                                          </p:tavLst>
                                        </p:anim>
                                        <p:anim calcmode="lin" valueType="num">
                                          <p:cBhvr>
                                            <p:cTn id="53" dur="1000" fill="hold"/>
                                            <p:tgtEl>
                                              <p:spTgt spid="178"/>
                                            </p:tgtEl>
                                            <p:attrNameLst>
                                              <p:attrName>ppt_y</p:attrName>
                                            </p:attrNameLst>
                                          </p:cBhvr>
                                          <p:tavLst>
                                            <p:tav tm="0">
                                              <p:val>
                                                <p:strVal val="#ppt_y+.1"/>
                                              </p:val>
                                            </p:tav>
                                            <p:tav tm="100000">
                                              <p:val>
                                                <p:strVal val="#ppt_y"/>
                                              </p:val>
                                            </p:tav>
                                          </p:tavLst>
                                        </p:anim>
                                      </p:childTnLst>
                                    </p:cTn>
                                  </p:par>
                                </p:childTnLst>
                              </p:cTn>
                            </p:par>
                            <p:par>
                              <p:cTn id="54" fill="hold">
                                <p:stCondLst>
                                  <p:cond delay="8469"/>
                                </p:stCondLst>
                                <p:childTnLst>
                                  <p:par>
                                    <p:cTn id="55" presetID="10" presetClass="entr" presetSubtype="0" fill="hold" nodeType="after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250"/>
                                            <p:tgtEl>
                                              <p:spTgt spid="160"/>
                                            </p:tgtEl>
                                          </p:cBhvr>
                                        </p:animEffect>
                                      </p:childTnLst>
                                    </p:cTn>
                                  </p:par>
                                </p:childTnLst>
                              </p:cTn>
                            </p:par>
                            <p:par>
                              <p:cTn id="58" fill="hold">
                                <p:stCondLst>
                                  <p:cond delay="8969"/>
                                </p:stCondLst>
                                <p:childTnLst>
                                  <p:par>
                                    <p:cTn id="59" presetID="41" presetClass="entr" presetSubtype="0" fill="hold" grpId="0" nodeType="afterEffect">
                                      <p:stCondLst>
                                        <p:cond delay="0"/>
                                      </p:stCondLst>
                                      <p:iterate type="lt">
                                        <p:tmPct val="6667"/>
                                      </p:iterate>
                                      <p:childTnLst>
                                        <p:set>
                                          <p:cBhvr>
                                            <p:cTn id="60" dur="1" fill="hold">
                                              <p:stCondLst>
                                                <p:cond delay="0"/>
                                              </p:stCondLst>
                                            </p:cTn>
                                            <p:tgtEl>
                                              <p:spTgt spid="173"/>
                                            </p:tgtEl>
                                            <p:attrNameLst>
                                              <p:attrName>style.visibility</p:attrName>
                                            </p:attrNameLst>
                                          </p:cBhvr>
                                          <p:to>
                                            <p:strVal val="visible"/>
                                          </p:to>
                                        </p:set>
                                        <p:anim calcmode="lin" valueType="num">
                                          <p:cBhvr>
                                            <p:cTn id="61" dur="500" fill="hold"/>
                                            <p:tgtEl>
                                              <p:spTgt spid="173"/>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73"/>
                                            </p:tgtEl>
                                            <p:attrNameLst>
                                              <p:attrName>ppt_y</p:attrName>
                                            </p:attrNameLst>
                                          </p:cBhvr>
                                          <p:tavLst>
                                            <p:tav tm="0">
                                              <p:val>
                                                <p:strVal val="#ppt_y"/>
                                              </p:val>
                                            </p:tav>
                                            <p:tav tm="100000">
                                              <p:val>
                                                <p:strVal val="#ppt_y"/>
                                              </p:val>
                                            </p:tav>
                                          </p:tavLst>
                                        </p:anim>
                                        <p:anim calcmode="lin" valueType="num">
                                          <p:cBhvr>
                                            <p:cTn id="63" dur="500" fill="hold"/>
                                            <p:tgtEl>
                                              <p:spTgt spid="173"/>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73"/>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73"/>
                                            </p:tgtEl>
                                          </p:cBhvr>
                                        </p:animEffect>
                                      </p:childTnLst>
                                    </p:cTn>
                                  </p:par>
                                </p:childTnLst>
                              </p:cTn>
                            </p:par>
                            <p:par>
                              <p:cTn id="66" fill="hold">
                                <p:stCondLst>
                                  <p:cond delay="9320"/>
                                </p:stCondLst>
                                <p:childTnLst>
                                  <p:par>
                                    <p:cTn id="67" presetID="12" presetClass="entr" presetSubtype="4" fill="hold" grpId="0" nodeType="afterEffect">
                                      <p:stCondLst>
                                        <p:cond delay="0"/>
                                      </p:stCondLst>
                                      <p:childTnLst>
                                        <p:set>
                                          <p:cBhvr>
                                            <p:cTn id="68" dur="1" fill="hold">
                                              <p:stCondLst>
                                                <p:cond delay="0"/>
                                              </p:stCondLst>
                                            </p:cTn>
                                            <p:tgtEl>
                                              <p:spTgt spid="172"/>
                                            </p:tgtEl>
                                            <p:attrNameLst>
                                              <p:attrName>style.visibility</p:attrName>
                                            </p:attrNameLst>
                                          </p:cBhvr>
                                          <p:to>
                                            <p:strVal val="visible"/>
                                          </p:to>
                                        </p:set>
                                        <p:anim calcmode="lin" valueType="num">
                                          <p:cBhvr additive="base">
                                            <p:cTn id="69" dur="500"/>
                                            <p:tgtEl>
                                              <p:spTgt spid="172"/>
                                            </p:tgtEl>
                                            <p:attrNameLst>
                                              <p:attrName>ppt_y</p:attrName>
                                            </p:attrNameLst>
                                          </p:cBhvr>
                                          <p:tavLst>
                                            <p:tav tm="0">
                                              <p:val>
                                                <p:strVal val="#ppt_y+#ppt_h*1.125000"/>
                                              </p:val>
                                            </p:tav>
                                            <p:tav tm="100000">
                                              <p:val>
                                                <p:strVal val="#ppt_y"/>
                                              </p:val>
                                            </p:tav>
                                          </p:tavLst>
                                        </p:anim>
                                        <p:animEffect transition="in" filter="wipe(up)">
                                          <p:cBhvr>
                                            <p:cTn id="70" dur="500"/>
                                            <p:tgtEl>
                                              <p:spTgt spid="172"/>
                                            </p:tgtEl>
                                          </p:cBhvr>
                                        </p:animEffect>
                                      </p:childTnLst>
                                    </p:cTn>
                                  </p:par>
                                </p:childTnLst>
                              </p:cTn>
                            </p:par>
                            <p:par>
                              <p:cTn id="71" fill="hold">
                                <p:stCondLst>
                                  <p:cond delay="9820"/>
                                </p:stCondLst>
                                <p:childTnLst>
                                  <p:par>
                                    <p:cTn id="72" presetID="10" presetClass="entr" presetSubtype="0" fill="hold" nodeType="afterEffect">
                                      <p:stCondLst>
                                        <p:cond delay="0"/>
                                      </p:stCondLst>
                                      <p:childTnLst>
                                        <p:set>
                                          <p:cBhvr>
                                            <p:cTn id="73" dur="1" fill="hold">
                                              <p:stCondLst>
                                                <p:cond delay="0"/>
                                              </p:stCondLst>
                                            </p:cTn>
                                            <p:tgtEl>
                                              <p:spTgt spid="156"/>
                                            </p:tgtEl>
                                            <p:attrNameLst>
                                              <p:attrName>style.visibility</p:attrName>
                                            </p:attrNameLst>
                                          </p:cBhvr>
                                          <p:to>
                                            <p:strVal val="visible"/>
                                          </p:to>
                                        </p:set>
                                        <p:animEffect transition="in" filter="fade">
                                          <p:cBhvr>
                                            <p:cTn id="74" dur="250"/>
                                            <p:tgtEl>
                                              <p:spTgt spid="156"/>
                                            </p:tgtEl>
                                          </p:cBhvr>
                                        </p:animEffect>
                                      </p:childTnLst>
                                    </p:cTn>
                                  </p:par>
                                </p:childTnLst>
                              </p:cTn>
                            </p:par>
                            <p:par>
                              <p:cTn id="75" fill="hold">
                                <p:stCondLst>
                                  <p:cond delay="10320"/>
                                </p:stCondLst>
                                <p:childTnLst>
                                  <p:par>
                                    <p:cTn id="76" presetID="41" presetClass="entr" presetSubtype="0" fill="hold" grpId="0" nodeType="afterEffect">
                                      <p:stCondLst>
                                        <p:cond delay="0"/>
                                      </p:stCondLst>
                                      <p:iterate type="lt">
                                        <p:tmPct val="6667"/>
                                      </p:iterate>
                                      <p:childTnLst>
                                        <p:set>
                                          <p:cBhvr>
                                            <p:cTn id="77" dur="1" fill="hold">
                                              <p:stCondLst>
                                                <p:cond delay="0"/>
                                              </p:stCondLst>
                                            </p:cTn>
                                            <p:tgtEl>
                                              <p:spTgt spid="175"/>
                                            </p:tgtEl>
                                            <p:attrNameLst>
                                              <p:attrName>style.visibility</p:attrName>
                                            </p:attrNameLst>
                                          </p:cBhvr>
                                          <p:to>
                                            <p:strVal val="visible"/>
                                          </p:to>
                                        </p:set>
                                        <p:anim calcmode="lin" valueType="num">
                                          <p:cBhvr>
                                            <p:cTn id="78" dur="500" fill="hold"/>
                                            <p:tgtEl>
                                              <p:spTgt spid="175"/>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175"/>
                                            </p:tgtEl>
                                            <p:attrNameLst>
                                              <p:attrName>ppt_y</p:attrName>
                                            </p:attrNameLst>
                                          </p:cBhvr>
                                          <p:tavLst>
                                            <p:tav tm="0">
                                              <p:val>
                                                <p:strVal val="#ppt_y"/>
                                              </p:val>
                                            </p:tav>
                                            <p:tav tm="100000">
                                              <p:val>
                                                <p:strVal val="#ppt_y"/>
                                              </p:val>
                                            </p:tav>
                                          </p:tavLst>
                                        </p:anim>
                                        <p:anim calcmode="lin" valueType="num">
                                          <p:cBhvr>
                                            <p:cTn id="80" dur="500" fill="hold"/>
                                            <p:tgtEl>
                                              <p:spTgt spid="175"/>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175"/>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175"/>
                                            </p:tgtEl>
                                          </p:cBhvr>
                                        </p:animEffect>
                                      </p:childTnLst>
                                    </p:cTn>
                                  </p:par>
                                </p:childTnLst>
                              </p:cTn>
                            </p:par>
                            <p:par>
                              <p:cTn id="83" fill="hold">
                                <p:stCondLst>
                                  <p:cond delay="10670"/>
                                </p:stCondLst>
                                <p:childTnLst>
                                  <p:par>
                                    <p:cTn id="84" presetID="12" presetClass="entr" presetSubtype="4" fill="hold" grpId="0" nodeType="afterEffect">
                                      <p:stCondLst>
                                        <p:cond delay="0"/>
                                      </p:stCondLst>
                                      <p:childTnLst>
                                        <p:set>
                                          <p:cBhvr>
                                            <p:cTn id="85" dur="1" fill="hold">
                                              <p:stCondLst>
                                                <p:cond delay="0"/>
                                              </p:stCondLst>
                                            </p:cTn>
                                            <p:tgtEl>
                                              <p:spTgt spid="174"/>
                                            </p:tgtEl>
                                            <p:attrNameLst>
                                              <p:attrName>style.visibility</p:attrName>
                                            </p:attrNameLst>
                                          </p:cBhvr>
                                          <p:to>
                                            <p:strVal val="visible"/>
                                          </p:to>
                                        </p:set>
                                        <p:anim calcmode="lin" valueType="num">
                                          <p:cBhvr additive="base">
                                            <p:cTn id="86" dur="500"/>
                                            <p:tgtEl>
                                              <p:spTgt spid="174"/>
                                            </p:tgtEl>
                                            <p:attrNameLst>
                                              <p:attrName>ppt_y</p:attrName>
                                            </p:attrNameLst>
                                          </p:cBhvr>
                                          <p:tavLst>
                                            <p:tav tm="0">
                                              <p:val>
                                                <p:strVal val="#ppt_y+#ppt_h*1.125000"/>
                                              </p:val>
                                            </p:tav>
                                            <p:tav tm="100000">
                                              <p:val>
                                                <p:strVal val="#ppt_y"/>
                                              </p:val>
                                            </p:tav>
                                          </p:tavLst>
                                        </p:anim>
                                        <p:animEffect transition="in" filter="wipe(up)">
                                          <p:cBhvr>
                                            <p:cTn id="87" dur="500"/>
                                            <p:tgtEl>
                                              <p:spTgt spid="174"/>
                                            </p:tgtEl>
                                          </p:cBhvr>
                                        </p:animEffect>
                                      </p:childTnLst>
                                    </p:cTn>
                                  </p:par>
                                </p:childTnLst>
                              </p:cTn>
                            </p:par>
                            <p:par>
                              <p:cTn id="88" fill="hold">
                                <p:stCondLst>
                                  <p:cond delay="11170"/>
                                </p:stCondLst>
                                <p:childTnLst>
                                  <p:par>
                                    <p:cTn id="89" presetID="10" presetClass="entr" presetSubtype="0" fill="hold" nodeType="afterEffect">
                                      <p:stCondLst>
                                        <p:cond delay="0"/>
                                      </p:stCondLst>
                                      <p:childTnLst>
                                        <p:set>
                                          <p:cBhvr>
                                            <p:cTn id="90" dur="1" fill="hold">
                                              <p:stCondLst>
                                                <p:cond delay="0"/>
                                              </p:stCondLst>
                                            </p:cTn>
                                            <p:tgtEl>
                                              <p:spTgt spid="164"/>
                                            </p:tgtEl>
                                            <p:attrNameLst>
                                              <p:attrName>style.visibility</p:attrName>
                                            </p:attrNameLst>
                                          </p:cBhvr>
                                          <p:to>
                                            <p:strVal val="visible"/>
                                          </p:to>
                                        </p:set>
                                        <p:animEffect transition="in" filter="fade">
                                          <p:cBhvr>
                                            <p:cTn id="91" dur="250"/>
                                            <p:tgtEl>
                                              <p:spTgt spid="164"/>
                                            </p:tgtEl>
                                          </p:cBhvr>
                                        </p:animEffect>
                                      </p:childTnLst>
                                    </p:cTn>
                                  </p:par>
                                </p:childTnLst>
                              </p:cTn>
                            </p:par>
                            <p:par>
                              <p:cTn id="92" fill="hold">
                                <p:stCondLst>
                                  <p:cond delay="11670"/>
                                </p:stCondLst>
                                <p:childTnLst>
                                  <p:par>
                                    <p:cTn id="93" presetID="12" presetClass="entr" presetSubtype="4" fill="hold" grpId="0" nodeType="afterEffect">
                                      <p:stCondLst>
                                        <p:cond delay="0"/>
                                      </p:stCondLst>
                                      <p:childTnLst>
                                        <p:set>
                                          <p:cBhvr>
                                            <p:cTn id="94" dur="1" fill="hold">
                                              <p:stCondLst>
                                                <p:cond delay="0"/>
                                              </p:stCondLst>
                                            </p:cTn>
                                            <p:tgtEl>
                                              <p:spTgt spid="176"/>
                                            </p:tgtEl>
                                            <p:attrNameLst>
                                              <p:attrName>style.visibility</p:attrName>
                                            </p:attrNameLst>
                                          </p:cBhvr>
                                          <p:to>
                                            <p:strVal val="visible"/>
                                          </p:to>
                                        </p:set>
                                        <p:anim calcmode="lin" valueType="num">
                                          <p:cBhvr additive="base">
                                            <p:cTn id="95" dur="500"/>
                                            <p:tgtEl>
                                              <p:spTgt spid="176"/>
                                            </p:tgtEl>
                                            <p:attrNameLst>
                                              <p:attrName>ppt_y</p:attrName>
                                            </p:attrNameLst>
                                          </p:cBhvr>
                                          <p:tavLst>
                                            <p:tav tm="0">
                                              <p:val>
                                                <p:strVal val="#ppt_y+#ppt_h*1.125000"/>
                                              </p:val>
                                            </p:tav>
                                            <p:tav tm="100000">
                                              <p:val>
                                                <p:strVal val="#ppt_y"/>
                                              </p:val>
                                            </p:tav>
                                          </p:tavLst>
                                        </p:anim>
                                        <p:animEffect transition="in" filter="wipe(up)">
                                          <p:cBhvr>
                                            <p:cTn id="96" dur="500"/>
                                            <p:tgtEl>
                                              <p:spTgt spid="176"/>
                                            </p:tgtEl>
                                          </p:cBhvr>
                                        </p:animEffect>
                                      </p:childTnLst>
                                    </p:cTn>
                                  </p:par>
                                </p:childTnLst>
                              </p:cTn>
                            </p:par>
                            <p:par>
                              <p:cTn id="97" fill="hold">
                                <p:stCondLst>
                                  <p:cond delay="12170"/>
                                </p:stCondLst>
                                <p:childTnLst>
                                  <p:par>
                                    <p:cTn id="98" presetID="10" presetClass="entr" presetSubtype="0" fill="hold" nodeType="afterEffect">
                                      <p:stCondLst>
                                        <p:cond delay="0"/>
                                      </p:stCondLst>
                                      <p:childTnLst>
                                        <p:set>
                                          <p:cBhvr>
                                            <p:cTn id="99" dur="1" fill="hold">
                                              <p:stCondLst>
                                                <p:cond delay="0"/>
                                              </p:stCondLst>
                                            </p:cTn>
                                            <p:tgtEl>
                                              <p:spTgt spid="168"/>
                                            </p:tgtEl>
                                            <p:attrNameLst>
                                              <p:attrName>style.visibility</p:attrName>
                                            </p:attrNameLst>
                                          </p:cBhvr>
                                          <p:to>
                                            <p:strVal val="visible"/>
                                          </p:to>
                                        </p:set>
                                        <p:animEffect transition="in" filter="fade">
                                          <p:cBhvr>
                                            <p:cTn id="100" dur="250"/>
                                            <p:tgtEl>
                                              <p:spTgt spid="168"/>
                                            </p:tgtEl>
                                          </p:cBhvr>
                                        </p:animEffect>
                                      </p:childTnLst>
                                    </p:cTn>
                                  </p:par>
                                </p:childTnLst>
                              </p:cTn>
                            </p:par>
                            <p:par>
                              <p:cTn id="101" fill="hold">
                                <p:stCondLst>
                                  <p:cond delay="12670"/>
                                </p:stCondLst>
                                <p:childTnLst>
                                  <p:par>
                                    <p:cTn id="102" presetID="41" presetClass="entr" presetSubtype="0" fill="hold" grpId="0" nodeType="afterEffect">
                                      <p:stCondLst>
                                        <p:cond delay="0"/>
                                      </p:stCondLst>
                                      <p:iterate type="lt">
                                        <p:tmPct val="6667"/>
                                      </p:iterate>
                                      <p:childTnLst>
                                        <p:set>
                                          <p:cBhvr>
                                            <p:cTn id="103" dur="1" fill="hold">
                                              <p:stCondLst>
                                                <p:cond delay="0"/>
                                              </p:stCondLst>
                                            </p:cTn>
                                            <p:tgtEl>
                                              <p:spTgt spid="179"/>
                                            </p:tgtEl>
                                            <p:attrNameLst>
                                              <p:attrName>style.visibility</p:attrName>
                                            </p:attrNameLst>
                                          </p:cBhvr>
                                          <p:to>
                                            <p:strVal val="visible"/>
                                          </p:to>
                                        </p:set>
                                        <p:anim calcmode="lin" valueType="num">
                                          <p:cBhvr>
                                            <p:cTn id="104" dur="500" fill="hold"/>
                                            <p:tgtEl>
                                              <p:spTgt spid="179"/>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179"/>
                                            </p:tgtEl>
                                            <p:attrNameLst>
                                              <p:attrName>ppt_y</p:attrName>
                                            </p:attrNameLst>
                                          </p:cBhvr>
                                          <p:tavLst>
                                            <p:tav tm="0">
                                              <p:val>
                                                <p:strVal val="#ppt_y"/>
                                              </p:val>
                                            </p:tav>
                                            <p:tav tm="100000">
                                              <p:val>
                                                <p:strVal val="#ppt_y"/>
                                              </p:val>
                                            </p:tav>
                                          </p:tavLst>
                                        </p:anim>
                                        <p:anim calcmode="lin" valueType="num">
                                          <p:cBhvr>
                                            <p:cTn id="106" dur="500" fill="hold"/>
                                            <p:tgtEl>
                                              <p:spTgt spid="179"/>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179"/>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179"/>
                                            </p:tgtEl>
                                          </p:cBhvr>
                                        </p:animEffect>
                                      </p:childTnLst>
                                    </p:cTn>
                                  </p:par>
                                </p:childTnLst>
                              </p:cTn>
                            </p:par>
                            <p:par>
                              <p:cTn id="109" fill="hold">
                                <p:stCondLst>
                                  <p:cond delay="12836"/>
                                </p:stCondLst>
                                <p:childTnLst>
                                  <p:par>
                                    <p:cTn id="110" presetID="12" presetClass="entr" presetSubtype="4" fill="hold" grpId="0" nodeType="afterEffect">
                                      <p:stCondLst>
                                        <p:cond delay="0"/>
                                      </p:stCondLst>
                                      <p:childTnLst>
                                        <p:set>
                                          <p:cBhvr>
                                            <p:cTn id="111" dur="1" fill="hold">
                                              <p:stCondLst>
                                                <p:cond delay="0"/>
                                              </p:stCondLst>
                                            </p:cTn>
                                            <p:tgtEl>
                                              <p:spTgt spid="177"/>
                                            </p:tgtEl>
                                            <p:attrNameLst>
                                              <p:attrName>style.visibility</p:attrName>
                                            </p:attrNameLst>
                                          </p:cBhvr>
                                          <p:to>
                                            <p:strVal val="visible"/>
                                          </p:to>
                                        </p:set>
                                        <p:anim calcmode="lin" valueType="num">
                                          <p:cBhvr additive="base">
                                            <p:cTn id="112" dur="500"/>
                                            <p:tgtEl>
                                              <p:spTgt spid="177"/>
                                            </p:tgtEl>
                                            <p:attrNameLst>
                                              <p:attrName>ppt_y</p:attrName>
                                            </p:attrNameLst>
                                          </p:cBhvr>
                                          <p:tavLst>
                                            <p:tav tm="0">
                                              <p:val>
                                                <p:strVal val="#ppt_y+#ppt_h*1.125000"/>
                                              </p:val>
                                            </p:tav>
                                            <p:tav tm="100000">
                                              <p:val>
                                                <p:strVal val="#ppt_y"/>
                                              </p:val>
                                            </p:tav>
                                          </p:tavLst>
                                        </p:anim>
                                        <p:animEffect transition="in" filter="wipe(up)">
                                          <p:cBhvr>
                                            <p:cTn id="113" dur="500"/>
                                            <p:tgtEl>
                                              <p:spTgt spid="177"/>
                                            </p:tgtEl>
                                          </p:cBhvr>
                                        </p:animEffect>
                                      </p:childTnLst>
                                    </p:cTn>
                                  </p:par>
                                </p:childTnLst>
                              </p:cTn>
                            </p:par>
                            <p:par>
                              <p:cTn id="114" fill="hold">
                                <p:stCondLst>
                                  <p:cond delay="13336"/>
                                </p:stCondLst>
                                <p:childTnLst>
                                  <p:par>
                                    <p:cTn id="115" presetID="41" presetClass="entr" presetSubtype="0" fill="hold" grpId="0" nodeType="afterEffect">
                                      <p:stCondLst>
                                        <p:cond delay="0"/>
                                      </p:stCondLst>
                                      <p:iterate type="lt">
                                        <p:tmPct val="6667"/>
                                      </p:iterate>
                                      <p:childTnLst>
                                        <p:set>
                                          <p:cBhvr>
                                            <p:cTn id="116" dur="1" fill="hold">
                                              <p:stCondLst>
                                                <p:cond delay="0"/>
                                              </p:stCondLst>
                                            </p:cTn>
                                            <p:tgtEl>
                                              <p:spTgt spid="180"/>
                                            </p:tgtEl>
                                            <p:attrNameLst>
                                              <p:attrName>style.visibility</p:attrName>
                                            </p:attrNameLst>
                                          </p:cBhvr>
                                          <p:to>
                                            <p:strVal val="visible"/>
                                          </p:to>
                                        </p:set>
                                        <p:anim calcmode="lin" valueType="num">
                                          <p:cBhvr>
                                            <p:cTn id="117" dur="500" fill="hold"/>
                                            <p:tgtEl>
                                              <p:spTgt spid="180"/>
                                            </p:tgtEl>
                                            <p:attrNameLst>
                                              <p:attrName>ppt_x</p:attrName>
                                            </p:attrNameLst>
                                          </p:cBhvr>
                                          <p:tavLst>
                                            <p:tav tm="0">
                                              <p:val>
                                                <p:strVal val="#ppt_x"/>
                                              </p:val>
                                            </p:tav>
                                            <p:tav tm="50000">
                                              <p:val>
                                                <p:strVal val="#ppt_x+.1"/>
                                              </p:val>
                                            </p:tav>
                                            <p:tav tm="100000">
                                              <p:val>
                                                <p:strVal val="#ppt_x"/>
                                              </p:val>
                                            </p:tav>
                                          </p:tavLst>
                                        </p:anim>
                                        <p:anim calcmode="lin" valueType="num">
                                          <p:cBhvr>
                                            <p:cTn id="118" dur="500" fill="hold"/>
                                            <p:tgtEl>
                                              <p:spTgt spid="180"/>
                                            </p:tgtEl>
                                            <p:attrNameLst>
                                              <p:attrName>ppt_y</p:attrName>
                                            </p:attrNameLst>
                                          </p:cBhvr>
                                          <p:tavLst>
                                            <p:tav tm="0">
                                              <p:val>
                                                <p:strVal val="#ppt_y"/>
                                              </p:val>
                                            </p:tav>
                                            <p:tav tm="100000">
                                              <p:val>
                                                <p:strVal val="#ppt_y"/>
                                              </p:val>
                                            </p:tav>
                                          </p:tavLst>
                                        </p:anim>
                                        <p:anim calcmode="lin" valueType="num">
                                          <p:cBhvr>
                                            <p:cTn id="119" dur="500" fill="hold"/>
                                            <p:tgtEl>
                                              <p:spTgt spid="180"/>
                                            </p:tgtEl>
                                            <p:attrNameLst>
                                              <p:attrName>ppt_h</p:attrName>
                                            </p:attrNameLst>
                                          </p:cBhvr>
                                          <p:tavLst>
                                            <p:tav tm="0">
                                              <p:val>
                                                <p:strVal val="#ppt_h/10"/>
                                              </p:val>
                                            </p:tav>
                                            <p:tav tm="50000">
                                              <p:val>
                                                <p:strVal val="#ppt_h+.01"/>
                                              </p:val>
                                            </p:tav>
                                            <p:tav tm="100000">
                                              <p:val>
                                                <p:strVal val="#ppt_h"/>
                                              </p:val>
                                            </p:tav>
                                          </p:tavLst>
                                        </p:anim>
                                        <p:anim calcmode="lin" valueType="num">
                                          <p:cBhvr>
                                            <p:cTn id="120" dur="500" fill="hold"/>
                                            <p:tgtEl>
                                              <p:spTgt spid="180"/>
                                            </p:tgtEl>
                                            <p:attrNameLst>
                                              <p:attrName>ppt_w</p:attrName>
                                            </p:attrNameLst>
                                          </p:cBhvr>
                                          <p:tavLst>
                                            <p:tav tm="0">
                                              <p:val>
                                                <p:strVal val="#ppt_w/10"/>
                                              </p:val>
                                            </p:tav>
                                            <p:tav tm="50000">
                                              <p:val>
                                                <p:strVal val="#ppt_w+.01"/>
                                              </p:val>
                                            </p:tav>
                                            <p:tav tm="100000">
                                              <p:val>
                                                <p:strVal val="#ppt_w"/>
                                              </p:val>
                                            </p:tav>
                                          </p:tavLst>
                                        </p:anim>
                                        <p:animEffect transition="in" filter="fade">
                                          <p:cBhvr>
                                            <p:cTn id="121" dur="500" tmFilter="0,0; .5, 1; 1, 1"/>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172" grpId="0"/>
          <p:bldP spid="173" grpId="0"/>
          <p:bldP spid="174" grpId="0"/>
          <p:bldP spid="175" grpId="0"/>
          <p:bldP spid="176" grpId="0"/>
          <p:bldP spid="177" grpId="0"/>
          <p:bldP spid="179" grpId="0"/>
          <p:bldP spid="18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5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220"/>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7"/>
                                            </p:tgtEl>
                                            <p:attrNameLst>
                                              <p:attrName>ppt_y</p:attrName>
                                            </p:attrNameLst>
                                          </p:cBhvr>
                                          <p:tavLst>
                                            <p:tav tm="0">
                                              <p:val>
                                                <p:strVal val="#ppt_y"/>
                                              </p:val>
                                            </p:tav>
                                            <p:tav tm="100000">
                                              <p:val>
                                                <p:strVal val="#ppt_y"/>
                                              </p:val>
                                            </p:tav>
                                          </p:tavLst>
                                        </p:anim>
                                        <p:anim calcmode="lin" valueType="num">
                                          <p:cBhvr>
                                            <p:cTn id="32"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7"/>
                                            </p:tgtEl>
                                          </p:cBhvr>
                                        </p:animEffect>
                                      </p:childTnLst>
                                    </p:cTn>
                                  </p:par>
                                </p:childTnLst>
                              </p:cTn>
                            </p:par>
                            <p:par>
                              <p:cTn id="35" fill="hold">
                                <p:stCondLst>
                                  <p:cond delay="2970"/>
                                </p:stCondLst>
                                <p:childTnLst>
                                  <p:par>
                                    <p:cTn id="36" presetID="23" presetClass="entr" presetSubtype="16" fill="hold" grpId="0" nodeType="afterEffect">
                                      <p:stCondLst>
                                        <p:cond delay="0"/>
                                      </p:stCondLst>
                                      <p:iterate type="lt">
                                        <p:tmPct val="10000"/>
                                      </p:iterate>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par>
                              <p:cTn id="40" fill="hold">
                                <p:stCondLst>
                                  <p:cond delay="6469"/>
                                </p:stCondLst>
                                <p:childTnLst>
                                  <p:par>
                                    <p:cTn id="41" presetID="2" presetClass="entr" presetSubtype="2"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1000" fill="hold"/>
                                            <p:tgtEl>
                                              <p:spTgt spid="5"/>
                                            </p:tgtEl>
                                            <p:attrNameLst>
                                              <p:attrName>ppt_x</p:attrName>
                                            </p:attrNameLst>
                                          </p:cBhvr>
                                          <p:tavLst>
                                            <p:tav tm="0">
                                              <p:val>
                                                <p:strVal val="1+#ppt_w/2"/>
                                              </p:val>
                                            </p:tav>
                                            <p:tav tm="100000">
                                              <p:val>
                                                <p:strVal val="#ppt_x"/>
                                              </p:val>
                                            </p:tav>
                                          </p:tavLst>
                                        </p:anim>
                                        <p:anim calcmode="lin" valueType="num">
                                          <p:cBhvr additive="base">
                                            <p:cTn id="44" dur="1000" fill="hold"/>
                                            <p:tgtEl>
                                              <p:spTgt spid="5"/>
                                            </p:tgtEl>
                                            <p:attrNameLst>
                                              <p:attrName>ppt_y</p:attrName>
                                            </p:attrNameLst>
                                          </p:cBhvr>
                                          <p:tavLst>
                                            <p:tav tm="0">
                                              <p:val>
                                                <p:strVal val="#ppt_y"/>
                                              </p:val>
                                            </p:tav>
                                            <p:tav tm="100000">
                                              <p:val>
                                                <p:strVal val="#ppt_y"/>
                                              </p:val>
                                            </p:tav>
                                          </p:tavLst>
                                        </p:anim>
                                      </p:childTnLst>
                                    </p:cTn>
                                  </p:par>
                                  <p:par>
                                    <p:cTn id="45" presetID="16" presetClass="entr" presetSubtype="21"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arn(inVertical)">
                                          <p:cBhvr>
                                            <p:cTn id="47" dur="500"/>
                                            <p:tgtEl>
                                              <p:spTgt spid="6"/>
                                            </p:tgtEl>
                                          </p:cBhvr>
                                        </p:animEffect>
                                      </p:childTnLst>
                                    </p:cTn>
                                  </p:par>
                                </p:childTnLst>
                              </p:cTn>
                            </p:par>
                            <p:par>
                              <p:cTn id="48" fill="hold">
                                <p:stCondLst>
                                  <p:cond delay="7469"/>
                                </p:stCondLst>
                                <p:childTnLst>
                                  <p:par>
                                    <p:cTn id="49" presetID="42" presetClass="entr" presetSubtype="0" fill="hold" nodeType="afterEffect">
                                      <p:stCondLst>
                                        <p:cond delay="0"/>
                                      </p:stCondLst>
                                      <p:childTnLst>
                                        <p:set>
                                          <p:cBhvr>
                                            <p:cTn id="50" dur="1" fill="hold">
                                              <p:stCondLst>
                                                <p:cond delay="0"/>
                                              </p:stCondLst>
                                            </p:cTn>
                                            <p:tgtEl>
                                              <p:spTgt spid="178"/>
                                            </p:tgtEl>
                                            <p:attrNameLst>
                                              <p:attrName>style.visibility</p:attrName>
                                            </p:attrNameLst>
                                          </p:cBhvr>
                                          <p:to>
                                            <p:strVal val="visible"/>
                                          </p:to>
                                        </p:set>
                                        <p:animEffect transition="in" filter="fade">
                                          <p:cBhvr>
                                            <p:cTn id="51" dur="1000"/>
                                            <p:tgtEl>
                                              <p:spTgt spid="178"/>
                                            </p:tgtEl>
                                          </p:cBhvr>
                                        </p:animEffect>
                                        <p:anim calcmode="lin" valueType="num">
                                          <p:cBhvr>
                                            <p:cTn id="52" dur="1000" fill="hold"/>
                                            <p:tgtEl>
                                              <p:spTgt spid="178"/>
                                            </p:tgtEl>
                                            <p:attrNameLst>
                                              <p:attrName>ppt_x</p:attrName>
                                            </p:attrNameLst>
                                          </p:cBhvr>
                                          <p:tavLst>
                                            <p:tav tm="0">
                                              <p:val>
                                                <p:strVal val="#ppt_x"/>
                                              </p:val>
                                            </p:tav>
                                            <p:tav tm="100000">
                                              <p:val>
                                                <p:strVal val="#ppt_x"/>
                                              </p:val>
                                            </p:tav>
                                          </p:tavLst>
                                        </p:anim>
                                        <p:anim calcmode="lin" valueType="num">
                                          <p:cBhvr>
                                            <p:cTn id="53" dur="1000" fill="hold"/>
                                            <p:tgtEl>
                                              <p:spTgt spid="178"/>
                                            </p:tgtEl>
                                            <p:attrNameLst>
                                              <p:attrName>ppt_y</p:attrName>
                                            </p:attrNameLst>
                                          </p:cBhvr>
                                          <p:tavLst>
                                            <p:tav tm="0">
                                              <p:val>
                                                <p:strVal val="#ppt_y+.1"/>
                                              </p:val>
                                            </p:tav>
                                            <p:tav tm="100000">
                                              <p:val>
                                                <p:strVal val="#ppt_y"/>
                                              </p:val>
                                            </p:tav>
                                          </p:tavLst>
                                        </p:anim>
                                      </p:childTnLst>
                                    </p:cTn>
                                  </p:par>
                                </p:childTnLst>
                              </p:cTn>
                            </p:par>
                            <p:par>
                              <p:cTn id="54" fill="hold">
                                <p:stCondLst>
                                  <p:cond delay="8469"/>
                                </p:stCondLst>
                                <p:childTnLst>
                                  <p:par>
                                    <p:cTn id="55" presetID="10" presetClass="entr" presetSubtype="0" fill="hold" nodeType="afterEffect">
                                      <p:stCondLst>
                                        <p:cond delay="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250"/>
                                            <p:tgtEl>
                                              <p:spTgt spid="160"/>
                                            </p:tgtEl>
                                          </p:cBhvr>
                                        </p:animEffect>
                                      </p:childTnLst>
                                    </p:cTn>
                                  </p:par>
                                </p:childTnLst>
                              </p:cTn>
                            </p:par>
                            <p:par>
                              <p:cTn id="58" fill="hold">
                                <p:stCondLst>
                                  <p:cond delay="8969"/>
                                </p:stCondLst>
                                <p:childTnLst>
                                  <p:par>
                                    <p:cTn id="59" presetID="41" presetClass="entr" presetSubtype="0" fill="hold" grpId="0" nodeType="afterEffect">
                                      <p:stCondLst>
                                        <p:cond delay="0"/>
                                      </p:stCondLst>
                                      <p:iterate type="lt">
                                        <p:tmPct val="6667"/>
                                      </p:iterate>
                                      <p:childTnLst>
                                        <p:set>
                                          <p:cBhvr>
                                            <p:cTn id="60" dur="1" fill="hold">
                                              <p:stCondLst>
                                                <p:cond delay="0"/>
                                              </p:stCondLst>
                                            </p:cTn>
                                            <p:tgtEl>
                                              <p:spTgt spid="173"/>
                                            </p:tgtEl>
                                            <p:attrNameLst>
                                              <p:attrName>style.visibility</p:attrName>
                                            </p:attrNameLst>
                                          </p:cBhvr>
                                          <p:to>
                                            <p:strVal val="visible"/>
                                          </p:to>
                                        </p:set>
                                        <p:anim calcmode="lin" valueType="num">
                                          <p:cBhvr>
                                            <p:cTn id="61" dur="500" fill="hold"/>
                                            <p:tgtEl>
                                              <p:spTgt spid="173"/>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173"/>
                                            </p:tgtEl>
                                            <p:attrNameLst>
                                              <p:attrName>ppt_y</p:attrName>
                                            </p:attrNameLst>
                                          </p:cBhvr>
                                          <p:tavLst>
                                            <p:tav tm="0">
                                              <p:val>
                                                <p:strVal val="#ppt_y"/>
                                              </p:val>
                                            </p:tav>
                                            <p:tav tm="100000">
                                              <p:val>
                                                <p:strVal val="#ppt_y"/>
                                              </p:val>
                                            </p:tav>
                                          </p:tavLst>
                                        </p:anim>
                                        <p:anim calcmode="lin" valueType="num">
                                          <p:cBhvr>
                                            <p:cTn id="63" dur="500" fill="hold"/>
                                            <p:tgtEl>
                                              <p:spTgt spid="173"/>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173"/>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173"/>
                                            </p:tgtEl>
                                          </p:cBhvr>
                                        </p:animEffect>
                                      </p:childTnLst>
                                    </p:cTn>
                                  </p:par>
                                </p:childTnLst>
                              </p:cTn>
                            </p:par>
                            <p:par>
                              <p:cTn id="66" fill="hold">
                                <p:stCondLst>
                                  <p:cond delay="9320"/>
                                </p:stCondLst>
                                <p:childTnLst>
                                  <p:par>
                                    <p:cTn id="67" presetID="12" presetClass="entr" presetSubtype="4" fill="hold" grpId="0" nodeType="afterEffect">
                                      <p:stCondLst>
                                        <p:cond delay="0"/>
                                      </p:stCondLst>
                                      <p:childTnLst>
                                        <p:set>
                                          <p:cBhvr>
                                            <p:cTn id="68" dur="1" fill="hold">
                                              <p:stCondLst>
                                                <p:cond delay="0"/>
                                              </p:stCondLst>
                                            </p:cTn>
                                            <p:tgtEl>
                                              <p:spTgt spid="172"/>
                                            </p:tgtEl>
                                            <p:attrNameLst>
                                              <p:attrName>style.visibility</p:attrName>
                                            </p:attrNameLst>
                                          </p:cBhvr>
                                          <p:to>
                                            <p:strVal val="visible"/>
                                          </p:to>
                                        </p:set>
                                        <p:anim calcmode="lin" valueType="num">
                                          <p:cBhvr additive="base">
                                            <p:cTn id="69" dur="500"/>
                                            <p:tgtEl>
                                              <p:spTgt spid="172"/>
                                            </p:tgtEl>
                                            <p:attrNameLst>
                                              <p:attrName>ppt_y</p:attrName>
                                            </p:attrNameLst>
                                          </p:cBhvr>
                                          <p:tavLst>
                                            <p:tav tm="0">
                                              <p:val>
                                                <p:strVal val="#ppt_y+#ppt_h*1.125000"/>
                                              </p:val>
                                            </p:tav>
                                            <p:tav tm="100000">
                                              <p:val>
                                                <p:strVal val="#ppt_y"/>
                                              </p:val>
                                            </p:tav>
                                          </p:tavLst>
                                        </p:anim>
                                        <p:animEffect transition="in" filter="wipe(up)">
                                          <p:cBhvr>
                                            <p:cTn id="70" dur="500"/>
                                            <p:tgtEl>
                                              <p:spTgt spid="172"/>
                                            </p:tgtEl>
                                          </p:cBhvr>
                                        </p:animEffect>
                                      </p:childTnLst>
                                    </p:cTn>
                                  </p:par>
                                </p:childTnLst>
                              </p:cTn>
                            </p:par>
                            <p:par>
                              <p:cTn id="71" fill="hold">
                                <p:stCondLst>
                                  <p:cond delay="9820"/>
                                </p:stCondLst>
                                <p:childTnLst>
                                  <p:par>
                                    <p:cTn id="72" presetID="10" presetClass="entr" presetSubtype="0" fill="hold" nodeType="afterEffect">
                                      <p:stCondLst>
                                        <p:cond delay="0"/>
                                      </p:stCondLst>
                                      <p:childTnLst>
                                        <p:set>
                                          <p:cBhvr>
                                            <p:cTn id="73" dur="1" fill="hold">
                                              <p:stCondLst>
                                                <p:cond delay="0"/>
                                              </p:stCondLst>
                                            </p:cTn>
                                            <p:tgtEl>
                                              <p:spTgt spid="156"/>
                                            </p:tgtEl>
                                            <p:attrNameLst>
                                              <p:attrName>style.visibility</p:attrName>
                                            </p:attrNameLst>
                                          </p:cBhvr>
                                          <p:to>
                                            <p:strVal val="visible"/>
                                          </p:to>
                                        </p:set>
                                        <p:animEffect transition="in" filter="fade">
                                          <p:cBhvr>
                                            <p:cTn id="74" dur="250"/>
                                            <p:tgtEl>
                                              <p:spTgt spid="156"/>
                                            </p:tgtEl>
                                          </p:cBhvr>
                                        </p:animEffect>
                                      </p:childTnLst>
                                    </p:cTn>
                                  </p:par>
                                </p:childTnLst>
                              </p:cTn>
                            </p:par>
                            <p:par>
                              <p:cTn id="75" fill="hold">
                                <p:stCondLst>
                                  <p:cond delay="10320"/>
                                </p:stCondLst>
                                <p:childTnLst>
                                  <p:par>
                                    <p:cTn id="76" presetID="41" presetClass="entr" presetSubtype="0" fill="hold" grpId="0" nodeType="afterEffect">
                                      <p:stCondLst>
                                        <p:cond delay="0"/>
                                      </p:stCondLst>
                                      <p:iterate type="lt">
                                        <p:tmPct val="6667"/>
                                      </p:iterate>
                                      <p:childTnLst>
                                        <p:set>
                                          <p:cBhvr>
                                            <p:cTn id="77" dur="1" fill="hold">
                                              <p:stCondLst>
                                                <p:cond delay="0"/>
                                              </p:stCondLst>
                                            </p:cTn>
                                            <p:tgtEl>
                                              <p:spTgt spid="175"/>
                                            </p:tgtEl>
                                            <p:attrNameLst>
                                              <p:attrName>style.visibility</p:attrName>
                                            </p:attrNameLst>
                                          </p:cBhvr>
                                          <p:to>
                                            <p:strVal val="visible"/>
                                          </p:to>
                                        </p:set>
                                        <p:anim calcmode="lin" valueType="num">
                                          <p:cBhvr>
                                            <p:cTn id="78" dur="500" fill="hold"/>
                                            <p:tgtEl>
                                              <p:spTgt spid="175"/>
                                            </p:tgtEl>
                                            <p:attrNameLst>
                                              <p:attrName>ppt_x</p:attrName>
                                            </p:attrNameLst>
                                          </p:cBhvr>
                                          <p:tavLst>
                                            <p:tav tm="0">
                                              <p:val>
                                                <p:strVal val="#ppt_x"/>
                                              </p:val>
                                            </p:tav>
                                            <p:tav tm="50000">
                                              <p:val>
                                                <p:strVal val="#ppt_x+.1"/>
                                              </p:val>
                                            </p:tav>
                                            <p:tav tm="100000">
                                              <p:val>
                                                <p:strVal val="#ppt_x"/>
                                              </p:val>
                                            </p:tav>
                                          </p:tavLst>
                                        </p:anim>
                                        <p:anim calcmode="lin" valueType="num">
                                          <p:cBhvr>
                                            <p:cTn id="79" dur="500" fill="hold"/>
                                            <p:tgtEl>
                                              <p:spTgt spid="175"/>
                                            </p:tgtEl>
                                            <p:attrNameLst>
                                              <p:attrName>ppt_y</p:attrName>
                                            </p:attrNameLst>
                                          </p:cBhvr>
                                          <p:tavLst>
                                            <p:tav tm="0">
                                              <p:val>
                                                <p:strVal val="#ppt_y"/>
                                              </p:val>
                                            </p:tav>
                                            <p:tav tm="100000">
                                              <p:val>
                                                <p:strVal val="#ppt_y"/>
                                              </p:val>
                                            </p:tav>
                                          </p:tavLst>
                                        </p:anim>
                                        <p:anim calcmode="lin" valueType="num">
                                          <p:cBhvr>
                                            <p:cTn id="80" dur="500" fill="hold"/>
                                            <p:tgtEl>
                                              <p:spTgt spid="175"/>
                                            </p:tgtEl>
                                            <p:attrNameLst>
                                              <p:attrName>ppt_h</p:attrName>
                                            </p:attrNameLst>
                                          </p:cBhvr>
                                          <p:tavLst>
                                            <p:tav tm="0">
                                              <p:val>
                                                <p:strVal val="#ppt_h/10"/>
                                              </p:val>
                                            </p:tav>
                                            <p:tav tm="50000">
                                              <p:val>
                                                <p:strVal val="#ppt_h+.01"/>
                                              </p:val>
                                            </p:tav>
                                            <p:tav tm="100000">
                                              <p:val>
                                                <p:strVal val="#ppt_h"/>
                                              </p:val>
                                            </p:tav>
                                          </p:tavLst>
                                        </p:anim>
                                        <p:anim calcmode="lin" valueType="num">
                                          <p:cBhvr>
                                            <p:cTn id="81" dur="500" fill="hold"/>
                                            <p:tgtEl>
                                              <p:spTgt spid="175"/>
                                            </p:tgtEl>
                                            <p:attrNameLst>
                                              <p:attrName>ppt_w</p:attrName>
                                            </p:attrNameLst>
                                          </p:cBhvr>
                                          <p:tavLst>
                                            <p:tav tm="0">
                                              <p:val>
                                                <p:strVal val="#ppt_w/10"/>
                                              </p:val>
                                            </p:tav>
                                            <p:tav tm="50000">
                                              <p:val>
                                                <p:strVal val="#ppt_w+.01"/>
                                              </p:val>
                                            </p:tav>
                                            <p:tav tm="100000">
                                              <p:val>
                                                <p:strVal val="#ppt_w"/>
                                              </p:val>
                                            </p:tav>
                                          </p:tavLst>
                                        </p:anim>
                                        <p:animEffect transition="in" filter="fade">
                                          <p:cBhvr>
                                            <p:cTn id="82" dur="500" tmFilter="0,0; .5, 1; 1, 1"/>
                                            <p:tgtEl>
                                              <p:spTgt spid="175"/>
                                            </p:tgtEl>
                                          </p:cBhvr>
                                        </p:animEffect>
                                      </p:childTnLst>
                                    </p:cTn>
                                  </p:par>
                                </p:childTnLst>
                              </p:cTn>
                            </p:par>
                            <p:par>
                              <p:cTn id="83" fill="hold">
                                <p:stCondLst>
                                  <p:cond delay="10670"/>
                                </p:stCondLst>
                                <p:childTnLst>
                                  <p:par>
                                    <p:cTn id="84" presetID="12" presetClass="entr" presetSubtype="4" fill="hold" grpId="0" nodeType="afterEffect">
                                      <p:stCondLst>
                                        <p:cond delay="0"/>
                                      </p:stCondLst>
                                      <p:childTnLst>
                                        <p:set>
                                          <p:cBhvr>
                                            <p:cTn id="85" dur="1" fill="hold">
                                              <p:stCondLst>
                                                <p:cond delay="0"/>
                                              </p:stCondLst>
                                            </p:cTn>
                                            <p:tgtEl>
                                              <p:spTgt spid="174"/>
                                            </p:tgtEl>
                                            <p:attrNameLst>
                                              <p:attrName>style.visibility</p:attrName>
                                            </p:attrNameLst>
                                          </p:cBhvr>
                                          <p:to>
                                            <p:strVal val="visible"/>
                                          </p:to>
                                        </p:set>
                                        <p:anim calcmode="lin" valueType="num">
                                          <p:cBhvr additive="base">
                                            <p:cTn id="86" dur="500"/>
                                            <p:tgtEl>
                                              <p:spTgt spid="174"/>
                                            </p:tgtEl>
                                            <p:attrNameLst>
                                              <p:attrName>ppt_y</p:attrName>
                                            </p:attrNameLst>
                                          </p:cBhvr>
                                          <p:tavLst>
                                            <p:tav tm="0">
                                              <p:val>
                                                <p:strVal val="#ppt_y+#ppt_h*1.125000"/>
                                              </p:val>
                                            </p:tav>
                                            <p:tav tm="100000">
                                              <p:val>
                                                <p:strVal val="#ppt_y"/>
                                              </p:val>
                                            </p:tav>
                                          </p:tavLst>
                                        </p:anim>
                                        <p:animEffect transition="in" filter="wipe(up)">
                                          <p:cBhvr>
                                            <p:cTn id="87" dur="500"/>
                                            <p:tgtEl>
                                              <p:spTgt spid="174"/>
                                            </p:tgtEl>
                                          </p:cBhvr>
                                        </p:animEffect>
                                      </p:childTnLst>
                                    </p:cTn>
                                  </p:par>
                                </p:childTnLst>
                              </p:cTn>
                            </p:par>
                            <p:par>
                              <p:cTn id="88" fill="hold">
                                <p:stCondLst>
                                  <p:cond delay="11170"/>
                                </p:stCondLst>
                                <p:childTnLst>
                                  <p:par>
                                    <p:cTn id="89" presetID="10" presetClass="entr" presetSubtype="0" fill="hold" nodeType="afterEffect">
                                      <p:stCondLst>
                                        <p:cond delay="0"/>
                                      </p:stCondLst>
                                      <p:childTnLst>
                                        <p:set>
                                          <p:cBhvr>
                                            <p:cTn id="90" dur="1" fill="hold">
                                              <p:stCondLst>
                                                <p:cond delay="0"/>
                                              </p:stCondLst>
                                            </p:cTn>
                                            <p:tgtEl>
                                              <p:spTgt spid="164"/>
                                            </p:tgtEl>
                                            <p:attrNameLst>
                                              <p:attrName>style.visibility</p:attrName>
                                            </p:attrNameLst>
                                          </p:cBhvr>
                                          <p:to>
                                            <p:strVal val="visible"/>
                                          </p:to>
                                        </p:set>
                                        <p:animEffect transition="in" filter="fade">
                                          <p:cBhvr>
                                            <p:cTn id="91" dur="250"/>
                                            <p:tgtEl>
                                              <p:spTgt spid="164"/>
                                            </p:tgtEl>
                                          </p:cBhvr>
                                        </p:animEffect>
                                      </p:childTnLst>
                                    </p:cTn>
                                  </p:par>
                                </p:childTnLst>
                              </p:cTn>
                            </p:par>
                            <p:par>
                              <p:cTn id="92" fill="hold">
                                <p:stCondLst>
                                  <p:cond delay="11670"/>
                                </p:stCondLst>
                                <p:childTnLst>
                                  <p:par>
                                    <p:cTn id="93" presetID="12" presetClass="entr" presetSubtype="4" fill="hold" grpId="0" nodeType="afterEffect">
                                      <p:stCondLst>
                                        <p:cond delay="0"/>
                                      </p:stCondLst>
                                      <p:childTnLst>
                                        <p:set>
                                          <p:cBhvr>
                                            <p:cTn id="94" dur="1" fill="hold">
                                              <p:stCondLst>
                                                <p:cond delay="0"/>
                                              </p:stCondLst>
                                            </p:cTn>
                                            <p:tgtEl>
                                              <p:spTgt spid="176"/>
                                            </p:tgtEl>
                                            <p:attrNameLst>
                                              <p:attrName>style.visibility</p:attrName>
                                            </p:attrNameLst>
                                          </p:cBhvr>
                                          <p:to>
                                            <p:strVal val="visible"/>
                                          </p:to>
                                        </p:set>
                                        <p:anim calcmode="lin" valueType="num">
                                          <p:cBhvr additive="base">
                                            <p:cTn id="95" dur="500"/>
                                            <p:tgtEl>
                                              <p:spTgt spid="176"/>
                                            </p:tgtEl>
                                            <p:attrNameLst>
                                              <p:attrName>ppt_y</p:attrName>
                                            </p:attrNameLst>
                                          </p:cBhvr>
                                          <p:tavLst>
                                            <p:tav tm="0">
                                              <p:val>
                                                <p:strVal val="#ppt_y+#ppt_h*1.125000"/>
                                              </p:val>
                                            </p:tav>
                                            <p:tav tm="100000">
                                              <p:val>
                                                <p:strVal val="#ppt_y"/>
                                              </p:val>
                                            </p:tav>
                                          </p:tavLst>
                                        </p:anim>
                                        <p:animEffect transition="in" filter="wipe(up)">
                                          <p:cBhvr>
                                            <p:cTn id="96" dur="500"/>
                                            <p:tgtEl>
                                              <p:spTgt spid="176"/>
                                            </p:tgtEl>
                                          </p:cBhvr>
                                        </p:animEffect>
                                      </p:childTnLst>
                                    </p:cTn>
                                  </p:par>
                                </p:childTnLst>
                              </p:cTn>
                            </p:par>
                            <p:par>
                              <p:cTn id="97" fill="hold">
                                <p:stCondLst>
                                  <p:cond delay="12170"/>
                                </p:stCondLst>
                                <p:childTnLst>
                                  <p:par>
                                    <p:cTn id="98" presetID="10" presetClass="entr" presetSubtype="0" fill="hold" nodeType="afterEffect">
                                      <p:stCondLst>
                                        <p:cond delay="0"/>
                                      </p:stCondLst>
                                      <p:childTnLst>
                                        <p:set>
                                          <p:cBhvr>
                                            <p:cTn id="99" dur="1" fill="hold">
                                              <p:stCondLst>
                                                <p:cond delay="0"/>
                                              </p:stCondLst>
                                            </p:cTn>
                                            <p:tgtEl>
                                              <p:spTgt spid="168"/>
                                            </p:tgtEl>
                                            <p:attrNameLst>
                                              <p:attrName>style.visibility</p:attrName>
                                            </p:attrNameLst>
                                          </p:cBhvr>
                                          <p:to>
                                            <p:strVal val="visible"/>
                                          </p:to>
                                        </p:set>
                                        <p:animEffect transition="in" filter="fade">
                                          <p:cBhvr>
                                            <p:cTn id="100" dur="250"/>
                                            <p:tgtEl>
                                              <p:spTgt spid="168"/>
                                            </p:tgtEl>
                                          </p:cBhvr>
                                        </p:animEffect>
                                      </p:childTnLst>
                                    </p:cTn>
                                  </p:par>
                                </p:childTnLst>
                              </p:cTn>
                            </p:par>
                            <p:par>
                              <p:cTn id="101" fill="hold">
                                <p:stCondLst>
                                  <p:cond delay="12670"/>
                                </p:stCondLst>
                                <p:childTnLst>
                                  <p:par>
                                    <p:cTn id="102" presetID="41" presetClass="entr" presetSubtype="0" fill="hold" grpId="0" nodeType="afterEffect">
                                      <p:stCondLst>
                                        <p:cond delay="0"/>
                                      </p:stCondLst>
                                      <p:iterate type="lt">
                                        <p:tmPct val="6667"/>
                                      </p:iterate>
                                      <p:childTnLst>
                                        <p:set>
                                          <p:cBhvr>
                                            <p:cTn id="103" dur="1" fill="hold">
                                              <p:stCondLst>
                                                <p:cond delay="0"/>
                                              </p:stCondLst>
                                            </p:cTn>
                                            <p:tgtEl>
                                              <p:spTgt spid="179"/>
                                            </p:tgtEl>
                                            <p:attrNameLst>
                                              <p:attrName>style.visibility</p:attrName>
                                            </p:attrNameLst>
                                          </p:cBhvr>
                                          <p:to>
                                            <p:strVal val="visible"/>
                                          </p:to>
                                        </p:set>
                                        <p:anim calcmode="lin" valueType="num">
                                          <p:cBhvr>
                                            <p:cTn id="104" dur="500" fill="hold"/>
                                            <p:tgtEl>
                                              <p:spTgt spid="179"/>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179"/>
                                            </p:tgtEl>
                                            <p:attrNameLst>
                                              <p:attrName>ppt_y</p:attrName>
                                            </p:attrNameLst>
                                          </p:cBhvr>
                                          <p:tavLst>
                                            <p:tav tm="0">
                                              <p:val>
                                                <p:strVal val="#ppt_y"/>
                                              </p:val>
                                            </p:tav>
                                            <p:tav tm="100000">
                                              <p:val>
                                                <p:strVal val="#ppt_y"/>
                                              </p:val>
                                            </p:tav>
                                          </p:tavLst>
                                        </p:anim>
                                        <p:anim calcmode="lin" valueType="num">
                                          <p:cBhvr>
                                            <p:cTn id="106" dur="500" fill="hold"/>
                                            <p:tgtEl>
                                              <p:spTgt spid="179"/>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179"/>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179"/>
                                            </p:tgtEl>
                                          </p:cBhvr>
                                        </p:animEffect>
                                      </p:childTnLst>
                                    </p:cTn>
                                  </p:par>
                                </p:childTnLst>
                              </p:cTn>
                            </p:par>
                            <p:par>
                              <p:cTn id="109" fill="hold">
                                <p:stCondLst>
                                  <p:cond delay="12836"/>
                                </p:stCondLst>
                                <p:childTnLst>
                                  <p:par>
                                    <p:cTn id="110" presetID="12" presetClass="entr" presetSubtype="4" fill="hold" grpId="0" nodeType="afterEffect">
                                      <p:stCondLst>
                                        <p:cond delay="0"/>
                                      </p:stCondLst>
                                      <p:childTnLst>
                                        <p:set>
                                          <p:cBhvr>
                                            <p:cTn id="111" dur="1" fill="hold">
                                              <p:stCondLst>
                                                <p:cond delay="0"/>
                                              </p:stCondLst>
                                            </p:cTn>
                                            <p:tgtEl>
                                              <p:spTgt spid="177"/>
                                            </p:tgtEl>
                                            <p:attrNameLst>
                                              <p:attrName>style.visibility</p:attrName>
                                            </p:attrNameLst>
                                          </p:cBhvr>
                                          <p:to>
                                            <p:strVal val="visible"/>
                                          </p:to>
                                        </p:set>
                                        <p:anim calcmode="lin" valueType="num">
                                          <p:cBhvr additive="base">
                                            <p:cTn id="112" dur="500"/>
                                            <p:tgtEl>
                                              <p:spTgt spid="177"/>
                                            </p:tgtEl>
                                            <p:attrNameLst>
                                              <p:attrName>ppt_y</p:attrName>
                                            </p:attrNameLst>
                                          </p:cBhvr>
                                          <p:tavLst>
                                            <p:tav tm="0">
                                              <p:val>
                                                <p:strVal val="#ppt_y+#ppt_h*1.125000"/>
                                              </p:val>
                                            </p:tav>
                                            <p:tav tm="100000">
                                              <p:val>
                                                <p:strVal val="#ppt_y"/>
                                              </p:val>
                                            </p:tav>
                                          </p:tavLst>
                                        </p:anim>
                                        <p:animEffect transition="in" filter="wipe(up)">
                                          <p:cBhvr>
                                            <p:cTn id="113" dur="500"/>
                                            <p:tgtEl>
                                              <p:spTgt spid="177"/>
                                            </p:tgtEl>
                                          </p:cBhvr>
                                        </p:animEffect>
                                      </p:childTnLst>
                                    </p:cTn>
                                  </p:par>
                                </p:childTnLst>
                              </p:cTn>
                            </p:par>
                            <p:par>
                              <p:cTn id="114" fill="hold">
                                <p:stCondLst>
                                  <p:cond delay="13336"/>
                                </p:stCondLst>
                                <p:childTnLst>
                                  <p:par>
                                    <p:cTn id="115" presetID="41" presetClass="entr" presetSubtype="0" fill="hold" grpId="0" nodeType="afterEffect">
                                      <p:stCondLst>
                                        <p:cond delay="0"/>
                                      </p:stCondLst>
                                      <p:iterate type="lt">
                                        <p:tmPct val="6667"/>
                                      </p:iterate>
                                      <p:childTnLst>
                                        <p:set>
                                          <p:cBhvr>
                                            <p:cTn id="116" dur="1" fill="hold">
                                              <p:stCondLst>
                                                <p:cond delay="0"/>
                                              </p:stCondLst>
                                            </p:cTn>
                                            <p:tgtEl>
                                              <p:spTgt spid="180"/>
                                            </p:tgtEl>
                                            <p:attrNameLst>
                                              <p:attrName>style.visibility</p:attrName>
                                            </p:attrNameLst>
                                          </p:cBhvr>
                                          <p:to>
                                            <p:strVal val="visible"/>
                                          </p:to>
                                        </p:set>
                                        <p:anim calcmode="lin" valueType="num">
                                          <p:cBhvr>
                                            <p:cTn id="117" dur="500" fill="hold"/>
                                            <p:tgtEl>
                                              <p:spTgt spid="180"/>
                                            </p:tgtEl>
                                            <p:attrNameLst>
                                              <p:attrName>ppt_x</p:attrName>
                                            </p:attrNameLst>
                                          </p:cBhvr>
                                          <p:tavLst>
                                            <p:tav tm="0">
                                              <p:val>
                                                <p:strVal val="#ppt_x"/>
                                              </p:val>
                                            </p:tav>
                                            <p:tav tm="50000">
                                              <p:val>
                                                <p:strVal val="#ppt_x+.1"/>
                                              </p:val>
                                            </p:tav>
                                            <p:tav tm="100000">
                                              <p:val>
                                                <p:strVal val="#ppt_x"/>
                                              </p:val>
                                            </p:tav>
                                          </p:tavLst>
                                        </p:anim>
                                        <p:anim calcmode="lin" valueType="num">
                                          <p:cBhvr>
                                            <p:cTn id="118" dur="500" fill="hold"/>
                                            <p:tgtEl>
                                              <p:spTgt spid="180"/>
                                            </p:tgtEl>
                                            <p:attrNameLst>
                                              <p:attrName>ppt_y</p:attrName>
                                            </p:attrNameLst>
                                          </p:cBhvr>
                                          <p:tavLst>
                                            <p:tav tm="0">
                                              <p:val>
                                                <p:strVal val="#ppt_y"/>
                                              </p:val>
                                            </p:tav>
                                            <p:tav tm="100000">
                                              <p:val>
                                                <p:strVal val="#ppt_y"/>
                                              </p:val>
                                            </p:tav>
                                          </p:tavLst>
                                        </p:anim>
                                        <p:anim calcmode="lin" valueType="num">
                                          <p:cBhvr>
                                            <p:cTn id="119" dur="500" fill="hold"/>
                                            <p:tgtEl>
                                              <p:spTgt spid="180"/>
                                            </p:tgtEl>
                                            <p:attrNameLst>
                                              <p:attrName>ppt_h</p:attrName>
                                            </p:attrNameLst>
                                          </p:cBhvr>
                                          <p:tavLst>
                                            <p:tav tm="0">
                                              <p:val>
                                                <p:strVal val="#ppt_h/10"/>
                                              </p:val>
                                            </p:tav>
                                            <p:tav tm="50000">
                                              <p:val>
                                                <p:strVal val="#ppt_h+.01"/>
                                              </p:val>
                                            </p:tav>
                                            <p:tav tm="100000">
                                              <p:val>
                                                <p:strVal val="#ppt_h"/>
                                              </p:val>
                                            </p:tav>
                                          </p:tavLst>
                                        </p:anim>
                                        <p:anim calcmode="lin" valueType="num">
                                          <p:cBhvr>
                                            <p:cTn id="120" dur="500" fill="hold"/>
                                            <p:tgtEl>
                                              <p:spTgt spid="180"/>
                                            </p:tgtEl>
                                            <p:attrNameLst>
                                              <p:attrName>ppt_w</p:attrName>
                                            </p:attrNameLst>
                                          </p:cBhvr>
                                          <p:tavLst>
                                            <p:tav tm="0">
                                              <p:val>
                                                <p:strVal val="#ppt_w/10"/>
                                              </p:val>
                                            </p:tav>
                                            <p:tav tm="50000">
                                              <p:val>
                                                <p:strVal val="#ppt_w+.01"/>
                                              </p:val>
                                            </p:tav>
                                            <p:tav tm="100000">
                                              <p:val>
                                                <p:strVal val="#ppt_w"/>
                                              </p:val>
                                            </p:tav>
                                          </p:tavLst>
                                        </p:anim>
                                        <p:animEffect transition="in" filter="fade">
                                          <p:cBhvr>
                                            <p:cTn id="121" dur="500" tmFilter="0,0; .5, 1; 1, 1"/>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7" grpId="0"/>
          <p:bldP spid="8" grpId="0"/>
          <p:bldP spid="172" grpId="0"/>
          <p:bldP spid="173" grpId="0"/>
          <p:bldP spid="174" grpId="0"/>
          <p:bldP spid="175" grpId="0"/>
          <p:bldP spid="176" grpId="0"/>
          <p:bldP spid="177" grpId="0"/>
          <p:bldP spid="179" grpId="0"/>
          <p:bldP spid="180"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03</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endParaRPr kumimoji="1" lang="zh-CN" altLang="en-US" sz="2800" dirty="0">
              <a:solidFill>
                <a:srgbClr val="D4AA39"/>
              </a:solidFill>
              <a:cs typeface="+mn-ea"/>
              <a:sym typeface="+mn-lt"/>
            </a:endParaRP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产品与运营</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产品概述</a:t>
            </a:r>
            <a:endParaRPr lang="zh-CN" altLang="en-US" sz="1400" dirty="0">
              <a:solidFill>
                <a:schemeClr val="accent2"/>
              </a:solidFill>
              <a:cs typeface="+mn-ea"/>
              <a:sym typeface="+mn-lt"/>
            </a:endParaRPr>
          </a:p>
        </p:txBody>
      </p:sp>
      <p:sp>
        <p:nvSpPr>
          <p:cNvPr id="39" name="TextBox 16"/>
          <p:cNvSpPr txBox="1"/>
          <p:nvPr/>
        </p:nvSpPr>
        <p:spPr>
          <a:xfrm>
            <a:off x="6028410" y="4879251"/>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产品功能</a:t>
            </a:r>
            <a:endParaRPr lang="zh-CN" altLang="en-US" sz="1400" dirty="0">
              <a:latin typeface="+mn-lt"/>
              <a:ea typeface="+mn-ea"/>
              <a:cs typeface="+mn-ea"/>
              <a:sym typeface="+mn-lt"/>
            </a:endParaRPr>
          </a:p>
        </p:txBody>
      </p:sp>
      <p:sp>
        <p:nvSpPr>
          <p:cNvPr id="40" name="TextBox 17"/>
          <p:cNvSpPr txBox="1"/>
          <p:nvPr/>
        </p:nvSpPr>
        <p:spPr>
          <a:xfrm>
            <a:off x="6028410" y="5317205"/>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网络营销方案</a:t>
            </a:r>
            <a:endParaRPr lang="zh-CN" altLang="en-US" sz="1400" dirty="0">
              <a:latin typeface="+mn-lt"/>
              <a:ea typeface="+mn-ea"/>
              <a:cs typeface="+mn-ea"/>
              <a:sym typeface="+mn-lt"/>
            </a:endParaRP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线下推广方案</a:t>
            </a:r>
            <a:endParaRPr lang="zh-CN" altLang="en-US" sz="1400" dirty="0">
              <a:latin typeface="+mn-lt"/>
              <a:ea typeface="+mn-ea"/>
              <a:cs typeface="+mn-ea"/>
              <a:sym typeface="+mn-lt"/>
            </a:endParaRP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执行方式</a:t>
            </a:r>
            <a:endParaRPr lang="zh-CN" altLang="en-US" sz="1400" dirty="0">
              <a:latin typeface="+mn-lt"/>
              <a:ea typeface="+mn-ea"/>
              <a:cs typeface="+mn-ea"/>
              <a:sym typeface="+mn-lt"/>
            </a:endParaRPr>
          </a:p>
        </p:txBody>
      </p:sp>
      <p:sp>
        <p:nvSpPr>
          <p:cNvPr id="43" name="TextBox 20"/>
          <p:cNvSpPr txBox="1"/>
          <p:nvPr/>
        </p:nvSpPr>
        <p:spPr>
          <a:xfrm>
            <a:off x="7890379" y="4879251"/>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利润来源分析</a:t>
            </a:r>
            <a:endParaRPr lang="zh-CN" altLang="en-US" sz="1400" dirty="0">
              <a:latin typeface="+mn-lt"/>
              <a:ea typeface="+mn-ea"/>
              <a:cs typeface="+mn-ea"/>
              <a:sym typeface="+mn-lt"/>
            </a:endParaRPr>
          </a:p>
        </p:txBody>
      </p:sp>
      <p:sp>
        <p:nvSpPr>
          <p:cNvPr id="44" name="矩形 43"/>
          <p:cNvSpPr/>
          <p:nvPr/>
        </p:nvSpPr>
        <p:spPr>
          <a:xfrm>
            <a:off x="5674129" y="3176011"/>
            <a:ext cx="4599724" cy="523220"/>
          </a:xfrm>
          <a:prstGeom prst="rect">
            <a:avLst/>
          </a:prstGeom>
        </p:spPr>
        <p:txBody>
          <a:bodyPr wrap="square">
            <a:spAutoFit/>
          </a:bodyPr>
          <a:lstStyle/>
          <a:p>
            <a:r>
              <a:rPr lang="en-US" altLang="zh-CN" sz="2750" b="1" dirty="0">
                <a:solidFill>
                  <a:schemeClr val="accent2"/>
                </a:solidFill>
                <a:cs typeface="+mn-ea"/>
                <a:sym typeface="+mn-lt"/>
              </a:rPr>
              <a:t>PROJECT</a:t>
            </a:r>
            <a:r>
              <a:rPr lang="zh-CN" altLang="en-US" sz="2750" b="1" dirty="0">
                <a:solidFill>
                  <a:schemeClr val="accent2"/>
                </a:solidFill>
                <a:cs typeface="+mn-ea"/>
                <a:sym typeface="+mn-lt"/>
              </a:rPr>
              <a:t> </a:t>
            </a:r>
            <a:r>
              <a:rPr lang="en-US" altLang="zh-CN" sz="2750" b="1" dirty="0">
                <a:solidFill>
                  <a:schemeClr val="accent2"/>
                </a:solidFill>
                <a:cs typeface="+mn-ea"/>
                <a:sym typeface="+mn-lt"/>
              </a:rPr>
              <a:t>OPERATION</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产品形式</a:t>
            </a:r>
            <a:endParaRPr lang="zh-CN" altLang="en-US" sz="14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9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3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8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par>
                                <p:cTn id="72" presetID="2" presetClass="entr" presetSubtype="4" decel="38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1+#ppt_h/2"/>
                                          </p:val>
                                        </p:tav>
                                        <p:tav tm="100000">
                                          <p:val>
                                            <p:strVal val="#ppt_y"/>
                                          </p:val>
                                        </p:tav>
                                      </p:tavLst>
                                    </p:anim>
                                  </p:childTnLst>
                                </p:cTn>
                              </p:par>
                              <p:par>
                                <p:cTn id="76" presetID="2" presetClass="entr" presetSubtype="4" decel="38000" fill="hold" grpId="0" nodeType="withEffect">
                                  <p:stCondLst>
                                    <p:cond delay="90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1000" fill="hold"/>
                                        <p:tgtEl>
                                          <p:spTgt spid="40"/>
                                        </p:tgtEl>
                                        <p:attrNameLst>
                                          <p:attrName>ppt_x</p:attrName>
                                        </p:attrNameLst>
                                      </p:cBhvr>
                                      <p:tavLst>
                                        <p:tav tm="0">
                                          <p:val>
                                            <p:strVal val="#ppt_x"/>
                                          </p:val>
                                        </p:tav>
                                        <p:tav tm="100000">
                                          <p:val>
                                            <p:strVal val="#ppt_x"/>
                                          </p:val>
                                        </p:tav>
                                      </p:tavLst>
                                    </p:anim>
                                    <p:anim calcmode="lin" valueType="num">
                                      <p:cBhvr additive="base">
                                        <p:cTn id="79" dur="10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0" grpId="0"/>
      <p:bldP spid="41" grpId="0"/>
      <p:bldP spid="42" grpId="0"/>
      <p:bldP spid="43" grpId="0"/>
      <p:bldP spid="44" grpId="0"/>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8024883" y="1766240"/>
            <a:ext cx="2971800" cy="2297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矩形 20"/>
          <p:cNvSpPr/>
          <p:nvPr/>
        </p:nvSpPr>
        <p:spPr>
          <a:xfrm>
            <a:off x="4568499" y="1766240"/>
            <a:ext cx="2971800" cy="2297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0" name="矩形 19"/>
          <p:cNvSpPr/>
          <p:nvPr/>
        </p:nvSpPr>
        <p:spPr>
          <a:xfrm>
            <a:off x="1114425" y="1766240"/>
            <a:ext cx="2971800" cy="2297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产品概述</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5" name="组合 42"/>
          <p:cNvGrpSpPr/>
          <p:nvPr/>
        </p:nvGrpSpPr>
        <p:grpSpPr>
          <a:xfrm>
            <a:off x="1878701" y="4389835"/>
            <a:ext cx="2477305" cy="1013069"/>
            <a:chOff x="8784483" y="2133650"/>
            <a:chExt cx="2477305" cy="1013069"/>
          </a:xfrm>
        </p:grpSpPr>
        <p:sp>
          <p:nvSpPr>
            <p:cNvPr id="6" name="TextBox 43"/>
            <p:cNvSpPr txBox="1"/>
            <p:nvPr/>
          </p:nvSpPr>
          <p:spPr>
            <a:xfrm>
              <a:off x="8785373" y="2568932"/>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p:txBody>
        </p:sp>
        <p:sp>
          <p:nvSpPr>
            <p:cNvPr id="7" name="TextBox 44"/>
            <p:cNvSpPr txBox="1"/>
            <p:nvPr/>
          </p:nvSpPr>
          <p:spPr>
            <a:xfrm>
              <a:off x="8784483" y="2133650"/>
              <a:ext cx="2477305" cy="400110"/>
            </a:xfrm>
            <a:prstGeom prst="rect">
              <a:avLst/>
            </a:prstGeom>
            <a:noFill/>
          </p:spPr>
          <p:txBody>
            <a:bodyPr wrap="square" rtlCol="0">
              <a:spAutoFit/>
            </a:bodyPr>
            <a:lstStyle/>
            <a:p>
              <a:r>
                <a:rPr lang="zh-CN" altLang="en-US" sz="2000" dirty="0">
                  <a:solidFill>
                    <a:schemeClr val="accent1"/>
                  </a:solidFill>
                  <a:cs typeface="+mn-ea"/>
                  <a:sym typeface="+mn-lt"/>
                </a:rPr>
                <a:t>点击输入小标题</a:t>
              </a:r>
              <a:endParaRPr lang="zh-CN" altLang="zh-CN" sz="2000" dirty="0">
                <a:solidFill>
                  <a:schemeClr val="accent1"/>
                </a:solidFill>
                <a:cs typeface="+mn-ea"/>
                <a:sym typeface="+mn-lt"/>
              </a:endParaRPr>
            </a:p>
          </p:txBody>
        </p:sp>
      </p:grpSp>
      <p:sp>
        <p:nvSpPr>
          <p:cNvPr id="8" name="文本框 29"/>
          <p:cNvSpPr txBox="1">
            <a:spLocks noChangeArrowheads="1"/>
          </p:cNvSpPr>
          <p:nvPr/>
        </p:nvSpPr>
        <p:spPr bwMode="auto">
          <a:xfrm>
            <a:off x="1337583" y="4445348"/>
            <a:ext cx="453971" cy="369332"/>
          </a:xfrm>
          <a:prstGeom prst="rect">
            <a:avLst/>
          </a:prstGeom>
          <a:solidFill>
            <a:schemeClr val="accent2"/>
          </a:solidFill>
          <a:ln>
            <a:noFill/>
          </a:ln>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1800" dirty="0">
                <a:solidFill>
                  <a:schemeClr val="bg1"/>
                </a:solidFill>
                <a:effectLst/>
                <a:latin typeface="+mn-lt"/>
                <a:ea typeface="+mn-ea"/>
                <a:cs typeface="+mn-ea"/>
                <a:sym typeface="+mn-lt"/>
              </a:rPr>
              <a:t>01</a:t>
            </a:r>
            <a:endParaRPr lang="zh-CN" altLang="en-US" sz="1800" dirty="0">
              <a:solidFill>
                <a:schemeClr val="bg1"/>
              </a:solidFill>
              <a:effectLst/>
              <a:latin typeface="+mn-lt"/>
              <a:ea typeface="+mn-ea"/>
              <a:cs typeface="+mn-ea"/>
              <a:sym typeface="+mn-lt"/>
            </a:endParaRPr>
          </a:p>
        </p:txBody>
      </p:sp>
      <p:grpSp>
        <p:nvGrpSpPr>
          <p:cNvPr id="9" name="组合 46"/>
          <p:cNvGrpSpPr/>
          <p:nvPr/>
        </p:nvGrpSpPr>
        <p:grpSpPr>
          <a:xfrm>
            <a:off x="5371388" y="4445348"/>
            <a:ext cx="2477305" cy="1013069"/>
            <a:chOff x="8784483" y="2133650"/>
            <a:chExt cx="2477305" cy="1013069"/>
          </a:xfrm>
        </p:grpSpPr>
        <p:sp>
          <p:nvSpPr>
            <p:cNvPr id="10" name="TextBox 47"/>
            <p:cNvSpPr txBox="1"/>
            <p:nvPr/>
          </p:nvSpPr>
          <p:spPr>
            <a:xfrm>
              <a:off x="8785373" y="2568932"/>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p:txBody>
        </p:sp>
        <p:sp>
          <p:nvSpPr>
            <p:cNvPr id="11" name="TextBox 48"/>
            <p:cNvSpPr txBox="1"/>
            <p:nvPr/>
          </p:nvSpPr>
          <p:spPr>
            <a:xfrm>
              <a:off x="8784483" y="2133650"/>
              <a:ext cx="2477305" cy="400110"/>
            </a:xfrm>
            <a:prstGeom prst="rect">
              <a:avLst/>
            </a:prstGeom>
            <a:noFill/>
          </p:spPr>
          <p:txBody>
            <a:bodyPr wrap="square" rtlCol="0">
              <a:spAutoFit/>
            </a:bodyPr>
            <a:lstStyle/>
            <a:p>
              <a:r>
                <a:rPr lang="zh-CN" altLang="en-US" sz="2000" dirty="0">
                  <a:solidFill>
                    <a:schemeClr val="accent1"/>
                  </a:solidFill>
                  <a:cs typeface="+mn-ea"/>
                  <a:sym typeface="+mn-lt"/>
                </a:rPr>
                <a:t>点击输入小标题</a:t>
              </a:r>
              <a:endParaRPr lang="zh-CN" altLang="zh-CN" sz="2000" dirty="0">
                <a:solidFill>
                  <a:schemeClr val="accent1"/>
                </a:solidFill>
                <a:cs typeface="+mn-ea"/>
                <a:sym typeface="+mn-lt"/>
              </a:endParaRPr>
            </a:p>
          </p:txBody>
        </p:sp>
      </p:grpSp>
      <p:sp>
        <p:nvSpPr>
          <p:cNvPr id="12" name="文本框 29"/>
          <p:cNvSpPr txBox="1">
            <a:spLocks noChangeArrowheads="1"/>
          </p:cNvSpPr>
          <p:nvPr/>
        </p:nvSpPr>
        <p:spPr bwMode="auto">
          <a:xfrm>
            <a:off x="4830270" y="4500861"/>
            <a:ext cx="453971" cy="369332"/>
          </a:xfrm>
          <a:prstGeom prst="rect">
            <a:avLst/>
          </a:prstGeom>
          <a:solidFill>
            <a:schemeClr val="accent2"/>
          </a:solidFill>
          <a:ln>
            <a:noFill/>
          </a:ln>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1800" dirty="0">
                <a:solidFill>
                  <a:schemeClr val="bg1"/>
                </a:solidFill>
                <a:effectLst/>
                <a:latin typeface="+mn-lt"/>
                <a:ea typeface="+mn-ea"/>
                <a:cs typeface="+mn-ea"/>
                <a:sym typeface="+mn-lt"/>
              </a:rPr>
              <a:t>02</a:t>
            </a:r>
            <a:endParaRPr lang="zh-CN" altLang="en-US" sz="1800" dirty="0">
              <a:solidFill>
                <a:schemeClr val="bg1"/>
              </a:solidFill>
              <a:effectLst/>
              <a:latin typeface="+mn-lt"/>
              <a:ea typeface="+mn-ea"/>
              <a:cs typeface="+mn-ea"/>
              <a:sym typeface="+mn-lt"/>
            </a:endParaRPr>
          </a:p>
        </p:txBody>
      </p:sp>
      <p:grpSp>
        <p:nvGrpSpPr>
          <p:cNvPr id="13" name="组合 50"/>
          <p:cNvGrpSpPr/>
          <p:nvPr/>
        </p:nvGrpSpPr>
        <p:grpSpPr>
          <a:xfrm>
            <a:off x="8935515" y="4505879"/>
            <a:ext cx="2477305" cy="1013069"/>
            <a:chOff x="8784483" y="2133650"/>
            <a:chExt cx="2477305" cy="1013069"/>
          </a:xfrm>
        </p:grpSpPr>
        <p:sp>
          <p:nvSpPr>
            <p:cNvPr id="14" name="TextBox 51"/>
            <p:cNvSpPr txBox="1"/>
            <p:nvPr/>
          </p:nvSpPr>
          <p:spPr>
            <a:xfrm>
              <a:off x="8785373" y="2568932"/>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a:p>
              <a:pPr>
                <a:lnSpc>
                  <a:spcPts val="2000"/>
                </a:lnSpc>
              </a:pPr>
              <a:r>
                <a:rPr lang="zh-CN" altLang="en-US" sz="1200" dirty="0">
                  <a:solidFill>
                    <a:schemeClr val="bg1">
                      <a:lumMod val="95000"/>
                    </a:schemeClr>
                  </a:solidFill>
                  <a:latin typeface="+mn-lt"/>
                  <a:ea typeface="+mn-ea"/>
                  <a:cs typeface="+mn-ea"/>
                  <a:sym typeface="+mn-lt"/>
                </a:rPr>
                <a:t>点击此处添加您的内容</a:t>
              </a:r>
              <a:endParaRPr lang="zh-CN" altLang="en-US" sz="1200" dirty="0">
                <a:solidFill>
                  <a:schemeClr val="bg1">
                    <a:lumMod val="95000"/>
                  </a:schemeClr>
                </a:solidFill>
                <a:latin typeface="+mn-lt"/>
                <a:ea typeface="+mn-ea"/>
                <a:cs typeface="+mn-ea"/>
                <a:sym typeface="+mn-lt"/>
              </a:endParaRPr>
            </a:p>
          </p:txBody>
        </p:sp>
        <p:sp>
          <p:nvSpPr>
            <p:cNvPr id="15" name="TextBox 52"/>
            <p:cNvSpPr txBox="1"/>
            <p:nvPr/>
          </p:nvSpPr>
          <p:spPr>
            <a:xfrm>
              <a:off x="8784483" y="2133650"/>
              <a:ext cx="2477305" cy="400110"/>
            </a:xfrm>
            <a:prstGeom prst="rect">
              <a:avLst/>
            </a:prstGeom>
            <a:noFill/>
          </p:spPr>
          <p:txBody>
            <a:bodyPr wrap="square" rtlCol="0">
              <a:spAutoFit/>
            </a:bodyPr>
            <a:lstStyle/>
            <a:p>
              <a:r>
                <a:rPr lang="zh-CN" altLang="en-US" sz="2000" dirty="0">
                  <a:solidFill>
                    <a:schemeClr val="accent1"/>
                  </a:solidFill>
                  <a:cs typeface="+mn-ea"/>
                  <a:sym typeface="+mn-lt"/>
                </a:rPr>
                <a:t>点击输入小标题</a:t>
              </a:r>
              <a:endParaRPr lang="zh-CN" altLang="zh-CN" sz="2000" dirty="0">
                <a:solidFill>
                  <a:schemeClr val="accent1"/>
                </a:solidFill>
                <a:cs typeface="+mn-ea"/>
                <a:sym typeface="+mn-lt"/>
              </a:endParaRPr>
            </a:p>
          </p:txBody>
        </p:sp>
      </p:grpSp>
      <p:sp>
        <p:nvSpPr>
          <p:cNvPr id="16" name="文本框 29"/>
          <p:cNvSpPr txBox="1">
            <a:spLocks noChangeArrowheads="1"/>
          </p:cNvSpPr>
          <p:nvPr/>
        </p:nvSpPr>
        <p:spPr bwMode="auto">
          <a:xfrm>
            <a:off x="8394397" y="4561392"/>
            <a:ext cx="453971" cy="369332"/>
          </a:xfrm>
          <a:prstGeom prst="rect">
            <a:avLst/>
          </a:prstGeom>
          <a:solidFill>
            <a:schemeClr val="accent2"/>
          </a:solidFill>
          <a:ln>
            <a:noFill/>
          </a:ln>
        </p:spPr>
        <p:txBody>
          <a:bodyPr wrap="none">
            <a:spAutoFit/>
          </a:bodyPr>
          <a:lstStyle>
            <a:defPPr>
              <a:defRPr lang="zh-CN"/>
            </a:defPPr>
            <a:lvl1pPr algn="ctr" eaLnBrk="0" hangingPunct="0">
              <a:defRPr sz="4000">
                <a:solidFill>
                  <a:srgbClr val="FF0000"/>
                </a:solidFill>
                <a:effectLst>
                  <a:innerShdw blurRad="63500" dist="38100" dir="13500000">
                    <a:prstClr val="black">
                      <a:alpha val="50000"/>
                    </a:prstClr>
                  </a:innerShdw>
                </a:effectLst>
                <a:latin typeface="微软雅黑" panose="020B0503020204020204" pitchFamily="34" charset="-122"/>
                <a:ea typeface="微软雅黑" panose="020B0503020204020204" pitchFamily="34" charset="-122"/>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sz="1800" dirty="0">
                <a:solidFill>
                  <a:schemeClr val="bg1"/>
                </a:solidFill>
                <a:effectLst/>
                <a:latin typeface="+mn-lt"/>
                <a:ea typeface="+mn-ea"/>
                <a:cs typeface="+mn-ea"/>
                <a:sym typeface="+mn-lt"/>
              </a:rPr>
              <a:t>03</a:t>
            </a:r>
            <a:endParaRPr lang="zh-CN" altLang="en-US" sz="1800" dirty="0">
              <a:solidFill>
                <a:schemeClr val="bg1"/>
              </a:solidFill>
              <a:effectLst/>
              <a:latin typeface="+mn-lt"/>
              <a:ea typeface="+mn-ea"/>
              <a:cs typeface="+mn-ea"/>
              <a:sym typeface="+mn-lt"/>
            </a:endParaRPr>
          </a:p>
        </p:txBody>
      </p:sp>
      <p:pic>
        <p:nvPicPr>
          <p:cNvPr id="17" name="Picture 3"/>
          <p:cNvPicPr>
            <a:picLocks noChangeAspect="1" noChangeArrowheads="1"/>
          </p:cNvPicPr>
          <p:nvPr/>
        </p:nvPicPr>
        <p:blipFill>
          <a:blip r:embed="rId1" cstate="screen">
            <a:grayscl/>
          </a:blip>
          <a:stretch>
            <a:fillRect/>
          </a:stretch>
        </p:blipFill>
        <p:spPr bwMode="auto">
          <a:xfrm>
            <a:off x="8135019" y="1898583"/>
            <a:ext cx="2751528" cy="20636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p:cNvPicPr>
            <a:picLocks noChangeAspect="1" noChangeArrowheads="1"/>
          </p:cNvPicPr>
          <p:nvPr/>
        </p:nvPicPr>
        <p:blipFill>
          <a:blip r:embed="rId2" cstate="screen">
            <a:grayscl/>
          </a:blip>
          <a:stretch>
            <a:fillRect/>
          </a:stretch>
        </p:blipFill>
        <p:spPr bwMode="auto">
          <a:xfrm>
            <a:off x="4678635" y="1898583"/>
            <a:ext cx="2751528" cy="206364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5"/>
          <p:cNvPicPr>
            <a:picLocks noChangeAspect="1" noChangeArrowheads="1"/>
          </p:cNvPicPr>
          <p:nvPr/>
        </p:nvPicPr>
        <p:blipFill>
          <a:blip r:embed="rId3" cstate="screen">
            <a:grayscl/>
          </a:blip>
          <a:stretch>
            <a:fillRect/>
          </a:stretch>
        </p:blipFill>
        <p:spPr bwMode="auto">
          <a:xfrm>
            <a:off x="1222251" y="1898583"/>
            <a:ext cx="2751528" cy="20636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2" presetClass="entr" presetSubtype="9" decel="5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1000" fill="hold"/>
                                        <p:tgtEl>
                                          <p:spTgt spid="20"/>
                                        </p:tgtEl>
                                        <p:attrNameLst>
                                          <p:attrName>ppt_x</p:attrName>
                                        </p:attrNameLst>
                                      </p:cBhvr>
                                      <p:tavLst>
                                        <p:tav tm="0">
                                          <p:val>
                                            <p:strVal val="0-#ppt_w/2"/>
                                          </p:val>
                                        </p:tav>
                                        <p:tav tm="100000">
                                          <p:val>
                                            <p:strVal val="#ppt_x"/>
                                          </p:val>
                                        </p:tav>
                                      </p:tavLst>
                                    </p:anim>
                                    <p:anim calcmode="lin" valueType="num">
                                      <p:cBhvr additive="base">
                                        <p:cTn id="31" dur="1000" fill="hold"/>
                                        <p:tgtEl>
                                          <p:spTgt spid="20"/>
                                        </p:tgtEl>
                                        <p:attrNameLst>
                                          <p:attrName>ppt_y</p:attrName>
                                        </p:attrNameLst>
                                      </p:cBhvr>
                                      <p:tavLst>
                                        <p:tav tm="0">
                                          <p:val>
                                            <p:strVal val="0-#ppt_h/2"/>
                                          </p:val>
                                        </p:tav>
                                        <p:tav tm="100000">
                                          <p:val>
                                            <p:strVal val="#ppt_y"/>
                                          </p:val>
                                        </p:tav>
                                      </p:tavLst>
                                    </p:anim>
                                  </p:childTnLst>
                                </p:cTn>
                              </p:par>
                              <p:par>
                                <p:cTn id="32" presetID="2" presetClass="entr" presetSubtype="9" decel="5000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1000" fill="hold"/>
                                        <p:tgtEl>
                                          <p:spTgt spid="21"/>
                                        </p:tgtEl>
                                        <p:attrNameLst>
                                          <p:attrName>ppt_x</p:attrName>
                                        </p:attrNameLst>
                                      </p:cBhvr>
                                      <p:tavLst>
                                        <p:tav tm="0">
                                          <p:val>
                                            <p:strVal val="0-#ppt_w/2"/>
                                          </p:val>
                                        </p:tav>
                                        <p:tav tm="100000">
                                          <p:val>
                                            <p:strVal val="#ppt_x"/>
                                          </p:val>
                                        </p:tav>
                                      </p:tavLst>
                                    </p:anim>
                                    <p:anim calcmode="lin" valueType="num">
                                      <p:cBhvr additive="base">
                                        <p:cTn id="35" dur="1000" fill="hold"/>
                                        <p:tgtEl>
                                          <p:spTgt spid="21"/>
                                        </p:tgtEl>
                                        <p:attrNameLst>
                                          <p:attrName>ppt_y</p:attrName>
                                        </p:attrNameLst>
                                      </p:cBhvr>
                                      <p:tavLst>
                                        <p:tav tm="0">
                                          <p:val>
                                            <p:strVal val="0-#ppt_h/2"/>
                                          </p:val>
                                        </p:tav>
                                        <p:tav tm="100000">
                                          <p:val>
                                            <p:strVal val="#ppt_y"/>
                                          </p:val>
                                        </p:tav>
                                      </p:tavLst>
                                    </p:anim>
                                  </p:childTnLst>
                                </p:cTn>
                              </p:par>
                              <p:par>
                                <p:cTn id="36" presetID="2" presetClass="entr" presetSubtype="9" decel="5000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1000" fill="hold"/>
                                        <p:tgtEl>
                                          <p:spTgt spid="22"/>
                                        </p:tgtEl>
                                        <p:attrNameLst>
                                          <p:attrName>ppt_x</p:attrName>
                                        </p:attrNameLst>
                                      </p:cBhvr>
                                      <p:tavLst>
                                        <p:tav tm="0">
                                          <p:val>
                                            <p:strVal val="0-#ppt_w/2"/>
                                          </p:val>
                                        </p:tav>
                                        <p:tav tm="100000">
                                          <p:val>
                                            <p:strVal val="#ppt_x"/>
                                          </p:val>
                                        </p:tav>
                                      </p:tavLst>
                                    </p:anim>
                                    <p:anim calcmode="lin" valueType="num">
                                      <p:cBhvr additive="base">
                                        <p:cTn id="39" dur="10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6" decel="5000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1000" fill="hold"/>
                                        <p:tgtEl>
                                          <p:spTgt spid="19"/>
                                        </p:tgtEl>
                                        <p:attrNameLst>
                                          <p:attrName>ppt_x</p:attrName>
                                        </p:attrNameLst>
                                      </p:cBhvr>
                                      <p:tavLst>
                                        <p:tav tm="0">
                                          <p:val>
                                            <p:strVal val="1+#ppt_w/2"/>
                                          </p:val>
                                        </p:tav>
                                        <p:tav tm="100000">
                                          <p:val>
                                            <p:strVal val="#ppt_x"/>
                                          </p:val>
                                        </p:tav>
                                      </p:tavLst>
                                    </p:anim>
                                    <p:anim calcmode="lin" valueType="num">
                                      <p:cBhvr additive="base">
                                        <p:cTn id="45" dur="1000" fill="hold"/>
                                        <p:tgtEl>
                                          <p:spTgt spid="19"/>
                                        </p:tgtEl>
                                        <p:attrNameLst>
                                          <p:attrName>ppt_y</p:attrName>
                                        </p:attrNameLst>
                                      </p:cBhvr>
                                      <p:tavLst>
                                        <p:tav tm="0">
                                          <p:val>
                                            <p:strVal val="1+#ppt_h/2"/>
                                          </p:val>
                                        </p:tav>
                                        <p:tav tm="100000">
                                          <p:val>
                                            <p:strVal val="#ppt_y"/>
                                          </p:val>
                                        </p:tav>
                                      </p:tavLst>
                                    </p:anim>
                                  </p:childTnLst>
                                </p:cTn>
                              </p:par>
                              <p:par>
                                <p:cTn id="46" presetID="2" presetClass="entr" presetSubtype="6" decel="5000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1000" fill="hold"/>
                                        <p:tgtEl>
                                          <p:spTgt spid="18"/>
                                        </p:tgtEl>
                                        <p:attrNameLst>
                                          <p:attrName>ppt_x</p:attrName>
                                        </p:attrNameLst>
                                      </p:cBhvr>
                                      <p:tavLst>
                                        <p:tav tm="0">
                                          <p:val>
                                            <p:strVal val="1+#ppt_w/2"/>
                                          </p:val>
                                        </p:tav>
                                        <p:tav tm="100000">
                                          <p:val>
                                            <p:strVal val="#ppt_x"/>
                                          </p:val>
                                        </p:tav>
                                      </p:tavLst>
                                    </p:anim>
                                    <p:anim calcmode="lin" valueType="num">
                                      <p:cBhvr additive="base">
                                        <p:cTn id="49" dur="1000" fill="hold"/>
                                        <p:tgtEl>
                                          <p:spTgt spid="18"/>
                                        </p:tgtEl>
                                        <p:attrNameLst>
                                          <p:attrName>ppt_y</p:attrName>
                                        </p:attrNameLst>
                                      </p:cBhvr>
                                      <p:tavLst>
                                        <p:tav tm="0">
                                          <p:val>
                                            <p:strVal val="1+#ppt_h/2"/>
                                          </p:val>
                                        </p:tav>
                                        <p:tav tm="100000">
                                          <p:val>
                                            <p:strVal val="#ppt_y"/>
                                          </p:val>
                                        </p:tav>
                                      </p:tavLst>
                                    </p:anim>
                                  </p:childTnLst>
                                </p:cTn>
                              </p:par>
                              <p:par>
                                <p:cTn id="50" presetID="2" presetClass="entr" presetSubtype="6" decel="5000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1000" fill="hold"/>
                                        <p:tgtEl>
                                          <p:spTgt spid="17"/>
                                        </p:tgtEl>
                                        <p:attrNameLst>
                                          <p:attrName>ppt_x</p:attrName>
                                        </p:attrNameLst>
                                      </p:cBhvr>
                                      <p:tavLst>
                                        <p:tav tm="0">
                                          <p:val>
                                            <p:strVal val="1+#ppt_w/2"/>
                                          </p:val>
                                        </p:tav>
                                        <p:tav tm="100000">
                                          <p:val>
                                            <p:strVal val="#ppt_x"/>
                                          </p:val>
                                        </p:tav>
                                      </p:tavLst>
                                    </p:anim>
                                    <p:anim calcmode="lin" valueType="num">
                                      <p:cBhvr additive="base">
                                        <p:cTn id="53" dur="1000" fill="hold"/>
                                        <p:tgtEl>
                                          <p:spTgt spid="17"/>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12" presetClass="entr" presetSubtype="4"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p:tgtEl>
                                          <p:spTgt spid="8"/>
                                        </p:tgtEl>
                                        <p:attrNameLst>
                                          <p:attrName>ppt_y</p:attrName>
                                        </p:attrNameLst>
                                      </p:cBhvr>
                                      <p:tavLst>
                                        <p:tav tm="0">
                                          <p:val>
                                            <p:strVal val="#ppt_y+#ppt_h*1.125000"/>
                                          </p:val>
                                        </p:tav>
                                        <p:tav tm="100000">
                                          <p:val>
                                            <p:strVal val="#ppt_y"/>
                                          </p:val>
                                        </p:tav>
                                      </p:tavLst>
                                    </p:anim>
                                    <p:animEffect transition="in" filter="wipe(up)">
                                      <p:cBhvr>
                                        <p:cTn id="58" dur="500"/>
                                        <p:tgtEl>
                                          <p:spTgt spid="8"/>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p:tgtEl>
                                          <p:spTgt spid="12"/>
                                        </p:tgtEl>
                                        <p:attrNameLst>
                                          <p:attrName>ppt_y</p:attrName>
                                        </p:attrNameLst>
                                      </p:cBhvr>
                                      <p:tavLst>
                                        <p:tav tm="0">
                                          <p:val>
                                            <p:strVal val="#ppt_y+#ppt_h*1.125000"/>
                                          </p:val>
                                        </p:tav>
                                        <p:tav tm="100000">
                                          <p:val>
                                            <p:strVal val="#ppt_y"/>
                                          </p:val>
                                        </p:tav>
                                      </p:tavLst>
                                    </p:anim>
                                    <p:animEffect transition="in" filter="wipe(up)">
                                      <p:cBhvr>
                                        <p:cTn id="62" dur="500"/>
                                        <p:tgtEl>
                                          <p:spTgt spid="12"/>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p:tgtEl>
                                          <p:spTgt spid="16"/>
                                        </p:tgtEl>
                                        <p:attrNameLst>
                                          <p:attrName>ppt_y</p:attrName>
                                        </p:attrNameLst>
                                      </p:cBhvr>
                                      <p:tavLst>
                                        <p:tav tm="0">
                                          <p:val>
                                            <p:strVal val="#ppt_y+#ppt_h*1.125000"/>
                                          </p:val>
                                        </p:tav>
                                        <p:tav tm="100000">
                                          <p:val>
                                            <p:strVal val="#ppt_y"/>
                                          </p:val>
                                        </p:tav>
                                      </p:tavLst>
                                    </p:anim>
                                    <p:animEffect transition="in" filter="wipe(up)">
                                      <p:cBhvr>
                                        <p:cTn id="66" dur="500"/>
                                        <p:tgtEl>
                                          <p:spTgt spid="16"/>
                                        </p:tgtEl>
                                      </p:cBhvr>
                                    </p:animEffect>
                                  </p:childTnLst>
                                </p:cTn>
                              </p:par>
                            </p:childTnLst>
                          </p:cTn>
                        </p:par>
                        <p:par>
                          <p:cTn id="67" fill="hold">
                            <p:stCondLst>
                              <p:cond delay="1500"/>
                            </p:stCondLst>
                            <p:childTnLst>
                              <p:par>
                                <p:cTn id="68" presetID="12" presetClass="entr" presetSubtype="2"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p:tgtEl>
                                          <p:spTgt spid="5"/>
                                        </p:tgtEl>
                                        <p:attrNameLst>
                                          <p:attrName>ppt_x</p:attrName>
                                        </p:attrNameLst>
                                      </p:cBhvr>
                                      <p:tavLst>
                                        <p:tav tm="0">
                                          <p:val>
                                            <p:strVal val="#ppt_x+#ppt_w*1.125000"/>
                                          </p:val>
                                        </p:tav>
                                        <p:tav tm="100000">
                                          <p:val>
                                            <p:strVal val="#ppt_x"/>
                                          </p:val>
                                        </p:tav>
                                      </p:tavLst>
                                    </p:anim>
                                    <p:animEffect transition="in" filter="wipe(left)">
                                      <p:cBhvr>
                                        <p:cTn id="71" dur="500"/>
                                        <p:tgtEl>
                                          <p:spTgt spid="5"/>
                                        </p:tgtEl>
                                      </p:cBhvr>
                                    </p:animEffect>
                                  </p:childTnLst>
                                </p:cTn>
                              </p:par>
                              <p:par>
                                <p:cTn id="72" presetID="12" presetClass="entr" presetSubtype="2"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 calcmode="lin" valueType="num">
                                      <p:cBhvr additive="base">
                                        <p:cTn id="74" dur="500"/>
                                        <p:tgtEl>
                                          <p:spTgt spid="9"/>
                                        </p:tgtEl>
                                        <p:attrNameLst>
                                          <p:attrName>ppt_x</p:attrName>
                                        </p:attrNameLst>
                                      </p:cBhvr>
                                      <p:tavLst>
                                        <p:tav tm="0">
                                          <p:val>
                                            <p:strVal val="#ppt_x+#ppt_w*1.125000"/>
                                          </p:val>
                                        </p:tav>
                                        <p:tav tm="100000">
                                          <p:val>
                                            <p:strVal val="#ppt_x"/>
                                          </p:val>
                                        </p:tav>
                                      </p:tavLst>
                                    </p:anim>
                                    <p:animEffect transition="in" filter="wipe(left)">
                                      <p:cBhvr>
                                        <p:cTn id="75" dur="500"/>
                                        <p:tgtEl>
                                          <p:spTgt spid="9"/>
                                        </p:tgtEl>
                                      </p:cBhvr>
                                    </p:animEffect>
                                  </p:childTnLst>
                                </p:cTn>
                              </p:par>
                              <p:par>
                                <p:cTn id="76" presetID="12" presetClass="entr" presetSubtype="2" fill="hold"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p:tgtEl>
                                          <p:spTgt spid="13"/>
                                        </p:tgtEl>
                                        <p:attrNameLst>
                                          <p:attrName>ppt_x</p:attrName>
                                        </p:attrNameLst>
                                      </p:cBhvr>
                                      <p:tavLst>
                                        <p:tav tm="0">
                                          <p:val>
                                            <p:strVal val="#ppt_x+#ppt_w*1.125000"/>
                                          </p:val>
                                        </p:tav>
                                        <p:tav tm="100000">
                                          <p:val>
                                            <p:strVal val="#ppt_x"/>
                                          </p:val>
                                        </p:tav>
                                      </p:tavLst>
                                    </p:anim>
                                    <p:animEffect transition="in" filter="wipe(left)">
                                      <p:cBhvr>
                                        <p:cTn id="7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P spid="2" grpId="0" animBg="1"/>
      <p:bldP spid="3" grpId="0"/>
      <p:bldP spid="4" grpId="0"/>
      <p:bldP spid="8" grpId="0" animBg="1"/>
      <p:bldP spid="12"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2" name="文本框 11"/>
          <p:cNvSpPr txBox="1"/>
          <p:nvPr/>
        </p:nvSpPr>
        <p:spPr>
          <a:xfrm>
            <a:off x="791308" y="427892"/>
            <a:ext cx="2662780" cy="646331"/>
          </a:xfrm>
          <a:prstGeom prst="rect">
            <a:avLst/>
          </a:prstGeom>
          <a:noFill/>
        </p:spPr>
        <p:txBody>
          <a:bodyPr wrap="none" rtlCol="0">
            <a:spAutoFit/>
          </a:bodyPr>
          <a:lstStyle/>
          <a:p>
            <a:r>
              <a:rPr kumimoji="1" lang="en-US" altLang="zh-CN" sz="3600" dirty="0">
                <a:solidFill>
                  <a:schemeClr val="accent3"/>
                </a:solidFill>
                <a:cs typeface="+mn-ea"/>
                <a:sym typeface="+mn-lt"/>
              </a:rPr>
              <a:t>CONTENTS</a:t>
            </a:r>
            <a:endParaRPr kumimoji="1" lang="zh-CN" altLang="en-US" sz="3600" dirty="0">
              <a:solidFill>
                <a:schemeClr val="accent3"/>
              </a:solidFill>
              <a:cs typeface="+mn-ea"/>
              <a:sym typeface="+mn-lt"/>
            </a:endParaRPr>
          </a:p>
        </p:txBody>
      </p:sp>
      <p:cxnSp>
        <p:nvCxnSpPr>
          <p:cNvPr id="18" name="直线连接符 17"/>
          <p:cNvCxnSpPr/>
          <p:nvPr/>
        </p:nvCxnSpPr>
        <p:spPr>
          <a:xfrm>
            <a:off x="3369212" y="4970876"/>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1" name="直线连接符 20"/>
          <p:cNvCxnSpPr/>
          <p:nvPr/>
        </p:nvCxnSpPr>
        <p:spPr>
          <a:xfrm>
            <a:off x="5832378" y="3786846"/>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p:nvPr/>
        </p:nvCxnSpPr>
        <p:spPr>
          <a:xfrm>
            <a:off x="8046392" y="4695385"/>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8314055" y="2737485"/>
            <a:ext cx="3188335"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a:off x="1104783" y="3241726"/>
            <a:ext cx="1527896"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sp>
        <p:nvSpPr>
          <p:cNvPr id="26" name="文本框 33"/>
          <p:cNvSpPr txBox="1"/>
          <p:nvPr/>
        </p:nvSpPr>
        <p:spPr>
          <a:xfrm>
            <a:off x="1036079" y="2756763"/>
            <a:ext cx="2204912" cy="460375"/>
          </a:xfrm>
          <a:prstGeom prst="rect">
            <a:avLst/>
          </a:prstGeom>
          <a:noFill/>
        </p:spPr>
        <p:txBody>
          <a:bodyPr wrap="square" rtlCol="0">
            <a:spAutoFit/>
          </a:bodyPr>
          <a:lstStyle/>
          <a:p>
            <a:r>
              <a:rPr lang="en-US" altLang="zh-CN" sz="2400" b="1" dirty="0">
                <a:solidFill>
                  <a:schemeClr val="accent1"/>
                </a:solidFill>
                <a:effectLst>
                  <a:outerShdw blurRad="50800" dist="76200" dir="18900000" algn="bl" rotWithShape="0">
                    <a:prstClr val="black">
                      <a:alpha val="40000"/>
                    </a:prstClr>
                  </a:outerShdw>
                </a:effectLst>
                <a:cs typeface="+mn-ea"/>
                <a:sym typeface="+mn-lt"/>
              </a:rPr>
              <a:t>Background</a:t>
            </a:r>
            <a:endParaRPr lang="en-US" altLang="zh-CN" sz="2400" b="1" dirty="0">
              <a:solidFill>
                <a:schemeClr val="accent1"/>
              </a:solidFill>
              <a:effectLst>
                <a:outerShdw blurRad="50800" dist="76200" dir="18900000" algn="bl" rotWithShape="0">
                  <a:prstClr val="black">
                    <a:alpha val="40000"/>
                  </a:prstClr>
                </a:outerShdw>
              </a:effectLst>
              <a:cs typeface="+mn-ea"/>
              <a:sym typeface="+mn-lt"/>
            </a:endParaRPr>
          </a:p>
        </p:txBody>
      </p:sp>
      <p:sp>
        <p:nvSpPr>
          <p:cNvPr id="27" name="文本框 33"/>
          <p:cNvSpPr txBox="1"/>
          <p:nvPr/>
        </p:nvSpPr>
        <p:spPr>
          <a:xfrm>
            <a:off x="3426313" y="4478494"/>
            <a:ext cx="1705450" cy="46037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Structure</a:t>
            </a:r>
            <a:endPar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
        <p:nvSpPr>
          <p:cNvPr id="28" name="文本框 33"/>
          <p:cNvSpPr txBox="1"/>
          <p:nvPr/>
        </p:nvSpPr>
        <p:spPr>
          <a:xfrm>
            <a:off x="5715291" y="3295224"/>
            <a:ext cx="2204912" cy="46037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Testing</a:t>
            </a:r>
            <a:endPar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
        <p:nvSpPr>
          <p:cNvPr id="29" name="文本框 33"/>
          <p:cNvSpPr txBox="1"/>
          <p:nvPr/>
        </p:nvSpPr>
        <p:spPr>
          <a:xfrm>
            <a:off x="8314055" y="2251075"/>
            <a:ext cx="3745865" cy="46037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Appendix&amp;Reference</a:t>
            </a:r>
            <a:endPar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
        <p:nvSpPr>
          <p:cNvPr id="30" name="文本框 33"/>
          <p:cNvSpPr txBox="1"/>
          <p:nvPr/>
        </p:nvSpPr>
        <p:spPr>
          <a:xfrm>
            <a:off x="8106938" y="4144708"/>
            <a:ext cx="1747986" cy="46037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rPr>
              <a:t>Demo</a:t>
            </a:r>
            <a:endParaRPr lang="en-US" altLang="zh-CN" sz="2400" dirty="0">
              <a:solidFill>
                <a:schemeClr val="accent1"/>
              </a:solidFill>
              <a:effectLst>
                <a:outerShdw blurRad="50800" dist="76200" dir="18900000" algn="bl" rotWithShape="0">
                  <a:prstClr val="black">
                    <a:alpha val="40000"/>
                  </a:prstClr>
                </a:outerShdw>
              </a:effectLst>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par>
                          <p:cTn id="8" fill="hold">
                            <p:stCondLst>
                              <p:cond delay="500"/>
                            </p:stCondLst>
                            <p:childTnLst>
                              <p:par>
                                <p:cTn id="9" presetID="17" presetClass="entr" presetSubtype="4"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ppt_x</p:attrName>
                                        </p:attrNameLst>
                                      </p:cBhvr>
                                      <p:tavLst>
                                        <p:tav tm="0">
                                          <p:val>
                                            <p:strVal val="#ppt_x"/>
                                          </p:val>
                                        </p:tav>
                                        <p:tav tm="100000">
                                          <p:val>
                                            <p:strVal val="#ppt_x"/>
                                          </p:val>
                                        </p:tav>
                                      </p:tavLst>
                                    </p:anim>
                                    <p:anim calcmode="lin" valueType="num">
                                      <p:cBhvr>
                                        <p:cTn id="12" dur="500" fill="hold"/>
                                        <p:tgtEl>
                                          <p:spTgt spid="26"/>
                                        </p:tgtEl>
                                        <p:attrNameLst>
                                          <p:attrName>ppt_y</p:attrName>
                                        </p:attrNameLst>
                                      </p:cBhvr>
                                      <p:tavLst>
                                        <p:tav tm="0">
                                          <p:val>
                                            <p:strVal val="#ppt_y+#ppt_h/2"/>
                                          </p:val>
                                        </p:tav>
                                        <p:tav tm="100000">
                                          <p:val>
                                            <p:strVal val="#ppt_y"/>
                                          </p:val>
                                        </p:tav>
                                      </p:tavLst>
                                    </p:anim>
                                    <p:anim calcmode="lin" valueType="num">
                                      <p:cBhvr>
                                        <p:cTn id="13" dur="500" fill="hold"/>
                                        <p:tgtEl>
                                          <p:spTgt spid="26"/>
                                        </p:tgtEl>
                                        <p:attrNameLst>
                                          <p:attrName>ppt_w</p:attrName>
                                        </p:attrNameLst>
                                      </p:cBhvr>
                                      <p:tavLst>
                                        <p:tav tm="0">
                                          <p:val>
                                            <p:strVal val="#ppt_w"/>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childTnLst>
                                </p:cTn>
                              </p:par>
                            </p:childTnLst>
                          </p:cTn>
                        </p:par>
                        <p:par>
                          <p:cTn id="15" fill="hold">
                            <p:stCondLst>
                              <p:cond delay="1450"/>
                            </p:stCondLst>
                            <p:childTnLst>
                              <p:par>
                                <p:cTn id="16" presetID="16" presetClass="entr" presetSubtype="21"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par>
                          <p:cTn id="19" fill="hold">
                            <p:stCondLst>
                              <p:cond delay="1950"/>
                            </p:stCondLst>
                            <p:childTnLst>
                              <p:par>
                                <p:cTn id="20" presetID="17" presetClass="entr" presetSubtype="4" fill="hold" grpId="0" nodeType="afterEffect">
                                  <p:stCondLst>
                                    <p:cond delay="0"/>
                                  </p:stCondLst>
                                  <p:iterate type="lt">
                                    <p:tmPct val="10000"/>
                                  </p:iterate>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ppt_x</p:attrName>
                                        </p:attrNameLst>
                                      </p:cBhvr>
                                      <p:tavLst>
                                        <p:tav tm="0">
                                          <p:val>
                                            <p:strVal val="#ppt_x"/>
                                          </p:val>
                                        </p:tav>
                                        <p:tav tm="100000">
                                          <p:val>
                                            <p:strVal val="#ppt_x"/>
                                          </p:val>
                                        </p:tav>
                                      </p:tavLst>
                                    </p:anim>
                                    <p:anim calcmode="lin" valueType="num">
                                      <p:cBhvr>
                                        <p:cTn id="23" dur="500" fill="hold"/>
                                        <p:tgtEl>
                                          <p:spTgt spid="27"/>
                                        </p:tgtEl>
                                        <p:attrNameLst>
                                          <p:attrName>ppt_y</p:attrName>
                                        </p:attrNameLst>
                                      </p:cBhvr>
                                      <p:tavLst>
                                        <p:tav tm="0">
                                          <p:val>
                                            <p:strVal val="#ppt_y+#ppt_h/2"/>
                                          </p:val>
                                        </p:tav>
                                        <p:tav tm="100000">
                                          <p:val>
                                            <p:strVal val="#ppt_y"/>
                                          </p:val>
                                        </p:tav>
                                      </p:tavLst>
                                    </p:anim>
                                    <p:anim calcmode="lin" valueType="num">
                                      <p:cBhvr>
                                        <p:cTn id="24" dur="500" fill="hold"/>
                                        <p:tgtEl>
                                          <p:spTgt spid="27"/>
                                        </p:tgtEl>
                                        <p:attrNameLst>
                                          <p:attrName>ppt_w</p:attrName>
                                        </p:attrNameLst>
                                      </p:cBhvr>
                                      <p:tavLst>
                                        <p:tav tm="0">
                                          <p:val>
                                            <p:strVal val="#ppt_w"/>
                                          </p:val>
                                        </p:tav>
                                        <p:tav tm="100000">
                                          <p:val>
                                            <p:strVal val="#ppt_w"/>
                                          </p:val>
                                        </p:tav>
                                      </p:tavLst>
                                    </p:anim>
                                    <p:anim calcmode="lin" valueType="num">
                                      <p:cBhvr>
                                        <p:cTn id="25" dur="500" fill="hold"/>
                                        <p:tgtEl>
                                          <p:spTgt spid="27"/>
                                        </p:tgtEl>
                                        <p:attrNameLst>
                                          <p:attrName>ppt_h</p:attrName>
                                        </p:attrNameLst>
                                      </p:cBhvr>
                                      <p:tavLst>
                                        <p:tav tm="0">
                                          <p:val>
                                            <p:fltVal val="0"/>
                                          </p:val>
                                        </p:tav>
                                        <p:tav tm="100000">
                                          <p:val>
                                            <p:strVal val="#ppt_h"/>
                                          </p:val>
                                        </p:tav>
                                      </p:tavLst>
                                    </p:anim>
                                  </p:childTnLst>
                                </p:cTn>
                              </p:par>
                            </p:childTnLst>
                          </p:cTn>
                        </p:par>
                        <p:par>
                          <p:cTn id="26" fill="hold">
                            <p:stCondLst>
                              <p:cond delay="2849"/>
                            </p:stCondLst>
                            <p:childTnLst>
                              <p:par>
                                <p:cTn id="27" presetID="16" presetClass="entr" presetSubtype="21"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arn(inVertical)">
                                      <p:cBhvr>
                                        <p:cTn id="29" dur="500"/>
                                        <p:tgtEl>
                                          <p:spTgt spid="21"/>
                                        </p:tgtEl>
                                      </p:cBhvr>
                                    </p:animEffect>
                                  </p:childTnLst>
                                </p:cTn>
                              </p:par>
                            </p:childTnLst>
                          </p:cTn>
                        </p:par>
                        <p:par>
                          <p:cTn id="30" fill="hold">
                            <p:stCondLst>
                              <p:cond delay="3349"/>
                            </p:stCondLst>
                            <p:childTnLst>
                              <p:par>
                                <p:cTn id="31" presetID="17" presetClass="entr" presetSubtype="4" fill="hold" grpId="0" nodeType="afterEffect">
                                  <p:stCondLst>
                                    <p:cond delay="0"/>
                                  </p:stCondLst>
                                  <p:iterate type="lt">
                                    <p:tmPct val="10000"/>
                                  </p:iterate>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ppt_x</p:attrName>
                                        </p:attrNameLst>
                                      </p:cBhvr>
                                      <p:tavLst>
                                        <p:tav tm="0">
                                          <p:val>
                                            <p:strVal val="#ppt_x"/>
                                          </p:val>
                                        </p:tav>
                                        <p:tav tm="100000">
                                          <p:val>
                                            <p:strVal val="#ppt_x"/>
                                          </p:val>
                                        </p:tav>
                                      </p:tavLst>
                                    </p:anim>
                                    <p:anim calcmode="lin" valueType="num">
                                      <p:cBhvr>
                                        <p:cTn id="34" dur="500" fill="hold"/>
                                        <p:tgtEl>
                                          <p:spTgt spid="28"/>
                                        </p:tgtEl>
                                        <p:attrNameLst>
                                          <p:attrName>ppt_y</p:attrName>
                                        </p:attrNameLst>
                                      </p:cBhvr>
                                      <p:tavLst>
                                        <p:tav tm="0">
                                          <p:val>
                                            <p:strVal val="#ppt_y+#ppt_h/2"/>
                                          </p:val>
                                        </p:tav>
                                        <p:tav tm="100000">
                                          <p:val>
                                            <p:strVal val="#ppt_y"/>
                                          </p:val>
                                        </p:tav>
                                      </p:tavLst>
                                    </p:anim>
                                    <p:anim calcmode="lin" valueType="num">
                                      <p:cBhvr>
                                        <p:cTn id="35" dur="500" fill="hold"/>
                                        <p:tgtEl>
                                          <p:spTgt spid="28"/>
                                        </p:tgtEl>
                                        <p:attrNameLst>
                                          <p:attrName>ppt_w</p:attrName>
                                        </p:attrNameLst>
                                      </p:cBhvr>
                                      <p:tavLst>
                                        <p:tav tm="0">
                                          <p:val>
                                            <p:strVal val="#ppt_w"/>
                                          </p:val>
                                        </p:tav>
                                        <p:tav tm="100000">
                                          <p:val>
                                            <p:strVal val="#ppt_w"/>
                                          </p:val>
                                        </p:tav>
                                      </p:tavLst>
                                    </p:anim>
                                    <p:anim calcmode="lin" valueType="num">
                                      <p:cBhvr>
                                        <p:cTn id="36" dur="500" fill="hold"/>
                                        <p:tgtEl>
                                          <p:spTgt spid="28"/>
                                        </p:tgtEl>
                                        <p:attrNameLst>
                                          <p:attrName>ppt_h</p:attrName>
                                        </p:attrNameLst>
                                      </p:cBhvr>
                                      <p:tavLst>
                                        <p:tav tm="0">
                                          <p:val>
                                            <p:fltVal val="0"/>
                                          </p:val>
                                        </p:tav>
                                        <p:tav tm="100000">
                                          <p:val>
                                            <p:strVal val="#ppt_h"/>
                                          </p:val>
                                        </p:tav>
                                      </p:tavLst>
                                    </p:anim>
                                  </p:childTnLst>
                                </p:cTn>
                              </p:par>
                            </p:childTnLst>
                          </p:cTn>
                        </p:par>
                        <p:par>
                          <p:cTn id="37" fill="hold">
                            <p:stCondLst>
                              <p:cond delay="4149"/>
                            </p:stCondLst>
                            <p:childTnLst>
                              <p:par>
                                <p:cTn id="38" presetID="16" presetClass="entr" presetSubtype="21" fill="hold"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arn(inVertical)">
                                      <p:cBhvr>
                                        <p:cTn id="40" dur="500"/>
                                        <p:tgtEl>
                                          <p:spTgt spid="22"/>
                                        </p:tgtEl>
                                      </p:cBhvr>
                                    </p:animEffect>
                                  </p:childTnLst>
                                </p:cTn>
                              </p:par>
                            </p:childTnLst>
                          </p:cTn>
                        </p:par>
                        <p:par>
                          <p:cTn id="41" fill="hold">
                            <p:stCondLst>
                              <p:cond delay="4649"/>
                            </p:stCondLst>
                            <p:childTnLst>
                              <p:par>
                                <p:cTn id="42" presetID="17" presetClass="entr" presetSubtype="4" fill="hold" grpId="0" nodeType="afterEffect">
                                  <p:stCondLst>
                                    <p:cond delay="0"/>
                                  </p:stCondLst>
                                  <p:iterate type="lt">
                                    <p:tmPct val="10000"/>
                                  </p:iterate>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ppt_x</p:attrName>
                                        </p:attrNameLst>
                                      </p:cBhvr>
                                      <p:tavLst>
                                        <p:tav tm="0">
                                          <p:val>
                                            <p:strVal val="#ppt_x"/>
                                          </p:val>
                                        </p:tav>
                                        <p:tav tm="100000">
                                          <p:val>
                                            <p:strVal val="#ppt_x"/>
                                          </p:val>
                                        </p:tav>
                                      </p:tavLst>
                                    </p:anim>
                                    <p:anim calcmode="lin" valueType="num">
                                      <p:cBhvr>
                                        <p:cTn id="45" dur="500" fill="hold"/>
                                        <p:tgtEl>
                                          <p:spTgt spid="30"/>
                                        </p:tgtEl>
                                        <p:attrNameLst>
                                          <p:attrName>ppt_y</p:attrName>
                                        </p:attrNameLst>
                                      </p:cBhvr>
                                      <p:tavLst>
                                        <p:tav tm="0">
                                          <p:val>
                                            <p:strVal val="#ppt_y+#ppt_h/2"/>
                                          </p:val>
                                        </p:tav>
                                        <p:tav tm="100000">
                                          <p:val>
                                            <p:strVal val="#ppt_y"/>
                                          </p:val>
                                        </p:tav>
                                      </p:tavLst>
                                    </p:anim>
                                    <p:anim calcmode="lin" valueType="num">
                                      <p:cBhvr>
                                        <p:cTn id="46" dur="500" fill="hold"/>
                                        <p:tgtEl>
                                          <p:spTgt spid="30"/>
                                        </p:tgtEl>
                                        <p:attrNameLst>
                                          <p:attrName>ppt_w</p:attrName>
                                        </p:attrNameLst>
                                      </p:cBhvr>
                                      <p:tavLst>
                                        <p:tav tm="0">
                                          <p:val>
                                            <p:strVal val="#ppt_w"/>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childTnLst>
                                </p:cTn>
                              </p:par>
                            </p:childTnLst>
                          </p:cTn>
                        </p:par>
                        <p:par>
                          <p:cTn id="48" fill="hold">
                            <p:stCondLst>
                              <p:cond delay="5299"/>
                            </p:stCondLst>
                            <p:childTnLst>
                              <p:par>
                                <p:cTn id="49" presetID="16" presetClass="entr" presetSubtype="21"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barn(inVertical)">
                                      <p:cBhvr>
                                        <p:cTn id="51" dur="500"/>
                                        <p:tgtEl>
                                          <p:spTgt spid="23"/>
                                        </p:tgtEl>
                                      </p:cBhvr>
                                    </p:animEffect>
                                  </p:childTnLst>
                                </p:cTn>
                              </p:par>
                              <p:par>
                                <p:cTn id="52" presetID="17" presetClass="entr" presetSubtype="4" fill="hold" grpId="0" nodeType="withEffect">
                                  <p:stCondLst>
                                    <p:cond delay="0"/>
                                  </p:stCondLst>
                                  <p:iterate type="lt">
                                    <p:tmPct val="10000"/>
                                  </p:iterate>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ppt_x</p:attrName>
                                        </p:attrNameLst>
                                      </p:cBhvr>
                                      <p:tavLst>
                                        <p:tav tm="0">
                                          <p:val>
                                            <p:strVal val="#ppt_x"/>
                                          </p:val>
                                        </p:tav>
                                        <p:tav tm="100000">
                                          <p:val>
                                            <p:strVal val="#ppt_x"/>
                                          </p:val>
                                        </p:tav>
                                      </p:tavLst>
                                    </p:anim>
                                    <p:anim calcmode="lin" valueType="num">
                                      <p:cBhvr>
                                        <p:cTn id="55" dur="500" fill="hold"/>
                                        <p:tgtEl>
                                          <p:spTgt spid="29"/>
                                        </p:tgtEl>
                                        <p:attrNameLst>
                                          <p:attrName>ppt_y</p:attrName>
                                        </p:attrNameLst>
                                      </p:cBhvr>
                                      <p:tavLst>
                                        <p:tav tm="0">
                                          <p:val>
                                            <p:strVal val="#ppt_y+#ppt_h/2"/>
                                          </p:val>
                                        </p:tav>
                                        <p:tav tm="100000">
                                          <p:val>
                                            <p:strVal val="#ppt_y"/>
                                          </p:val>
                                        </p:tav>
                                      </p:tavLst>
                                    </p:anim>
                                    <p:anim calcmode="lin" valueType="num">
                                      <p:cBhvr>
                                        <p:cTn id="56" dur="500" fill="hold"/>
                                        <p:tgtEl>
                                          <p:spTgt spid="29"/>
                                        </p:tgtEl>
                                        <p:attrNameLst>
                                          <p:attrName>ppt_w</p:attrName>
                                        </p:attrNameLst>
                                      </p:cBhvr>
                                      <p:tavLst>
                                        <p:tav tm="0">
                                          <p:val>
                                            <p:strVal val="#ppt_w"/>
                                          </p:val>
                                        </p:tav>
                                        <p:tav tm="100000">
                                          <p:val>
                                            <p:strVal val="#ppt_w"/>
                                          </p:val>
                                        </p:tav>
                                      </p:tavLst>
                                    </p:anim>
                                    <p:anim calcmode="lin" valueType="num">
                                      <p:cBhvr>
                                        <p:cTn id="57" dur="500" fill="hold"/>
                                        <p:tgtEl>
                                          <p:spTgt spid="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产品形式</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form</a:t>
            </a:r>
            <a:endParaRPr lang="en-US" altLang="zh-CN" dirty="0">
              <a:latin typeface="+mn-lt"/>
              <a:ea typeface="+mn-ea"/>
              <a:cs typeface="+mn-ea"/>
              <a:sym typeface="+mn-lt"/>
            </a:endParaRPr>
          </a:p>
        </p:txBody>
      </p:sp>
      <p:grpSp>
        <p:nvGrpSpPr>
          <p:cNvPr id="5" name="组合 1"/>
          <p:cNvGrpSpPr/>
          <p:nvPr/>
        </p:nvGrpSpPr>
        <p:grpSpPr>
          <a:xfrm>
            <a:off x="4031675" y="2186934"/>
            <a:ext cx="1188000" cy="1188000"/>
            <a:chOff x="2585946" y="1138119"/>
            <a:chExt cx="1188000" cy="1188000"/>
          </a:xfrm>
          <a:solidFill>
            <a:schemeClr val="accent3"/>
          </a:solidFill>
        </p:grpSpPr>
        <p:grpSp>
          <p:nvGrpSpPr>
            <p:cNvPr id="6" name="组合 2"/>
            <p:cNvGrpSpPr/>
            <p:nvPr/>
          </p:nvGrpSpPr>
          <p:grpSpPr>
            <a:xfrm rot="2700000">
              <a:off x="2585946" y="1138119"/>
              <a:ext cx="1188000" cy="1188000"/>
              <a:chOff x="2955815" y="1694813"/>
              <a:chExt cx="1188000" cy="1188000"/>
            </a:xfrm>
            <a:grpFill/>
          </p:grpSpPr>
          <p:sp>
            <p:nvSpPr>
              <p:cNvPr id="8" name="矩形 7"/>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9" name="Freeform 182"/>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10" name="Freeform 182"/>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11" name="Freeform 182"/>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12" name="Freeform 182"/>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grpSp>
        <p:sp>
          <p:nvSpPr>
            <p:cNvPr id="7" name="文本框 6"/>
            <p:cNvSpPr txBox="1"/>
            <p:nvPr/>
          </p:nvSpPr>
          <p:spPr>
            <a:xfrm>
              <a:off x="2796569" y="1364655"/>
              <a:ext cx="769441" cy="613694"/>
            </a:xfrm>
            <a:prstGeom prst="rect">
              <a:avLst/>
            </a:prstGeom>
            <a:grpFill/>
          </p:spPr>
          <p:txBody>
            <a:bodyPr wrap="none" lIns="0" rIns="0" rtlCol="0">
              <a:spAutoFit/>
            </a:bodyPr>
            <a:lstStyle/>
            <a:p>
              <a:pPr algn="ctr">
                <a:lnSpc>
                  <a:spcPct val="150000"/>
                </a:lnSpc>
              </a:pPr>
              <a:r>
                <a:rPr lang="zh-CN" altLang="en-US" sz="1200">
                  <a:solidFill>
                    <a:schemeClr val="bg1"/>
                  </a:solidFill>
                  <a:cs typeface="+mn-ea"/>
                  <a:sym typeface="+mn-lt"/>
                </a:rPr>
                <a:t>在此处</a:t>
              </a:r>
              <a:endParaRPr lang="en-US" altLang="zh-CN" sz="1200">
                <a:solidFill>
                  <a:schemeClr val="bg1"/>
                </a:solidFill>
                <a:cs typeface="+mn-ea"/>
                <a:sym typeface="+mn-lt"/>
              </a:endParaRPr>
            </a:p>
            <a:p>
              <a:pPr algn="ctr">
                <a:lnSpc>
                  <a:spcPct val="150000"/>
                </a:lnSpc>
              </a:pPr>
              <a:r>
                <a:rPr lang="zh-CN" altLang="en-US" sz="1200">
                  <a:solidFill>
                    <a:schemeClr val="bg1"/>
                  </a:solidFill>
                  <a:cs typeface="+mn-ea"/>
                  <a:sym typeface="+mn-lt"/>
                </a:rPr>
                <a:t>添加关键字</a:t>
              </a:r>
              <a:endParaRPr lang="zh-CN" altLang="en-US" sz="1200">
                <a:solidFill>
                  <a:schemeClr val="bg1"/>
                </a:solidFill>
                <a:cs typeface="+mn-ea"/>
                <a:sym typeface="+mn-lt"/>
              </a:endParaRPr>
            </a:p>
          </p:txBody>
        </p:sp>
      </p:grpSp>
      <p:grpSp>
        <p:nvGrpSpPr>
          <p:cNvPr id="13" name="组合 9"/>
          <p:cNvGrpSpPr/>
          <p:nvPr/>
        </p:nvGrpSpPr>
        <p:grpSpPr>
          <a:xfrm>
            <a:off x="5960477" y="2186934"/>
            <a:ext cx="1188000" cy="1188000"/>
            <a:chOff x="4514748" y="1138119"/>
            <a:chExt cx="1188000" cy="1188000"/>
          </a:xfrm>
          <a:solidFill>
            <a:schemeClr val="accent3"/>
          </a:solidFill>
        </p:grpSpPr>
        <p:grpSp>
          <p:nvGrpSpPr>
            <p:cNvPr id="14" name="组合 10"/>
            <p:cNvGrpSpPr/>
            <p:nvPr/>
          </p:nvGrpSpPr>
          <p:grpSpPr>
            <a:xfrm rot="2700000">
              <a:off x="4514748" y="1138119"/>
              <a:ext cx="1188000" cy="1188000"/>
              <a:chOff x="2955815" y="1694813"/>
              <a:chExt cx="1188000" cy="1188000"/>
            </a:xfrm>
            <a:grpFill/>
          </p:grpSpPr>
          <p:sp>
            <p:nvSpPr>
              <p:cNvPr id="16" name="矩形 15"/>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17" name="Freeform 182"/>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18" name="Freeform 182"/>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19" name="Freeform 182"/>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20" name="Freeform 182"/>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grpSp>
        <p:sp>
          <p:nvSpPr>
            <p:cNvPr id="15" name="文本框 14"/>
            <p:cNvSpPr txBox="1"/>
            <p:nvPr/>
          </p:nvSpPr>
          <p:spPr>
            <a:xfrm>
              <a:off x="4718636" y="1383769"/>
              <a:ext cx="769441" cy="613694"/>
            </a:xfrm>
            <a:prstGeom prst="rect">
              <a:avLst/>
            </a:prstGeom>
            <a:grpFill/>
          </p:spPr>
          <p:txBody>
            <a:bodyPr wrap="none" lIns="0" rIns="0" rtlCol="0">
              <a:spAutoFit/>
            </a:bodyPr>
            <a:lstStyle/>
            <a:p>
              <a:pPr algn="ctr">
                <a:lnSpc>
                  <a:spcPct val="150000"/>
                </a:lnSpc>
              </a:pPr>
              <a:r>
                <a:rPr lang="zh-CN" altLang="en-US" sz="1200" dirty="0">
                  <a:solidFill>
                    <a:schemeClr val="bg1"/>
                  </a:solidFill>
                  <a:cs typeface="+mn-ea"/>
                  <a:sym typeface="+mn-lt"/>
                </a:rPr>
                <a:t>在此处</a:t>
              </a:r>
              <a:endParaRPr lang="en-US" altLang="zh-CN" sz="1200" dirty="0">
                <a:solidFill>
                  <a:schemeClr val="bg1"/>
                </a:solidFill>
                <a:cs typeface="+mn-ea"/>
                <a:sym typeface="+mn-lt"/>
              </a:endParaRPr>
            </a:p>
            <a:p>
              <a:pPr algn="ctr">
                <a:lnSpc>
                  <a:spcPct val="150000"/>
                </a:lnSpc>
              </a:pPr>
              <a:r>
                <a:rPr lang="zh-CN" altLang="en-US" sz="1200" dirty="0">
                  <a:solidFill>
                    <a:schemeClr val="bg1"/>
                  </a:solidFill>
                  <a:cs typeface="+mn-ea"/>
                  <a:sym typeface="+mn-lt"/>
                </a:rPr>
                <a:t>添加关键字</a:t>
              </a:r>
              <a:endParaRPr lang="zh-CN" altLang="en-US" sz="1200" dirty="0">
                <a:solidFill>
                  <a:schemeClr val="bg1"/>
                </a:solidFill>
                <a:cs typeface="+mn-ea"/>
                <a:sym typeface="+mn-lt"/>
              </a:endParaRPr>
            </a:p>
          </p:txBody>
        </p:sp>
      </p:grpSp>
      <p:grpSp>
        <p:nvGrpSpPr>
          <p:cNvPr id="21" name="组合 17"/>
          <p:cNvGrpSpPr/>
          <p:nvPr/>
        </p:nvGrpSpPr>
        <p:grpSpPr>
          <a:xfrm>
            <a:off x="4996076" y="3139575"/>
            <a:ext cx="1188000" cy="1188000"/>
            <a:chOff x="3550347" y="2090760"/>
            <a:chExt cx="1188000" cy="1188000"/>
          </a:xfrm>
          <a:solidFill>
            <a:schemeClr val="accent1"/>
          </a:solidFill>
        </p:grpSpPr>
        <p:grpSp>
          <p:nvGrpSpPr>
            <p:cNvPr id="22" name="组合 18"/>
            <p:cNvGrpSpPr/>
            <p:nvPr/>
          </p:nvGrpSpPr>
          <p:grpSpPr>
            <a:xfrm rot="2700000">
              <a:off x="3550347" y="2090760"/>
              <a:ext cx="1188000" cy="1188000"/>
              <a:chOff x="2955815" y="1694813"/>
              <a:chExt cx="1188000" cy="1188000"/>
            </a:xfrm>
            <a:grpFill/>
          </p:grpSpPr>
          <p:sp>
            <p:nvSpPr>
              <p:cNvPr id="24" name="矩形 23"/>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25" name="Freeform 182"/>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26" name="Freeform 182"/>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27" name="Freeform 182"/>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28" name="Freeform 182"/>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grpSp>
        <p:sp>
          <p:nvSpPr>
            <p:cNvPr id="23" name="文本框 22"/>
            <p:cNvSpPr txBox="1"/>
            <p:nvPr/>
          </p:nvSpPr>
          <p:spPr>
            <a:xfrm>
              <a:off x="3760970" y="2355953"/>
              <a:ext cx="769441" cy="613694"/>
            </a:xfrm>
            <a:prstGeom prst="rect">
              <a:avLst/>
            </a:prstGeom>
            <a:grpFill/>
          </p:spPr>
          <p:txBody>
            <a:bodyPr wrap="none" lIns="0" rIns="0" rtlCol="0">
              <a:spAutoFit/>
            </a:bodyPr>
            <a:lstStyle/>
            <a:p>
              <a:pPr algn="ctr">
                <a:lnSpc>
                  <a:spcPct val="150000"/>
                </a:lnSpc>
              </a:pPr>
              <a:r>
                <a:rPr lang="zh-CN" altLang="en-US" sz="1200" dirty="0">
                  <a:solidFill>
                    <a:schemeClr val="bg1"/>
                  </a:solidFill>
                  <a:cs typeface="+mn-ea"/>
                  <a:sym typeface="+mn-lt"/>
                </a:rPr>
                <a:t>在此处</a:t>
              </a:r>
              <a:endParaRPr lang="en-US" altLang="zh-CN" sz="1200" dirty="0">
                <a:solidFill>
                  <a:schemeClr val="bg1"/>
                </a:solidFill>
                <a:cs typeface="+mn-ea"/>
                <a:sym typeface="+mn-lt"/>
              </a:endParaRPr>
            </a:p>
            <a:p>
              <a:pPr algn="ctr">
                <a:lnSpc>
                  <a:spcPct val="150000"/>
                </a:lnSpc>
              </a:pPr>
              <a:r>
                <a:rPr lang="zh-CN" altLang="en-US" sz="1200" dirty="0">
                  <a:solidFill>
                    <a:schemeClr val="bg1"/>
                  </a:solidFill>
                  <a:cs typeface="+mn-ea"/>
                  <a:sym typeface="+mn-lt"/>
                </a:rPr>
                <a:t>添加关键字</a:t>
              </a:r>
              <a:endParaRPr lang="zh-CN" altLang="en-US" sz="1200" dirty="0">
                <a:solidFill>
                  <a:schemeClr val="bg1"/>
                </a:solidFill>
                <a:cs typeface="+mn-ea"/>
                <a:sym typeface="+mn-lt"/>
              </a:endParaRPr>
            </a:p>
          </p:txBody>
        </p:sp>
      </p:grpSp>
      <p:grpSp>
        <p:nvGrpSpPr>
          <p:cNvPr id="29" name="组合 25"/>
          <p:cNvGrpSpPr/>
          <p:nvPr/>
        </p:nvGrpSpPr>
        <p:grpSpPr>
          <a:xfrm>
            <a:off x="6924879" y="3139575"/>
            <a:ext cx="1188000" cy="1188000"/>
            <a:chOff x="5479150" y="2090760"/>
            <a:chExt cx="1188000" cy="1188000"/>
          </a:xfrm>
          <a:solidFill>
            <a:schemeClr val="accent1"/>
          </a:solidFill>
        </p:grpSpPr>
        <p:grpSp>
          <p:nvGrpSpPr>
            <p:cNvPr id="30" name="组合 26"/>
            <p:cNvGrpSpPr/>
            <p:nvPr/>
          </p:nvGrpSpPr>
          <p:grpSpPr>
            <a:xfrm rot="2700000">
              <a:off x="5479150" y="2090760"/>
              <a:ext cx="1188000" cy="1188000"/>
              <a:chOff x="2955815" y="1694813"/>
              <a:chExt cx="1188000" cy="1188000"/>
            </a:xfrm>
            <a:grpFill/>
          </p:grpSpPr>
          <p:sp>
            <p:nvSpPr>
              <p:cNvPr id="32" name="矩形 31"/>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cs typeface="+mn-ea"/>
                  <a:sym typeface="+mn-lt"/>
                </a:endParaRPr>
              </a:p>
            </p:txBody>
          </p:sp>
          <p:sp>
            <p:nvSpPr>
              <p:cNvPr id="33" name="Freeform 182"/>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34" name="Freeform 182"/>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35" name="Freeform 182"/>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sp>
            <p:nvSpPr>
              <p:cNvPr id="36" name="Freeform 182"/>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ln>
            </p:spPr>
            <p:txBody>
              <a:bodyPr vert="horz" wrap="square" lIns="91440" tIns="45720" rIns="91440" bIns="45720" numCol="1" anchor="t" anchorCtr="0" compatLnSpc="1"/>
              <a:lstStyle/>
              <a:p>
                <a:endParaRPr lang="zh-CN" altLang="en-US" sz="2000">
                  <a:cs typeface="+mn-ea"/>
                  <a:sym typeface="+mn-lt"/>
                </a:endParaRPr>
              </a:p>
            </p:txBody>
          </p:sp>
        </p:grpSp>
        <p:sp>
          <p:nvSpPr>
            <p:cNvPr id="31" name="文本框 30"/>
            <p:cNvSpPr txBox="1"/>
            <p:nvPr/>
          </p:nvSpPr>
          <p:spPr>
            <a:xfrm>
              <a:off x="5689773" y="2355953"/>
              <a:ext cx="769441" cy="613694"/>
            </a:xfrm>
            <a:prstGeom prst="rect">
              <a:avLst/>
            </a:prstGeom>
            <a:grpFill/>
          </p:spPr>
          <p:txBody>
            <a:bodyPr wrap="none" lIns="0" rIns="0" rtlCol="0">
              <a:spAutoFit/>
            </a:bodyPr>
            <a:lstStyle/>
            <a:p>
              <a:pPr algn="ctr">
                <a:lnSpc>
                  <a:spcPct val="150000"/>
                </a:lnSpc>
              </a:pPr>
              <a:r>
                <a:rPr lang="zh-CN" altLang="en-US" sz="1200" dirty="0">
                  <a:solidFill>
                    <a:schemeClr val="bg1"/>
                  </a:solidFill>
                  <a:cs typeface="+mn-ea"/>
                  <a:sym typeface="+mn-lt"/>
                </a:rPr>
                <a:t>在此处</a:t>
              </a:r>
              <a:endParaRPr lang="en-US" altLang="zh-CN" sz="1200" dirty="0">
                <a:solidFill>
                  <a:schemeClr val="bg1"/>
                </a:solidFill>
                <a:cs typeface="+mn-ea"/>
                <a:sym typeface="+mn-lt"/>
              </a:endParaRPr>
            </a:p>
            <a:p>
              <a:pPr algn="ctr">
                <a:lnSpc>
                  <a:spcPct val="150000"/>
                </a:lnSpc>
              </a:pPr>
              <a:r>
                <a:rPr lang="zh-CN" altLang="en-US" sz="1200" dirty="0">
                  <a:solidFill>
                    <a:schemeClr val="bg1"/>
                  </a:solidFill>
                  <a:cs typeface="+mn-ea"/>
                  <a:sym typeface="+mn-lt"/>
                </a:rPr>
                <a:t>添加关键字</a:t>
              </a:r>
              <a:endParaRPr lang="zh-CN" altLang="en-US" sz="1200" dirty="0">
                <a:solidFill>
                  <a:schemeClr val="bg1"/>
                </a:solidFill>
                <a:cs typeface="+mn-ea"/>
                <a:sym typeface="+mn-lt"/>
              </a:endParaRPr>
            </a:p>
          </p:txBody>
        </p:sp>
      </p:grpSp>
      <p:sp>
        <p:nvSpPr>
          <p:cNvPr id="41" name="矩形 40"/>
          <p:cNvSpPr/>
          <p:nvPr/>
        </p:nvSpPr>
        <p:spPr>
          <a:xfrm>
            <a:off x="3325724" y="5332362"/>
            <a:ext cx="5673403" cy="1015663"/>
          </a:xfrm>
          <a:prstGeom prst="rect">
            <a:avLst/>
          </a:prstGeom>
        </p:spPr>
        <p:txBody>
          <a:bodyPr wrap="square">
            <a:spAutoFit/>
          </a:bodyPr>
          <a:lstStyle/>
          <a:p>
            <a:pPr algn="ctr">
              <a:lnSpc>
                <a:spcPct val="125000"/>
              </a:lnSpc>
            </a:pPr>
            <a:r>
              <a:rPr lang="zh-CN" altLang="en-US" sz="1200" dirty="0">
                <a:solidFill>
                  <a:schemeClr val="accent1"/>
                </a:solidFill>
                <a:cs typeface="+mn-ea"/>
                <a:sym typeface="+mn-lt"/>
              </a:rPr>
              <a:t>您的内容打在这里，在此框中选择粘贴，并选择只保留文字。您的内容打在这里，在此框中选择粘贴，并选择只保留文字。</a:t>
            </a:r>
            <a:endParaRPr lang="en-US" altLang="zh-CN" sz="1200" dirty="0">
              <a:solidFill>
                <a:schemeClr val="accent1"/>
              </a:solidFill>
              <a:cs typeface="+mn-ea"/>
              <a:sym typeface="+mn-lt"/>
            </a:endParaRPr>
          </a:p>
          <a:p>
            <a:pPr algn="ctr">
              <a:lnSpc>
                <a:spcPct val="125000"/>
              </a:lnSpc>
            </a:pPr>
            <a:r>
              <a:rPr lang="zh-CN" altLang="en-US" sz="1200" dirty="0">
                <a:solidFill>
                  <a:schemeClr val="accent1"/>
                </a:solidFill>
                <a:cs typeface="+mn-ea"/>
                <a:sym typeface="+mn-lt"/>
              </a:rPr>
              <a:t>您的内容打在这里，在此框中选择粘贴，并选择只保留文字。</a:t>
            </a:r>
            <a:endParaRPr lang="en-US" altLang="zh-CN" sz="1200" dirty="0">
              <a:solidFill>
                <a:schemeClr val="accent1"/>
              </a:solidFill>
              <a:cs typeface="+mn-ea"/>
              <a:sym typeface="+mn-lt"/>
            </a:endParaRPr>
          </a:p>
          <a:p>
            <a:pPr algn="ctr">
              <a:lnSpc>
                <a:spcPct val="125000"/>
              </a:lnSpc>
            </a:pPr>
            <a:endParaRPr lang="en-US" altLang="zh-CN" sz="1200" dirty="0">
              <a:solidFill>
                <a:schemeClr val="accent1"/>
              </a:solidFill>
              <a:cs typeface="+mn-ea"/>
              <a:sym typeface="+mn-lt"/>
            </a:endParaRPr>
          </a:p>
        </p:txBody>
      </p:sp>
      <p:sp>
        <p:nvSpPr>
          <p:cNvPr id="42" name="TextBox 53"/>
          <p:cNvSpPr txBox="1"/>
          <p:nvPr/>
        </p:nvSpPr>
        <p:spPr>
          <a:xfrm>
            <a:off x="7711296" y="227356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3" name="TextBox 54"/>
          <p:cNvSpPr txBox="1"/>
          <p:nvPr/>
        </p:nvSpPr>
        <p:spPr>
          <a:xfrm>
            <a:off x="7710406" y="1883810"/>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线下门店</a:t>
            </a:r>
            <a:endParaRPr lang="zh-CN" altLang="zh-CN" sz="2000" b="1" dirty="0">
              <a:solidFill>
                <a:schemeClr val="accent1"/>
              </a:solidFill>
              <a:cs typeface="+mn-ea"/>
              <a:sym typeface="+mn-lt"/>
            </a:endParaRPr>
          </a:p>
        </p:txBody>
      </p:sp>
      <p:sp>
        <p:nvSpPr>
          <p:cNvPr id="44" name="TextBox 55"/>
          <p:cNvSpPr txBox="1"/>
          <p:nvPr/>
        </p:nvSpPr>
        <p:spPr>
          <a:xfrm>
            <a:off x="9120739" y="4254791"/>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5" name="TextBox 56"/>
          <p:cNvSpPr txBox="1"/>
          <p:nvPr/>
        </p:nvSpPr>
        <p:spPr>
          <a:xfrm>
            <a:off x="9119849" y="3865035"/>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网站详情</a:t>
            </a:r>
            <a:endParaRPr lang="zh-CN" altLang="zh-CN" sz="2000" b="1" dirty="0">
              <a:solidFill>
                <a:schemeClr val="accent1"/>
              </a:solidFill>
              <a:cs typeface="+mn-ea"/>
              <a:sym typeface="+mn-lt"/>
            </a:endParaRPr>
          </a:p>
        </p:txBody>
      </p:sp>
      <p:sp>
        <p:nvSpPr>
          <p:cNvPr id="46" name="TextBox 57"/>
          <p:cNvSpPr txBox="1"/>
          <p:nvPr/>
        </p:nvSpPr>
        <p:spPr>
          <a:xfrm>
            <a:off x="3057586" y="4217778"/>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7" name="TextBox 58"/>
          <p:cNvSpPr txBox="1"/>
          <p:nvPr/>
        </p:nvSpPr>
        <p:spPr>
          <a:xfrm>
            <a:off x="3056696" y="3828022"/>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手机店面</a:t>
            </a:r>
            <a:endParaRPr lang="zh-CN" altLang="zh-CN" sz="2000" b="1" dirty="0">
              <a:solidFill>
                <a:schemeClr val="accent1"/>
              </a:solidFill>
              <a:cs typeface="+mn-ea"/>
              <a:sym typeface="+mn-lt"/>
            </a:endParaRPr>
          </a:p>
        </p:txBody>
      </p:sp>
      <p:sp>
        <p:nvSpPr>
          <p:cNvPr id="48" name="TextBox 59"/>
          <p:cNvSpPr txBox="1"/>
          <p:nvPr/>
        </p:nvSpPr>
        <p:spPr>
          <a:xfrm>
            <a:off x="1651688" y="2288238"/>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9" name="TextBox 60"/>
          <p:cNvSpPr txBox="1"/>
          <p:nvPr/>
        </p:nvSpPr>
        <p:spPr>
          <a:xfrm>
            <a:off x="1650798" y="1898482"/>
            <a:ext cx="2477305" cy="400110"/>
          </a:xfrm>
          <a:prstGeom prst="rect">
            <a:avLst/>
          </a:prstGeom>
          <a:noFill/>
        </p:spPr>
        <p:txBody>
          <a:bodyPr wrap="square" rtlCol="0">
            <a:spAutoFit/>
          </a:bodyPr>
          <a:lstStyle/>
          <a:p>
            <a:r>
              <a:rPr lang="zh-CN" altLang="en-US" sz="2000" b="1" dirty="0">
                <a:solidFill>
                  <a:schemeClr val="accent1"/>
                </a:solidFill>
                <a:cs typeface="+mn-ea"/>
                <a:sym typeface="+mn-lt"/>
              </a:rPr>
              <a:t>电脑客户端</a:t>
            </a:r>
            <a:endParaRPr lang="zh-CN" altLang="zh-CN" sz="2000" b="1" dirty="0">
              <a:solidFill>
                <a:schemeClr val="accent1"/>
              </a:solidFill>
              <a:cs typeface="+mn-ea"/>
              <a:sym typeface="+mn-lt"/>
            </a:endParaRPr>
          </a:p>
        </p:txBody>
      </p:sp>
      <p:cxnSp>
        <p:nvCxnSpPr>
          <p:cNvPr id="51" name="直线连接符 50"/>
          <p:cNvCxnSpPr/>
          <p:nvPr/>
        </p:nvCxnSpPr>
        <p:spPr>
          <a:xfrm flipH="1">
            <a:off x="8999127" y="5767384"/>
            <a:ext cx="2142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线连接符 51"/>
          <p:cNvCxnSpPr/>
          <p:nvPr/>
        </p:nvCxnSpPr>
        <p:spPr>
          <a:xfrm flipH="1">
            <a:off x="1066800" y="5767384"/>
            <a:ext cx="21422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1860"/>
                            </p:stCondLst>
                            <p:childTnLst>
                              <p:par>
                                <p:cTn id="28" presetID="1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2360"/>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286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par>
                          <p:cTn id="39" fill="hold">
                            <p:stCondLst>
                              <p:cond delay="3360"/>
                            </p:stCondLst>
                            <p:childTnLst>
                              <p:par>
                                <p:cTn id="40" presetID="10" presetClass="entr" presetSubtype="0"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3860"/>
                            </p:stCondLst>
                            <p:childTnLst>
                              <p:par>
                                <p:cTn id="44" presetID="41" presetClass="entr" presetSubtype="0" fill="hold" grpId="0" nodeType="afterEffect">
                                  <p:stCondLst>
                                    <p:cond delay="0"/>
                                  </p:stCondLst>
                                  <p:iterate type="lt">
                                    <p:tmPct val="5000"/>
                                  </p:iterate>
                                  <p:childTnLst>
                                    <p:set>
                                      <p:cBhvr>
                                        <p:cTn id="45" dur="1" fill="hold">
                                          <p:stCondLst>
                                            <p:cond delay="0"/>
                                          </p:stCondLst>
                                        </p:cTn>
                                        <p:tgtEl>
                                          <p:spTgt spid="49"/>
                                        </p:tgtEl>
                                        <p:attrNameLst>
                                          <p:attrName>style.visibility</p:attrName>
                                        </p:attrNameLst>
                                      </p:cBhvr>
                                      <p:to>
                                        <p:strVal val="visible"/>
                                      </p:to>
                                    </p:set>
                                    <p:anim calcmode="lin" valueType="num">
                                      <p:cBhvr>
                                        <p:cTn id="46"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49"/>
                                        </p:tgtEl>
                                        <p:attrNameLst>
                                          <p:attrName>ppt_y</p:attrName>
                                        </p:attrNameLst>
                                      </p:cBhvr>
                                      <p:tavLst>
                                        <p:tav tm="0">
                                          <p:val>
                                            <p:strVal val="#ppt_y"/>
                                          </p:val>
                                        </p:tav>
                                        <p:tav tm="100000">
                                          <p:val>
                                            <p:strVal val="#ppt_y"/>
                                          </p:val>
                                        </p:tav>
                                      </p:tavLst>
                                    </p:anim>
                                    <p:anim calcmode="lin" valueType="num">
                                      <p:cBhvr>
                                        <p:cTn id="48"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49"/>
                                        </p:tgtEl>
                                      </p:cBhvr>
                                    </p:animEffect>
                                  </p:childTnLst>
                                </p:cTn>
                              </p:par>
                            </p:childTnLst>
                          </p:cTn>
                        </p:par>
                        <p:par>
                          <p:cTn id="51" fill="hold">
                            <p:stCondLst>
                              <p:cond delay="4460"/>
                            </p:stCondLst>
                            <p:childTnLst>
                              <p:par>
                                <p:cTn id="52" presetID="25" presetClass="entr" presetSubtype="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decel="50000" fill="hold">
                                          <p:stCondLst>
                                            <p:cond delay="0"/>
                                          </p:stCondLst>
                                        </p:cTn>
                                        <p:tgtEl>
                                          <p:spTgt spid="48"/>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48"/>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48"/>
                                        </p:tgtEl>
                                        <p:attrNameLst>
                                          <p:attrName>ppt_w</p:attrName>
                                        </p:attrNameLst>
                                      </p:cBhvr>
                                      <p:tavLst>
                                        <p:tav tm="0">
                                          <p:val>
                                            <p:strVal val="#ppt_w*.05"/>
                                          </p:val>
                                        </p:tav>
                                        <p:tav tm="100000">
                                          <p:val>
                                            <p:strVal val="#ppt_w"/>
                                          </p:val>
                                        </p:tav>
                                      </p:tavLst>
                                    </p:anim>
                                    <p:anim calcmode="lin" valueType="num">
                                      <p:cBhvr>
                                        <p:cTn id="57" dur="1000" fill="hold"/>
                                        <p:tgtEl>
                                          <p:spTgt spid="48"/>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48"/>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48"/>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48"/>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48"/>
                                        </p:tgtEl>
                                      </p:cBhvr>
                                    </p:animEffect>
                                  </p:childTnLst>
                                </p:cTn>
                              </p:par>
                            </p:childTnLst>
                          </p:cTn>
                        </p:par>
                        <p:par>
                          <p:cTn id="62" fill="hold">
                            <p:stCondLst>
                              <p:cond delay="5460"/>
                            </p:stCondLst>
                            <p:childTnLst>
                              <p:par>
                                <p:cTn id="63" presetID="41" presetClass="entr" presetSubtype="0" fill="hold" grpId="0" nodeType="afterEffect">
                                  <p:stCondLst>
                                    <p:cond delay="0"/>
                                  </p:stCondLst>
                                  <p:iterate type="lt">
                                    <p:tmPct val="5000"/>
                                  </p:iterate>
                                  <p:childTnLst>
                                    <p:set>
                                      <p:cBhvr>
                                        <p:cTn id="64" dur="1" fill="hold">
                                          <p:stCondLst>
                                            <p:cond delay="0"/>
                                          </p:stCondLst>
                                        </p:cTn>
                                        <p:tgtEl>
                                          <p:spTgt spid="43"/>
                                        </p:tgtEl>
                                        <p:attrNameLst>
                                          <p:attrName>style.visibility</p:attrName>
                                        </p:attrNameLst>
                                      </p:cBhvr>
                                      <p:to>
                                        <p:strVal val="visible"/>
                                      </p:to>
                                    </p:set>
                                    <p:anim calcmode="lin" valueType="num">
                                      <p:cBhvr>
                                        <p:cTn id="65"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66" dur="500" fill="hold"/>
                                        <p:tgtEl>
                                          <p:spTgt spid="43"/>
                                        </p:tgtEl>
                                        <p:attrNameLst>
                                          <p:attrName>ppt_y</p:attrName>
                                        </p:attrNameLst>
                                      </p:cBhvr>
                                      <p:tavLst>
                                        <p:tav tm="0">
                                          <p:val>
                                            <p:strVal val="#ppt_y"/>
                                          </p:val>
                                        </p:tav>
                                        <p:tav tm="100000">
                                          <p:val>
                                            <p:strVal val="#ppt_y"/>
                                          </p:val>
                                        </p:tav>
                                      </p:tavLst>
                                    </p:anim>
                                    <p:anim calcmode="lin" valueType="num">
                                      <p:cBhvr>
                                        <p:cTn id="67"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68"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69" dur="500" tmFilter="0,0; .5, 1; 1, 1"/>
                                        <p:tgtEl>
                                          <p:spTgt spid="43"/>
                                        </p:tgtEl>
                                      </p:cBhvr>
                                    </p:animEffect>
                                  </p:childTnLst>
                                </p:cTn>
                              </p:par>
                            </p:childTnLst>
                          </p:cTn>
                        </p:par>
                        <p:par>
                          <p:cTn id="70" fill="hold">
                            <p:stCondLst>
                              <p:cond delay="6035"/>
                            </p:stCondLst>
                            <p:childTnLst>
                              <p:par>
                                <p:cTn id="71" presetID="25" presetClass="entr" presetSubtype="0" fill="hold" grpId="0" nodeType="after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p:cTn id="73"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76" dur="1000" fill="hold"/>
                                        <p:tgtEl>
                                          <p:spTgt spid="42"/>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42"/>
                                        </p:tgtEl>
                                      </p:cBhvr>
                                    </p:animEffect>
                                  </p:childTnLst>
                                </p:cTn>
                              </p:par>
                            </p:childTnLst>
                          </p:cTn>
                        </p:par>
                        <p:par>
                          <p:cTn id="81" fill="hold">
                            <p:stCondLst>
                              <p:cond delay="7035"/>
                            </p:stCondLst>
                            <p:childTnLst>
                              <p:par>
                                <p:cTn id="82" presetID="41" presetClass="entr" presetSubtype="0" fill="hold" grpId="0" nodeType="afterEffect">
                                  <p:stCondLst>
                                    <p:cond delay="0"/>
                                  </p:stCondLst>
                                  <p:iterate type="lt">
                                    <p:tmPct val="5000"/>
                                  </p:iterate>
                                  <p:childTnLst>
                                    <p:set>
                                      <p:cBhvr>
                                        <p:cTn id="83" dur="1" fill="hold">
                                          <p:stCondLst>
                                            <p:cond delay="0"/>
                                          </p:stCondLst>
                                        </p:cTn>
                                        <p:tgtEl>
                                          <p:spTgt spid="45"/>
                                        </p:tgtEl>
                                        <p:attrNameLst>
                                          <p:attrName>style.visibility</p:attrName>
                                        </p:attrNameLst>
                                      </p:cBhvr>
                                      <p:to>
                                        <p:strVal val="visible"/>
                                      </p:to>
                                    </p:set>
                                    <p:anim calcmode="lin" valueType="num">
                                      <p:cBhvr>
                                        <p:cTn id="84"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45"/>
                                        </p:tgtEl>
                                        <p:attrNameLst>
                                          <p:attrName>ppt_y</p:attrName>
                                        </p:attrNameLst>
                                      </p:cBhvr>
                                      <p:tavLst>
                                        <p:tav tm="0">
                                          <p:val>
                                            <p:strVal val="#ppt_y"/>
                                          </p:val>
                                        </p:tav>
                                        <p:tav tm="100000">
                                          <p:val>
                                            <p:strVal val="#ppt_y"/>
                                          </p:val>
                                        </p:tav>
                                      </p:tavLst>
                                    </p:anim>
                                    <p:anim calcmode="lin" valueType="num">
                                      <p:cBhvr>
                                        <p:cTn id="86"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45"/>
                                        </p:tgtEl>
                                      </p:cBhvr>
                                    </p:animEffect>
                                  </p:childTnLst>
                                </p:cTn>
                              </p:par>
                            </p:childTnLst>
                          </p:cTn>
                        </p:par>
                        <p:par>
                          <p:cTn id="89" fill="hold">
                            <p:stCondLst>
                              <p:cond delay="7610"/>
                            </p:stCondLst>
                            <p:childTnLst>
                              <p:par>
                                <p:cTn id="90" presetID="25" presetClass="entr" presetSubtype="0" fill="hold" grpId="0" nodeType="afterEffect">
                                  <p:stCondLst>
                                    <p:cond delay="0"/>
                                  </p:stCondLst>
                                  <p:childTnLst>
                                    <p:set>
                                      <p:cBhvr>
                                        <p:cTn id="91" dur="1" fill="hold">
                                          <p:stCondLst>
                                            <p:cond delay="0"/>
                                          </p:stCondLst>
                                        </p:cTn>
                                        <p:tgtEl>
                                          <p:spTgt spid="44"/>
                                        </p:tgtEl>
                                        <p:attrNameLst>
                                          <p:attrName>style.visibility</p:attrName>
                                        </p:attrNameLst>
                                      </p:cBhvr>
                                      <p:to>
                                        <p:strVal val="visible"/>
                                      </p:to>
                                    </p:set>
                                    <p:anim calcmode="lin" valueType="num">
                                      <p:cBhvr>
                                        <p:cTn id="92" dur="500" decel="50000" fill="hold">
                                          <p:stCondLst>
                                            <p:cond delay="0"/>
                                          </p:stCondLst>
                                        </p:cTn>
                                        <p:tgtEl>
                                          <p:spTgt spid="44"/>
                                        </p:tgtEl>
                                        <p:attrNameLst>
                                          <p:attrName>style.rotation</p:attrName>
                                        </p:attrNameLst>
                                      </p:cBhvr>
                                      <p:tavLst>
                                        <p:tav tm="0">
                                          <p:val>
                                            <p:fltVal val="-90"/>
                                          </p:val>
                                        </p:tav>
                                        <p:tav tm="100000">
                                          <p:val>
                                            <p:fltVal val="0"/>
                                          </p:val>
                                        </p:tav>
                                      </p:tavLst>
                                    </p:anim>
                                    <p:anim calcmode="lin" valueType="num">
                                      <p:cBhvr>
                                        <p:cTn id="93" dur="500" decel="50000" fill="hold">
                                          <p:stCondLst>
                                            <p:cond delay="0"/>
                                          </p:stCondLst>
                                        </p:cTn>
                                        <p:tgtEl>
                                          <p:spTgt spid="44"/>
                                        </p:tgtEl>
                                        <p:attrNameLst>
                                          <p:attrName>ppt_w</p:attrName>
                                        </p:attrNameLst>
                                      </p:cBhvr>
                                      <p:tavLst>
                                        <p:tav tm="0">
                                          <p:val>
                                            <p:strVal val="#ppt_w"/>
                                          </p:val>
                                        </p:tav>
                                        <p:tav tm="100000">
                                          <p:val>
                                            <p:strVal val="#ppt_w*.05"/>
                                          </p:val>
                                        </p:tav>
                                      </p:tavLst>
                                    </p:anim>
                                    <p:anim calcmode="lin" valueType="num">
                                      <p:cBhvr>
                                        <p:cTn id="94" dur="500" accel="50000" fill="hold">
                                          <p:stCondLst>
                                            <p:cond delay="500"/>
                                          </p:stCondLst>
                                        </p:cTn>
                                        <p:tgtEl>
                                          <p:spTgt spid="44"/>
                                        </p:tgtEl>
                                        <p:attrNameLst>
                                          <p:attrName>ppt_w</p:attrName>
                                        </p:attrNameLst>
                                      </p:cBhvr>
                                      <p:tavLst>
                                        <p:tav tm="0">
                                          <p:val>
                                            <p:strVal val="#ppt_w*.05"/>
                                          </p:val>
                                        </p:tav>
                                        <p:tav tm="100000">
                                          <p:val>
                                            <p:strVal val="#ppt_w"/>
                                          </p:val>
                                        </p:tav>
                                      </p:tavLst>
                                    </p:anim>
                                    <p:anim calcmode="lin" valueType="num">
                                      <p:cBhvr>
                                        <p:cTn id="95" dur="1000" fill="hold"/>
                                        <p:tgtEl>
                                          <p:spTgt spid="44"/>
                                        </p:tgtEl>
                                        <p:attrNameLst>
                                          <p:attrName>ppt_h</p:attrName>
                                        </p:attrNameLst>
                                      </p:cBhvr>
                                      <p:tavLst>
                                        <p:tav tm="0">
                                          <p:val>
                                            <p:strVal val="#ppt_h"/>
                                          </p:val>
                                        </p:tav>
                                        <p:tav tm="100000">
                                          <p:val>
                                            <p:strVal val="#ppt_h"/>
                                          </p:val>
                                        </p:tav>
                                      </p:tavLst>
                                    </p:anim>
                                    <p:anim calcmode="lin" valueType="num">
                                      <p:cBhvr>
                                        <p:cTn id="96" dur="500" decel="50000" fill="hold">
                                          <p:stCondLst>
                                            <p:cond delay="0"/>
                                          </p:stCondLst>
                                        </p:cTn>
                                        <p:tgtEl>
                                          <p:spTgt spid="44"/>
                                        </p:tgtEl>
                                        <p:attrNameLst>
                                          <p:attrName>ppt_x</p:attrName>
                                        </p:attrNameLst>
                                      </p:cBhvr>
                                      <p:tavLst>
                                        <p:tav tm="0">
                                          <p:val>
                                            <p:strVal val="#ppt_x+.4"/>
                                          </p:val>
                                        </p:tav>
                                        <p:tav tm="100000">
                                          <p:val>
                                            <p:strVal val="#ppt_x"/>
                                          </p:val>
                                        </p:tav>
                                      </p:tavLst>
                                    </p:anim>
                                    <p:anim calcmode="lin" valueType="num">
                                      <p:cBhvr>
                                        <p:cTn id="97" dur="500" decel="50000" fill="hold">
                                          <p:stCondLst>
                                            <p:cond delay="0"/>
                                          </p:stCondLst>
                                        </p:cTn>
                                        <p:tgtEl>
                                          <p:spTgt spid="44"/>
                                        </p:tgtEl>
                                        <p:attrNameLst>
                                          <p:attrName>ppt_y</p:attrName>
                                        </p:attrNameLst>
                                      </p:cBhvr>
                                      <p:tavLst>
                                        <p:tav tm="0">
                                          <p:val>
                                            <p:strVal val="#ppt_y-.2"/>
                                          </p:val>
                                        </p:tav>
                                        <p:tav tm="100000">
                                          <p:val>
                                            <p:strVal val="#ppt_y+.1"/>
                                          </p:val>
                                        </p:tav>
                                      </p:tavLst>
                                    </p:anim>
                                    <p:anim calcmode="lin" valueType="num">
                                      <p:cBhvr>
                                        <p:cTn id="98" dur="500" accel="50000" fill="hold">
                                          <p:stCondLst>
                                            <p:cond delay="500"/>
                                          </p:stCondLst>
                                        </p:cTn>
                                        <p:tgtEl>
                                          <p:spTgt spid="44"/>
                                        </p:tgtEl>
                                        <p:attrNameLst>
                                          <p:attrName>ppt_y</p:attrName>
                                        </p:attrNameLst>
                                      </p:cBhvr>
                                      <p:tavLst>
                                        <p:tav tm="0">
                                          <p:val>
                                            <p:strVal val="#ppt_y+.1"/>
                                          </p:val>
                                        </p:tav>
                                        <p:tav tm="100000">
                                          <p:val>
                                            <p:strVal val="#ppt_y"/>
                                          </p:val>
                                        </p:tav>
                                      </p:tavLst>
                                    </p:anim>
                                    <p:animEffect transition="in" filter="fade">
                                      <p:cBhvr>
                                        <p:cTn id="99" dur="1000" decel="50000">
                                          <p:stCondLst>
                                            <p:cond delay="0"/>
                                          </p:stCondLst>
                                        </p:cTn>
                                        <p:tgtEl>
                                          <p:spTgt spid="44"/>
                                        </p:tgtEl>
                                      </p:cBhvr>
                                    </p:animEffect>
                                  </p:childTnLst>
                                </p:cTn>
                              </p:par>
                            </p:childTnLst>
                          </p:cTn>
                        </p:par>
                        <p:par>
                          <p:cTn id="100" fill="hold">
                            <p:stCondLst>
                              <p:cond delay="8610"/>
                            </p:stCondLst>
                            <p:childTnLst>
                              <p:par>
                                <p:cTn id="101" presetID="41" presetClass="entr" presetSubtype="0" fill="hold" grpId="0" nodeType="afterEffect">
                                  <p:stCondLst>
                                    <p:cond delay="0"/>
                                  </p:stCondLst>
                                  <p:iterate type="lt">
                                    <p:tmPct val="5000"/>
                                  </p:iterate>
                                  <p:childTnLst>
                                    <p:set>
                                      <p:cBhvr>
                                        <p:cTn id="102" dur="1" fill="hold">
                                          <p:stCondLst>
                                            <p:cond delay="0"/>
                                          </p:stCondLst>
                                        </p:cTn>
                                        <p:tgtEl>
                                          <p:spTgt spid="47"/>
                                        </p:tgtEl>
                                        <p:attrNameLst>
                                          <p:attrName>style.visibility</p:attrName>
                                        </p:attrNameLst>
                                      </p:cBhvr>
                                      <p:to>
                                        <p:strVal val="visible"/>
                                      </p:to>
                                    </p:set>
                                    <p:anim calcmode="lin" valueType="num">
                                      <p:cBhvr>
                                        <p:cTn id="103" dur="500" fill="hold"/>
                                        <p:tgtEl>
                                          <p:spTgt spid="47"/>
                                        </p:tgtEl>
                                        <p:attrNameLst>
                                          <p:attrName>ppt_x</p:attrName>
                                        </p:attrNameLst>
                                      </p:cBhvr>
                                      <p:tavLst>
                                        <p:tav tm="0">
                                          <p:val>
                                            <p:strVal val="#ppt_x"/>
                                          </p:val>
                                        </p:tav>
                                        <p:tav tm="50000">
                                          <p:val>
                                            <p:strVal val="#ppt_x+.1"/>
                                          </p:val>
                                        </p:tav>
                                        <p:tav tm="100000">
                                          <p:val>
                                            <p:strVal val="#ppt_x"/>
                                          </p:val>
                                        </p:tav>
                                      </p:tavLst>
                                    </p:anim>
                                    <p:anim calcmode="lin" valueType="num">
                                      <p:cBhvr>
                                        <p:cTn id="104" dur="500" fill="hold"/>
                                        <p:tgtEl>
                                          <p:spTgt spid="47"/>
                                        </p:tgtEl>
                                        <p:attrNameLst>
                                          <p:attrName>ppt_y</p:attrName>
                                        </p:attrNameLst>
                                      </p:cBhvr>
                                      <p:tavLst>
                                        <p:tav tm="0">
                                          <p:val>
                                            <p:strVal val="#ppt_y"/>
                                          </p:val>
                                        </p:tav>
                                        <p:tav tm="100000">
                                          <p:val>
                                            <p:strVal val="#ppt_y"/>
                                          </p:val>
                                        </p:tav>
                                      </p:tavLst>
                                    </p:anim>
                                    <p:anim calcmode="lin" valueType="num">
                                      <p:cBhvr>
                                        <p:cTn id="105" dur="500" fill="hold"/>
                                        <p:tgtEl>
                                          <p:spTgt spid="47"/>
                                        </p:tgtEl>
                                        <p:attrNameLst>
                                          <p:attrName>ppt_h</p:attrName>
                                        </p:attrNameLst>
                                      </p:cBhvr>
                                      <p:tavLst>
                                        <p:tav tm="0">
                                          <p:val>
                                            <p:strVal val="#ppt_h/10"/>
                                          </p:val>
                                        </p:tav>
                                        <p:tav tm="50000">
                                          <p:val>
                                            <p:strVal val="#ppt_h+.01"/>
                                          </p:val>
                                        </p:tav>
                                        <p:tav tm="100000">
                                          <p:val>
                                            <p:strVal val="#ppt_h"/>
                                          </p:val>
                                        </p:tav>
                                      </p:tavLst>
                                    </p:anim>
                                    <p:anim calcmode="lin" valueType="num">
                                      <p:cBhvr>
                                        <p:cTn id="106" dur="500" fill="hold"/>
                                        <p:tgtEl>
                                          <p:spTgt spid="47"/>
                                        </p:tgtEl>
                                        <p:attrNameLst>
                                          <p:attrName>ppt_w</p:attrName>
                                        </p:attrNameLst>
                                      </p:cBhvr>
                                      <p:tavLst>
                                        <p:tav tm="0">
                                          <p:val>
                                            <p:strVal val="#ppt_w/10"/>
                                          </p:val>
                                        </p:tav>
                                        <p:tav tm="50000">
                                          <p:val>
                                            <p:strVal val="#ppt_w+.01"/>
                                          </p:val>
                                        </p:tav>
                                        <p:tav tm="100000">
                                          <p:val>
                                            <p:strVal val="#ppt_w"/>
                                          </p:val>
                                        </p:tav>
                                      </p:tavLst>
                                    </p:anim>
                                    <p:animEffect transition="in" filter="fade">
                                      <p:cBhvr>
                                        <p:cTn id="107" dur="500" tmFilter="0,0; .5, 1; 1, 1"/>
                                        <p:tgtEl>
                                          <p:spTgt spid="47"/>
                                        </p:tgtEl>
                                      </p:cBhvr>
                                    </p:animEffect>
                                  </p:childTnLst>
                                </p:cTn>
                              </p:par>
                            </p:childTnLst>
                          </p:cTn>
                        </p:par>
                        <p:par>
                          <p:cTn id="108" fill="hold">
                            <p:stCondLst>
                              <p:cond delay="9184"/>
                            </p:stCondLst>
                            <p:childTnLst>
                              <p:par>
                                <p:cTn id="109" presetID="25" presetClass="entr" presetSubtype="0"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 calcmode="lin" valueType="num">
                                      <p:cBhvr>
                                        <p:cTn id="111"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112"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113"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114" dur="1000" fill="hold"/>
                                        <p:tgtEl>
                                          <p:spTgt spid="46"/>
                                        </p:tgtEl>
                                        <p:attrNameLst>
                                          <p:attrName>ppt_h</p:attrName>
                                        </p:attrNameLst>
                                      </p:cBhvr>
                                      <p:tavLst>
                                        <p:tav tm="0">
                                          <p:val>
                                            <p:strVal val="#ppt_h"/>
                                          </p:val>
                                        </p:tav>
                                        <p:tav tm="100000">
                                          <p:val>
                                            <p:strVal val="#ppt_h"/>
                                          </p:val>
                                        </p:tav>
                                      </p:tavLst>
                                    </p:anim>
                                    <p:anim calcmode="lin" valueType="num">
                                      <p:cBhvr>
                                        <p:cTn id="115"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116"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117"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118" dur="1000" decel="50000">
                                          <p:stCondLst>
                                            <p:cond delay="0"/>
                                          </p:stCondLst>
                                        </p:cTn>
                                        <p:tgtEl>
                                          <p:spTgt spid="46"/>
                                        </p:tgtEl>
                                      </p:cBhvr>
                                    </p:animEffect>
                                  </p:childTnLst>
                                </p:cTn>
                              </p:par>
                            </p:childTnLst>
                          </p:cTn>
                        </p:par>
                        <p:par>
                          <p:cTn id="119" fill="hold">
                            <p:stCondLst>
                              <p:cond delay="10184"/>
                            </p:stCondLst>
                            <p:childTnLst>
                              <p:par>
                                <p:cTn id="120" presetID="22" presetClass="entr" presetSubtype="2" fill="hold" nodeType="after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wipe(right)">
                                      <p:cBhvr>
                                        <p:cTn id="122" dur="500"/>
                                        <p:tgtEl>
                                          <p:spTgt spid="52"/>
                                        </p:tgtEl>
                                      </p:cBhvr>
                                    </p:animEffect>
                                  </p:childTnLst>
                                </p:cTn>
                              </p:par>
                              <p:par>
                                <p:cTn id="123" presetID="22" presetClass="entr" presetSubtype="8" fill="hold" nodeType="with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wipe(left)">
                                      <p:cBhvr>
                                        <p:cTn id="125" dur="500"/>
                                        <p:tgtEl>
                                          <p:spTgt spid="51"/>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1"/>
                                        </p:tgtEl>
                                        <p:attrNameLst>
                                          <p:attrName>style.visibility</p:attrName>
                                        </p:attrNameLst>
                                      </p:cBhvr>
                                      <p:to>
                                        <p:strVal val="visible"/>
                                      </p:to>
                                    </p:set>
                                    <p:animEffect transition="in" filter="fade">
                                      <p:cBhvr>
                                        <p:cTn id="12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1" grpId="0"/>
      <p:bldP spid="42" grpId="0"/>
      <p:bldP spid="43" grpId="0"/>
      <p:bldP spid="44" grpId="0"/>
      <p:bldP spid="45" grpId="0"/>
      <p:bldP spid="46" grpId="0"/>
      <p:bldP spid="47" grpId="0"/>
      <p:bldP spid="48"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产品功能</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function</a:t>
            </a:r>
            <a:endParaRPr lang="en-US" altLang="zh-CN" dirty="0">
              <a:latin typeface="+mn-lt"/>
              <a:ea typeface="+mn-ea"/>
              <a:cs typeface="+mn-ea"/>
              <a:sym typeface="+mn-lt"/>
            </a:endParaRPr>
          </a:p>
        </p:txBody>
      </p:sp>
      <p:grpSp>
        <p:nvGrpSpPr>
          <p:cNvPr id="25" name="组合 32"/>
          <p:cNvGrpSpPr/>
          <p:nvPr/>
        </p:nvGrpSpPr>
        <p:grpSpPr>
          <a:xfrm>
            <a:off x="850900" y="3951679"/>
            <a:ext cx="2527300" cy="1479086"/>
            <a:chOff x="1274881" y="3325188"/>
            <a:chExt cx="2527300" cy="1479086"/>
          </a:xfrm>
        </p:grpSpPr>
        <p:sp>
          <p:nvSpPr>
            <p:cNvPr id="26" name="矩形 25"/>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endParaRPr lang="zh-CN" altLang="en-US" sz="1400" dirty="0">
                <a:solidFill>
                  <a:schemeClr val="bg1">
                    <a:lumMod val="85000"/>
                  </a:schemeClr>
                </a:solidFill>
                <a:cs typeface="+mn-ea"/>
                <a:sym typeface="+mn-lt"/>
              </a:endParaRPr>
            </a:p>
          </p:txBody>
        </p:sp>
        <p:sp>
          <p:nvSpPr>
            <p:cNvPr id="27" name="矩形 26"/>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grpSp>
        <p:nvGrpSpPr>
          <p:cNvPr id="28" name="组合 38"/>
          <p:cNvGrpSpPr/>
          <p:nvPr/>
        </p:nvGrpSpPr>
        <p:grpSpPr>
          <a:xfrm>
            <a:off x="3505200" y="3951679"/>
            <a:ext cx="2527300" cy="1479086"/>
            <a:chOff x="1274881" y="3325188"/>
            <a:chExt cx="2527300" cy="1479086"/>
          </a:xfrm>
        </p:grpSpPr>
        <p:sp>
          <p:nvSpPr>
            <p:cNvPr id="29" name="矩形 28"/>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endParaRPr lang="zh-CN" altLang="en-US" sz="1400" dirty="0">
                <a:solidFill>
                  <a:schemeClr val="bg1">
                    <a:lumMod val="85000"/>
                  </a:schemeClr>
                </a:solidFill>
                <a:cs typeface="+mn-ea"/>
                <a:sym typeface="+mn-lt"/>
              </a:endParaRPr>
            </a:p>
          </p:txBody>
        </p:sp>
        <p:sp>
          <p:nvSpPr>
            <p:cNvPr id="30" name="矩形 29"/>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grpSp>
        <p:nvGrpSpPr>
          <p:cNvPr id="31" name="组合 41"/>
          <p:cNvGrpSpPr/>
          <p:nvPr/>
        </p:nvGrpSpPr>
        <p:grpSpPr>
          <a:xfrm>
            <a:off x="6159500" y="3951679"/>
            <a:ext cx="2527300" cy="1479086"/>
            <a:chOff x="1274881" y="3325188"/>
            <a:chExt cx="2527300" cy="1479086"/>
          </a:xfrm>
        </p:grpSpPr>
        <p:sp>
          <p:nvSpPr>
            <p:cNvPr id="32" name="矩形 31"/>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endParaRPr lang="zh-CN" altLang="en-US" sz="1400" dirty="0">
                <a:solidFill>
                  <a:schemeClr val="bg1">
                    <a:lumMod val="85000"/>
                  </a:schemeClr>
                </a:solidFill>
                <a:cs typeface="+mn-ea"/>
                <a:sym typeface="+mn-lt"/>
              </a:endParaRPr>
            </a:p>
          </p:txBody>
        </p:sp>
        <p:sp>
          <p:nvSpPr>
            <p:cNvPr id="33" name="矩形 32"/>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grpSp>
        <p:nvGrpSpPr>
          <p:cNvPr id="34" name="组合 44"/>
          <p:cNvGrpSpPr/>
          <p:nvPr/>
        </p:nvGrpSpPr>
        <p:grpSpPr>
          <a:xfrm>
            <a:off x="8813800" y="3951679"/>
            <a:ext cx="2527300" cy="1479086"/>
            <a:chOff x="1274881" y="3325188"/>
            <a:chExt cx="2527300" cy="1479086"/>
          </a:xfrm>
        </p:grpSpPr>
        <p:sp>
          <p:nvSpPr>
            <p:cNvPr id="35" name="矩形 34"/>
            <p:cNvSpPr/>
            <p:nvPr/>
          </p:nvSpPr>
          <p:spPr>
            <a:xfrm>
              <a:off x="1274881" y="3677812"/>
              <a:ext cx="2527300"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用户可以在投影仪或者计算机上进行演示也可以将演示文稿打印出来制作成胶片以便应用到更广泛的领域中</a:t>
              </a:r>
              <a:endParaRPr lang="zh-CN" altLang="en-US" sz="1400" dirty="0">
                <a:solidFill>
                  <a:schemeClr val="bg1">
                    <a:lumMod val="85000"/>
                  </a:schemeClr>
                </a:solidFill>
                <a:cs typeface="+mn-ea"/>
                <a:sym typeface="+mn-lt"/>
              </a:endParaRPr>
            </a:p>
          </p:txBody>
        </p:sp>
        <p:sp>
          <p:nvSpPr>
            <p:cNvPr id="36" name="矩形 35"/>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pic>
        <p:nvPicPr>
          <p:cNvPr id="37" name="Picture 2"/>
          <p:cNvPicPr>
            <a:picLocks noChangeAspect="1" noChangeArrowheads="1"/>
          </p:cNvPicPr>
          <p:nvPr/>
        </p:nvPicPr>
        <p:blipFill>
          <a:blip r:embed="rId1" cstate="screen">
            <a:grayscl/>
          </a:blip>
          <a:stretch>
            <a:fillRect/>
          </a:stretch>
        </p:blipFill>
        <p:spPr bwMode="auto">
          <a:xfrm>
            <a:off x="3695652" y="2145292"/>
            <a:ext cx="2184627" cy="1457129"/>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pic>
        <p:nvPicPr>
          <p:cNvPr id="38" name="Picture 3"/>
          <p:cNvPicPr>
            <a:picLocks noChangeAspect="1" noChangeArrowheads="1"/>
          </p:cNvPicPr>
          <p:nvPr/>
        </p:nvPicPr>
        <p:blipFill>
          <a:blip r:embed="rId2" cstate="screen">
            <a:grayscl/>
          </a:blip>
          <a:stretch>
            <a:fillRect/>
          </a:stretch>
        </p:blipFill>
        <p:spPr bwMode="auto">
          <a:xfrm>
            <a:off x="1050910" y="2145292"/>
            <a:ext cx="2184627" cy="1457129"/>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pic>
        <p:nvPicPr>
          <p:cNvPr id="39" name="Picture 4"/>
          <p:cNvPicPr>
            <a:picLocks noChangeAspect="1" noChangeArrowheads="1"/>
          </p:cNvPicPr>
          <p:nvPr/>
        </p:nvPicPr>
        <p:blipFill>
          <a:blip r:embed="rId3" cstate="screen">
            <a:grayscl/>
          </a:blip>
          <a:stretch>
            <a:fillRect/>
          </a:stretch>
        </p:blipFill>
        <p:spPr bwMode="auto">
          <a:xfrm>
            <a:off x="6340394" y="2148561"/>
            <a:ext cx="2184626" cy="1450591"/>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pic>
        <p:nvPicPr>
          <p:cNvPr id="40" name="Picture 5"/>
          <p:cNvPicPr>
            <a:picLocks noChangeAspect="1" noChangeArrowheads="1"/>
          </p:cNvPicPr>
          <p:nvPr/>
        </p:nvPicPr>
        <p:blipFill>
          <a:blip r:embed="rId4" cstate="screen">
            <a:grayscl/>
          </a:blip>
          <a:stretch>
            <a:fillRect/>
          </a:stretch>
        </p:blipFill>
        <p:spPr bwMode="auto">
          <a:xfrm>
            <a:off x="8985136" y="2137757"/>
            <a:ext cx="2184627" cy="1461395"/>
          </a:xfrm>
          <a:prstGeom prst="rect">
            <a:avLst/>
          </a:prstGeom>
          <a:noFill/>
          <a:effectLst>
            <a:outerShdw blurRad="139700" dist="76200" dir="18900000" sx="108000" sy="108000" algn="bl" rotWithShape="0">
              <a:prstClr val="black">
                <a:alpha val="24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47" presetClass="entr" presetSubtype="0"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anim calcmode="lin" valueType="num">
                                      <p:cBhvr>
                                        <p:cTn id="31" dur="500" fill="hold"/>
                                        <p:tgtEl>
                                          <p:spTgt spid="38"/>
                                        </p:tgtEl>
                                        <p:attrNameLst>
                                          <p:attrName>ppt_x</p:attrName>
                                        </p:attrNameLst>
                                      </p:cBhvr>
                                      <p:tavLst>
                                        <p:tav tm="0">
                                          <p:val>
                                            <p:strVal val="#ppt_x"/>
                                          </p:val>
                                        </p:tav>
                                        <p:tav tm="100000">
                                          <p:val>
                                            <p:strVal val="#ppt_x"/>
                                          </p:val>
                                        </p:tav>
                                      </p:tavLst>
                                    </p:anim>
                                    <p:anim calcmode="lin" valueType="num">
                                      <p:cBhvr>
                                        <p:cTn id="32" dur="500" fill="hold"/>
                                        <p:tgtEl>
                                          <p:spTgt spid="38"/>
                                        </p:tgtEl>
                                        <p:attrNameLst>
                                          <p:attrName>ppt_y</p:attrName>
                                        </p:attrNameLst>
                                      </p:cBhvr>
                                      <p:tavLst>
                                        <p:tav tm="0">
                                          <p:val>
                                            <p:strVal val="#ppt_y-.1"/>
                                          </p:val>
                                        </p:tav>
                                        <p:tav tm="100000">
                                          <p:val>
                                            <p:strVal val="#ppt_y"/>
                                          </p:val>
                                        </p:tav>
                                      </p:tavLst>
                                    </p:anim>
                                  </p:childTnLst>
                                </p:cTn>
                              </p:par>
                            </p:childTnLst>
                          </p:cTn>
                        </p:par>
                        <p:par>
                          <p:cTn id="33" fill="hold">
                            <p:stCondLst>
                              <p:cond delay="2519"/>
                            </p:stCondLst>
                            <p:childTnLst>
                              <p:par>
                                <p:cTn id="34" presetID="47" presetClass="entr" presetSubtype="0"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anim calcmode="lin" valueType="num">
                                      <p:cBhvr>
                                        <p:cTn id="37" dur="500" fill="hold"/>
                                        <p:tgtEl>
                                          <p:spTgt spid="37"/>
                                        </p:tgtEl>
                                        <p:attrNameLst>
                                          <p:attrName>ppt_x</p:attrName>
                                        </p:attrNameLst>
                                      </p:cBhvr>
                                      <p:tavLst>
                                        <p:tav tm="0">
                                          <p:val>
                                            <p:strVal val="#ppt_x"/>
                                          </p:val>
                                        </p:tav>
                                        <p:tav tm="100000">
                                          <p:val>
                                            <p:strVal val="#ppt_x"/>
                                          </p:val>
                                        </p:tav>
                                      </p:tavLst>
                                    </p:anim>
                                    <p:anim calcmode="lin" valueType="num">
                                      <p:cBhvr>
                                        <p:cTn id="38" dur="500" fill="hold"/>
                                        <p:tgtEl>
                                          <p:spTgt spid="37"/>
                                        </p:tgtEl>
                                        <p:attrNameLst>
                                          <p:attrName>ppt_y</p:attrName>
                                        </p:attrNameLst>
                                      </p:cBhvr>
                                      <p:tavLst>
                                        <p:tav tm="0">
                                          <p:val>
                                            <p:strVal val="#ppt_y-.1"/>
                                          </p:val>
                                        </p:tav>
                                        <p:tav tm="100000">
                                          <p:val>
                                            <p:strVal val="#ppt_y"/>
                                          </p:val>
                                        </p:tav>
                                      </p:tavLst>
                                    </p:anim>
                                  </p:childTnLst>
                                </p:cTn>
                              </p:par>
                            </p:childTnLst>
                          </p:cTn>
                        </p:par>
                        <p:par>
                          <p:cTn id="39" fill="hold">
                            <p:stCondLst>
                              <p:cond delay="3019"/>
                            </p:stCondLst>
                            <p:childTnLst>
                              <p:par>
                                <p:cTn id="40" presetID="47" presetClass="entr" presetSubtype="0"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anim calcmode="lin" valueType="num">
                                      <p:cBhvr>
                                        <p:cTn id="43" dur="500" fill="hold"/>
                                        <p:tgtEl>
                                          <p:spTgt spid="39"/>
                                        </p:tgtEl>
                                        <p:attrNameLst>
                                          <p:attrName>ppt_x</p:attrName>
                                        </p:attrNameLst>
                                      </p:cBhvr>
                                      <p:tavLst>
                                        <p:tav tm="0">
                                          <p:val>
                                            <p:strVal val="#ppt_x"/>
                                          </p:val>
                                        </p:tav>
                                        <p:tav tm="100000">
                                          <p:val>
                                            <p:strVal val="#ppt_x"/>
                                          </p:val>
                                        </p:tav>
                                      </p:tavLst>
                                    </p:anim>
                                    <p:anim calcmode="lin" valueType="num">
                                      <p:cBhvr>
                                        <p:cTn id="44" dur="500" fill="hold"/>
                                        <p:tgtEl>
                                          <p:spTgt spid="39"/>
                                        </p:tgtEl>
                                        <p:attrNameLst>
                                          <p:attrName>ppt_y</p:attrName>
                                        </p:attrNameLst>
                                      </p:cBhvr>
                                      <p:tavLst>
                                        <p:tav tm="0">
                                          <p:val>
                                            <p:strVal val="#ppt_y-.1"/>
                                          </p:val>
                                        </p:tav>
                                        <p:tav tm="100000">
                                          <p:val>
                                            <p:strVal val="#ppt_y"/>
                                          </p:val>
                                        </p:tav>
                                      </p:tavLst>
                                    </p:anim>
                                  </p:childTnLst>
                                </p:cTn>
                              </p:par>
                            </p:childTnLst>
                          </p:cTn>
                        </p:par>
                        <p:par>
                          <p:cTn id="45" fill="hold">
                            <p:stCondLst>
                              <p:cond delay="3519"/>
                            </p:stCondLst>
                            <p:childTnLst>
                              <p:par>
                                <p:cTn id="46" presetID="47" presetClass="entr" presetSubtype="0" fill="hold"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anim calcmode="lin" valueType="num">
                                      <p:cBhvr>
                                        <p:cTn id="49" dur="500" fill="hold"/>
                                        <p:tgtEl>
                                          <p:spTgt spid="40"/>
                                        </p:tgtEl>
                                        <p:attrNameLst>
                                          <p:attrName>ppt_x</p:attrName>
                                        </p:attrNameLst>
                                      </p:cBhvr>
                                      <p:tavLst>
                                        <p:tav tm="0">
                                          <p:val>
                                            <p:strVal val="#ppt_x"/>
                                          </p:val>
                                        </p:tav>
                                        <p:tav tm="100000">
                                          <p:val>
                                            <p:strVal val="#ppt_x"/>
                                          </p:val>
                                        </p:tav>
                                      </p:tavLst>
                                    </p:anim>
                                    <p:anim calcmode="lin" valueType="num">
                                      <p:cBhvr>
                                        <p:cTn id="50" dur="500" fill="hold"/>
                                        <p:tgtEl>
                                          <p:spTgt spid="40"/>
                                        </p:tgtEl>
                                        <p:attrNameLst>
                                          <p:attrName>ppt_y</p:attrName>
                                        </p:attrNameLst>
                                      </p:cBhvr>
                                      <p:tavLst>
                                        <p:tav tm="0">
                                          <p:val>
                                            <p:strVal val="#ppt_y-.1"/>
                                          </p:val>
                                        </p:tav>
                                        <p:tav tm="100000">
                                          <p:val>
                                            <p:strVal val="#ppt_y"/>
                                          </p:val>
                                        </p:tav>
                                      </p:tavLst>
                                    </p:anim>
                                  </p:childTnLst>
                                </p:cTn>
                              </p:par>
                            </p:childTnLst>
                          </p:cTn>
                        </p:par>
                        <p:par>
                          <p:cTn id="51" fill="hold">
                            <p:stCondLst>
                              <p:cond delay="4019"/>
                            </p:stCondLst>
                            <p:childTnLst>
                              <p:par>
                                <p:cTn id="52" presetID="2" presetClass="entr" presetSubtype="4" decel="100000"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1000" fill="hold"/>
                                        <p:tgtEl>
                                          <p:spTgt spid="25"/>
                                        </p:tgtEl>
                                        <p:attrNameLst>
                                          <p:attrName>ppt_x</p:attrName>
                                        </p:attrNameLst>
                                      </p:cBhvr>
                                      <p:tavLst>
                                        <p:tav tm="0">
                                          <p:val>
                                            <p:strVal val="#ppt_x"/>
                                          </p:val>
                                        </p:tav>
                                        <p:tav tm="100000">
                                          <p:val>
                                            <p:strVal val="#ppt_x"/>
                                          </p:val>
                                        </p:tav>
                                      </p:tavLst>
                                    </p:anim>
                                    <p:anim calcmode="lin" valueType="num">
                                      <p:cBhvr additive="base">
                                        <p:cTn id="55" dur="1000" fill="hold"/>
                                        <p:tgtEl>
                                          <p:spTgt spid="25"/>
                                        </p:tgtEl>
                                        <p:attrNameLst>
                                          <p:attrName>ppt_y</p:attrName>
                                        </p:attrNameLst>
                                      </p:cBhvr>
                                      <p:tavLst>
                                        <p:tav tm="0">
                                          <p:val>
                                            <p:strVal val="1+#ppt_h/2"/>
                                          </p:val>
                                        </p:tav>
                                        <p:tav tm="100000">
                                          <p:val>
                                            <p:strVal val="#ppt_y"/>
                                          </p:val>
                                        </p:tav>
                                      </p:tavLst>
                                    </p:anim>
                                  </p:childTnLst>
                                </p:cTn>
                              </p:par>
                              <p:par>
                                <p:cTn id="56" presetID="2" presetClass="entr" presetSubtype="4" decel="100000" fill="hold" nodeType="withEffect">
                                  <p:stCondLst>
                                    <p:cond delay="25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1000" fill="hold"/>
                                        <p:tgtEl>
                                          <p:spTgt spid="28"/>
                                        </p:tgtEl>
                                        <p:attrNameLst>
                                          <p:attrName>ppt_x</p:attrName>
                                        </p:attrNameLst>
                                      </p:cBhvr>
                                      <p:tavLst>
                                        <p:tav tm="0">
                                          <p:val>
                                            <p:strVal val="#ppt_x"/>
                                          </p:val>
                                        </p:tav>
                                        <p:tav tm="100000">
                                          <p:val>
                                            <p:strVal val="#ppt_x"/>
                                          </p:val>
                                        </p:tav>
                                      </p:tavLst>
                                    </p:anim>
                                    <p:anim calcmode="lin" valueType="num">
                                      <p:cBhvr additive="base">
                                        <p:cTn id="59" dur="1000" fill="hold"/>
                                        <p:tgtEl>
                                          <p:spTgt spid="28"/>
                                        </p:tgtEl>
                                        <p:attrNameLst>
                                          <p:attrName>ppt_y</p:attrName>
                                        </p:attrNameLst>
                                      </p:cBhvr>
                                      <p:tavLst>
                                        <p:tav tm="0">
                                          <p:val>
                                            <p:strVal val="1+#ppt_h/2"/>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31"/>
                                        </p:tgtEl>
                                        <p:attrNameLst>
                                          <p:attrName>style.visibility</p:attrName>
                                        </p:attrNameLst>
                                      </p:cBhvr>
                                      <p:to>
                                        <p:strVal val="visible"/>
                                      </p:to>
                                    </p:set>
                                    <p:anim calcmode="lin" valueType="num">
                                      <p:cBhvr additive="base">
                                        <p:cTn id="62" dur="1000" fill="hold"/>
                                        <p:tgtEl>
                                          <p:spTgt spid="31"/>
                                        </p:tgtEl>
                                        <p:attrNameLst>
                                          <p:attrName>ppt_x</p:attrName>
                                        </p:attrNameLst>
                                      </p:cBhvr>
                                      <p:tavLst>
                                        <p:tav tm="0">
                                          <p:val>
                                            <p:strVal val="#ppt_x"/>
                                          </p:val>
                                        </p:tav>
                                        <p:tav tm="100000">
                                          <p:val>
                                            <p:strVal val="#ppt_x"/>
                                          </p:val>
                                        </p:tav>
                                      </p:tavLst>
                                    </p:anim>
                                    <p:anim calcmode="lin" valueType="num">
                                      <p:cBhvr additive="base">
                                        <p:cTn id="63" dur="1000" fill="hold"/>
                                        <p:tgtEl>
                                          <p:spTgt spid="31"/>
                                        </p:tgtEl>
                                        <p:attrNameLst>
                                          <p:attrName>ppt_y</p:attrName>
                                        </p:attrNameLst>
                                      </p:cBhvr>
                                      <p:tavLst>
                                        <p:tav tm="0">
                                          <p:val>
                                            <p:strVal val="1+#ppt_h/2"/>
                                          </p:val>
                                        </p:tav>
                                        <p:tav tm="100000">
                                          <p:val>
                                            <p:strVal val="#ppt_y"/>
                                          </p:val>
                                        </p:tav>
                                      </p:tavLst>
                                    </p:anim>
                                  </p:childTnLst>
                                </p:cTn>
                              </p:par>
                              <p:par>
                                <p:cTn id="64" presetID="2" presetClass="entr" presetSubtype="4" decel="100000" fill="hold" nodeType="withEffect">
                                  <p:stCondLst>
                                    <p:cond delay="750"/>
                                  </p:stCondLst>
                                  <p:childTnLst>
                                    <p:set>
                                      <p:cBhvr>
                                        <p:cTn id="65" dur="1" fill="hold">
                                          <p:stCondLst>
                                            <p:cond delay="0"/>
                                          </p:stCondLst>
                                        </p:cTn>
                                        <p:tgtEl>
                                          <p:spTgt spid="34"/>
                                        </p:tgtEl>
                                        <p:attrNameLst>
                                          <p:attrName>style.visibility</p:attrName>
                                        </p:attrNameLst>
                                      </p:cBhvr>
                                      <p:to>
                                        <p:strVal val="visible"/>
                                      </p:to>
                                    </p:set>
                                    <p:anim calcmode="lin" valueType="num">
                                      <p:cBhvr additive="base">
                                        <p:cTn id="66" dur="1000" fill="hold"/>
                                        <p:tgtEl>
                                          <p:spTgt spid="34"/>
                                        </p:tgtEl>
                                        <p:attrNameLst>
                                          <p:attrName>ppt_x</p:attrName>
                                        </p:attrNameLst>
                                      </p:cBhvr>
                                      <p:tavLst>
                                        <p:tav tm="0">
                                          <p:val>
                                            <p:strVal val="#ppt_x"/>
                                          </p:val>
                                        </p:tav>
                                        <p:tav tm="100000">
                                          <p:val>
                                            <p:strVal val="#ppt_x"/>
                                          </p:val>
                                        </p:tav>
                                      </p:tavLst>
                                    </p:anim>
                                    <p:anim calcmode="lin" valueType="num">
                                      <p:cBhvr additive="base">
                                        <p:cTn id="67" dur="10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网络营销方案</a:t>
            </a:r>
            <a:endParaRPr lang="zh-CN" altLang="en-US" sz="2400" dirty="0">
              <a:solidFill>
                <a:schemeClr val="accent2"/>
              </a:solidFill>
              <a:cs typeface="+mn-ea"/>
              <a:sym typeface="+mn-lt"/>
            </a:endParaRPr>
          </a:p>
        </p:txBody>
      </p:sp>
      <p:sp>
        <p:nvSpPr>
          <p:cNvPr id="4" name="TextBox 21"/>
          <p:cNvSpPr txBox="1"/>
          <p:nvPr/>
        </p:nvSpPr>
        <p:spPr>
          <a:xfrm>
            <a:off x="715653" y="666052"/>
            <a:ext cx="2699060"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Network marketing program</a:t>
            </a:r>
            <a:endParaRPr lang="en-US" altLang="zh-CN" dirty="0">
              <a:latin typeface="+mn-lt"/>
              <a:ea typeface="+mn-ea"/>
              <a:cs typeface="+mn-ea"/>
              <a:sym typeface="+mn-lt"/>
            </a:endParaRPr>
          </a:p>
        </p:txBody>
      </p:sp>
      <p:sp>
        <p:nvSpPr>
          <p:cNvPr id="24" name="ísḷíḓê"/>
          <p:cNvSpPr/>
          <p:nvPr/>
        </p:nvSpPr>
        <p:spPr bwMode="auto">
          <a:xfrm>
            <a:off x="6673844" y="1440254"/>
            <a:ext cx="461080" cy="460795"/>
          </a:xfrm>
          <a:custGeom>
            <a:avLst/>
            <a:gdLst>
              <a:gd name="connsiteX0" fmla="*/ 482620 w 607097"/>
              <a:gd name="connsiteY0" fmla="*/ 381169 h 606722"/>
              <a:gd name="connsiteX1" fmla="*/ 496768 w 607097"/>
              <a:gd name="connsiteY1" fmla="*/ 381169 h 606722"/>
              <a:gd name="connsiteX2" fmla="*/ 510916 w 607097"/>
              <a:gd name="connsiteY2" fmla="*/ 395381 h 606722"/>
              <a:gd name="connsiteX3" fmla="*/ 510916 w 607097"/>
              <a:gd name="connsiteY3" fmla="*/ 409505 h 606722"/>
              <a:gd name="connsiteX4" fmla="*/ 503887 w 607097"/>
              <a:gd name="connsiteY4" fmla="*/ 412525 h 606722"/>
              <a:gd name="connsiteX5" fmla="*/ 496768 w 607097"/>
              <a:gd name="connsiteY5" fmla="*/ 409505 h 606722"/>
              <a:gd name="connsiteX6" fmla="*/ 482620 w 607097"/>
              <a:gd name="connsiteY6" fmla="*/ 395381 h 606722"/>
              <a:gd name="connsiteX7" fmla="*/ 482620 w 607097"/>
              <a:gd name="connsiteY7" fmla="*/ 381169 h 606722"/>
              <a:gd name="connsiteX8" fmla="*/ 546398 w 607097"/>
              <a:gd name="connsiteY8" fmla="*/ 242745 h 606722"/>
              <a:gd name="connsiteX9" fmla="*/ 566606 w 607097"/>
              <a:gd name="connsiteY9" fmla="*/ 242745 h 606722"/>
              <a:gd name="connsiteX10" fmla="*/ 576754 w 607097"/>
              <a:gd name="connsiteY10" fmla="*/ 252756 h 606722"/>
              <a:gd name="connsiteX11" fmla="*/ 566606 w 607097"/>
              <a:gd name="connsiteY11" fmla="*/ 262856 h 606722"/>
              <a:gd name="connsiteX12" fmla="*/ 546398 w 607097"/>
              <a:gd name="connsiteY12" fmla="*/ 262856 h 606722"/>
              <a:gd name="connsiteX13" fmla="*/ 536249 w 607097"/>
              <a:gd name="connsiteY13" fmla="*/ 252756 h 606722"/>
              <a:gd name="connsiteX14" fmla="*/ 546398 w 607097"/>
              <a:gd name="connsiteY14" fmla="*/ 242745 h 606722"/>
              <a:gd name="connsiteX15" fmla="*/ 353968 w 607097"/>
              <a:gd name="connsiteY15" fmla="*/ 101120 h 606722"/>
              <a:gd name="connsiteX16" fmla="*/ 364118 w 607097"/>
              <a:gd name="connsiteY16" fmla="*/ 111251 h 606722"/>
              <a:gd name="connsiteX17" fmla="*/ 364118 w 607097"/>
              <a:gd name="connsiteY17" fmla="*/ 242683 h 606722"/>
              <a:gd name="connsiteX18" fmla="*/ 424838 w 607097"/>
              <a:gd name="connsiteY18" fmla="*/ 242683 h 606722"/>
              <a:gd name="connsiteX19" fmla="*/ 434988 w 607097"/>
              <a:gd name="connsiteY19" fmla="*/ 252725 h 606722"/>
              <a:gd name="connsiteX20" fmla="*/ 424838 w 607097"/>
              <a:gd name="connsiteY20" fmla="*/ 262856 h 606722"/>
              <a:gd name="connsiteX21" fmla="*/ 353968 w 607097"/>
              <a:gd name="connsiteY21" fmla="*/ 262856 h 606722"/>
              <a:gd name="connsiteX22" fmla="*/ 343818 w 607097"/>
              <a:gd name="connsiteY22" fmla="*/ 252725 h 606722"/>
              <a:gd name="connsiteX23" fmla="*/ 343818 w 607097"/>
              <a:gd name="connsiteY23" fmla="*/ 111251 h 606722"/>
              <a:gd name="connsiteX24" fmla="*/ 353968 w 607097"/>
              <a:gd name="connsiteY24" fmla="*/ 101120 h 606722"/>
              <a:gd name="connsiteX25" fmla="*/ 496768 w 607097"/>
              <a:gd name="connsiteY25" fmla="*/ 96101 h 606722"/>
              <a:gd name="connsiteX26" fmla="*/ 510916 w 607097"/>
              <a:gd name="connsiteY26" fmla="*/ 96101 h 606722"/>
              <a:gd name="connsiteX27" fmla="*/ 510916 w 607097"/>
              <a:gd name="connsiteY27" fmla="*/ 110217 h 606722"/>
              <a:gd name="connsiteX28" fmla="*/ 496768 w 607097"/>
              <a:gd name="connsiteY28" fmla="*/ 124334 h 606722"/>
              <a:gd name="connsiteX29" fmla="*/ 489650 w 607097"/>
              <a:gd name="connsiteY29" fmla="*/ 127441 h 606722"/>
              <a:gd name="connsiteX30" fmla="*/ 482620 w 607097"/>
              <a:gd name="connsiteY30" fmla="*/ 124334 h 606722"/>
              <a:gd name="connsiteX31" fmla="*/ 482620 w 607097"/>
              <a:gd name="connsiteY31" fmla="*/ 110217 h 606722"/>
              <a:gd name="connsiteX32" fmla="*/ 196955 w 607097"/>
              <a:gd name="connsiteY32" fmla="*/ 96101 h 606722"/>
              <a:gd name="connsiteX33" fmla="*/ 211110 w 607097"/>
              <a:gd name="connsiteY33" fmla="*/ 96101 h 606722"/>
              <a:gd name="connsiteX34" fmla="*/ 225355 w 607097"/>
              <a:gd name="connsiteY34" fmla="*/ 110217 h 606722"/>
              <a:gd name="connsiteX35" fmla="*/ 225355 w 607097"/>
              <a:gd name="connsiteY35" fmla="*/ 124334 h 606722"/>
              <a:gd name="connsiteX36" fmla="*/ 218233 w 607097"/>
              <a:gd name="connsiteY36" fmla="*/ 127441 h 606722"/>
              <a:gd name="connsiteX37" fmla="*/ 211110 w 607097"/>
              <a:gd name="connsiteY37" fmla="*/ 124334 h 606722"/>
              <a:gd name="connsiteX38" fmla="*/ 196955 w 607097"/>
              <a:gd name="connsiteY38" fmla="*/ 110217 h 606722"/>
              <a:gd name="connsiteX39" fmla="*/ 196955 w 607097"/>
              <a:gd name="connsiteY39" fmla="*/ 96101 h 606722"/>
              <a:gd name="connsiteX40" fmla="*/ 103963 w 607097"/>
              <a:gd name="connsiteY40" fmla="*/ 81761 h 606722"/>
              <a:gd name="connsiteX41" fmla="*/ 87598 w 607097"/>
              <a:gd name="connsiteY41" fmla="*/ 90026 h 606722"/>
              <a:gd name="connsiteX42" fmla="*/ 62322 w 607097"/>
              <a:gd name="connsiteY42" fmla="*/ 115266 h 606722"/>
              <a:gd name="connsiteX43" fmla="*/ 34998 w 607097"/>
              <a:gd name="connsiteY43" fmla="*/ 265902 h 606722"/>
              <a:gd name="connsiteX44" fmla="*/ 75494 w 607097"/>
              <a:gd name="connsiteY44" fmla="*/ 322602 h 606722"/>
              <a:gd name="connsiteX45" fmla="*/ 283044 w 607097"/>
              <a:gd name="connsiteY45" fmla="*/ 530826 h 606722"/>
              <a:gd name="connsiteX46" fmla="*/ 327634 w 607097"/>
              <a:gd name="connsiteY46" fmla="*/ 565219 h 606722"/>
              <a:gd name="connsiteX47" fmla="*/ 490684 w 607097"/>
              <a:gd name="connsiteY47" fmla="*/ 545046 h 606722"/>
              <a:gd name="connsiteX48" fmla="*/ 515960 w 607097"/>
              <a:gd name="connsiteY48" fmla="*/ 519717 h 606722"/>
              <a:gd name="connsiteX49" fmla="*/ 521033 w 607097"/>
              <a:gd name="connsiteY49" fmla="*/ 485324 h 606722"/>
              <a:gd name="connsiteX50" fmla="*/ 434969 w 607097"/>
              <a:gd name="connsiteY50" fmla="*/ 411561 h 606722"/>
              <a:gd name="connsiteX51" fmla="*/ 414321 w 607097"/>
              <a:gd name="connsiteY51" fmla="*/ 406318 h 606722"/>
              <a:gd name="connsiteX52" fmla="*/ 413698 w 607097"/>
              <a:gd name="connsiteY52" fmla="*/ 406496 h 606722"/>
              <a:gd name="connsiteX53" fmla="*/ 405599 w 607097"/>
              <a:gd name="connsiteY53" fmla="*/ 413605 h 606722"/>
              <a:gd name="connsiteX54" fmla="*/ 404620 w 607097"/>
              <a:gd name="connsiteY54" fmla="*/ 414583 h 606722"/>
              <a:gd name="connsiteX55" fmla="*/ 373202 w 607097"/>
              <a:gd name="connsiteY55" fmla="*/ 447910 h 606722"/>
              <a:gd name="connsiteX56" fmla="*/ 349528 w 607097"/>
              <a:gd name="connsiteY56" fmla="*/ 459552 h 606722"/>
              <a:gd name="connsiteX57" fmla="*/ 405599 w 607097"/>
              <a:gd name="connsiteY57" fmla="*/ 475282 h 606722"/>
              <a:gd name="connsiteX58" fmla="*/ 414677 w 607097"/>
              <a:gd name="connsiteY58" fmla="*/ 486391 h 606722"/>
              <a:gd name="connsiteX59" fmla="*/ 404620 w 607097"/>
              <a:gd name="connsiteY59" fmla="*/ 495456 h 606722"/>
              <a:gd name="connsiteX60" fmla="*/ 403552 w 607097"/>
              <a:gd name="connsiteY60" fmla="*/ 495456 h 606722"/>
              <a:gd name="connsiteX61" fmla="*/ 287138 w 607097"/>
              <a:gd name="connsiteY61" fmla="*/ 441866 h 606722"/>
              <a:gd name="connsiteX62" fmla="*/ 286426 w 607097"/>
              <a:gd name="connsiteY62" fmla="*/ 441067 h 606722"/>
              <a:gd name="connsiteX63" fmla="*/ 284112 w 607097"/>
              <a:gd name="connsiteY63" fmla="*/ 438845 h 606722"/>
              <a:gd name="connsiteX64" fmla="*/ 176777 w 607097"/>
              <a:gd name="connsiteY64" fmla="*/ 331666 h 606722"/>
              <a:gd name="connsiteX65" fmla="*/ 111895 w 607097"/>
              <a:gd name="connsiteY65" fmla="*/ 213379 h 606722"/>
              <a:gd name="connsiteX66" fmla="*/ 121062 w 607097"/>
              <a:gd name="connsiteY66" fmla="*/ 202270 h 606722"/>
              <a:gd name="connsiteX67" fmla="*/ 132188 w 607097"/>
              <a:gd name="connsiteY67" fmla="*/ 211335 h 606722"/>
              <a:gd name="connsiteX68" fmla="*/ 146428 w 607097"/>
              <a:gd name="connsiteY68" fmla="*/ 259325 h 606722"/>
              <a:gd name="connsiteX69" fmla="*/ 158532 w 607097"/>
              <a:gd name="connsiteY69" fmla="*/ 233553 h 606722"/>
              <a:gd name="connsiteX70" fmla="*/ 191907 w 607097"/>
              <a:gd name="connsiteY70" fmla="*/ 202270 h 606722"/>
              <a:gd name="connsiteX71" fmla="*/ 192975 w 607097"/>
              <a:gd name="connsiteY71" fmla="*/ 201204 h 606722"/>
              <a:gd name="connsiteX72" fmla="*/ 200006 w 607097"/>
              <a:gd name="connsiteY72" fmla="*/ 193117 h 606722"/>
              <a:gd name="connsiteX73" fmla="*/ 194933 w 607097"/>
              <a:gd name="connsiteY73" fmla="*/ 170899 h 606722"/>
              <a:gd name="connsiteX74" fmla="*/ 121062 w 607097"/>
              <a:gd name="connsiteY74" fmla="*/ 84961 h 606722"/>
              <a:gd name="connsiteX75" fmla="*/ 103963 w 607097"/>
              <a:gd name="connsiteY75" fmla="*/ 81761 h 606722"/>
              <a:gd name="connsiteX76" fmla="*/ 353980 w 607097"/>
              <a:gd name="connsiteY76" fmla="*/ 30273 h 606722"/>
              <a:gd name="connsiteX77" fmla="*/ 364141 w 607097"/>
              <a:gd name="connsiteY77" fmla="*/ 40422 h 606722"/>
              <a:gd name="connsiteX78" fmla="*/ 364141 w 607097"/>
              <a:gd name="connsiteY78" fmla="*/ 60719 h 606722"/>
              <a:gd name="connsiteX79" fmla="*/ 353980 w 607097"/>
              <a:gd name="connsiteY79" fmla="*/ 70778 h 606722"/>
              <a:gd name="connsiteX80" fmla="*/ 343818 w 607097"/>
              <a:gd name="connsiteY80" fmla="*/ 60719 h 606722"/>
              <a:gd name="connsiteX81" fmla="*/ 343818 w 607097"/>
              <a:gd name="connsiteY81" fmla="*/ 40422 h 606722"/>
              <a:gd name="connsiteX82" fmla="*/ 353980 w 607097"/>
              <a:gd name="connsiteY82" fmla="*/ 30273 h 606722"/>
              <a:gd name="connsiteX83" fmla="*/ 353978 w 607097"/>
              <a:gd name="connsiteY83" fmla="*/ 20263 h 606722"/>
              <a:gd name="connsiteX84" fmla="*/ 174819 w 607097"/>
              <a:gd name="connsiteY84" fmla="*/ 104957 h 606722"/>
              <a:gd name="connsiteX85" fmla="*/ 214246 w 607097"/>
              <a:gd name="connsiteY85" fmla="*/ 160768 h 606722"/>
              <a:gd name="connsiteX86" fmla="*/ 221278 w 607097"/>
              <a:gd name="connsiteY86" fmla="*/ 198182 h 606722"/>
              <a:gd name="connsiteX87" fmla="*/ 215938 w 607097"/>
              <a:gd name="connsiteY87" fmla="*/ 209025 h 606722"/>
              <a:gd name="connsiteX88" fmla="*/ 210152 w 607097"/>
              <a:gd name="connsiteY88" fmla="*/ 215157 h 606722"/>
              <a:gd name="connsiteX89" fmla="*/ 206147 w 607097"/>
              <a:gd name="connsiteY89" fmla="*/ 218445 h 606722"/>
              <a:gd name="connsiteX90" fmla="*/ 176777 w 607097"/>
              <a:gd name="connsiteY90" fmla="*/ 244662 h 606722"/>
              <a:gd name="connsiteX91" fmla="*/ 182829 w 607097"/>
              <a:gd name="connsiteY91" fmla="*/ 308382 h 606722"/>
              <a:gd name="connsiteX92" fmla="*/ 189504 w 607097"/>
              <a:gd name="connsiteY92" fmla="*/ 315136 h 606722"/>
              <a:gd name="connsiteX93" fmla="*/ 189949 w 607097"/>
              <a:gd name="connsiteY93" fmla="*/ 315492 h 606722"/>
              <a:gd name="connsiteX94" fmla="*/ 191640 w 607097"/>
              <a:gd name="connsiteY94" fmla="*/ 317269 h 606722"/>
              <a:gd name="connsiteX95" fmla="*/ 298263 w 607097"/>
              <a:gd name="connsiteY95" fmla="*/ 424714 h 606722"/>
              <a:gd name="connsiteX96" fmla="*/ 362077 w 607097"/>
              <a:gd name="connsiteY96" fmla="*/ 430758 h 606722"/>
              <a:gd name="connsiteX97" fmla="*/ 388422 w 607097"/>
              <a:gd name="connsiteY97" fmla="*/ 401430 h 606722"/>
              <a:gd name="connsiteX98" fmla="*/ 408625 w 607097"/>
              <a:gd name="connsiteY98" fmla="*/ 386233 h 606722"/>
              <a:gd name="connsiteX99" fmla="*/ 419661 w 607097"/>
              <a:gd name="connsiteY99" fmla="*/ 384900 h 606722"/>
              <a:gd name="connsiteX100" fmla="*/ 446094 w 607097"/>
              <a:gd name="connsiteY100" fmla="*/ 392365 h 606722"/>
              <a:gd name="connsiteX101" fmla="*/ 501987 w 607097"/>
              <a:gd name="connsiteY101" fmla="*/ 431646 h 606722"/>
              <a:gd name="connsiteX102" fmla="*/ 586894 w 607097"/>
              <a:gd name="connsiteY102" fmla="*/ 252749 h 606722"/>
              <a:gd name="connsiteX103" fmla="*/ 353978 w 607097"/>
              <a:gd name="connsiteY103" fmla="*/ 20263 h 606722"/>
              <a:gd name="connsiteX104" fmla="*/ 353978 w 607097"/>
              <a:gd name="connsiteY104" fmla="*/ 0 h 606722"/>
              <a:gd name="connsiteX105" fmla="*/ 607097 w 607097"/>
              <a:gd name="connsiteY105" fmla="*/ 252749 h 606722"/>
              <a:gd name="connsiteX106" fmla="*/ 517384 w 607097"/>
              <a:gd name="connsiteY106" fmla="*/ 445421 h 606722"/>
              <a:gd name="connsiteX107" fmla="*/ 540257 w 607097"/>
              <a:gd name="connsiteY107" fmla="*/ 474215 h 606722"/>
              <a:gd name="connsiteX108" fmla="*/ 531179 w 607097"/>
              <a:gd name="connsiteY108" fmla="*/ 532870 h 606722"/>
              <a:gd name="connsiteX109" fmla="*/ 505814 w 607097"/>
              <a:gd name="connsiteY109" fmla="*/ 559176 h 606722"/>
              <a:gd name="connsiteX110" fmla="*/ 401505 w 607097"/>
              <a:gd name="connsiteY110" fmla="*/ 606722 h 606722"/>
              <a:gd name="connsiteX111" fmla="*/ 318556 w 607097"/>
              <a:gd name="connsiteY111" fmla="*/ 582460 h 606722"/>
              <a:gd name="connsiteX112" fmla="*/ 268893 w 607097"/>
              <a:gd name="connsiteY112" fmla="*/ 543979 h 606722"/>
              <a:gd name="connsiteX113" fmla="*/ 61343 w 607097"/>
              <a:gd name="connsiteY113" fmla="*/ 336732 h 606722"/>
              <a:gd name="connsiteX114" fmla="*/ 16753 w 607097"/>
              <a:gd name="connsiteY114" fmla="*/ 275056 h 606722"/>
              <a:gd name="connsiteX115" fmla="*/ 48171 w 607097"/>
              <a:gd name="connsiteY115" fmla="*/ 101135 h 606722"/>
              <a:gd name="connsiteX116" fmla="*/ 73447 w 607097"/>
              <a:gd name="connsiteY116" fmla="*/ 75807 h 606722"/>
              <a:gd name="connsiteX117" fmla="*/ 132188 w 607097"/>
              <a:gd name="connsiteY117" fmla="*/ 66742 h 606722"/>
              <a:gd name="connsiteX118" fmla="*/ 160757 w 607097"/>
              <a:gd name="connsiteY118" fmla="*/ 89315 h 606722"/>
              <a:gd name="connsiteX119" fmla="*/ 353978 w 607097"/>
              <a:gd name="connsiteY119"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07097" h="606722">
                <a:moveTo>
                  <a:pt x="482620" y="381169"/>
                </a:moveTo>
                <a:cubicBezTo>
                  <a:pt x="486624" y="377172"/>
                  <a:pt x="492675" y="377172"/>
                  <a:pt x="496768" y="381169"/>
                </a:cubicBezTo>
                <a:lnTo>
                  <a:pt x="510916" y="395381"/>
                </a:lnTo>
                <a:cubicBezTo>
                  <a:pt x="515009" y="399379"/>
                  <a:pt x="515009" y="405419"/>
                  <a:pt x="510916" y="409505"/>
                </a:cubicBezTo>
                <a:cubicBezTo>
                  <a:pt x="509937" y="412525"/>
                  <a:pt x="506912" y="412525"/>
                  <a:pt x="503887" y="412525"/>
                </a:cubicBezTo>
                <a:cubicBezTo>
                  <a:pt x="500861" y="412525"/>
                  <a:pt x="498815" y="411548"/>
                  <a:pt x="496768" y="409505"/>
                </a:cubicBezTo>
                <a:lnTo>
                  <a:pt x="482620" y="395381"/>
                </a:lnTo>
                <a:cubicBezTo>
                  <a:pt x="478527" y="391295"/>
                  <a:pt x="478527" y="385255"/>
                  <a:pt x="482620" y="381169"/>
                </a:cubicBezTo>
                <a:close/>
                <a:moveTo>
                  <a:pt x="546398" y="242745"/>
                </a:moveTo>
                <a:lnTo>
                  <a:pt x="566606" y="242745"/>
                </a:lnTo>
                <a:cubicBezTo>
                  <a:pt x="572659" y="242745"/>
                  <a:pt x="576754" y="246732"/>
                  <a:pt x="576754" y="252756"/>
                </a:cubicBezTo>
                <a:cubicBezTo>
                  <a:pt x="576754" y="258869"/>
                  <a:pt x="572659" y="262856"/>
                  <a:pt x="566606" y="262856"/>
                </a:cubicBezTo>
                <a:lnTo>
                  <a:pt x="546398" y="262856"/>
                </a:lnTo>
                <a:cubicBezTo>
                  <a:pt x="540255" y="262856"/>
                  <a:pt x="536249" y="258869"/>
                  <a:pt x="536249" y="252756"/>
                </a:cubicBezTo>
                <a:cubicBezTo>
                  <a:pt x="536249" y="246732"/>
                  <a:pt x="540255" y="242745"/>
                  <a:pt x="546398" y="242745"/>
                </a:cubicBezTo>
                <a:close/>
                <a:moveTo>
                  <a:pt x="353968" y="101120"/>
                </a:moveTo>
                <a:cubicBezTo>
                  <a:pt x="360022" y="101120"/>
                  <a:pt x="364118" y="105119"/>
                  <a:pt x="364118" y="111251"/>
                </a:cubicBezTo>
                <a:lnTo>
                  <a:pt x="364118" y="242683"/>
                </a:lnTo>
                <a:lnTo>
                  <a:pt x="424838" y="242683"/>
                </a:lnTo>
                <a:cubicBezTo>
                  <a:pt x="430893" y="242683"/>
                  <a:pt x="434988" y="246682"/>
                  <a:pt x="434988" y="252725"/>
                </a:cubicBezTo>
                <a:cubicBezTo>
                  <a:pt x="434988" y="258857"/>
                  <a:pt x="430893" y="262856"/>
                  <a:pt x="424838" y="262856"/>
                </a:cubicBezTo>
                <a:lnTo>
                  <a:pt x="353968" y="262856"/>
                </a:lnTo>
                <a:cubicBezTo>
                  <a:pt x="347825" y="262856"/>
                  <a:pt x="343818" y="258857"/>
                  <a:pt x="343818" y="252725"/>
                </a:cubicBezTo>
                <a:lnTo>
                  <a:pt x="343818" y="111251"/>
                </a:lnTo>
                <a:cubicBezTo>
                  <a:pt x="343818" y="105119"/>
                  <a:pt x="347825" y="101120"/>
                  <a:pt x="353968" y="101120"/>
                </a:cubicBezTo>
                <a:close/>
                <a:moveTo>
                  <a:pt x="496768" y="96101"/>
                </a:moveTo>
                <a:cubicBezTo>
                  <a:pt x="500861" y="92017"/>
                  <a:pt x="506912" y="92017"/>
                  <a:pt x="510916" y="96101"/>
                </a:cubicBezTo>
                <a:cubicBezTo>
                  <a:pt x="515009" y="100096"/>
                  <a:pt x="515009" y="106222"/>
                  <a:pt x="510916" y="110217"/>
                </a:cubicBezTo>
                <a:lnTo>
                  <a:pt x="496768" y="124334"/>
                </a:lnTo>
                <a:cubicBezTo>
                  <a:pt x="494722" y="126376"/>
                  <a:pt x="492675" y="127441"/>
                  <a:pt x="489650" y="127441"/>
                </a:cubicBezTo>
                <a:cubicBezTo>
                  <a:pt x="486624" y="127441"/>
                  <a:pt x="484578" y="126376"/>
                  <a:pt x="482620" y="124334"/>
                </a:cubicBezTo>
                <a:cubicBezTo>
                  <a:pt x="478527" y="120338"/>
                  <a:pt x="478527" y="114301"/>
                  <a:pt x="482620" y="110217"/>
                </a:cubicBezTo>
                <a:close/>
                <a:moveTo>
                  <a:pt x="196955" y="96101"/>
                </a:moveTo>
                <a:cubicBezTo>
                  <a:pt x="201050" y="92017"/>
                  <a:pt x="207104" y="92017"/>
                  <a:pt x="211110" y="96101"/>
                </a:cubicBezTo>
                <a:lnTo>
                  <a:pt x="225355" y="110217"/>
                </a:lnTo>
                <a:cubicBezTo>
                  <a:pt x="229361" y="114301"/>
                  <a:pt x="229361" y="120338"/>
                  <a:pt x="225355" y="124334"/>
                </a:cubicBezTo>
                <a:cubicBezTo>
                  <a:pt x="223307" y="126376"/>
                  <a:pt x="220280" y="127441"/>
                  <a:pt x="218233" y="127441"/>
                </a:cubicBezTo>
                <a:cubicBezTo>
                  <a:pt x="215206" y="127441"/>
                  <a:pt x="213158" y="126376"/>
                  <a:pt x="211110" y="124334"/>
                </a:cubicBezTo>
                <a:lnTo>
                  <a:pt x="196955" y="110217"/>
                </a:lnTo>
                <a:cubicBezTo>
                  <a:pt x="192949" y="106222"/>
                  <a:pt x="192949" y="100096"/>
                  <a:pt x="196955" y="96101"/>
                </a:cubicBezTo>
                <a:close/>
                <a:moveTo>
                  <a:pt x="103963" y="81761"/>
                </a:moveTo>
                <a:cubicBezTo>
                  <a:pt x="98011" y="82650"/>
                  <a:pt x="92182" y="85449"/>
                  <a:pt x="87598" y="90026"/>
                </a:cubicBezTo>
                <a:lnTo>
                  <a:pt x="62322" y="115266"/>
                </a:lnTo>
                <a:cubicBezTo>
                  <a:pt x="17732" y="159790"/>
                  <a:pt x="8654" y="209291"/>
                  <a:pt x="34998" y="265902"/>
                </a:cubicBezTo>
                <a:cubicBezTo>
                  <a:pt x="44077" y="285187"/>
                  <a:pt x="57249" y="304383"/>
                  <a:pt x="75494" y="322602"/>
                </a:cubicBezTo>
                <a:lnTo>
                  <a:pt x="283044" y="530826"/>
                </a:lnTo>
                <a:cubicBezTo>
                  <a:pt x="297284" y="545046"/>
                  <a:pt x="312415" y="557132"/>
                  <a:pt x="327634" y="565219"/>
                </a:cubicBezTo>
                <a:cubicBezTo>
                  <a:pt x="389401" y="599612"/>
                  <a:pt x="443068" y="592503"/>
                  <a:pt x="490684" y="545046"/>
                </a:cubicBezTo>
                <a:lnTo>
                  <a:pt x="515960" y="519717"/>
                </a:lnTo>
                <a:cubicBezTo>
                  <a:pt x="525127" y="510653"/>
                  <a:pt x="527085" y="496433"/>
                  <a:pt x="521033" y="485324"/>
                </a:cubicBezTo>
                <a:cubicBezTo>
                  <a:pt x="503856" y="451998"/>
                  <a:pt x="434969" y="411561"/>
                  <a:pt x="434969" y="411561"/>
                </a:cubicBezTo>
                <a:cubicBezTo>
                  <a:pt x="427582" y="407829"/>
                  <a:pt x="420195" y="405874"/>
                  <a:pt x="414321" y="406318"/>
                </a:cubicBezTo>
                <a:cubicBezTo>
                  <a:pt x="414143" y="406318"/>
                  <a:pt x="413876" y="406407"/>
                  <a:pt x="413698" y="406496"/>
                </a:cubicBezTo>
                <a:cubicBezTo>
                  <a:pt x="409604" y="407473"/>
                  <a:pt x="407646" y="409517"/>
                  <a:pt x="405599" y="413605"/>
                </a:cubicBezTo>
                <a:lnTo>
                  <a:pt x="404620" y="414583"/>
                </a:lnTo>
                <a:cubicBezTo>
                  <a:pt x="397500" y="423648"/>
                  <a:pt x="380323" y="443910"/>
                  <a:pt x="373202" y="447910"/>
                </a:cubicBezTo>
                <a:cubicBezTo>
                  <a:pt x="365548" y="453242"/>
                  <a:pt x="357538" y="457152"/>
                  <a:pt x="349528" y="459552"/>
                </a:cubicBezTo>
                <a:cubicBezTo>
                  <a:pt x="365281" y="466839"/>
                  <a:pt x="384328" y="473149"/>
                  <a:pt x="405599" y="475282"/>
                </a:cubicBezTo>
                <a:cubicBezTo>
                  <a:pt x="410672" y="476259"/>
                  <a:pt x="414677" y="480259"/>
                  <a:pt x="414677" y="486391"/>
                </a:cubicBezTo>
                <a:cubicBezTo>
                  <a:pt x="413698" y="491456"/>
                  <a:pt x="409604" y="495456"/>
                  <a:pt x="404620" y="495456"/>
                </a:cubicBezTo>
                <a:lnTo>
                  <a:pt x="403552" y="495456"/>
                </a:lnTo>
                <a:cubicBezTo>
                  <a:pt x="333686" y="488346"/>
                  <a:pt x="288117" y="443910"/>
                  <a:pt x="287138" y="441866"/>
                </a:cubicBezTo>
                <a:cubicBezTo>
                  <a:pt x="286871" y="441600"/>
                  <a:pt x="286604" y="441333"/>
                  <a:pt x="286426" y="441067"/>
                </a:cubicBezTo>
                <a:cubicBezTo>
                  <a:pt x="285625" y="440356"/>
                  <a:pt x="284824" y="439645"/>
                  <a:pt x="284112" y="438845"/>
                </a:cubicBezTo>
                <a:lnTo>
                  <a:pt x="176777" y="331666"/>
                </a:lnTo>
                <a:cubicBezTo>
                  <a:pt x="174730" y="329622"/>
                  <a:pt x="119015" y="284120"/>
                  <a:pt x="111895" y="213379"/>
                </a:cubicBezTo>
                <a:cubicBezTo>
                  <a:pt x="110916" y="208314"/>
                  <a:pt x="115010" y="203248"/>
                  <a:pt x="121062" y="202270"/>
                </a:cubicBezTo>
                <a:cubicBezTo>
                  <a:pt x="127115" y="201204"/>
                  <a:pt x="131209" y="205292"/>
                  <a:pt x="132188" y="211335"/>
                </a:cubicBezTo>
                <a:cubicBezTo>
                  <a:pt x="133968" y="229109"/>
                  <a:pt x="139486" y="245284"/>
                  <a:pt x="146428" y="259325"/>
                </a:cubicBezTo>
                <a:cubicBezTo>
                  <a:pt x="148653" y="250794"/>
                  <a:pt x="152658" y="242262"/>
                  <a:pt x="158532" y="233553"/>
                </a:cubicBezTo>
                <a:cubicBezTo>
                  <a:pt x="162537" y="227510"/>
                  <a:pt x="183808" y="210358"/>
                  <a:pt x="191907" y="202270"/>
                </a:cubicBezTo>
                <a:lnTo>
                  <a:pt x="192975" y="201204"/>
                </a:lnTo>
                <a:cubicBezTo>
                  <a:pt x="196980" y="199160"/>
                  <a:pt x="199027" y="196138"/>
                  <a:pt x="200006" y="193117"/>
                </a:cubicBezTo>
                <a:cubicBezTo>
                  <a:pt x="202053" y="187073"/>
                  <a:pt x="200006" y="178986"/>
                  <a:pt x="194933" y="170899"/>
                </a:cubicBezTo>
                <a:cubicBezTo>
                  <a:pt x="194933" y="169832"/>
                  <a:pt x="154438" y="102113"/>
                  <a:pt x="121062" y="84961"/>
                </a:cubicBezTo>
                <a:cubicBezTo>
                  <a:pt x="115989" y="81895"/>
                  <a:pt x="109915" y="80873"/>
                  <a:pt x="103963" y="81761"/>
                </a:cubicBezTo>
                <a:close/>
                <a:moveTo>
                  <a:pt x="353980" y="30273"/>
                </a:moveTo>
                <a:cubicBezTo>
                  <a:pt x="360041" y="30273"/>
                  <a:pt x="364141" y="34368"/>
                  <a:pt x="364141" y="40422"/>
                </a:cubicBezTo>
                <a:lnTo>
                  <a:pt x="364141" y="60719"/>
                </a:lnTo>
                <a:cubicBezTo>
                  <a:pt x="364141" y="66772"/>
                  <a:pt x="360041" y="70778"/>
                  <a:pt x="353980" y="70778"/>
                </a:cubicBezTo>
                <a:cubicBezTo>
                  <a:pt x="347829" y="70778"/>
                  <a:pt x="343818" y="66772"/>
                  <a:pt x="343818" y="60719"/>
                </a:cubicBezTo>
                <a:lnTo>
                  <a:pt x="343818" y="40422"/>
                </a:lnTo>
                <a:cubicBezTo>
                  <a:pt x="343818" y="34368"/>
                  <a:pt x="347829" y="30273"/>
                  <a:pt x="353980" y="30273"/>
                </a:cubicBezTo>
                <a:close/>
                <a:moveTo>
                  <a:pt x="353978" y="20263"/>
                </a:moveTo>
                <a:cubicBezTo>
                  <a:pt x="284112" y="20263"/>
                  <a:pt x="219409" y="50479"/>
                  <a:pt x="174819" y="104957"/>
                </a:cubicBezTo>
                <a:cubicBezTo>
                  <a:pt x="196446" y="130818"/>
                  <a:pt x="212911" y="158901"/>
                  <a:pt x="214246" y="160768"/>
                </a:cubicBezTo>
                <a:cubicBezTo>
                  <a:pt x="221278" y="173920"/>
                  <a:pt x="224304" y="187073"/>
                  <a:pt x="221278" y="198182"/>
                </a:cubicBezTo>
                <a:cubicBezTo>
                  <a:pt x="220299" y="202093"/>
                  <a:pt x="218430" y="205736"/>
                  <a:pt x="215938" y="209025"/>
                </a:cubicBezTo>
                <a:cubicBezTo>
                  <a:pt x="214336" y="211335"/>
                  <a:pt x="212466" y="213379"/>
                  <a:pt x="210152" y="215157"/>
                </a:cubicBezTo>
                <a:cubicBezTo>
                  <a:pt x="208906" y="216312"/>
                  <a:pt x="207482" y="217378"/>
                  <a:pt x="206147" y="218445"/>
                </a:cubicBezTo>
                <a:cubicBezTo>
                  <a:pt x="193954" y="228487"/>
                  <a:pt x="179803" y="241640"/>
                  <a:pt x="176777" y="244662"/>
                </a:cubicBezTo>
                <a:cubicBezTo>
                  <a:pt x="160579" y="269012"/>
                  <a:pt x="162537" y="287142"/>
                  <a:pt x="182829" y="308382"/>
                </a:cubicBezTo>
                <a:lnTo>
                  <a:pt x="189504" y="315136"/>
                </a:lnTo>
                <a:cubicBezTo>
                  <a:pt x="189771" y="315403"/>
                  <a:pt x="189949" y="315492"/>
                  <a:pt x="189949" y="315492"/>
                </a:cubicBezTo>
                <a:cubicBezTo>
                  <a:pt x="190572" y="316025"/>
                  <a:pt x="191195" y="316647"/>
                  <a:pt x="191640" y="317269"/>
                </a:cubicBezTo>
                <a:lnTo>
                  <a:pt x="298263" y="424714"/>
                </a:lnTo>
                <a:cubicBezTo>
                  <a:pt x="318556" y="444888"/>
                  <a:pt x="337780" y="446932"/>
                  <a:pt x="362077" y="430758"/>
                </a:cubicBezTo>
                <a:cubicBezTo>
                  <a:pt x="365103" y="428713"/>
                  <a:pt x="378275" y="414583"/>
                  <a:pt x="388422" y="401430"/>
                </a:cubicBezTo>
                <a:cubicBezTo>
                  <a:pt x="393406" y="393343"/>
                  <a:pt x="400526" y="388277"/>
                  <a:pt x="408625" y="386233"/>
                </a:cubicBezTo>
                <a:cubicBezTo>
                  <a:pt x="412096" y="385344"/>
                  <a:pt x="415834" y="384900"/>
                  <a:pt x="419661" y="384900"/>
                </a:cubicBezTo>
                <a:cubicBezTo>
                  <a:pt x="428294" y="384989"/>
                  <a:pt x="437728" y="387477"/>
                  <a:pt x="446094" y="392365"/>
                </a:cubicBezTo>
                <a:cubicBezTo>
                  <a:pt x="447963" y="393609"/>
                  <a:pt x="476088" y="410051"/>
                  <a:pt x="501987" y="431646"/>
                </a:cubicBezTo>
                <a:cubicBezTo>
                  <a:pt x="556545" y="387122"/>
                  <a:pt x="586894" y="322513"/>
                  <a:pt x="586894" y="252749"/>
                </a:cubicBezTo>
                <a:cubicBezTo>
                  <a:pt x="586894" y="124330"/>
                  <a:pt x="482585" y="20263"/>
                  <a:pt x="353978" y="20263"/>
                </a:cubicBezTo>
                <a:close/>
                <a:moveTo>
                  <a:pt x="353978" y="0"/>
                </a:moveTo>
                <a:cubicBezTo>
                  <a:pt x="493710" y="0"/>
                  <a:pt x="607097" y="113222"/>
                  <a:pt x="607097" y="252749"/>
                </a:cubicBezTo>
                <a:cubicBezTo>
                  <a:pt x="607097" y="327578"/>
                  <a:pt x="574345" y="397786"/>
                  <a:pt x="517384" y="445421"/>
                </a:cubicBezTo>
                <a:cubicBezTo>
                  <a:pt x="526907" y="454753"/>
                  <a:pt x="535184" y="464617"/>
                  <a:pt x="540257" y="474215"/>
                </a:cubicBezTo>
                <a:cubicBezTo>
                  <a:pt x="550403" y="493412"/>
                  <a:pt x="547377" y="517673"/>
                  <a:pt x="531179" y="532870"/>
                </a:cubicBezTo>
                <a:lnTo>
                  <a:pt x="505814" y="559176"/>
                </a:lnTo>
                <a:cubicBezTo>
                  <a:pt x="474486" y="590548"/>
                  <a:pt x="438974" y="606722"/>
                  <a:pt x="401505" y="606722"/>
                </a:cubicBezTo>
                <a:cubicBezTo>
                  <a:pt x="375249" y="606722"/>
                  <a:pt x="346858" y="598635"/>
                  <a:pt x="318556" y="582460"/>
                </a:cubicBezTo>
                <a:cubicBezTo>
                  <a:pt x="301289" y="573307"/>
                  <a:pt x="285091" y="560154"/>
                  <a:pt x="268893" y="543979"/>
                </a:cubicBezTo>
                <a:lnTo>
                  <a:pt x="61343" y="336732"/>
                </a:lnTo>
                <a:cubicBezTo>
                  <a:pt x="42030" y="317536"/>
                  <a:pt x="26899" y="296296"/>
                  <a:pt x="16753" y="275056"/>
                </a:cubicBezTo>
                <a:cubicBezTo>
                  <a:pt x="-13596" y="210358"/>
                  <a:pt x="-2471" y="151703"/>
                  <a:pt x="48171" y="101135"/>
                </a:cubicBezTo>
                <a:lnTo>
                  <a:pt x="73447" y="75807"/>
                </a:lnTo>
                <a:cubicBezTo>
                  <a:pt x="88666" y="60699"/>
                  <a:pt x="112963" y="56611"/>
                  <a:pt x="132188" y="66742"/>
                </a:cubicBezTo>
                <a:cubicBezTo>
                  <a:pt x="141711" y="71719"/>
                  <a:pt x="151412" y="79895"/>
                  <a:pt x="160757" y="89315"/>
                </a:cubicBezTo>
                <a:cubicBezTo>
                  <a:pt x="209173" y="32971"/>
                  <a:pt x="278772" y="0"/>
                  <a:pt x="353978" y="0"/>
                </a:cubicBezTo>
                <a:close/>
              </a:path>
            </a:pathLst>
          </a:custGeom>
          <a:solidFill>
            <a:schemeClr val="accent4"/>
          </a:solidFill>
          <a:ln>
            <a:noFill/>
          </a:ln>
        </p:spPr>
        <p:txBody>
          <a:bodyPr anchor="ctr"/>
          <a:lstStyle/>
          <a:p>
            <a:pPr algn="ctr"/>
            <a:endParaRPr>
              <a:cs typeface="+mn-ea"/>
              <a:sym typeface="+mn-lt"/>
            </a:endParaRPr>
          </a:p>
        </p:txBody>
      </p:sp>
      <p:grpSp>
        <p:nvGrpSpPr>
          <p:cNvPr id="52" name="组 51"/>
          <p:cNvGrpSpPr/>
          <p:nvPr/>
        </p:nvGrpSpPr>
        <p:grpSpPr>
          <a:xfrm>
            <a:off x="4747486" y="2362653"/>
            <a:ext cx="3923773" cy="3046510"/>
            <a:chOff x="4747486" y="2362653"/>
            <a:chExt cx="3923773" cy="3046510"/>
          </a:xfrm>
        </p:grpSpPr>
        <p:sp>
          <p:nvSpPr>
            <p:cNvPr id="6" name="íśḷîḋê"/>
            <p:cNvSpPr/>
            <p:nvPr/>
          </p:nvSpPr>
          <p:spPr bwMode="auto">
            <a:xfrm rot="5400000">
              <a:off x="4446526" y="3406062"/>
              <a:ext cx="1515273" cy="913354"/>
            </a:xfrm>
            <a:custGeom>
              <a:avLst/>
              <a:gdLst>
                <a:gd name="G0" fmla="+- 2178 0 0"/>
                <a:gd name="G1" fmla="+- 21600 0 2178"/>
                <a:gd name="G2" fmla="*/ 2178 1 2"/>
                <a:gd name="G3" fmla="+- 21600 0 G2"/>
                <a:gd name="G4" fmla="+/ 2178 21600 2"/>
                <a:gd name="G5" fmla="+/ G1 0 2"/>
                <a:gd name="G6" fmla="*/ 21600 21600 2178"/>
                <a:gd name="G7" fmla="*/ G6 1 2"/>
                <a:gd name="G8" fmla="+- 21600 0 G7"/>
                <a:gd name="G9" fmla="*/ 21600 1 2"/>
                <a:gd name="G10" fmla="+- 2178 0 G9"/>
                <a:gd name="G11" fmla="?: G10 G8 0"/>
                <a:gd name="G12" fmla="?: G10 G7 21600"/>
                <a:gd name="T0" fmla="*/ 20511 w 21600"/>
                <a:gd name="T1" fmla="*/ 10800 h 21600"/>
                <a:gd name="T2" fmla="*/ 10800 w 21600"/>
                <a:gd name="T3" fmla="*/ 21600 h 21600"/>
                <a:gd name="T4" fmla="*/ 1089 w 21600"/>
                <a:gd name="T5" fmla="*/ 10800 h 21600"/>
                <a:gd name="T6" fmla="*/ 10800 w 21600"/>
                <a:gd name="T7" fmla="*/ 0 h 21600"/>
                <a:gd name="T8" fmla="*/ 2889 w 21600"/>
                <a:gd name="T9" fmla="*/ 2889 h 21600"/>
                <a:gd name="T10" fmla="*/ 18711 w 21600"/>
                <a:gd name="T11" fmla="*/ 18711 h 21600"/>
              </a:gdLst>
              <a:ahLst/>
              <a:cxnLst>
                <a:cxn ang="0">
                  <a:pos x="T0" y="T1"/>
                </a:cxn>
                <a:cxn ang="0">
                  <a:pos x="T2" y="T3"/>
                </a:cxn>
                <a:cxn ang="0">
                  <a:pos x="T4" y="T5"/>
                </a:cxn>
                <a:cxn ang="0">
                  <a:pos x="T6" y="T7"/>
                </a:cxn>
              </a:cxnLst>
              <a:rect l="T8" t="T9" r="T10" b="T11"/>
              <a:pathLst>
                <a:path w="21600" h="21600">
                  <a:moveTo>
                    <a:pt x="0" y="0"/>
                  </a:moveTo>
                  <a:lnTo>
                    <a:pt x="2178" y="21600"/>
                  </a:lnTo>
                  <a:lnTo>
                    <a:pt x="19422" y="21600"/>
                  </a:lnTo>
                  <a:lnTo>
                    <a:pt x="21600" y="0"/>
                  </a:lnTo>
                  <a:close/>
                </a:path>
              </a:pathLst>
            </a:custGeom>
            <a:solidFill>
              <a:schemeClr val="accent2"/>
            </a:solidFill>
            <a:ln w="28575" cap="flat" cmpd="sng">
              <a:noFill/>
              <a:miter lim="800000"/>
            </a:ln>
            <a:effectLst/>
          </p:spPr>
          <p:txBody>
            <a:bodyPr anchor="ctr"/>
            <a:lstStyle/>
            <a:p>
              <a:pPr algn="ctr"/>
              <a:endParaRPr>
                <a:cs typeface="+mn-ea"/>
                <a:sym typeface="+mn-lt"/>
              </a:endParaRPr>
            </a:p>
          </p:txBody>
        </p:sp>
        <p:sp>
          <p:nvSpPr>
            <p:cNvPr id="7" name="ï$1ídê"/>
            <p:cNvSpPr/>
            <p:nvPr/>
          </p:nvSpPr>
          <p:spPr bwMode="auto">
            <a:xfrm rot="16200000">
              <a:off x="4977046" y="3799410"/>
              <a:ext cx="1507232" cy="117721"/>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gradFill rotWithShape="1">
              <a:gsLst>
                <a:gs pos="0">
                  <a:srgbClr val="FF9900">
                    <a:alpha val="25000"/>
                  </a:srgbClr>
                </a:gs>
                <a:gs pos="100000">
                  <a:srgbClr val="5F5F5F">
                    <a:alpha val="0"/>
                  </a:srgbClr>
                </a:gs>
              </a:gsLst>
              <a:lin ang="5400000" scaled="1"/>
            </a:gradFill>
            <a:ln w="9525" cap="flat" cmpd="sng">
              <a:noFill/>
              <a:miter lim="800000"/>
            </a:ln>
            <a:effectLst/>
          </p:spPr>
          <p:txBody>
            <a:bodyPr anchor="ctr"/>
            <a:lstStyle/>
            <a:p>
              <a:pPr algn="ctr"/>
              <a:endParaRPr>
                <a:cs typeface="+mn-ea"/>
                <a:sym typeface="+mn-lt"/>
              </a:endParaRPr>
            </a:p>
          </p:txBody>
        </p:sp>
        <p:sp>
          <p:nvSpPr>
            <p:cNvPr id="8" name="iṧḷïdé"/>
            <p:cNvSpPr txBox="1"/>
            <p:nvPr/>
          </p:nvSpPr>
          <p:spPr bwMode="auto">
            <a:xfrm>
              <a:off x="5217153" y="4013729"/>
              <a:ext cx="705515" cy="512043"/>
            </a:xfrm>
            <a:prstGeom prst="rect">
              <a:avLst/>
            </a:prstGeom>
            <a:noFill/>
            <a:ln w="9525" cap="flat" cmpd="sng">
              <a:noFill/>
              <a:miter lim="800000"/>
            </a:ln>
            <a:effectLst/>
          </p:spPr>
          <p:txBody>
            <a:bodyPr wrap="none">
              <a:noAutofit/>
            </a:bodyPr>
            <a:lstStyle/>
            <a:p>
              <a:pPr defTabSz="914400">
                <a:spcBef>
                  <a:spcPct val="50000"/>
                </a:spcBef>
                <a:defRPr/>
              </a:pPr>
              <a:r>
                <a:rPr lang="zh-CN" altLang="zh-CN" sz="3400" kern="0" dirty="0">
                  <a:solidFill>
                    <a:schemeClr val="bg1"/>
                  </a:solidFill>
                  <a:cs typeface="+mn-ea"/>
                  <a:sym typeface="+mn-lt"/>
                </a:rPr>
                <a:t>1</a:t>
              </a:r>
              <a:endParaRPr lang="zh-CN" altLang="zh-CN" sz="3400" kern="0" dirty="0">
                <a:solidFill>
                  <a:schemeClr val="bg1"/>
                </a:solidFill>
                <a:cs typeface="+mn-ea"/>
                <a:sym typeface="+mn-lt"/>
              </a:endParaRPr>
            </a:p>
          </p:txBody>
        </p:sp>
        <p:sp>
          <p:nvSpPr>
            <p:cNvPr id="9" name="işḷïḋê"/>
            <p:cNvSpPr/>
            <p:nvPr/>
          </p:nvSpPr>
          <p:spPr bwMode="auto">
            <a:xfrm rot="5400000">
              <a:off x="5165559" y="3406061"/>
              <a:ext cx="1903917" cy="913354"/>
            </a:xfrm>
            <a:custGeom>
              <a:avLst/>
              <a:gdLst>
                <a:gd name="G0" fmla="+- 2178 0 0"/>
                <a:gd name="G1" fmla="+- 21600 0 2178"/>
                <a:gd name="G2" fmla="*/ 2178 1 2"/>
                <a:gd name="G3" fmla="+- 21600 0 G2"/>
                <a:gd name="G4" fmla="+/ 2178 21600 2"/>
                <a:gd name="G5" fmla="+/ G1 0 2"/>
                <a:gd name="G6" fmla="*/ 21600 21600 2178"/>
                <a:gd name="G7" fmla="*/ G6 1 2"/>
                <a:gd name="G8" fmla="+- 21600 0 G7"/>
                <a:gd name="G9" fmla="*/ 21600 1 2"/>
                <a:gd name="G10" fmla="+- 2178 0 G9"/>
                <a:gd name="G11" fmla="?: G10 G8 0"/>
                <a:gd name="G12" fmla="?: G10 G7 21600"/>
                <a:gd name="T0" fmla="*/ 20511 w 21600"/>
                <a:gd name="T1" fmla="*/ 10800 h 21600"/>
                <a:gd name="T2" fmla="*/ 10800 w 21600"/>
                <a:gd name="T3" fmla="*/ 21600 h 21600"/>
                <a:gd name="T4" fmla="*/ 1089 w 21600"/>
                <a:gd name="T5" fmla="*/ 10800 h 21600"/>
                <a:gd name="T6" fmla="*/ 10800 w 21600"/>
                <a:gd name="T7" fmla="*/ 0 h 21600"/>
                <a:gd name="T8" fmla="*/ 2889 w 21600"/>
                <a:gd name="T9" fmla="*/ 2889 h 21600"/>
                <a:gd name="T10" fmla="*/ 18711 w 21600"/>
                <a:gd name="T11" fmla="*/ 18711 h 21600"/>
              </a:gdLst>
              <a:ahLst/>
              <a:cxnLst>
                <a:cxn ang="0">
                  <a:pos x="T0" y="T1"/>
                </a:cxn>
                <a:cxn ang="0">
                  <a:pos x="T2" y="T3"/>
                </a:cxn>
                <a:cxn ang="0">
                  <a:pos x="T4" y="T5"/>
                </a:cxn>
                <a:cxn ang="0">
                  <a:pos x="T6" y="T7"/>
                </a:cxn>
              </a:cxnLst>
              <a:rect l="T8" t="T9" r="T10" b="T11"/>
              <a:pathLst>
                <a:path w="21600" h="21600">
                  <a:moveTo>
                    <a:pt x="0" y="0"/>
                  </a:moveTo>
                  <a:lnTo>
                    <a:pt x="2178" y="21600"/>
                  </a:lnTo>
                  <a:lnTo>
                    <a:pt x="19422" y="21600"/>
                  </a:lnTo>
                  <a:lnTo>
                    <a:pt x="21600" y="0"/>
                  </a:lnTo>
                  <a:close/>
                </a:path>
              </a:pathLst>
            </a:custGeom>
            <a:solidFill>
              <a:schemeClr val="accent3">
                <a:lumMod val="75000"/>
              </a:schemeClr>
            </a:solidFill>
            <a:ln w="28575" cap="flat" cmpd="sng">
              <a:noFill/>
              <a:miter lim="800000"/>
            </a:ln>
            <a:effectLst/>
          </p:spPr>
          <p:txBody>
            <a:bodyPr anchor="ctr"/>
            <a:lstStyle/>
            <a:p>
              <a:pPr algn="ctr"/>
              <a:endParaRPr>
                <a:cs typeface="+mn-ea"/>
                <a:sym typeface="+mn-lt"/>
              </a:endParaRPr>
            </a:p>
          </p:txBody>
        </p:sp>
        <p:sp>
          <p:nvSpPr>
            <p:cNvPr id="10" name="ïš1ïḋè"/>
            <p:cNvSpPr/>
            <p:nvPr/>
          </p:nvSpPr>
          <p:spPr bwMode="auto">
            <a:xfrm rot="16200000">
              <a:off x="5706592" y="3795877"/>
              <a:ext cx="1896770" cy="118533"/>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solidFill>
              <a:schemeClr val="accent3"/>
            </a:solidFill>
            <a:ln w="9525" cap="flat" cmpd="sng">
              <a:noFill/>
              <a:miter lim="800000"/>
            </a:ln>
            <a:effectLst/>
          </p:spPr>
          <p:txBody>
            <a:bodyPr anchor="ctr"/>
            <a:lstStyle/>
            <a:p>
              <a:pPr algn="ctr"/>
              <a:endParaRPr>
                <a:cs typeface="+mn-ea"/>
                <a:sym typeface="+mn-lt"/>
              </a:endParaRPr>
            </a:p>
          </p:txBody>
        </p:sp>
        <p:sp>
          <p:nvSpPr>
            <p:cNvPr id="11" name="iṧḷiḍé"/>
            <p:cNvSpPr txBox="1"/>
            <p:nvPr/>
          </p:nvSpPr>
          <p:spPr bwMode="auto">
            <a:xfrm>
              <a:off x="6156894" y="4151489"/>
              <a:ext cx="705515" cy="609574"/>
            </a:xfrm>
            <a:prstGeom prst="rect">
              <a:avLst/>
            </a:prstGeom>
            <a:noFill/>
            <a:ln w="9525" cap="flat" cmpd="sng">
              <a:noFill/>
              <a:miter lim="800000"/>
            </a:ln>
            <a:effectLst/>
          </p:spPr>
          <p:txBody>
            <a:bodyPr wrap="none">
              <a:noAutofit/>
            </a:bodyPr>
            <a:lstStyle/>
            <a:p>
              <a:pPr defTabSz="914400">
                <a:spcBef>
                  <a:spcPct val="50000"/>
                </a:spcBef>
                <a:defRPr/>
              </a:pPr>
              <a:r>
                <a:rPr lang="zh-CN" altLang="zh-CN" sz="3400" kern="0" dirty="0">
                  <a:solidFill>
                    <a:schemeClr val="bg1"/>
                  </a:solidFill>
                  <a:cs typeface="+mn-ea"/>
                  <a:sym typeface="+mn-lt"/>
                </a:rPr>
                <a:t>2</a:t>
              </a:r>
              <a:endParaRPr lang="zh-CN" altLang="zh-CN" sz="3400" kern="0" dirty="0">
                <a:solidFill>
                  <a:schemeClr val="bg1"/>
                </a:solidFill>
                <a:cs typeface="+mn-ea"/>
                <a:sym typeface="+mn-lt"/>
              </a:endParaRPr>
            </a:p>
          </p:txBody>
        </p:sp>
        <p:sp>
          <p:nvSpPr>
            <p:cNvPr id="12" name="íṡľiďè"/>
            <p:cNvSpPr/>
            <p:nvPr/>
          </p:nvSpPr>
          <p:spPr bwMode="auto">
            <a:xfrm rot="5400000">
              <a:off x="5846048" y="3406508"/>
              <a:ext cx="2389949" cy="913355"/>
            </a:xfrm>
            <a:custGeom>
              <a:avLst/>
              <a:gdLst>
                <a:gd name="G0" fmla="+- 2178 0 0"/>
                <a:gd name="G1" fmla="+- 21600 0 2178"/>
                <a:gd name="G2" fmla="*/ 2178 1 2"/>
                <a:gd name="G3" fmla="+- 21600 0 G2"/>
                <a:gd name="G4" fmla="+/ 2178 21600 2"/>
                <a:gd name="G5" fmla="+/ G1 0 2"/>
                <a:gd name="G6" fmla="*/ 21600 21600 2178"/>
                <a:gd name="G7" fmla="*/ G6 1 2"/>
                <a:gd name="G8" fmla="+- 21600 0 G7"/>
                <a:gd name="G9" fmla="*/ 21600 1 2"/>
                <a:gd name="G10" fmla="+- 2178 0 G9"/>
                <a:gd name="G11" fmla="?: G10 G8 0"/>
                <a:gd name="G12" fmla="?: G10 G7 21600"/>
                <a:gd name="T0" fmla="*/ 20511 w 21600"/>
                <a:gd name="T1" fmla="*/ 10800 h 21600"/>
                <a:gd name="T2" fmla="*/ 10800 w 21600"/>
                <a:gd name="T3" fmla="*/ 21600 h 21600"/>
                <a:gd name="T4" fmla="*/ 1089 w 21600"/>
                <a:gd name="T5" fmla="*/ 10800 h 21600"/>
                <a:gd name="T6" fmla="*/ 10800 w 21600"/>
                <a:gd name="T7" fmla="*/ 0 h 21600"/>
                <a:gd name="T8" fmla="*/ 2889 w 21600"/>
                <a:gd name="T9" fmla="*/ 2889 h 21600"/>
                <a:gd name="T10" fmla="*/ 18711 w 21600"/>
                <a:gd name="T11" fmla="*/ 18711 h 21600"/>
              </a:gdLst>
              <a:ahLst/>
              <a:cxnLst>
                <a:cxn ang="0">
                  <a:pos x="T0" y="T1"/>
                </a:cxn>
                <a:cxn ang="0">
                  <a:pos x="T2" y="T3"/>
                </a:cxn>
                <a:cxn ang="0">
                  <a:pos x="T4" y="T5"/>
                </a:cxn>
                <a:cxn ang="0">
                  <a:pos x="T6" y="T7"/>
                </a:cxn>
              </a:cxnLst>
              <a:rect l="T8" t="T9" r="T10" b="T11"/>
              <a:pathLst>
                <a:path w="21600" h="21600">
                  <a:moveTo>
                    <a:pt x="0" y="0"/>
                  </a:moveTo>
                  <a:lnTo>
                    <a:pt x="2178" y="21600"/>
                  </a:lnTo>
                  <a:lnTo>
                    <a:pt x="19422" y="21600"/>
                  </a:lnTo>
                  <a:lnTo>
                    <a:pt x="21600" y="0"/>
                  </a:lnTo>
                  <a:close/>
                </a:path>
              </a:pathLst>
            </a:custGeom>
            <a:solidFill>
              <a:schemeClr val="accent4"/>
            </a:solidFill>
            <a:ln w="28575" cap="flat" cmpd="sng">
              <a:noFill/>
              <a:miter lim="800000"/>
            </a:ln>
            <a:effectLst/>
          </p:spPr>
          <p:txBody>
            <a:bodyPr anchor="ctr"/>
            <a:lstStyle/>
            <a:p>
              <a:pPr algn="ctr"/>
              <a:endParaRPr>
                <a:cs typeface="+mn-ea"/>
                <a:sym typeface="+mn-lt"/>
              </a:endParaRPr>
            </a:p>
          </p:txBody>
        </p:sp>
        <p:sp>
          <p:nvSpPr>
            <p:cNvPr id="13" name="íṩļíḋe"/>
            <p:cNvSpPr/>
            <p:nvPr/>
          </p:nvSpPr>
          <p:spPr bwMode="auto">
            <a:xfrm rot="16200000">
              <a:off x="6388825" y="3794497"/>
              <a:ext cx="2380120" cy="117721"/>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gradFill rotWithShape="1">
              <a:gsLst>
                <a:gs pos="0">
                  <a:srgbClr val="FF9900">
                    <a:alpha val="25000"/>
                  </a:srgbClr>
                </a:gs>
                <a:gs pos="100000">
                  <a:srgbClr val="5F5F5F">
                    <a:alpha val="0"/>
                  </a:srgbClr>
                </a:gs>
              </a:gsLst>
              <a:lin ang="5400000" scaled="1"/>
            </a:gradFill>
            <a:ln w="9525" cap="flat" cmpd="sng">
              <a:noFill/>
              <a:miter lim="800000"/>
            </a:ln>
            <a:effectLst/>
          </p:spPr>
          <p:txBody>
            <a:bodyPr anchor="ctr"/>
            <a:lstStyle/>
            <a:p>
              <a:pPr algn="ctr"/>
              <a:endParaRPr>
                <a:cs typeface="+mn-ea"/>
                <a:sym typeface="+mn-lt"/>
              </a:endParaRPr>
            </a:p>
          </p:txBody>
        </p:sp>
        <p:sp>
          <p:nvSpPr>
            <p:cNvPr id="14" name="îsļíďé"/>
            <p:cNvSpPr txBox="1"/>
            <p:nvPr/>
          </p:nvSpPr>
          <p:spPr bwMode="auto">
            <a:xfrm>
              <a:off x="7052388" y="4398928"/>
              <a:ext cx="705516" cy="658341"/>
            </a:xfrm>
            <a:prstGeom prst="rect">
              <a:avLst/>
            </a:prstGeom>
            <a:noFill/>
            <a:ln w="9525" cap="flat" cmpd="sng">
              <a:noFill/>
              <a:miter lim="800000"/>
            </a:ln>
            <a:effectLst/>
          </p:spPr>
          <p:txBody>
            <a:bodyPr wrap="none">
              <a:normAutofit/>
            </a:bodyPr>
            <a:lstStyle/>
            <a:p>
              <a:pPr defTabSz="914400">
                <a:spcBef>
                  <a:spcPct val="50000"/>
                </a:spcBef>
                <a:defRPr/>
              </a:pPr>
              <a:r>
                <a:rPr lang="zh-CN" altLang="zh-CN" sz="3400" kern="0" dirty="0">
                  <a:solidFill>
                    <a:schemeClr val="bg1"/>
                  </a:solidFill>
                  <a:cs typeface="+mn-ea"/>
                  <a:sym typeface="+mn-lt"/>
                </a:rPr>
                <a:t>3</a:t>
              </a:r>
              <a:endParaRPr lang="zh-CN" altLang="zh-CN" sz="3400" kern="0" dirty="0">
                <a:solidFill>
                  <a:schemeClr val="bg1"/>
                </a:solidFill>
                <a:cs typeface="+mn-ea"/>
                <a:sym typeface="+mn-lt"/>
              </a:endParaRPr>
            </a:p>
          </p:txBody>
        </p:sp>
        <p:sp>
          <p:nvSpPr>
            <p:cNvPr id="15" name="îṩ1ïḑè"/>
            <p:cNvSpPr/>
            <p:nvPr/>
          </p:nvSpPr>
          <p:spPr bwMode="auto">
            <a:xfrm rot="5400000">
              <a:off x="6457496" y="3406507"/>
              <a:ext cx="3001061" cy="913354"/>
            </a:xfrm>
            <a:custGeom>
              <a:avLst/>
              <a:gdLst>
                <a:gd name="G0" fmla="+- 2199 0 0"/>
                <a:gd name="G1" fmla="+- 21600 0 2199"/>
                <a:gd name="G2" fmla="*/ 2199 1 2"/>
                <a:gd name="G3" fmla="+- 21600 0 G2"/>
                <a:gd name="G4" fmla="+/ 2199 21600 2"/>
                <a:gd name="G5" fmla="+/ G1 0 2"/>
                <a:gd name="G6" fmla="*/ 21600 21600 2199"/>
                <a:gd name="G7" fmla="*/ G6 1 2"/>
                <a:gd name="G8" fmla="+- 21600 0 G7"/>
                <a:gd name="G9" fmla="*/ 21600 1 2"/>
                <a:gd name="G10" fmla="+- 2199 0 G9"/>
                <a:gd name="G11" fmla="?: G10 G8 0"/>
                <a:gd name="G12" fmla="?: G10 G7 21600"/>
                <a:gd name="T0" fmla="*/ 20500 w 21600"/>
                <a:gd name="T1" fmla="*/ 10800 h 21600"/>
                <a:gd name="T2" fmla="*/ 10800 w 21600"/>
                <a:gd name="T3" fmla="*/ 21600 h 21600"/>
                <a:gd name="T4" fmla="*/ 1100 w 21600"/>
                <a:gd name="T5" fmla="*/ 10800 h 21600"/>
                <a:gd name="T6" fmla="*/ 10800 w 21600"/>
                <a:gd name="T7" fmla="*/ 0 h 21600"/>
                <a:gd name="T8" fmla="*/ 2900 w 21600"/>
                <a:gd name="T9" fmla="*/ 2900 h 21600"/>
                <a:gd name="T10" fmla="*/ 18700 w 21600"/>
                <a:gd name="T11" fmla="*/ 18700 h 21600"/>
              </a:gdLst>
              <a:ahLst/>
              <a:cxnLst>
                <a:cxn ang="0">
                  <a:pos x="T0" y="T1"/>
                </a:cxn>
                <a:cxn ang="0">
                  <a:pos x="T2" y="T3"/>
                </a:cxn>
                <a:cxn ang="0">
                  <a:pos x="T4" y="T5"/>
                </a:cxn>
                <a:cxn ang="0">
                  <a:pos x="T6" y="T7"/>
                </a:cxn>
              </a:cxnLst>
              <a:rect l="T8" t="T9" r="T10" b="T11"/>
              <a:pathLst>
                <a:path w="21600" h="21600">
                  <a:moveTo>
                    <a:pt x="0" y="0"/>
                  </a:moveTo>
                  <a:lnTo>
                    <a:pt x="2199" y="21600"/>
                  </a:lnTo>
                  <a:lnTo>
                    <a:pt x="19401" y="21600"/>
                  </a:lnTo>
                  <a:lnTo>
                    <a:pt x="21600" y="0"/>
                  </a:lnTo>
                  <a:close/>
                </a:path>
              </a:pathLst>
            </a:custGeom>
            <a:solidFill>
              <a:schemeClr val="accent3">
                <a:lumMod val="75000"/>
              </a:schemeClr>
            </a:solidFill>
            <a:ln w="28575" cap="flat" cmpd="sng">
              <a:noFill/>
              <a:miter lim="800000"/>
            </a:ln>
            <a:effectLst/>
          </p:spPr>
          <p:txBody>
            <a:bodyPr anchor="ctr"/>
            <a:lstStyle/>
            <a:p>
              <a:pPr algn="ctr"/>
              <a:endParaRPr>
                <a:cs typeface="+mn-ea"/>
                <a:sym typeface="+mn-lt"/>
              </a:endParaRPr>
            </a:p>
          </p:txBody>
        </p:sp>
        <p:sp>
          <p:nvSpPr>
            <p:cNvPr id="16" name="ïSḻîḋè"/>
            <p:cNvSpPr/>
            <p:nvPr/>
          </p:nvSpPr>
          <p:spPr bwMode="auto">
            <a:xfrm rot="16200000">
              <a:off x="6987294" y="3829786"/>
              <a:ext cx="2988552" cy="117721"/>
            </a:xfrm>
            <a:custGeom>
              <a:avLst/>
              <a:gdLst>
                <a:gd name="G0" fmla="+- 1730 0 0"/>
                <a:gd name="G1" fmla="+- 21600 0 1730"/>
                <a:gd name="G2" fmla="*/ 1730 1 2"/>
                <a:gd name="G3" fmla="+- 21600 0 G2"/>
                <a:gd name="G4" fmla="+/ 1730 21600 2"/>
                <a:gd name="G5" fmla="+/ G1 0 2"/>
                <a:gd name="G6" fmla="*/ 21600 21600 1730"/>
                <a:gd name="G7" fmla="*/ G6 1 2"/>
                <a:gd name="G8" fmla="+- 21600 0 G7"/>
                <a:gd name="G9" fmla="*/ 21600 1 2"/>
                <a:gd name="G10" fmla="+- 1730 0 G9"/>
                <a:gd name="G11" fmla="?: G10 G8 0"/>
                <a:gd name="G12" fmla="?: G10 G7 21600"/>
                <a:gd name="T0" fmla="*/ 20735 w 21600"/>
                <a:gd name="T1" fmla="*/ 10800 h 21600"/>
                <a:gd name="T2" fmla="*/ 10800 w 21600"/>
                <a:gd name="T3" fmla="*/ 21600 h 21600"/>
                <a:gd name="T4" fmla="*/ 865 w 21600"/>
                <a:gd name="T5" fmla="*/ 10800 h 21600"/>
                <a:gd name="T6" fmla="*/ 10800 w 21600"/>
                <a:gd name="T7" fmla="*/ 0 h 21600"/>
                <a:gd name="T8" fmla="*/ 2665 w 21600"/>
                <a:gd name="T9" fmla="*/ 2665 h 21600"/>
                <a:gd name="T10" fmla="*/ 18935 w 21600"/>
                <a:gd name="T11" fmla="*/ 18935 h 21600"/>
              </a:gdLst>
              <a:ahLst/>
              <a:cxnLst>
                <a:cxn ang="0">
                  <a:pos x="T0" y="T1"/>
                </a:cxn>
                <a:cxn ang="0">
                  <a:pos x="T2" y="T3"/>
                </a:cxn>
                <a:cxn ang="0">
                  <a:pos x="T4" y="T5"/>
                </a:cxn>
                <a:cxn ang="0">
                  <a:pos x="T6" y="T7"/>
                </a:cxn>
              </a:cxnLst>
              <a:rect l="T8" t="T9" r="T10" b="T11"/>
              <a:pathLst>
                <a:path w="21600" h="21600">
                  <a:moveTo>
                    <a:pt x="0" y="0"/>
                  </a:moveTo>
                  <a:lnTo>
                    <a:pt x="1730" y="21600"/>
                  </a:lnTo>
                  <a:lnTo>
                    <a:pt x="19870" y="21600"/>
                  </a:lnTo>
                  <a:lnTo>
                    <a:pt x="21600" y="0"/>
                  </a:lnTo>
                  <a:close/>
                </a:path>
              </a:pathLst>
            </a:custGeom>
            <a:solidFill>
              <a:schemeClr val="accent1"/>
            </a:solidFill>
            <a:ln w="9525" cap="flat" cmpd="sng">
              <a:noFill/>
              <a:miter lim="800000"/>
            </a:ln>
            <a:effectLst/>
          </p:spPr>
          <p:txBody>
            <a:bodyPr anchor="ctr"/>
            <a:lstStyle/>
            <a:p>
              <a:pPr algn="ctr"/>
              <a:endParaRPr>
                <a:cs typeface="+mn-ea"/>
                <a:sym typeface="+mn-lt"/>
              </a:endParaRPr>
            </a:p>
          </p:txBody>
        </p:sp>
        <p:sp>
          <p:nvSpPr>
            <p:cNvPr id="17" name="iSlíḑé"/>
            <p:cNvSpPr txBox="1"/>
            <p:nvPr/>
          </p:nvSpPr>
          <p:spPr bwMode="auto">
            <a:xfrm>
              <a:off x="7965744" y="4677673"/>
              <a:ext cx="705515" cy="731490"/>
            </a:xfrm>
            <a:prstGeom prst="rect">
              <a:avLst/>
            </a:prstGeom>
            <a:noFill/>
            <a:ln w="9525" cap="flat" cmpd="sng">
              <a:noFill/>
              <a:miter lim="800000"/>
            </a:ln>
            <a:effectLst/>
          </p:spPr>
          <p:txBody>
            <a:bodyPr wrap="none">
              <a:normAutofit/>
            </a:bodyPr>
            <a:lstStyle/>
            <a:p>
              <a:pPr defTabSz="914400">
                <a:spcBef>
                  <a:spcPct val="50000"/>
                </a:spcBef>
                <a:defRPr/>
              </a:pPr>
              <a:r>
                <a:rPr lang="zh-CN" altLang="zh-CN" sz="3400" kern="0" dirty="0">
                  <a:solidFill>
                    <a:schemeClr val="bg1"/>
                  </a:solidFill>
                  <a:cs typeface="+mn-ea"/>
                  <a:sym typeface="+mn-lt"/>
                </a:rPr>
                <a:t>4</a:t>
              </a:r>
              <a:endParaRPr lang="zh-CN" altLang="zh-CN" sz="3400" kern="0" dirty="0">
                <a:solidFill>
                  <a:schemeClr val="bg1"/>
                </a:solidFill>
                <a:cs typeface="+mn-ea"/>
                <a:sym typeface="+mn-lt"/>
              </a:endParaRPr>
            </a:p>
          </p:txBody>
        </p:sp>
        <p:sp>
          <p:nvSpPr>
            <p:cNvPr id="18" name="iš1íḑé"/>
            <p:cNvSpPr txBox="1"/>
            <p:nvPr/>
          </p:nvSpPr>
          <p:spPr>
            <a:xfrm>
              <a:off x="4884524" y="3297438"/>
              <a:ext cx="635328" cy="304784"/>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sp>
          <p:nvSpPr>
            <p:cNvPr id="19" name="iṣḷïḋe"/>
            <p:cNvSpPr txBox="1"/>
            <p:nvPr/>
          </p:nvSpPr>
          <p:spPr>
            <a:xfrm>
              <a:off x="5827349" y="3140919"/>
              <a:ext cx="687780" cy="329945"/>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sp>
          <p:nvSpPr>
            <p:cNvPr id="20" name="îṣḻiḑe"/>
            <p:cNvSpPr txBox="1"/>
            <p:nvPr/>
          </p:nvSpPr>
          <p:spPr>
            <a:xfrm>
              <a:off x="6674292" y="2962672"/>
              <a:ext cx="770817" cy="369780"/>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sp>
          <p:nvSpPr>
            <p:cNvPr id="21" name="íṩḻiḍê"/>
            <p:cNvSpPr txBox="1"/>
            <p:nvPr/>
          </p:nvSpPr>
          <p:spPr>
            <a:xfrm>
              <a:off x="7539822" y="2815234"/>
              <a:ext cx="811671" cy="389378"/>
            </a:xfrm>
            <a:prstGeom prst="rect">
              <a:avLst/>
            </a:prstGeom>
            <a:noFill/>
          </p:spPr>
          <p:txBody>
            <a:bodyPr wrap="none" lIns="90000" tIns="46800" rIns="90000" bIns="46800" anchor="ctr" anchorCtr="0">
              <a:prstTxWarp prst="textFadeLeft">
                <a:avLst>
                  <a:gd name="adj" fmla="val 28075"/>
                </a:avLst>
              </a:prstTxWarp>
              <a:normAutofit/>
            </a:bodyPr>
            <a:lstStyle/>
            <a:p>
              <a:pPr algn="ctr"/>
              <a:r>
                <a:rPr lang="en-US" altLang="zh-CN" sz="500" b="1" dirty="0">
                  <a:solidFill>
                    <a:schemeClr val="bg1"/>
                  </a:solidFill>
                  <a:cs typeface="+mn-ea"/>
                  <a:sym typeface="+mn-lt"/>
                </a:rPr>
                <a:t>Key words</a:t>
              </a:r>
              <a:endParaRPr lang="zh-CN" altLang="en-US" sz="500" b="1" dirty="0">
                <a:solidFill>
                  <a:schemeClr val="bg1"/>
                </a:solidFill>
                <a:cs typeface="+mn-ea"/>
                <a:sym typeface="+mn-lt"/>
              </a:endParaRPr>
            </a:p>
          </p:txBody>
        </p:sp>
      </p:grpSp>
      <p:sp>
        <p:nvSpPr>
          <p:cNvPr id="27" name="ïSļidê"/>
          <p:cNvSpPr/>
          <p:nvPr/>
        </p:nvSpPr>
        <p:spPr bwMode="auto">
          <a:xfrm>
            <a:off x="5825033" y="5231846"/>
            <a:ext cx="461080" cy="332731"/>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accent3"/>
          </a:solidFill>
          <a:ln>
            <a:noFill/>
          </a:ln>
        </p:spPr>
        <p:txBody>
          <a:bodyPr anchor="ctr"/>
          <a:lstStyle/>
          <a:p>
            <a:pPr algn="ctr"/>
            <a:endParaRPr>
              <a:cs typeface="+mn-ea"/>
              <a:sym typeface="+mn-lt"/>
            </a:endParaRPr>
          </a:p>
        </p:txBody>
      </p:sp>
      <p:sp>
        <p:nvSpPr>
          <p:cNvPr id="30" name="í$ḷiḍè"/>
          <p:cNvSpPr/>
          <p:nvPr/>
        </p:nvSpPr>
        <p:spPr bwMode="auto">
          <a:xfrm>
            <a:off x="8950991" y="3669190"/>
            <a:ext cx="461080" cy="365375"/>
          </a:xfrm>
          <a:custGeom>
            <a:avLst/>
            <a:gdLst>
              <a:gd name="connsiteX0" fmla="*/ 511657 w 606157"/>
              <a:gd name="connsiteY0" fmla="*/ 343654 h 480339"/>
              <a:gd name="connsiteX1" fmla="*/ 521432 w 606157"/>
              <a:gd name="connsiteY1" fmla="*/ 353421 h 480339"/>
              <a:gd name="connsiteX2" fmla="*/ 521432 w 606157"/>
              <a:gd name="connsiteY2" fmla="*/ 376178 h 480339"/>
              <a:gd name="connsiteX3" fmla="*/ 544305 w 606157"/>
              <a:gd name="connsiteY3" fmla="*/ 376178 h 480339"/>
              <a:gd name="connsiteX4" fmla="*/ 554080 w 606157"/>
              <a:gd name="connsiteY4" fmla="*/ 385945 h 480339"/>
              <a:gd name="connsiteX5" fmla="*/ 544305 w 606157"/>
              <a:gd name="connsiteY5" fmla="*/ 395712 h 480339"/>
              <a:gd name="connsiteX6" fmla="*/ 521432 w 606157"/>
              <a:gd name="connsiteY6" fmla="*/ 395712 h 480339"/>
              <a:gd name="connsiteX7" fmla="*/ 521432 w 606157"/>
              <a:gd name="connsiteY7" fmla="*/ 418566 h 480339"/>
              <a:gd name="connsiteX8" fmla="*/ 511657 w 606157"/>
              <a:gd name="connsiteY8" fmla="*/ 428333 h 480339"/>
              <a:gd name="connsiteX9" fmla="*/ 501882 w 606157"/>
              <a:gd name="connsiteY9" fmla="*/ 418566 h 480339"/>
              <a:gd name="connsiteX10" fmla="*/ 501882 w 606157"/>
              <a:gd name="connsiteY10" fmla="*/ 395712 h 480339"/>
              <a:gd name="connsiteX11" fmla="*/ 479106 w 606157"/>
              <a:gd name="connsiteY11" fmla="*/ 395712 h 480339"/>
              <a:gd name="connsiteX12" fmla="*/ 469331 w 606157"/>
              <a:gd name="connsiteY12" fmla="*/ 385945 h 480339"/>
              <a:gd name="connsiteX13" fmla="*/ 479106 w 606157"/>
              <a:gd name="connsiteY13" fmla="*/ 376178 h 480339"/>
              <a:gd name="connsiteX14" fmla="*/ 501882 w 606157"/>
              <a:gd name="connsiteY14" fmla="*/ 376178 h 480339"/>
              <a:gd name="connsiteX15" fmla="*/ 501882 w 606157"/>
              <a:gd name="connsiteY15" fmla="*/ 353421 h 480339"/>
              <a:gd name="connsiteX16" fmla="*/ 511657 w 606157"/>
              <a:gd name="connsiteY16" fmla="*/ 343654 h 480339"/>
              <a:gd name="connsiteX17" fmla="*/ 511621 w 606157"/>
              <a:gd name="connsiteY17" fmla="*/ 311170 h 480339"/>
              <a:gd name="connsiteX18" fmla="*/ 436735 w 606157"/>
              <a:gd name="connsiteY18" fmla="*/ 385944 h 480339"/>
              <a:gd name="connsiteX19" fmla="*/ 511621 w 606157"/>
              <a:gd name="connsiteY19" fmla="*/ 460816 h 480339"/>
              <a:gd name="connsiteX20" fmla="*/ 586605 w 606157"/>
              <a:gd name="connsiteY20" fmla="*/ 385944 h 480339"/>
              <a:gd name="connsiteX21" fmla="*/ 511621 w 606157"/>
              <a:gd name="connsiteY21" fmla="*/ 311170 h 480339"/>
              <a:gd name="connsiteX22" fmla="*/ 511621 w 606157"/>
              <a:gd name="connsiteY22" fmla="*/ 291647 h 480339"/>
              <a:gd name="connsiteX23" fmla="*/ 606157 w 606157"/>
              <a:gd name="connsiteY23" fmla="*/ 385944 h 480339"/>
              <a:gd name="connsiteX24" fmla="*/ 511621 w 606157"/>
              <a:gd name="connsiteY24" fmla="*/ 480339 h 480339"/>
              <a:gd name="connsiteX25" fmla="*/ 417183 w 606157"/>
              <a:gd name="connsiteY25" fmla="*/ 385944 h 480339"/>
              <a:gd name="connsiteX26" fmla="*/ 511621 w 606157"/>
              <a:gd name="connsiteY26" fmla="*/ 291647 h 480339"/>
              <a:gd name="connsiteX27" fmla="*/ 368279 w 606157"/>
              <a:gd name="connsiteY27" fmla="*/ 200476 h 480339"/>
              <a:gd name="connsiteX28" fmla="*/ 489505 w 606157"/>
              <a:gd name="connsiteY28" fmla="*/ 259991 h 480339"/>
              <a:gd name="connsiteX29" fmla="*/ 487746 w 606157"/>
              <a:gd name="connsiteY29" fmla="*/ 273650 h 480339"/>
              <a:gd name="connsiteX30" fmla="*/ 481782 w 606157"/>
              <a:gd name="connsiteY30" fmla="*/ 275699 h 480339"/>
              <a:gd name="connsiteX31" fmla="*/ 474059 w 606157"/>
              <a:gd name="connsiteY31" fmla="*/ 271894 h 480339"/>
              <a:gd name="connsiteX32" fmla="*/ 368279 w 606157"/>
              <a:gd name="connsiteY32" fmla="*/ 219989 h 480339"/>
              <a:gd name="connsiteX33" fmla="*/ 293588 w 606157"/>
              <a:gd name="connsiteY33" fmla="*/ 242819 h 480339"/>
              <a:gd name="connsiteX34" fmla="*/ 279999 w 606157"/>
              <a:gd name="connsiteY34" fmla="*/ 240185 h 480339"/>
              <a:gd name="connsiteX35" fmla="*/ 282639 w 606157"/>
              <a:gd name="connsiteY35" fmla="*/ 226623 h 480339"/>
              <a:gd name="connsiteX36" fmla="*/ 368279 w 606157"/>
              <a:gd name="connsiteY36" fmla="*/ 200476 h 480339"/>
              <a:gd name="connsiteX37" fmla="*/ 153211 w 606157"/>
              <a:gd name="connsiteY37" fmla="*/ 200476 h 480339"/>
              <a:gd name="connsiteX38" fmla="*/ 306325 w 606157"/>
              <a:gd name="connsiteY38" fmla="*/ 353439 h 480339"/>
              <a:gd name="connsiteX39" fmla="*/ 296547 w 606157"/>
              <a:gd name="connsiteY39" fmla="*/ 363200 h 480339"/>
              <a:gd name="connsiteX40" fmla="*/ 286770 w 606157"/>
              <a:gd name="connsiteY40" fmla="*/ 353439 h 480339"/>
              <a:gd name="connsiteX41" fmla="*/ 153211 w 606157"/>
              <a:gd name="connsiteY41" fmla="*/ 219999 h 480339"/>
              <a:gd name="connsiteX42" fmla="*/ 19554 w 606157"/>
              <a:gd name="connsiteY42" fmla="*/ 353439 h 480339"/>
              <a:gd name="connsiteX43" fmla="*/ 9777 w 606157"/>
              <a:gd name="connsiteY43" fmla="*/ 363200 h 480339"/>
              <a:gd name="connsiteX44" fmla="*/ 0 w 606157"/>
              <a:gd name="connsiteY44" fmla="*/ 353439 h 480339"/>
              <a:gd name="connsiteX45" fmla="*/ 153211 w 606157"/>
              <a:gd name="connsiteY45" fmla="*/ 200476 h 480339"/>
              <a:gd name="connsiteX46" fmla="*/ 368295 w 606157"/>
              <a:gd name="connsiteY46" fmla="*/ 19531 h 480339"/>
              <a:gd name="connsiteX47" fmla="*/ 306326 w 606157"/>
              <a:gd name="connsiteY47" fmla="*/ 81348 h 480339"/>
              <a:gd name="connsiteX48" fmla="*/ 368295 w 606157"/>
              <a:gd name="connsiteY48" fmla="*/ 143262 h 480339"/>
              <a:gd name="connsiteX49" fmla="*/ 430165 w 606157"/>
              <a:gd name="connsiteY49" fmla="*/ 81348 h 480339"/>
              <a:gd name="connsiteX50" fmla="*/ 368295 w 606157"/>
              <a:gd name="connsiteY50" fmla="*/ 19531 h 480339"/>
              <a:gd name="connsiteX51" fmla="*/ 153211 w 606157"/>
              <a:gd name="connsiteY51" fmla="*/ 19531 h 480339"/>
              <a:gd name="connsiteX52" fmla="*/ 91242 w 606157"/>
              <a:gd name="connsiteY52" fmla="*/ 81348 h 480339"/>
              <a:gd name="connsiteX53" fmla="*/ 153211 w 606157"/>
              <a:gd name="connsiteY53" fmla="*/ 143262 h 480339"/>
              <a:gd name="connsiteX54" fmla="*/ 215081 w 606157"/>
              <a:gd name="connsiteY54" fmla="*/ 81348 h 480339"/>
              <a:gd name="connsiteX55" fmla="*/ 153211 w 606157"/>
              <a:gd name="connsiteY55" fmla="*/ 19531 h 480339"/>
              <a:gd name="connsiteX56" fmla="*/ 368295 w 606157"/>
              <a:gd name="connsiteY56" fmla="*/ 0 h 480339"/>
              <a:gd name="connsiteX57" fmla="*/ 449714 w 606157"/>
              <a:gd name="connsiteY57" fmla="*/ 81348 h 480339"/>
              <a:gd name="connsiteX58" fmla="*/ 368295 w 606157"/>
              <a:gd name="connsiteY58" fmla="*/ 162794 h 480339"/>
              <a:gd name="connsiteX59" fmla="*/ 286778 w 606157"/>
              <a:gd name="connsiteY59" fmla="*/ 81348 h 480339"/>
              <a:gd name="connsiteX60" fmla="*/ 368295 w 606157"/>
              <a:gd name="connsiteY60" fmla="*/ 0 h 480339"/>
              <a:gd name="connsiteX61" fmla="*/ 153211 w 606157"/>
              <a:gd name="connsiteY61" fmla="*/ 0 h 480339"/>
              <a:gd name="connsiteX62" fmla="*/ 234630 w 606157"/>
              <a:gd name="connsiteY62" fmla="*/ 81348 h 480339"/>
              <a:gd name="connsiteX63" fmla="*/ 153211 w 606157"/>
              <a:gd name="connsiteY63" fmla="*/ 162794 h 480339"/>
              <a:gd name="connsiteX64" fmla="*/ 71694 w 606157"/>
              <a:gd name="connsiteY64" fmla="*/ 81348 h 480339"/>
              <a:gd name="connsiteX65" fmla="*/ 153211 w 606157"/>
              <a:gd name="connsiteY65" fmla="*/ 0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06157" h="480339">
                <a:moveTo>
                  <a:pt x="511657" y="343654"/>
                </a:moveTo>
                <a:cubicBezTo>
                  <a:pt x="517131" y="343654"/>
                  <a:pt x="521432" y="348049"/>
                  <a:pt x="521432" y="353421"/>
                </a:cubicBezTo>
                <a:lnTo>
                  <a:pt x="521432" y="376178"/>
                </a:lnTo>
                <a:lnTo>
                  <a:pt x="544305" y="376178"/>
                </a:lnTo>
                <a:cubicBezTo>
                  <a:pt x="549682" y="376178"/>
                  <a:pt x="554080" y="380573"/>
                  <a:pt x="554080" y="385945"/>
                </a:cubicBezTo>
                <a:cubicBezTo>
                  <a:pt x="554080" y="391414"/>
                  <a:pt x="549682" y="395712"/>
                  <a:pt x="544305" y="395712"/>
                </a:cubicBezTo>
                <a:lnTo>
                  <a:pt x="521432" y="395712"/>
                </a:lnTo>
                <a:lnTo>
                  <a:pt x="521432" y="418566"/>
                </a:lnTo>
                <a:cubicBezTo>
                  <a:pt x="521432" y="423938"/>
                  <a:pt x="517131" y="428333"/>
                  <a:pt x="511657" y="428333"/>
                </a:cubicBezTo>
                <a:cubicBezTo>
                  <a:pt x="506281" y="428333"/>
                  <a:pt x="501882" y="423938"/>
                  <a:pt x="501882" y="418566"/>
                </a:cubicBezTo>
                <a:lnTo>
                  <a:pt x="501882" y="395712"/>
                </a:lnTo>
                <a:lnTo>
                  <a:pt x="479106" y="395712"/>
                </a:lnTo>
                <a:cubicBezTo>
                  <a:pt x="473730" y="395712"/>
                  <a:pt x="469331" y="391414"/>
                  <a:pt x="469331" y="385945"/>
                </a:cubicBezTo>
                <a:cubicBezTo>
                  <a:pt x="469331" y="380573"/>
                  <a:pt x="473730" y="376178"/>
                  <a:pt x="479106" y="376178"/>
                </a:cubicBezTo>
                <a:lnTo>
                  <a:pt x="501882" y="376178"/>
                </a:lnTo>
                <a:lnTo>
                  <a:pt x="501882" y="353421"/>
                </a:lnTo>
                <a:cubicBezTo>
                  <a:pt x="501882" y="348049"/>
                  <a:pt x="506281" y="343654"/>
                  <a:pt x="511657" y="343654"/>
                </a:cubicBezTo>
                <a:close/>
                <a:moveTo>
                  <a:pt x="511621" y="311170"/>
                </a:moveTo>
                <a:cubicBezTo>
                  <a:pt x="470366" y="311170"/>
                  <a:pt x="436735" y="344750"/>
                  <a:pt x="436735" y="385944"/>
                </a:cubicBezTo>
                <a:cubicBezTo>
                  <a:pt x="436735" y="427236"/>
                  <a:pt x="470366" y="460816"/>
                  <a:pt x="511621" y="460816"/>
                </a:cubicBezTo>
                <a:cubicBezTo>
                  <a:pt x="552975" y="460816"/>
                  <a:pt x="586605" y="427236"/>
                  <a:pt x="586605" y="385944"/>
                </a:cubicBezTo>
                <a:cubicBezTo>
                  <a:pt x="586605" y="344750"/>
                  <a:pt x="552975" y="311170"/>
                  <a:pt x="511621" y="311170"/>
                </a:cubicBezTo>
                <a:close/>
                <a:moveTo>
                  <a:pt x="511621" y="291647"/>
                </a:moveTo>
                <a:cubicBezTo>
                  <a:pt x="563729" y="291647"/>
                  <a:pt x="606157" y="333915"/>
                  <a:pt x="606157" y="385944"/>
                </a:cubicBezTo>
                <a:cubicBezTo>
                  <a:pt x="606157" y="437974"/>
                  <a:pt x="563729" y="480339"/>
                  <a:pt x="511621" y="480339"/>
                </a:cubicBezTo>
                <a:cubicBezTo>
                  <a:pt x="459514" y="480339"/>
                  <a:pt x="417183" y="437974"/>
                  <a:pt x="417183" y="385944"/>
                </a:cubicBezTo>
                <a:cubicBezTo>
                  <a:pt x="417183" y="333915"/>
                  <a:pt x="459514" y="291647"/>
                  <a:pt x="511621" y="291647"/>
                </a:cubicBezTo>
                <a:close/>
                <a:moveTo>
                  <a:pt x="368279" y="200476"/>
                </a:moveTo>
                <a:cubicBezTo>
                  <a:pt x="416085" y="200476"/>
                  <a:pt x="460274" y="222135"/>
                  <a:pt x="489505" y="259991"/>
                </a:cubicBezTo>
                <a:cubicBezTo>
                  <a:pt x="492829" y="264284"/>
                  <a:pt x="492047" y="270333"/>
                  <a:pt x="487746" y="273650"/>
                </a:cubicBezTo>
                <a:cubicBezTo>
                  <a:pt x="485986" y="275016"/>
                  <a:pt x="483835" y="275699"/>
                  <a:pt x="481782" y="275699"/>
                </a:cubicBezTo>
                <a:cubicBezTo>
                  <a:pt x="478849" y="275699"/>
                  <a:pt x="475916" y="274430"/>
                  <a:pt x="474059" y="271894"/>
                </a:cubicBezTo>
                <a:cubicBezTo>
                  <a:pt x="448542" y="238917"/>
                  <a:pt x="409926" y="219989"/>
                  <a:pt x="368279" y="219989"/>
                </a:cubicBezTo>
                <a:cubicBezTo>
                  <a:pt x="341492" y="219989"/>
                  <a:pt x="315683" y="227892"/>
                  <a:pt x="293588" y="242819"/>
                </a:cubicBezTo>
                <a:cubicBezTo>
                  <a:pt x="289091" y="245844"/>
                  <a:pt x="283030" y="244673"/>
                  <a:pt x="279999" y="240185"/>
                </a:cubicBezTo>
                <a:cubicBezTo>
                  <a:pt x="276969" y="235697"/>
                  <a:pt x="278142" y="229648"/>
                  <a:pt x="282639" y="226623"/>
                </a:cubicBezTo>
                <a:cubicBezTo>
                  <a:pt x="307960" y="209549"/>
                  <a:pt x="337582" y="200476"/>
                  <a:pt x="368279" y="200476"/>
                </a:cubicBezTo>
                <a:close/>
                <a:moveTo>
                  <a:pt x="153211" y="200476"/>
                </a:moveTo>
                <a:cubicBezTo>
                  <a:pt x="237688" y="200476"/>
                  <a:pt x="306325" y="269099"/>
                  <a:pt x="306325" y="353439"/>
                </a:cubicBezTo>
                <a:cubicBezTo>
                  <a:pt x="306325" y="358808"/>
                  <a:pt x="302023" y="363200"/>
                  <a:pt x="296547" y="363200"/>
                </a:cubicBezTo>
                <a:cubicBezTo>
                  <a:pt x="291170" y="363200"/>
                  <a:pt x="286770" y="358808"/>
                  <a:pt x="286770" y="353439"/>
                </a:cubicBezTo>
                <a:cubicBezTo>
                  <a:pt x="286770" y="279837"/>
                  <a:pt x="226835" y="219999"/>
                  <a:pt x="153211" y="219999"/>
                </a:cubicBezTo>
                <a:cubicBezTo>
                  <a:pt x="79490" y="219999"/>
                  <a:pt x="19554" y="279837"/>
                  <a:pt x="19554" y="353439"/>
                </a:cubicBezTo>
                <a:cubicBezTo>
                  <a:pt x="19554" y="358808"/>
                  <a:pt x="15155" y="363200"/>
                  <a:pt x="9777" y="363200"/>
                </a:cubicBezTo>
                <a:cubicBezTo>
                  <a:pt x="4400" y="363200"/>
                  <a:pt x="0" y="358808"/>
                  <a:pt x="0" y="353439"/>
                </a:cubicBezTo>
                <a:cubicBezTo>
                  <a:pt x="0" y="269099"/>
                  <a:pt x="68735" y="200476"/>
                  <a:pt x="153211" y="200476"/>
                </a:cubicBezTo>
                <a:close/>
                <a:moveTo>
                  <a:pt x="368295" y="19531"/>
                </a:moveTo>
                <a:cubicBezTo>
                  <a:pt x="334085" y="19531"/>
                  <a:pt x="306326" y="47266"/>
                  <a:pt x="306326" y="81348"/>
                </a:cubicBezTo>
                <a:cubicBezTo>
                  <a:pt x="306326" y="115528"/>
                  <a:pt x="334085" y="143262"/>
                  <a:pt x="368295" y="143262"/>
                </a:cubicBezTo>
                <a:cubicBezTo>
                  <a:pt x="402407" y="143262"/>
                  <a:pt x="430165" y="115528"/>
                  <a:pt x="430165" y="81348"/>
                </a:cubicBezTo>
                <a:cubicBezTo>
                  <a:pt x="430165" y="47266"/>
                  <a:pt x="402407" y="19531"/>
                  <a:pt x="368295" y="19531"/>
                </a:cubicBezTo>
                <a:close/>
                <a:moveTo>
                  <a:pt x="153211" y="19531"/>
                </a:moveTo>
                <a:cubicBezTo>
                  <a:pt x="119001" y="19531"/>
                  <a:pt x="91242" y="47266"/>
                  <a:pt x="91242" y="81348"/>
                </a:cubicBezTo>
                <a:cubicBezTo>
                  <a:pt x="91242" y="115528"/>
                  <a:pt x="119001" y="143262"/>
                  <a:pt x="153211" y="143262"/>
                </a:cubicBezTo>
                <a:cubicBezTo>
                  <a:pt x="187323" y="143262"/>
                  <a:pt x="215081" y="115528"/>
                  <a:pt x="215081" y="81348"/>
                </a:cubicBezTo>
                <a:cubicBezTo>
                  <a:pt x="215081" y="47266"/>
                  <a:pt x="187323" y="19531"/>
                  <a:pt x="153211" y="19531"/>
                </a:cubicBezTo>
                <a:close/>
                <a:moveTo>
                  <a:pt x="368295" y="0"/>
                </a:moveTo>
                <a:cubicBezTo>
                  <a:pt x="413158" y="0"/>
                  <a:pt x="449714" y="36523"/>
                  <a:pt x="449714" y="81348"/>
                </a:cubicBezTo>
                <a:cubicBezTo>
                  <a:pt x="449714" y="126270"/>
                  <a:pt x="413158" y="162794"/>
                  <a:pt x="368295" y="162794"/>
                </a:cubicBezTo>
                <a:cubicBezTo>
                  <a:pt x="323333" y="162794"/>
                  <a:pt x="286778" y="126270"/>
                  <a:pt x="286778" y="81348"/>
                </a:cubicBezTo>
                <a:cubicBezTo>
                  <a:pt x="286778" y="36523"/>
                  <a:pt x="323333" y="0"/>
                  <a:pt x="368295" y="0"/>
                </a:cubicBezTo>
                <a:close/>
                <a:moveTo>
                  <a:pt x="153211" y="0"/>
                </a:moveTo>
                <a:cubicBezTo>
                  <a:pt x="198074" y="0"/>
                  <a:pt x="234630" y="36523"/>
                  <a:pt x="234630" y="81348"/>
                </a:cubicBezTo>
                <a:cubicBezTo>
                  <a:pt x="234630" y="126270"/>
                  <a:pt x="198074" y="162794"/>
                  <a:pt x="153211" y="162794"/>
                </a:cubicBezTo>
                <a:cubicBezTo>
                  <a:pt x="108249" y="162794"/>
                  <a:pt x="71694" y="126270"/>
                  <a:pt x="71694" y="81348"/>
                </a:cubicBezTo>
                <a:cubicBezTo>
                  <a:pt x="71694" y="36523"/>
                  <a:pt x="108249" y="0"/>
                  <a:pt x="153211" y="0"/>
                </a:cubicBezTo>
                <a:close/>
              </a:path>
            </a:pathLst>
          </a:custGeom>
          <a:solidFill>
            <a:schemeClr val="accent1"/>
          </a:solidFill>
          <a:ln>
            <a:noFill/>
          </a:ln>
        </p:spPr>
        <p:txBody>
          <a:bodyPr anchor="ctr"/>
          <a:lstStyle/>
          <a:p>
            <a:pPr algn="ctr"/>
            <a:endParaRPr>
              <a:cs typeface="+mn-ea"/>
              <a:sym typeface="+mn-lt"/>
            </a:endParaRPr>
          </a:p>
        </p:txBody>
      </p:sp>
      <p:sp>
        <p:nvSpPr>
          <p:cNvPr id="33" name="íś1ïḓê"/>
          <p:cNvSpPr/>
          <p:nvPr/>
        </p:nvSpPr>
        <p:spPr bwMode="auto">
          <a:xfrm>
            <a:off x="1421804" y="3466182"/>
            <a:ext cx="461080" cy="460474"/>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accent2"/>
          </a:solidFill>
          <a:ln>
            <a:noFill/>
          </a:ln>
        </p:spPr>
        <p:txBody>
          <a:bodyPr anchor="ctr"/>
          <a:lstStyle/>
          <a:p>
            <a:pPr algn="ctr"/>
            <a:endParaRPr>
              <a:cs typeface="+mn-ea"/>
              <a:sym typeface="+mn-lt"/>
            </a:endParaRPr>
          </a:p>
        </p:txBody>
      </p:sp>
      <p:cxnSp>
        <p:nvCxnSpPr>
          <p:cNvPr id="34" name="直接连接符 33"/>
          <p:cNvCxnSpPr/>
          <p:nvPr/>
        </p:nvCxnSpPr>
        <p:spPr>
          <a:xfrm>
            <a:off x="698095" y="2465159"/>
            <a:ext cx="504000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íS1îde"/>
          <p:cNvSpPr txBox="1"/>
          <p:nvPr/>
        </p:nvSpPr>
        <p:spPr>
          <a:xfrm>
            <a:off x="608230" y="1324757"/>
            <a:ext cx="5314438" cy="1040294"/>
          </a:xfrm>
          <a:prstGeom prst="rect">
            <a:avLst/>
          </a:prstGeom>
          <a:noFill/>
        </p:spPr>
        <p:txBody>
          <a:bodyPr wrap="square" lIns="90000" tIns="46800" rIns="90000" bIns="46800" rtlCol="0">
            <a:normAutofit/>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用户可以在投影仪或者计算机上进行演示也可以将演示文稿打印出来制作成胶片以便应用到更广泛</a:t>
            </a:r>
            <a:r>
              <a:rPr lang="zh-CN" altLang="en-US" sz="1100">
                <a:solidFill>
                  <a:schemeClr val="bg1">
                    <a:lumMod val="85000"/>
                  </a:schemeClr>
                </a:solidFill>
                <a:cs typeface="+mn-ea"/>
                <a:sym typeface="+mn-lt"/>
              </a:rPr>
              <a:t>的领域</a:t>
            </a:r>
            <a:endParaRPr lang="zh-CN" altLang="en-US" sz="1100" dirty="0">
              <a:solidFill>
                <a:schemeClr val="bg1">
                  <a:lumMod val="85000"/>
                </a:schemeClr>
              </a:solidFill>
              <a:cs typeface="+mn-ea"/>
              <a:sym typeface="+mn-lt"/>
            </a:endParaRPr>
          </a:p>
          <a:p>
            <a:pPr>
              <a:lnSpc>
                <a:spcPct val="130000"/>
              </a:lnSpc>
            </a:pPr>
            <a:endParaRPr lang="en-US" sz="1200" b="1" dirty="0">
              <a:solidFill>
                <a:schemeClr val="bg1">
                  <a:lumMod val="85000"/>
                </a:schemeClr>
              </a:solidFill>
              <a:cs typeface="+mn-ea"/>
              <a:sym typeface="+mn-lt"/>
            </a:endParaRPr>
          </a:p>
        </p:txBody>
      </p:sp>
      <p:grpSp>
        <p:nvGrpSpPr>
          <p:cNvPr id="36" name="组合 41"/>
          <p:cNvGrpSpPr/>
          <p:nvPr/>
        </p:nvGrpSpPr>
        <p:grpSpPr>
          <a:xfrm>
            <a:off x="2188484" y="3536781"/>
            <a:ext cx="2620431" cy="910393"/>
            <a:chOff x="8641357" y="2133650"/>
            <a:chExt cx="2620431" cy="910393"/>
          </a:xfrm>
        </p:grpSpPr>
        <p:sp>
          <p:nvSpPr>
            <p:cNvPr id="37" name="TextBox 42"/>
            <p:cNvSpPr txBox="1"/>
            <p:nvPr/>
          </p:nvSpPr>
          <p:spPr>
            <a:xfrm>
              <a:off x="8785373" y="246625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3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39" name="TextBox 44"/>
            <p:cNvSpPr txBox="1"/>
            <p:nvPr/>
          </p:nvSpPr>
          <p:spPr>
            <a:xfrm>
              <a:off x="8784483" y="2133650"/>
              <a:ext cx="2477305" cy="369332"/>
            </a:xfrm>
            <a:prstGeom prst="rect">
              <a:avLst/>
            </a:prstGeom>
            <a:noFill/>
          </p:spPr>
          <p:txBody>
            <a:bodyPr wrap="square" rtlCol="0">
              <a:spAutoFit/>
            </a:bodyPr>
            <a:lstStyle/>
            <a:p>
              <a:r>
                <a:rPr lang="zh-CN" altLang="en-US" b="1" dirty="0">
                  <a:solidFill>
                    <a:schemeClr val="accent1"/>
                  </a:solidFill>
                  <a:cs typeface="+mn-ea"/>
                  <a:sym typeface="+mn-lt"/>
                </a:rPr>
                <a:t>百度论坛推广</a:t>
              </a:r>
              <a:endParaRPr lang="zh-CN" altLang="zh-CN" b="1" dirty="0">
                <a:solidFill>
                  <a:schemeClr val="accent1"/>
                </a:solidFill>
                <a:cs typeface="+mn-ea"/>
                <a:sym typeface="+mn-lt"/>
              </a:endParaRPr>
            </a:p>
          </p:txBody>
        </p:sp>
      </p:grpSp>
      <p:grpSp>
        <p:nvGrpSpPr>
          <p:cNvPr id="40" name="组合 45"/>
          <p:cNvGrpSpPr/>
          <p:nvPr/>
        </p:nvGrpSpPr>
        <p:grpSpPr>
          <a:xfrm>
            <a:off x="7516887" y="1370392"/>
            <a:ext cx="2620431" cy="948493"/>
            <a:chOff x="8641357" y="2133650"/>
            <a:chExt cx="2620431" cy="948493"/>
          </a:xfrm>
        </p:grpSpPr>
        <p:sp>
          <p:nvSpPr>
            <p:cNvPr id="41" name="TextBox 46"/>
            <p:cNvSpPr txBox="1"/>
            <p:nvPr/>
          </p:nvSpPr>
          <p:spPr>
            <a:xfrm>
              <a:off x="8785373" y="250435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2"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43" name="TextBox 48"/>
            <p:cNvSpPr txBox="1"/>
            <p:nvPr/>
          </p:nvSpPr>
          <p:spPr>
            <a:xfrm>
              <a:off x="8784483" y="2133650"/>
              <a:ext cx="2477305" cy="369332"/>
            </a:xfrm>
            <a:prstGeom prst="rect">
              <a:avLst/>
            </a:prstGeom>
            <a:noFill/>
          </p:spPr>
          <p:txBody>
            <a:bodyPr wrap="square" rtlCol="0">
              <a:spAutoFit/>
            </a:bodyPr>
            <a:lstStyle/>
            <a:p>
              <a:r>
                <a:rPr lang="zh-CN" altLang="en-US" b="1" dirty="0">
                  <a:solidFill>
                    <a:schemeClr val="accent1"/>
                  </a:solidFill>
                  <a:cs typeface="+mn-ea"/>
                  <a:sym typeface="+mn-lt"/>
                </a:rPr>
                <a:t>微博推广</a:t>
              </a:r>
              <a:endParaRPr lang="zh-CN" altLang="zh-CN" b="1" dirty="0">
                <a:solidFill>
                  <a:schemeClr val="accent1"/>
                </a:solidFill>
                <a:cs typeface="+mn-ea"/>
                <a:sym typeface="+mn-lt"/>
              </a:endParaRPr>
            </a:p>
          </p:txBody>
        </p:sp>
      </p:grpSp>
      <p:grpSp>
        <p:nvGrpSpPr>
          <p:cNvPr id="44" name="组合 49"/>
          <p:cNvGrpSpPr/>
          <p:nvPr/>
        </p:nvGrpSpPr>
        <p:grpSpPr>
          <a:xfrm>
            <a:off x="6447688" y="5441459"/>
            <a:ext cx="2620431" cy="967543"/>
            <a:chOff x="8641357" y="2133650"/>
            <a:chExt cx="2620431" cy="967543"/>
          </a:xfrm>
        </p:grpSpPr>
        <p:sp>
          <p:nvSpPr>
            <p:cNvPr id="45" name="TextBox 50"/>
            <p:cNvSpPr txBox="1"/>
            <p:nvPr/>
          </p:nvSpPr>
          <p:spPr>
            <a:xfrm>
              <a:off x="8785373" y="252340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46"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47" name="TextBox 52"/>
            <p:cNvSpPr txBox="1"/>
            <p:nvPr/>
          </p:nvSpPr>
          <p:spPr>
            <a:xfrm>
              <a:off x="8784483" y="2133650"/>
              <a:ext cx="2477305" cy="369332"/>
            </a:xfrm>
            <a:prstGeom prst="rect">
              <a:avLst/>
            </a:prstGeom>
            <a:noFill/>
          </p:spPr>
          <p:txBody>
            <a:bodyPr wrap="square" rtlCol="0">
              <a:spAutoFit/>
            </a:bodyPr>
            <a:lstStyle/>
            <a:p>
              <a:r>
                <a:rPr lang="zh-CN" altLang="en-US" dirty="0">
                  <a:solidFill>
                    <a:schemeClr val="accent1"/>
                  </a:solidFill>
                  <a:cs typeface="+mn-ea"/>
                  <a:sym typeface="+mn-lt"/>
                </a:rPr>
                <a:t>微信推广</a:t>
              </a:r>
              <a:endParaRPr lang="zh-CN" altLang="zh-CN" dirty="0">
                <a:solidFill>
                  <a:schemeClr val="accent1"/>
                </a:solidFill>
                <a:cs typeface="+mn-ea"/>
                <a:sym typeface="+mn-lt"/>
              </a:endParaRPr>
            </a:p>
          </p:txBody>
        </p:sp>
      </p:grpSp>
      <p:grpSp>
        <p:nvGrpSpPr>
          <p:cNvPr id="48" name="组合 53"/>
          <p:cNvGrpSpPr/>
          <p:nvPr/>
        </p:nvGrpSpPr>
        <p:grpSpPr>
          <a:xfrm>
            <a:off x="9629940" y="3602222"/>
            <a:ext cx="2620431" cy="967543"/>
            <a:chOff x="8641357" y="2133650"/>
            <a:chExt cx="2620431" cy="967543"/>
          </a:xfrm>
        </p:grpSpPr>
        <p:sp>
          <p:nvSpPr>
            <p:cNvPr id="49" name="TextBox 54"/>
            <p:cNvSpPr txBox="1"/>
            <p:nvPr/>
          </p:nvSpPr>
          <p:spPr>
            <a:xfrm>
              <a:off x="8785373" y="2523406"/>
              <a:ext cx="2133944"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a:p>
              <a:pPr>
                <a:lnSpc>
                  <a:spcPts val="2000"/>
                </a:lnSpc>
              </a:pPr>
              <a:r>
                <a:rPr lang="zh-CN" altLang="en-US" sz="1200" dirty="0">
                  <a:solidFill>
                    <a:schemeClr val="bg1">
                      <a:lumMod val="85000"/>
                    </a:schemeClr>
                  </a:solidFill>
                  <a:latin typeface="+mn-lt"/>
                  <a:ea typeface="+mn-ea"/>
                  <a:cs typeface="+mn-ea"/>
                  <a:sym typeface="+mn-lt"/>
                </a:rPr>
                <a:t>点击此处添加内容</a:t>
              </a:r>
              <a:endParaRPr lang="zh-CN" altLang="en-US" sz="1200" dirty="0">
                <a:solidFill>
                  <a:schemeClr val="bg1">
                    <a:lumMod val="85000"/>
                  </a:schemeClr>
                </a:solidFill>
                <a:latin typeface="+mn-lt"/>
                <a:ea typeface="+mn-ea"/>
                <a:cs typeface="+mn-ea"/>
                <a:sym typeface="+mn-lt"/>
              </a:endParaRPr>
            </a:p>
          </p:txBody>
        </p:sp>
        <p:sp>
          <p:nvSpPr>
            <p:cNvPr id="5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sz="1600">
                <a:cs typeface="+mn-ea"/>
                <a:sym typeface="+mn-lt"/>
              </a:endParaRPr>
            </a:p>
          </p:txBody>
        </p:sp>
        <p:sp>
          <p:nvSpPr>
            <p:cNvPr id="51" name="TextBox 56"/>
            <p:cNvSpPr txBox="1"/>
            <p:nvPr/>
          </p:nvSpPr>
          <p:spPr>
            <a:xfrm>
              <a:off x="8784483" y="2133650"/>
              <a:ext cx="2477305" cy="369332"/>
            </a:xfrm>
            <a:prstGeom prst="rect">
              <a:avLst/>
            </a:prstGeom>
            <a:noFill/>
          </p:spPr>
          <p:txBody>
            <a:bodyPr wrap="square" rtlCol="0">
              <a:spAutoFit/>
            </a:bodyPr>
            <a:lstStyle/>
            <a:p>
              <a:r>
                <a:rPr lang="zh-CN" altLang="en-US" b="1" dirty="0">
                  <a:solidFill>
                    <a:schemeClr val="accent1"/>
                  </a:solidFill>
                  <a:cs typeface="+mn-ea"/>
                  <a:sym typeface="+mn-lt"/>
                </a:rPr>
                <a:t>微网站推广</a:t>
              </a:r>
              <a:endParaRPr lang="zh-CN" altLang="zh-CN" b="1" dirty="0">
                <a:solidFill>
                  <a:schemeClr val="accent1"/>
                </a:solidFill>
                <a:cs typeface="+mn-ea"/>
                <a:sym typeface="+mn-lt"/>
              </a:endParaRPr>
            </a:p>
          </p:txBody>
        </p:sp>
      </p:gr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wipe(right)">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500" fill="hold"/>
                                        <p:tgtEl>
                                          <p:spTgt spid="27"/>
                                        </p:tgtEl>
                                        <p:attrNameLst>
                                          <p:attrName>ppt_w</p:attrName>
                                        </p:attrNameLst>
                                      </p:cBhvr>
                                      <p:tavLst>
                                        <p:tav tm="0">
                                          <p:val>
                                            <p:fltVal val="0"/>
                                          </p:val>
                                        </p:tav>
                                        <p:tav tm="100000">
                                          <p:val>
                                            <p:strVal val="#ppt_w"/>
                                          </p:val>
                                        </p:tav>
                                      </p:tavLst>
                                    </p:anim>
                                    <p:anim calcmode="lin" valueType="num">
                                      <p:cBhvr>
                                        <p:cTn id="42" dur="500" fill="hold"/>
                                        <p:tgtEl>
                                          <p:spTgt spid="27"/>
                                        </p:tgtEl>
                                        <p:attrNameLst>
                                          <p:attrName>ppt_h</p:attrName>
                                        </p:attrNameLst>
                                      </p:cBhvr>
                                      <p:tavLst>
                                        <p:tav tm="0">
                                          <p:val>
                                            <p:fltVal val="0"/>
                                          </p:val>
                                        </p:tav>
                                        <p:tav tm="100000">
                                          <p:val>
                                            <p:strVal val="#ppt_h"/>
                                          </p:val>
                                        </p:tav>
                                      </p:tavLst>
                                    </p:anim>
                                    <p:animEffect transition="in" filter="fade">
                                      <p:cBhvr>
                                        <p:cTn id="43" dur="500"/>
                                        <p:tgtEl>
                                          <p:spTgt spid="2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childTnLst>
                          </p:cTn>
                        </p:par>
                        <p:par>
                          <p:cTn id="54" fill="hold">
                            <p:stCondLst>
                              <p:cond delay="500"/>
                            </p:stCondLst>
                            <p:childTnLst>
                              <p:par>
                                <p:cTn id="55" presetID="12" presetClass="entr" presetSubtype="8"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p:tgtEl>
                                          <p:spTgt spid="36"/>
                                        </p:tgtEl>
                                        <p:attrNameLst>
                                          <p:attrName>ppt_x</p:attrName>
                                        </p:attrNameLst>
                                      </p:cBhvr>
                                      <p:tavLst>
                                        <p:tav tm="0">
                                          <p:val>
                                            <p:strVal val="#ppt_x-#ppt_w*1.125000"/>
                                          </p:val>
                                        </p:tav>
                                        <p:tav tm="100000">
                                          <p:val>
                                            <p:strVal val="#ppt_x"/>
                                          </p:val>
                                        </p:tav>
                                      </p:tavLst>
                                    </p:anim>
                                    <p:animEffect transition="in" filter="wipe(right)">
                                      <p:cBhvr>
                                        <p:cTn id="58" dur="500"/>
                                        <p:tgtEl>
                                          <p:spTgt spid="36"/>
                                        </p:tgtEl>
                                      </p:cBhvr>
                                    </p:animEffect>
                                  </p:childTnLst>
                                </p:cTn>
                              </p:par>
                              <p:par>
                                <p:cTn id="59" presetID="12" presetClass="entr" presetSubtype="8"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p:tgtEl>
                                          <p:spTgt spid="40"/>
                                        </p:tgtEl>
                                        <p:attrNameLst>
                                          <p:attrName>ppt_x</p:attrName>
                                        </p:attrNameLst>
                                      </p:cBhvr>
                                      <p:tavLst>
                                        <p:tav tm="0">
                                          <p:val>
                                            <p:strVal val="#ppt_x-#ppt_w*1.125000"/>
                                          </p:val>
                                        </p:tav>
                                        <p:tav tm="100000">
                                          <p:val>
                                            <p:strVal val="#ppt_x"/>
                                          </p:val>
                                        </p:tav>
                                      </p:tavLst>
                                    </p:anim>
                                    <p:animEffect transition="in" filter="wipe(right)">
                                      <p:cBhvr>
                                        <p:cTn id="62" dur="500"/>
                                        <p:tgtEl>
                                          <p:spTgt spid="40"/>
                                        </p:tgtEl>
                                      </p:cBhvr>
                                    </p:animEffect>
                                  </p:childTnLst>
                                </p:cTn>
                              </p:par>
                              <p:par>
                                <p:cTn id="63" presetID="12" presetClass="entr" presetSubtype="8"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anim calcmode="lin" valueType="num">
                                      <p:cBhvr additive="base">
                                        <p:cTn id="65" dur="500"/>
                                        <p:tgtEl>
                                          <p:spTgt spid="48"/>
                                        </p:tgtEl>
                                        <p:attrNameLst>
                                          <p:attrName>ppt_x</p:attrName>
                                        </p:attrNameLst>
                                      </p:cBhvr>
                                      <p:tavLst>
                                        <p:tav tm="0">
                                          <p:val>
                                            <p:strVal val="#ppt_x-#ppt_w*1.125000"/>
                                          </p:val>
                                        </p:tav>
                                        <p:tav tm="100000">
                                          <p:val>
                                            <p:strVal val="#ppt_x"/>
                                          </p:val>
                                        </p:tav>
                                      </p:tavLst>
                                    </p:anim>
                                    <p:animEffect transition="in" filter="wipe(right)">
                                      <p:cBhvr>
                                        <p:cTn id="66" dur="500"/>
                                        <p:tgtEl>
                                          <p:spTgt spid="48"/>
                                        </p:tgtEl>
                                      </p:cBhvr>
                                    </p:animEffect>
                                  </p:childTnLst>
                                </p:cTn>
                              </p:par>
                              <p:par>
                                <p:cTn id="67" presetID="12" presetClass="entr" presetSubtype="8"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 calcmode="lin" valueType="num">
                                      <p:cBhvr additive="base">
                                        <p:cTn id="69" dur="500"/>
                                        <p:tgtEl>
                                          <p:spTgt spid="44"/>
                                        </p:tgtEl>
                                        <p:attrNameLst>
                                          <p:attrName>ppt_x</p:attrName>
                                        </p:attrNameLst>
                                      </p:cBhvr>
                                      <p:tavLst>
                                        <p:tav tm="0">
                                          <p:val>
                                            <p:strVal val="#ppt_x-#ppt_w*1.125000"/>
                                          </p:val>
                                        </p:tav>
                                        <p:tav tm="100000">
                                          <p:val>
                                            <p:strVal val="#ppt_x"/>
                                          </p:val>
                                        </p:tav>
                                      </p:tavLst>
                                    </p:anim>
                                    <p:animEffect transition="in" filter="wipe(right)">
                                      <p:cBhvr>
                                        <p:cTn id="70" dur="500"/>
                                        <p:tgtEl>
                                          <p:spTgt spid="44"/>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wipe(left)">
                                      <p:cBhvr>
                                        <p:cTn id="74" dur="500"/>
                                        <p:tgtEl>
                                          <p:spTgt spid="34"/>
                                        </p:tgtEl>
                                      </p:cBhvr>
                                    </p:animEffect>
                                  </p:childTnLst>
                                </p:cTn>
                              </p:par>
                            </p:childTnLst>
                          </p:cTn>
                        </p:par>
                        <p:par>
                          <p:cTn id="75" fill="hold">
                            <p:stCondLst>
                              <p:cond delay="1500"/>
                            </p:stCondLst>
                            <p:childTnLst>
                              <p:par>
                                <p:cTn id="76" presetID="10" presetClass="entr" presetSubtype="0"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24" grpId="0" animBg="1"/>
      <p:bldP spid="27" grpId="0" animBg="1"/>
      <p:bldP spid="30" grpId="0" animBg="1"/>
      <p:bldP spid="33" grpId="0" animBg="1"/>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线下推广方式</a:t>
            </a:r>
            <a:endParaRPr lang="zh-CN" altLang="en-US" sz="2400" dirty="0">
              <a:solidFill>
                <a:schemeClr val="accent2"/>
              </a:solidFill>
              <a:cs typeface="+mn-ea"/>
              <a:sym typeface="+mn-lt"/>
            </a:endParaRPr>
          </a:p>
        </p:txBody>
      </p:sp>
      <p:sp>
        <p:nvSpPr>
          <p:cNvPr id="4" name="TextBox 21"/>
          <p:cNvSpPr txBox="1"/>
          <p:nvPr/>
        </p:nvSpPr>
        <p:spPr>
          <a:xfrm>
            <a:off x="715653" y="666052"/>
            <a:ext cx="247046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a:latin typeface="+mn-lt"/>
                <a:ea typeface="+mn-ea"/>
                <a:cs typeface="+mn-ea"/>
                <a:sym typeface="+mn-lt"/>
              </a:rPr>
              <a:t>Line extension scheme</a:t>
            </a:r>
            <a:endParaRPr lang="en-US" altLang="zh-CN" dirty="0">
              <a:latin typeface="+mn-lt"/>
              <a:ea typeface="+mn-ea"/>
              <a:cs typeface="+mn-ea"/>
              <a:sym typeface="+mn-lt"/>
            </a:endParaRPr>
          </a:p>
        </p:txBody>
      </p:sp>
      <p:sp>
        <p:nvSpPr>
          <p:cNvPr id="5" name="矩形 4"/>
          <p:cNvSpPr/>
          <p:nvPr/>
        </p:nvSpPr>
        <p:spPr>
          <a:xfrm rot="10800000">
            <a:off x="1473200"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0800000">
            <a:off x="3821984"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0800000">
            <a:off x="6199547"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0800000">
            <a:off x="8576856" y="4025900"/>
            <a:ext cx="1968500" cy="1854200"/>
          </a:xfrm>
          <a:prstGeom prst="rect">
            <a:avLst/>
          </a:prstGeom>
          <a:solidFill>
            <a:schemeClr val="bg1">
              <a:lumMod val="95000"/>
            </a:schemeClr>
          </a:solidFill>
          <a:ln>
            <a:noFill/>
          </a:ln>
          <a:effectLst>
            <a:outerShdw blurRad="76200" dist="50800" dir="16200000" sx="97000" sy="97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1473200"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18"/>
          <p:cNvSpPr txBox="1"/>
          <p:nvPr/>
        </p:nvSpPr>
        <p:spPr>
          <a:xfrm>
            <a:off x="2004442"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01</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sp>
        <p:nvSpPr>
          <p:cNvPr id="11" name="矩形 10"/>
          <p:cNvSpPr/>
          <p:nvPr/>
        </p:nvSpPr>
        <p:spPr>
          <a:xfrm>
            <a:off x="3825794"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40"/>
          <p:cNvSpPr txBox="1"/>
          <p:nvPr/>
        </p:nvSpPr>
        <p:spPr>
          <a:xfrm>
            <a:off x="4357036"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02</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sp>
        <p:nvSpPr>
          <p:cNvPr id="13" name="矩形 12"/>
          <p:cNvSpPr/>
          <p:nvPr/>
        </p:nvSpPr>
        <p:spPr>
          <a:xfrm>
            <a:off x="6199547"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57"/>
          <p:cNvSpPr txBox="1"/>
          <p:nvPr/>
        </p:nvSpPr>
        <p:spPr>
          <a:xfrm>
            <a:off x="6730789"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03</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sp>
        <p:nvSpPr>
          <p:cNvPr id="15" name="矩形 14"/>
          <p:cNvSpPr/>
          <p:nvPr/>
        </p:nvSpPr>
        <p:spPr>
          <a:xfrm>
            <a:off x="8573300" y="3187700"/>
            <a:ext cx="1968500"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74"/>
          <p:cNvSpPr txBox="1"/>
          <p:nvPr/>
        </p:nvSpPr>
        <p:spPr>
          <a:xfrm>
            <a:off x="9104542" y="3208061"/>
            <a:ext cx="906017" cy="830997"/>
          </a:xfrm>
          <a:prstGeom prst="rect">
            <a:avLst/>
          </a:prstGeom>
          <a:noFill/>
        </p:spPr>
        <p:txBody>
          <a:bodyPr wrap="none" rtlCol="0">
            <a:spAutoFit/>
          </a:bodyPr>
          <a:lstStyle/>
          <a:p>
            <a:pPr algn="ctr"/>
            <a:r>
              <a:rPr lang="en-US" altLang="zh-CN" sz="4800" dirty="0">
                <a:solidFill>
                  <a:schemeClr val="bg1"/>
                </a:solidFill>
                <a:effectLst>
                  <a:outerShdw blurRad="38100" dist="38100" dir="2700000" algn="tl">
                    <a:srgbClr val="000000">
                      <a:alpha val="13000"/>
                    </a:srgbClr>
                  </a:outerShdw>
                </a:effectLst>
                <a:cs typeface="+mn-ea"/>
                <a:sym typeface="+mn-lt"/>
              </a:rPr>
              <a:t>04</a:t>
            </a:r>
            <a:endParaRPr lang="zh-CN" altLang="en-US" sz="4800" dirty="0">
              <a:solidFill>
                <a:schemeClr val="bg1"/>
              </a:solidFill>
              <a:effectLst>
                <a:outerShdw blurRad="38100" dist="38100" dir="2700000" algn="tl">
                  <a:srgbClr val="000000">
                    <a:alpha val="13000"/>
                  </a:srgbClr>
                </a:outerShdw>
              </a:effectLst>
              <a:cs typeface="+mn-ea"/>
              <a:sym typeface="+mn-lt"/>
            </a:endParaRPr>
          </a:p>
        </p:txBody>
      </p:sp>
      <p:pic>
        <p:nvPicPr>
          <p:cNvPr id="17" name="Picture 2"/>
          <p:cNvPicPr>
            <a:picLocks noChangeAspect="1" noChangeArrowheads="1"/>
          </p:cNvPicPr>
          <p:nvPr/>
        </p:nvPicPr>
        <p:blipFill>
          <a:blip r:embed="rId1" cstate="screen">
            <a:grayscl/>
          </a:blip>
          <a:stretch>
            <a:fillRect/>
          </a:stretch>
        </p:blipFill>
        <p:spPr bwMode="auto">
          <a:xfrm>
            <a:off x="8570094" y="1498600"/>
            <a:ext cx="1975261" cy="16891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p:cNvPicPr>
            <a:picLocks noChangeAspect="1" noChangeArrowheads="1"/>
          </p:cNvPicPr>
          <p:nvPr/>
        </p:nvPicPr>
        <p:blipFill>
          <a:blip r:embed="rId2" cstate="screen">
            <a:grayscl/>
          </a:blip>
          <a:stretch>
            <a:fillRect/>
          </a:stretch>
        </p:blipFill>
        <p:spPr bwMode="auto">
          <a:xfrm>
            <a:off x="1473199" y="1498600"/>
            <a:ext cx="1968501" cy="17094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p:cNvPicPr>
            <a:picLocks noChangeAspect="1" noChangeArrowheads="1"/>
          </p:cNvPicPr>
          <p:nvPr/>
        </p:nvPicPr>
        <p:blipFill>
          <a:blip r:embed="rId3" cstate="screen">
            <a:grayscl/>
          </a:blip>
          <a:stretch>
            <a:fillRect/>
          </a:stretch>
        </p:blipFill>
        <p:spPr bwMode="auto">
          <a:xfrm>
            <a:off x="3825794" y="1482417"/>
            <a:ext cx="1968499" cy="1705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5"/>
          <p:cNvPicPr>
            <a:picLocks noChangeAspect="1" noChangeArrowheads="1"/>
          </p:cNvPicPr>
          <p:nvPr/>
        </p:nvPicPr>
        <p:blipFill>
          <a:blip r:embed="rId4" cstate="screen">
            <a:grayscl/>
          </a:blip>
          <a:stretch>
            <a:fillRect/>
          </a:stretch>
        </p:blipFill>
        <p:spPr bwMode="auto">
          <a:xfrm>
            <a:off x="6199547" y="1498600"/>
            <a:ext cx="1968500" cy="16891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43"/>
          <p:cNvSpPr txBox="1"/>
          <p:nvPr/>
        </p:nvSpPr>
        <p:spPr>
          <a:xfrm>
            <a:off x="1713372"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endParaRPr lang="zh-CN" altLang="en-US" sz="1200" dirty="0">
              <a:solidFill>
                <a:schemeClr val="tx1">
                  <a:lumMod val="65000"/>
                  <a:lumOff val="35000"/>
                </a:schemeClr>
              </a:solidFill>
              <a:latin typeface="+mn-lt"/>
              <a:ea typeface="+mn-ea"/>
              <a:cs typeface="+mn-ea"/>
              <a:sym typeface="+mn-lt"/>
            </a:endParaRPr>
          </a:p>
        </p:txBody>
      </p:sp>
      <p:sp>
        <p:nvSpPr>
          <p:cNvPr id="22" name="Freeform 512"/>
          <p:cNvSpPr/>
          <p:nvPr/>
        </p:nvSpPr>
        <p:spPr bwMode="auto">
          <a:xfrm>
            <a:off x="1626506"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 name="TextBox 45"/>
          <p:cNvSpPr txBox="1"/>
          <p:nvPr/>
        </p:nvSpPr>
        <p:spPr>
          <a:xfrm>
            <a:off x="1712483" y="4409033"/>
            <a:ext cx="1825374" cy="369332"/>
          </a:xfrm>
          <a:prstGeom prst="rect">
            <a:avLst/>
          </a:prstGeom>
          <a:noFill/>
        </p:spPr>
        <p:txBody>
          <a:bodyPr wrap="square" rtlCol="0">
            <a:spAutoFit/>
          </a:bodyPr>
          <a:lstStyle/>
          <a:p>
            <a:r>
              <a:rPr lang="zh-CN" altLang="en-US" sz="1800" b="1" dirty="0">
                <a:solidFill>
                  <a:schemeClr val="accent1"/>
                </a:solidFill>
                <a:cs typeface="+mn-ea"/>
                <a:sym typeface="+mn-lt"/>
              </a:rPr>
              <a:t>楼体广告</a:t>
            </a:r>
            <a:endParaRPr lang="zh-CN" altLang="zh-CN" sz="1800" b="1" dirty="0">
              <a:solidFill>
                <a:schemeClr val="accent1"/>
              </a:solidFill>
              <a:cs typeface="+mn-ea"/>
              <a:sym typeface="+mn-lt"/>
            </a:endParaRPr>
          </a:p>
        </p:txBody>
      </p:sp>
      <p:sp>
        <p:nvSpPr>
          <p:cNvPr id="24" name="TextBox 46"/>
          <p:cNvSpPr txBox="1"/>
          <p:nvPr/>
        </p:nvSpPr>
        <p:spPr>
          <a:xfrm>
            <a:off x="4051451"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endParaRPr lang="zh-CN" altLang="en-US" sz="1200" dirty="0">
              <a:solidFill>
                <a:schemeClr val="tx1">
                  <a:lumMod val="65000"/>
                  <a:lumOff val="35000"/>
                </a:schemeClr>
              </a:solidFill>
              <a:latin typeface="+mn-lt"/>
              <a:ea typeface="+mn-ea"/>
              <a:cs typeface="+mn-ea"/>
              <a:sym typeface="+mn-lt"/>
            </a:endParaRPr>
          </a:p>
        </p:txBody>
      </p:sp>
      <p:sp>
        <p:nvSpPr>
          <p:cNvPr id="25" name="Freeform 512"/>
          <p:cNvSpPr/>
          <p:nvPr/>
        </p:nvSpPr>
        <p:spPr bwMode="auto">
          <a:xfrm>
            <a:off x="3964585"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rgbClr val="C30D23"/>
              </a:solidFill>
              <a:cs typeface="+mn-ea"/>
              <a:sym typeface="+mn-lt"/>
            </a:endParaRPr>
          </a:p>
        </p:txBody>
      </p:sp>
      <p:sp>
        <p:nvSpPr>
          <p:cNvPr id="26" name="TextBox 48"/>
          <p:cNvSpPr txBox="1"/>
          <p:nvPr/>
        </p:nvSpPr>
        <p:spPr>
          <a:xfrm>
            <a:off x="4083072" y="4409033"/>
            <a:ext cx="1792864" cy="369332"/>
          </a:xfrm>
          <a:prstGeom prst="rect">
            <a:avLst/>
          </a:prstGeom>
          <a:noFill/>
        </p:spPr>
        <p:txBody>
          <a:bodyPr wrap="square" rtlCol="0">
            <a:spAutoFit/>
          </a:bodyPr>
          <a:lstStyle/>
          <a:p>
            <a:r>
              <a:rPr lang="en-US" altLang="zh-CN" sz="1800" b="1" dirty="0">
                <a:solidFill>
                  <a:schemeClr val="accent1"/>
                </a:solidFill>
                <a:cs typeface="+mn-ea"/>
                <a:sym typeface="+mn-lt"/>
              </a:rPr>
              <a:t>LED</a:t>
            </a:r>
            <a:r>
              <a:rPr lang="zh-CN" altLang="en-US" sz="1800" b="1" dirty="0">
                <a:solidFill>
                  <a:schemeClr val="accent1"/>
                </a:solidFill>
                <a:cs typeface="+mn-ea"/>
                <a:sym typeface="+mn-lt"/>
              </a:rPr>
              <a:t>广告</a:t>
            </a:r>
            <a:endParaRPr lang="zh-CN" altLang="zh-CN" sz="1800" b="1" dirty="0">
              <a:solidFill>
                <a:schemeClr val="accent1"/>
              </a:solidFill>
              <a:cs typeface="+mn-ea"/>
              <a:sym typeface="+mn-lt"/>
            </a:endParaRPr>
          </a:p>
        </p:txBody>
      </p:sp>
      <p:sp>
        <p:nvSpPr>
          <p:cNvPr id="27" name="TextBox 49"/>
          <p:cNvSpPr txBox="1"/>
          <p:nvPr/>
        </p:nvSpPr>
        <p:spPr>
          <a:xfrm>
            <a:off x="6420669"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endParaRPr lang="zh-CN" altLang="en-US" sz="1200" dirty="0">
              <a:solidFill>
                <a:schemeClr val="tx1">
                  <a:lumMod val="65000"/>
                  <a:lumOff val="35000"/>
                </a:schemeClr>
              </a:solidFill>
              <a:latin typeface="+mn-lt"/>
              <a:ea typeface="+mn-ea"/>
              <a:cs typeface="+mn-ea"/>
              <a:sym typeface="+mn-lt"/>
            </a:endParaRPr>
          </a:p>
        </p:txBody>
      </p:sp>
      <p:sp>
        <p:nvSpPr>
          <p:cNvPr id="28" name="Freeform 512"/>
          <p:cNvSpPr/>
          <p:nvPr/>
        </p:nvSpPr>
        <p:spPr bwMode="auto">
          <a:xfrm>
            <a:off x="6333803"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9" name="TextBox 51"/>
          <p:cNvSpPr txBox="1"/>
          <p:nvPr/>
        </p:nvSpPr>
        <p:spPr>
          <a:xfrm>
            <a:off x="6496956" y="4409033"/>
            <a:ext cx="1652948" cy="369332"/>
          </a:xfrm>
          <a:prstGeom prst="rect">
            <a:avLst/>
          </a:prstGeom>
          <a:noFill/>
        </p:spPr>
        <p:txBody>
          <a:bodyPr wrap="square" rtlCol="0">
            <a:spAutoFit/>
          </a:bodyPr>
          <a:lstStyle/>
          <a:p>
            <a:r>
              <a:rPr lang="zh-CN" altLang="en-US" sz="1800" b="1" dirty="0">
                <a:solidFill>
                  <a:schemeClr val="accent1"/>
                </a:solidFill>
                <a:cs typeface="+mn-ea"/>
                <a:sym typeface="+mn-lt"/>
              </a:rPr>
              <a:t>候车厅广告</a:t>
            </a:r>
            <a:endParaRPr lang="zh-CN" altLang="zh-CN" sz="1800" b="1" dirty="0">
              <a:solidFill>
                <a:schemeClr val="accent1"/>
              </a:solidFill>
              <a:cs typeface="+mn-ea"/>
              <a:sym typeface="+mn-lt"/>
            </a:endParaRPr>
          </a:p>
        </p:txBody>
      </p:sp>
      <p:sp>
        <p:nvSpPr>
          <p:cNvPr id="30" name="TextBox 52"/>
          <p:cNvSpPr txBox="1"/>
          <p:nvPr/>
        </p:nvSpPr>
        <p:spPr>
          <a:xfrm>
            <a:off x="8802513" y="4817839"/>
            <a:ext cx="1824485" cy="577787"/>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200" dirty="0">
                <a:solidFill>
                  <a:schemeClr val="tx1">
                    <a:lumMod val="65000"/>
                    <a:lumOff val="35000"/>
                  </a:schemeClr>
                </a:solidFill>
                <a:latin typeface="+mn-lt"/>
                <a:ea typeface="+mn-ea"/>
                <a:cs typeface="+mn-ea"/>
                <a:sym typeface="+mn-lt"/>
              </a:rPr>
              <a:t>点击此处添加部门情况</a:t>
            </a:r>
            <a:endParaRPr lang="en-US" altLang="zh-CN" sz="1200" dirty="0">
              <a:solidFill>
                <a:schemeClr val="tx1">
                  <a:lumMod val="65000"/>
                  <a:lumOff val="35000"/>
                </a:schemeClr>
              </a:solidFill>
              <a:latin typeface="+mn-lt"/>
              <a:ea typeface="+mn-ea"/>
              <a:cs typeface="+mn-ea"/>
              <a:sym typeface="+mn-lt"/>
            </a:endParaRPr>
          </a:p>
          <a:p>
            <a:pPr>
              <a:lnSpc>
                <a:spcPts val="2000"/>
              </a:lnSpc>
            </a:pPr>
            <a:r>
              <a:rPr lang="zh-CN" altLang="en-US" sz="1200" dirty="0">
                <a:solidFill>
                  <a:schemeClr val="tx1">
                    <a:lumMod val="65000"/>
                    <a:lumOff val="35000"/>
                  </a:schemeClr>
                </a:solidFill>
                <a:latin typeface="+mn-lt"/>
                <a:ea typeface="+mn-ea"/>
                <a:cs typeface="+mn-ea"/>
                <a:sym typeface="+mn-lt"/>
              </a:rPr>
              <a:t>点击此处添加内容</a:t>
            </a:r>
            <a:endParaRPr lang="zh-CN" altLang="en-US" sz="1200" dirty="0">
              <a:solidFill>
                <a:schemeClr val="tx1">
                  <a:lumMod val="65000"/>
                  <a:lumOff val="35000"/>
                </a:schemeClr>
              </a:solidFill>
              <a:latin typeface="+mn-lt"/>
              <a:ea typeface="+mn-ea"/>
              <a:cs typeface="+mn-ea"/>
              <a:sym typeface="+mn-lt"/>
            </a:endParaRPr>
          </a:p>
        </p:txBody>
      </p:sp>
      <p:sp>
        <p:nvSpPr>
          <p:cNvPr id="31" name="Freeform 512"/>
          <p:cNvSpPr/>
          <p:nvPr/>
        </p:nvSpPr>
        <p:spPr bwMode="auto">
          <a:xfrm>
            <a:off x="8715647" y="4465535"/>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2" name="TextBox 54"/>
          <p:cNvSpPr txBox="1"/>
          <p:nvPr/>
        </p:nvSpPr>
        <p:spPr>
          <a:xfrm>
            <a:off x="8801624" y="4409033"/>
            <a:ext cx="1825374" cy="369332"/>
          </a:xfrm>
          <a:prstGeom prst="rect">
            <a:avLst/>
          </a:prstGeom>
          <a:noFill/>
        </p:spPr>
        <p:txBody>
          <a:bodyPr wrap="square" rtlCol="0">
            <a:spAutoFit/>
          </a:bodyPr>
          <a:lstStyle/>
          <a:p>
            <a:r>
              <a:rPr lang="zh-CN" altLang="en-US" sz="1800" b="1" dirty="0">
                <a:solidFill>
                  <a:schemeClr val="accent1"/>
                </a:solidFill>
                <a:cs typeface="+mn-ea"/>
                <a:sym typeface="+mn-lt"/>
              </a:rPr>
              <a:t>电梯广告</a:t>
            </a:r>
            <a:endParaRPr lang="zh-CN" altLang="zh-CN" sz="18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300"/>
                            </p:stCondLst>
                            <p:childTnLst>
                              <p:par>
                                <p:cTn id="28" presetID="42"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anim calcmode="lin" valueType="num">
                                      <p:cBhvr>
                                        <p:cTn id="31" dur="500" fill="hold"/>
                                        <p:tgtEl>
                                          <p:spTgt spid="18"/>
                                        </p:tgtEl>
                                        <p:attrNameLst>
                                          <p:attrName>ppt_x</p:attrName>
                                        </p:attrNameLst>
                                      </p:cBhvr>
                                      <p:tavLst>
                                        <p:tav tm="0">
                                          <p:val>
                                            <p:strVal val="#ppt_x"/>
                                          </p:val>
                                        </p:tav>
                                        <p:tav tm="100000">
                                          <p:val>
                                            <p:strVal val="#ppt_x"/>
                                          </p:val>
                                        </p:tav>
                                      </p:tavLst>
                                    </p:anim>
                                    <p:anim calcmode="lin" valueType="num">
                                      <p:cBhvr>
                                        <p:cTn id="32" dur="50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2800"/>
                            </p:stCondLst>
                            <p:childTnLst>
                              <p:par>
                                <p:cTn id="34" presetID="2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250"/>
                                        <p:tgtEl>
                                          <p:spTgt spid="9"/>
                                        </p:tgtEl>
                                      </p:cBhvr>
                                    </p:animEffect>
                                  </p:childTnLst>
                                </p:cTn>
                              </p:par>
                            </p:childTnLst>
                          </p:cTn>
                        </p:par>
                        <p:par>
                          <p:cTn id="37" fill="hold">
                            <p:stCondLst>
                              <p:cond delay="3300"/>
                            </p:stCondLst>
                            <p:childTnLst>
                              <p:par>
                                <p:cTn id="38" presetID="16" presetClass="entr" presetSubtype="21"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childTnLst>
                          </p:cTn>
                        </p:par>
                        <p:par>
                          <p:cTn id="41" fill="hold">
                            <p:stCondLst>
                              <p:cond delay="3800"/>
                            </p:stCondLst>
                            <p:childTnLst>
                              <p:par>
                                <p:cTn id="42" presetID="22" presetClass="entr" presetSubtype="1"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250"/>
                                        <p:tgtEl>
                                          <p:spTgt spid="5"/>
                                        </p:tgtEl>
                                      </p:cBhvr>
                                    </p:animEffect>
                                  </p:childTnLst>
                                </p:cTn>
                              </p:par>
                            </p:childTnLst>
                          </p:cTn>
                        </p:par>
                        <p:par>
                          <p:cTn id="45" fill="hold">
                            <p:stCondLst>
                              <p:cond delay="4300"/>
                            </p:stCondLst>
                            <p:childTnLst>
                              <p:par>
                                <p:cTn id="46" presetID="22" presetClass="entr" presetSubtype="8"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250"/>
                                        <p:tgtEl>
                                          <p:spTgt spid="22"/>
                                        </p:tgtEl>
                                      </p:cBhvr>
                                    </p:animEffect>
                                  </p:childTnLst>
                                </p:cTn>
                              </p:par>
                            </p:childTnLst>
                          </p:cTn>
                        </p:par>
                        <p:par>
                          <p:cTn id="49" fill="hold">
                            <p:stCondLst>
                              <p:cond delay="480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23"/>
                                        </p:tgtEl>
                                        <p:attrNameLst>
                                          <p:attrName>ppt_y</p:attrName>
                                        </p:attrNameLst>
                                      </p:cBhvr>
                                      <p:tavLst>
                                        <p:tav tm="0">
                                          <p:val>
                                            <p:strVal val="#ppt_y"/>
                                          </p:val>
                                        </p:tav>
                                        <p:tav tm="100000">
                                          <p:val>
                                            <p:strVal val="#ppt_y"/>
                                          </p:val>
                                        </p:tav>
                                      </p:tavLst>
                                    </p:anim>
                                    <p:anim calcmode="lin" valueType="num">
                                      <p:cBhvr>
                                        <p:cTn id="54"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23"/>
                                        </p:tgtEl>
                                      </p:cBhvr>
                                    </p:animEffect>
                                  </p:childTnLst>
                                </p:cTn>
                              </p:par>
                            </p:childTnLst>
                          </p:cTn>
                        </p:par>
                        <p:par>
                          <p:cTn id="57" fill="hold">
                            <p:stCondLst>
                              <p:cond delay="470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childTnLst>
                          </p:cTn>
                        </p:par>
                        <p:par>
                          <p:cTn id="61" fill="hold">
                            <p:stCondLst>
                              <p:cond delay="5200"/>
                            </p:stCondLst>
                            <p:childTnLst>
                              <p:par>
                                <p:cTn id="62" presetID="42" presetClass="entr" presetSubtype="0" fill="hold"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anim calcmode="lin" valueType="num">
                                      <p:cBhvr>
                                        <p:cTn id="65" dur="500" fill="hold"/>
                                        <p:tgtEl>
                                          <p:spTgt spid="19"/>
                                        </p:tgtEl>
                                        <p:attrNameLst>
                                          <p:attrName>ppt_x</p:attrName>
                                        </p:attrNameLst>
                                      </p:cBhvr>
                                      <p:tavLst>
                                        <p:tav tm="0">
                                          <p:val>
                                            <p:strVal val="#ppt_x"/>
                                          </p:val>
                                        </p:tav>
                                        <p:tav tm="100000">
                                          <p:val>
                                            <p:strVal val="#ppt_x"/>
                                          </p:val>
                                        </p:tav>
                                      </p:tavLst>
                                    </p:anim>
                                    <p:anim calcmode="lin" valueType="num">
                                      <p:cBhvr>
                                        <p:cTn id="66" dur="500" fill="hold"/>
                                        <p:tgtEl>
                                          <p:spTgt spid="19"/>
                                        </p:tgtEl>
                                        <p:attrNameLst>
                                          <p:attrName>ppt_y</p:attrName>
                                        </p:attrNameLst>
                                      </p:cBhvr>
                                      <p:tavLst>
                                        <p:tav tm="0">
                                          <p:val>
                                            <p:strVal val="#ppt_y+.1"/>
                                          </p:val>
                                        </p:tav>
                                        <p:tav tm="100000">
                                          <p:val>
                                            <p:strVal val="#ppt_y"/>
                                          </p:val>
                                        </p:tav>
                                      </p:tavLst>
                                    </p:anim>
                                  </p:childTnLst>
                                </p:cTn>
                              </p:par>
                            </p:childTnLst>
                          </p:cTn>
                        </p:par>
                        <p:par>
                          <p:cTn id="67" fill="hold">
                            <p:stCondLst>
                              <p:cond delay="5700"/>
                            </p:stCondLst>
                            <p:childTnLst>
                              <p:par>
                                <p:cTn id="68" presetID="22" presetClass="entr" presetSubtype="1" fill="hold" grpId="0"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up)">
                                      <p:cBhvr>
                                        <p:cTn id="70" dur="250"/>
                                        <p:tgtEl>
                                          <p:spTgt spid="11"/>
                                        </p:tgtEl>
                                      </p:cBhvr>
                                    </p:animEffect>
                                  </p:childTnLst>
                                </p:cTn>
                              </p:par>
                            </p:childTnLst>
                          </p:cTn>
                        </p:par>
                        <p:par>
                          <p:cTn id="71" fill="hold">
                            <p:stCondLst>
                              <p:cond delay="6200"/>
                            </p:stCondLst>
                            <p:childTnLst>
                              <p:par>
                                <p:cTn id="72" presetID="16" presetClass="entr" presetSubtype="21"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barn(inVertical)">
                                      <p:cBhvr>
                                        <p:cTn id="74" dur="500"/>
                                        <p:tgtEl>
                                          <p:spTgt spid="12"/>
                                        </p:tgtEl>
                                      </p:cBhvr>
                                    </p:animEffect>
                                  </p:childTnLst>
                                </p:cTn>
                              </p:par>
                            </p:childTnLst>
                          </p:cTn>
                        </p:par>
                        <p:par>
                          <p:cTn id="75" fill="hold">
                            <p:stCondLst>
                              <p:cond delay="6700"/>
                            </p:stCondLst>
                            <p:childTnLst>
                              <p:par>
                                <p:cTn id="76" presetID="22" presetClass="entr" presetSubtype="1" fill="hold" grpId="0" nodeType="afterEffect">
                                  <p:stCondLst>
                                    <p:cond delay="0"/>
                                  </p:stCondLst>
                                  <p:childTnLst>
                                    <p:set>
                                      <p:cBhvr>
                                        <p:cTn id="77" dur="1" fill="hold">
                                          <p:stCondLst>
                                            <p:cond delay="0"/>
                                          </p:stCondLst>
                                        </p:cTn>
                                        <p:tgtEl>
                                          <p:spTgt spid="6"/>
                                        </p:tgtEl>
                                        <p:attrNameLst>
                                          <p:attrName>style.visibility</p:attrName>
                                        </p:attrNameLst>
                                      </p:cBhvr>
                                      <p:to>
                                        <p:strVal val="visible"/>
                                      </p:to>
                                    </p:set>
                                    <p:animEffect transition="in" filter="wipe(up)">
                                      <p:cBhvr>
                                        <p:cTn id="78" dur="250"/>
                                        <p:tgtEl>
                                          <p:spTgt spid="6"/>
                                        </p:tgtEl>
                                      </p:cBhvr>
                                    </p:animEffect>
                                  </p:childTnLst>
                                </p:cTn>
                              </p:par>
                            </p:childTnLst>
                          </p:cTn>
                        </p:par>
                        <p:par>
                          <p:cTn id="79" fill="hold">
                            <p:stCondLst>
                              <p:cond delay="7200"/>
                            </p:stCondLst>
                            <p:childTnLst>
                              <p:par>
                                <p:cTn id="80" presetID="22" presetClass="entr" presetSubtype="8"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250"/>
                                        <p:tgtEl>
                                          <p:spTgt spid="25"/>
                                        </p:tgtEl>
                                      </p:cBhvr>
                                    </p:animEffect>
                                  </p:childTnLst>
                                </p:cTn>
                              </p:par>
                            </p:childTnLst>
                          </p:cTn>
                        </p:par>
                        <p:par>
                          <p:cTn id="83" fill="hold">
                            <p:stCondLst>
                              <p:cond delay="7700"/>
                            </p:stCondLst>
                            <p:childTnLst>
                              <p:par>
                                <p:cTn id="84" presetID="41" presetClass="entr" presetSubtype="0" fill="hold" grpId="0" nodeType="afterEffect">
                                  <p:stCondLst>
                                    <p:cond delay="0"/>
                                  </p:stCondLst>
                                  <p:iterate type="lt">
                                    <p:tmPct val="10000"/>
                                  </p:iterate>
                                  <p:childTnLst>
                                    <p:set>
                                      <p:cBhvr>
                                        <p:cTn id="85" dur="1" fill="hold">
                                          <p:stCondLst>
                                            <p:cond delay="0"/>
                                          </p:stCondLst>
                                        </p:cTn>
                                        <p:tgtEl>
                                          <p:spTgt spid="26"/>
                                        </p:tgtEl>
                                        <p:attrNameLst>
                                          <p:attrName>style.visibility</p:attrName>
                                        </p:attrNameLst>
                                      </p:cBhvr>
                                      <p:to>
                                        <p:strVal val="visible"/>
                                      </p:to>
                                    </p:set>
                                    <p:anim calcmode="lin" valueType="num">
                                      <p:cBhvr>
                                        <p:cTn id="86"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26"/>
                                        </p:tgtEl>
                                        <p:attrNameLst>
                                          <p:attrName>ppt_y</p:attrName>
                                        </p:attrNameLst>
                                      </p:cBhvr>
                                      <p:tavLst>
                                        <p:tav tm="0">
                                          <p:val>
                                            <p:strVal val="#ppt_y"/>
                                          </p:val>
                                        </p:tav>
                                        <p:tav tm="100000">
                                          <p:val>
                                            <p:strVal val="#ppt_y"/>
                                          </p:val>
                                        </p:tav>
                                      </p:tavLst>
                                    </p:anim>
                                    <p:anim calcmode="lin" valueType="num">
                                      <p:cBhvr>
                                        <p:cTn id="88"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26"/>
                                        </p:tgtEl>
                                      </p:cBhvr>
                                    </p:animEffect>
                                  </p:childTnLst>
                                </p:cTn>
                              </p:par>
                            </p:childTnLst>
                          </p:cTn>
                        </p:par>
                        <p:par>
                          <p:cTn id="91" fill="hold">
                            <p:stCondLst>
                              <p:cond delay="7650"/>
                            </p:stCondLst>
                            <p:childTnLst>
                              <p:par>
                                <p:cTn id="92" presetID="22" presetClass="entr" presetSubtype="1" fill="hold" grpId="0" nodeType="after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up)">
                                      <p:cBhvr>
                                        <p:cTn id="94" dur="500"/>
                                        <p:tgtEl>
                                          <p:spTgt spid="24"/>
                                        </p:tgtEl>
                                      </p:cBhvr>
                                    </p:animEffect>
                                  </p:childTnLst>
                                </p:cTn>
                              </p:par>
                            </p:childTnLst>
                          </p:cTn>
                        </p:par>
                        <p:par>
                          <p:cTn id="95" fill="hold">
                            <p:stCondLst>
                              <p:cond delay="8150"/>
                            </p:stCondLst>
                            <p:childTnLst>
                              <p:par>
                                <p:cTn id="96" presetID="42"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anim calcmode="lin" valueType="num">
                                      <p:cBhvr>
                                        <p:cTn id="99" dur="500" fill="hold"/>
                                        <p:tgtEl>
                                          <p:spTgt spid="20"/>
                                        </p:tgtEl>
                                        <p:attrNameLst>
                                          <p:attrName>ppt_x</p:attrName>
                                        </p:attrNameLst>
                                      </p:cBhvr>
                                      <p:tavLst>
                                        <p:tav tm="0">
                                          <p:val>
                                            <p:strVal val="#ppt_x"/>
                                          </p:val>
                                        </p:tav>
                                        <p:tav tm="100000">
                                          <p:val>
                                            <p:strVal val="#ppt_x"/>
                                          </p:val>
                                        </p:tav>
                                      </p:tavLst>
                                    </p:anim>
                                    <p:anim calcmode="lin" valueType="num">
                                      <p:cBhvr>
                                        <p:cTn id="100" dur="500" fill="hold"/>
                                        <p:tgtEl>
                                          <p:spTgt spid="20"/>
                                        </p:tgtEl>
                                        <p:attrNameLst>
                                          <p:attrName>ppt_y</p:attrName>
                                        </p:attrNameLst>
                                      </p:cBhvr>
                                      <p:tavLst>
                                        <p:tav tm="0">
                                          <p:val>
                                            <p:strVal val="#ppt_y+.1"/>
                                          </p:val>
                                        </p:tav>
                                        <p:tav tm="100000">
                                          <p:val>
                                            <p:strVal val="#ppt_y"/>
                                          </p:val>
                                        </p:tav>
                                      </p:tavLst>
                                    </p:anim>
                                  </p:childTnLst>
                                </p:cTn>
                              </p:par>
                            </p:childTnLst>
                          </p:cTn>
                        </p:par>
                        <p:par>
                          <p:cTn id="101" fill="hold">
                            <p:stCondLst>
                              <p:cond delay="8650"/>
                            </p:stCondLst>
                            <p:childTnLst>
                              <p:par>
                                <p:cTn id="102" presetID="22" presetClass="entr" presetSubtype="1" fill="hold" grpId="0" nodeType="after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wipe(up)">
                                      <p:cBhvr>
                                        <p:cTn id="104" dur="250"/>
                                        <p:tgtEl>
                                          <p:spTgt spid="13"/>
                                        </p:tgtEl>
                                      </p:cBhvr>
                                    </p:animEffect>
                                  </p:childTnLst>
                                </p:cTn>
                              </p:par>
                            </p:childTnLst>
                          </p:cTn>
                        </p:par>
                        <p:par>
                          <p:cTn id="105" fill="hold">
                            <p:stCondLst>
                              <p:cond delay="9150"/>
                            </p:stCondLst>
                            <p:childTnLst>
                              <p:par>
                                <p:cTn id="106" presetID="16" presetClass="entr" presetSubtype="21" fill="hold" grpId="0" nodeType="afterEffect">
                                  <p:stCondLst>
                                    <p:cond delay="0"/>
                                  </p:stCondLst>
                                  <p:childTnLst>
                                    <p:set>
                                      <p:cBhvr>
                                        <p:cTn id="107" dur="1" fill="hold">
                                          <p:stCondLst>
                                            <p:cond delay="0"/>
                                          </p:stCondLst>
                                        </p:cTn>
                                        <p:tgtEl>
                                          <p:spTgt spid="14"/>
                                        </p:tgtEl>
                                        <p:attrNameLst>
                                          <p:attrName>style.visibility</p:attrName>
                                        </p:attrNameLst>
                                      </p:cBhvr>
                                      <p:to>
                                        <p:strVal val="visible"/>
                                      </p:to>
                                    </p:set>
                                    <p:animEffect transition="in" filter="barn(inVertical)">
                                      <p:cBhvr>
                                        <p:cTn id="108" dur="500"/>
                                        <p:tgtEl>
                                          <p:spTgt spid="14"/>
                                        </p:tgtEl>
                                      </p:cBhvr>
                                    </p:animEffect>
                                  </p:childTnLst>
                                </p:cTn>
                              </p:par>
                            </p:childTnLst>
                          </p:cTn>
                        </p:par>
                        <p:par>
                          <p:cTn id="109" fill="hold">
                            <p:stCondLst>
                              <p:cond delay="9650"/>
                            </p:stCondLst>
                            <p:childTnLst>
                              <p:par>
                                <p:cTn id="110" presetID="22" presetClass="entr" presetSubtype="1" fill="hold" grpId="0" nodeType="after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wipe(up)">
                                      <p:cBhvr>
                                        <p:cTn id="112" dur="250"/>
                                        <p:tgtEl>
                                          <p:spTgt spid="7"/>
                                        </p:tgtEl>
                                      </p:cBhvr>
                                    </p:animEffect>
                                  </p:childTnLst>
                                </p:cTn>
                              </p:par>
                            </p:childTnLst>
                          </p:cTn>
                        </p:par>
                        <p:par>
                          <p:cTn id="113" fill="hold">
                            <p:stCondLst>
                              <p:cond delay="10150"/>
                            </p:stCondLst>
                            <p:childTnLst>
                              <p:par>
                                <p:cTn id="114" presetID="22" presetClass="entr" presetSubtype="8" fill="hold" grpId="0" nodeType="after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wipe(left)">
                                      <p:cBhvr>
                                        <p:cTn id="116" dur="250"/>
                                        <p:tgtEl>
                                          <p:spTgt spid="28"/>
                                        </p:tgtEl>
                                      </p:cBhvr>
                                    </p:animEffect>
                                  </p:childTnLst>
                                </p:cTn>
                              </p:par>
                            </p:childTnLst>
                          </p:cTn>
                        </p:par>
                        <p:par>
                          <p:cTn id="117" fill="hold">
                            <p:stCondLst>
                              <p:cond delay="10650"/>
                            </p:stCondLst>
                            <p:childTnLst>
                              <p:par>
                                <p:cTn id="118" presetID="41" presetClass="entr" presetSubtype="0" fill="hold" grpId="0" nodeType="afterEffect">
                                  <p:stCondLst>
                                    <p:cond delay="0"/>
                                  </p:stCondLst>
                                  <p:iterate type="lt">
                                    <p:tmPct val="10000"/>
                                  </p:iterate>
                                  <p:childTnLst>
                                    <p:set>
                                      <p:cBhvr>
                                        <p:cTn id="119" dur="1" fill="hold">
                                          <p:stCondLst>
                                            <p:cond delay="0"/>
                                          </p:stCondLst>
                                        </p:cTn>
                                        <p:tgtEl>
                                          <p:spTgt spid="29"/>
                                        </p:tgtEl>
                                        <p:attrNameLst>
                                          <p:attrName>style.visibility</p:attrName>
                                        </p:attrNameLst>
                                      </p:cBhvr>
                                      <p:to>
                                        <p:strVal val="visible"/>
                                      </p:to>
                                    </p:set>
                                    <p:anim calcmode="lin" valueType="num">
                                      <p:cBhvr>
                                        <p:cTn id="120"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21" dur="500" fill="hold"/>
                                        <p:tgtEl>
                                          <p:spTgt spid="29"/>
                                        </p:tgtEl>
                                        <p:attrNameLst>
                                          <p:attrName>ppt_y</p:attrName>
                                        </p:attrNameLst>
                                      </p:cBhvr>
                                      <p:tavLst>
                                        <p:tav tm="0">
                                          <p:val>
                                            <p:strVal val="#ppt_y"/>
                                          </p:val>
                                        </p:tav>
                                        <p:tav tm="100000">
                                          <p:val>
                                            <p:strVal val="#ppt_y"/>
                                          </p:val>
                                        </p:tav>
                                      </p:tavLst>
                                    </p:anim>
                                    <p:anim calcmode="lin" valueType="num">
                                      <p:cBhvr>
                                        <p:cTn id="122"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123"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124" dur="500" tmFilter="0,0; .5, 1; 1, 1"/>
                                        <p:tgtEl>
                                          <p:spTgt spid="29"/>
                                        </p:tgtEl>
                                      </p:cBhvr>
                                    </p:animEffect>
                                  </p:childTnLst>
                                </p:cTn>
                              </p:par>
                            </p:childTnLst>
                          </p:cTn>
                        </p:par>
                        <p:par>
                          <p:cTn id="125" fill="hold">
                            <p:stCondLst>
                              <p:cond delay="10600"/>
                            </p:stCondLst>
                            <p:childTnLst>
                              <p:par>
                                <p:cTn id="126" presetID="22" presetClass="entr" presetSubtype="1" fill="hold" grpId="0" nodeType="afterEffect">
                                  <p:stCondLst>
                                    <p:cond delay="0"/>
                                  </p:stCondLst>
                                  <p:childTnLst>
                                    <p:set>
                                      <p:cBhvr>
                                        <p:cTn id="127" dur="1" fill="hold">
                                          <p:stCondLst>
                                            <p:cond delay="0"/>
                                          </p:stCondLst>
                                        </p:cTn>
                                        <p:tgtEl>
                                          <p:spTgt spid="27"/>
                                        </p:tgtEl>
                                        <p:attrNameLst>
                                          <p:attrName>style.visibility</p:attrName>
                                        </p:attrNameLst>
                                      </p:cBhvr>
                                      <p:to>
                                        <p:strVal val="visible"/>
                                      </p:to>
                                    </p:set>
                                    <p:animEffect transition="in" filter="wipe(up)">
                                      <p:cBhvr>
                                        <p:cTn id="128" dur="500"/>
                                        <p:tgtEl>
                                          <p:spTgt spid="27"/>
                                        </p:tgtEl>
                                      </p:cBhvr>
                                    </p:animEffect>
                                  </p:childTnLst>
                                </p:cTn>
                              </p:par>
                            </p:childTnLst>
                          </p:cTn>
                        </p:par>
                        <p:par>
                          <p:cTn id="129" fill="hold">
                            <p:stCondLst>
                              <p:cond delay="11100"/>
                            </p:stCondLst>
                            <p:childTnLst>
                              <p:par>
                                <p:cTn id="130" presetID="42" presetClass="entr" presetSubtype="0" fill="hold" nodeType="after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fade">
                                      <p:cBhvr>
                                        <p:cTn id="132" dur="500"/>
                                        <p:tgtEl>
                                          <p:spTgt spid="17"/>
                                        </p:tgtEl>
                                      </p:cBhvr>
                                    </p:animEffect>
                                    <p:anim calcmode="lin" valueType="num">
                                      <p:cBhvr>
                                        <p:cTn id="133" dur="500" fill="hold"/>
                                        <p:tgtEl>
                                          <p:spTgt spid="17"/>
                                        </p:tgtEl>
                                        <p:attrNameLst>
                                          <p:attrName>ppt_x</p:attrName>
                                        </p:attrNameLst>
                                      </p:cBhvr>
                                      <p:tavLst>
                                        <p:tav tm="0">
                                          <p:val>
                                            <p:strVal val="#ppt_x"/>
                                          </p:val>
                                        </p:tav>
                                        <p:tav tm="100000">
                                          <p:val>
                                            <p:strVal val="#ppt_x"/>
                                          </p:val>
                                        </p:tav>
                                      </p:tavLst>
                                    </p:anim>
                                    <p:anim calcmode="lin" valueType="num">
                                      <p:cBhvr>
                                        <p:cTn id="134" dur="500" fill="hold"/>
                                        <p:tgtEl>
                                          <p:spTgt spid="17"/>
                                        </p:tgtEl>
                                        <p:attrNameLst>
                                          <p:attrName>ppt_y</p:attrName>
                                        </p:attrNameLst>
                                      </p:cBhvr>
                                      <p:tavLst>
                                        <p:tav tm="0">
                                          <p:val>
                                            <p:strVal val="#ppt_y+.1"/>
                                          </p:val>
                                        </p:tav>
                                        <p:tav tm="100000">
                                          <p:val>
                                            <p:strVal val="#ppt_y"/>
                                          </p:val>
                                        </p:tav>
                                      </p:tavLst>
                                    </p:anim>
                                  </p:childTnLst>
                                </p:cTn>
                              </p:par>
                            </p:childTnLst>
                          </p:cTn>
                        </p:par>
                        <p:par>
                          <p:cTn id="135" fill="hold">
                            <p:stCondLst>
                              <p:cond delay="11600"/>
                            </p:stCondLst>
                            <p:childTnLst>
                              <p:par>
                                <p:cTn id="136" presetID="22" presetClass="entr" presetSubtype="1" fill="hold" grpId="0" nodeType="afterEffect">
                                  <p:stCondLst>
                                    <p:cond delay="0"/>
                                  </p:stCondLst>
                                  <p:childTnLst>
                                    <p:set>
                                      <p:cBhvr>
                                        <p:cTn id="137" dur="1" fill="hold">
                                          <p:stCondLst>
                                            <p:cond delay="0"/>
                                          </p:stCondLst>
                                        </p:cTn>
                                        <p:tgtEl>
                                          <p:spTgt spid="15"/>
                                        </p:tgtEl>
                                        <p:attrNameLst>
                                          <p:attrName>style.visibility</p:attrName>
                                        </p:attrNameLst>
                                      </p:cBhvr>
                                      <p:to>
                                        <p:strVal val="visible"/>
                                      </p:to>
                                    </p:set>
                                    <p:animEffect transition="in" filter="wipe(up)">
                                      <p:cBhvr>
                                        <p:cTn id="138" dur="250"/>
                                        <p:tgtEl>
                                          <p:spTgt spid="15"/>
                                        </p:tgtEl>
                                      </p:cBhvr>
                                    </p:animEffect>
                                  </p:childTnLst>
                                </p:cTn>
                              </p:par>
                            </p:childTnLst>
                          </p:cTn>
                        </p:par>
                        <p:par>
                          <p:cTn id="139" fill="hold">
                            <p:stCondLst>
                              <p:cond delay="12100"/>
                            </p:stCondLst>
                            <p:childTnLst>
                              <p:par>
                                <p:cTn id="140" presetID="16" presetClass="entr" presetSubtype="21" fill="hold" grpId="0" nodeType="afterEffect">
                                  <p:stCondLst>
                                    <p:cond delay="0"/>
                                  </p:stCondLst>
                                  <p:childTnLst>
                                    <p:set>
                                      <p:cBhvr>
                                        <p:cTn id="141" dur="1" fill="hold">
                                          <p:stCondLst>
                                            <p:cond delay="0"/>
                                          </p:stCondLst>
                                        </p:cTn>
                                        <p:tgtEl>
                                          <p:spTgt spid="16"/>
                                        </p:tgtEl>
                                        <p:attrNameLst>
                                          <p:attrName>style.visibility</p:attrName>
                                        </p:attrNameLst>
                                      </p:cBhvr>
                                      <p:to>
                                        <p:strVal val="visible"/>
                                      </p:to>
                                    </p:set>
                                    <p:animEffect transition="in" filter="barn(inVertical)">
                                      <p:cBhvr>
                                        <p:cTn id="142" dur="500"/>
                                        <p:tgtEl>
                                          <p:spTgt spid="16"/>
                                        </p:tgtEl>
                                      </p:cBhvr>
                                    </p:animEffect>
                                  </p:childTnLst>
                                </p:cTn>
                              </p:par>
                            </p:childTnLst>
                          </p:cTn>
                        </p:par>
                        <p:par>
                          <p:cTn id="143" fill="hold">
                            <p:stCondLst>
                              <p:cond delay="12600"/>
                            </p:stCondLst>
                            <p:childTnLst>
                              <p:par>
                                <p:cTn id="144" presetID="22" presetClass="entr" presetSubtype="1" fill="hold" grpId="0" nodeType="afterEffect">
                                  <p:stCondLst>
                                    <p:cond delay="0"/>
                                  </p:stCondLst>
                                  <p:childTnLst>
                                    <p:set>
                                      <p:cBhvr>
                                        <p:cTn id="145" dur="1" fill="hold">
                                          <p:stCondLst>
                                            <p:cond delay="0"/>
                                          </p:stCondLst>
                                        </p:cTn>
                                        <p:tgtEl>
                                          <p:spTgt spid="8"/>
                                        </p:tgtEl>
                                        <p:attrNameLst>
                                          <p:attrName>style.visibility</p:attrName>
                                        </p:attrNameLst>
                                      </p:cBhvr>
                                      <p:to>
                                        <p:strVal val="visible"/>
                                      </p:to>
                                    </p:set>
                                    <p:animEffect transition="in" filter="wipe(up)">
                                      <p:cBhvr>
                                        <p:cTn id="146" dur="250"/>
                                        <p:tgtEl>
                                          <p:spTgt spid="8"/>
                                        </p:tgtEl>
                                      </p:cBhvr>
                                    </p:animEffect>
                                  </p:childTnLst>
                                </p:cTn>
                              </p:par>
                            </p:childTnLst>
                          </p:cTn>
                        </p:par>
                        <p:par>
                          <p:cTn id="147" fill="hold">
                            <p:stCondLst>
                              <p:cond delay="13100"/>
                            </p:stCondLst>
                            <p:childTnLst>
                              <p:par>
                                <p:cTn id="148" presetID="22" presetClass="entr" presetSubtype="8" fill="hold" grpId="0" nodeType="afterEffect">
                                  <p:stCondLst>
                                    <p:cond delay="0"/>
                                  </p:stCondLst>
                                  <p:childTnLst>
                                    <p:set>
                                      <p:cBhvr>
                                        <p:cTn id="149" dur="1" fill="hold">
                                          <p:stCondLst>
                                            <p:cond delay="0"/>
                                          </p:stCondLst>
                                        </p:cTn>
                                        <p:tgtEl>
                                          <p:spTgt spid="31"/>
                                        </p:tgtEl>
                                        <p:attrNameLst>
                                          <p:attrName>style.visibility</p:attrName>
                                        </p:attrNameLst>
                                      </p:cBhvr>
                                      <p:to>
                                        <p:strVal val="visible"/>
                                      </p:to>
                                    </p:set>
                                    <p:animEffect transition="in" filter="wipe(left)">
                                      <p:cBhvr>
                                        <p:cTn id="150" dur="250"/>
                                        <p:tgtEl>
                                          <p:spTgt spid="31"/>
                                        </p:tgtEl>
                                      </p:cBhvr>
                                    </p:animEffect>
                                  </p:childTnLst>
                                </p:cTn>
                              </p:par>
                            </p:childTnLst>
                          </p:cTn>
                        </p:par>
                        <p:par>
                          <p:cTn id="151" fill="hold">
                            <p:stCondLst>
                              <p:cond delay="13600"/>
                            </p:stCondLst>
                            <p:childTnLst>
                              <p:par>
                                <p:cTn id="152" presetID="41" presetClass="entr" presetSubtype="0" fill="hold" grpId="0" nodeType="afterEffect">
                                  <p:stCondLst>
                                    <p:cond delay="0"/>
                                  </p:stCondLst>
                                  <p:iterate type="lt">
                                    <p:tmPct val="10000"/>
                                  </p:iterate>
                                  <p:childTnLst>
                                    <p:set>
                                      <p:cBhvr>
                                        <p:cTn id="153" dur="1" fill="hold">
                                          <p:stCondLst>
                                            <p:cond delay="0"/>
                                          </p:stCondLst>
                                        </p:cTn>
                                        <p:tgtEl>
                                          <p:spTgt spid="32"/>
                                        </p:tgtEl>
                                        <p:attrNameLst>
                                          <p:attrName>style.visibility</p:attrName>
                                        </p:attrNameLst>
                                      </p:cBhvr>
                                      <p:to>
                                        <p:strVal val="visible"/>
                                      </p:to>
                                    </p:set>
                                    <p:anim calcmode="lin" valueType="num">
                                      <p:cBhvr>
                                        <p:cTn id="154"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55" dur="500" fill="hold"/>
                                        <p:tgtEl>
                                          <p:spTgt spid="32"/>
                                        </p:tgtEl>
                                        <p:attrNameLst>
                                          <p:attrName>ppt_y</p:attrName>
                                        </p:attrNameLst>
                                      </p:cBhvr>
                                      <p:tavLst>
                                        <p:tav tm="0">
                                          <p:val>
                                            <p:strVal val="#ppt_y"/>
                                          </p:val>
                                        </p:tav>
                                        <p:tav tm="100000">
                                          <p:val>
                                            <p:strVal val="#ppt_y"/>
                                          </p:val>
                                        </p:tav>
                                      </p:tavLst>
                                    </p:anim>
                                    <p:anim calcmode="lin" valueType="num">
                                      <p:cBhvr>
                                        <p:cTn id="156"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57"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8" dur="500" tmFilter="0,0; .5, 1; 1, 1"/>
                                        <p:tgtEl>
                                          <p:spTgt spid="32"/>
                                        </p:tgtEl>
                                      </p:cBhvr>
                                    </p:animEffect>
                                  </p:childTnLst>
                                </p:cTn>
                              </p:par>
                            </p:childTnLst>
                          </p:cTn>
                        </p:par>
                        <p:par>
                          <p:cTn id="159" fill="hold">
                            <p:stCondLst>
                              <p:cond delay="13500"/>
                            </p:stCondLst>
                            <p:childTnLst>
                              <p:par>
                                <p:cTn id="160" presetID="22" presetClass="entr" presetSubtype="1" fill="hold" grpId="0" nodeType="afterEffect">
                                  <p:stCondLst>
                                    <p:cond delay="0"/>
                                  </p:stCondLst>
                                  <p:childTnLst>
                                    <p:set>
                                      <p:cBhvr>
                                        <p:cTn id="161" dur="1" fill="hold">
                                          <p:stCondLst>
                                            <p:cond delay="0"/>
                                          </p:stCondLst>
                                        </p:cTn>
                                        <p:tgtEl>
                                          <p:spTgt spid="30"/>
                                        </p:tgtEl>
                                        <p:attrNameLst>
                                          <p:attrName>style.visibility</p:attrName>
                                        </p:attrNameLst>
                                      </p:cBhvr>
                                      <p:to>
                                        <p:strVal val="visible"/>
                                      </p:to>
                                    </p:set>
                                    <p:animEffect transition="in" filter="wipe(up)">
                                      <p:cBhvr>
                                        <p:cTn id="1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8" grpId="0" animBg="1"/>
      <p:bldP spid="9" grpId="0" animBg="1"/>
      <p:bldP spid="10" grpId="0"/>
      <p:bldP spid="11" grpId="0" animBg="1"/>
      <p:bldP spid="12" grpId="0"/>
      <p:bldP spid="13" grpId="0" animBg="1"/>
      <p:bldP spid="14" grpId="0"/>
      <p:bldP spid="15" grpId="0" animBg="1"/>
      <p:bldP spid="16" grpId="0"/>
      <p:bldP spid="21" grpId="0"/>
      <p:bldP spid="22" grpId="0" animBg="1"/>
      <p:bldP spid="23" grpId="0"/>
      <p:bldP spid="24" grpId="0"/>
      <p:bldP spid="25" grpId="0" animBg="1"/>
      <p:bldP spid="26" grpId="0"/>
      <p:bldP spid="27" grpId="0"/>
      <p:bldP spid="28" grpId="0" animBg="1"/>
      <p:bldP spid="29" grpId="0"/>
      <p:bldP spid="30" grpId="0"/>
      <p:bldP spid="31" grpId="0" animBg="1"/>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执行方式</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Execution mode</a:t>
            </a:r>
            <a:endParaRPr lang="en-US" altLang="zh-CN" dirty="0">
              <a:latin typeface="+mn-lt"/>
              <a:ea typeface="+mn-ea"/>
              <a:cs typeface="+mn-ea"/>
              <a:sym typeface="+mn-lt"/>
            </a:endParaRPr>
          </a:p>
        </p:txBody>
      </p:sp>
      <p:sp>
        <p:nvSpPr>
          <p:cNvPr id="6" name="ïŝļîḓê"/>
          <p:cNvSpPr/>
          <p:nvPr/>
        </p:nvSpPr>
        <p:spPr bwMode="auto">
          <a:xfrm>
            <a:off x="669925" y="2619000"/>
            <a:ext cx="5246075" cy="1980000"/>
          </a:xfrm>
          <a:prstGeom prst="rightArrow">
            <a:avLst>
              <a:gd name="adj1" fmla="val 68290"/>
              <a:gd name="adj2" fmla="val 50000"/>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cs typeface="+mn-ea"/>
              <a:sym typeface="+mn-lt"/>
            </a:endParaRPr>
          </a:p>
        </p:txBody>
      </p:sp>
      <p:sp>
        <p:nvSpPr>
          <p:cNvPr id="7" name="íṡḷïḋè"/>
          <p:cNvSpPr/>
          <p:nvPr/>
        </p:nvSpPr>
        <p:spPr bwMode="auto">
          <a:xfrm flipH="1">
            <a:off x="6274413" y="2619000"/>
            <a:ext cx="5246075" cy="1980000"/>
          </a:xfrm>
          <a:prstGeom prst="rightArrow">
            <a:avLst>
              <a:gd name="adj1" fmla="val 68290"/>
              <a:gd name="adj2" fmla="val 50000"/>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cs typeface="+mn-ea"/>
              <a:sym typeface="+mn-lt"/>
            </a:endParaRPr>
          </a:p>
        </p:txBody>
      </p:sp>
      <p:sp>
        <p:nvSpPr>
          <p:cNvPr id="8" name="išļiḋé"/>
          <p:cNvSpPr/>
          <p:nvPr/>
        </p:nvSpPr>
        <p:spPr bwMode="auto">
          <a:xfrm>
            <a:off x="6948842" y="1800279"/>
            <a:ext cx="312738" cy="817563"/>
          </a:xfrm>
          <a:custGeom>
            <a:avLst/>
            <a:gdLst>
              <a:gd name="T0" fmla="*/ 0 w 197"/>
              <a:gd name="T1" fmla="*/ 514 h 515"/>
              <a:gd name="T2" fmla="*/ 59 w 197"/>
              <a:gd name="T3" fmla="*/ 226 h 515"/>
              <a:gd name="T4" fmla="*/ 104 w 197"/>
              <a:gd name="T5" fmla="*/ 257 h 515"/>
              <a:gd name="T6" fmla="*/ 196 w 197"/>
              <a:gd name="T7" fmla="*/ 0 h 515"/>
              <a:gd name="T8" fmla="*/ 125 w 197"/>
              <a:gd name="T9" fmla="*/ 321 h 515"/>
              <a:gd name="T10" fmla="*/ 79 w 197"/>
              <a:gd name="T11" fmla="*/ 280 h 515"/>
              <a:gd name="T12" fmla="*/ 0 w 197"/>
              <a:gd name="T13" fmla="*/ 514 h 515"/>
            </a:gdLst>
            <a:ahLst/>
            <a:cxnLst>
              <a:cxn ang="0">
                <a:pos x="T0" y="T1"/>
              </a:cxn>
              <a:cxn ang="0">
                <a:pos x="T2" y="T3"/>
              </a:cxn>
              <a:cxn ang="0">
                <a:pos x="T4" y="T5"/>
              </a:cxn>
              <a:cxn ang="0">
                <a:pos x="T6" y="T7"/>
              </a:cxn>
              <a:cxn ang="0">
                <a:pos x="T8" y="T9"/>
              </a:cxn>
              <a:cxn ang="0">
                <a:pos x="T10" y="T11"/>
              </a:cxn>
              <a:cxn ang="0">
                <a:pos x="T12" y="T13"/>
              </a:cxn>
            </a:cxnLst>
            <a:rect l="0" t="0" r="r" b="b"/>
            <a:pathLst>
              <a:path w="197" h="515">
                <a:moveTo>
                  <a:pt x="0" y="514"/>
                </a:moveTo>
                <a:lnTo>
                  <a:pt x="59" y="226"/>
                </a:lnTo>
                <a:lnTo>
                  <a:pt x="104" y="257"/>
                </a:lnTo>
                <a:lnTo>
                  <a:pt x="196" y="0"/>
                </a:lnTo>
                <a:lnTo>
                  <a:pt x="125" y="321"/>
                </a:lnTo>
                <a:lnTo>
                  <a:pt x="79" y="280"/>
                </a:lnTo>
                <a:lnTo>
                  <a:pt x="0" y="514"/>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9" name="î$lïḓé"/>
          <p:cNvSpPr/>
          <p:nvPr/>
        </p:nvSpPr>
        <p:spPr bwMode="auto">
          <a:xfrm>
            <a:off x="4881000" y="1803025"/>
            <a:ext cx="487363" cy="815975"/>
          </a:xfrm>
          <a:custGeom>
            <a:avLst/>
            <a:gdLst>
              <a:gd name="T0" fmla="*/ 306 w 307"/>
              <a:gd name="T1" fmla="*/ 513 h 514"/>
              <a:gd name="T2" fmla="*/ 216 w 307"/>
              <a:gd name="T3" fmla="*/ 242 h 514"/>
              <a:gd name="T4" fmla="*/ 194 w 307"/>
              <a:gd name="T5" fmla="*/ 303 h 514"/>
              <a:gd name="T6" fmla="*/ 119 w 307"/>
              <a:gd name="T7" fmla="*/ 138 h 514"/>
              <a:gd name="T8" fmla="*/ 101 w 307"/>
              <a:gd name="T9" fmla="*/ 199 h 514"/>
              <a:gd name="T10" fmla="*/ 0 w 307"/>
              <a:gd name="T11" fmla="*/ 0 h 514"/>
              <a:gd name="T12" fmla="*/ 101 w 307"/>
              <a:gd name="T13" fmla="*/ 268 h 514"/>
              <a:gd name="T14" fmla="*/ 119 w 307"/>
              <a:gd name="T15" fmla="*/ 188 h 514"/>
              <a:gd name="T16" fmla="*/ 190 w 307"/>
              <a:gd name="T17" fmla="*/ 365 h 514"/>
              <a:gd name="T18" fmla="*/ 213 w 307"/>
              <a:gd name="T19" fmla="*/ 299 h 514"/>
              <a:gd name="T20" fmla="*/ 306 w 307"/>
              <a:gd name="T21" fmla="*/ 51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7" h="514">
                <a:moveTo>
                  <a:pt x="306" y="513"/>
                </a:moveTo>
                <a:lnTo>
                  <a:pt x="216" y="242"/>
                </a:lnTo>
                <a:lnTo>
                  <a:pt x="194" y="303"/>
                </a:lnTo>
                <a:lnTo>
                  <a:pt x="119" y="138"/>
                </a:lnTo>
                <a:lnTo>
                  <a:pt x="101" y="199"/>
                </a:lnTo>
                <a:lnTo>
                  <a:pt x="0" y="0"/>
                </a:lnTo>
                <a:lnTo>
                  <a:pt x="101" y="268"/>
                </a:lnTo>
                <a:lnTo>
                  <a:pt x="119" y="188"/>
                </a:lnTo>
                <a:lnTo>
                  <a:pt x="190" y="365"/>
                </a:lnTo>
                <a:lnTo>
                  <a:pt x="213" y="299"/>
                </a:lnTo>
                <a:lnTo>
                  <a:pt x="306" y="513"/>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10" name="ïşḷîḋe"/>
          <p:cNvSpPr/>
          <p:nvPr/>
        </p:nvSpPr>
        <p:spPr bwMode="auto">
          <a:xfrm>
            <a:off x="7000212" y="4495652"/>
            <a:ext cx="263525" cy="919163"/>
          </a:xfrm>
          <a:custGeom>
            <a:avLst/>
            <a:gdLst>
              <a:gd name="T0" fmla="*/ 165 w 166"/>
              <a:gd name="T1" fmla="*/ 578 h 579"/>
              <a:gd name="T2" fmla="*/ 146 w 166"/>
              <a:gd name="T3" fmla="*/ 290 h 579"/>
              <a:gd name="T4" fmla="*/ 111 w 166"/>
              <a:gd name="T5" fmla="*/ 346 h 579"/>
              <a:gd name="T6" fmla="*/ 80 w 166"/>
              <a:gd name="T7" fmla="*/ 165 h 579"/>
              <a:gd name="T8" fmla="*/ 48 w 166"/>
              <a:gd name="T9" fmla="*/ 219 h 579"/>
              <a:gd name="T10" fmla="*/ 0 w 166"/>
              <a:gd name="T11" fmla="*/ 0 h 579"/>
              <a:gd name="T12" fmla="*/ 30 w 166"/>
              <a:gd name="T13" fmla="*/ 285 h 579"/>
              <a:gd name="T14" fmla="*/ 67 w 166"/>
              <a:gd name="T15" fmla="*/ 212 h 579"/>
              <a:gd name="T16" fmla="*/ 91 w 166"/>
              <a:gd name="T17" fmla="*/ 402 h 579"/>
              <a:gd name="T18" fmla="*/ 129 w 166"/>
              <a:gd name="T19" fmla="*/ 346 h 579"/>
              <a:gd name="T20" fmla="*/ 165 w 166"/>
              <a:gd name="T21" fmla="*/ 578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6" h="579">
                <a:moveTo>
                  <a:pt x="165" y="578"/>
                </a:moveTo>
                <a:lnTo>
                  <a:pt x="146" y="290"/>
                </a:lnTo>
                <a:lnTo>
                  <a:pt x="111" y="346"/>
                </a:lnTo>
                <a:lnTo>
                  <a:pt x="80" y="165"/>
                </a:lnTo>
                <a:lnTo>
                  <a:pt x="48" y="219"/>
                </a:lnTo>
                <a:lnTo>
                  <a:pt x="0" y="0"/>
                </a:lnTo>
                <a:lnTo>
                  <a:pt x="30" y="285"/>
                </a:lnTo>
                <a:lnTo>
                  <a:pt x="67" y="212"/>
                </a:lnTo>
                <a:lnTo>
                  <a:pt x="91" y="402"/>
                </a:lnTo>
                <a:lnTo>
                  <a:pt x="129" y="346"/>
                </a:lnTo>
                <a:lnTo>
                  <a:pt x="165" y="578"/>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11" name="ïşḻîḍé"/>
          <p:cNvSpPr/>
          <p:nvPr/>
        </p:nvSpPr>
        <p:spPr bwMode="auto">
          <a:xfrm>
            <a:off x="5057213" y="4495652"/>
            <a:ext cx="311150" cy="817563"/>
          </a:xfrm>
          <a:custGeom>
            <a:avLst/>
            <a:gdLst>
              <a:gd name="T0" fmla="*/ 0 w 196"/>
              <a:gd name="T1" fmla="*/ 514 h 515"/>
              <a:gd name="T2" fmla="*/ 58 w 196"/>
              <a:gd name="T3" fmla="*/ 226 h 515"/>
              <a:gd name="T4" fmla="*/ 103 w 196"/>
              <a:gd name="T5" fmla="*/ 256 h 515"/>
              <a:gd name="T6" fmla="*/ 195 w 196"/>
              <a:gd name="T7" fmla="*/ 0 h 515"/>
              <a:gd name="T8" fmla="*/ 124 w 196"/>
              <a:gd name="T9" fmla="*/ 320 h 515"/>
              <a:gd name="T10" fmla="*/ 78 w 196"/>
              <a:gd name="T11" fmla="*/ 279 h 515"/>
              <a:gd name="T12" fmla="*/ 0 w 196"/>
              <a:gd name="T13" fmla="*/ 514 h 515"/>
            </a:gdLst>
            <a:ahLst/>
            <a:cxnLst>
              <a:cxn ang="0">
                <a:pos x="T0" y="T1"/>
              </a:cxn>
              <a:cxn ang="0">
                <a:pos x="T2" y="T3"/>
              </a:cxn>
              <a:cxn ang="0">
                <a:pos x="T4" y="T5"/>
              </a:cxn>
              <a:cxn ang="0">
                <a:pos x="T6" y="T7"/>
              </a:cxn>
              <a:cxn ang="0">
                <a:pos x="T8" y="T9"/>
              </a:cxn>
              <a:cxn ang="0">
                <a:pos x="T10" y="T11"/>
              </a:cxn>
              <a:cxn ang="0">
                <a:pos x="T12" y="T13"/>
              </a:cxn>
            </a:cxnLst>
            <a:rect l="0" t="0" r="r" b="b"/>
            <a:pathLst>
              <a:path w="196" h="515">
                <a:moveTo>
                  <a:pt x="0" y="514"/>
                </a:moveTo>
                <a:lnTo>
                  <a:pt x="58" y="226"/>
                </a:lnTo>
                <a:lnTo>
                  <a:pt x="103" y="256"/>
                </a:lnTo>
                <a:lnTo>
                  <a:pt x="195" y="0"/>
                </a:lnTo>
                <a:lnTo>
                  <a:pt x="124" y="320"/>
                </a:lnTo>
                <a:lnTo>
                  <a:pt x="78" y="279"/>
                </a:lnTo>
                <a:lnTo>
                  <a:pt x="0" y="514"/>
                </a:lnTo>
              </a:path>
            </a:pathLst>
          </a:custGeom>
          <a:solidFill>
            <a:schemeClr val="hlink"/>
          </a:solidFill>
          <a:ln w="12700" cap="rnd" cmpd="sng">
            <a:no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cs typeface="+mn-ea"/>
              <a:sym typeface="+mn-lt"/>
            </a:endParaRPr>
          </a:p>
        </p:txBody>
      </p:sp>
      <p:sp>
        <p:nvSpPr>
          <p:cNvPr id="24" name="TextBox 50"/>
          <p:cNvSpPr txBox="1"/>
          <p:nvPr/>
        </p:nvSpPr>
        <p:spPr>
          <a:xfrm>
            <a:off x="585816" y="1575777"/>
            <a:ext cx="2477305" cy="400110"/>
          </a:xfrm>
          <a:prstGeom prst="rect">
            <a:avLst/>
          </a:prstGeom>
          <a:noFill/>
        </p:spPr>
        <p:txBody>
          <a:bodyPr wrap="square" rtlCol="0">
            <a:spAutoFit/>
          </a:bodyPr>
          <a:lstStyle/>
          <a:p>
            <a:r>
              <a:rPr lang="zh-CN" altLang="zh-CN" sz="2000" b="1" dirty="0">
                <a:solidFill>
                  <a:schemeClr val="accent1"/>
                </a:solidFill>
                <a:cs typeface="+mn-ea"/>
                <a:sym typeface="+mn-lt"/>
              </a:rPr>
              <a:t>日程安排</a:t>
            </a:r>
            <a:endParaRPr lang="zh-CN" altLang="zh-CN" sz="2000" dirty="0">
              <a:solidFill>
                <a:schemeClr val="accent1"/>
              </a:solidFill>
              <a:cs typeface="+mn-ea"/>
              <a:sym typeface="+mn-lt"/>
            </a:endParaRPr>
          </a:p>
        </p:txBody>
      </p:sp>
      <p:sp>
        <p:nvSpPr>
          <p:cNvPr id="25" name="TextBox 52"/>
          <p:cNvSpPr txBox="1"/>
          <p:nvPr/>
        </p:nvSpPr>
        <p:spPr>
          <a:xfrm>
            <a:off x="669925" y="5414815"/>
            <a:ext cx="2477305" cy="400110"/>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zh-CN" dirty="0">
                <a:solidFill>
                  <a:schemeClr val="accent1"/>
                </a:solidFill>
                <a:latin typeface="+mn-lt"/>
                <a:ea typeface="+mn-ea"/>
                <a:cs typeface="+mn-ea"/>
                <a:sym typeface="+mn-lt"/>
              </a:rPr>
              <a:t>行动策略</a:t>
            </a:r>
            <a:endParaRPr lang="zh-CN" altLang="zh-CN" dirty="0">
              <a:solidFill>
                <a:schemeClr val="accent1"/>
              </a:solidFill>
              <a:latin typeface="+mn-lt"/>
              <a:ea typeface="+mn-ea"/>
              <a:cs typeface="+mn-ea"/>
              <a:sym typeface="+mn-lt"/>
            </a:endParaRPr>
          </a:p>
        </p:txBody>
      </p:sp>
      <p:sp>
        <p:nvSpPr>
          <p:cNvPr id="26" name="TextBox 54"/>
          <p:cNvSpPr txBox="1"/>
          <p:nvPr/>
        </p:nvSpPr>
        <p:spPr>
          <a:xfrm>
            <a:off x="9043183" y="1575777"/>
            <a:ext cx="2477305" cy="400110"/>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r"/>
            <a:r>
              <a:rPr lang="zh-CN" altLang="zh-CN" dirty="0">
                <a:solidFill>
                  <a:schemeClr val="accent1"/>
                </a:solidFill>
                <a:latin typeface="+mn-lt"/>
                <a:ea typeface="+mn-ea"/>
                <a:cs typeface="+mn-ea"/>
                <a:sym typeface="+mn-lt"/>
              </a:rPr>
              <a:t>客户服务</a:t>
            </a:r>
            <a:endParaRPr lang="zh-CN" altLang="zh-CN" dirty="0">
              <a:solidFill>
                <a:schemeClr val="accent1"/>
              </a:solidFill>
              <a:latin typeface="+mn-lt"/>
              <a:ea typeface="+mn-ea"/>
              <a:cs typeface="+mn-ea"/>
              <a:sym typeface="+mn-lt"/>
            </a:endParaRPr>
          </a:p>
        </p:txBody>
      </p:sp>
      <p:sp>
        <p:nvSpPr>
          <p:cNvPr id="27" name="TextBox 56"/>
          <p:cNvSpPr txBox="1"/>
          <p:nvPr/>
        </p:nvSpPr>
        <p:spPr>
          <a:xfrm>
            <a:off x="9043183" y="5414815"/>
            <a:ext cx="2477305" cy="400110"/>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r"/>
            <a:r>
              <a:rPr lang="zh-CN" altLang="zh-CN" dirty="0">
                <a:solidFill>
                  <a:schemeClr val="accent1"/>
                </a:solidFill>
                <a:latin typeface="+mn-lt"/>
                <a:ea typeface="+mn-ea"/>
                <a:cs typeface="+mn-ea"/>
                <a:sym typeface="+mn-lt"/>
              </a:rPr>
              <a:t>后勤保障</a:t>
            </a:r>
            <a:endParaRPr lang="zh-CN" altLang="zh-CN" dirty="0">
              <a:solidFill>
                <a:schemeClr val="accent1"/>
              </a:solidFill>
              <a:latin typeface="+mn-lt"/>
              <a:ea typeface="+mn-ea"/>
              <a:cs typeface="+mn-ea"/>
              <a:sym typeface="+mn-lt"/>
            </a:endParaRPr>
          </a:p>
        </p:txBody>
      </p:sp>
      <p:sp>
        <p:nvSpPr>
          <p:cNvPr id="28" name="íS1îde"/>
          <p:cNvSpPr txBox="1"/>
          <p:nvPr/>
        </p:nvSpPr>
        <p:spPr>
          <a:xfrm>
            <a:off x="601562" y="1940641"/>
            <a:ext cx="3921025" cy="1040294"/>
          </a:xfrm>
          <a:prstGeom prst="rect">
            <a:avLst/>
          </a:prstGeom>
          <a:noFill/>
        </p:spPr>
        <p:txBody>
          <a:bodyPr wrap="square" lIns="90000" tIns="46800" rIns="90000" bIns="46800" rtlCol="0">
            <a:normAutofit/>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
        <p:nvSpPr>
          <p:cNvPr id="29" name="íS1îde"/>
          <p:cNvSpPr txBox="1"/>
          <p:nvPr/>
        </p:nvSpPr>
        <p:spPr>
          <a:xfrm>
            <a:off x="669925" y="4750421"/>
            <a:ext cx="3921025" cy="738639"/>
          </a:xfrm>
          <a:prstGeom prst="rect">
            <a:avLst/>
          </a:prstGeom>
          <a:noFill/>
        </p:spPr>
        <p:txBody>
          <a:bodyPr wrap="square" lIns="90000" tIns="46800" rIns="90000" bIns="46800" rtlCol="0">
            <a:normAutofit lnSpcReduction="10000"/>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
        <p:nvSpPr>
          <p:cNvPr id="30" name="íS1îde"/>
          <p:cNvSpPr txBox="1"/>
          <p:nvPr/>
        </p:nvSpPr>
        <p:spPr>
          <a:xfrm>
            <a:off x="7641966" y="1940641"/>
            <a:ext cx="3921025" cy="1040294"/>
          </a:xfrm>
          <a:prstGeom prst="rect">
            <a:avLst/>
          </a:prstGeom>
          <a:noFill/>
        </p:spPr>
        <p:txBody>
          <a:bodyPr wrap="square" lIns="90000" tIns="46800" rIns="90000" bIns="46800" rtlCol="0">
            <a:normAutofit/>
          </a:bodyPr>
          <a:lstStyle/>
          <a:p>
            <a:pPr algn="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
        <p:nvSpPr>
          <p:cNvPr id="31" name="íS1îde"/>
          <p:cNvSpPr txBox="1"/>
          <p:nvPr/>
        </p:nvSpPr>
        <p:spPr>
          <a:xfrm>
            <a:off x="7710329" y="4750421"/>
            <a:ext cx="3921025" cy="738639"/>
          </a:xfrm>
          <a:prstGeom prst="rect">
            <a:avLst/>
          </a:prstGeom>
          <a:noFill/>
        </p:spPr>
        <p:txBody>
          <a:bodyPr wrap="square" lIns="90000" tIns="46800" rIns="90000" bIns="46800" rtlCol="0">
            <a:normAutofit lnSpcReduction="10000"/>
          </a:bodyPr>
          <a:lstStyle/>
          <a:p>
            <a:pPr algn="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a:t>
            </a:r>
            <a:endParaRPr lang="en-US" sz="1200" b="1" dirty="0">
              <a:solidFill>
                <a:schemeClr val="bg1">
                  <a:lumMod val="8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decel="5000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0-#ppt_w/2"/>
                                          </p:val>
                                        </p:tav>
                                        <p:tav tm="100000">
                                          <p:val>
                                            <p:strVal val="#ppt_x"/>
                                          </p:val>
                                        </p:tav>
                                      </p:tavLst>
                                    </p:anim>
                                    <p:anim calcmode="lin" valueType="num">
                                      <p:cBhvr additive="base">
                                        <p:cTn id="32" dur="1000" fill="hold"/>
                                        <p:tgtEl>
                                          <p:spTgt spid="6"/>
                                        </p:tgtEl>
                                        <p:attrNameLst>
                                          <p:attrName>ppt_y</p:attrName>
                                        </p:attrNameLst>
                                      </p:cBhvr>
                                      <p:tavLst>
                                        <p:tav tm="0">
                                          <p:val>
                                            <p:strVal val="#ppt_y"/>
                                          </p:val>
                                        </p:tav>
                                        <p:tav tm="100000">
                                          <p:val>
                                            <p:strVal val="#ppt_y"/>
                                          </p:val>
                                        </p:tav>
                                      </p:tavLst>
                                    </p:anim>
                                  </p:childTnLst>
                                </p:cTn>
                              </p:par>
                              <p:par>
                                <p:cTn id="33" presetID="2" presetClass="entr" presetSubtype="2" decel="5000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1+#ppt_w/2"/>
                                          </p:val>
                                        </p:tav>
                                        <p:tav tm="100000">
                                          <p:val>
                                            <p:strVal val="#ppt_x"/>
                                          </p:val>
                                        </p:tav>
                                      </p:tavLst>
                                    </p:anim>
                                    <p:anim calcmode="lin" valueType="num">
                                      <p:cBhvr additive="base">
                                        <p:cTn id="36"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Effect transition="in" filter="fade">
                                      <p:cBhvr>
                                        <p:cTn id="48" dur="500"/>
                                        <p:tgtEl>
                                          <p:spTgt spid="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500" fill="hold"/>
                                        <p:tgtEl>
                                          <p:spTgt spid="11"/>
                                        </p:tgtEl>
                                        <p:attrNameLst>
                                          <p:attrName>ppt_w</p:attrName>
                                        </p:attrNameLst>
                                      </p:cBhvr>
                                      <p:tavLst>
                                        <p:tav tm="0">
                                          <p:val>
                                            <p:fltVal val="0"/>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animEffect transition="in" filter="fade">
                                      <p:cBhvr>
                                        <p:cTn id="53" dur="500"/>
                                        <p:tgtEl>
                                          <p:spTgt spid="11"/>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par>
                          <p:cTn id="59" fill="hold">
                            <p:stCondLst>
                              <p:cond delay="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anim calcmode="lin" valueType="num">
                                      <p:cBhvr>
                                        <p:cTn id="64"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24"/>
                                        </p:tgtEl>
                                      </p:cBhvr>
                                    </p:animEffect>
                                  </p:childTnLst>
                                </p:cTn>
                              </p:par>
                            </p:childTnLst>
                          </p:cTn>
                        </p:par>
                        <p:par>
                          <p:cTn id="67" fill="hold">
                            <p:stCondLst>
                              <p:cond delay="1149"/>
                            </p:stCondLst>
                            <p:childTnLst>
                              <p:par>
                                <p:cTn id="68" presetID="23" presetClass="entr" presetSubtype="16" fill="hold" grpId="0" nodeType="afterEffect">
                                  <p:stCondLst>
                                    <p:cond delay="0"/>
                                  </p:stCondLst>
                                  <p:iterate type="lt">
                                    <p:tmPct val="10000"/>
                                  </p:iterate>
                                  <p:childTnLst>
                                    <p:set>
                                      <p:cBhvr>
                                        <p:cTn id="69" dur="1" fill="hold">
                                          <p:stCondLst>
                                            <p:cond delay="0"/>
                                          </p:stCondLst>
                                        </p:cTn>
                                        <p:tgtEl>
                                          <p:spTgt spid="28"/>
                                        </p:tgtEl>
                                        <p:attrNameLst>
                                          <p:attrName>style.visibility</p:attrName>
                                        </p:attrNameLst>
                                      </p:cBhvr>
                                      <p:to>
                                        <p:strVal val="visible"/>
                                      </p:to>
                                    </p:set>
                                    <p:anim calcmode="lin" valueType="num">
                                      <p:cBhvr>
                                        <p:cTn id="70" dur="500" fill="hold"/>
                                        <p:tgtEl>
                                          <p:spTgt spid="28"/>
                                        </p:tgtEl>
                                        <p:attrNameLst>
                                          <p:attrName>ppt_w</p:attrName>
                                        </p:attrNameLst>
                                      </p:cBhvr>
                                      <p:tavLst>
                                        <p:tav tm="0">
                                          <p:val>
                                            <p:fltVal val="0"/>
                                          </p:val>
                                        </p:tav>
                                        <p:tav tm="100000">
                                          <p:val>
                                            <p:strVal val="#ppt_w"/>
                                          </p:val>
                                        </p:tav>
                                      </p:tavLst>
                                    </p:anim>
                                    <p:anim calcmode="lin" valueType="num">
                                      <p:cBhvr>
                                        <p:cTn id="71" dur="500" fill="hold"/>
                                        <p:tgtEl>
                                          <p:spTgt spid="28"/>
                                        </p:tgtEl>
                                        <p:attrNameLst>
                                          <p:attrName>ppt_h</p:attrName>
                                        </p:attrNameLst>
                                      </p:cBhvr>
                                      <p:tavLst>
                                        <p:tav tm="0">
                                          <p:val>
                                            <p:fltVal val="0"/>
                                          </p:val>
                                        </p:tav>
                                        <p:tav tm="100000">
                                          <p:val>
                                            <p:strVal val="#ppt_h"/>
                                          </p:val>
                                        </p:tav>
                                      </p:tavLst>
                                    </p:anim>
                                  </p:childTnLst>
                                </p:cTn>
                              </p:par>
                            </p:childTnLst>
                          </p:cTn>
                        </p:par>
                        <p:par>
                          <p:cTn id="72" fill="hold">
                            <p:stCondLst>
                              <p:cond delay="5000"/>
                            </p:stCondLst>
                            <p:childTnLst>
                              <p:par>
                                <p:cTn id="73" presetID="41" presetClass="entr" presetSubtype="0" fill="hold" grpId="0" nodeType="afterEffect">
                                  <p:stCondLst>
                                    <p:cond delay="0"/>
                                  </p:stCondLst>
                                  <p:iterate type="lt">
                                    <p:tmPct val="10000"/>
                                  </p:iterate>
                                  <p:childTnLst>
                                    <p:set>
                                      <p:cBhvr>
                                        <p:cTn id="74" dur="1" fill="hold">
                                          <p:stCondLst>
                                            <p:cond delay="0"/>
                                          </p:stCondLst>
                                        </p:cTn>
                                        <p:tgtEl>
                                          <p:spTgt spid="25"/>
                                        </p:tgtEl>
                                        <p:attrNameLst>
                                          <p:attrName>style.visibility</p:attrName>
                                        </p:attrNameLst>
                                      </p:cBhvr>
                                      <p:to>
                                        <p:strVal val="visible"/>
                                      </p:to>
                                    </p:set>
                                    <p:anim calcmode="lin" valueType="num">
                                      <p:cBhvr>
                                        <p:cTn id="7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76" dur="500" fill="hold"/>
                                        <p:tgtEl>
                                          <p:spTgt spid="25"/>
                                        </p:tgtEl>
                                        <p:attrNameLst>
                                          <p:attrName>ppt_y</p:attrName>
                                        </p:attrNameLst>
                                      </p:cBhvr>
                                      <p:tavLst>
                                        <p:tav tm="0">
                                          <p:val>
                                            <p:strVal val="#ppt_y"/>
                                          </p:val>
                                        </p:tav>
                                        <p:tav tm="100000">
                                          <p:val>
                                            <p:strVal val="#ppt_y"/>
                                          </p:val>
                                        </p:tav>
                                      </p:tavLst>
                                    </p:anim>
                                    <p:anim calcmode="lin" valueType="num">
                                      <p:cBhvr>
                                        <p:cTn id="7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7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79" dur="500" tmFilter="0,0; .5, 1; 1, 1"/>
                                        <p:tgtEl>
                                          <p:spTgt spid="25"/>
                                        </p:tgtEl>
                                      </p:cBhvr>
                                    </p:animEffect>
                                  </p:childTnLst>
                                </p:cTn>
                              </p:par>
                            </p:childTnLst>
                          </p:cTn>
                        </p:par>
                        <p:par>
                          <p:cTn id="80" fill="hold">
                            <p:stCondLst>
                              <p:cond delay="5650"/>
                            </p:stCondLst>
                            <p:childTnLst>
                              <p:par>
                                <p:cTn id="81" presetID="23" presetClass="entr" presetSubtype="16" fill="hold" grpId="0" nodeType="afterEffect">
                                  <p:stCondLst>
                                    <p:cond delay="0"/>
                                  </p:stCondLst>
                                  <p:iterate type="lt">
                                    <p:tmPct val="10000"/>
                                  </p:iterate>
                                  <p:childTnLst>
                                    <p:set>
                                      <p:cBhvr>
                                        <p:cTn id="82" dur="1" fill="hold">
                                          <p:stCondLst>
                                            <p:cond delay="0"/>
                                          </p:stCondLst>
                                        </p:cTn>
                                        <p:tgtEl>
                                          <p:spTgt spid="29"/>
                                        </p:tgtEl>
                                        <p:attrNameLst>
                                          <p:attrName>style.visibility</p:attrName>
                                        </p:attrNameLst>
                                      </p:cBhvr>
                                      <p:to>
                                        <p:strVal val="visible"/>
                                      </p:to>
                                    </p:set>
                                    <p:anim calcmode="lin" valueType="num">
                                      <p:cBhvr>
                                        <p:cTn id="83" dur="500" fill="hold"/>
                                        <p:tgtEl>
                                          <p:spTgt spid="29"/>
                                        </p:tgtEl>
                                        <p:attrNameLst>
                                          <p:attrName>ppt_w</p:attrName>
                                        </p:attrNameLst>
                                      </p:cBhvr>
                                      <p:tavLst>
                                        <p:tav tm="0">
                                          <p:val>
                                            <p:fltVal val="0"/>
                                          </p:val>
                                        </p:tav>
                                        <p:tav tm="100000">
                                          <p:val>
                                            <p:strVal val="#ppt_w"/>
                                          </p:val>
                                        </p:tav>
                                      </p:tavLst>
                                    </p:anim>
                                    <p:anim calcmode="lin" valueType="num">
                                      <p:cBhvr>
                                        <p:cTn id="84" dur="500" fill="hold"/>
                                        <p:tgtEl>
                                          <p:spTgt spid="29"/>
                                        </p:tgtEl>
                                        <p:attrNameLst>
                                          <p:attrName>ppt_h</p:attrName>
                                        </p:attrNameLst>
                                      </p:cBhvr>
                                      <p:tavLst>
                                        <p:tav tm="0">
                                          <p:val>
                                            <p:fltVal val="0"/>
                                          </p:val>
                                        </p:tav>
                                        <p:tav tm="100000">
                                          <p:val>
                                            <p:strVal val="#ppt_h"/>
                                          </p:val>
                                        </p:tav>
                                      </p:tavLst>
                                    </p:anim>
                                  </p:childTnLst>
                                </p:cTn>
                              </p:par>
                            </p:childTnLst>
                          </p:cTn>
                        </p:par>
                        <p:par>
                          <p:cTn id="85" fill="hold">
                            <p:stCondLst>
                              <p:cond delay="9500"/>
                            </p:stCondLst>
                            <p:childTnLst>
                              <p:par>
                                <p:cTn id="86" presetID="41" presetClass="entr" presetSubtype="0" fill="hold" grpId="0" nodeType="afterEffect">
                                  <p:stCondLst>
                                    <p:cond delay="0"/>
                                  </p:stCondLst>
                                  <p:iterate type="lt">
                                    <p:tmPct val="10000"/>
                                  </p:iterate>
                                  <p:childTnLst>
                                    <p:set>
                                      <p:cBhvr>
                                        <p:cTn id="87" dur="1" fill="hold">
                                          <p:stCondLst>
                                            <p:cond delay="0"/>
                                          </p:stCondLst>
                                        </p:cTn>
                                        <p:tgtEl>
                                          <p:spTgt spid="26"/>
                                        </p:tgtEl>
                                        <p:attrNameLst>
                                          <p:attrName>style.visibility</p:attrName>
                                        </p:attrNameLst>
                                      </p:cBhvr>
                                      <p:to>
                                        <p:strVal val="visible"/>
                                      </p:to>
                                    </p:set>
                                    <p:anim calcmode="lin" valueType="num">
                                      <p:cBhvr>
                                        <p:cTn id="88"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26"/>
                                        </p:tgtEl>
                                        <p:attrNameLst>
                                          <p:attrName>ppt_y</p:attrName>
                                        </p:attrNameLst>
                                      </p:cBhvr>
                                      <p:tavLst>
                                        <p:tav tm="0">
                                          <p:val>
                                            <p:strVal val="#ppt_y"/>
                                          </p:val>
                                        </p:tav>
                                        <p:tav tm="100000">
                                          <p:val>
                                            <p:strVal val="#ppt_y"/>
                                          </p:val>
                                        </p:tav>
                                      </p:tavLst>
                                    </p:anim>
                                    <p:anim calcmode="lin" valueType="num">
                                      <p:cBhvr>
                                        <p:cTn id="90"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26"/>
                                        </p:tgtEl>
                                      </p:cBhvr>
                                    </p:animEffect>
                                  </p:childTnLst>
                                </p:cTn>
                              </p:par>
                            </p:childTnLst>
                          </p:cTn>
                        </p:par>
                        <p:par>
                          <p:cTn id="93" fill="hold">
                            <p:stCondLst>
                              <p:cond delay="10149"/>
                            </p:stCondLst>
                            <p:childTnLst>
                              <p:par>
                                <p:cTn id="94" presetID="23" presetClass="entr" presetSubtype="16" fill="hold" grpId="0" nodeType="afterEffect">
                                  <p:stCondLst>
                                    <p:cond delay="0"/>
                                  </p:stCondLst>
                                  <p:iterate type="lt">
                                    <p:tmPct val="10000"/>
                                  </p:iterate>
                                  <p:childTnLst>
                                    <p:set>
                                      <p:cBhvr>
                                        <p:cTn id="95" dur="1" fill="hold">
                                          <p:stCondLst>
                                            <p:cond delay="0"/>
                                          </p:stCondLst>
                                        </p:cTn>
                                        <p:tgtEl>
                                          <p:spTgt spid="30"/>
                                        </p:tgtEl>
                                        <p:attrNameLst>
                                          <p:attrName>style.visibility</p:attrName>
                                        </p:attrNameLst>
                                      </p:cBhvr>
                                      <p:to>
                                        <p:strVal val="visible"/>
                                      </p:to>
                                    </p:set>
                                    <p:anim calcmode="lin" valueType="num">
                                      <p:cBhvr>
                                        <p:cTn id="96" dur="500" fill="hold"/>
                                        <p:tgtEl>
                                          <p:spTgt spid="30"/>
                                        </p:tgtEl>
                                        <p:attrNameLst>
                                          <p:attrName>ppt_w</p:attrName>
                                        </p:attrNameLst>
                                      </p:cBhvr>
                                      <p:tavLst>
                                        <p:tav tm="0">
                                          <p:val>
                                            <p:fltVal val="0"/>
                                          </p:val>
                                        </p:tav>
                                        <p:tav tm="100000">
                                          <p:val>
                                            <p:strVal val="#ppt_w"/>
                                          </p:val>
                                        </p:tav>
                                      </p:tavLst>
                                    </p:anim>
                                    <p:anim calcmode="lin" valueType="num">
                                      <p:cBhvr>
                                        <p:cTn id="97" dur="500" fill="hold"/>
                                        <p:tgtEl>
                                          <p:spTgt spid="30"/>
                                        </p:tgtEl>
                                        <p:attrNameLst>
                                          <p:attrName>ppt_h</p:attrName>
                                        </p:attrNameLst>
                                      </p:cBhvr>
                                      <p:tavLst>
                                        <p:tav tm="0">
                                          <p:val>
                                            <p:fltVal val="0"/>
                                          </p:val>
                                        </p:tav>
                                        <p:tav tm="100000">
                                          <p:val>
                                            <p:strVal val="#ppt_h"/>
                                          </p:val>
                                        </p:tav>
                                      </p:tavLst>
                                    </p:anim>
                                  </p:childTnLst>
                                </p:cTn>
                              </p:par>
                            </p:childTnLst>
                          </p:cTn>
                        </p:par>
                        <p:par>
                          <p:cTn id="98" fill="hold">
                            <p:stCondLst>
                              <p:cond delay="14000"/>
                            </p:stCondLst>
                            <p:childTnLst>
                              <p:par>
                                <p:cTn id="99" presetID="41" presetClass="entr" presetSubtype="0" fill="hold" grpId="0" nodeType="afterEffect">
                                  <p:stCondLst>
                                    <p:cond delay="0"/>
                                  </p:stCondLst>
                                  <p:iterate type="lt">
                                    <p:tmPct val="10000"/>
                                  </p:iterate>
                                  <p:childTnLst>
                                    <p:set>
                                      <p:cBhvr>
                                        <p:cTn id="100" dur="1" fill="hold">
                                          <p:stCondLst>
                                            <p:cond delay="0"/>
                                          </p:stCondLst>
                                        </p:cTn>
                                        <p:tgtEl>
                                          <p:spTgt spid="27"/>
                                        </p:tgtEl>
                                        <p:attrNameLst>
                                          <p:attrName>style.visibility</p:attrName>
                                        </p:attrNameLst>
                                      </p:cBhvr>
                                      <p:to>
                                        <p:strVal val="visible"/>
                                      </p:to>
                                    </p:set>
                                    <p:anim calcmode="lin" valueType="num">
                                      <p:cBhvr>
                                        <p:cTn id="101"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102" dur="500" fill="hold"/>
                                        <p:tgtEl>
                                          <p:spTgt spid="27"/>
                                        </p:tgtEl>
                                        <p:attrNameLst>
                                          <p:attrName>ppt_y</p:attrName>
                                        </p:attrNameLst>
                                      </p:cBhvr>
                                      <p:tavLst>
                                        <p:tav tm="0">
                                          <p:val>
                                            <p:strVal val="#ppt_y"/>
                                          </p:val>
                                        </p:tav>
                                        <p:tav tm="100000">
                                          <p:val>
                                            <p:strVal val="#ppt_y"/>
                                          </p:val>
                                        </p:tav>
                                      </p:tavLst>
                                    </p:anim>
                                    <p:anim calcmode="lin" valueType="num">
                                      <p:cBhvr>
                                        <p:cTn id="103"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4"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05" dur="500" tmFilter="0,0; .5, 1; 1, 1"/>
                                        <p:tgtEl>
                                          <p:spTgt spid="27"/>
                                        </p:tgtEl>
                                      </p:cBhvr>
                                    </p:animEffect>
                                  </p:childTnLst>
                                </p:cTn>
                              </p:par>
                            </p:childTnLst>
                          </p:cTn>
                        </p:par>
                        <p:par>
                          <p:cTn id="106" fill="hold">
                            <p:stCondLst>
                              <p:cond delay="14649"/>
                            </p:stCondLst>
                            <p:childTnLst>
                              <p:par>
                                <p:cTn id="107" presetID="23" presetClass="entr" presetSubtype="16" fill="hold" grpId="0" nodeType="afterEffect">
                                  <p:stCondLst>
                                    <p:cond delay="0"/>
                                  </p:stCondLst>
                                  <p:iterate type="lt">
                                    <p:tmPct val="10000"/>
                                  </p:iterate>
                                  <p:childTnLst>
                                    <p:set>
                                      <p:cBhvr>
                                        <p:cTn id="108" dur="1" fill="hold">
                                          <p:stCondLst>
                                            <p:cond delay="0"/>
                                          </p:stCondLst>
                                        </p:cTn>
                                        <p:tgtEl>
                                          <p:spTgt spid="31"/>
                                        </p:tgtEl>
                                        <p:attrNameLst>
                                          <p:attrName>style.visibility</p:attrName>
                                        </p:attrNameLst>
                                      </p:cBhvr>
                                      <p:to>
                                        <p:strVal val="visible"/>
                                      </p:to>
                                    </p:set>
                                    <p:anim calcmode="lin" valueType="num">
                                      <p:cBhvr>
                                        <p:cTn id="109" dur="500" fill="hold"/>
                                        <p:tgtEl>
                                          <p:spTgt spid="31"/>
                                        </p:tgtEl>
                                        <p:attrNameLst>
                                          <p:attrName>ppt_w</p:attrName>
                                        </p:attrNameLst>
                                      </p:cBhvr>
                                      <p:tavLst>
                                        <p:tav tm="0">
                                          <p:val>
                                            <p:fltVal val="0"/>
                                          </p:val>
                                        </p:tav>
                                        <p:tav tm="100000">
                                          <p:val>
                                            <p:strVal val="#ppt_w"/>
                                          </p:val>
                                        </p:tav>
                                      </p:tavLst>
                                    </p:anim>
                                    <p:anim calcmode="lin" valueType="num">
                                      <p:cBhvr>
                                        <p:cTn id="110"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animBg="1"/>
      <p:bldP spid="7" grpId="0" animBg="1"/>
      <p:bldP spid="8" grpId="0" animBg="1"/>
      <p:bldP spid="9" grpId="0" animBg="1"/>
      <p:bldP spid="10" grpId="0" animBg="1"/>
      <p:bldP spid="11" grpId="0" animBg="1"/>
      <p:bldP spid="24" grpId="0"/>
      <p:bldP spid="25" grpId="0"/>
      <p:bldP spid="26" grpId="0"/>
      <p:bldP spid="27" grpId="0"/>
      <p:bldP spid="28" grpId="0"/>
      <p:bldP spid="29"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利润来源分析</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5" name="组合 14"/>
          <p:cNvGrpSpPr/>
          <p:nvPr/>
        </p:nvGrpSpPr>
        <p:grpSpPr>
          <a:xfrm>
            <a:off x="9123469" y="2251316"/>
            <a:ext cx="2729822" cy="3687992"/>
            <a:chOff x="9123469" y="2118497"/>
            <a:chExt cx="2729822" cy="3687992"/>
          </a:xfrm>
        </p:grpSpPr>
        <p:grpSp>
          <p:nvGrpSpPr>
            <p:cNvPr id="6" name="组合 15"/>
            <p:cNvGrpSpPr/>
            <p:nvPr/>
          </p:nvGrpSpPr>
          <p:grpSpPr>
            <a:xfrm>
              <a:off x="9123469" y="2216110"/>
              <a:ext cx="2729822" cy="3590379"/>
              <a:chOff x="1026359" y="1205784"/>
              <a:chExt cx="3446277" cy="4532692"/>
            </a:xfrm>
          </p:grpSpPr>
          <p:sp>
            <p:nvSpPr>
              <p:cNvPr id="14" name="任意多边形 39"/>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圆角矩形 14"/>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17" name="矩形 16"/>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任意多边形 43"/>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39"/>
            <p:cNvSpPr txBox="1"/>
            <p:nvPr/>
          </p:nvSpPr>
          <p:spPr>
            <a:xfrm rot="18900000">
              <a:off x="10636694" y="2118497"/>
              <a:ext cx="506870"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E</a:t>
              </a:r>
              <a:endParaRPr lang="zh-CN" altLang="en-US" sz="4400" b="1" dirty="0">
                <a:solidFill>
                  <a:schemeClr val="tx1">
                    <a:lumMod val="75000"/>
                    <a:lumOff val="25000"/>
                  </a:schemeClr>
                </a:solidFill>
                <a:cs typeface="+mn-ea"/>
                <a:sym typeface="+mn-lt"/>
              </a:endParaRPr>
            </a:p>
          </p:txBody>
        </p:sp>
        <p:grpSp>
          <p:nvGrpSpPr>
            <p:cNvPr id="8" name="组合 17"/>
            <p:cNvGrpSpPr/>
            <p:nvPr/>
          </p:nvGrpSpPr>
          <p:grpSpPr>
            <a:xfrm rot="18900000">
              <a:off x="10079073" y="3783924"/>
              <a:ext cx="102715" cy="102716"/>
              <a:chOff x="917575" y="533400"/>
              <a:chExt cx="193675" cy="193676"/>
            </a:xfrm>
            <a:solidFill>
              <a:schemeClr val="bg1"/>
            </a:solidFill>
          </p:grpSpPr>
          <p:sp>
            <p:nvSpPr>
              <p:cNvPr id="9" name="Freeform 18"/>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0" name="Freeform 19"/>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20"/>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21"/>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sp>
            <p:nvSpPr>
              <p:cNvPr id="13" name="Freeform 22"/>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p:spPr>
            <p:txBody>
              <a:bodyPr vert="horz" wrap="square" lIns="91440" tIns="45720" rIns="91440" bIns="45720" numCol="1" anchor="t" anchorCtr="0" compatLnSpc="1"/>
              <a:lstStyle/>
              <a:p>
                <a:endParaRPr lang="zh-CN" altLang="en-US">
                  <a:cs typeface="+mn-ea"/>
                  <a:sym typeface="+mn-lt"/>
                </a:endParaRPr>
              </a:p>
            </p:txBody>
          </p:sp>
        </p:grpSp>
      </p:grpSp>
      <p:grpSp>
        <p:nvGrpSpPr>
          <p:cNvPr id="19" name="组合 44"/>
          <p:cNvGrpSpPr/>
          <p:nvPr/>
        </p:nvGrpSpPr>
        <p:grpSpPr>
          <a:xfrm>
            <a:off x="7845879" y="2185624"/>
            <a:ext cx="2729822" cy="3680290"/>
            <a:chOff x="7845879" y="2078259"/>
            <a:chExt cx="2729822" cy="3680290"/>
          </a:xfrm>
        </p:grpSpPr>
        <p:grpSp>
          <p:nvGrpSpPr>
            <p:cNvPr id="20" name="组合 45"/>
            <p:cNvGrpSpPr/>
            <p:nvPr/>
          </p:nvGrpSpPr>
          <p:grpSpPr>
            <a:xfrm>
              <a:off x="7845879" y="2168170"/>
              <a:ext cx="2729822" cy="3590379"/>
              <a:chOff x="1026359" y="1205784"/>
              <a:chExt cx="3446277" cy="4532692"/>
            </a:xfrm>
          </p:grpSpPr>
          <p:sp>
            <p:nvSpPr>
              <p:cNvPr id="22" name="任意多边形 51"/>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圆角矩形 22"/>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25" name="矩形 24"/>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55"/>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文本框 38"/>
            <p:cNvSpPr txBox="1"/>
            <p:nvPr/>
          </p:nvSpPr>
          <p:spPr>
            <a:xfrm rot="18900000">
              <a:off x="9276400" y="2078259"/>
              <a:ext cx="631904"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D</a:t>
              </a:r>
              <a:endParaRPr lang="zh-CN" altLang="en-US" sz="4400" b="1" dirty="0">
                <a:solidFill>
                  <a:schemeClr val="tx1">
                    <a:lumMod val="75000"/>
                    <a:lumOff val="25000"/>
                  </a:schemeClr>
                </a:solidFill>
                <a:cs typeface="+mn-ea"/>
                <a:sym typeface="+mn-lt"/>
              </a:endParaRPr>
            </a:p>
          </p:txBody>
        </p:sp>
      </p:grpSp>
      <p:grpSp>
        <p:nvGrpSpPr>
          <p:cNvPr id="27" name="组合 56"/>
          <p:cNvGrpSpPr/>
          <p:nvPr/>
        </p:nvGrpSpPr>
        <p:grpSpPr>
          <a:xfrm>
            <a:off x="6565716" y="2104613"/>
            <a:ext cx="2729822" cy="3680289"/>
            <a:chOff x="6565716" y="2078260"/>
            <a:chExt cx="2729822" cy="3680289"/>
          </a:xfrm>
        </p:grpSpPr>
        <p:grpSp>
          <p:nvGrpSpPr>
            <p:cNvPr id="28" name="组合 57"/>
            <p:cNvGrpSpPr/>
            <p:nvPr/>
          </p:nvGrpSpPr>
          <p:grpSpPr>
            <a:xfrm>
              <a:off x="6565716" y="2168170"/>
              <a:ext cx="2729822" cy="3590379"/>
              <a:chOff x="1026359" y="1205784"/>
              <a:chExt cx="3446277" cy="4532692"/>
            </a:xfrm>
          </p:grpSpPr>
          <p:sp>
            <p:nvSpPr>
              <p:cNvPr id="31" name="任意多边形 64"/>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圆角矩形 31"/>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34" name="矩形 33"/>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68"/>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文本框 37"/>
            <p:cNvSpPr txBox="1"/>
            <p:nvPr/>
          </p:nvSpPr>
          <p:spPr>
            <a:xfrm rot="18900000">
              <a:off x="8032403" y="2078260"/>
              <a:ext cx="564578"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C</a:t>
              </a:r>
              <a:endParaRPr lang="zh-CN" altLang="en-US" sz="4400" b="1" dirty="0">
                <a:solidFill>
                  <a:schemeClr val="tx1">
                    <a:lumMod val="75000"/>
                    <a:lumOff val="25000"/>
                  </a:schemeClr>
                </a:solidFill>
                <a:cs typeface="+mn-ea"/>
                <a:sym typeface="+mn-lt"/>
              </a:endParaRPr>
            </a:p>
          </p:txBody>
        </p:sp>
        <p:sp>
          <p:nvSpPr>
            <p:cNvPr id="30" name="Rectangle 62"/>
            <p:cNvSpPr>
              <a:spLocks noChangeArrowheads="1"/>
            </p:cNvSpPr>
            <p:nvPr/>
          </p:nvSpPr>
          <p:spPr bwMode="auto">
            <a:xfrm rot="18900000">
              <a:off x="7411151" y="3880568"/>
              <a:ext cx="23842" cy="23020"/>
            </a:xfrm>
            <a:prstGeom prst="rect">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36" name="组合 69"/>
          <p:cNvGrpSpPr/>
          <p:nvPr/>
        </p:nvGrpSpPr>
        <p:grpSpPr>
          <a:xfrm>
            <a:off x="5285553" y="2054007"/>
            <a:ext cx="2729822" cy="3680288"/>
            <a:chOff x="5285553" y="2078261"/>
            <a:chExt cx="2729822" cy="3680288"/>
          </a:xfrm>
        </p:grpSpPr>
        <p:grpSp>
          <p:nvGrpSpPr>
            <p:cNvPr id="37" name="组合 70"/>
            <p:cNvGrpSpPr/>
            <p:nvPr/>
          </p:nvGrpSpPr>
          <p:grpSpPr>
            <a:xfrm>
              <a:off x="5285553" y="2168170"/>
              <a:ext cx="2729822" cy="3590379"/>
              <a:chOff x="1026359" y="1205784"/>
              <a:chExt cx="3446277" cy="4532692"/>
            </a:xfrm>
          </p:grpSpPr>
          <p:sp>
            <p:nvSpPr>
              <p:cNvPr id="40" name="任意多边形 77"/>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圆角矩形 40"/>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43" name="矩形 42"/>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任意多边形 81"/>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8" name="文本框 36"/>
            <p:cNvSpPr txBox="1"/>
            <p:nvPr/>
          </p:nvSpPr>
          <p:spPr>
            <a:xfrm rot="18900000">
              <a:off x="6741120" y="2078261"/>
              <a:ext cx="591829"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B</a:t>
              </a:r>
              <a:endParaRPr lang="zh-CN" altLang="en-US" sz="4400" b="1" dirty="0">
                <a:solidFill>
                  <a:schemeClr val="tx1">
                    <a:lumMod val="75000"/>
                    <a:lumOff val="25000"/>
                  </a:schemeClr>
                </a:solidFill>
                <a:cs typeface="+mn-ea"/>
                <a:sym typeface="+mn-lt"/>
              </a:endParaRPr>
            </a:p>
          </p:txBody>
        </p:sp>
        <p:sp>
          <p:nvSpPr>
            <p:cNvPr id="39" name="Oval 43"/>
            <p:cNvSpPr>
              <a:spLocks noChangeArrowheads="1"/>
            </p:cNvSpPr>
            <p:nvPr/>
          </p:nvSpPr>
          <p:spPr bwMode="auto">
            <a:xfrm rot="18900000">
              <a:off x="6146918" y="3850396"/>
              <a:ext cx="56094" cy="56094"/>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grpSp>
      <p:grpSp>
        <p:nvGrpSpPr>
          <p:cNvPr id="45" name="组合 82"/>
          <p:cNvGrpSpPr/>
          <p:nvPr/>
        </p:nvGrpSpPr>
        <p:grpSpPr>
          <a:xfrm>
            <a:off x="4005390" y="2078261"/>
            <a:ext cx="2729822" cy="3680288"/>
            <a:chOff x="4005390" y="2078261"/>
            <a:chExt cx="2729822" cy="3680288"/>
          </a:xfrm>
        </p:grpSpPr>
        <p:grpSp>
          <p:nvGrpSpPr>
            <p:cNvPr id="46" name="组合 83"/>
            <p:cNvGrpSpPr/>
            <p:nvPr/>
          </p:nvGrpSpPr>
          <p:grpSpPr>
            <a:xfrm>
              <a:off x="4005390" y="2168170"/>
              <a:ext cx="2729822" cy="3590379"/>
              <a:chOff x="1026359" y="1205784"/>
              <a:chExt cx="3446277" cy="4532692"/>
            </a:xfrm>
          </p:grpSpPr>
          <p:sp>
            <p:nvSpPr>
              <p:cNvPr id="48" name="任意多边形 91"/>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圆角矩形 48"/>
              <p:cNvSpPr/>
              <p:nvPr/>
            </p:nvSpPr>
            <p:spPr>
              <a:xfrm rot="18900000">
                <a:off x="1026359" y="2031999"/>
                <a:ext cx="3280229"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rot="2700000">
                <a:off x="59067" y="3527438"/>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cs typeface="+mn-ea"/>
                  <a:sym typeface="+mn-lt"/>
                </a:endParaRPr>
              </a:p>
            </p:txBody>
          </p:sp>
          <p:sp useBgFill="1">
            <p:nvSpPr>
              <p:cNvPr id="51" name="矩形 50"/>
              <p:cNvSpPr/>
              <p:nvPr/>
            </p:nvSpPr>
            <p:spPr>
              <a:xfrm rot="2700000">
                <a:off x="-209134" y="3612132"/>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任意多边形 95"/>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7" name="文本框 35"/>
            <p:cNvSpPr txBox="1"/>
            <p:nvPr/>
          </p:nvSpPr>
          <p:spPr>
            <a:xfrm rot="18900000">
              <a:off x="5454646" y="2078261"/>
              <a:ext cx="609462" cy="769441"/>
            </a:xfrm>
            <a:prstGeom prst="rect">
              <a:avLst/>
            </a:prstGeom>
            <a:noFill/>
          </p:spPr>
          <p:txBody>
            <a:bodyPr wrap="none" rtlCol="0">
              <a:spAutoFit/>
            </a:bodyPr>
            <a:lstStyle/>
            <a:p>
              <a:r>
                <a:rPr lang="en-US" altLang="zh-CN" sz="4400" b="1" dirty="0">
                  <a:solidFill>
                    <a:schemeClr val="tx1">
                      <a:lumMod val="75000"/>
                      <a:lumOff val="25000"/>
                    </a:schemeClr>
                  </a:solidFill>
                  <a:cs typeface="+mn-ea"/>
                  <a:sym typeface="+mn-lt"/>
                </a:rPr>
                <a:t>A</a:t>
              </a:r>
              <a:endParaRPr lang="zh-CN" altLang="en-US" sz="4400" b="1" dirty="0">
                <a:solidFill>
                  <a:schemeClr val="tx1">
                    <a:lumMod val="75000"/>
                    <a:lumOff val="25000"/>
                  </a:schemeClr>
                </a:solidFill>
                <a:cs typeface="+mn-ea"/>
                <a:sym typeface="+mn-lt"/>
              </a:endParaRPr>
            </a:p>
          </p:txBody>
        </p:sp>
      </p:grpSp>
      <p:sp>
        <p:nvSpPr>
          <p:cNvPr id="53" name="Freeform 512"/>
          <p:cNvSpPr/>
          <p:nvPr/>
        </p:nvSpPr>
        <p:spPr bwMode="auto">
          <a:xfrm>
            <a:off x="455710" y="2018270"/>
            <a:ext cx="168275" cy="33337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bg1">
                  <a:lumMod val="85000"/>
                </a:schemeClr>
              </a:solidFill>
              <a:cs typeface="+mn-ea"/>
              <a:sym typeface="+mn-lt"/>
            </a:endParaRPr>
          </a:p>
        </p:txBody>
      </p:sp>
      <p:sp>
        <p:nvSpPr>
          <p:cNvPr id="54" name="TextBox 97"/>
          <p:cNvSpPr txBox="1"/>
          <p:nvPr/>
        </p:nvSpPr>
        <p:spPr>
          <a:xfrm>
            <a:off x="671734" y="1942719"/>
            <a:ext cx="2071467" cy="461665"/>
          </a:xfrm>
          <a:prstGeom prst="rect">
            <a:avLst/>
          </a:prstGeom>
          <a:noFill/>
        </p:spPr>
        <p:txBody>
          <a:bodyPr wrap="square" rtlCol="0">
            <a:spAutoFit/>
          </a:bodyPr>
          <a:lstStyle/>
          <a:p>
            <a:r>
              <a:rPr lang="zh-CN" altLang="en-US" sz="2400" b="1" dirty="0">
                <a:solidFill>
                  <a:schemeClr val="accent1"/>
                </a:solidFill>
                <a:cs typeface="+mn-ea"/>
                <a:sym typeface="+mn-lt"/>
              </a:rPr>
              <a:t>点击添加标题</a:t>
            </a:r>
            <a:endParaRPr lang="zh-CN" altLang="zh-CN" sz="2400" b="1" dirty="0">
              <a:solidFill>
                <a:schemeClr val="accent1"/>
              </a:solidFill>
              <a:cs typeface="+mn-ea"/>
              <a:sym typeface="+mn-lt"/>
            </a:endParaRPr>
          </a:p>
        </p:txBody>
      </p:sp>
      <p:sp>
        <p:nvSpPr>
          <p:cNvPr id="55" name="TextBox 98"/>
          <p:cNvSpPr txBox="1"/>
          <p:nvPr/>
        </p:nvSpPr>
        <p:spPr>
          <a:xfrm>
            <a:off x="654416" y="2416676"/>
            <a:ext cx="3307475" cy="1615827"/>
          </a:xfrm>
          <a:prstGeom prst="rect">
            <a:avLst/>
          </a:prstGeom>
          <a:noFill/>
        </p:spPr>
        <p:txBody>
          <a:bodyPr wrap="square" rtlCol="0">
            <a:spAutoFit/>
          </a:bodyPr>
          <a:lstStyle/>
          <a:p>
            <a:pPr>
              <a:lnSpc>
                <a:spcPct val="150000"/>
              </a:lnSpc>
            </a:pPr>
            <a:r>
              <a:rPr lang="zh-CN" altLang="en-US" sz="1800" dirty="0">
                <a:solidFill>
                  <a:schemeClr val="bg1">
                    <a:lumMod val="85000"/>
                  </a:schemeClr>
                </a:solidFill>
                <a:cs typeface="+mn-ea"/>
                <a:sym typeface="+mn-lt"/>
              </a:rPr>
              <a:t>公司</a:t>
            </a:r>
            <a:r>
              <a:rPr lang="zh-CN" altLang="zh-CN" sz="1800" dirty="0">
                <a:solidFill>
                  <a:schemeClr val="bg1">
                    <a:lumMod val="85000"/>
                  </a:schemeClr>
                </a:solidFill>
                <a:cs typeface="+mn-ea"/>
                <a:sym typeface="+mn-lt"/>
              </a:rPr>
              <a:t>必须清醒地看到前进中的困难与挑战，为集团公司提供强有力的金融服务与支持。</a:t>
            </a:r>
            <a:endParaRPr lang="zh-CN" altLang="en-US" sz="1800" dirty="0">
              <a:solidFill>
                <a:schemeClr val="bg1">
                  <a:lumMod val="85000"/>
                </a:schemeClr>
              </a:solidFill>
              <a:cs typeface="+mn-ea"/>
              <a:sym typeface="+mn-lt"/>
            </a:endParaRPr>
          </a:p>
          <a:p>
            <a:endParaRPr lang="zh-CN" altLang="en-US" sz="1800" dirty="0">
              <a:solidFill>
                <a:schemeClr val="bg1">
                  <a:lumMod val="85000"/>
                </a:schemeClr>
              </a:solidFill>
              <a:cs typeface="+mn-ea"/>
              <a:sym typeface="+mn-lt"/>
            </a:endParaRPr>
          </a:p>
        </p:txBody>
      </p:sp>
      <p:pic>
        <p:nvPicPr>
          <p:cNvPr id="56" name="Picture 3" descr="D:\TDDownload\精品100多套\小图标+PNG\金融钱币图标\金融-大 (72).png"/>
          <p:cNvPicPr>
            <a:picLocks noChangeAspect="1" noChangeArrowheads="1"/>
          </p:cNvPicPr>
          <p:nvPr/>
        </p:nvPicPr>
        <p:blipFill>
          <a:blip r:embed="rId1" cstate="screen"/>
          <a:srcRect/>
          <a:stretch>
            <a:fillRect/>
          </a:stretch>
        </p:blipFill>
        <p:spPr bwMode="auto">
          <a:xfrm>
            <a:off x="759125" y="4120491"/>
            <a:ext cx="3040202" cy="143351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100"/>
          <p:cNvSpPr txBox="1"/>
          <p:nvPr/>
        </p:nvSpPr>
        <p:spPr>
          <a:xfrm rot="19021192">
            <a:off x="4481085" y="3168690"/>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58" name="TextBox 101"/>
          <p:cNvSpPr txBox="1"/>
          <p:nvPr/>
        </p:nvSpPr>
        <p:spPr>
          <a:xfrm rot="19021192">
            <a:off x="5848960" y="3255960"/>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59" name="TextBox 102"/>
          <p:cNvSpPr txBox="1"/>
          <p:nvPr/>
        </p:nvSpPr>
        <p:spPr>
          <a:xfrm rot="19021192">
            <a:off x="7126550" y="3284285"/>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60" name="TextBox 103"/>
          <p:cNvSpPr txBox="1"/>
          <p:nvPr/>
        </p:nvSpPr>
        <p:spPr>
          <a:xfrm rot="19021192">
            <a:off x="8376758" y="3405018"/>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61" name="TextBox 104"/>
          <p:cNvSpPr txBox="1"/>
          <p:nvPr/>
        </p:nvSpPr>
        <p:spPr>
          <a:xfrm rot="19021192">
            <a:off x="9735119" y="3405017"/>
            <a:ext cx="1483840" cy="605294"/>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00"/>
              </a:lnSpc>
            </a:pPr>
            <a:r>
              <a:rPr lang="zh-CN" altLang="en-US" sz="1400" dirty="0">
                <a:solidFill>
                  <a:schemeClr val="bg1"/>
                </a:solidFill>
                <a:latin typeface="+mn-lt"/>
                <a:ea typeface="+mn-ea"/>
                <a:cs typeface="+mn-ea"/>
                <a:sym typeface="+mn-lt"/>
              </a:rPr>
              <a:t>点击此处添加</a:t>
            </a:r>
            <a:endParaRPr lang="en-US" altLang="zh-CN" sz="1400" dirty="0">
              <a:solidFill>
                <a:schemeClr val="bg1"/>
              </a:solidFill>
              <a:latin typeface="+mn-lt"/>
              <a:ea typeface="+mn-ea"/>
              <a:cs typeface="+mn-ea"/>
              <a:sym typeface="+mn-lt"/>
            </a:endParaRPr>
          </a:p>
          <a:p>
            <a:pPr>
              <a:lnSpc>
                <a:spcPts val="2000"/>
              </a:lnSpc>
            </a:pPr>
            <a:r>
              <a:rPr lang="zh-CN" altLang="en-US" sz="1400" dirty="0">
                <a:solidFill>
                  <a:schemeClr val="bg1"/>
                </a:solidFill>
                <a:latin typeface="+mn-lt"/>
                <a:ea typeface="+mn-ea"/>
                <a:cs typeface="+mn-ea"/>
                <a:sym typeface="+mn-lt"/>
              </a:rPr>
              <a:t>收入来源</a:t>
            </a:r>
            <a:endParaRPr lang="en-US" altLang="zh-CN" sz="1400" dirty="0">
              <a:solidFill>
                <a:schemeClr val="bg1"/>
              </a:solidFill>
              <a:latin typeface="+mn-lt"/>
              <a:ea typeface="+mn-ea"/>
              <a:cs typeface="+mn-ea"/>
              <a:sym typeface="+mn-lt"/>
            </a:endParaRPr>
          </a:p>
        </p:txBody>
      </p:sp>
      <p:sp>
        <p:nvSpPr>
          <p:cNvPr id="62" name="文本框 61"/>
          <p:cNvSpPr txBox="1"/>
          <p:nvPr/>
        </p:nvSpPr>
        <p:spPr>
          <a:xfrm>
            <a:off x="4106425" y="5111881"/>
            <a:ext cx="7254218" cy="600164"/>
          </a:xfrm>
          <a:prstGeom prst="rect">
            <a:avLst/>
          </a:prstGeom>
          <a:noFill/>
        </p:spPr>
        <p:txBody>
          <a:bodyPr wrap="square" rtlCol="0">
            <a:spAutoFit/>
          </a:bodyPr>
          <a:lstStyle/>
          <a:p>
            <a:pPr algn="ctr"/>
            <a:r>
              <a:rPr lang="en-US" altLang="zh-CN" sz="1100" dirty="0">
                <a:solidFill>
                  <a:schemeClr val="bg1">
                    <a:lumMod val="85000"/>
                  </a:schemeClr>
                </a:solidFill>
                <a:cs typeface="+mn-ea"/>
                <a:sym typeface="+mn-lt"/>
              </a:rPr>
              <a:t>Lorem ipsum dolor sit amet, consectetuer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porttitor congue massa. Lorem ipsum dolor sit </a:t>
            </a:r>
            <a:r>
              <a:rPr lang="en-US" altLang="zh-CN" sz="1100" dirty="0" err="1">
                <a:solidFill>
                  <a:schemeClr val="bg1">
                    <a:lumMod val="85000"/>
                  </a:schemeClr>
                </a:solidFill>
                <a:cs typeface="+mn-ea"/>
                <a:sym typeface="+mn-lt"/>
              </a:rPr>
              <a:t>amet</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consectetuer</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adipiscing</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elit</a:t>
            </a:r>
            <a:r>
              <a:rPr lang="en-US" altLang="zh-CN" sz="1100" dirty="0">
                <a:solidFill>
                  <a:schemeClr val="bg1">
                    <a:lumMod val="85000"/>
                  </a:schemeClr>
                </a:solidFill>
                <a:cs typeface="+mn-ea"/>
                <a:sym typeface="+mn-lt"/>
              </a:rPr>
              <a:t>. Maecenas </a:t>
            </a:r>
            <a:r>
              <a:rPr lang="en-US" altLang="zh-CN" sz="1100" dirty="0" err="1">
                <a:solidFill>
                  <a:schemeClr val="bg1">
                    <a:lumMod val="85000"/>
                  </a:schemeClr>
                </a:solidFill>
                <a:cs typeface="+mn-ea"/>
                <a:sym typeface="+mn-lt"/>
              </a:rPr>
              <a:t>porttitor</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congue</a:t>
            </a:r>
            <a:r>
              <a:rPr lang="en-US" altLang="zh-CN" sz="1100" dirty="0">
                <a:solidFill>
                  <a:schemeClr val="bg1">
                    <a:lumMod val="85000"/>
                  </a:schemeClr>
                </a:solidFill>
                <a:cs typeface="+mn-ea"/>
                <a:sym typeface="+mn-lt"/>
              </a:rPr>
              <a:t> </a:t>
            </a:r>
            <a:r>
              <a:rPr lang="en-US" altLang="zh-CN" sz="1100" dirty="0" err="1">
                <a:solidFill>
                  <a:schemeClr val="bg1">
                    <a:lumMod val="85000"/>
                  </a:schemeClr>
                </a:solidFill>
                <a:cs typeface="+mn-ea"/>
                <a:sym typeface="+mn-lt"/>
              </a:rPr>
              <a:t>massa</a:t>
            </a:r>
            <a:r>
              <a:rPr lang="en-US" altLang="zh-CN" sz="1100" dirty="0">
                <a:solidFill>
                  <a:schemeClr val="bg1">
                    <a:lumMod val="85000"/>
                  </a:schemeClr>
                </a:solidFill>
                <a:cs typeface="+mn-ea"/>
                <a:sym typeface="+mn-lt"/>
              </a:rPr>
              <a:t>. </a:t>
            </a:r>
            <a:endParaRPr lang="en-US" altLang="zh-CN" sz="1100" dirty="0">
              <a:solidFill>
                <a:schemeClr val="bg1">
                  <a:lumMod val="85000"/>
                </a:schemeClr>
              </a:solidFill>
              <a:cs typeface="+mn-ea"/>
              <a:sym typeface="+mn-lt"/>
            </a:endParaRPr>
          </a:p>
          <a:p>
            <a:pPr algn="ctr"/>
            <a:endParaRPr lang="en-US" altLang="zh-CN" sz="1100" dirty="0">
              <a:solidFill>
                <a:schemeClr val="bg1">
                  <a:lumMod val="8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22" presetClass="entr" presetSubtype="8" fill="hold" grpId="0"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childTnLst>
                          </p:cTn>
                        </p:par>
                        <p:par>
                          <p:cTn id="31" fill="hold">
                            <p:stCondLst>
                              <p:cond delay="2599"/>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54"/>
                                        </p:tgtEl>
                                        <p:attrNameLst>
                                          <p:attrName>style.visibility</p:attrName>
                                        </p:attrNameLst>
                                      </p:cBhvr>
                                      <p:to>
                                        <p:strVal val="visible"/>
                                      </p:to>
                                    </p:set>
                                    <p:anim calcmode="lin" valueType="num">
                                      <p:cBhvr>
                                        <p:cTn id="34"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54"/>
                                        </p:tgtEl>
                                        <p:attrNameLst>
                                          <p:attrName>ppt_y</p:attrName>
                                        </p:attrNameLst>
                                      </p:cBhvr>
                                      <p:tavLst>
                                        <p:tav tm="0">
                                          <p:val>
                                            <p:strVal val="#ppt_y"/>
                                          </p:val>
                                        </p:tav>
                                        <p:tav tm="100000">
                                          <p:val>
                                            <p:strVal val="#ppt_y"/>
                                          </p:val>
                                        </p:tav>
                                      </p:tavLst>
                                    </p:anim>
                                    <p:anim calcmode="lin" valueType="num">
                                      <p:cBhvr>
                                        <p:cTn id="36"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54"/>
                                        </p:tgtEl>
                                      </p:cBhvr>
                                    </p:animEffect>
                                  </p:childTnLst>
                                </p:cTn>
                              </p:par>
                            </p:childTnLst>
                          </p:cTn>
                        </p:par>
                        <p:par>
                          <p:cTn id="39" fill="hold">
                            <p:stCondLst>
                              <p:cond delay="3349"/>
                            </p:stCondLst>
                            <p:childTnLst>
                              <p:par>
                                <p:cTn id="40" presetID="41" presetClass="entr" presetSubtype="0" fill="hold" grpId="0" nodeType="afterEffect">
                                  <p:stCondLst>
                                    <p:cond delay="0"/>
                                  </p:stCondLst>
                                  <p:iterate type="lt">
                                    <p:tmPct val="2811"/>
                                  </p:iterate>
                                  <p:childTnLst>
                                    <p:set>
                                      <p:cBhvr>
                                        <p:cTn id="41" dur="1" fill="hold">
                                          <p:stCondLst>
                                            <p:cond delay="0"/>
                                          </p:stCondLst>
                                        </p:cTn>
                                        <p:tgtEl>
                                          <p:spTgt spid="55"/>
                                        </p:tgtEl>
                                        <p:attrNameLst>
                                          <p:attrName>style.visibility</p:attrName>
                                        </p:attrNameLst>
                                      </p:cBhvr>
                                      <p:to>
                                        <p:strVal val="visible"/>
                                      </p:to>
                                    </p:set>
                                    <p:anim calcmode="lin" valueType="num">
                                      <p:cBhvr>
                                        <p:cTn id="42"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55"/>
                                        </p:tgtEl>
                                        <p:attrNameLst>
                                          <p:attrName>ppt_y</p:attrName>
                                        </p:attrNameLst>
                                      </p:cBhvr>
                                      <p:tavLst>
                                        <p:tav tm="0">
                                          <p:val>
                                            <p:strVal val="#ppt_y"/>
                                          </p:val>
                                        </p:tav>
                                        <p:tav tm="100000">
                                          <p:val>
                                            <p:strVal val="#ppt_y"/>
                                          </p:val>
                                        </p:tav>
                                      </p:tavLst>
                                    </p:anim>
                                    <p:anim calcmode="lin" valueType="num">
                                      <p:cBhvr>
                                        <p:cTn id="44"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55"/>
                                        </p:tgtEl>
                                      </p:cBhvr>
                                    </p:animEffect>
                                  </p:childTnLst>
                                </p:cTn>
                              </p:par>
                            </p:childTnLst>
                          </p:cTn>
                        </p:par>
                        <p:par>
                          <p:cTn id="47" fill="hold">
                            <p:stCondLst>
                              <p:cond delay="4370"/>
                            </p:stCondLst>
                            <p:childTnLst>
                              <p:par>
                                <p:cTn id="48" presetID="42" presetClass="entr" presetSubtype="0"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fade">
                                      <p:cBhvr>
                                        <p:cTn id="50" dur="500"/>
                                        <p:tgtEl>
                                          <p:spTgt spid="56"/>
                                        </p:tgtEl>
                                      </p:cBhvr>
                                    </p:animEffect>
                                    <p:anim calcmode="lin" valueType="num">
                                      <p:cBhvr>
                                        <p:cTn id="51" dur="500" fill="hold"/>
                                        <p:tgtEl>
                                          <p:spTgt spid="56"/>
                                        </p:tgtEl>
                                        <p:attrNameLst>
                                          <p:attrName>ppt_x</p:attrName>
                                        </p:attrNameLst>
                                      </p:cBhvr>
                                      <p:tavLst>
                                        <p:tav tm="0">
                                          <p:val>
                                            <p:strVal val="#ppt_x"/>
                                          </p:val>
                                        </p:tav>
                                        <p:tav tm="100000">
                                          <p:val>
                                            <p:strVal val="#ppt_x"/>
                                          </p:val>
                                        </p:tav>
                                      </p:tavLst>
                                    </p:anim>
                                    <p:anim calcmode="lin" valueType="num">
                                      <p:cBhvr>
                                        <p:cTn id="52" dur="500" fill="hold"/>
                                        <p:tgtEl>
                                          <p:spTgt spid="56"/>
                                        </p:tgtEl>
                                        <p:attrNameLst>
                                          <p:attrName>ppt_y</p:attrName>
                                        </p:attrNameLst>
                                      </p:cBhvr>
                                      <p:tavLst>
                                        <p:tav tm="0">
                                          <p:val>
                                            <p:strVal val="#ppt_y+.1"/>
                                          </p:val>
                                        </p:tav>
                                        <p:tav tm="100000">
                                          <p:val>
                                            <p:strVal val="#ppt_y"/>
                                          </p:val>
                                        </p:tav>
                                      </p:tavLst>
                                    </p:anim>
                                  </p:childTnLst>
                                </p:cTn>
                              </p:par>
                            </p:childTnLst>
                          </p:cTn>
                        </p:par>
                        <p:par>
                          <p:cTn id="53" fill="hold">
                            <p:stCondLst>
                              <p:cond delay="4870"/>
                            </p:stCondLst>
                            <p:childTnLst>
                              <p:par>
                                <p:cTn id="54" presetID="42" presetClass="entr" presetSubtype="0" fill="hold" nodeType="after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anim calcmode="lin" valueType="num">
                                      <p:cBhvr>
                                        <p:cTn id="57" dur="500" fill="hold"/>
                                        <p:tgtEl>
                                          <p:spTgt spid="45"/>
                                        </p:tgtEl>
                                        <p:attrNameLst>
                                          <p:attrName>ppt_x</p:attrName>
                                        </p:attrNameLst>
                                      </p:cBhvr>
                                      <p:tavLst>
                                        <p:tav tm="0">
                                          <p:val>
                                            <p:strVal val="#ppt_x"/>
                                          </p:val>
                                        </p:tav>
                                        <p:tav tm="100000">
                                          <p:val>
                                            <p:strVal val="#ppt_x"/>
                                          </p:val>
                                        </p:tav>
                                      </p:tavLst>
                                    </p:anim>
                                    <p:anim calcmode="lin" valueType="num">
                                      <p:cBhvr>
                                        <p:cTn id="58" dur="500" fill="hold"/>
                                        <p:tgtEl>
                                          <p:spTgt spid="45"/>
                                        </p:tgtEl>
                                        <p:attrNameLst>
                                          <p:attrName>ppt_y</p:attrName>
                                        </p:attrNameLst>
                                      </p:cBhvr>
                                      <p:tavLst>
                                        <p:tav tm="0">
                                          <p:val>
                                            <p:strVal val="#ppt_y+.1"/>
                                          </p:val>
                                        </p:tav>
                                        <p:tav tm="100000">
                                          <p:val>
                                            <p:strVal val="#ppt_y"/>
                                          </p:val>
                                        </p:tav>
                                      </p:tavLst>
                                    </p:anim>
                                  </p:childTnLst>
                                </p:cTn>
                              </p:par>
                            </p:childTnLst>
                          </p:cTn>
                        </p:par>
                        <p:par>
                          <p:cTn id="59" fill="hold">
                            <p:stCondLst>
                              <p:cond delay="5370"/>
                            </p:stCondLst>
                            <p:childTnLst>
                              <p:par>
                                <p:cTn id="60" presetID="41" presetClass="entr" presetSubtype="0" fill="hold" grpId="0" nodeType="afterEffect">
                                  <p:stCondLst>
                                    <p:cond delay="0"/>
                                  </p:stCondLst>
                                  <p:iterate type="lt">
                                    <p:tmPct val="2353"/>
                                  </p:iterate>
                                  <p:childTnLst>
                                    <p:set>
                                      <p:cBhvr>
                                        <p:cTn id="61" dur="1" fill="hold">
                                          <p:stCondLst>
                                            <p:cond delay="0"/>
                                          </p:stCondLst>
                                        </p:cTn>
                                        <p:tgtEl>
                                          <p:spTgt spid="57"/>
                                        </p:tgtEl>
                                        <p:attrNameLst>
                                          <p:attrName>style.visibility</p:attrName>
                                        </p:attrNameLst>
                                      </p:cBhvr>
                                      <p:to>
                                        <p:strVal val="visible"/>
                                      </p:to>
                                    </p:set>
                                    <p:anim calcmode="lin" valueType="num">
                                      <p:cBhvr>
                                        <p:cTn id="62"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57"/>
                                        </p:tgtEl>
                                        <p:attrNameLst>
                                          <p:attrName>ppt_y</p:attrName>
                                        </p:attrNameLst>
                                      </p:cBhvr>
                                      <p:tavLst>
                                        <p:tav tm="0">
                                          <p:val>
                                            <p:strVal val="#ppt_y"/>
                                          </p:val>
                                        </p:tav>
                                        <p:tav tm="100000">
                                          <p:val>
                                            <p:strVal val="#ppt_y"/>
                                          </p:val>
                                        </p:tav>
                                      </p:tavLst>
                                    </p:anim>
                                    <p:anim calcmode="lin" valueType="num">
                                      <p:cBhvr>
                                        <p:cTn id="64"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57"/>
                                        </p:tgtEl>
                                      </p:cBhvr>
                                    </p:animEffect>
                                  </p:childTnLst>
                                </p:cTn>
                              </p:par>
                            </p:childTnLst>
                          </p:cTn>
                        </p:par>
                        <p:par>
                          <p:cTn id="67" fill="hold">
                            <p:stCondLst>
                              <p:cond delay="5975"/>
                            </p:stCondLst>
                            <p:childTnLst>
                              <p:par>
                                <p:cTn id="68" presetID="42" presetClass="entr" presetSubtype="0" fill="hold"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anim calcmode="lin" valueType="num">
                                      <p:cBhvr>
                                        <p:cTn id="71" dur="500" fill="hold"/>
                                        <p:tgtEl>
                                          <p:spTgt spid="36"/>
                                        </p:tgtEl>
                                        <p:attrNameLst>
                                          <p:attrName>ppt_x</p:attrName>
                                        </p:attrNameLst>
                                      </p:cBhvr>
                                      <p:tavLst>
                                        <p:tav tm="0">
                                          <p:val>
                                            <p:strVal val="#ppt_x"/>
                                          </p:val>
                                        </p:tav>
                                        <p:tav tm="100000">
                                          <p:val>
                                            <p:strVal val="#ppt_x"/>
                                          </p:val>
                                        </p:tav>
                                      </p:tavLst>
                                    </p:anim>
                                    <p:anim calcmode="lin" valueType="num">
                                      <p:cBhvr>
                                        <p:cTn id="72" dur="500" fill="hold"/>
                                        <p:tgtEl>
                                          <p:spTgt spid="36"/>
                                        </p:tgtEl>
                                        <p:attrNameLst>
                                          <p:attrName>ppt_y</p:attrName>
                                        </p:attrNameLst>
                                      </p:cBhvr>
                                      <p:tavLst>
                                        <p:tav tm="0">
                                          <p:val>
                                            <p:strVal val="#ppt_y+.1"/>
                                          </p:val>
                                        </p:tav>
                                        <p:tav tm="100000">
                                          <p:val>
                                            <p:strVal val="#ppt_y"/>
                                          </p:val>
                                        </p:tav>
                                      </p:tavLst>
                                    </p:anim>
                                  </p:childTnLst>
                                </p:cTn>
                              </p:par>
                            </p:childTnLst>
                          </p:cTn>
                        </p:par>
                        <p:par>
                          <p:cTn id="73" fill="hold">
                            <p:stCondLst>
                              <p:cond delay="6475"/>
                            </p:stCondLst>
                            <p:childTnLst>
                              <p:par>
                                <p:cTn id="74" presetID="41" presetClass="entr" presetSubtype="0" fill="hold" grpId="0" nodeType="afterEffect">
                                  <p:stCondLst>
                                    <p:cond delay="0"/>
                                  </p:stCondLst>
                                  <p:iterate type="lt">
                                    <p:tmPct val="2353"/>
                                  </p:iterate>
                                  <p:childTnLst>
                                    <p:set>
                                      <p:cBhvr>
                                        <p:cTn id="75" dur="1" fill="hold">
                                          <p:stCondLst>
                                            <p:cond delay="0"/>
                                          </p:stCondLst>
                                        </p:cTn>
                                        <p:tgtEl>
                                          <p:spTgt spid="58"/>
                                        </p:tgtEl>
                                        <p:attrNameLst>
                                          <p:attrName>style.visibility</p:attrName>
                                        </p:attrNameLst>
                                      </p:cBhvr>
                                      <p:to>
                                        <p:strVal val="visible"/>
                                      </p:to>
                                    </p:set>
                                    <p:anim calcmode="lin" valueType="num">
                                      <p:cBhvr>
                                        <p:cTn id="76"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77" dur="500" fill="hold"/>
                                        <p:tgtEl>
                                          <p:spTgt spid="58"/>
                                        </p:tgtEl>
                                        <p:attrNameLst>
                                          <p:attrName>ppt_y</p:attrName>
                                        </p:attrNameLst>
                                      </p:cBhvr>
                                      <p:tavLst>
                                        <p:tav tm="0">
                                          <p:val>
                                            <p:strVal val="#ppt_y"/>
                                          </p:val>
                                        </p:tav>
                                        <p:tav tm="100000">
                                          <p:val>
                                            <p:strVal val="#ppt_y"/>
                                          </p:val>
                                        </p:tav>
                                      </p:tavLst>
                                    </p:anim>
                                    <p:anim calcmode="lin" valueType="num">
                                      <p:cBhvr>
                                        <p:cTn id="78"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79"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80" dur="500" tmFilter="0,0; .5, 1; 1, 1"/>
                                        <p:tgtEl>
                                          <p:spTgt spid="58"/>
                                        </p:tgtEl>
                                      </p:cBhvr>
                                    </p:animEffect>
                                  </p:childTnLst>
                                </p:cTn>
                              </p:par>
                            </p:childTnLst>
                          </p:cTn>
                        </p:par>
                        <p:par>
                          <p:cTn id="81" fill="hold">
                            <p:stCondLst>
                              <p:cond delay="7081"/>
                            </p:stCondLst>
                            <p:childTnLst>
                              <p:par>
                                <p:cTn id="82" presetID="42" presetClass="entr" presetSubtype="0" fill="hold" nodeType="after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500"/>
                                        <p:tgtEl>
                                          <p:spTgt spid="27"/>
                                        </p:tgtEl>
                                      </p:cBhvr>
                                    </p:animEffect>
                                    <p:anim calcmode="lin" valueType="num">
                                      <p:cBhvr>
                                        <p:cTn id="85" dur="500" fill="hold"/>
                                        <p:tgtEl>
                                          <p:spTgt spid="27"/>
                                        </p:tgtEl>
                                        <p:attrNameLst>
                                          <p:attrName>ppt_x</p:attrName>
                                        </p:attrNameLst>
                                      </p:cBhvr>
                                      <p:tavLst>
                                        <p:tav tm="0">
                                          <p:val>
                                            <p:strVal val="#ppt_x"/>
                                          </p:val>
                                        </p:tav>
                                        <p:tav tm="100000">
                                          <p:val>
                                            <p:strVal val="#ppt_x"/>
                                          </p:val>
                                        </p:tav>
                                      </p:tavLst>
                                    </p:anim>
                                    <p:anim calcmode="lin" valueType="num">
                                      <p:cBhvr>
                                        <p:cTn id="86" dur="500" fill="hold"/>
                                        <p:tgtEl>
                                          <p:spTgt spid="27"/>
                                        </p:tgtEl>
                                        <p:attrNameLst>
                                          <p:attrName>ppt_y</p:attrName>
                                        </p:attrNameLst>
                                      </p:cBhvr>
                                      <p:tavLst>
                                        <p:tav tm="0">
                                          <p:val>
                                            <p:strVal val="#ppt_y+.1"/>
                                          </p:val>
                                        </p:tav>
                                        <p:tav tm="100000">
                                          <p:val>
                                            <p:strVal val="#ppt_y"/>
                                          </p:val>
                                        </p:tav>
                                      </p:tavLst>
                                    </p:anim>
                                  </p:childTnLst>
                                </p:cTn>
                              </p:par>
                            </p:childTnLst>
                          </p:cTn>
                        </p:par>
                        <p:par>
                          <p:cTn id="87" fill="hold">
                            <p:stCondLst>
                              <p:cond delay="7581"/>
                            </p:stCondLst>
                            <p:childTnLst>
                              <p:par>
                                <p:cTn id="88" presetID="41" presetClass="entr" presetSubtype="0" fill="hold" grpId="0" nodeType="afterEffect">
                                  <p:stCondLst>
                                    <p:cond delay="0"/>
                                  </p:stCondLst>
                                  <p:iterate type="lt">
                                    <p:tmPct val="2353"/>
                                  </p:iterate>
                                  <p:childTnLst>
                                    <p:set>
                                      <p:cBhvr>
                                        <p:cTn id="89" dur="1" fill="hold">
                                          <p:stCondLst>
                                            <p:cond delay="0"/>
                                          </p:stCondLst>
                                        </p:cTn>
                                        <p:tgtEl>
                                          <p:spTgt spid="59"/>
                                        </p:tgtEl>
                                        <p:attrNameLst>
                                          <p:attrName>style.visibility</p:attrName>
                                        </p:attrNameLst>
                                      </p:cBhvr>
                                      <p:to>
                                        <p:strVal val="visible"/>
                                      </p:to>
                                    </p:set>
                                    <p:anim calcmode="lin" valueType="num">
                                      <p:cBhvr>
                                        <p:cTn id="90" dur="500" fill="hold"/>
                                        <p:tgtEl>
                                          <p:spTgt spid="59"/>
                                        </p:tgtEl>
                                        <p:attrNameLst>
                                          <p:attrName>ppt_x</p:attrName>
                                        </p:attrNameLst>
                                      </p:cBhvr>
                                      <p:tavLst>
                                        <p:tav tm="0">
                                          <p:val>
                                            <p:strVal val="#ppt_x"/>
                                          </p:val>
                                        </p:tav>
                                        <p:tav tm="50000">
                                          <p:val>
                                            <p:strVal val="#ppt_x+.1"/>
                                          </p:val>
                                        </p:tav>
                                        <p:tav tm="100000">
                                          <p:val>
                                            <p:strVal val="#ppt_x"/>
                                          </p:val>
                                        </p:tav>
                                      </p:tavLst>
                                    </p:anim>
                                    <p:anim calcmode="lin" valueType="num">
                                      <p:cBhvr>
                                        <p:cTn id="91" dur="500" fill="hold"/>
                                        <p:tgtEl>
                                          <p:spTgt spid="59"/>
                                        </p:tgtEl>
                                        <p:attrNameLst>
                                          <p:attrName>ppt_y</p:attrName>
                                        </p:attrNameLst>
                                      </p:cBhvr>
                                      <p:tavLst>
                                        <p:tav tm="0">
                                          <p:val>
                                            <p:strVal val="#ppt_y"/>
                                          </p:val>
                                        </p:tav>
                                        <p:tav tm="100000">
                                          <p:val>
                                            <p:strVal val="#ppt_y"/>
                                          </p:val>
                                        </p:tav>
                                      </p:tavLst>
                                    </p:anim>
                                    <p:anim calcmode="lin" valueType="num">
                                      <p:cBhvr>
                                        <p:cTn id="92" dur="500" fill="hold"/>
                                        <p:tgtEl>
                                          <p:spTgt spid="59"/>
                                        </p:tgtEl>
                                        <p:attrNameLst>
                                          <p:attrName>ppt_h</p:attrName>
                                        </p:attrNameLst>
                                      </p:cBhvr>
                                      <p:tavLst>
                                        <p:tav tm="0">
                                          <p:val>
                                            <p:strVal val="#ppt_h/10"/>
                                          </p:val>
                                        </p:tav>
                                        <p:tav tm="50000">
                                          <p:val>
                                            <p:strVal val="#ppt_h+.01"/>
                                          </p:val>
                                        </p:tav>
                                        <p:tav tm="100000">
                                          <p:val>
                                            <p:strVal val="#ppt_h"/>
                                          </p:val>
                                        </p:tav>
                                      </p:tavLst>
                                    </p:anim>
                                    <p:anim calcmode="lin" valueType="num">
                                      <p:cBhvr>
                                        <p:cTn id="93" dur="500" fill="hold"/>
                                        <p:tgtEl>
                                          <p:spTgt spid="59"/>
                                        </p:tgtEl>
                                        <p:attrNameLst>
                                          <p:attrName>ppt_w</p:attrName>
                                        </p:attrNameLst>
                                      </p:cBhvr>
                                      <p:tavLst>
                                        <p:tav tm="0">
                                          <p:val>
                                            <p:strVal val="#ppt_w/10"/>
                                          </p:val>
                                        </p:tav>
                                        <p:tav tm="50000">
                                          <p:val>
                                            <p:strVal val="#ppt_w+.01"/>
                                          </p:val>
                                        </p:tav>
                                        <p:tav tm="100000">
                                          <p:val>
                                            <p:strVal val="#ppt_w"/>
                                          </p:val>
                                        </p:tav>
                                      </p:tavLst>
                                    </p:anim>
                                    <p:animEffect transition="in" filter="fade">
                                      <p:cBhvr>
                                        <p:cTn id="94" dur="500" tmFilter="0,0; .5, 1; 1, 1"/>
                                        <p:tgtEl>
                                          <p:spTgt spid="59"/>
                                        </p:tgtEl>
                                      </p:cBhvr>
                                    </p:animEffect>
                                  </p:childTnLst>
                                </p:cTn>
                              </p:par>
                            </p:childTnLst>
                          </p:cTn>
                        </p:par>
                        <p:par>
                          <p:cTn id="95" fill="hold">
                            <p:stCondLst>
                              <p:cond delay="8187"/>
                            </p:stCondLst>
                            <p:childTnLst>
                              <p:par>
                                <p:cTn id="96" presetID="42" presetClass="entr" presetSubtype="0" fill="hold" nodeType="after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500"/>
                                        <p:tgtEl>
                                          <p:spTgt spid="19"/>
                                        </p:tgtEl>
                                      </p:cBhvr>
                                    </p:animEffect>
                                    <p:anim calcmode="lin" valueType="num">
                                      <p:cBhvr>
                                        <p:cTn id="99" dur="500" fill="hold"/>
                                        <p:tgtEl>
                                          <p:spTgt spid="19"/>
                                        </p:tgtEl>
                                        <p:attrNameLst>
                                          <p:attrName>ppt_x</p:attrName>
                                        </p:attrNameLst>
                                      </p:cBhvr>
                                      <p:tavLst>
                                        <p:tav tm="0">
                                          <p:val>
                                            <p:strVal val="#ppt_x"/>
                                          </p:val>
                                        </p:tav>
                                        <p:tav tm="100000">
                                          <p:val>
                                            <p:strVal val="#ppt_x"/>
                                          </p:val>
                                        </p:tav>
                                      </p:tavLst>
                                    </p:anim>
                                    <p:anim calcmode="lin" valueType="num">
                                      <p:cBhvr>
                                        <p:cTn id="100" dur="500" fill="hold"/>
                                        <p:tgtEl>
                                          <p:spTgt spid="19"/>
                                        </p:tgtEl>
                                        <p:attrNameLst>
                                          <p:attrName>ppt_y</p:attrName>
                                        </p:attrNameLst>
                                      </p:cBhvr>
                                      <p:tavLst>
                                        <p:tav tm="0">
                                          <p:val>
                                            <p:strVal val="#ppt_y+.1"/>
                                          </p:val>
                                        </p:tav>
                                        <p:tav tm="100000">
                                          <p:val>
                                            <p:strVal val="#ppt_y"/>
                                          </p:val>
                                        </p:tav>
                                      </p:tavLst>
                                    </p:anim>
                                  </p:childTnLst>
                                </p:cTn>
                              </p:par>
                            </p:childTnLst>
                          </p:cTn>
                        </p:par>
                        <p:par>
                          <p:cTn id="101" fill="hold">
                            <p:stCondLst>
                              <p:cond delay="8687"/>
                            </p:stCondLst>
                            <p:childTnLst>
                              <p:par>
                                <p:cTn id="102" presetID="41" presetClass="entr" presetSubtype="0" fill="hold" grpId="0" nodeType="afterEffect">
                                  <p:stCondLst>
                                    <p:cond delay="0"/>
                                  </p:stCondLst>
                                  <p:iterate type="lt">
                                    <p:tmPct val="2353"/>
                                  </p:iterate>
                                  <p:childTnLst>
                                    <p:set>
                                      <p:cBhvr>
                                        <p:cTn id="103" dur="1" fill="hold">
                                          <p:stCondLst>
                                            <p:cond delay="0"/>
                                          </p:stCondLst>
                                        </p:cTn>
                                        <p:tgtEl>
                                          <p:spTgt spid="60"/>
                                        </p:tgtEl>
                                        <p:attrNameLst>
                                          <p:attrName>style.visibility</p:attrName>
                                        </p:attrNameLst>
                                      </p:cBhvr>
                                      <p:to>
                                        <p:strVal val="visible"/>
                                      </p:to>
                                    </p:set>
                                    <p:anim calcmode="lin" valueType="num">
                                      <p:cBhvr>
                                        <p:cTn id="104"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60"/>
                                        </p:tgtEl>
                                        <p:attrNameLst>
                                          <p:attrName>ppt_y</p:attrName>
                                        </p:attrNameLst>
                                      </p:cBhvr>
                                      <p:tavLst>
                                        <p:tav tm="0">
                                          <p:val>
                                            <p:strVal val="#ppt_y"/>
                                          </p:val>
                                        </p:tav>
                                        <p:tav tm="100000">
                                          <p:val>
                                            <p:strVal val="#ppt_y"/>
                                          </p:val>
                                        </p:tav>
                                      </p:tavLst>
                                    </p:anim>
                                    <p:anim calcmode="lin" valueType="num">
                                      <p:cBhvr>
                                        <p:cTn id="106"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60"/>
                                        </p:tgtEl>
                                      </p:cBhvr>
                                    </p:animEffect>
                                  </p:childTnLst>
                                </p:cTn>
                              </p:par>
                            </p:childTnLst>
                          </p:cTn>
                        </p:par>
                        <p:par>
                          <p:cTn id="109" fill="hold">
                            <p:stCondLst>
                              <p:cond delay="9293"/>
                            </p:stCondLst>
                            <p:childTnLst>
                              <p:par>
                                <p:cTn id="110" presetID="42" presetClass="entr" presetSubtype="0" fill="hold" nodeType="afterEffect">
                                  <p:stCondLst>
                                    <p:cond delay="0"/>
                                  </p:stCondLst>
                                  <p:childTnLst>
                                    <p:set>
                                      <p:cBhvr>
                                        <p:cTn id="111" dur="1" fill="hold">
                                          <p:stCondLst>
                                            <p:cond delay="0"/>
                                          </p:stCondLst>
                                        </p:cTn>
                                        <p:tgtEl>
                                          <p:spTgt spid="5"/>
                                        </p:tgtEl>
                                        <p:attrNameLst>
                                          <p:attrName>style.visibility</p:attrName>
                                        </p:attrNameLst>
                                      </p:cBhvr>
                                      <p:to>
                                        <p:strVal val="visible"/>
                                      </p:to>
                                    </p:set>
                                    <p:animEffect transition="in" filter="fade">
                                      <p:cBhvr>
                                        <p:cTn id="112" dur="500"/>
                                        <p:tgtEl>
                                          <p:spTgt spid="5"/>
                                        </p:tgtEl>
                                      </p:cBhvr>
                                    </p:animEffect>
                                    <p:anim calcmode="lin" valueType="num">
                                      <p:cBhvr>
                                        <p:cTn id="113" dur="500" fill="hold"/>
                                        <p:tgtEl>
                                          <p:spTgt spid="5"/>
                                        </p:tgtEl>
                                        <p:attrNameLst>
                                          <p:attrName>ppt_x</p:attrName>
                                        </p:attrNameLst>
                                      </p:cBhvr>
                                      <p:tavLst>
                                        <p:tav tm="0">
                                          <p:val>
                                            <p:strVal val="#ppt_x"/>
                                          </p:val>
                                        </p:tav>
                                        <p:tav tm="100000">
                                          <p:val>
                                            <p:strVal val="#ppt_x"/>
                                          </p:val>
                                        </p:tav>
                                      </p:tavLst>
                                    </p:anim>
                                    <p:anim calcmode="lin" valueType="num">
                                      <p:cBhvr>
                                        <p:cTn id="114" dur="500" fill="hold"/>
                                        <p:tgtEl>
                                          <p:spTgt spid="5"/>
                                        </p:tgtEl>
                                        <p:attrNameLst>
                                          <p:attrName>ppt_y</p:attrName>
                                        </p:attrNameLst>
                                      </p:cBhvr>
                                      <p:tavLst>
                                        <p:tav tm="0">
                                          <p:val>
                                            <p:strVal val="#ppt_y+.1"/>
                                          </p:val>
                                        </p:tav>
                                        <p:tav tm="100000">
                                          <p:val>
                                            <p:strVal val="#ppt_y"/>
                                          </p:val>
                                        </p:tav>
                                      </p:tavLst>
                                    </p:anim>
                                  </p:childTnLst>
                                </p:cTn>
                              </p:par>
                            </p:childTnLst>
                          </p:cTn>
                        </p:par>
                        <p:par>
                          <p:cTn id="115" fill="hold">
                            <p:stCondLst>
                              <p:cond delay="9793"/>
                            </p:stCondLst>
                            <p:childTnLst>
                              <p:par>
                                <p:cTn id="116" presetID="41" presetClass="entr" presetSubtype="0" fill="hold" grpId="0" nodeType="afterEffect">
                                  <p:stCondLst>
                                    <p:cond delay="0"/>
                                  </p:stCondLst>
                                  <p:iterate type="lt">
                                    <p:tmPct val="2353"/>
                                  </p:iterate>
                                  <p:childTnLst>
                                    <p:set>
                                      <p:cBhvr>
                                        <p:cTn id="117" dur="1" fill="hold">
                                          <p:stCondLst>
                                            <p:cond delay="0"/>
                                          </p:stCondLst>
                                        </p:cTn>
                                        <p:tgtEl>
                                          <p:spTgt spid="61"/>
                                        </p:tgtEl>
                                        <p:attrNameLst>
                                          <p:attrName>style.visibility</p:attrName>
                                        </p:attrNameLst>
                                      </p:cBhvr>
                                      <p:to>
                                        <p:strVal val="visible"/>
                                      </p:to>
                                    </p:set>
                                    <p:anim calcmode="lin" valueType="num">
                                      <p:cBhvr>
                                        <p:cTn id="118" dur="500" fill="hold"/>
                                        <p:tgtEl>
                                          <p:spTgt spid="61"/>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61"/>
                                        </p:tgtEl>
                                        <p:attrNameLst>
                                          <p:attrName>ppt_y</p:attrName>
                                        </p:attrNameLst>
                                      </p:cBhvr>
                                      <p:tavLst>
                                        <p:tav tm="0">
                                          <p:val>
                                            <p:strVal val="#ppt_y"/>
                                          </p:val>
                                        </p:tav>
                                        <p:tav tm="100000">
                                          <p:val>
                                            <p:strVal val="#ppt_y"/>
                                          </p:val>
                                        </p:tav>
                                      </p:tavLst>
                                    </p:anim>
                                    <p:anim calcmode="lin" valueType="num">
                                      <p:cBhvr>
                                        <p:cTn id="120" dur="500" fill="hold"/>
                                        <p:tgtEl>
                                          <p:spTgt spid="61"/>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61"/>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61"/>
                                        </p:tgtEl>
                                      </p:cBhvr>
                                    </p:animEffect>
                                  </p:childTnLst>
                                </p:cTn>
                              </p:par>
                            </p:childTnLst>
                          </p:cTn>
                        </p:par>
                        <p:par>
                          <p:cTn id="123" fill="hold">
                            <p:stCondLst>
                              <p:cond delay="10399"/>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62"/>
                                        </p:tgtEl>
                                        <p:attrNameLst>
                                          <p:attrName>style.visibility</p:attrName>
                                        </p:attrNameLst>
                                      </p:cBhvr>
                                      <p:to>
                                        <p:strVal val="visible"/>
                                      </p:to>
                                    </p:set>
                                    <p:anim calcmode="lin" valueType="num">
                                      <p:cBhvr>
                                        <p:cTn id="126" dur="500" fill="hold"/>
                                        <p:tgtEl>
                                          <p:spTgt spid="62"/>
                                        </p:tgtEl>
                                        <p:attrNameLst>
                                          <p:attrName>ppt_w</p:attrName>
                                        </p:attrNameLst>
                                      </p:cBhvr>
                                      <p:tavLst>
                                        <p:tav tm="0">
                                          <p:val>
                                            <p:fltVal val="0"/>
                                          </p:val>
                                        </p:tav>
                                        <p:tav tm="100000">
                                          <p:val>
                                            <p:strVal val="#ppt_w"/>
                                          </p:val>
                                        </p:tav>
                                      </p:tavLst>
                                    </p:anim>
                                    <p:anim calcmode="lin" valueType="num">
                                      <p:cBhvr>
                                        <p:cTn id="127" dur="500" fill="hold"/>
                                        <p:tgtEl>
                                          <p:spTgt spid="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3" grpId="0" animBg="1"/>
      <p:bldP spid="54" grpId="0"/>
      <p:bldP spid="55" grpId="0"/>
      <p:bldP spid="57" grpId="0"/>
      <p:bldP spid="58" grpId="0"/>
      <p:bldP spid="59" grpId="0"/>
      <p:bldP spid="60" grpId="0"/>
      <p:bldP spid="61" grpId="0"/>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04</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endParaRPr kumimoji="1" lang="zh-CN" altLang="en-US" sz="2800" dirty="0">
              <a:solidFill>
                <a:srgbClr val="D4AA39"/>
              </a:solidFill>
              <a:cs typeface="+mn-ea"/>
              <a:sym typeface="+mn-lt"/>
            </a:endParaRP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发展前景</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产品开发计划</a:t>
            </a:r>
            <a:endParaRPr lang="zh-CN" altLang="en-US" sz="1400" dirty="0">
              <a:solidFill>
                <a:schemeClr val="accent2"/>
              </a:solidFill>
              <a:cs typeface="+mn-ea"/>
              <a:sym typeface="+mn-lt"/>
            </a:endParaRPr>
          </a:p>
        </p:txBody>
      </p:sp>
      <p:sp>
        <p:nvSpPr>
          <p:cNvPr id="39" name="TextBox 16"/>
          <p:cNvSpPr txBox="1"/>
          <p:nvPr/>
        </p:nvSpPr>
        <p:spPr>
          <a:xfrm>
            <a:off x="6028410" y="4879251"/>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五年发展计划</a:t>
            </a:r>
            <a:endParaRPr lang="zh-CN" altLang="en-US" sz="1400" dirty="0">
              <a:latin typeface="+mn-lt"/>
              <a:ea typeface="+mn-ea"/>
              <a:cs typeface="+mn-ea"/>
              <a:sym typeface="+mn-lt"/>
            </a:endParaRP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销售网络布局</a:t>
            </a:r>
            <a:endParaRPr lang="zh-CN" altLang="en-US" sz="1400" dirty="0">
              <a:latin typeface="+mn-lt"/>
              <a:ea typeface="+mn-ea"/>
              <a:cs typeface="+mn-ea"/>
              <a:sym typeface="+mn-lt"/>
            </a:endParaRP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短期盈利计划</a:t>
            </a:r>
            <a:endParaRPr lang="zh-CN" altLang="en-US" sz="1400" dirty="0">
              <a:latin typeface="+mn-lt"/>
              <a:ea typeface="+mn-ea"/>
              <a:cs typeface="+mn-ea"/>
              <a:sym typeface="+mn-lt"/>
            </a:endParaRPr>
          </a:p>
        </p:txBody>
      </p:sp>
      <p:sp>
        <p:nvSpPr>
          <p:cNvPr id="44" name="矩形 43"/>
          <p:cNvSpPr/>
          <p:nvPr/>
        </p:nvSpPr>
        <p:spPr>
          <a:xfrm>
            <a:off x="6028809" y="3163687"/>
            <a:ext cx="5254374" cy="515526"/>
          </a:xfrm>
          <a:prstGeom prst="rect">
            <a:avLst/>
          </a:prstGeom>
        </p:spPr>
        <p:txBody>
          <a:bodyPr wrap="square">
            <a:spAutoFit/>
          </a:bodyPr>
          <a:lstStyle/>
          <a:p>
            <a:r>
              <a:rPr lang="en-US" altLang="zh-CN" sz="2750" b="1" dirty="0">
                <a:solidFill>
                  <a:schemeClr val="accent2"/>
                </a:solidFill>
                <a:cs typeface="+mn-ea"/>
                <a:sym typeface="+mn-lt"/>
              </a:rPr>
              <a:t>DEVELOPMENTP</a:t>
            </a:r>
            <a:r>
              <a:rPr lang="zh-CN" altLang="en-US" sz="2750" b="1" dirty="0">
                <a:solidFill>
                  <a:schemeClr val="accent2"/>
                </a:solidFill>
                <a:cs typeface="+mn-ea"/>
                <a:sym typeface="+mn-lt"/>
              </a:rPr>
              <a:t> </a:t>
            </a:r>
            <a:r>
              <a:rPr lang="en-US" altLang="zh-CN" sz="2750" b="1" dirty="0">
                <a:solidFill>
                  <a:schemeClr val="accent2"/>
                </a:solidFill>
                <a:cs typeface="+mn-ea"/>
                <a:sym typeface="+mn-lt"/>
              </a:rPr>
              <a:t>ROSPECT</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市场开拓计划</a:t>
            </a:r>
            <a:endParaRPr lang="zh-CN" altLang="en-US" sz="14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8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1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6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1" grpId="0"/>
      <p:bldP spid="42" grpId="0"/>
      <p:bldP spid="44" grpId="0"/>
      <p:bldP spid="4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产品开发计划</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sp>
        <p:nvSpPr>
          <p:cNvPr id="40" name="ïšľîḍè"/>
          <p:cNvSpPr/>
          <p:nvPr/>
        </p:nvSpPr>
        <p:spPr bwMode="auto">
          <a:xfrm>
            <a:off x="9688240" y="1192234"/>
            <a:ext cx="452948" cy="2162311"/>
          </a:xfrm>
          <a:prstGeom prst="rect">
            <a:avLst/>
          </a:prstGeom>
          <a:solidFill>
            <a:schemeClr val="accent2"/>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sp>
        <p:nvSpPr>
          <p:cNvPr id="41" name="îŝḻiḋe"/>
          <p:cNvSpPr/>
          <p:nvPr/>
        </p:nvSpPr>
        <p:spPr bwMode="auto">
          <a:xfrm>
            <a:off x="10382455" y="1192234"/>
            <a:ext cx="450671" cy="2162311"/>
          </a:xfrm>
          <a:prstGeom prst="rect">
            <a:avLst/>
          </a:prstGeom>
          <a:solidFill>
            <a:schemeClr val="accent2"/>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sp>
        <p:nvSpPr>
          <p:cNvPr id="42" name="îṣḷíḑe"/>
          <p:cNvSpPr/>
          <p:nvPr/>
        </p:nvSpPr>
        <p:spPr bwMode="auto">
          <a:xfrm>
            <a:off x="11078948" y="1192234"/>
            <a:ext cx="450671" cy="2162311"/>
          </a:xfrm>
          <a:prstGeom prst="rect">
            <a:avLst/>
          </a:prstGeom>
          <a:solidFill>
            <a:schemeClr val="bg2"/>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sp>
        <p:nvSpPr>
          <p:cNvPr id="43" name="ïṧḷïḓê"/>
          <p:cNvSpPr/>
          <p:nvPr/>
        </p:nvSpPr>
        <p:spPr bwMode="auto">
          <a:xfrm rot="1080000">
            <a:off x="9032718" y="1123950"/>
            <a:ext cx="450671" cy="2164588"/>
          </a:xfrm>
          <a:prstGeom prst="rect">
            <a:avLst/>
          </a:prstGeom>
          <a:solidFill>
            <a:schemeClr val="bg2"/>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sp>
        <p:nvSpPr>
          <p:cNvPr id="44" name="iṥļïďé"/>
          <p:cNvSpPr/>
          <p:nvPr/>
        </p:nvSpPr>
        <p:spPr bwMode="auto">
          <a:xfrm rot="1800000">
            <a:off x="8397680" y="1142159"/>
            <a:ext cx="450671" cy="2164588"/>
          </a:xfrm>
          <a:prstGeom prst="rect">
            <a:avLst/>
          </a:prstGeom>
          <a:solidFill>
            <a:schemeClr val="bg2"/>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sp>
        <p:nvSpPr>
          <p:cNvPr id="45" name="îṧlîḋe"/>
          <p:cNvSpPr/>
          <p:nvPr/>
        </p:nvSpPr>
        <p:spPr bwMode="auto">
          <a:xfrm rot="2580000">
            <a:off x="7719397" y="1221824"/>
            <a:ext cx="450671" cy="2164588"/>
          </a:xfrm>
          <a:prstGeom prst="rect">
            <a:avLst/>
          </a:prstGeom>
          <a:solidFill>
            <a:schemeClr val="accent1"/>
          </a:solidFill>
          <a:ln w="12700">
            <a:noFill/>
            <a:miter lim="800000"/>
          </a:ln>
          <a:effectLst/>
        </p:spPr>
        <p:txBody>
          <a:bodyPr wrap="none" anchor="ctr"/>
          <a:lstStyle/>
          <a:p>
            <a:endParaRPr lang="zh-CN" altLang="en-US">
              <a:solidFill>
                <a:schemeClr val="bg1">
                  <a:lumMod val="85000"/>
                </a:schemeClr>
              </a:solidFill>
              <a:cs typeface="+mn-ea"/>
              <a:sym typeface="+mn-lt"/>
            </a:endParaRPr>
          </a:p>
        </p:txBody>
      </p:sp>
      <p:cxnSp>
        <p:nvCxnSpPr>
          <p:cNvPr id="7" name="直接连接符 4"/>
          <p:cNvCxnSpPr/>
          <p:nvPr/>
        </p:nvCxnSpPr>
        <p:spPr>
          <a:xfrm>
            <a:off x="669925" y="3350198"/>
            <a:ext cx="10850563"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9" name="îṡḷiďé"/>
          <p:cNvSpPr txBox="1"/>
          <p:nvPr/>
        </p:nvSpPr>
        <p:spPr bwMode="auto">
          <a:xfrm>
            <a:off x="687279" y="1445003"/>
            <a:ext cx="554372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solidFill>
                  <a:schemeClr val="bg1">
                    <a:lumMod val="85000"/>
                  </a:schemeClr>
                </a:solidFill>
                <a:cs typeface="+mn-ea"/>
                <a:sym typeface="+mn-lt"/>
              </a:rPr>
              <a:t>Text here</a:t>
            </a:r>
            <a:endParaRPr lang="en-US" altLang="zh-CN" sz="2000" b="1" dirty="0">
              <a:solidFill>
                <a:schemeClr val="bg1">
                  <a:lumMod val="85000"/>
                </a:schemeClr>
              </a:solidFill>
              <a:cs typeface="+mn-ea"/>
              <a:sym typeface="+mn-lt"/>
            </a:endParaRPr>
          </a:p>
        </p:txBody>
      </p:sp>
      <p:sp>
        <p:nvSpPr>
          <p:cNvPr id="36" name="íŝļiḑê"/>
          <p:cNvSpPr/>
          <p:nvPr/>
        </p:nvSpPr>
        <p:spPr bwMode="auto">
          <a:xfrm>
            <a:off x="665957"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37" name="ís1îḑê"/>
          <p:cNvSpPr txBox="1"/>
          <p:nvPr/>
        </p:nvSpPr>
        <p:spPr bwMode="auto">
          <a:xfrm>
            <a:off x="665957"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核心产品</a:t>
            </a:r>
            <a:endParaRPr lang="en-US" altLang="zh-CN" sz="1800" b="1" dirty="0">
              <a:solidFill>
                <a:schemeClr val="accent1"/>
              </a:solidFill>
              <a:cs typeface="+mn-ea"/>
              <a:sym typeface="+mn-lt"/>
            </a:endParaRPr>
          </a:p>
        </p:txBody>
      </p:sp>
      <p:sp>
        <p:nvSpPr>
          <p:cNvPr id="34" name="ïṥḷiḍè"/>
          <p:cNvSpPr/>
          <p:nvPr/>
        </p:nvSpPr>
        <p:spPr bwMode="auto">
          <a:xfrm>
            <a:off x="3455323"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35" name="ïşľîďé"/>
          <p:cNvSpPr txBox="1"/>
          <p:nvPr/>
        </p:nvSpPr>
        <p:spPr bwMode="auto">
          <a:xfrm>
            <a:off x="3455323"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主要产品</a:t>
            </a:r>
            <a:endParaRPr lang="en-US" altLang="zh-CN" sz="1800" b="1" dirty="0">
              <a:solidFill>
                <a:schemeClr val="accent1"/>
              </a:solidFill>
              <a:cs typeface="+mn-ea"/>
              <a:sym typeface="+mn-lt"/>
            </a:endParaRPr>
          </a:p>
        </p:txBody>
      </p:sp>
      <p:sp>
        <p:nvSpPr>
          <p:cNvPr id="32" name="îṩlïḋè"/>
          <p:cNvSpPr/>
          <p:nvPr/>
        </p:nvSpPr>
        <p:spPr bwMode="auto">
          <a:xfrm>
            <a:off x="6244689"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33" name="ïṧļïḓe"/>
          <p:cNvSpPr txBox="1"/>
          <p:nvPr/>
        </p:nvSpPr>
        <p:spPr bwMode="auto">
          <a:xfrm>
            <a:off x="6244689"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附属产品</a:t>
            </a:r>
            <a:endParaRPr lang="en-US" altLang="zh-CN" sz="1800" b="1" dirty="0">
              <a:solidFill>
                <a:schemeClr val="accent1"/>
              </a:solidFill>
              <a:cs typeface="+mn-ea"/>
              <a:sym typeface="+mn-lt"/>
            </a:endParaRPr>
          </a:p>
        </p:txBody>
      </p:sp>
      <p:sp>
        <p:nvSpPr>
          <p:cNvPr id="30" name="iṩlíḍe"/>
          <p:cNvSpPr/>
          <p:nvPr/>
        </p:nvSpPr>
        <p:spPr bwMode="auto">
          <a:xfrm>
            <a:off x="9034055" y="5237765"/>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31" name="ïṧļîḑe"/>
          <p:cNvSpPr txBox="1"/>
          <p:nvPr/>
        </p:nvSpPr>
        <p:spPr bwMode="auto">
          <a:xfrm>
            <a:off x="9034055" y="4824885"/>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其他产品</a:t>
            </a:r>
            <a:endParaRPr lang="en-US" altLang="zh-CN" sz="1800" b="1" dirty="0">
              <a:solidFill>
                <a:schemeClr val="accent1"/>
              </a:solidFill>
              <a:cs typeface="+mn-ea"/>
              <a:sym typeface="+mn-lt"/>
            </a:endParaRPr>
          </a:p>
        </p:txBody>
      </p:sp>
      <p:cxnSp>
        <p:nvCxnSpPr>
          <p:cNvPr id="27" name="直接连接符 24"/>
          <p:cNvCxnSpPr/>
          <p:nvPr/>
        </p:nvCxnSpPr>
        <p:spPr>
          <a:xfrm>
            <a:off x="3306000" y="5349792"/>
            <a:ext cx="0" cy="7938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5"/>
          <p:cNvCxnSpPr/>
          <p:nvPr/>
        </p:nvCxnSpPr>
        <p:spPr>
          <a:xfrm>
            <a:off x="6096000" y="5349792"/>
            <a:ext cx="0" cy="7938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6"/>
          <p:cNvCxnSpPr/>
          <p:nvPr/>
        </p:nvCxnSpPr>
        <p:spPr>
          <a:xfrm>
            <a:off x="8886000" y="5349792"/>
            <a:ext cx="0" cy="7938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1"/>
          <p:cNvCxnSpPr/>
          <p:nvPr/>
        </p:nvCxnSpPr>
        <p:spPr>
          <a:xfrm>
            <a:off x="687279" y="4464000"/>
            <a:ext cx="10833209"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a:xfrm>
            <a:off x="1655357" y="4208843"/>
            <a:ext cx="508422" cy="508420"/>
            <a:chOff x="1655357" y="4208843"/>
            <a:chExt cx="508422" cy="508420"/>
          </a:xfrm>
        </p:grpSpPr>
        <p:sp>
          <p:nvSpPr>
            <p:cNvPr id="25" name="iṡḻíḋe"/>
            <p:cNvSpPr/>
            <p:nvPr/>
          </p:nvSpPr>
          <p:spPr>
            <a:xfrm>
              <a:off x="1655357" y="4208843"/>
              <a:ext cx="508422" cy="508420"/>
            </a:xfrm>
            <a:prstGeom prst="roundRect">
              <a:avLst>
                <a:gd name="adj" fmla="val 50000"/>
              </a:avLst>
            </a:prstGeom>
            <a:solidFill>
              <a:schemeClr val="accent2"/>
            </a:solidFill>
            <a:ln w="28575"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a:solidFill>
                  <a:schemeClr val="bg1">
                    <a:lumMod val="85000"/>
                  </a:schemeClr>
                </a:solidFill>
                <a:cs typeface="+mn-ea"/>
                <a:sym typeface="+mn-lt"/>
              </a:endParaRPr>
            </a:p>
          </p:txBody>
        </p:sp>
        <p:sp>
          <p:nvSpPr>
            <p:cNvPr id="26" name="íṣḷïḍe"/>
            <p:cNvSpPr/>
            <p:nvPr/>
          </p:nvSpPr>
          <p:spPr>
            <a:xfrm>
              <a:off x="1786517"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grpSp>
        <p:nvGrpSpPr>
          <p:cNvPr id="48" name="组 47"/>
          <p:cNvGrpSpPr/>
          <p:nvPr/>
        </p:nvGrpSpPr>
        <p:grpSpPr>
          <a:xfrm>
            <a:off x="4444723" y="4208843"/>
            <a:ext cx="508422" cy="508420"/>
            <a:chOff x="4444723" y="4208843"/>
            <a:chExt cx="508422" cy="508420"/>
          </a:xfrm>
        </p:grpSpPr>
        <p:sp>
          <p:nvSpPr>
            <p:cNvPr id="23" name="îṥḻïḑê"/>
            <p:cNvSpPr/>
            <p:nvPr/>
          </p:nvSpPr>
          <p:spPr>
            <a:xfrm>
              <a:off x="4444723" y="4208843"/>
              <a:ext cx="508422" cy="508420"/>
            </a:xfrm>
            <a:prstGeom prst="roundRect">
              <a:avLst>
                <a:gd name="adj" fmla="val 50000"/>
              </a:avLst>
            </a:prstGeom>
            <a:solidFill>
              <a:schemeClr val="accent1"/>
            </a:solidFill>
            <a:ln w="28575"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sz="3200"/>
              </a:pPr>
              <a:endParaRPr sz="1600">
                <a:solidFill>
                  <a:schemeClr val="bg1">
                    <a:lumMod val="85000"/>
                  </a:schemeClr>
                </a:solidFill>
                <a:cs typeface="+mn-ea"/>
                <a:sym typeface="+mn-lt"/>
              </a:endParaRPr>
            </a:p>
          </p:txBody>
        </p:sp>
        <p:sp>
          <p:nvSpPr>
            <p:cNvPr id="24" name="íSḷîdê"/>
            <p:cNvSpPr/>
            <p:nvPr/>
          </p:nvSpPr>
          <p:spPr>
            <a:xfrm>
              <a:off x="4575883"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grpSp>
        <p:nvGrpSpPr>
          <p:cNvPr id="49" name="组 48"/>
          <p:cNvGrpSpPr/>
          <p:nvPr/>
        </p:nvGrpSpPr>
        <p:grpSpPr>
          <a:xfrm>
            <a:off x="7234089" y="4208843"/>
            <a:ext cx="508422" cy="508420"/>
            <a:chOff x="7234089" y="4208843"/>
            <a:chExt cx="508422" cy="508420"/>
          </a:xfrm>
        </p:grpSpPr>
        <p:sp>
          <p:nvSpPr>
            <p:cNvPr id="21" name="iṣļíḓe"/>
            <p:cNvSpPr/>
            <p:nvPr/>
          </p:nvSpPr>
          <p:spPr>
            <a:xfrm>
              <a:off x="7234089" y="4208843"/>
              <a:ext cx="508422" cy="508420"/>
            </a:xfrm>
            <a:prstGeom prst="roundRect">
              <a:avLst>
                <a:gd name="adj" fmla="val 50000"/>
              </a:avLst>
            </a:prstGeom>
            <a:solidFill>
              <a:schemeClr val="accent2"/>
            </a:solidFill>
            <a:ln w="28575"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1600">
                <a:solidFill>
                  <a:schemeClr val="bg1">
                    <a:lumMod val="85000"/>
                  </a:schemeClr>
                </a:solidFill>
                <a:cs typeface="+mn-ea"/>
                <a:sym typeface="+mn-lt"/>
              </a:endParaRPr>
            </a:p>
          </p:txBody>
        </p:sp>
        <p:sp>
          <p:nvSpPr>
            <p:cNvPr id="22" name="ïSḻiḓê"/>
            <p:cNvSpPr/>
            <p:nvPr/>
          </p:nvSpPr>
          <p:spPr>
            <a:xfrm>
              <a:off x="7365249"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grpSp>
        <p:nvGrpSpPr>
          <p:cNvPr id="50" name="组 49"/>
          <p:cNvGrpSpPr/>
          <p:nvPr/>
        </p:nvGrpSpPr>
        <p:grpSpPr>
          <a:xfrm>
            <a:off x="10023455" y="4208843"/>
            <a:ext cx="508422" cy="508420"/>
            <a:chOff x="10023455" y="4208843"/>
            <a:chExt cx="508422" cy="508420"/>
          </a:xfrm>
        </p:grpSpPr>
        <p:sp>
          <p:nvSpPr>
            <p:cNvPr id="19" name="íṥļîḑe"/>
            <p:cNvSpPr/>
            <p:nvPr/>
          </p:nvSpPr>
          <p:spPr>
            <a:xfrm>
              <a:off x="10023455" y="4208843"/>
              <a:ext cx="508422" cy="508420"/>
            </a:xfrm>
            <a:prstGeom prst="roundRect">
              <a:avLst>
                <a:gd name="adj" fmla="val 50000"/>
              </a:avLst>
            </a:prstGeom>
            <a:solidFill>
              <a:schemeClr val="accent2"/>
            </a:solidFill>
            <a:ln w="28575" cap="flat">
              <a:solidFill>
                <a:schemeClr val="bg1"/>
              </a:solid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sz="1600">
                <a:solidFill>
                  <a:schemeClr val="bg1">
                    <a:lumMod val="85000"/>
                  </a:schemeClr>
                </a:solidFill>
                <a:cs typeface="+mn-ea"/>
                <a:sym typeface="+mn-lt"/>
              </a:endParaRPr>
            </a:p>
          </p:txBody>
        </p:sp>
        <p:sp>
          <p:nvSpPr>
            <p:cNvPr id="20" name="ísḻiḑê"/>
            <p:cNvSpPr/>
            <p:nvPr/>
          </p:nvSpPr>
          <p:spPr>
            <a:xfrm>
              <a:off x="10154615" y="4339080"/>
              <a:ext cx="246101" cy="247944"/>
            </a:xfrm>
            <a:custGeom>
              <a:avLst/>
              <a:gdLst>
                <a:gd name="connsiteX0" fmla="*/ 386204 w 602205"/>
                <a:gd name="connsiteY0" fmla="*/ 222916 h 606722"/>
                <a:gd name="connsiteX1" fmla="*/ 516692 w 602205"/>
                <a:gd name="connsiteY1" fmla="*/ 222916 h 606722"/>
                <a:gd name="connsiteX2" fmla="*/ 545129 w 602205"/>
                <a:gd name="connsiteY2" fmla="*/ 231976 h 606722"/>
                <a:gd name="connsiteX3" fmla="*/ 594743 w 602205"/>
                <a:gd name="connsiteY3" fmla="*/ 270632 h 606722"/>
                <a:gd name="connsiteX4" fmla="*/ 602205 w 602205"/>
                <a:gd name="connsiteY4" fmla="*/ 285329 h 606722"/>
                <a:gd name="connsiteX5" fmla="*/ 594944 w 602205"/>
                <a:gd name="connsiteY5" fmla="*/ 300228 h 606722"/>
                <a:gd name="connsiteX6" fmla="*/ 545129 w 602205"/>
                <a:gd name="connsiteY6" fmla="*/ 340293 h 606722"/>
                <a:gd name="connsiteX7" fmla="*/ 516692 w 602205"/>
                <a:gd name="connsiteY7" fmla="*/ 351769 h 606722"/>
                <a:gd name="connsiteX8" fmla="*/ 386204 w 602205"/>
                <a:gd name="connsiteY8" fmla="*/ 351769 h 606722"/>
                <a:gd name="connsiteX9" fmla="*/ 85299 w 602205"/>
                <a:gd name="connsiteY9" fmla="*/ 131463 h 606722"/>
                <a:gd name="connsiteX10" fmla="*/ 216777 w 602205"/>
                <a:gd name="connsiteY10" fmla="*/ 131463 h 606722"/>
                <a:gd name="connsiteX11" fmla="*/ 216777 w 602205"/>
                <a:gd name="connsiteY11" fmla="*/ 260386 h 606722"/>
                <a:gd name="connsiteX12" fmla="*/ 85299 w 602205"/>
                <a:gd name="connsiteY12" fmla="*/ 260386 h 606722"/>
                <a:gd name="connsiteX13" fmla="*/ 57068 w 602205"/>
                <a:gd name="connsiteY13" fmla="*/ 248501 h 606722"/>
                <a:gd name="connsiteX14" fmla="*/ 7058 w 602205"/>
                <a:gd name="connsiteY14" fmla="*/ 206803 h 606722"/>
                <a:gd name="connsiteX15" fmla="*/ 0 w 602205"/>
                <a:gd name="connsiteY15" fmla="*/ 192903 h 606722"/>
                <a:gd name="connsiteX16" fmla="*/ 7260 w 602205"/>
                <a:gd name="connsiteY16" fmla="*/ 178802 h 606722"/>
                <a:gd name="connsiteX17" fmla="*/ 57068 w 602205"/>
                <a:gd name="connsiteY17" fmla="*/ 139924 h 606722"/>
                <a:gd name="connsiteX18" fmla="*/ 85299 w 602205"/>
                <a:gd name="connsiteY18" fmla="*/ 131463 h 606722"/>
                <a:gd name="connsiteX19" fmla="*/ 386204 w 602205"/>
                <a:gd name="connsiteY19" fmla="*/ 42904 h 606722"/>
                <a:gd name="connsiteX20" fmla="*/ 516692 w 602205"/>
                <a:gd name="connsiteY20" fmla="*/ 42904 h 606722"/>
                <a:gd name="connsiteX21" fmla="*/ 545129 w 602205"/>
                <a:gd name="connsiteY21" fmla="*/ 51964 h 606722"/>
                <a:gd name="connsiteX22" fmla="*/ 594743 w 602205"/>
                <a:gd name="connsiteY22" fmla="*/ 90620 h 606722"/>
                <a:gd name="connsiteX23" fmla="*/ 602205 w 602205"/>
                <a:gd name="connsiteY23" fmla="*/ 105317 h 606722"/>
                <a:gd name="connsiteX24" fmla="*/ 594944 w 602205"/>
                <a:gd name="connsiteY24" fmla="*/ 120216 h 606722"/>
                <a:gd name="connsiteX25" fmla="*/ 545129 w 602205"/>
                <a:gd name="connsiteY25" fmla="*/ 160281 h 606722"/>
                <a:gd name="connsiteX26" fmla="*/ 516692 w 602205"/>
                <a:gd name="connsiteY26" fmla="*/ 171757 h 606722"/>
                <a:gd name="connsiteX27" fmla="*/ 386204 w 602205"/>
                <a:gd name="connsiteY27" fmla="*/ 171757 h 606722"/>
                <a:gd name="connsiteX28" fmla="*/ 297432 w 602205"/>
                <a:gd name="connsiteY28" fmla="*/ 0 h 606722"/>
                <a:gd name="connsiteX29" fmla="*/ 337765 w 602205"/>
                <a:gd name="connsiteY29" fmla="*/ 40274 h 606722"/>
                <a:gd name="connsiteX30" fmla="*/ 337765 w 602205"/>
                <a:gd name="connsiteY30" fmla="*/ 496775 h 606722"/>
                <a:gd name="connsiteX31" fmla="*/ 419238 w 602205"/>
                <a:gd name="connsiteY31" fmla="*/ 496775 h 606722"/>
                <a:gd name="connsiteX32" fmla="*/ 455739 w 602205"/>
                <a:gd name="connsiteY32" fmla="*/ 515100 h 606722"/>
                <a:gd name="connsiteX33" fmla="*/ 497887 w 602205"/>
                <a:gd name="connsiteY33" fmla="*/ 572490 h 606722"/>
                <a:gd name="connsiteX34" fmla="*/ 500912 w 602205"/>
                <a:gd name="connsiteY34" fmla="*/ 595647 h 606722"/>
                <a:gd name="connsiteX35" fmla="*/ 480342 w 602205"/>
                <a:gd name="connsiteY35" fmla="*/ 606722 h 606722"/>
                <a:gd name="connsiteX36" fmla="*/ 121580 w 602205"/>
                <a:gd name="connsiteY36" fmla="*/ 606722 h 606722"/>
                <a:gd name="connsiteX37" fmla="*/ 101010 w 602205"/>
                <a:gd name="connsiteY37" fmla="*/ 595647 h 606722"/>
                <a:gd name="connsiteX38" fmla="*/ 104237 w 602205"/>
                <a:gd name="connsiteY38" fmla="*/ 572490 h 606722"/>
                <a:gd name="connsiteX39" fmla="*/ 146183 w 602205"/>
                <a:gd name="connsiteY39" fmla="*/ 515100 h 606722"/>
                <a:gd name="connsiteX40" fmla="*/ 182684 w 602205"/>
                <a:gd name="connsiteY40" fmla="*/ 496775 h 606722"/>
                <a:gd name="connsiteX41" fmla="*/ 257099 w 602205"/>
                <a:gd name="connsiteY41" fmla="*/ 496775 h 606722"/>
                <a:gd name="connsiteX42" fmla="*/ 257099 w 602205"/>
                <a:gd name="connsiteY42" fmla="*/ 40274 h 606722"/>
                <a:gd name="connsiteX43" fmla="*/ 297432 w 602205"/>
                <a:gd name="connsiteY4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2205" h="606722">
                  <a:moveTo>
                    <a:pt x="386204" y="222916"/>
                  </a:moveTo>
                  <a:lnTo>
                    <a:pt x="516692" y="222916"/>
                  </a:lnTo>
                  <a:cubicBezTo>
                    <a:pt x="525163" y="222916"/>
                    <a:pt x="537465" y="225936"/>
                    <a:pt x="545129" y="231976"/>
                  </a:cubicBezTo>
                  <a:lnTo>
                    <a:pt x="594743" y="270632"/>
                  </a:lnTo>
                  <a:cubicBezTo>
                    <a:pt x="599381" y="274256"/>
                    <a:pt x="602205" y="279692"/>
                    <a:pt x="602205" y="285329"/>
                  </a:cubicBezTo>
                  <a:cubicBezTo>
                    <a:pt x="602205" y="291168"/>
                    <a:pt x="599381" y="296604"/>
                    <a:pt x="594944" y="300228"/>
                  </a:cubicBezTo>
                  <a:lnTo>
                    <a:pt x="545129" y="340293"/>
                  </a:lnTo>
                  <a:cubicBezTo>
                    <a:pt x="539280" y="344924"/>
                    <a:pt x="526978" y="351769"/>
                    <a:pt x="516692" y="351769"/>
                  </a:cubicBezTo>
                  <a:lnTo>
                    <a:pt x="386204" y="351769"/>
                  </a:lnTo>
                  <a:close/>
                  <a:moveTo>
                    <a:pt x="85299" y="131463"/>
                  </a:moveTo>
                  <a:lnTo>
                    <a:pt x="216777" y="131463"/>
                  </a:lnTo>
                  <a:lnTo>
                    <a:pt x="216777" y="260386"/>
                  </a:lnTo>
                  <a:lnTo>
                    <a:pt x="85299" y="260386"/>
                  </a:lnTo>
                  <a:cubicBezTo>
                    <a:pt x="74813" y="260386"/>
                    <a:pt x="62311" y="252530"/>
                    <a:pt x="57068" y="248501"/>
                  </a:cubicBezTo>
                  <a:lnTo>
                    <a:pt x="7058" y="206803"/>
                  </a:lnTo>
                  <a:cubicBezTo>
                    <a:pt x="2621" y="203177"/>
                    <a:pt x="0" y="198140"/>
                    <a:pt x="0" y="192903"/>
                  </a:cubicBezTo>
                  <a:cubicBezTo>
                    <a:pt x="0" y="187464"/>
                    <a:pt x="2621" y="182428"/>
                    <a:pt x="7260" y="178802"/>
                  </a:cubicBezTo>
                  <a:lnTo>
                    <a:pt x="57068" y="139924"/>
                  </a:lnTo>
                  <a:cubicBezTo>
                    <a:pt x="64327" y="134082"/>
                    <a:pt x="76426" y="131463"/>
                    <a:pt x="85299" y="131463"/>
                  </a:cubicBezTo>
                  <a:close/>
                  <a:moveTo>
                    <a:pt x="386204" y="42904"/>
                  </a:moveTo>
                  <a:lnTo>
                    <a:pt x="516692" y="42904"/>
                  </a:lnTo>
                  <a:cubicBezTo>
                    <a:pt x="525163" y="42904"/>
                    <a:pt x="537667" y="46125"/>
                    <a:pt x="545129" y="51964"/>
                  </a:cubicBezTo>
                  <a:lnTo>
                    <a:pt x="594743" y="90620"/>
                  </a:lnTo>
                  <a:cubicBezTo>
                    <a:pt x="599381" y="94244"/>
                    <a:pt x="602205" y="99680"/>
                    <a:pt x="602205" y="105317"/>
                  </a:cubicBezTo>
                  <a:cubicBezTo>
                    <a:pt x="602205" y="111156"/>
                    <a:pt x="599381" y="116592"/>
                    <a:pt x="594944" y="120216"/>
                  </a:cubicBezTo>
                  <a:lnTo>
                    <a:pt x="545129" y="160281"/>
                  </a:lnTo>
                  <a:cubicBezTo>
                    <a:pt x="539280" y="164912"/>
                    <a:pt x="526978" y="171757"/>
                    <a:pt x="516692" y="171757"/>
                  </a:cubicBezTo>
                  <a:lnTo>
                    <a:pt x="386204" y="171757"/>
                  </a:lnTo>
                  <a:close/>
                  <a:moveTo>
                    <a:pt x="297432" y="0"/>
                  </a:moveTo>
                  <a:cubicBezTo>
                    <a:pt x="319615" y="0"/>
                    <a:pt x="337765" y="18123"/>
                    <a:pt x="337765" y="40274"/>
                  </a:cubicBezTo>
                  <a:lnTo>
                    <a:pt x="337765" y="496775"/>
                  </a:lnTo>
                  <a:lnTo>
                    <a:pt x="419238" y="496775"/>
                  </a:lnTo>
                  <a:cubicBezTo>
                    <a:pt x="432346" y="496775"/>
                    <a:pt x="448076" y="504629"/>
                    <a:pt x="455739" y="515100"/>
                  </a:cubicBezTo>
                  <a:lnTo>
                    <a:pt x="497887" y="572490"/>
                  </a:lnTo>
                  <a:cubicBezTo>
                    <a:pt x="503332" y="580142"/>
                    <a:pt x="504542" y="588599"/>
                    <a:pt x="500912" y="595647"/>
                  </a:cubicBezTo>
                  <a:cubicBezTo>
                    <a:pt x="497282" y="602695"/>
                    <a:pt x="489820" y="606722"/>
                    <a:pt x="480342" y="606722"/>
                  </a:cubicBezTo>
                  <a:lnTo>
                    <a:pt x="121580" y="606722"/>
                  </a:lnTo>
                  <a:cubicBezTo>
                    <a:pt x="112102" y="606722"/>
                    <a:pt x="104640" y="602695"/>
                    <a:pt x="101010" y="595647"/>
                  </a:cubicBezTo>
                  <a:cubicBezTo>
                    <a:pt x="97380" y="588599"/>
                    <a:pt x="98590" y="580142"/>
                    <a:pt x="104237" y="572490"/>
                  </a:cubicBezTo>
                  <a:lnTo>
                    <a:pt x="146183" y="515100"/>
                  </a:lnTo>
                  <a:cubicBezTo>
                    <a:pt x="153846" y="504629"/>
                    <a:pt x="169576" y="496775"/>
                    <a:pt x="182684" y="496775"/>
                  </a:cubicBezTo>
                  <a:lnTo>
                    <a:pt x="257099" y="496775"/>
                  </a:lnTo>
                  <a:lnTo>
                    <a:pt x="257099" y="40274"/>
                  </a:lnTo>
                  <a:cubicBezTo>
                    <a:pt x="257099" y="18123"/>
                    <a:pt x="275249" y="0"/>
                    <a:pt x="297432" y="0"/>
                  </a:cubicBezTo>
                  <a:close/>
                </a:path>
              </a:pathLst>
            </a:custGeom>
            <a:solidFill>
              <a:srgbClr val="FFFFFF"/>
            </a:solidFill>
            <a:ln w="12700" cap="flat">
              <a:noFill/>
              <a:miter lim="400000"/>
            </a:ln>
            <a:effectLst/>
          </p:spPr>
          <p:txBody>
            <a:bodyPr wrap="square" lIns="19050" tIns="19050" rIns="19050" bIns="1905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defTabSz="228600">
                <a:defRPr sz="3000">
                  <a:solidFill>
                    <a:srgbClr val="FFFFFF"/>
                  </a:solidFill>
                  <a:effectLst>
                    <a:outerShdw blurRad="38100" dist="12700" dir="5400000" rotWithShape="0">
                      <a:srgbClr val="000000">
                        <a:alpha val="50000"/>
                      </a:srgbClr>
                    </a:outerShdw>
                  </a:effectLst>
                </a:defRPr>
              </a:pPr>
              <a:endParaRPr sz="1500">
                <a:solidFill>
                  <a:schemeClr val="bg1">
                    <a:lumMod val="85000"/>
                  </a:schemeClr>
                </a:solidFill>
                <a:cs typeface="+mn-ea"/>
                <a:sym typeface="+mn-lt"/>
              </a:endParaRPr>
            </a:p>
          </p:txBody>
        </p:sp>
      </p:grpSp>
      <p:sp>
        <p:nvSpPr>
          <p:cNvPr id="46" name="íS1îde"/>
          <p:cNvSpPr txBox="1"/>
          <p:nvPr/>
        </p:nvSpPr>
        <p:spPr>
          <a:xfrm>
            <a:off x="676539" y="1904505"/>
            <a:ext cx="5314438" cy="1040294"/>
          </a:xfrm>
          <a:prstGeom prst="rect">
            <a:avLst/>
          </a:prstGeom>
          <a:noFill/>
        </p:spPr>
        <p:txBody>
          <a:bodyPr wrap="square" lIns="90000" tIns="46800" rIns="90000" bIns="46800" rtlCol="0">
            <a:normAutofit/>
          </a:bodyPr>
          <a:lstStyle/>
          <a:p>
            <a:pPr>
              <a:lnSpc>
                <a:spcPct val="130000"/>
              </a:lnSpc>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a:t>
            </a:r>
            <a:endParaRPr lang="zh-CN" altLang="en-US" sz="1100" dirty="0">
              <a:solidFill>
                <a:schemeClr val="bg1">
                  <a:lumMod val="85000"/>
                </a:schemeClr>
              </a:solidFill>
              <a:cs typeface="+mn-ea"/>
              <a:sym typeface="+mn-lt"/>
            </a:endParaRPr>
          </a:p>
          <a:p>
            <a:pPr>
              <a:lnSpc>
                <a:spcPct val="130000"/>
              </a:lnSpc>
            </a:pPr>
            <a:endParaRPr lang="en-US" sz="1200" b="1" dirty="0">
              <a:solidFill>
                <a:schemeClr val="bg1">
                  <a:lumMod val="8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down)">
                                          <p:cBhvr>
                                            <p:cTn id="41" dur="500"/>
                                            <p:tgtEl>
                                              <p:spTgt spid="4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par>
                              <p:cTn id="63" fill="hold">
                                <p:stCondLst>
                                  <p:cond delay="2500"/>
                                </p:stCondLst>
                                <p:childTnLst>
                                  <p:par>
                                    <p:cTn id="64" presetID="23" presetClass="entr" presetSubtype="16" fill="hold" nodeType="after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childTnLst>
                                    </p:cTn>
                                  </p:par>
                                  <p:par>
                                    <p:cTn id="68" presetID="23" presetClass="entr" presetSubtype="16"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p:cTn id="70" dur="500" fill="hold"/>
                                            <p:tgtEl>
                                              <p:spTgt spid="48"/>
                                            </p:tgtEl>
                                            <p:attrNameLst>
                                              <p:attrName>ppt_w</p:attrName>
                                            </p:attrNameLst>
                                          </p:cBhvr>
                                          <p:tavLst>
                                            <p:tav tm="0">
                                              <p:val>
                                                <p:fltVal val="0"/>
                                              </p:val>
                                            </p:tav>
                                            <p:tav tm="100000">
                                              <p:val>
                                                <p:strVal val="#ppt_w"/>
                                              </p:val>
                                            </p:tav>
                                          </p:tavLst>
                                        </p:anim>
                                        <p:anim calcmode="lin" valueType="num">
                                          <p:cBhvr>
                                            <p:cTn id="71" dur="500" fill="hold"/>
                                            <p:tgtEl>
                                              <p:spTgt spid="48"/>
                                            </p:tgtEl>
                                            <p:attrNameLst>
                                              <p:attrName>ppt_h</p:attrName>
                                            </p:attrNameLst>
                                          </p:cBhvr>
                                          <p:tavLst>
                                            <p:tav tm="0">
                                              <p:val>
                                                <p:fltVal val="0"/>
                                              </p:val>
                                            </p:tav>
                                            <p:tav tm="100000">
                                              <p:val>
                                                <p:strVal val="#ppt_h"/>
                                              </p:val>
                                            </p:tav>
                                          </p:tavLst>
                                        </p:anim>
                                      </p:childTnLst>
                                    </p:cTn>
                                  </p:par>
                                  <p:par>
                                    <p:cTn id="72" presetID="23" presetClass="entr" presetSubtype="16"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p:cTn id="74" dur="500" fill="hold"/>
                                            <p:tgtEl>
                                              <p:spTgt spid="49"/>
                                            </p:tgtEl>
                                            <p:attrNameLst>
                                              <p:attrName>ppt_w</p:attrName>
                                            </p:attrNameLst>
                                          </p:cBhvr>
                                          <p:tavLst>
                                            <p:tav tm="0">
                                              <p:val>
                                                <p:fltVal val="0"/>
                                              </p:val>
                                            </p:tav>
                                            <p:tav tm="100000">
                                              <p:val>
                                                <p:strVal val="#ppt_w"/>
                                              </p:val>
                                            </p:tav>
                                          </p:tavLst>
                                        </p:anim>
                                        <p:anim calcmode="lin" valueType="num">
                                          <p:cBhvr>
                                            <p:cTn id="75" dur="500" fill="hold"/>
                                            <p:tgtEl>
                                              <p:spTgt spid="49"/>
                                            </p:tgtEl>
                                            <p:attrNameLst>
                                              <p:attrName>ppt_h</p:attrName>
                                            </p:attrNameLst>
                                          </p:cBhvr>
                                          <p:tavLst>
                                            <p:tav tm="0">
                                              <p:val>
                                                <p:fltVal val="0"/>
                                              </p:val>
                                            </p:tav>
                                            <p:tav tm="100000">
                                              <p:val>
                                                <p:strVal val="#ppt_h"/>
                                              </p:val>
                                            </p:tav>
                                          </p:tavLst>
                                        </p:anim>
                                      </p:childTnLst>
                                    </p:cTn>
                                  </p:par>
                                  <p:par>
                                    <p:cTn id="76" presetID="23" presetClass="entr" presetSubtype="16"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 calcmode="lin" valueType="num">
                                          <p:cBhvr>
                                            <p:cTn id="78" dur="500" fill="hold"/>
                                            <p:tgtEl>
                                              <p:spTgt spid="50"/>
                                            </p:tgtEl>
                                            <p:attrNameLst>
                                              <p:attrName>ppt_w</p:attrName>
                                            </p:attrNameLst>
                                          </p:cBhvr>
                                          <p:tavLst>
                                            <p:tav tm="0">
                                              <p:val>
                                                <p:fltVal val="0"/>
                                              </p:val>
                                            </p:tav>
                                            <p:tav tm="100000">
                                              <p:val>
                                                <p:strVal val="#ppt_w"/>
                                              </p:val>
                                            </p:tav>
                                          </p:tavLst>
                                        </p:anim>
                                        <p:anim calcmode="lin" valueType="num">
                                          <p:cBhvr>
                                            <p:cTn id="79" dur="500" fill="hold"/>
                                            <p:tgtEl>
                                              <p:spTgt spid="50"/>
                                            </p:tgtEl>
                                            <p:attrNameLst>
                                              <p:attrName>ppt_h</p:attrName>
                                            </p:attrNameLst>
                                          </p:cBhvr>
                                          <p:tavLst>
                                            <p:tav tm="0">
                                              <p:val>
                                                <p:fltVal val="0"/>
                                              </p:val>
                                            </p:tav>
                                            <p:tav tm="100000">
                                              <p:val>
                                                <p:strVal val="#ppt_h"/>
                                              </p:val>
                                            </p:tav>
                                          </p:tavLst>
                                        </p:anim>
                                      </p:childTnLst>
                                    </p:cTn>
                                  </p:par>
                                </p:childTnLst>
                              </p:cTn>
                            </p:par>
                            <p:par>
                              <p:cTn id="80" fill="hold">
                                <p:stCondLst>
                                  <p:cond delay="3000"/>
                                </p:stCondLst>
                                <p:childTnLst>
                                  <p:par>
                                    <p:cTn id="81" presetID="22" presetClass="entr" presetSubtype="4"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00"/>
                                            <p:tgtEl>
                                              <p:spTgt spid="27"/>
                                            </p:tgtEl>
                                          </p:cBhvr>
                                        </p:animEffect>
                                      </p:childTnLst>
                                    </p:cTn>
                                  </p:par>
                                  <p:par>
                                    <p:cTn id="84" presetID="22" presetClass="entr" presetSubtype="4"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down)">
                                          <p:cBhvr>
                                            <p:cTn id="86" dur="500"/>
                                            <p:tgtEl>
                                              <p:spTgt spid="28"/>
                                            </p:tgtEl>
                                          </p:cBhvr>
                                        </p:animEffect>
                                      </p:childTnLst>
                                    </p:cTn>
                                  </p:par>
                                  <p:par>
                                    <p:cTn id="87" presetID="22" presetClass="entr" presetSubtype="4"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down)">
                                          <p:cBhvr>
                                            <p:cTn id="89" dur="500"/>
                                            <p:tgtEl>
                                              <p:spTgt spid="29"/>
                                            </p:tgtEl>
                                          </p:cBhvr>
                                        </p:animEffect>
                                      </p:childTnLst>
                                    </p:cTn>
                                  </p:par>
                                </p:childTnLst>
                              </p:cTn>
                            </p:par>
                            <p:par>
                              <p:cTn id="90" fill="hold">
                                <p:stCondLst>
                                  <p:cond delay="3500"/>
                                </p:stCondLst>
                                <p:childTnLst>
                                  <p:par>
                                    <p:cTn id="91" presetID="2" presetClass="entr" presetSubtype="4" fill="hold" grpId="0" nodeType="afterEffect" p14:presetBounceEnd="50000">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14:bounceEnd="50000">
                                          <p:cBhvr additive="base">
                                            <p:cTn id="93" dur="10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94" dur="1000" fill="hold"/>
                                            <p:tgtEl>
                                              <p:spTgt spid="3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14:presetBounceEnd="50000">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14:bounceEnd="50000">
                                          <p:cBhvr additive="base">
                                            <p:cTn id="97"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98" dur="1000" fill="hold"/>
                                            <p:tgtEl>
                                              <p:spTgt spid="3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14:presetBounceEnd="50000">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14:bounceEnd="50000">
                                          <p:cBhvr additive="base">
                                            <p:cTn id="101" dur="10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102" dur="10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14:presetBounceEnd="50000">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14:bounceEnd="50000">
                                          <p:cBhvr additive="base">
                                            <p:cTn id="105" dur="100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106" dur="1000" fill="hold"/>
                                            <p:tgtEl>
                                              <p:spTgt spid="34"/>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14:presetBounceEnd="50000">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14:bounceEnd="50000">
                                          <p:cBhvr additive="base">
                                            <p:cTn id="109" dur="1000" fill="hold"/>
                                            <p:tgtEl>
                                              <p:spTgt spid="33"/>
                                            </p:tgtEl>
                                            <p:attrNameLst>
                                              <p:attrName>ppt_x</p:attrName>
                                            </p:attrNameLst>
                                          </p:cBhvr>
                                          <p:tavLst>
                                            <p:tav tm="0">
                                              <p:val>
                                                <p:strVal val="#ppt_x"/>
                                              </p:val>
                                            </p:tav>
                                            <p:tav tm="100000">
                                              <p:val>
                                                <p:strVal val="#ppt_x"/>
                                              </p:val>
                                            </p:tav>
                                          </p:tavLst>
                                        </p:anim>
                                        <p:anim calcmode="lin" valueType="num" p14:bounceEnd="50000">
                                          <p:cBhvr additive="base">
                                            <p:cTn id="110" dur="1000" fill="hold"/>
                                            <p:tgtEl>
                                              <p:spTgt spid="3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14:presetBounceEnd="50000">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14:bounceEnd="50000">
                                          <p:cBhvr additive="base">
                                            <p:cTn id="113" dur="1000" fill="hold"/>
                                            <p:tgtEl>
                                              <p:spTgt spid="32"/>
                                            </p:tgtEl>
                                            <p:attrNameLst>
                                              <p:attrName>ppt_x</p:attrName>
                                            </p:attrNameLst>
                                          </p:cBhvr>
                                          <p:tavLst>
                                            <p:tav tm="0">
                                              <p:val>
                                                <p:strVal val="#ppt_x"/>
                                              </p:val>
                                            </p:tav>
                                            <p:tav tm="100000">
                                              <p:val>
                                                <p:strVal val="#ppt_x"/>
                                              </p:val>
                                            </p:tav>
                                          </p:tavLst>
                                        </p:anim>
                                        <p:anim calcmode="lin" valueType="num" p14:bounceEnd="50000">
                                          <p:cBhvr additive="base">
                                            <p:cTn id="114" dur="10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14:presetBounceEnd="50000">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14:bounceEnd="50000">
                                          <p:cBhvr additive="base">
                                            <p:cTn id="117" dur="1000" fill="hold"/>
                                            <p:tgtEl>
                                              <p:spTgt spid="31"/>
                                            </p:tgtEl>
                                            <p:attrNameLst>
                                              <p:attrName>ppt_x</p:attrName>
                                            </p:attrNameLst>
                                          </p:cBhvr>
                                          <p:tavLst>
                                            <p:tav tm="0">
                                              <p:val>
                                                <p:strVal val="#ppt_x"/>
                                              </p:val>
                                            </p:tav>
                                            <p:tav tm="100000">
                                              <p:val>
                                                <p:strVal val="#ppt_x"/>
                                              </p:val>
                                            </p:tav>
                                          </p:tavLst>
                                        </p:anim>
                                        <p:anim calcmode="lin" valueType="num" p14:bounceEnd="50000">
                                          <p:cBhvr additive="base">
                                            <p:cTn id="118" dur="100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14:presetBounceEnd="50000">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14:bounceEnd="50000">
                                          <p:cBhvr additive="base">
                                            <p:cTn id="121" dur="1000" fill="hold"/>
                                            <p:tgtEl>
                                              <p:spTgt spid="30"/>
                                            </p:tgtEl>
                                            <p:attrNameLst>
                                              <p:attrName>ppt_x</p:attrName>
                                            </p:attrNameLst>
                                          </p:cBhvr>
                                          <p:tavLst>
                                            <p:tav tm="0">
                                              <p:val>
                                                <p:strVal val="#ppt_x"/>
                                              </p:val>
                                            </p:tav>
                                            <p:tav tm="100000">
                                              <p:val>
                                                <p:strVal val="#ppt_x"/>
                                              </p:val>
                                            </p:tav>
                                          </p:tavLst>
                                        </p:anim>
                                        <p:anim calcmode="lin" valueType="num" p14:bounceEnd="50000">
                                          <p:cBhvr additive="base">
                                            <p:cTn id="122"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0" grpId="0" animBg="1"/>
          <p:bldP spid="41" grpId="0" animBg="1"/>
          <p:bldP spid="42" grpId="0" animBg="1"/>
          <p:bldP spid="43" grpId="0" animBg="1"/>
          <p:bldP spid="44" grpId="0" animBg="1"/>
          <p:bldP spid="45" grpId="0" animBg="1"/>
          <p:bldP spid="39" grpId="0"/>
          <p:bldP spid="36" grpId="0"/>
          <p:bldP spid="37" grpId="0"/>
          <p:bldP spid="34" grpId="0"/>
          <p:bldP spid="35" grpId="0"/>
          <p:bldP spid="32" grpId="0"/>
          <p:bldP spid="33" grpId="0"/>
          <p:bldP spid="30" grpId="0"/>
          <p:bldP spid="31" grpId="0"/>
          <p:bldP spid="4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down)">
                                          <p:cBhvr>
                                            <p:cTn id="41" dur="500"/>
                                            <p:tgtEl>
                                              <p:spTgt spid="4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1500"/>
                                </p:stCondLst>
                                <p:childTnLst>
                                  <p:par>
                                    <p:cTn id="56" presetID="10" presetClass="entr" presetSubtype="0" fill="hold" grpId="0" nodeType="after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par>
                              <p:cTn id="63" fill="hold">
                                <p:stCondLst>
                                  <p:cond delay="2500"/>
                                </p:stCondLst>
                                <p:childTnLst>
                                  <p:par>
                                    <p:cTn id="64" presetID="23" presetClass="entr" presetSubtype="16" fill="hold" nodeType="afterEffect">
                                      <p:stCondLst>
                                        <p:cond delay="0"/>
                                      </p:stCondLst>
                                      <p:childTnLst>
                                        <p:set>
                                          <p:cBhvr>
                                            <p:cTn id="65" dur="1" fill="hold">
                                              <p:stCondLst>
                                                <p:cond delay="0"/>
                                              </p:stCondLst>
                                            </p:cTn>
                                            <p:tgtEl>
                                              <p:spTgt spid="47"/>
                                            </p:tgtEl>
                                            <p:attrNameLst>
                                              <p:attrName>style.visibility</p:attrName>
                                            </p:attrNameLst>
                                          </p:cBhvr>
                                          <p:to>
                                            <p:strVal val="visible"/>
                                          </p:to>
                                        </p:set>
                                        <p:anim calcmode="lin" valueType="num">
                                          <p:cBhvr>
                                            <p:cTn id="66" dur="500" fill="hold"/>
                                            <p:tgtEl>
                                              <p:spTgt spid="47"/>
                                            </p:tgtEl>
                                            <p:attrNameLst>
                                              <p:attrName>ppt_w</p:attrName>
                                            </p:attrNameLst>
                                          </p:cBhvr>
                                          <p:tavLst>
                                            <p:tav tm="0">
                                              <p:val>
                                                <p:fltVal val="0"/>
                                              </p:val>
                                            </p:tav>
                                            <p:tav tm="100000">
                                              <p:val>
                                                <p:strVal val="#ppt_w"/>
                                              </p:val>
                                            </p:tav>
                                          </p:tavLst>
                                        </p:anim>
                                        <p:anim calcmode="lin" valueType="num">
                                          <p:cBhvr>
                                            <p:cTn id="67" dur="500" fill="hold"/>
                                            <p:tgtEl>
                                              <p:spTgt spid="47"/>
                                            </p:tgtEl>
                                            <p:attrNameLst>
                                              <p:attrName>ppt_h</p:attrName>
                                            </p:attrNameLst>
                                          </p:cBhvr>
                                          <p:tavLst>
                                            <p:tav tm="0">
                                              <p:val>
                                                <p:fltVal val="0"/>
                                              </p:val>
                                            </p:tav>
                                            <p:tav tm="100000">
                                              <p:val>
                                                <p:strVal val="#ppt_h"/>
                                              </p:val>
                                            </p:tav>
                                          </p:tavLst>
                                        </p:anim>
                                      </p:childTnLst>
                                    </p:cTn>
                                  </p:par>
                                  <p:par>
                                    <p:cTn id="68" presetID="23" presetClass="entr" presetSubtype="16"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p:cTn id="70" dur="500" fill="hold"/>
                                            <p:tgtEl>
                                              <p:spTgt spid="48"/>
                                            </p:tgtEl>
                                            <p:attrNameLst>
                                              <p:attrName>ppt_w</p:attrName>
                                            </p:attrNameLst>
                                          </p:cBhvr>
                                          <p:tavLst>
                                            <p:tav tm="0">
                                              <p:val>
                                                <p:fltVal val="0"/>
                                              </p:val>
                                            </p:tav>
                                            <p:tav tm="100000">
                                              <p:val>
                                                <p:strVal val="#ppt_w"/>
                                              </p:val>
                                            </p:tav>
                                          </p:tavLst>
                                        </p:anim>
                                        <p:anim calcmode="lin" valueType="num">
                                          <p:cBhvr>
                                            <p:cTn id="71" dur="500" fill="hold"/>
                                            <p:tgtEl>
                                              <p:spTgt spid="48"/>
                                            </p:tgtEl>
                                            <p:attrNameLst>
                                              <p:attrName>ppt_h</p:attrName>
                                            </p:attrNameLst>
                                          </p:cBhvr>
                                          <p:tavLst>
                                            <p:tav tm="0">
                                              <p:val>
                                                <p:fltVal val="0"/>
                                              </p:val>
                                            </p:tav>
                                            <p:tav tm="100000">
                                              <p:val>
                                                <p:strVal val="#ppt_h"/>
                                              </p:val>
                                            </p:tav>
                                          </p:tavLst>
                                        </p:anim>
                                      </p:childTnLst>
                                    </p:cTn>
                                  </p:par>
                                  <p:par>
                                    <p:cTn id="72" presetID="23" presetClass="entr" presetSubtype="16"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p:cTn id="74" dur="500" fill="hold"/>
                                            <p:tgtEl>
                                              <p:spTgt spid="49"/>
                                            </p:tgtEl>
                                            <p:attrNameLst>
                                              <p:attrName>ppt_w</p:attrName>
                                            </p:attrNameLst>
                                          </p:cBhvr>
                                          <p:tavLst>
                                            <p:tav tm="0">
                                              <p:val>
                                                <p:fltVal val="0"/>
                                              </p:val>
                                            </p:tav>
                                            <p:tav tm="100000">
                                              <p:val>
                                                <p:strVal val="#ppt_w"/>
                                              </p:val>
                                            </p:tav>
                                          </p:tavLst>
                                        </p:anim>
                                        <p:anim calcmode="lin" valueType="num">
                                          <p:cBhvr>
                                            <p:cTn id="75" dur="500" fill="hold"/>
                                            <p:tgtEl>
                                              <p:spTgt spid="49"/>
                                            </p:tgtEl>
                                            <p:attrNameLst>
                                              <p:attrName>ppt_h</p:attrName>
                                            </p:attrNameLst>
                                          </p:cBhvr>
                                          <p:tavLst>
                                            <p:tav tm="0">
                                              <p:val>
                                                <p:fltVal val="0"/>
                                              </p:val>
                                            </p:tav>
                                            <p:tav tm="100000">
                                              <p:val>
                                                <p:strVal val="#ppt_h"/>
                                              </p:val>
                                            </p:tav>
                                          </p:tavLst>
                                        </p:anim>
                                      </p:childTnLst>
                                    </p:cTn>
                                  </p:par>
                                  <p:par>
                                    <p:cTn id="76" presetID="23" presetClass="entr" presetSubtype="16"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 calcmode="lin" valueType="num">
                                          <p:cBhvr>
                                            <p:cTn id="78" dur="500" fill="hold"/>
                                            <p:tgtEl>
                                              <p:spTgt spid="50"/>
                                            </p:tgtEl>
                                            <p:attrNameLst>
                                              <p:attrName>ppt_w</p:attrName>
                                            </p:attrNameLst>
                                          </p:cBhvr>
                                          <p:tavLst>
                                            <p:tav tm="0">
                                              <p:val>
                                                <p:fltVal val="0"/>
                                              </p:val>
                                            </p:tav>
                                            <p:tav tm="100000">
                                              <p:val>
                                                <p:strVal val="#ppt_w"/>
                                              </p:val>
                                            </p:tav>
                                          </p:tavLst>
                                        </p:anim>
                                        <p:anim calcmode="lin" valueType="num">
                                          <p:cBhvr>
                                            <p:cTn id="79" dur="500" fill="hold"/>
                                            <p:tgtEl>
                                              <p:spTgt spid="50"/>
                                            </p:tgtEl>
                                            <p:attrNameLst>
                                              <p:attrName>ppt_h</p:attrName>
                                            </p:attrNameLst>
                                          </p:cBhvr>
                                          <p:tavLst>
                                            <p:tav tm="0">
                                              <p:val>
                                                <p:fltVal val="0"/>
                                              </p:val>
                                            </p:tav>
                                            <p:tav tm="100000">
                                              <p:val>
                                                <p:strVal val="#ppt_h"/>
                                              </p:val>
                                            </p:tav>
                                          </p:tavLst>
                                        </p:anim>
                                      </p:childTnLst>
                                    </p:cTn>
                                  </p:par>
                                </p:childTnLst>
                              </p:cTn>
                            </p:par>
                            <p:par>
                              <p:cTn id="80" fill="hold">
                                <p:stCondLst>
                                  <p:cond delay="3000"/>
                                </p:stCondLst>
                                <p:childTnLst>
                                  <p:par>
                                    <p:cTn id="81" presetID="22" presetClass="entr" presetSubtype="4"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00"/>
                                            <p:tgtEl>
                                              <p:spTgt spid="27"/>
                                            </p:tgtEl>
                                          </p:cBhvr>
                                        </p:animEffect>
                                      </p:childTnLst>
                                    </p:cTn>
                                  </p:par>
                                  <p:par>
                                    <p:cTn id="84" presetID="22" presetClass="entr" presetSubtype="4"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down)">
                                          <p:cBhvr>
                                            <p:cTn id="86" dur="500"/>
                                            <p:tgtEl>
                                              <p:spTgt spid="28"/>
                                            </p:tgtEl>
                                          </p:cBhvr>
                                        </p:animEffect>
                                      </p:childTnLst>
                                    </p:cTn>
                                  </p:par>
                                  <p:par>
                                    <p:cTn id="87" presetID="22" presetClass="entr" presetSubtype="4" fill="hold"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down)">
                                          <p:cBhvr>
                                            <p:cTn id="89" dur="500"/>
                                            <p:tgtEl>
                                              <p:spTgt spid="29"/>
                                            </p:tgtEl>
                                          </p:cBhvr>
                                        </p:animEffect>
                                      </p:childTnLst>
                                    </p:cTn>
                                  </p:par>
                                </p:childTnLst>
                              </p:cTn>
                            </p:par>
                            <p:par>
                              <p:cTn id="90" fill="hold">
                                <p:stCondLst>
                                  <p:cond delay="3500"/>
                                </p:stCondLst>
                                <p:childTnLst>
                                  <p:par>
                                    <p:cTn id="91" presetID="2" presetClass="entr" presetSubtype="4" fill="hold" grpId="0" nodeType="after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additive="base">
                                            <p:cTn id="93" dur="1000" fill="hold"/>
                                            <p:tgtEl>
                                              <p:spTgt spid="36"/>
                                            </p:tgtEl>
                                            <p:attrNameLst>
                                              <p:attrName>ppt_x</p:attrName>
                                            </p:attrNameLst>
                                          </p:cBhvr>
                                          <p:tavLst>
                                            <p:tav tm="0">
                                              <p:val>
                                                <p:strVal val="#ppt_x"/>
                                              </p:val>
                                            </p:tav>
                                            <p:tav tm="100000">
                                              <p:val>
                                                <p:strVal val="#ppt_x"/>
                                              </p:val>
                                            </p:tav>
                                          </p:tavLst>
                                        </p:anim>
                                        <p:anim calcmode="lin" valueType="num">
                                          <p:cBhvr additive="base">
                                            <p:cTn id="94" dur="1000" fill="hold"/>
                                            <p:tgtEl>
                                              <p:spTgt spid="3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additive="base">
                                            <p:cTn id="97" dur="1000" fill="hold"/>
                                            <p:tgtEl>
                                              <p:spTgt spid="37"/>
                                            </p:tgtEl>
                                            <p:attrNameLst>
                                              <p:attrName>ppt_x</p:attrName>
                                            </p:attrNameLst>
                                          </p:cBhvr>
                                          <p:tavLst>
                                            <p:tav tm="0">
                                              <p:val>
                                                <p:strVal val="#ppt_x"/>
                                              </p:val>
                                            </p:tav>
                                            <p:tav tm="100000">
                                              <p:val>
                                                <p:strVal val="#ppt_x"/>
                                              </p:val>
                                            </p:tav>
                                          </p:tavLst>
                                        </p:anim>
                                        <p:anim calcmode="lin" valueType="num">
                                          <p:cBhvr additive="base">
                                            <p:cTn id="98" dur="1000" fill="hold"/>
                                            <p:tgtEl>
                                              <p:spTgt spid="3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1000" fill="hold"/>
                                            <p:tgtEl>
                                              <p:spTgt spid="35"/>
                                            </p:tgtEl>
                                            <p:attrNameLst>
                                              <p:attrName>ppt_x</p:attrName>
                                            </p:attrNameLst>
                                          </p:cBhvr>
                                          <p:tavLst>
                                            <p:tav tm="0">
                                              <p:val>
                                                <p:strVal val="#ppt_x"/>
                                              </p:val>
                                            </p:tav>
                                            <p:tav tm="100000">
                                              <p:val>
                                                <p:strVal val="#ppt_x"/>
                                              </p:val>
                                            </p:tav>
                                          </p:tavLst>
                                        </p:anim>
                                        <p:anim calcmode="lin" valueType="num">
                                          <p:cBhvr additive="base">
                                            <p:cTn id="102" dur="10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1000" fill="hold"/>
                                            <p:tgtEl>
                                              <p:spTgt spid="34"/>
                                            </p:tgtEl>
                                            <p:attrNameLst>
                                              <p:attrName>ppt_x</p:attrName>
                                            </p:attrNameLst>
                                          </p:cBhvr>
                                          <p:tavLst>
                                            <p:tav tm="0">
                                              <p:val>
                                                <p:strVal val="#ppt_x"/>
                                              </p:val>
                                            </p:tav>
                                            <p:tav tm="100000">
                                              <p:val>
                                                <p:strVal val="#ppt_x"/>
                                              </p:val>
                                            </p:tav>
                                          </p:tavLst>
                                        </p:anim>
                                        <p:anim calcmode="lin" valueType="num">
                                          <p:cBhvr additive="base">
                                            <p:cTn id="106" dur="1000" fill="hold"/>
                                            <p:tgtEl>
                                              <p:spTgt spid="34"/>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1000" fill="hold"/>
                                            <p:tgtEl>
                                              <p:spTgt spid="33"/>
                                            </p:tgtEl>
                                            <p:attrNameLst>
                                              <p:attrName>ppt_x</p:attrName>
                                            </p:attrNameLst>
                                          </p:cBhvr>
                                          <p:tavLst>
                                            <p:tav tm="0">
                                              <p:val>
                                                <p:strVal val="#ppt_x"/>
                                              </p:val>
                                            </p:tav>
                                            <p:tav tm="100000">
                                              <p:val>
                                                <p:strVal val="#ppt_x"/>
                                              </p:val>
                                            </p:tav>
                                          </p:tavLst>
                                        </p:anim>
                                        <p:anim calcmode="lin" valueType="num">
                                          <p:cBhvr additive="base">
                                            <p:cTn id="110" dur="1000" fill="hold"/>
                                            <p:tgtEl>
                                              <p:spTgt spid="3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1000" fill="hold"/>
                                            <p:tgtEl>
                                              <p:spTgt spid="32"/>
                                            </p:tgtEl>
                                            <p:attrNameLst>
                                              <p:attrName>ppt_x</p:attrName>
                                            </p:attrNameLst>
                                          </p:cBhvr>
                                          <p:tavLst>
                                            <p:tav tm="0">
                                              <p:val>
                                                <p:strVal val="#ppt_x"/>
                                              </p:val>
                                            </p:tav>
                                            <p:tav tm="100000">
                                              <p:val>
                                                <p:strVal val="#ppt_x"/>
                                              </p:val>
                                            </p:tav>
                                          </p:tavLst>
                                        </p:anim>
                                        <p:anim calcmode="lin" valueType="num">
                                          <p:cBhvr additive="base">
                                            <p:cTn id="114" dur="10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1000" fill="hold"/>
                                            <p:tgtEl>
                                              <p:spTgt spid="31"/>
                                            </p:tgtEl>
                                            <p:attrNameLst>
                                              <p:attrName>ppt_x</p:attrName>
                                            </p:attrNameLst>
                                          </p:cBhvr>
                                          <p:tavLst>
                                            <p:tav tm="0">
                                              <p:val>
                                                <p:strVal val="#ppt_x"/>
                                              </p:val>
                                            </p:tav>
                                            <p:tav tm="100000">
                                              <p:val>
                                                <p:strVal val="#ppt_x"/>
                                              </p:val>
                                            </p:tav>
                                          </p:tavLst>
                                        </p:anim>
                                        <p:anim calcmode="lin" valueType="num">
                                          <p:cBhvr additive="base">
                                            <p:cTn id="118" dur="100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1000" fill="hold"/>
                                            <p:tgtEl>
                                              <p:spTgt spid="30"/>
                                            </p:tgtEl>
                                            <p:attrNameLst>
                                              <p:attrName>ppt_x</p:attrName>
                                            </p:attrNameLst>
                                          </p:cBhvr>
                                          <p:tavLst>
                                            <p:tav tm="0">
                                              <p:val>
                                                <p:strVal val="#ppt_x"/>
                                              </p:val>
                                            </p:tav>
                                            <p:tav tm="100000">
                                              <p:val>
                                                <p:strVal val="#ppt_x"/>
                                              </p:val>
                                            </p:tav>
                                          </p:tavLst>
                                        </p:anim>
                                        <p:anim calcmode="lin" valueType="num">
                                          <p:cBhvr additive="base">
                                            <p:cTn id="122"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40" grpId="0" animBg="1"/>
          <p:bldP spid="41" grpId="0" animBg="1"/>
          <p:bldP spid="42" grpId="0" animBg="1"/>
          <p:bldP spid="43" grpId="0" animBg="1"/>
          <p:bldP spid="44" grpId="0" animBg="1"/>
          <p:bldP spid="45" grpId="0" animBg="1"/>
          <p:bldP spid="39" grpId="0"/>
          <p:bldP spid="36" grpId="0"/>
          <p:bldP spid="37" grpId="0"/>
          <p:bldP spid="34" grpId="0"/>
          <p:bldP spid="35" grpId="0"/>
          <p:bldP spid="32" grpId="0"/>
          <p:bldP spid="33" grpId="0"/>
          <p:bldP spid="30" grpId="0"/>
          <p:bldP spid="31" grpId="0"/>
          <p:bldP spid="46"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市场开拓计划</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sp>
        <p:nvSpPr>
          <p:cNvPr id="5" name="圆角矩形 4"/>
          <p:cNvSpPr/>
          <p:nvPr/>
        </p:nvSpPr>
        <p:spPr bwMode="auto">
          <a:xfrm>
            <a:off x="2273856" y="3471150"/>
            <a:ext cx="1565135" cy="1524123"/>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6" name="圆角矩形 5"/>
          <p:cNvSpPr/>
          <p:nvPr/>
        </p:nvSpPr>
        <p:spPr bwMode="auto">
          <a:xfrm>
            <a:off x="4259270" y="1805362"/>
            <a:ext cx="1549085" cy="1549085"/>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7" name="圆角矩形 6"/>
          <p:cNvSpPr/>
          <p:nvPr/>
        </p:nvSpPr>
        <p:spPr bwMode="auto">
          <a:xfrm>
            <a:off x="6324484" y="3009515"/>
            <a:ext cx="1598337" cy="1598337"/>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8" name="圆角矩形 7"/>
          <p:cNvSpPr/>
          <p:nvPr/>
        </p:nvSpPr>
        <p:spPr bwMode="auto">
          <a:xfrm>
            <a:off x="8340404" y="2196893"/>
            <a:ext cx="1535867" cy="1535867"/>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9" name="圆角矩形 8"/>
          <p:cNvSpPr/>
          <p:nvPr/>
        </p:nvSpPr>
        <p:spPr bwMode="auto">
          <a:xfrm>
            <a:off x="9499760" y="3334009"/>
            <a:ext cx="603932" cy="603932"/>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0" name="文本框 27"/>
          <p:cNvSpPr txBox="1"/>
          <p:nvPr/>
        </p:nvSpPr>
        <p:spPr>
          <a:xfrm>
            <a:off x="2568493" y="3732760"/>
            <a:ext cx="902811" cy="954107"/>
          </a:xfrm>
          <a:prstGeom prst="rect">
            <a:avLst/>
          </a:prstGeom>
          <a:noFill/>
        </p:spPr>
        <p:txBody>
          <a:bodyPr wrap="none" rtlCol="0">
            <a:spAutoFit/>
          </a:bodyPr>
          <a:lstStyle/>
          <a:p>
            <a:r>
              <a:rPr lang="zh-CN" altLang="en-US" sz="2800" b="1" dirty="0">
                <a:solidFill>
                  <a:schemeClr val="bg1"/>
                </a:solidFill>
                <a:cs typeface="+mn-ea"/>
                <a:sym typeface="+mn-lt"/>
              </a:rPr>
              <a:t>本地</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endParaRPr lang="zh-CN" altLang="en-US" sz="2800" b="1" dirty="0">
              <a:solidFill>
                <a:schemeClr val="bg1"/>
              </a:solidFill>
              <a:cs typeface="+mn-ea"/>
              <a:sym typeface="+mn-lt"/>
            </a:endParaRPr>
          </a:p>
        </p:txBody>
      </p:sp>
      <p:sp>
        <p:nvSpPr>
          <p:cNvPr id="11" name="圆角矩形 10"/>
          <p:cNvSpPr/>
          <p:nvPr/>
        </p:nvSpPr>
        <p:spPr bwMode="auto">
          <a:xfrm>
            <a:off x="3956227" y="3011529"/>
            <a:ext cx="460257" cy="548891"/>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2" name="圆角矩形 11"/>
          <p:cNvSpPr/>
          <p:nvPr/>
        </p:nvSpPr>
        <p:spPr bwMode="auto">
          <a:xfrm>
            <a:off x="1504705" y="4590762"/>
            <a:ext cx="714380" cy="714380"/>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3" name="圆角矩形 12"/>
          <p:cNvSpPr/>
          <p:nvPr/>
        </p:nvSpPr>
        <p:spPr bwMode="auto">
          <a:xfrm>
            <a:off x="1933333" y="4305010"/>
            <a:ext cx="500066" cy="500066"/>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4" name="圆角矩形 13"/>
          <p:cNvSpPr/>
          <p:nvPr/>
        </p:nvSpPr>
        <p:spPr bwMode="auto">
          <a:xfrm>
            <a:off x="7652209" y="4345627"/>
            <a:ext cx="357190" cy="357190"/>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5" name="圆角矩形 14"/>
          <p:cNvSpPr/>
          <p:nvPr/>
        </p:nvSpPr>
        <p:spPr bwMode="auto">
          <a:xfrm>
            <a:off x="5707764" y="2547183"/>
            <a:ext cx="428628" cy="428628"/>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6" name="圆角矩形 15"/>
          <p:cNvSpPr/>
          <p:nvPr/>
        </p:nvSpPr>
        <p:spPr bwMode="auto">
          <a:xfrm>
            <a:off x="9979922" y="3011529"/>
            <a:ext cx="769121" cy="624445"/>
          </a:xfrm>
          <a:prstGeom prst="roundRect">
            <a:avLst>
              <a:gd name="adj" fmla="val 6712"/>
            </a:avLst>
          </a:prstGeom>
          <a:solidFill>
            <a:schemeClr val="accent2"/>
          </a:solidFill>
          <a:ln w="9525" cap="flat" cmpd="sng" algn="ctr">
            <a:gradFill flip="none" rotWithShape="1">
              <a:gsLst>
                <a:gs pos="0">
                  <a:schemeClr val="accent6">
                    <a:lumMod val="75000"/>
                  </a:schemeClr>
                </a:gs>
                <a:gs pos="50000">
                  <a:schemeClr val="accent6">
                    <a:lumMod val="60000"/>
                    <a:lumOff val="40000"/>
                  </a:schemeClr>
                </a:gs>
              </a:gsLst>
              <a:lin ang="18900000" scaled="1"/>
              <a:tileRect/>
            </a:gra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algn="ctr" defTabSz="801370" fontAlgn="base">
              <a:spcBef>
                <a:spcPct val="0"/>
              </a:spcBef>
              <a:spcAft>
                <a:spcPct val="0"/>
              </a:spcAft>
            </a:pPr>
            <a:endParaRPr lang="zh-CN" altLang="en-US" sz="2400" b="1" dirty="0">
              <a:solidFill>
                <a:schemeClr val="bg1"/>
              </a:solidFill>
              <a:cs typeface="+mn-ea"/>
              <a:sym typeface="+mn-lt"/>
            </a:endParaRPr>
          </a:p>
        </p:txBody>
      </p:sp>
      <p:sp>
        <p:nvSpPr>
          <p:cNvPr id="17" name="圆角矩形 16"/>
          <p:cNvSpPr/>
          <p:nvPr/>
        </p:nvSpPr>
        <p:spPr bwMode="auto">
          <a:xfrm>
            <a:off x="5993516" y="2832935"/>
            <a:ext cx="357190" cy="357190"/>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18" name="TextBox 68"/>
          <p:cNvSpPr txBox="1"/>
          <p:nvPr/>
        </p:nvSpPr>
        <p:spPr>
          <a:xfrm>
            <a:off x="1937456" y="1746964"/>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19" name="TextBox 69"/>
          <p:cNvSpPr txBox="1"/>
          <p:nvPr/>
        </p:nvSpPr>
        <p:spPr>
          <a:xfrm>
            <a:off x="4136671" y="3696256"/>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20" name="TextBox 70"/>
          <p:cNvSpPr txBox="1"/>
          <p:nvPr/>
        </p:nvSpPr>
        <p:spPr>
          <a:xfrm>
            <a:off x="6238013" y="1337273"/>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21" name="TextBox 71"/>
          <p:cNvSpPr txBox="1"/>
          <p:nvPr/>
        </p:nvSpPr>
        <p:spPr>
          <a:xfrm>
            <a:off x="8364761" y="4192636"/>
            <a:ext cx="2018771" cy="1846659"/>
          </a:xfrm>
          <a:prstGeom prst="rect">
            <a:avLst/>
          </a:prstGeom>
          <a:noFill/>
        </p:spPr>
        <p:txBody>
          <a:bodyPr wrap="square" rtlCol="0">
            <a:spAutoFit/>
          </a:bodyPr>
          <a:lstStyle/>
          <a:p>
            <a:pPr>
              <a:lnSpc>
                <a:spcPct val="150000"/>
              </a:lnSpc>
            </a:pPr>
            <a:r>
              <a:rPr lang="zh-CN" altLang="en-US" sz="1600" dirty="0">
                <a:solidFill>
                  <a:schemeClr val="bg1">
                    <a:lumMod val="85000"/>
                  </a:schemeClr>
                </a:solidFill>
                <a:cs typeface="+mn-ea"/>
                <a:sym typeface="+mn-lt"/>
              </a:rPr>
              <a:t>公司</a:t>
            </a:r>
            <a:r>
              <a:rPr lang="zh-CN" altLang="zh-CN" sz="1600" dirty="0">
                <a:solidFill>
                  <a:schemeClr val="bg1">
                    <a:lumMod val="85000"/>
                  </a:schemeClr>
                </a:solidFill>
                <a:cs typeface="+mn-ea"/>
                <a:sym typeface="+mn-lt"/>
              </a:rPr>
              <a:t>必须清醒地看到前进中的困难与挑战，为集团公司提供强有力的金融服务与支持。</a:t>
            </a:r>
            <a:endParaRPr lang="zh-CN" altLang="en-US" sz="1600" dirty="0">
              <a:solidFill>
                <a:schemeClr val="bg1">
                  <a:lumMod val="85000"/>
                </a:schemeClr>
              </a:solidFill>
              <a:cs typeface="+mn-ea"/>
              <a:sym typeface="+mn-lt"/>
            </a:endParaRPr>
          </a:p>
          <a:p>
            <a:endParaRPr lang="zh-CN" altLang="en-US" sz="1600" dirty="0">
              <a:solidFill>
                <a:schemeClr val="bg1">
                  <a:lumMod val="85000"/>
                </a:schemeClr>
              </a:solidFill>
              <a:cs typeface="+mn-ea"/>
              <a:sym typeface="+mn-lt"/>
            </a:endParaRPr>
          </a:p>
        </p:txBody>
      </p:sp>
      <p:sp>
        <p:nvSpPr>
          <p:cNvPr id="22" name="文本框 27"/>
          <p:cNvSpPr txBox="1"/>
          <p:nvPr/>
        </p:nvSpPr>
        <p:spPr>
          <a:xfrm>
            <a:off x="4582406" y="2137492"/>
            <a:ext cx="902811" cy="954107"/>
          </a:xfrm>
          <a:prstGeom prst="rect">
            <a:avLst/>
          </a:prstGeom>
          <a:noFill/>
        </p:spPr>
        <p:txBody>
          <a:bodyPr wrap="none" rtlCol="0">
            <a:spAutoFit/>
          </a:bodyPr>
          <a:lstStyle/>
          <a:p>
            <a:r>
              <a:rPr lang="zh-CN" altLang="en-US" sz="2800" b="1" dirty="0">
                <a:solidFill>
                  <a:schemeClr val="bg1"/>
                </a:solidFill>
                <a:cs typeface="+mn-ea"/>
                <a:sym typeface="+mn-lt"/>
              </a:rPr>
              <a:t>周边</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endParaRPr lang="zh-CN" altLang="en-US" sz="2800" b="1" dirty="0">
              <a:solidFill>
                <a:schemeClr val="bg1"/>
              </a:solidFill>
              <a:cs typeface="+mn-ea"/>
              <a:sym typeface="+mn-lt"/>
            </a:endParaRPr>
          </a:p>
        </p:txBody>
      </p:sp>
      <p:sp>
        <p:nvSpPr>
          <p:cNvPr id="23" name="文本框 27"/>
          <p:cNvSpPr txBox="1"/>
          <p:nvPr/>
        </p:nvSpPr>
        <p:spPr>
          <a:xfrm>
            <a:off x="6672246" y="3335089"/>
            <a:ext cx="902811" cy="954107"/>
          </a:xfrm>
          <a:prstGeom prst="rect">
            <a:avLst/>
          </a:prstGeom>
          <a:noFill/>
        </p:spPr>
        <p:txBody>
          <a:bodyPr wrap="none" rtlCol="0">
            <a:spAutoFit/>
          </a:bodyPr>
          <a:lstStyle/>
          <a:p>
            <a:r>
              <a:rPr lang="zh-CN" altLang="en-US" sz="2800" b="1" dirty="0">
                <a:solidFill>
                  <a:schemeClr val="bg1"/>
                </a:solidFill>
                <a:cs typeface="+mn-ea"/>
                <a:sym typeface="+mn-lt"/>
              </a:rPr>
              <a:t>细分</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endParaRPr lang="zh-CN" altLang="en-US" sz="2800" b="1" dirty="0">
              <a:solidFill>
                <a:schemeClr val="bg1"/>
              </a:solidFill>
              <a:cs typeface="+mn-ea"/>
              <a:sym typeface="+mn-lt"/>
            </a:endParaRPr>
          </a:p>
        </p:txBody>
      </p:sp>
      <p:sp>
        <p:nvSpPr>
          <p:cNvPr id="24" name="文本框 27"/>
          <p:cNvSpPr txBox="1"/>
          <p:nvPr/>
        </p:nvSpPr>
        <p:spPr>
          <a:xfrm>
            <a:off x="8656931" y="2498757"/>
            <a:ext cx="902811" cy="954107"/>
          </a:xfrm>
          <a:prstGeom prst="rect">
            <a:avLst/>
          </a:prstGeom>
          <a:noFill/>
        </p:spPr>
        <p:txBody>
          <a:bodyPr wrap="none" rtlCol="0">
            <a:spAutoFit/>
          </a:bodyPr>
          <a:lstStyle/>
          <a:p>
            <a:r>
              <a:rPr lang="zh-CN" altLang="en-US" sz="2800" b="1" dirty="0">
                <a:solidFill>
                  <a:schemeClr val="bg1"/>
                </a:solidFill>
                <a:cs typeface="+mn-ea"/>
                <a:sym typeface="+mn-lt"/>
              </a:rPr>
              <a:t>高端</a:t>
            </a:r>
            <a:endParaRPr lang="en-US" altLang="zh-CN" sz="2800" b="1" dirty="0">
              <a:solidFill>
                <a:schemeClr val="bg1"/>
              </a:solidFill>
              <a:cs typeface="+mn-ea"/>
              <a:sym typeface="+mn-lt"/>
            </a:endParaRPr>
          </a:p>
          <a:p>
            <a:r>
              <a:rPr lang="zh-CN" altLang="en-US" sz="2800" b="1" dirty="0">
                <a:solidFill>
                  <a:schemeClr val="bg1"/>
                </a:solidFill>
                <a:cs typeface="+mn-ea"/>
                <a:sym typeface="+mn-lt"/>
              </a:rPr>
              <a:t>市场</a:t>
            </a:r>
            <a:endParaRPr lang="zh-CN" altLang="en-US" sz="2800"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53" presetClass="entr" presetSubtype="16"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400" fill="hold"/>
                                        <p:tgtEl>
                                          <p:spTgt spid="5"/>
                                        </p:tgtEl>
                                        <p:attrNameLst>
                                          <p:attrName>ppt_w</p:attrName>
                                        </p:attrNameLst>
                                      </p:cBhvr>
                                      <p:tavLst>
                                        <p:tav tm="0">
                                          <p:val>
                                            <p:fltVal val="0"/>
                                          </p:val>
                                        </p:tav>
                                        <p:tav tm="100000">
                                          <p:val>
                                            <p:strVal val="#ppt_w"/>
                                          </p:val>
                                        </p:tav>
                                      </p:tavLst>
                                    </p:anim>
                                    <p:anim calcmode="lin" valueType="num">
                                      <p:cBhvr>
                                        <p:cTn id="31" dur="400" fill="hold"/>
                                        <p:tgtEl>
                                          <p:spTgt spid="5"/>
                                        </p:tgtEl>
                                        <p:attrNameLst>
                                          <p:attrName>ppt_h</p:attrName>
                                        </p:attrNameLst>
                                      </p:cBhvr>
                                      <p:tavLst>
                                        <p:tav tm="0">
                                          <p:val>
                                            <p:fltVal val="0"/>
                                          </p:val>
                                        </p:tav>
                                        <p:tav tm="100000">
                                          <p:val>
                                            <p:strVal val="#ppt_h"/>
                                          </p:val>
                                        </p:tav>
                                      </p:tavLst>
                                    </p:anim>
                                    <p:animEffect transition="in" filter="fade">
                                      <p:cBhvr>
                                        <p:cTn id="32" dur="400"/>
                                        <p:tgtEl>
                                          <p:spTgt spid="5"/>
                                        </p:tgtEl>
                                      </p:cBhvr>
                                    </p:animEffect>
                                  </p:childTnLst>
                                </p:cTn>
                              </p:par>
                            </p:childTnLst>
                          </p:cTn>
                        </p:par>
                        <p:par>
                          <p:cTn id="33" fill="hold">
                            <p:stCondLst>
                              <p:cond delay="2599"/>
                            </p:stCondLst>
                            <p:childTnLst>
                              <p:par>
                                <p:cTn id="34" presetID="53" presetClass="entr" presetSubtype="16" fill="hold" grpId="0" nodeType="afterEffect">
                                  <p:stCondLst>
                                    <p:cond delay="0"/>
                                  </p:stCondLst>
                                  <p:iterate type="lt">
                                    <p:tmPct val="0"/>
                                  </p:iterate>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par>
                          <p:cTn id="39" fill="hold">
                            <p:stCondLst>
                              <p:cond delay="3000"/>
                            </p:stCondLst>
                            <p:childTnLst>
                              <p:par>
                                <p:cTn id="40" presetID="26" presetClass="emph" presetSubtype="0" fill="hold" grpId="1" nodeType="afterEffect">
                                  <p:stCondLst>
                                    <p:cond delay="0"/>
                                  </p:stCondLst>
                                  <p:iterate type="lt">
                                    <p:tmPct val="0"/>
                                  </p:iterate>
                                  <p:childTnLst>
                                    <p:animEffect transition="out" filter="fade">
                                      <p:cBhvr>
                                        <p:cTn id="41" dur="500" tmFilter="0, 0; .2, .5; .8, .5; 1, 0"/>
                                        <p:tgtEl>
                                          <p:spTgt spid="10"/>
                                        </p:tgtEl>
                                      </p:cBhvr>
                                    </p:animEffect>
                                    <p:animScale>
                                      <p:cBhvr>
                                        <p:cTn id="42" dur="250" autoRev="1" fill="hold"/>
                                        <p:tgtEl>
                                          <p:spTgt spid="10"/>
                                        </p:tgtEl>
                                      </p:cBhvr>
                                      <p:by x="105000" y="105000"/>
                                    </p:animScale>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400" fill="hold"/>
                                        <p:tgtEl>
                                          <p:spTgt spid="12"/>
                                        </p:tgtEl>
                                        <p:attrNameLst>
                                          <p:attrName>ppt_w</p:attrName>
                                        </p:attrNameLst>
                                      </p:cBhvr>
                                      <p:tavLst>
                                        <p:tav tm="0">
                                          <p:val>
                                            <p:fltVal val="0"/>
                                          </p:val>
                                        </p:tav>
                                        <p:tav tm="100000">
                                          <p:val>
                                            <p:strVal val="#ppt_w"/>
                                          </p:val>
                                        </p:tav>
                                      </p:tavLst>
                                    </p:anim>
                                    <p:anim calcmode="lin" valueType="num">
                                      <p:cBhvr>
                                        <p:cTn id="47" dur="400" fill="hold"/>
                                        <p:tgtEl>
                                          <p:spTgt spid="12"/>
                                        </p:tgtEl>
                                        <p:attrNameLst>
                                          <p:attrName>ppt_h</p:attrName>
                                        </p:attrNameLst>
                                      </p:cBhvr>
                                      <p:tavLst>
                                        <p:tav tm="0">
                                          <p:val>
                                            <p:fltVal val="0"/>
                                          </p:val>
                                        </p:tav>
                                        <p:tav tm="100000">
                                          <p:val>
                                            <p:strVal val="#ppt_h"/>
                                          </p:val>
                                        </p:tav>
                                      </p:tavLst>
                                    </p:anim>
                                    <p:animEffect transition="in" filter="fade">
                                      <p:cBhvr>
                                        <p:cTn id="48" dur="400"/>
                                        <p:tgtEl>
                                          <p:spTgt spid="12"/>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250" fill="hold"/>
                                        <p:tgtEl>
                                          <p:spTgt spid="13"/>
                                        </p:tgtEl>
                                        <p:attrNameLst>
                                          <p:attrName>ppt_w</p:attrName>
                                        </p:attrNameLst>
                                      </p:cBhvr>
                                      <p:tavLst>
                                        <p:tav tm="0">
                                          <p:val>
                                            <p:fltVal val="0"/>
                                          </p:val>
                                        </p:tav>
                                        <p:tav tm="100000">
                                          <p:val>
                                            <p:strVal val="#ppt_w"/>
                                          </p:val>
                                        </p:tav>
                                      </p:tavLst>
                                    </p:anim>
                                    <p:anim calcmode="lin" valueType="num">
                                      <p:cBhvr>
                                        <p:cTn id="52" dur="250" fill="hold"/>
                                        <p:tgtEl>
                                          <p:spTgt spid="13"/>
                                        </p:tgtEl>
                                        <p:attrNameLst>
                                          <p:attrName>ppt_h</p:attrName>
                                        </p:attrNameLst>
                                      </p:cBhvr>
                                      <p:tavLst>
                                        <p:tav tm="0">
                                          <p:val>
                                            <p:fltVal val="0"/>
                                          </p:val>
                                        </p:tav>
                                        <p:tav tm="100000">
                                          <p:val>
                                            <p:strVal val="#ppt_h"/>
                                          </p:val>
                                        </p:tav>
                                      </p:tavLst>
                                    </p:anim>
                                    <p:animEffect transition="in" filter="fade">
                                      <p:cBhvr>
                                        <p:cTn id="53" dur="250"/>
                                        <p:tgtEl>
                                          <p:spTgt spid="13"/>
                                        </p:tgtEl>
                                      </p:cBhvr>
                                    </p:animEffect>
                                  </p:childTnLst>
                                </p:cTn>
                              </p:par>
                              <p:par>
                                <p:cTn id="54" presetID="17" presetClass="entr" presetSubtype="1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p:cTn id="56" dur="500" fill="hold"/>
                                        <p:tgtEl>
                                          <p:spTgt spid="18"/>
                                        </p:tgtEl>
                                        <p:attrNameLst>
                                          <p:attrName>ppt_w</p:attrName>
                                        </p:attrNameLst>
                                      </p:cBhvr>
                                      <p:tavLst>
                                        <p:tav tm="0">
                                          <p:val>
                                            <p:fltVal val="0"/>
                                          </p:val>
                                        </p:tav>
                                        <p:tav tm="100000">
                                          <p:val>
                                            <p:strVal val="#ppt_w"/>
                                          </p:val>
                                        </p:tav>
                                      </p:tavLst>
                                    </p:anim>
                                    <p:anim calcmode="lin" valueType="num">
                                      <p:cBhvr>
                                        <p:cTn id="57" dur="500" fill="hold"/>
                                        <p:tgtEl>
                                          <p:spTgt spid="18"/>
                                        </p:tgtEl>
                                        <p:attrNameLst>
                                          <p:attrName>ppt_h</p:attrName>
                                        </p:attrNameLst>
                                      </p:cBhvr>
                                      <p:tavLst>
                                        <p:tav tm="0">
                                          <p:val>
                                            <p:strVal val="#ppt_h"/>
                                          </p:val>
                                        </p:tav>
                                        <p:tav tm="100000">
                                          <p:val>
                                            <p:strVal val="#ppt_h"/>
                                          </p:val>
                                        </p:tav>
                                      </p:tavLst>
                                    </p:anim>
                                  </p:childTnLst>
                                </p:cTn>
                              </p:par>
                            </p:childTnLst>
                          </p:cTn>
                        </p:par>
                        <p:par>
                          <p:cTn id="58" fill="hold">
                            <p:stCondLst>
                              <p:cond delay="4000"/>
                            </p:stCondLst>
                            <p:childTnLst>
                              <p:par>
                                <p:cTn id="59" presetID="53" presetClass="entr" presetSubtype="16" fill="hold" grpId="0" nodeType="after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400" fill="hold"/>
                                        <p:tgtEl>
                                          <p:spTgt spid="6"/>
                                        </p:tgtEl>
                                        <p:attrNameLst>
                                          <p:attrName>ppt_w</p:attrName>
                                        </p:attrNameLst>
                                      </p:cBhvr>
                                      <p:tavLst>
                                        <p:tav tm="0">
                                          <p:val>
                                            <p:fltVal val="0"/>
                                          </p:val>
                                        </p:tav>
                                        <p:tav tm="100000">
                                          <p:val>
                                            <p:strVal val="#ppt_w"/>
                                          </p:val>
                                        </p:tav>
                                      </p:tavLst>
                                    </p:anim>
                                    <p:anim calcmode="lin" valueType="num">
                                      <p:cBhvr>
                                        <p:cTn id="62" dur="400" fill="hold"/>
                                        <p:tgtEl>
                                          <p:spTgt spid="6"/>
                                        </p:tgtEl>
                                        <p:attrNameLst>
                                          <p:attrName>ppt_h</p:attrName>
                                        </p:attrNameLst>
                                      </p:cBhvr>
                                      <p:tavLst>
                                        <p:tav tm="0">
                                          <p:val>
                                            <p:fltVal val="0"/>
                                          </p:val>
                                        </p:tav>
                                        <p:tav tm="100000">
                                          <p:val>
                                            <p:strVal val="#ppt_h"/>
                                          </p:val>
                                        </p:tav>
                                      </p:tavLst>
                                    </p:anim>
                                    <p:animEffect transition="in" filter="fade">
                                      <p:cBhvr>
                                        <p:cTn id="63" dur="400"/>
                                        <p:tgtEl>
                                          <p:spTgt spid="6"/>
                                        </p:tgtEl>
                                      </p:cBhvr>
                                    </p:animEffect>
                                  </p:childTnLst>
                                </p:cTn>
                              </p:par>
                            </p:childTnLst>
                          </p:cTn>
                        </p:par>
                        <p:par>
                          <p:cTn id="64" fill="hold">
                            <p:stCondLst>
                              <p:cond delay="4500"/>
                            </p:stCondLst>
                            <p:childTnLst>
                              <p:par>
                                <p:cTn id="65" presetID="53" presetClass="entr" presetSubtype="16" fill="hold" grpId="0" nodeType="afterEffect">
                                  <p:stCondLst>
                                    <p:cond delay="0"/>
                                  </p:stCondLst>
                                  <p:iterate type="lt">
                                    <p:tmPct val="0"/>
                                  </p:iterate>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Effect transition="in" filter="fade">
                                      <p:cBhvr>
                                        <p:cTn id="69" dur="500"/>
                                        <p:tgtEl>
                                          <p:spTgt spid="22"/>
                                        </p:tgtEl>
                                      </p:cBhvr>
                                    </p:animEffect>
                                  </p:childTnLst>
                                </p:cTn>
                              </p:par>
                            </p:childTnLst>
                          </p:cTn>
                        </p:par>
                        <p:par>
                          <p:cTn id="70" fill="hold">
                            <p:stCondLst>
                              <p:cond delay="4900"/>
                            </p:stCondLst>
                            <p:childTnLst>
                              <p:par>
                                <p:cTn id="71" presetID="26" presetClass="emph" presetSubtype="0" fill="hold" grpId="1" nodeType="afterEffect">
                                  <p:stCondLst>
                                    <p:cond delay="0"/>
                                  </p:stCondLst>
                                  <p:iterate type="lt">
                                    <p:tmPct val="0"/>
                                  </p:iterate>
                                  <p:childTnLst>
                                    <p:animEffect transition="out" filter="fade">
                                      <p:cBhvr>
                                        <p:cTn id="72" dur="500" tmFilter="0, 0; .2, .5; .8, .5; 1, 0"/>
                                        <p:tgtEl>
                                          <p:spTgt spid="22"/>
                                        </p:tgtEl>
                                      </p:cBhvr>
                                    </p:animEffect>
                                    <p:animScale>
                                      <p:cBhvr>
                                        <p:cTn id="73" dur="250" autoRev="1" fill="hold"/>
                                        <p:tgtEl>
                                          <p:spTgt spid="22"/>
                                        </p:tgtEl>
                                      </p:cBhvr>
                                      <p:by x="105000" y="105000"/>
                                    </p:animScale>
                                  </p:childTnLst>
                                </p:cTn>
                              </p:par>
                            </p:childTnLst>
                          </p:cTn>
                        </p:par>
                        <p:par>
                          <p:cTn id="74" fill="hold">
                            <p:stCondLst>
                              <p:cond delay="5400"/>
                            </p:stCondLst>
                            <p:childTnLst>
                              <p:par>
                                <p:cTn id="75" presetID="53" presetClass="entr" presetSubtype="16" fill="hold" grpId="0" nodeType="after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400" fill="hold"/>
                                        <p:tgtEl>
                                          <p:spTgt spid="11"/>
                                        </p:tgtEl>
                                        <p:attrNameLst>
                                          <p:attrName>ppt_w</p:attrName>
                                        </p:attrNameLst>
                                      </p:cBhvr>
                                      <p:tavLst>
                                        <p:tav tm="0">
                                          <p:val>
                                            <p:fltVal val="0"/>
                                          </p:val>
                                        </p:tav>
                                        <p:tav tm="100000">
                                          <p:val>
                                            <p:strVal val="#ppt_w"/>
                                          </p:val>
                                        </p:tav>
                                      </p:tavLst>
                                    </p:anim>
                                    <p:anim calcmode="lin" valueType="num">
                                      <p:cBhvr>
                                        <p:cTn id="78" dur="400" fill="hold"/>
                                        <p:tgtEl>
                                          <p:spTgt spid="11"/>
                                        </p:tgtEl>
                                        <p:attrNameLst>
                                          <p:attrName>ppt_h</p:attrName>
                                        </p:attrNameLst>
                                      </p:cBhvr>
                                      <p:tavLst>
                                        <p:tav tm="0">
                                          <p:val>
                                            <p:fltVal val="0"/>
                                          </p:val>
                                        </p:tav>
                                        <p:tav tm="100000">
                                          <p:val>
                                            <p:strVal val="#ppt_h"/>
                                          </p:val>
                                        </p:tav>
                                      </p:tavLst>
                                    </p:anim>
                                    <p:animEffect transition="in" filter="fade">
                                      <p:cBhvr>
                                        <p:cTn id="79" dur="400"/>
                                        <p:tgtEl>
                                          <p:spTgt spid="11"/>
                                        </p:tgtEl>
                                      </p:cBhvr>
                                    </p:animEffect>
                                  </p:childTnLst>
                                </p:cTn>
                              </p:par>
                            </p:childTnLst>
                          </p:cTn>
                        </p:par>
                        <p:par>
                          <p:cTn id="80" fill="hold">
                            <p:stCondLst>
                              <p:cond delay="5900"/>
                            </p:stCondLst>
                            <p:childTnLst>
                              <p:par>
                                <p:cTn id="81" presetID="53" presetClass="entr" presetSubtype="16"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250" fill="hold"/>
                                        <p:tgtEl>
                                          <p:spTgt spid="15"/>
                                        </p:tgtEl>
                                        <p:attrNameLst>
                                          <p:attrName>ppt_w</p:attrName>
                                        </p:attrNameLst>
                                      </p:cBhvr>
                                      <p:tavLst>
                                        <p:tav tm="0">
                                          <p:val>
                                            <p:fltVal val="0"/>
                                          </p:val>
                                        </p:tav>
                                        <p:tav tm="100000">
                                          <p:val>
                                            <p:strVal val="#ppt_w"/>
                                          </p:val>
                                        </p:tav>
                                      </p:tavLst>
                                    </p:anim>
                                    <p:anim calcmode="lin" valueType="num">
                                      <p:cBhvr>
                                        <p:cTn id="84" dur="250" fill="hold"/>
                                        <p:tgtEl>
                                          <p:spTgt spid="15"/>
                                        </p:tgtEl>
                                        <p:attrNameLst>
                                          <p:attrName>ppt_h</p:attrName>
                                        </p:attrNameLst>
                                      </p:cBhvr>
                                      <p:tavLst>
                                        <p:tav tm="0">
                                          <p:val>
                                            <p:fltVal val="0"/>
                                          </p:val>
                                        </p:tav>
                                        <p:tav tm="100000">
                                          <p:val>
                                            <p:strVal val="#ppt_h"/>
                                          </p:val>
                                        </p:tav>
                                      </p:tavLst>
                                    </p:anim>
                                    <p:animEffect transition="in" filter="fade">
                                      <p:cBhvr>
                                        <p:cTn id="85" dur="250"/>
                                        <p:tgtEl>
                                          <p:spTgt spid="15"/>
                                        </p:tgtEl>
                                      </p:cBhvr>
                                    </p:animEffect>
                                  </p:childTnLst>
                                </p:cTn>
                              </p:par>
                            </p:childTnLst>
                          </p:cTn>
                        </p:par>
                        <p:par>
                          <p:cTn id="86" fill="hold">
                            <p:stCondLst>
                              <p:cond delay="6400"/>
                            </p:stCondLst>
                            <p:childTnLst>
                              <p:par>
                                <p:cTn id="87" presetID="53" presetClass="entr" presetSubtype="16" fill="hold" grpId="0" nodeType="afterEffect">
                                  <p:stCondLst>
                                    <p:cond delay="0"/>
                                  </p:stCondLst>
                                  <p:childTnLst>
                                    <p:set>
                                      <p:cBhvr>
                                        <p:cTn id="88" dur="1" fill="hold">
                                          <p:stCondLst>
                                            <p:cond delay="0"/>
                                          </p:stCondLst>
                                        </p:cTn>
                                        <p:tgtEl>
                                          <p:spTgt spid="7"/>
                                        </p:tgtEl>
                                        <p:attrNameLst>
                                          <p:attrName>style.visibility</p:attrName>
                                        </p:attrNameLst>
                                      </p:cBhvr>
                                      <p:to>
                                        <p:strVal val="visible"/>
                                      </p:to>
                                    </p:set>
                                    <p:anim calcmode="lin" valueType="num">
                                      <p:cBhvr>
                                        <p:cTn id="89" dur="400" fill="hold"/>
                                        <p:tgtEl>
                                          <p:spTgt spid="7"/>
                                        </p:tgtEl>
                                        <p:attrNameLst>
                                          <p:attrName>ppt_w</p:attrName>
                                        </p:attrNameLst>
                                      </p:cBhvr>
                                      <p:tavLst>
                                        <p:tav tm="0">
                                          <p:val>
                                            <p:fltVal val="0"/>
                                          </p:val>
                                        </p:tav>
                                        <p:tav tm="100000">
                                          <p:val>
                                            <p:strVal val="#ppt_w"/>
                                          </p:val>
                                        </p:tav>
                                      </p:tavLst>
                                    </p:anim>
                                    <p:anim calcmode="lin" valueType="num">
                                      <p:cBhvr>
                                        <p:cTn id="90" dur="400" fill="hold"/>
                                        <p:tgtEl>
                                          <p:spTgt spid="7"/>
                                        </p:tgtEl>
                                        <p:attrNameLst>
                                          <p:attrName>ppt_h</p:attrName>
                                        </p:attrNameLst>
                                      </p:cBhvr>
                                      <p:tavLst>
                                        <p:tav tm="0">
                                          <p:val>
                                            <p:fltVal val="0"/>
                                          </p:val>
                                        </p:tav>
                                        <p:tav tm="100000">
                                          <p:val>
                                            <p:strVal val="#ppt_h"/>
                                          </p:val>
                                        </p:tav>
                                      </p:tavLst>
                                    </p:anim>
                                    <p:animEffect transition="in" filter="fade">
                                      <p:cBhvr>
                                        <p:cTn id="91" dur="400"/>
                                        <p:tgtEl>
                                          <p:spTgt spid="7"/>
                                        </p:tgtEl>
                                      </p:cBhvr>
                                    </p:animEffect>
                                  </p:childTnLst>
                                </p:cTn>
                              </p:par>
                              <p:par>
                                <p:cTn id="92" presetID="17" presetClass="entr" presetSubtype="10" fill="hold" grpId="0" nodeType="withEffect">
                                  <p:stCondLst>
                                    <p:cond delay="0"/>
                                  </p:stCondLst>
                                  <p:childTnLst>
                                    <p:set>
                                      <p:cBhvr>
                                        <p:cTn id="93" dur="1" fill="hold">
                                          <p:stCondLst>
                                            <p:cond delay="0"/>
                                          </p:stCondLst>
                                        </p:cTn>
                                        <p:tgtEl>
                                          <p:spTgt spid="19"/>
                                        </p:tgtEl>
                                        <p:attrNameLst>
                                          <p:attrName>style.visibility</p:attrName>
                                        </p:attrNameLst>
                                      </p:cBhvr>
                                      <p:to>
                                        <p:strVal val="visible"/>
                                      </p:to>
                                    </p:set>
                                    <p:anim calcmode="lin" valueType="num">
                                      <p:cBhvr>
                                        <p:cTn id="94" dur="500" fill="hold"/>
                                        <p:tgtEl>
                                          <p:spTgt spid="19"/>
                                        </p:tgtEl>
                                        <p:attrNameLst>
                                          <p:attrName>ppt_w</p:attrName>
                                        </p:attrNameLst>
                                      </p:cBhvr>
                                      <p:tavLst>
                                        <p:tav tm="0">
                                          <p:val>
                                            <p:fltVal val="0"/>
                                          </p:val>
                                        </p:tav>
                                        <p:tav tm="100000">
                                          <p:val>
                                            <p:strVal val="#ppt_w"/>
                                          </p:val>
                                        </p:tav>
                                      </p:tavLst>
                                    </p:anim>
                                    <p:anim calcmode="lin" valueType="num">
                                      <p:cBhvr>
                                        <p:cTn id="95" dur="500" fill="hold"/>
                                        <p:tgtEl>
                                          <p:spTgt spid="19"/>
                                        </p:tgtEl>
                                        <p:attrNameLst>
                                          <p:attrName>ppt_h</p:attrName>
                                        </p:attrNameLst>
                                      </p:cBhvr>
                                      <p:tavLst>
                                        <p:tav tm="0">
                                          <p:val>
                                            <p:strVal val="#ppt_h"/>
                                          </p:val>
                                        </p:tav>
                                        <p:tav tm="100000">
                                          <p:val>
                                            <p:strVal val="#ppt_h"/>
                                          </p:val>
                                        </p:tav>
                                      </p:tavLst>
                                    </p:anim>
                                  </p:childTnLst>
                                </p:cTn>
                              </p:par>
                              <p:par>
                                <p:cTn id="96" presetID="53" presetClass="entr" presetSubtype="16" fill="hold" grpId="0" nodeType="withEffect">
                                  <p:stCondLst>
                                    <p:cond delay="0"/>
                                  </p:stCondLst>
                                  <p:childTnLst>
                                    <p:set>
                                      <p:cBhvr>
                                        <p:cTn id="97" dur="1" fill="hold">
                                          <p:stCondLst>
                                            <p:cond delay="0"/>
                                          </p:stCondLst>
                                        </p:cTn>
                                        <p:tgtEl>
                                          <p:spTgt spid="17"/>
                                        </p:tgtEl>
                                        <p:attrNameLst>
                                          <p:attrName>style.visibility</p:attrName>
                                        </p:attrNameLst>
                                      </p:cBhvr>
                                      <p:to>
                                        <p:strVal val="visible"/>
                                      </p:to>
                                    </p:set>
                                    <p:anim calcmode="lin" valueType="num">
                                      <p:cBhvr>
                                        <p:cTn id="98" dur="250" fill="hold"/>
                                        <p:tgtEl>
                                          <p:spTgt spid="17"/>
                                        </p:tgtEl>
                                        <p:attrNameLst>
                                          <p:attrName>ppt_w</p:attrName>
                                        </p:attrNameLst>
                                      </p:cBhvr>
                                      <p:tavLst>
                                        <p:tav tm="0">
                                          <p:val>
                                            <p:fltVal val="0"/>
                                          </p:val>
                                        </p:tav>
                                        <p:tav tm="100000">
                                          <p:val>
                                            <p:strVal val="#ppt_w"/>
                                          </p:val>
                                        </p:tav>
                                      </p:tavLst>
                                    </p:anim>
                                    <p:anim calcmode="lin" valueType="num">
                                      <p:cBhvr>
                                        <p:cTn id="99" dur="250" fill="hold"/>
                                        <p:tgtEl>
                                          <p:spTgt spid="17"/>
                                        </p:tgtEl>
                                        <p:attrNameLst>
                                          <p:attrName>ppt_h</p:attrName>
                                        </p:attrNameLst>
                                      </p:cBhvr>
                                      <p:tavLst>
                                        <p:tav tm="0">
                                          <p:val>
                                            <p:fltVal val="0"/>
                                          </p:val>
                                        </p:tav>
                                        <p:tav tm="100000">
                                          <p:val>
                                            <p:strVal val="#ppt_h"/>
                                          </p:val>
                                        </p:tav>
                                      </p:tavLst>
                                    </p:anim>
                                    <p:animEffect transition="in" filter="fade">
                                      <p:cBhvr>
                                        <p:cTn id="100" dur="250"/>
                                        <p:tgtEl>
                                          <p:spTgt spid="17"/>
                                        </p:tgtEl>
                                      </p:cBhvr>
                                    </p:animEffect>
                                  </p:childTnLst>
                                </p:cTn>
                              </p:par>
                            </p:childTnLst>
                          </p:cTn>
                        </p:par>
                        <p:par>
                          <p:cTn id="101" fill="hold">
                            <p:stCondLst>
                              <p:cond delay="6900"/>
                            </p:stCondLst>
                            <p:childTnLst>
                              <p:par>
                                <p:cTn id="102" presetID="53" presetClass="entr" presetSubtype="16" fill="hold" grpId="0" nodeType="afterEffect">
                                  <p:stCondLst>
                                    <p:cond delay="0"/>
                                  </p:stCondLst>
                                  <p:iterate type="lt">
                                    <p:tmPct val="0"/>
                                  </p:iterate>
                                  <p:childTnLst>
                                    <p:set>
                                      <p:cBhvr>
                                        <p:cTn id="103" dur="1" fill="hold">
                                          <p:stCondLst>
                                            <p:cond delay="0"/>
                                          </p:stCondLst>
                                        </p:cTn>
                                        <p:tgtEl>
                                          <p:spTgt spid="23"/>
                                        </p:tgtEl>
                                        <p:attrNameLst>
                                          <p:attrName>style.visibility</p:attrName>
                                        </p:attrNameLst>
                                      </p:cBhvr>
                                      <p:to>
                                        <p:strVal val="visible"/>
                                      </p:to>
                                    </p:set>
                                    <p:anim calcmode="lin" valueType="num">
                                      <p:cBhvr>
                                        <p:cTn id="104" dur="500" fill="hold"/>
                                        <p:tgtEl>
                                          <p:spTgt spid="23"/>
                                        </p:tgtEl>
                                        <p:attrNameLst>
                                          <p:attrName>ppt_w</p:attrName>
                                        </p:attrNameLst>
                                      </p:cBhvr>
                                      <p:tavLst>
                                        <p:tav tm="0">
                                          <p:val>
                                            <p:fltVal val="0"/>
                                          </p:val>
                                        </p:tav>
                                        <p:tav tm="100000">
                                          <p:val>
                                            <p:strVal val="#ppt_w"/>
                                          </p:val>
                                        </p:tav>
                                      </p:tavLst>
                                    </p:anim>
                                    <p:anim calcmode="lin" valueType="num">
                                      <p:cBhvr>
                                        <p:cTn id="105" dur="500" fill="hold"/>
                                        <p:tgtEl>
                                          <p:spTgt spid="23"/>
                                        </p:tgtEl>
                                        <p:attrNameLst>
                                          <p:attrName>ppt_h</p:attrName>
                                        </p:attrNameLst>
                                      </p:cBhvr>
                                      <p:tavLst>
                                        <p:tav tm="0">
                                          <p:val>
                                            <p:fltVal val="0"/>
                                          </p:val>
                                        </p:tav>
                                        <p:tav tm="100000">
                                          <p:val>
                                            <p:strVal val="#ppt_h"/>
                                          </p:val>
                                        </p:tav>
                                      </p:tavLst>
                                    </p:anim>
                                    <p:animEffect transition="in" filter="fade">
                                      <p:cBhvr>
                                        <p:cTn id="106" dur="500"/>
                                        <p:tgtEl>
                                          <p:spTgt spid="23"/>
                                        </p:tgtEl>
                                      </p:cBhvr>
                                    </p:animEffect>
                                  </p:childTnLst>
                                </p:cTn>
                              </p:par>
                            </p:childTnLst>
                          </p:cTn>
                        </p:par>
                        <p:par>
                          <p:cTn id="107" fill="hold">
                            <p:stCondLst>
                              <p:cond delay="7050"/>
                            </p:stCondLst>
                            <p:childTnLst>
                              <p:par>
                                <p:cTn id="108" presetID="26" presetClass="emph" presetSubtype="0" fill="hold" grpId="1" nodeType="afterEffect">
                                  <p:stCondLst>
                                    <p:cond delay="0"/>
                                  </p:stCondLst>
                                  <p:iterate type="lt">
                                    <p:tmPct val="0"/>
                                  </p:iterate>
                                  <p:childTnLst>
                                    <p:animEffect transition="out" filter="fade">
                                      <p:cBhvr>
                                        <p:cTn id="109" dur="500" tmFilter="0, 0; .2, .5; .8, .5; 1, 0"/>
                                        <p:tgtEl>
                                          <p:spTgt spid="23"/>
                                        </p:tgtEl>
                                      </p:cBhvr>
                                    </p:animEffect>
                                    <p:animScale>
                                      <p:cBhvr>
                                        <p:cTn id="110" dur="250" autoRev="1" fill="hold"/>
                                        <p:tgtEl>
                                          <p:spTgt spid="23"/>
                                        </p:tgtEl>
                                      </p:cBhvr>
                                      <p:by x="105000" y="105000"/>
                                    </p:animScale>
                                  </p:childTnLst>
                                </p:cTn>
                              </p:par>
                              <p:par>
                                <p:cTn id="111" presetID="53" presetClass="entr" presetSubtype="16"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anim calcmode="lin" valueType="num">
                                      <p:cBhvr>
                                        <p:cTn id="113" dur="250" fill="hold"/>
                                        <p:tgtEl>
                                          <p:spTgt spid="14"/>
                                        </p:tgtEl>
                                        <p:attrNameLst>
                                          <p:attrName>ppt_w</p:attrName>
                                        </p:attrNameLst>
                                      </p:cBhvr>
                                      <p:tavLst>
                                        <p:tav tm="0">
                                          <p:val>
                                            <p:fltVal val="0"/>
                                          </p:val>
                                        </p:tav>
                                        <p:tav tm="100000">
                                          <p:val>
                                            <p:strVal val="#ppt_w"/>
                                          </p:val>
                                        </p:tav>
                                      </p:tavLst>
                                    </p:anim>
                                    <p:anim calcmode="lin" valueType="num">
                                      <p:cBhvr>
                                        <p:cTn id="114" dur="250" fill="hold"/>
                                        <p:tgtEl>
                                          <p:spTgt spid="14"/>
                                        </p:tgtEl>
                                        <p:attrNameLst>
                                          <p:attrName>ppt_h</p:attrName>
                                        </p:attrNameLst>
                                      </p:cBhvr>
                                      <p:tavLst>
                                        <p:tav tm="0">
                                          <p:val>
                                            <p:fltVal val="0"/>
                                          </p:val>
                                        </p:tav>
                                        <p:tav tm="100000">
                                          <p:val>
                                            <p:strVal val="#ppt_h"/>
                                          </p:val>
                                        </p:tav>
                                      </p:tavLst>
                                    </p:anim>
                                    <p:animEffect transition="in" filter="fade">
                                      <p:cBhvr>
                                        <p:cTn id="115" dur="250"/>
                                        <p:tgtEl>
                                          <p:spTgt spid="14"/>
                                        </p:tgtEl>
                                      </p:cBhvr>
                                    </p:animEffect>
                                  </p:childTnLst>
                                </p:cTn>
                              </p:par>
                              <p:par>
                                <p:cTn id="116" presetID="17" presetClass="entr" presetSubtype="10" fill="hold" grpId="0" nodeType="withEffect">
                                  <p:stCondLst>
                                    <p:cond delay="0"/>
                                  </p:stCondLst>
                                  <p:childTnLst>
                                    <p:set>
                                      <p:cBhvr>
                                        <p:cTn id="117" dur="1" fill="hold">
                                          <p:stCondLst>
                                            <p:cond delay="0"/>
                                          </p:stCondLst>
                                        </p:cTn>
                                        <p:tgtEl>
                                          <p:spTgt spid="20"/>
                                        </p:tgtEl>
                                        <p:attrNameLst>
                                          <p:attrName>style.visibility</p:attrName>
                                        </p:attrNameLst>
                                      </p:cBhvr>
                                      <p:to>
                                        <p:strVal val="visible"/>
                                      </p:to>
                                    </p:set>
                                    <p:anim calcmode="lin" valueType="num">
                                      <p:cBhvr>
                                        <p:cTn id="118" dur="500" fill="hold"/>
                                        <p:tgtEl>
                                          <p:spTgt spid="20"/>
                                        </p:tgtEl>
                                        <p:attrNameLst>
                                          <p:attrName>ppt_w</p:attrName>
                                        </p:attrNameLst>
                                      </p:cBhvr>
                                      <p:tavLst>
                                        <p:tav tm="0">
                                          <p:val>
                                            <p:fltVal val="0"/>
                                          </p:val>
                                        </p:tav>
                                        <p:tav tm="100000">
                                          <p:val>
                                            <p:strVal val="#ppt_w"/>
                                          </p:val>
                                        </p:tav>
                                      </p:tavLst>
                                    </p:anim>
                                    <p:anim calcmode="lin" valueType="num">
                                      <p:cBhvr>
                                        <p:cTn id="119" dur="500" fill="hold"/>
                                        <p:tgtEl>
                                          <p:spTgt spid="20"/>
                                        </p:tgtEl>
                                        <p:attrNameLst>
                                          <p:attrName>ppt_h</p:attrName>
                                        </p:attrNameLst>
                                      </p:cBhvr>
                                      <p:tavLst>
                                        <p:tav tm="0">
                                          <p:val>
                                            <p:strVal val="#ppt_h"/>
                                          </p:val>
                                        </p:tav>
                                        <p:tav tm="100000">
                                          <p:val>
                                            <p:strVal val="#ppt_h"/>
                                          </p:val>
                                        </p:tav>
                                      </p:tavLst>
                                    </p:anim>
                                  </p:childTnLst>
                                </p:cTn>
                              </p:par>
                            </p:childTnLst>
                          </p:cTn>
                        </p:par>
                        <p:par>
                          <p:cTn id="120" fill="hold">
                            <p:stCondLst>
                              <p:cond delay="7550"/>
                            </p:stCondLst>
                            <p:childTnLst>
                              <p:par>
                                <p:cTn id="121" presetID="53" presetClass="entr" presetSubtype="16" fill="hold" grpId="0" nodeType="afterEffect">
                                  <p:stCondLst>
                                    <p:cond delay="0"/>
                                  </p:stCondLst>
                                  <p:childTnLst>
                                    <p:set>
                                      <p:cBhvr>
                                        <p:cTn id="122" dur="1" fill="hold">
                                          <p:stCondLst>
                                            <p:cond delay="0"/>
                                          </p:stCondLst>
                                        </p:cTn>
                                        <p:tgtEl>
                                          <p:spTgt spid="8"/>
                                        </p:tgtEl>
                                        <p:attrNameLst>
                                          <p:attrName>style.visibility</p:attrName>
                                        </p:attrNameLst>
                                      </p:cBhvr>
                                      <p:to>
                                        <p:strVal val="visible"/>
                                      </p:to>
                                    </p:set>
                                    <p:anim calcmode="lin" valueType="num">
                                      <p:cBhvr>
                                        <p:cTn id="123" dur="400" fill="hold"/>
                                        <p:tgtEl>
                                          <p:spTgt spid="8"/>
                                        </p:tgtEl>
                                        <p:attrNameLst>
                                          <p:attrName>ppt_w</p:attrName>
                                        </p:attrNameLst>
                                      </p:cBhvr>
                                      <p:tavLst>
                                        <p:tav tm="0">
                                          <p:val>
                                            <p:fltVal val="0"/>
                                          </p:val>
                                        </p:tav>
                                        <p:tav tm="100000">
                                          <p:val>
                                            <p:strVal val="#ppt_w"/>
                                          </p:val>
                                        </p:tav>
                                      </p:tavLst>
                                    </p:anim>
                                    <p:anim calcmode="lin" valueType="num">
                                      <p:cBhvr>
                                        <p:cTn id="124" dur="400" fill="hold"/>
                                        <p:tgtEl>
                                          <p:spTgt spid="8"/>
                                        </p:tgtEl>
                                        <p:attrNameLst>
                                          <p:attrName>ppt_h</p:attrName>
                                        </p:attrNameLst>
                                      </p:cBhvr>
                                      <p:tavLst>
                                        <p:tav tm="0">
                                          <p:val>
                                            <p:fltVal val="0"/>
                                          </p:val>
                                        </p:tav>
                                        <p:tav tm="100000">
                                          <p:val>
                                            <p:strVal val="#ppt_h"/>
                                          </p:val>
                                        </p:tav>
                                      </p:tavLst>
                                    </p:anim>
                                    <p:animEffect transition="in" filter="fade">
                                      <p:cBhvr>
                                        <p:cTn id="125" dur="400"/>
                                        <p:tgtEl>
                                          <p:spTgt spid="8"/>
                                        </p:tgtEl>
                                      </p:cBhvr>
                                    </p:animEffect>
                                  </p:childTnLst>
                                </p:cTn>
                              </p:par>
                            </p:childTnLst>
                          </p:cTn>
                        </p:par>
                        <p:par>
                          <p:cTn id="126" fill="hold">
                            <p:stCondLst>
                              <p:cond delay="8050"/>
                            </p:stCondLst>
                            <p:childTnLst>
                              <p:par>
                                <p:cTn id="127" presetID="53" presetClass="entr" presetSubtype="16" fill="hold" grpId="0" nodeType="afterEffect">
                                  <p:stCondLst>
                                    <p:cond delay="0"/>
                                  </p:stCondLst>
                                  <p:iterate type="lt">
                                    <p:tmPct val="0"/>
                                  </p:iterate>
                                  <p:childTnLst>
                                    <p:set>
                                      <p:cBhvr>
                                        <p:cTn id="128" dur="1" fill="hold">
                                          <p:stCondLst>
                                            <p:cond delay="0"/>
                                          </p:stCondLst>
                                        </p:cTn>
                                        <p:tgtEl>
                                          <p:spTgt spid="24"/>
                                        </p:tgtEl>
                                        <p:attrNameLst>
                                          <p:attrName>style.visibility</p:attrName>
                                        </p:attrNameLst>
                                      </p:cBhvr>
                                      <p:to>
                                        <p:strVal val="visible"/>
                                      </p:to>
                                    </p:set>
                                    <p:anim calcmode="lin" valueType="num">
                                      <p:cBhvr>
                                        <p:cTn id="129" dur="500" fill="hold"/>
                                        <p:tgtEl>
                                          <p:spTgt spid="24"/>
                                        </p:tgtEl>
                                        <p:attrNameLst>
                                          <p:attrName>ppt_w</p:attrName>
                                        </p:attrNameLst>
                                      </p:cBhvr>
                                      <p:tavLst>
                                        <p:tav tm="0">
                                          <p:val>
                                            <p:fltVal val="0"/>
                                          </p:val>
                                        </p:tav>
                                        <p:tav tm="100000">
                                          <p:val>
                                            <p:strVal val="#ppt_w"/>
                                          </p:val>
                                        </p:tav>
                                      </p:tavLst>
                                    </p:anim>
                                    <p:anim calcmode="lin" valueType="num">
                                      <p:cBhvr>
                                        <p:cTn id="130" dur="500" fill="hold"/>
                                        <p:tgtEl>
                                          <p:spTgt spid="24"/>
                                        </p:tgtEl>
                                        <p:attrNameLst>
                                          <p:attrName>ppt_h</p:attrName>
                                        </p:attrNameLst>
                                      </p:cBhvr>
                                      <p:tavLst>
                                        <p:tav tm="0">
                                          <p:val>
                                            <p:fltVal val="0"/>
                                          </p:val>
                                        </p:tav>
                                        <p:tav tm="100000">
                                          <p:val>
                                            <p:strVal val="#ppt_h"/>
                                          </p:val>
                                        </p:tav>
                                      </p:tavLst>
                                    </p:anim>
                                    <p:animEffect transition="in" filter="fade">
                                      <p:cBhvr>
                                        <p:cTn id="131" dur="500"/>
                                        <p:tgtEl>
                                          <p:spTgt spid="24"/>
                                        </p:tgtEl>
                                      </p:cBhvr>
                                    </p:animEffect>
                                  </p:childTnLst>
                                </p:cTn>
                              </p:par>
                            </p:childTnLst>
                          </p:cTn>
                        </p:par>
                        <p:par>
                          <p:cTn id="132" fill="hold">
                            <p:stCondLst>
                              <p:cond delay="8450"/>
                            </p:stCondLst>
                            <p:childTnLst>
                              <p:par>
                                <p:cTn id="133" presetID="26" presetClass="emph" presetSubtype="0" fill="hold" grpId="1" nodeType="afterEffect">
                                  <p:stCondLst>
                                    <p:cond delay="0"/>
                                  </p:stCondLst>
                                  <p:iterate type="lt">
                                    <p:tmPct val="0"/>
                                  </p:iterate>
                                  <p:childTnLst>
                                    <p:animEffect transition="out" filter="fade">
                                      <p:cBhvr>
                                        <p:cTn id="134" dur="500" tmFilter="0, 0; .2, .5; .8, .5; 1, 0"/>
                                        <p:tgtEl>
                                          <p:spTgt spid="24"/>
                                        </p:tgtEl>
                                      </p:cBhvr>
                                    </p:animEffect>
                                    <p:animScale>
                                      <p:cBhvr>
                                        <p:cTn id="135" dur="250" autoRev="1" fill="hold"/>
                                        <p:tgtEl>
                                          <p:spTgt spid="24"/>
                                        </p:tgtEl>
                                      </p:cBhvr>
                                      <p:by x="105000" y="105000"/>
                                    </p:animScale>
                                  </p:childTnLst>
                                </p:cTn>
                              </p:par>
                            </p:childTnLst>
                          </p:cTn>
                        </p:par>
                        <p:par>
                          <p:cTn id="136" fill="hold">
                            <p:stCondLst>
                              <p:cond delay="8950"/>
                            </p:stCondLst>
                            <p:childTnLst>
                              <p:par>
                                <p:cTn id="137" presetID="53" presetClass="entr" presetSubtype="16" fill="hold" grpId="0" nodeType="afterEffect">
                                  <p:stCondLst>
                                    <p:cond delay="0"/>
                                  </p:stCondLst>
                                  <p:childTnLst>
                                    <p:set>
                                      <p:cBhvr>
                                        <p:cTn id="138" dur="1" fill="hold">
                                          <p:stCondLst>
                                            <p:cond delay="0"/>
                                          </p:stCondLst>
                                        </p:cTn>
                                        <p:tgtEl>
                                          <p:spTgt spid="9"/>
                                        </p:tgtEl>
                                        <p:attrNameLst>
                                          <p:attrName>style.visibility</p:attrName>
                                        </p:attrNameLst>
                                      </p:cBhvr>
                                      <p:to>
                                        <p:strVal val="visible"/>
                                      </p:to>
                                    </p:set>
                                    <p:anim calcmode="lin" valueType="num">
                                      <p:cBhvr>
                                        <p:cTn id="139" dur="400" fill="hold"/>
                                        <p:tgtEl>
                                          <p:spTgt spid="9"/>
                                        </p:tgtEl>
                                        <p:attrNameLst>
                                          <p:attrName>ppt_w</p:attrName>
                                        </p:attrNameLst>
                                      </p:cBhvr>
                                      <p:tavLst>
                                        <p:tav tm="0">
                                          <p:val>
                                            <p:fltVal val="0"/>
                                          </p:val>
                                        </p:tav>
                                        <p:tav tm="100000">
                                          <p:val>
                                            <p:strVal val="#ppt_w"/>
                                          </p:val>
                                        </p:tav>
                                      </p:tavLst>
                                    </p:anim>
                                    <p:anim calcmode="lin" valueType="num">
                                      <p:cBhvr>
                                        <p:cTn id="140" dur="400" fill="hold"/>
                                        <p:tgtEl>
                                          <p:spTgt spid="9"/>
                                        </p:tgtEl>
                                        <p:attrNameLst>
                                          <p:attrName>ppt_h</p:attrName>
                                        </p:attrNameLst>
                                      </p:cBhvr>
                                      <p:tavLst>
                                        <p:tav tm="0">
                                          <p:val>
                                            <p:fltVal val="0"/>
                                          </p:val>
                                        </p:tav>
                                        <p:tav tm="100000">
                                          <p:val>
                                            <p:strVal val="#ppt_h"/>
                                          </p:val>
                                        </p:tav>
                                      </p:tavLst>
                                    </p:anim>
                                    <p:animEffect transition="in" filter="fade">
                                      <p:cBhvr>
                                        <p:cTn id="141" dur="400"/>
                                        <p:tgtEl>
                                          <p:spTgt spid="9"/>
                                        </p:tgtEl>
                                      </p:cBhvr>
                                    </p:animEffect>
                                  </p:childTnLst>
                                </p:cTn>
                              </p:par>
                            </p:childTnLst>
                          </p:cTn>
                        </p:par>
                        <p:par>
                          <p:cTn id="142" fill="hold">
                            <p:stCondLst>
                              <p:cond delay="9450"/>
                            </p:stCondLst>
                            <p:childTnLst>
                              <p:par>
                                <p:cTn id="143" presetID="53" presetClass="entr" presetSubtype="16" fill="hold" grpId="0" nodeType="afterEffect">
                                  <p:stCondLst>
                                    <p:cond delay="0"/>
                                  </p:stCondLst>
                                  <p:childTnLst>
                                    <p:set>
                                      <p:cBhvr>
                                        <p:cTn id="144" dur="1" fill="hold">
                                          <p:stCondLst>
                                            <p:cond delay="0"/>
                                          </p:stCondLst>
                                        </p:cTn>
                                        <p:tgtEl>
                                          <p:spTgt spid="16"/>
                                        </p:tgtEl>
                                        <p:attrNameLst>
                                          <p:attrName>style.visibility</p:attrName>
                                        </p:attrNameLst>
                                      </p:cBhvr>
                                      <p:to>
                                        <p:strVal val="visible"/>
                                      </p:to>
                                    </p:set>
                                    <p:anim calcmode="lin" valueType="num">
                                      <p:cBhvr>
                                        <p:cTn id="145" dur="400" fill="hold"/>
                                        <p:tgtEl>
                                          <p:spTgt spid="16"/>
                                        </p:tgtEl>
                                        <p:attrNameLst>
                                          <p:attrName>ppt_w</p:attrName>
                                        </p:attrNameLst>
                                      </p:cBhvr>
                                      <p:tavLst>
                                        <p:tav tm="0">
                                          <p:val>
                                            <p:fltVal val="0"/>
                                          </p:val>
                                        </p:tav>
                                        <p:tav tm="100000">
                                          <p:val>
                                            <p:strVal val="#ppt_w"/>
                                          </p:val>
                                        </p:tav>
                                      </p:tavLst>
                                    </p:anim>
                                    <p:anim calcmode="lin" valueType="num">
                                      <p:cBhvr>
                                        <p:cTn id="146" dur="400" fill="hold"/>
                                        <p:tgtEl>
                                          <p:spTgt spid="16"/>
                                        </p:tgtEl>
                                        <p:attrNameLst>
                                          <p:attrName>ppt_h</p:attrName>
                                        </p:attrNameLst>
                                      </p:cBhvr>
                                      <p:tavLst>
                                        <p:tav tm="0">
                                          <p:val>
                                            <p:fltVal val="0"/>
                                          </p:val>
                                        </p:tav>
                                        <p:tav tm="100000">
                                          <p:val>
                                            <p:strVal val="#ppt_h"/>
                                          </p:val>
                                        </p:tav>
                                      </p:tavLst>
                                    </p:anim>
                                    <p:animEffect transition="in" filter="fade">
                                      <p:cBhvr>
                                        <p:cTn id="147" dur="400"/>
                                        <p:tgtEl>
                                          <p:spTgt spid="16"/>
                                        </p:tgtEl>
                                      </p:cBhvr>
                                    </p:animEffect>
                                  </p:childTnLst>
                                </p:cTn>
                              </p:par>
                              <p:par>
                                <p:cTn id="148" presetID="17" presetClass="entr" presetSubtype="10" fill="hold" grpId="0" nodeType="withEffect">
                                  <p:stCondLst>
                                    <p:cond delay="0"/>
                                  </p:stCondLst>
                                  <p:childTnLst>
                                    <p:set>
                                      <p:cBhvr>
                                        <p:cTn id="149" dur="1" fill="hold">
                                          <p:stCondLst>
                                            <p:cond delay="0"/>
                                          </p:stCondLst>
                                        </p:cTn>
                                        <p:tgtEl>
                                          <p:spTgt spid="21"/>
                                        </p:tgtEl>
                                        <p:attrNameLst>
                                          <p:attrName>style.visibility</p:attrName>
                                        </p:attrNameLst>
                                      </p:cBhvr>
                                      <p:to>
                                        <p:strVal val="visible"/>
                                      </p:to>
                                    </p:set>
                                    <p:anim calcmode="lin" valueType="num">
                                      <p:cBhvr>
                                        <p:cTn id="150" dur="500" fill="hold"/>
                                        <p:tgtEl>
                                          <p:spTgt spid="21"/>
                                        </p:tgtEl>
                                        <p:attrNameLst>
                                          <p:attrName>ppt_w</p:attrName>
                                        </p:attrNameLst>
                                      </p:cBhvr>
                                      <p:tavLst>
                                        <p:tav tm="0">
                                          <p:val>
                                            <p:fltVal val="0"/>
                                          </p:val>
                                        </p:tav>
                                        <p:tav tm="100000">
                                          <p:val>
                                            <p:strVal val="#ppt_w"/>
                                          </p:val>
                                        </p:tav>
                                      </p:tavLst>
                                    </p:anim>
                                    <p:anim calcmode="lin" valueType="num">
                                      <p:cBhvr>
                                        <p:cTn id="151" dur="5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7" grpId="0" animBg="1"/>
      <p:bldP spid="8" grpId="0" animBg="1"/>
      <p:bldP spid="9" grpId="0" animBg="1"/>
      <p:bldP spid="10" grpId="0"/>
      <p:bldP spid="10" grpId="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22" grpId="0"/>
      <p:bldP spid="22" grpId="1"/>
      <p:bldP spid="23" grpId="0"/>
      <p:bldP spid="23" grpId="1"/>
      <p:bldP spid="24" grpId="0"/>
      <p:bldP spid="2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五年发展计划</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sp>
        <p:nvSpPr>
          <p:cNvPr id="7" name="îṧ1ïḑè"/>
          <p:cNvSpPr/>
          <p:nvPr/>
        </p:nvSpPr>
        <p:spPr>
          <a:xfrm>
            <a:off x="3630246" y="1853726"/>
            <a:ext cx="4148359" cy="949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îṧ1ïḑè"/>
          <p:cNvSpPr/>
          <p:nvPr/>
        </p:nvSpPr>
        <p:spPr>
          <a:xfrm>
            <a:off x="3630247" y="3476029"/>
            <a:ext cx="4148359" cy="949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 name="îṧ1ïḑè"/>
          <p:cNvSpPr/>
          <p:nvPr/>
        </p:nvSpPr>
        <p:spPr>
          <a:xfrm>
            <a:off x="3630247" y="5098332"/>
            <a:ext cx="4148359" cy="9490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5" name="圆角矩形 44"/>
          <p:cNvSpPr/>
          <p:nvPr/>
        </p:nvSpPr>
        <p:spPr bwMode="auto">
          <a:xfrm>
            <a:off x="2858644" y="4421409"/>
            <a:ext cx="1035055" cy="858208"/>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46" name="圆角矩形 45"/>
          <p:cNvSpPr/>
          <p:nvPr/>
        </p:nvSpPr>
        <p:spPr bwMode="auto">
          <a:xfrm>
            <a:off x="2858644" y="2797566"/>
            <a:ext cx="1035055" cy="882388"/>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368300" dist="101600" dir="9000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47" name="圆角矩形 46"/>
          <p:cNvSpPr/>
          <p:nvPr/>
        </p:nvSpPr>
        <p:spPr bwMode="auto">
          <a:xfrm>
            <a:off x="2858644" y="1251758"/>
            <a:ext cx="1035055" cy="846222"/>
          </a:xfrm>
          <a:prstGeom prst="roundRect">
            <a:avLst>
              <a:gd name="adj" fmla="val 6712"/>
            </a:avLst>
          </a:prstGeom>
          <a:solidFill>
            <a:schemeClr val="accent2"/>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48" name="TextBox 38"/>
          <p:cNvSpPr txBox="1"/>
          <p:nvPr/>
        </p:nvSpPr>
        <p:spPr>
          <a:xfrm>
            <a:off x="2931839" y="1269501"/>
            <a:ext cx="922924" cy="523220"/>
          </a:xfrm>
          <a:prstGeom prst="rect">
            <a:avLst/>
          </a:prstGeom>
          <a:noFill/>
        </p:spPr>
        <p:txBody>
          <a:bodyPr wrap="square" rtlCol="0">
            <a:spAutoFit/>
          </a:bodyPr>
          <a:lstStyle/>
          <a:p>
            <a:r>
              <a:rPr lang="en-US" altLang="zh-CN" sz="2800" b="1" dirty="0">
                <a:solidFill>
                  <a:schemeClr val="bg1"/>
                </a:solidFill>
                <a:cs typeface="+mn-ea"/>
                <a:sym typeface="+mn-lt"/>
              </a:rPr>
              <a:t>100</a:t>
            </a:r>
            <a:endParaRPr lang="zh-CN" altLang="zh-CN" sz="2800" b="1" dirty="0">
              <a:solidFill>
                <a:schemeClr val="bg1"/>
              </a:solidFill>
              <a:cs typeface="+mn-ea"/>
              <a:sym typeface="+mn-lt"/>
            </a:endParaRPr>
          </a:p>
        </p:txBody>
      </p:sp>
      <p:sp>
        <p:nvSpPr>
          <p:cNvPr id="49" name="TextBox 40"/>
          <p:cNvSpPr txBox="1"/>
          <p:nvPr/>
        </p:nvSpPr>
        <p:spPr>
          <a:xfrm>
            <a:off x="2931839" y="1696898"/>
            <a:ext cx="1089992" cy="338554"/>
          </a:xfrm>
          <a:prstGeom prst="rect">
            <a:avLst/>
          </a:prstGeom>
          <a:noFill/>
        </p:spPr>
        <p:txBody>
          <a:bodyPr wrap="square" rtlCol="0">
            <a:spAutoFit/>
          </a:bodyPr>
          <a:lstStyle/>
          <a:p>
            <a:r>
              <a:rPr lang="zh-CN" altLang="zh-CN" sz="1600" b="1" dirty="0">
                <a:solidFill>
                  <a:schemeClr val="bg1"/>
                </a:solidFill>
                <a:cs typeface="+mn-ea"/>
                <a:sym typeface="+mn-lt"/>
              </a:rPr>
              <a:t>家门店</a:t>
            </a:r>
            <a:endParaRPr lang="zh-CN" altLang="zh-CN" sz="1600" b="1" dirty="0">
              <a:solidFill>
                <a:schemeClr val="bg1"/>
              </a:solidFill>
              <a:cs typeface="+mn-ea"/>
              <a:sym typeface="+mn-lt"/>
            </a:endParaRPr>
          </a:p>
        </p:txBody>
      </p:sp>
      <p:sp>
        <p:nvSpPr>
          <p:cNvPr id="50" name="TextBox 41"/>
          <p:cNvSpPr txBox="1"/>
          <p:nvPr/>
        </p:nvSpPr>
        <p:spPr>
          <a:xfrm>
            <a:off x="3008039" y="2818638"/>
            <a:ext cx="922924" cy="523220"/>
          </a:xfrm>
          <a:prstGeom prst="rect">
            <a:avLst/>
          </a:prstGeom>
          <a:noFill/>
        </p:spPr>
        <p:txBody>
          <a:bodyPr wrap="square" rtlCol="0">
            <a:spAutoFit/>
          </a:bodyPr>
          <a:lstStyle/>
          <a:p>
            <a:r>
              <a:rPr lang="en-US" altLang="zh-CN" sz="2800" b="1" dirty="0">
                <a:solidFill>
                  <a:schemeClr val="bg1"/>
                </a:solidFill>
                <a:cs typeface="+mn-ea"/>
                <a:sym typeface="+mn-lt"/>
              </a:rPr>
              <a:t>2</a:t>
            </a:r>
            <a:r>
              <a:rPr lang="zh-CN" altLang="en-US" sz="2800" b="1" dirty="0">
                <a:solidFill>
                  <a:schemeClr val="bg1"/>
                </a:solidFill>
                <a:cs typeface="+mn-ea"/>
                <a:sym typeface="+mn-lt"/>
              </a:rPr>
              <a:t>亿</a:t>
            </a:r>
            <a:endParaRPr lang="zh-CN" altLang="zh-CN" sz="2800" b="1" dirty="0">
              <a:solidFill>
                <a:schemeClr val="bg1"/>
              </a:solidFill>
              <a:cs typeface="+mn-ea"/>
              <a:sym typeface="+mn-lt"/>
            </a:endParaRPr>
          </a:p>
        </p:txBody>
      </p:sp>
      <p:sp>
        <p:nvSpPr>
          <p:cNvPr id="51" name="TextBox 42"/>
          <p:cNvSpPr txBox="1"/>
          <p:nvPr/>
        </p:nvSpPr>
        <p:spPr>
          <a:xfrm>
            <a:off x="2833978" y="3314278"/>
            <a:ext cx="1261443" cy="307777"/>
          </a:xfrm>
          <a:prstGeom prst="rect">
            <a:avLst/>
          </a:prstGeom>
          <a:noFill/>
        </p:spPr>
        <p:txBody>
          <a:bodyPr wrap="square" rtlCol="0">
            <a:spAutoFit/>
          </a:bodyPr>
          <a:lstStyle/>
          <a:p>
            <a:r>
              <a:rPr lang="zh-CN" altLang="en-US" sz="1400" b="1" dirty="0">
                <a:solidFill>
                  <a:schemeClr val="bg1"/>
                </a:solidFill>
                <a:cs typeface="+mn-ea"/>
                <a:sym typeface="+mn-lt"/>
              </a:rPr>
              <a:t>元年销售额</a:t>
            </a:r>
            <a:endParaRPr lang="zh-CN" altLang="zh-CN" sz="1400" b="1" dirty="0">
              <a:solidFill>
                <a:schemeClr val="bg1"/>
              </a:solidFill>
              <a:cs typeface="+mn-ea"/>
              <a:sym typeface="+mn-lt"/>
            </a:endParaRPr>
          </a:p>
        </p:txBody>
      </p:sp>
      <p:sp>
        <p:nvSpPr>
          <p:cNvPr id="52" name="TextBox 43"/>
          <p:cNvSpPr txBox="1"/>
          <p:nvPr/>
        </p:nvSpPr>
        <p:spPr>
          <a:xfrm>
            <a:off x="3190794" y="4448803"/>
            <a:ext cx="547812" cy="523220"/>
          </a:xfrm>
          <a:prstGeom prst="rect">
            <a:avLst/>
          </a:prstGeom>
          <a:noFill/>
        </p:spPr>
        <p:txBody>
          <a:bodyPr wrap="square" rtlCol="0">
            <a:spAutoFit/>
          </a:bodyPr>
          <a:lstStyle/>
          <a:p>
            <a:r>
              <a:rPr lang="en-US" altLang="zh-CN" sz="2800" b="1" dirty="0">
                <a:solidFill>
                  <a:schemeClr val="bg1"/>
                </a:solidFill>
                <a:cs typeface="+mn-ea"/>
                <a:sym typeface="+mn-lt"/>
              </a:rPr>
              <a:t>3</a:t>
            </a:r>
            <a:endParaRPr lang="zh-CN" altLang="zh-CN" sz="2800" b="1" dirty="0">
              <a:solidFill>
                <a:schemeClr val="bg1"/>
              </a:solidFill>
              <a:cs typeface="+mn-ea"/>
              <a:sym typeface="+mn-lt"/>
            </a:endParaRPr>
          </a:p>
        </p:txBody>
      </p:sp>
      <p:sp>
        <p:nvSpPr>
          <p:cNvPr id="53" name="TextBox 51"/>
          <p:cNvSpPr txBox="1"/>
          <p:nvPr/>
        </p:nvSpPr>
        <p:spPr>
          <a:xfrm>
            <a:off x="825869" y="2797566"/>
            <a:ext cx="1288941" cy="1569660"/>
          </a:xfrm>
          <a:prstGeom prst="rect">
            <a:avLst/>
          </a:prstGeom>
          <a:noFill/>
        </p:spPr>
        <p:txBody>
          <a:bodyPr wrap="square" rtlCol="0">
            <a:spAutoFit/>
          </a:bodyPr>
          <a:lstStyle/>
          <a:p>
            <a:pPr algn="ctr"/>
            <a:r>
              <a:rPr lang="zh-CN" altLang="en-US" sz="3200" b="1" dirty="0">
                <a:solidFill>
                  <a:schemeClr val="accent1"/>
                </a:solidFill>
                <a:cs typeface="+mn-ea"/>
                <a:sym typeface="+mn-lt"/>
              </a:rPr>
              <a:t>五年</a:t>
            </a:r>
            <a:endParaRPr lang="en-US" altLang="zh-CN" sz="3200" b="1" dirty="0">
              <a:solidFill>
                <a:schemeClr val="accent1"/>
              </a:solidFill>
              <a:cs typeface="+mn-ea"/>
              <a:sym typeface="+mn-lt"/>
            </a:endParaRPr>
          </a:p>
          <a:p>
            <a:pPr algn="ctr"/>
            <a:r>
              <a:rPr lang="zh-CN" altLang="en-US" sz="3200" b="1" dirty="0">
                <a:solidFill>
                  <a:schemeClr val="accent1"/>
                </a:solidFill>
                <a:cs typeface="+mn-ea"/>
                <a:sym typeface="+mn-lt"/>
              </a:rPr>
              <a:t>发展规划</a:t>
            </a:r>
            <a:endParaRPr lang="zh-CN" altLang="zh-CN" sz="3200" b="1" dirty="0">
              <a:solidFill>
                <a:schemeClr val="accent1"/>
              </a:solidFill>
              <a:cs typeface="+mn-ea"/>
              <a:sym typeface="+mn-lt"/>
            </a:endParaRPr>
          </a:p>
        </p:txBody>
      </p:sp>
      <p:sp>
        <p:nvSpPr>
          <p:cNvPr id="54" name="TextBox 44"/>
          <p:cNvSpPr txBox="1"/>
          <p:nvPr/>
        </p:nvSpPr>
        <p:spPr>
          <a:xfrm>
            <a:off x="2917987" y="4883264"/>
            <a:ext cx="1641238" cy="338554"/>
          </a:xfrm>
          <a:prstGeom prst="rect">
            <a:avLst/>
          </a:prstGeom>
          <a:noFill/>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zh-CN" sz="1600" dirty="0">
                <a:latin typeface="+mn-lt"/>
                <a:ea typeface="+mn-ea"/>
                <a:cs typeface="+mn-ea"/>
                <a:sym typeface="+mn-lt"/>
              </a:rPr>
              <a:t>个子公司</a:t>
            </a:r>
            <a:endParaRPr lang="zh-CN" altLang="zh-CN" sz="1600" dirty="0">
              <a:latin typeface="+mn-lt"/>
              <a:ea typeface="+mn-ea"/>
              <a:cs typeface="+mn-ea"/>
              <a:sym typeface="+mn-lt"/>
            </a:endParaRPr>
          </a:p>
        </p:txBody>
      </p:sp>
      <p:sp>
        <p:nvSpPr>
          <p:cNvPr id="55" name="圆角矩形 54"/>
          <p:cNvSpPr/>
          <p:nvPr/>
        </p:nvSpPr>
        <p:spPr>
          <a:xfrm>
            <a:off x="832338" y="2497015"/>
            <a:ext cx="1282472" cy="208670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6" name="TextBox 48"/>
          <p:cNvSpPr txBox="1"/>
          <p:nvPr/>
        </p:nvSpPr>
        <p:spPr>
          <a:xfrm>
            <a:off x="3854763" y="1924240"/>
            <a:ext cx="4066270" cy="1077218"/>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公司</a:t>
            </a:r>
            <a:r>
              <a:rPr lang="zh-CN" altLang="zh-CN" sz="1600" dirty="0">
                <a:solidFill>
                  <a:schemeClr val="bg1"/>
                </a:solidFill>
                <a:cs typeface="+mn-ea"/>
                <a:sym typeface="+mn-lt"/>
              </a:rPr>
              <a:t>必须清醒地看到前进中的困难与挑战，为集团公司提供强有力的金融服务与支持。</a:t>
            </a:r>
            <a:endParaRPr lang="zh-CN" altLang="en-US" sz="1600" dirty="0">
              <a:solidFill>
                <a:schemeClr val="bg1"/>
              </a:solidFill>
              <a:cs typeface="+mn-ea"/>
              <a:sym typeface="+mn-lt"/>
            </a:endParaRPr>
          </a:p>
          <a:p>
            <a:endParaRPr lang="zh-CN" altLang="en-US" sz="1600" dirty="0">
              <a:solidFill>
                <a:schemeClr val="bg1"/>
              </a:solidFill>
              <a:cs typeface="+mn-ea"/>
              <a:sym typeface="+mn-lt"/>
            </a:endParaRPr>
          </a:p>
        </p:txBody>
      </p:sp>
      <p:sp>
        <p:nvSpPr>
          <p:cNvPr id="57" name="TextBox 49"/>
          <p:cNvSpPr txBox="1"/>
          <p:nvPr/>
        </p:nvSpPr>
        <p:spPr>
          <a:xfrm>
            <a:off x="3854763" y="3568818"/>
            <a:ext cx="4066270" cy="1077218"/>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公司</a:t>
            </a:r>
            <a:r>
              <a:rPr lang="zh-CN" altLang="zh-CN" sz="1600" dirty="0">
                <a:solidFill>
                  <a:schemeClr val="bg1"/>
                </a:solidFill>
                <a:cs typeface="+mn-ea"/>
                <a:sym typeface="+mn-lt"/>
              </a:rPr>
              <a:t>必须清醒地看到前进中的困难与挑战，为集团公司提供强有力的金融服务与支持。</a:t>
            </a:r>
            <a:endParaRPr lang="zh-CN" altLang="en-US" sz="1600" dirty="0">
              <a:solidFill>
                <a:schemeClr val="bg1"/>
              </a:solidFill>
              <a:cs typeface="+mn-ea"/>
              <a:sym typeface="+mn-lt"/>
            </a:endParaRPr>
          </a:p>
          <a:p>
            <a:endParaRPr lang="zh-CN" altLang="en-US" sz="1600" dirty="0">
              <a:solidFill>
                <a:schemeClr val="bg1"/>
              </a:solidFill>
              <a:cs typeface="+mn-ea"/>
              <a:sym typeface="+mn-lt"/>
            </a:endParaRPr>
          </a:p>
        </p:txBody>
      </p:sp>
      <p:sp>
        <p:nvSpPr>
          <p:cNvPr id="58" name="TextBox 50"/>
          <p:cNvSpPr txBox="1"/>
          <p:nvPr/>
        </p:nvSpPr>
        <p:spPr>
          <a:xfrm>
            <a:off x="3854763" y="5168179"/>
            <a:ext cx="4066270" cy="1077218"/>
          </a:xfrm>
          <a:prstGeom prst="rect">
            <a:avLst/>
          </a:prstGeom>
          <a:noFill/>
        </p:spPr>
        <p:txBody>
          <a:bodyPr wrap="square" rtlCol="0">
            <a:spAutoFit/>
          </a:bodyPr>
          <a:lstStyle/>
          <a:p>
            <a:pPr>
              <a:lnSpc>
                <a:spcPct val="150000"/>
              </a:lnSpc>
            </a:pPr>
            <a:r>
              <a:rPr lang="zh-CN" altLang="en-US" sz="1600" dirty="0">
                <a:solidFill>
                  <a:schemeClr val="bg1"/>
                </a:solidFill>
                <a:cs typeface="+mn-ea"/>
                <a:sym typeface="+mn-lt"/>
              </a:rPr>
              <a:t>公司</a:t>
            </a:r>
            <a:r>
              <a:rPr lang="zh-CN" altLang="zh-CN" sz="1600" dirty="0">
                <a:solidFill>
                  <a:schemeClr val="bg1"/>
                </a:solidFill>
                <a:cs typeface="+mn-ea"/>
                <a:sym typeface="+mn-lt"/>
              </a:rPr>
              <a:t>必须清醒地看到前进中的困难与挑战，为集团公司提供强有力的金融服务与支持。</a:t>
            </a:r>
            <a:endParaRPr lang="zh-CN" altLang="en-US" sz="1600" dirty="0">
              <a:solidFill>
                <a:schemeClr val="bg1"/>
              </a:solidFill>
              <a:cs typeface="+mn-ea"/>
              <a:sym typeface="+mn-lt"/>
            </a:endParaRPr>
          </a:p>
          <a:p>
            <a:endParaRPr lang="zh-CN" altLang="en-US" sz="1600" dirty="0">
              <a:solidFill>
                <a:schemeClr val="bg1"/>
              </a:solidFill>
              <a:cs typeface="+mn-ea"/>
              <a:sym typeface="+mn-lt"/>
            </a:endParaRPr>
          </a:p>
        </p:txBody>
      </p:sp>
      <p:sp>
        <p:nvSpPr>
          <p:cNvPr id="59" name="圆角矩形 58"/>
          <p:cNvSpPr/>
          <p:nvPr/>
        </p:nvSpPr>
        <p:spPr bwMode="auto">
          <a:xfrm>
            <a:off x="8886125" y="1860832"/>
            <a:ext cx="2137615" cy="500066"/>
          </a:xfrm>
          <a:prstGeom prst="roundRect">
            <a:avLst>
              <a:gd name="adj" fmla="val 6712"/>
            </a:avLst>
          </a:prstGeom>
          <a:solidFill>
            <a:schemeClr val="bg1">
              <a:lumMod val="95000"/>
            </a:schemeClr>
          </a:soli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60" name="TextBox 53"/>
          <p:cNvSpPr txBox="1"/>
          <p:nvPr/>
        </p:nvSpPr>
        <p:spPr>
          <a:xfrm>
            <a:off x="9018116" y="1907668"/>
            <a:ext cx="2030103" cy="461665"/>
          </a:xfrm>
          <a:prstGeom prst="rect">
            <a:avLst/>
          </a:prstGeom>
          <a:noFill/>
        </p:spPr>
        <p:txBody>
          <a:bodyPr wrap="square" rtlCol="0">
            <a:spAutoFit/>
          </a:bodyPr>
          <a:lstStyle/>
          <a:p>
            <a:pPr algn="ctr"/>
            <a:r>
              <a:rPr lang="zh-CN" altLang="en-US" sz="2400" b="1" dirty="0">
                <a:solidFill>
                  <a:schemeClr val="bg1">
                    <a:lumMod val="50000"/>
                  </a:schemeClr>
                </a:solidFill>
                <a:cs typeface="+mn-ea"/>
                <a:sym typeface="+mn-lt"/>
              </a:rPr>
              <a:t>实现民通</a:t>
            </a:r>
            <a:endParaRPr lang="zh-CN" altLang="zh-CN" sz="2400" b="1" dirty="0">
              <a:solidFill>
                <a:schemeClr val="bg1">
                  <a:lumMod val="50000"/>
                </a:schemeClr>
              </a:solidFill>
              <a:cs typeface="+mn-ea"/>
              <a:sym typeface="+mn-lt"/>
            </a:endParaRPr>
          </a:p>
        </p:txBody>
      </p:sp>
      <p:sp>
        <p:nvSpPr>
          <p:cNvPr id="61" name="圆角矩形 60"/>
          <p:cNvSpPr/>
          <p:nvPr/>
        </p:nvSpPr>
        <p:spPr bwMode="auto">
          <a:xfrm>
            <a:off x="8886125" y="3521517"/>
            <a:ext cx="2137615" cy="500066"/>
          </a:xfrm>
          <a:prstGeom prst="roundRect">
            <a:avLst>
              <a:gd name="adj" fmla="val 6712"/>
            </a:avLst>
          </a:prstGeom>
          <a:solidFill>
            <a:schemeClr val="bg1">
              <a:lumMod val="95000"/>
            </a:schemeClr>
          </a:soli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62" name="TextBox 55"/>
          <p:cNvSpPr txBox="1"/>
          <p:nvPr/>
        </p:nvSpPr>
        <p:spPr>
          <a:xfrm>
            <a:off x="9018116" y="3568353"/>
            <a:ext cx="2030103" cy="461665"/>
          </a:xfrm>
          <a:prstGeom prst="rect">
            <a:avLst/>
          </a:prstGeom>
          <a:noFill/>
        </p:spPr>
        <p:txBody>
          <a:bodyPr wrap="square" rtlCol="0">
            <a:spAutoFit/>
          </a:bodyPr>
          <a:lstStyle/>
          <a:p>
            <a:pPr algn="ctr"/>
            <a:r>
              <a:rPr lang="zh-CN" altLang="en-US" sz="2400" b="1" dirty="0">
                <a:solidFill>
                  <a:schemeClr val="bg1">
                    <a:lumMod val="50000"/>
                  </a:schemeClr>
                </a:solidFill>
                <a:cs typeface="+mn-ea"/>
                <a:sym typeface="+mn-lt"/>
              </a:rPr>
              <a:t>实现商通</a:t>
            </a:r>
            <a:endParaRPr lang="zh-CN" altLang="zh-CN" sz="2400" b="1" dirty="0">
              <a:solidFill>
                <a:schemeClr val="bg1">
                  <a:lumMod val="50000"/>
                </a:schemeClr>
              </a:solidFill>
              <a:cs typeface="+mn-ea"/>
              <a:sym typeface="+mn-lt"/>
            </a:endParaRPr>
          </a:p>
        </p:txBody>
      </p:sp>
      <p:sp>
        <p:nvSpPr>
          <p:cNvPr id="63" name="圆角矩形 62"/>
          <p:cNvSpPr/>
          <p:nvPr/>
        </p:nvSpPr>
        <p:spPr bwMode="auto">
          <a:xfrm>
            <a:off x="8886125" y="5159450"/>
            <a:ext cx="2137615" cy="500066"/>
          </a:xfrm>
          <a:prstGeom prst="roundRect">
            <a:avLst>
              <a:gd name="adj" fmla="val 6712"/>
            </a:avLst>
          </a:prstGeom>
          <a:solidFill>
            <a:schemeClr val="bg1">
              <a:lumMod val="95000"/>
            </a:schemeClr>
          </a:soli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vert="horz" wrap="square" lIns="79200" tIns="39600" rIns="79200" bIns="39600" numCol="1" rtlCol="0" anchor="ctr" anchorCtr="0" compatLnSpc="1">
            <a:noAutofit/>
          </a:bodyPr>
          <a:lstStyle/>
          <a:p>
            <a:pPr marL="0" marR="0" indent="0" algn="ctr" defTabSz="80137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bg1"/>
              </a:solidFill>
              <a:effectLst/>
              <a:cs typeface="+mn-ea"/>
              <a:sym typeface="+mn-lt"/>
            </a:endParaRPr>
          </a:p>
        </p:txBody>
      </p:sp>
      <p:sp>
        <p:nvSpPr>
          <p:cNvPr id="64" name="TextBox 57"/>
          <p:cNvSpPr txBox="1"/>
          <p:nvPr/>
        </p:nvSpPr>
        <p:spPr>
          <a:xfrm>
            <a:off x="9018116" y="5206286"/>
            <a:ext cx="2030103" cy="461665"/>
          </a:xfrm>
          <a:prstGeom prst="rect">
            <a:avLst/>
          </a:prstGeom>
          <a:noFill/>
        </p:spPr>
        <p:txBody>
          <a:bodyPr wrap="square" rtlCol="0">
            <a:spAutoFit/>
          </a:bodyPr>
          <a:lstStyle/>
          <a:p>
            <a:pPr algn="ctr"/>
            <a:r>
              <a:rPr lang="zh-CN" altLang="en-US" sz="2400" b="1" dirty="0">
                <a:solidFill>
                  <a:schemeClr val="bg1">
                    <a:lumMod val="50000"/>
                  </a:schemeClr>
                </a:solidFill>
                <a:cs typeface="+mn-ea"/>
                <a:sym typeface="+mn-lt"/>
              </a:rPr>
              <a:t>实现政通</a:t>
            </a:r>
            <a:endParaRPr lang="zh-CN" altLang="zh-CN" sz="2400" b="1"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53"/>
                                        </p:tgtEl>
                                        <p:attrNameLst>
                                          <p:attrName>style.visibility</p:attrName>
                                        </p:attrNameLst>
                                      </p:cBhvr>
                                      <p:to>
                                        <p:strVal val="visible"/>
                                      </p:to>
                                    </p:set>
                                    <p:anim calcmode="lin" valueType="num">
                                      <p:cBhvr>
                                        <p:cTn id="30"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53"/>
                                        </p:tgtEl>
                                        <p:attrNameLst>
                                          <p:attrName>ppt_y</p:attrName>
                                        </p:attrNameLst>
                                      </p:cBhvr>
                                      <p:tavLst>
                                        <p:tav tm="0">
                                          <p:val>
                                            <p:strVal val="#ppt_y"/>
                                          </p:val>
                                        </p:tav>
                                        <p:tav tm="100000">
                                          <p:val>
                                            <p:strVal val="#ppt_y"/>
                                          </p:val>
                                        </p:tav>
                                      </p:tavLst>
                                    </p:anim>
                                    <p:anim calcmode="lin" valueType="num">
                                      <p:cBhvr>
                                        <p:cTn id="32"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53"/>
                                        </p:tgtEl>
                                      </p:cBhvr>
                                    </p:animEffect>
                                  </p:childTnLst>
                                </p:cTn>
                              </p:par>
                            </p:childTnLst>
                          </p:cTn>
                        </p:par>
                        <p:par>
                          <p:cTn id="35" fill="hold">
                            <p:stCondLst>
                              <p:cond delay="2849"/>
                            </p:stCondLst>
                            <p:childTnLst>
                              <p:par>
                                <p:cTn id="36" presetID="53" presetClass="entr" presetSubtype="16"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p:cTn id="38" dur="400" fill="hold"/>
                                        <p:tgtEl>
                                          <p:spTgt spid="47"/>
                                        </p:tgtEl>
                                        <p:attrNameLst>
                                          <p:attrName>ppt_w</p:attrName>
                                        </p:attrNameLst>
                                      </p:cBhvr>
                                      <p:tavLst>
                                        <p:tav tm="0">
                                          <p:val>
                                            <p:fltVal val="0"/>
                                          </p:val>
                                        </p:tav>
                                        <p:tav tm="100000">
                                          <p:val>
                                            <p:strVal val="#ppt_w"/>
                                          </p:val>
                                        </p:tav>
                                      </p:tavLst>
                                    </p:anim>
                                    <p:anim calcmode="lin" valueType="num">
                                      <p:cBhvr>
                                        <p:cTn id="39" dur="400" fill="hold"/>
                                        <p:tgtEl>
                                          <p:spTgt spid="47"/>
                                        </p:tgtEl>
                                        <p:attrNameLst>
                                          <p:attrName>ppt_h</p:attrName>
                                        </p:attrNameLst>
                                      </p:cBhvr>
                                      <p:tavLst>
                                        <p:tav tm="0">
                                          <p:val>
                                            <p:fltVal val="0"/>
                                          </p:val>
                                        </p:tav>
                                        <p:tav tm="100000">
                                          <p:val>
                                            <p:strVal val="#ppt_h"/>
                                          </p:val>
                                        </p:tav>
                                      </p:tavLst>
                                    </p:anim>
                                    <p:animEffect transition="in" filter="fade">
                                      <p:cBhvr>
                                        <p:cTn id="40" dur="400"/>
                                        <p:tgtEl>
                                          <p:spTgt spid="47"/>
                                        </p:tgtEl>
                                      </p:cBhvr>
                                    </p:animEffect>
                                  </p:childTnLst>
                                </p:cTn>
                              </p:par>
                            </p:childTnLst>
                          </p:cTn>
                        </p:par>
                        <p:par>
                          <p:cTn id="41" fill="hold">
                            <p:stCondLst>
                              <p:cond delay="3349"/>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48"/>
                                        </p:tgtEl>
                                        <p:attrNameLst>
                                          <p:attrName>style.visibility</p:attrName>
                                        </p:attrNameLst>
                                      </p:cBhvr>
                                      <p:to>
                                        <p:strVal val="visible"/>
                                      </p:to>
                                    </p:set>
                                    <p:anim calcmode="lin" valueType="num">
                                      <p:cBhvr>
                                        <p:cTn id="44"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48"/>
                                        </p:tgtEl>
                                        <p:attrNameLst>
                                          <p:attrName>ppt_y</p:attrName>
                                        </p:attrNameLst>
                                      </p:cBhvr>
                                      <p:tavLst>
                                        <p:tav tm="0">
                                          <p:val>
                                            <p:strVal val="#ppt_y"/>
                                          </p:val>
                                        </p:tav>
                                        <p:tav tm="100000">
                                          <p:val>
                                            <p:strVal val="#ppt_y"/>
                                          </p:val>
                                        </p:tav>
                                      </p:tavLst>
                                    </p:anim>
                                    <p:anim calcmode="lin" valueType="num">
                                      <p:cBhvr>
                                        <p:cTn id="46"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48"/>
                                        </p:tgtEl>
                                      </p:cBhvr>
                                    </p:animEffect>
                                  </p:childTnLst>
                                </p:cTn>
                              </p:par>
                            </p:childTnLst>
                          </p:cTn>
                        </p:par>
                        <p:par>
                          <p:cTn id="49" fill="hold">
                            <p:stCondLst>
                              <p:cond delay="3849"/>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49"/>
                                        </p:tgtEl>
                                        <p:attrNameLst>
                                          <p:attrName>ppt_y</p:attrName>
                                        </p:attrNameLst>
                                      </p:cBhvr>
                                      <p:tavLst>
                                        <p:tav tm="0">
                                          <p:val>
                                            <p:strVal val="#ppt_y"/>
                                          </p:val>
                                        </p:tav>
                                        <p:tav tm="100000">
                                          <p:val>
                                            <p:strVal val="#ppt_y"/>
                                          </p:val>
                                        </p:tav>
                                      </p:tavLst>
                                    </p:anim>
                                    <p:anim calcmode="lin" valueType="num">
                                      <p:cBhvr>
                                        <p:cTn id="54"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49"/>
                                        </p:tgtEl>
                                      </p:cBhvr>
                                    </p:animEffect>
                                  </p:childTnLst>
                                </p:cTn>
                              </p:par>
                            </p:childTnLst>
                          </p:cTn>
                        </p:par>
                        <p:par>
                          <p:cTn id="57" fill="hold">
                            <p:stCondLst>
                              <p:cond delay="4449"/>
                            </p:stCondLst>
                            <p:childTnLst>
                              <p:par>
                                <p:cTn id="58" presetID="53" presetClass="entr" presetSubtype="16" fill="hold" grpId="0" nodeType="afterEffect">
                                  <p:stCondLst>
                                    <p:cond delay="0"/>
                                  </p:stCondLst>
                                  <p:childTnLst>
                                    <p:set>
                                      <p:cBhvr>
                                        <p:cTn id="59" dur="1" fill="hold">
                                          <p:stCondLst>
                                            <p:cond delay="0"/>
                                          </p:stCondLst>
                                        </p:cTn>
                                        <p:tgtEl>
                                          <p:spTgt spid="46"/>
                                        </p:tgtEl>
                                        <p:attrNameLst>
                                          <p:attrName>style.visibility</p:attrName>
                                        </p:attrNameLst>
                                      </p:cBhvr>
                                      <p:to>
                                        <p:strVal val="visible"/>
                                      </p:to>
                                    </p:set>
                                    <p:anim calcmode="lin" valueType="num">
                                      <p:cBhvr>
                                        <p:cTn id="60" dur="400" fill="hold"/>
                                        <p:tgtEl>
                                          <p:spTgt spid="46"/>
                                        </p:tgtEl>
                                        <p:attrNameLst>
                                          <p:attrName>ppt_w</p:attrName>
                                        </p:attrNameLst>
                                      </p:cBhvr>
                                      <p:tavLst>
                                        <p:tav tm="0">
                                          <p:val>
                                            <p:fltVal val="0"/>
                                          </p:val>
                                        </p:tav>
                                        <p:tav tm="100000">
                                          <p:val>
                                            <p:strVal val="#ppt_w"/>
                                          </p:val>
                                        </p:tav>
                                      </p:tavLst>
                                    </p:anim>
                                    <p:anim calcmode="lin" valueType="num">
                                      <p:cBhvr>
                                        <p:cTn id="61" dur="400" fill="hold"/>
                                        <p:tgtEl>
                                          <p:spTgt spid="46"/>
                                        </p:tgtEl>
                                        <p:attrNameLst>
                                          <p:attrName>ppt_h</p:attrName>
                                        </p:attrNameLst>
                                      </p:cBhvr>
                                      <p:tavLst>
                                        <p:tav tm="0">
                                          <p:val>
                                            <p:fltVal val="0"/>
                                          </p:val>
                                        </p:tav>
                                        <p:tav tm="100000">
                                          <p:val>
                                            <p:strVal val="#ppt_h"/>
                                          </p:val>
                                        </p:tav>
                                      </p:tavLst>
                                    </p:anim>
                                    <p:animEffect transition="in" filter="fade">
                                      <p:cBhvr>
                                        <p:cTn id="62" dur="400"/>
                                        <p:tgtEl>
                                          <p:spTgt spid="46"/>
                                        </p:tgtEl>
                                      </p:cBhvr>
                                    </p:animEffect>
                                  </p:childTnLst>
                                </p:cTn>
                              </p:par>
                            </p:childTnLst>
                          </p:cTn>
                        </p:par>
                        <p:par>
                          <p:cTn id="63" fill="hold">
                            <p:stCondLst>
                              <p:cond delay="4949"/>
                            </p:stCondLst>
                            <p:childTnLst>
                              <p:par>
                                <p:cTn id="64" presetID="53" presetClass="entr" presetSubtype="16" fill="hold" grpId="0" nodeType="afterEffect">
                                  <p:stCondLst>
                                    <p:cond delay="0"/>
                                  </p:stCondLst>
                                  <p:childTnLst>
                                    <p:set>
                                      <p:cBhvr>
                                        <p:cTn id="65" dur="1" fill="hold">
                                          <p:stCondLst>
                                            <p:cond delay="0"/>
                                          </p:stCondLst>
                                        </p:cTn>
                                        <p:tgtEl>
                                          <p:spTgt spid="63"/>
                                        </p:tgtEl>
                                        <p:attrNameLst>
                                          <p:attrName>style.visibility</p:attrName>
                                        </p:attrNameLst>
                                      </p:cBhvr>
                                      <p:to>
                                        <p:strVal val="visible"/>
                                      </p:to>
                                    </p:set>
                                    <p:anim calcmode="lin" valueType="num">
                                      <p:cBhvr>
                                        <p:cTn id="66" dur="400" fill="hold"/>
                                        <p:tgtEl>
                                          <p:spTgt spid="63"/>
                                        </p:tgtEl>
                                        <p:attrNameLst>
                                          <p:attrName>ppt_w</p:attrName>
                                        </p:attrNameLst>
                                      </p:cBhvr>
                                      <p:tavLst>
                                        <p:tav tm="0">
                                          <p:val>
                                            <p:fltVal val="0"/>
                                          </p:val>
                                        </p:tav>
                                        <p:tav tm="100000">
                                          <p:val>
                                            <p:strVal val="#ppt_w"/>
                                          </p:val>
                                        </p:tav>
                                      </p:tavLst>
                                    </p:anim>
                                    <p:anim calcmode="lin" valueType="num">
                                      <p:cBhvr>
                                        <p:cTn id="67" dur="400" fill="hold"/>
                                        <p:tgtEl>
                                          <p:spTgt spid="63"/>
                                        </p:tgtEl>
                                        <p:attrNameLst>
                                          <p:attrName>ppt_h</p:attrName>
                                        </p:attrNameLst>
                                      </p:cBhvr>
                                      <p:tavLst>
                                        <p:tav tm="0">
                                          <p:val>
                                            <p:fltVal val="0"/>
                                          </p:val>
                                        </p:tav>
                                        <p:tav tm="100000">
                                          <p:val>
                                            <p:strVal val="#ppt_h"/>
                                          </p:val>
                                        </p:tav>
                                      </p:tavLst>
                                    </p:anim>
                                    <p:animEffect transition="in" filter="fade">
                                      <p:cBhvr>
                                        <p:cTn id="68" dur="400"/>
                                        <p:tgtEl>
                                          <p:spTgt spid="6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down)">
                                      <p:cBhvr>
                                        <p:cTn id="73" dur="500"/>
                                        <p:tgtEl>
                                          <p:spTgt spid="7"/>
                                        </p:tgtEl>
                                      </p:cBhvr>
                                    </p:animEffect>
                                  </p:childTnLst>
                                </p:cTn>
                              </p:par>
                            </p:childTnLst>
                          </p:cTn>
                        </p:par>
                        <p:par>
                          <p:cTn id="74" fill="hold">
                            <p:stCondLst>
                              <p:cond delay="500"/>
                            </p:stCondLst>
                            <p:childTnLst>
                              <p:par>
                                <p:cTn id="75" presetID="41" presetClass="entr" presetSubtype="0" fill="hold" grpId="0" nodeType="afterEffect">
                                  <p:stCondLst>
                                    <p:cond delay="0"/>
                                  </p:stCondLst>
                                  <p:iterate type="lt">
                                    <p:tmPct val="10000"/>
                                  </p:iterate>
                                  <p:childTnLst>
                                    <p:set>
                                      <p:cBhvr>
                                        <p:cTn id="76" dur="1" fill="hold">
                                          <p:stCondLst>
                                            <p:cond delay="0"/>
                                          </p:stCondLst>
                                        </p:cTn>
                                        <p:tgtEl>
                                          <p:spTgt spid="50"/>
                                        </p:tgtEl>
                                        <p:attrNameLst>
                                          <p:attrName>style.visibility</p:attrName>
                                        </p:attrNameLst>
                                      </p:cBhvr>
                                      <p:to>
                                        <p:strVal val="visible"/>
                                      </p:to>
                                    </p:set>
                                    <p:anim calcmode="lin" valueType="num">
                                      <p:cBhvr>
                                        <p:cTn id="77" dur="500" fill="hold"/>
                                        <p:tgtEl>
                                          <p:spTgt spid="50"/>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50"/>
                                        </p:tgtEl>
                                        <p:attrNameLst>
                                          <p:attrName>ppt_y</p:attrName>
                                        </p:attrNameLst>
                                      </p:cBhvr>
                                      <p:tavLst>
                                        <p:tav tm="0">
                                          <p:val>
                                            <p:strVal val="#ppt_y"/>
                                          </p:val>
                                        </p:tav>
                                        <p:tav tm="100000">
                                          <p:val>
                                            <p:strVal val="#ppt_y"/>
                                          </p:val>
                                        </p:tav>
                                      </p:tavLst>
                                    </p:anim>
                                    <p:anim calcmode="lin" valueType="num">
                                      <p:cBhvr>
                                        <p:cTn id="79" dur="500" fill="hold"/>
                                        <p:tgtEl>
                                          <p:spTgt spid="50"/>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50"/>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50"/>
                                        </p:tgtEl>
                                      </p:cBhvr>
                                    </p:animEffect>
                                  </p:childTnLst>
                                </p:cTn>
                              </p:par>
                            </p:childTnLst>
                          </p:cTn>
                        </p:par>
                        <p:par>
                          <p:cTn id="82" fill="hold">
                            <p:stCondLst>
                              <p:cond delay="1049"/>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51"/>
                                        </p:tgtEl>
                                        <p:attrNameLst>
                                          <p:attrName>style.visibility</p:attrName>
                                        </p:attrNameLst>
                                      </p:cBhvr>
                                      <p:to>
                                        <p:strVal val="visible"/>
                                      </p:to>
                                    </p:set>
                                    <p:anim calcmode="lin" valueType="num">
                                      <p:cBhvr>
                                        <p:cTn id="85"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51"/>
                                        </p:tgtEl>
                                        <p:attrNameLst>
                                          <p:attrName>ppt_y</p:attrName>
                                        </p:attrNameLst>
                                      </p:cBhvr>
                                      <p:tavLst>
                                        <p:tav tm="0">
                                          <p:val>
                                            <p:strVal val="#ppt_y"/>
                                          </p:val>
                                        </p:tav>
                                        <p:tav tm="100000">
                                          <p:val>
                                            <p:strVal val="#ppt_y"/>
                                          </p:val>
                                        </p:tav>
                                      </p:tavLst>
                                    </p:anim>
                                    <p:anim calcmode="lin" valueType="num">
                                      <p:cBhvr>
                                        <p:cTn id="87"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5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down)">
                                      <p:cBhvr>
                                        <p:cTn id="92" dur="500"/>
                                        <p:tgtEl>
                                          <p:spTgt spid="41"/>
                                        </p:tgtEl>
                                      </p:cBhvr>
                                    </p:animEffect>
                                  </p:childTnLst>
                                </p:cTn>
                              </p:par>
                            </p:childTnLst>
                          </p:cTn>
                        </p:par>
                        <p:par>
                          <p:cTn id="93" fill="hold">
                            <p:stCondLst>
                              <p:cond delay="1750"/>
                            </p:stCondLst>
                            <p:childTnLst>
                              <p:par>
                                <p:cTn id="94" presetID="53" presetClass="entr" presetSubtype="16" fill="hold" grpId="0" nodeType="afterEffect">
                                  <p:stCondLst>
                                    <p:cond delay="0"/>
                                  </p:stCondLst>
                                  <p:childTnLst>
                                    <p:set>
                                      <p:cBhvr>
                                        <p:cTn id="95" dur="1" fill="hold">
                                          <p:stCondLst>
                                            <p:cond delay="0"/>
                                          </p:stCondLst>
                                        </p:cTn>
                                        <p:tgtEl>
                                          <p:spTgt spid="45"/>
                                        </p:tgtEl>
                                        <p:attrNameLst>
                                          <p:attrName>style.visibility</p:attrName>
                                        </p:attrNameLst>
                                      </p:cBhvr>
                                      <p:to>
                                        <p:strVal val="visible"/>
                                      </p:to>
                                    </p:set>
                                    <p:anim calcmode="lin" valueType="num">
                                      <p:cBhvr>
                                        <p:cTn id="96" dur="400" fill="hold"/>
                                        <p:tgtEl>
                                          <p:spTgt spid="45"/>
                                        </p:tgtEl>
                                        <p:attrNameLst>
                                          <p:attrName>ppt_w</p:attrName>
                                        </p:attrNameLst>
                                      </p:cBhvr>
                                      <p:tavLst>
                                        <p:tav tm="0">
                                          <p:val>
                                            <p:fltVal val="0"/>
                                          </p:val>
                                        </p:tav>
                                        <p:tav tm="100000">
                                          <p:val>
                                            <p:strVal val="#ppt_w"/>
                                          </p:val>
                                        </p:tav>
                                      </p:tavLst>
                                    </p:anim>
                                    <p:anim calcmode="lin" valueType="num">
                                      <p:cBhvr>
                                        <p:cTn id="97" dur="400" fill="hold"/>
                                        <p:tgtEl>
                                          <p:spTgt spid="45"/>
                                        </p:tgtEl>
                                        <p:attrNameLst>
                                          <p:attrName>ppt_h</p:attrName>
                                        </p:attrNameLst>
                                      </p:cBhvr>
                                      <p:tavLst>
                                        <p:tav tm="0">
                                          <p:val>
                                            <p:fltVal val="0"/>
                                          </p:val>
                                        </p:tav>
                                        <p:tav tm="100000">
                                          <p:val>
                                            <p:strVal val="#ppt_h"/>
                                          </p:val>
                                        </p:tav>
                                      </p:tavLst>
                                    </p:anim>
                                    <p:animEffect transition="in" filter="fade">
                                      <p:cBhvr>
                                        <p:cTn id="98" dur="400"/>
                                        <p:tgtEl>
                                          <p:spTgt spid="45"/>
                                        </p:tgtEl>
                                      </p:cBhvr>
                                    </p:animEffect>
                                  </p:childTnLst>
                                </p:cTn>
                              </p:par>
                            </p:childTnLst>
                          </p:cTn>
                        </p:par>
                        <p:par>
                          <p:cTn id="99" fill="hold">
                            <p:stCondLst>
                              <p:cond delay="2250"/>
                            </p:stCondLst>
                            <p:childTnLst>
                              <p:par>
                                <p:cTn id="100" presetID="41" presetClass="entr" presetSubtype="0" fill="hold" grpId="0" nodeType="afterEffect">
                                  <p:stCondLst>
                                    <p:cond delay="0"/>
                                  </p:stCondLst>
                                  <p:iterate type="lt">
                                    <p:tmPct val="10000"/>
                                  </p:iterate>
                                  <p:childTnLst>
                                    <p:set>
                                      <p:cBhvr>
                                        <p:cTn id="101" dur="1" fill="hold">
                                          <p:stCondLst>
                                            <p:cond delay="0"/>
                                          </p:stCondLst>
                                        </p:cTn>
                                        <p:tgtEl>
                                          <p:spTgt spid="52"/>
                                        </p:tgtEl>
                                        <p:attrNameLst>
                                          <p:attrName>style.visibility</p:attrName>
                                        </p:attrNameLst>
                                      </p:cBhvr>
                                      <p:to>
                                        <p:strVal val="visible"/>
                                      </p:to>
                                    </p:set>
                                    <p:anim calcmode="lin" valueType="num">
                                      <p:cBhvr>
                                        <p:cTn id="102" dur="5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52"/>
                                        </p:tgtEl>
                                        <p:attrNameLst>
                                          <p:attrName>ppt_y</p:attrName>
                                        </p:attrNameLst>
                                      </p:cBhvr>
                                      <p:tavLst>
                                        <p:tav tm="0">
                                          <p:val>
                                            <p:strVal val="#ppt_y"/>
                                          </p:val>
                                        </p:tav>
                                        <p:tav tm="100000">
                                          <p:val>
                                            <p:strVal val="#ppt_y"/>
                                          </p:val>
                                        </p:tav>
                                      </p:tavLst>
                                    </p:anim>
                                    <p:anim calcmode="lin" valueType="num">
                                      <p:cBhvr>
                                        <p:cTn id="104" dur="5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52"/>
                                        </p:tgtEl>
                                      </p:cBhvr>
                                    </p:animEffect>
                                  </p:childTnLst>
                                </p:cTn>
                              </p:par>
                            </p:childTnLst>
                          </p:cTn>
                        </p:par>
                        <p:par>
                          <p:cTn id="107" fill="hold">
                            <p:stCondLst>
                              <p:cond delay="2649"/>
                            </p:stCondLst>
                            <p:childTnLst>
                              <p:par>
                                <p:cTn id="108" presetID="41" presetClass="entr" presetSubtype="0" fill="hold" grpId="0" nodeType="afterEffect">
                                  <p:stCondLst>
                                    <p:cond delay="0"/>
                                  </p:stCondLst>
                                  <p:iterate type="lt">
                                    <p:tmPct val="10000"/>
                                  </p:iterate>
                                  <p:childTnLst>
                                    <p:set>
                                      <p:cBhvr>
                                        <p:cTn id="109" dur="1" fill="hold">
                                          <p:stCondLst>
                                            <p:cond delay="0"/>
                                          </p:stCondLst>
                                        </p:cTn>
                                        <p:tgtEl>
                                          <p:spTgt spid="54"/>
                                        </p:tgtEl>
                                        <p:attrNameLst>
                                          <p:attrName>style.visibility</p:attrName>
                                        </p:attrNameLst>
                                      </p:cBhvr>
                                      <p:to>
                                        <p:strVal val="visible"/>
                                      </p:to>
                                    </p:set>
                                    <p:anim calcmode="lin" valueType="num">
                                      <p:cBhvr>
                                        <p:cTn id="110" dur="500" fill="hold"/>
                                        <p:tgtEl>
                                          <p:spTgt spid="54"/>
                                        </p:tgtEl>
                                        <p:attrNameLst>
                                          <p:attrName>ppt_x</p:attrName>
                                        </p:attrNameLst>
                                      </p:cBhvr>
                                      <p:tavLst>
                                        <p:tav tm="0">
                                          <p:val>
                                            <p:strVal val="#ppt_x"/>
                                          </p:val>
                                        </p:tav>
                                        <p:tav tm="50000">
                                          <p:val>
                                            <p:strVal val="#ppt_x+.1"/>
                                          </p:val>
                                        </p:tav>
                                        <p:tav tm="100000">
                                          <p:val>
                                            <p:strVal val="#ppt_x"/>
                                          </p:val>
                                        </p:tav>
                                      </p:tavLst>
                                    </p:anim>
                                    <p:anim calcmode="lin" valueType="num">
                                      <p:cBhvr>
                                        <p:cTn id="111" dur="500" fill="hold"/>
                                        <p:tgtEl>
                                          <p:spTgt spid="54"/>
                                        </p:tgtEl>
                                        <p:attrNameLst>
                                          <p:attrName>ppt_y</p:attrName>
                                        </p:attrNameLst>
                                      </p:cBhvr>
                                      <p:tavLst>
                                        <p:tav tm="0">
                                          <p:val>
                                            <p:strVal val="#ppt_y"/>
                                          </p:val>
                                        </p:tav>
                                        <p:tav tm="100000">
                                          <p:val>
                                            <p:strVal val="#ppt_y"/>
                                          </p:val>
                                        </p:tav>
                                      </p:tavLst>
                                    </p:anim>
                                    <p:anim calcmode="lin" valueType="num">
                                      <p:cBhvr>
                                        <p:cTn id="112" dur="500" fill="hold"/>
                                        <p:tgtEl>
                                          <p:spTgt spid="54"/>
                                        </p:tgtEl>
                                        <p:attrNameLst>
                                          <p:attrName>ppt_h</p:attrName>
                                        </p:attrNameLst>
                                      </p:cBhvr>
                                      <p:tavLst>
                                        <p:tav tm="0">
                                          <p:val>
                                            <p:strVal val="#ppt_h/10"/>
                                          </p:val>
                                        </p:tav>
                                        <p:tav tm="50000">
                                          <p:val>
                                            <p:strVal val="#ppt_h+.01"/>
                                          </p:val>
                                        </p:tav>
                                        <p:tav tm="100000">
                                          <p:val>
                                            <p:strVal val="#ppt_h"/>
                                          </p:val>
                                        </p:tav>
                                      </p:tavLst>
                                    </p:anim>
                                    <p:anim calcmode="lin" valueType="num">
                                      <p:cBhvr>
                                        <p:cTn id="113" dur="500" fill="hold"/>
                                        <p:tgtEl>
                                          <p:spTgt spid="54"/>
                                        </p:tgtEl>
                                        <p:attrNameLst>
                                          <p:attrName>ppt_w</p:attrName>
                                        </p:attrNameLst>
                                      </p:cBhvr>
                                      <p:tavLst>
                                        <p:tav tm="0">
                                          <p:val>
                                            <p:strVal val="#ppt_w/10"/>
                                          </p:val>
                                        </p:tav>
                                        <p:tav tm="50000">
                                          <p:val>
                                            <p:strVal val="#ppt_w+.01"/>
                                          </p:val>
                                        </p:tav>
                                        <p:tav tm="100000">
                                          <p:val>
                                            <p:strVal val="#ppt_w"/>
                                          </p:val>
                                        </p:tav>
                                      </p:tavLst>
                                    </p:anim>
                                    <p:animEffect transition="in" filter="fade">
                                      <p:cBhvr>
                                        <p:cTn id="114" dur="500" tmFilter="0,0; .5, 1; 1, 1"/>
                                        <p:tgtEl>
                                          <p:spTgt spid="54"/>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ipe(down)">
                                      <p:cBhvr>
                                        <p:cTn id="117" dur="500"/>
                                        <p:tgtEl>
                                          <p:spTgt spid="42"/>
                                        </p:tgtEl>
                                      </p:cBhvr>
                                    </p:animEffect>
                                  </p:childTnLst>
                                </p:cTn>
                              </p:par>
                            </p:childTnLst>
                          </p:cTn>
                        </p:par>
                        <p:par>
                          <p:cTn id="118" fill="hold">
                            <p:stCondLst>
                              <p:cond delay="3299"/>
                            </p:stCondLst>
                            <p:childTnLst>
                              <p:par>
                                <p:cTn id="119" presetID="23" presetClass="entr" presetSubtype="16" fill="hold" grpId="0" nodeType="afterEffect">
                                  <p:stCondLst>
                                    <p:cond delay="0"/>
                                  </p:stCondLst>
                                  <p:iterate type="lt">
                                    <p:tmPct val="10000"/>
                                  </p:iterate>
                                  <p:childTnLst>
                                    <p:set>
                                      <p:cBhvr>
                                        <p:cTn id="120" dur="1" fill="hold">
                                          <p:stCondLst>
                                            <p:cond delay="0"/>
                                          </p:stCondLst>
                                        </p:cTn>
                                        <p:tgtEl>
                                          <p:spTgt spid="56"/>
                                        </p:tgtEl>
                                        <p:attrNameLst>
                                          <p:attrName>style.visibility</p:attrName>
                                        </p:attrNameLst>
                                      </p:cBhvr>
                                      <p:to>
                                        <p:strVal val="visible"/>
                                      </p:to>
                                    </p:set>
                                    <p:anim calcmode="lin" valueType="num">
                                      <p:cBhvr>
                                        <p:cTn id="121" dur="500" fill="hold"/>
                                        <p:tgtEl>
                                          <p:spTgt spid="56"/>
                                        </p:tgtEl>
                                        <p:attrNameLst>
                                          <p:attrName>ppt_w</p:attrName>
                                        </p:attrNameLst>
                                      </p:cBhvr>
                                      <p:tavLst>
                                        <p:tav tm="0">
                                          <p:val>
                                            <p:fltVal val="0"/>
                                          </p:val>
                                        </p:tav>
                                        <p:tav tm="100000">
                                          <p:val>
                                            <p:strVal val="#ppt_w"/>
                                          </p:val>
                                        </p:tav>
                                      </p:tavLst>
                                    </p:anim>
                                    <p:anim calcmode="lin" valueType="num">
                                      <p:cBhvr>
                                        <p:cTn id="122" dur="500" fill="hold"/>
                                        <p:tgtEl>
                                          <p:spTgt spid="56"/>
                                        </p:tgtEl>
                                        <p:attrNameLst>
                                          <p:attrName>ppt_h</p:attrName>
                                        </p:attrNameLst>
                                      </p:cBhvr>
                                      <p:tavLst>
                                        <p:tav tm="0">
                                          <p:val>
                                            <p:fltVal val="0"/>
                                          </p:val>
                                        </p:tav>
                                        <p:tav tm="100000">
                                          <p:val>
                                            <p:strVal val="#ppt_h"/>
                                          </p:val>
                                        </p:tav>
                                      </p:tavLst>
                                    </p:anim>
                                  </p:childTnLst>
                                </p:cTn>
                              </p:par>
                            </p:childTnLst>
                          </p:cTn>
                        </p:par>
                        <p:par>
                          <p:cTn id="123" fill="hold">
                            <p:stCondLst>
                              <p:cond delay="5650"/>
                            </p:stCondLst>
                            <p:childTnLst>
                              <p:par>
                                <p:cTn id="124" presetID="23" presetClass="entr" presetSubtype="16" fill="hold" grpId="0" nodeType="afterEffect">
                                  <p:stCondLst>
                                    <p:cond delay="0"/>
                                  </p:stCondLst>
                                  <p:iterate type="lt">
                                    <p:tmPct val="10000"/>
                                  </p:iterate>
                                  <p:childTnLst>
                                    <p:set>
                                      <p:cBhvr>
                                        <p:cTn id="125" dur="1" fill="hold">
                                          <p:stCondLst>
                                            <p:cond delay="0"/>
                                          </p:stCondLst>
                                        </p:cTn>
                                        <p:tgtEl>
                                          <p:spTgt spid="57"/>
                                        </p:tgtEl>
                                        <p:attrNameLst>
                                          <p:attrName>style.visibility</p:attrName>
                                        </p:attrNameLst>
                                      </p:cBhvr>
                                      <p:to>
                                        <p:strVal val="visible"/>
                                      </p:to>
                                    </p:set>
                                    <p:anim calcmode="lin" valueType="num">
                                      <p:cBhvr>
                                        <p:cTn id="126" dur="500" fill="hold"/>
                                        <p:tgtEl>
                                          <p:spTgt spid="57"/>
                                        </p:tgtEl>
                                        <p:attrNameLst>
                                          <p:attrName>ppt_w</p:attrName>
                                        </p:attrNameLst>
                                      </p:cBhvr>
                                      <p:tavLst>
                                        <p:tav tm="0">
                                          <p:val>
                                            <p:fltVal val="0"/>
                                          </p:val>
                                        </p:tav>
                                        <p:tav tm="100000">
                                          <p:val>
                                            <p:strVal val="#ppt_w"/>
                                          </p:val>
                                        </p:tav>
                                      </p:tavLst>
                                    </p:anim>
                                    <p:anim calcmode="lin" valueType="num">
                                      <p:cBhvr>
                                        <p:cTn id="127" dur="500" fill="hold"/>
                                        <p:tgtEl>
                                          <p:spTgt spid="57"/>
                                        </p:tgtEl>
                                        <p:attrNameLst>
                                          <p:attrName>ppt_h</p:attrName>
                                        </p:attrNameLst>
                                      </p:cBhvr>
                                      <p:tavLst>
                                        <p:tav tm="0">
                                          <p:val>
                                            <p:fltVal val="0"/>
                                          </p:val>
                                        </p:tav>
                                        <p:tav tm="100000">
                                          <p:val>
                                            <p:strVal val="#ppt_h"/>
                                          </p:val>
                                        </p:tav>
                                      </p:tavLst>
                                    </p:anim>
                                  </p:childTnLst>
                                </p:cTn>
                              </p:par>
                            </p:childTnLst>
                          </p:cTn>
                        </p:par>
                        <p:par>
                          <p:cTn id="128" fill="hold">
                            <p:stCondLst>
                              <p:cond delay="8000"/>
                            </p:stCondLst>
                            <p:childTnLst>
                              <p:par>
                                <p:cTn id="129" presetID="23" presetClass="entr" presetSubtype="16" fill="hold" grpId="0" nodeType="afterEffect">
                                  <p:stCondLst>
                                    <p:cond delay="0"/>
                                  </p:stCondLst>
                                  <p:iterate type="lt">
                                    <p:tmPct val="10000"/>
                                  </p:iterate>
                                  <p:childTnLst>
                                    <p:set>
                                      <p:cBhvr>
                                        <p:cTn id="130" dur="1" fill="hold">
                                          <p:stCondLst>
                                            <p:cond delay="0"/>
                                          </p:stCondLst>
                                        </p:cTn>
                                        <p:tgtEl>
                                          <p:spTgt spid="58"/>
                                        </p:tgtEl>
                                        <p:attrNameLst>
                                          <p:attrName>style.visibility</p:attrName>
                                        </p:attrNameLst>
                                      </p:cBhvr>
                                      <p:to>
                                        <p:strVal val="visible"/>
                                      </p:to>
                                    </p:set>
                                    <p:anim calcmode="lin" valueType="num">
                                      <p:cBhvr>
                                        <p:cTn id="131" dur="500" fill="hold"/>
                                        <p:tgtEl>
                                          <p:spTgt spid="58"/>
                                        </p:tgtEl>
                                        <p:attrNameLst>
                                          <p:attrName>ppt_w</p:attrName>
                                        </p:attrNameLst>
                                      </p:cBhvr>
                                      <p:tavLst>
                                        <p:tav tm="0">
                                          <p:val>
                                            <p:fltVal val="0"/>
                                          </p:val>
                                        </p:tav>
                                        <p:tav tm="100000">
                                          <p:val>
                                            <p:strVal val="#ppt_w"/>
                                          </p:val>
                                        </p:tav>
                                      </p:tavLst>
                                    </p:anim>
                                    <p:anim calcmode="lin" valueType="num">
                                      <p:cBhvr>
                                        <p:cTn id="132" dur="500" fill="hold"/>
                                        <p:tgtEl>
                                          <p:spTgt spid="58"/>
                                        </p:tgtEl>
                                        <p:attrNameLst>
                                          <p:attrName>ppt_h</p:attrName>
                                        </p:attrNameLst>
                                      </p:cBhvr>
                                      <p:tavLst>
                                        <p:tav tm="0">
                                          <p:val>
                                            <p:fltVal val="0"/>
                                          </p:val>
                                        </p:tav>
                                        <p:tav tm="100000">
                                          <p:val>
                                            <p:strVal val="#ppt_h"/>
                                          </p:val>
                                        </p:tav>
                                      </p:tavLst>
                                    </p:anim>
                                  </p:childTnLst>
                                </p:cTn>
                              </p:par>
                            </p:childTnLst>
                          </p:cTn>
                        </p:par>
                        <p:par>
                          <p:cTn id="133" fill="hold">
                            <p:stCondLst>
                              <p:cond delay="10349"/>
                            </p:stCondLst>
                            <p:childTnLst>
                              <p:par>
                                <p:cTn id="134" presetID="53" presetClass="entr" presetSubtype="16" fill="hold" grpId="0" nodeType="afterEffect">
                                  <p:stCondLst>
                                    <p:cond delay="0"/>
                                  </p:stCondLst>
                                  <p:childTnLst>
                                    <p:set>
                                      <p:cBhvr>
                                        <p:cTn id="135" dur="1" fill="hold">
                                          <p:stCondLst>
                                            <p:cond delay="0"/>
                                          </p:stCondLst>
                                        </p:cTn>
                                        <p:tgtEl>
                                          <p:spTgt spid="59"/>
                                        </p:tgtEl>
                                        <p:attrNameLst>
                                          <p:attrName>style.visibility</p:attrName>
                                        </p:attrNameLst>
                                      </p:cBhvr>
                                      <p:to>
                                        <p:strVal val="visible"/>
                                      </p:to>
                                    </p:set>
                                    <p:anim calcmode="lin" valueType="num">
                                      <p:cBhvr>
                                        <p:cTn id="136" dur="400" fill="hold"/>
                                        <p:tgtEl>
                                          <p:spTgt spid="59"/>
                                        </p:tgtEl>
                                        <p:attrNameLst>
                                          <p:attrName>ppt_w</p:attrName>
                                        </p:attrNameLst>
                                      </p:cBhvr>
                                      <p:tavLst>
                                        <p:tav tm="0">
                                          <p:val>
                                            <p:fltVal val="0"/>
                                          </p:val>
                                        </p:tav>
                                        <p:tav tm="100000">
                                          <p:val>
                                            <p:strVal val="#ppt_w"/>
                                          </p:val>
                                        </p:tav>
                                      </p:tavLst>
                                    </p:anim>
                                    <p:anim calcmode="lin" valueType="num">
                                      <p:cBhvr>
                                        <p:cTn id="137" dur="400" fill="hold"/>
                                        <p:tgtEl>
                                          <p:spTgt spid="59"/>
                                        </p:tgtEl>
                                        <p:attrNameLst>
                                          <p:attrName>ppt_h</p:attrName>
                                        </p:attrNameLst>
                                      </p:cBhvr>
                                      <p:tavLst>
                                        <p:tav tm="0">
                                          <p:val>
                                            <p:fltVal val="0"/>
                                          </p:val>
                                        </p:tav>
                                        <p:tav tm="100000">
                                          <p:val>
                                            <p:strVal val="#ppt_h"/>
                                          </p:val>
                                        </p:tav>
                                      </p:tavLst>
                                    </p:anim>
                                    <p:animEffect transition="in" filter="fade">
                                      <p:cBhvr>
                                        <p:cTn id="138" dur="400"/>
                                        <p:tgtEl>
                                          <p:spTgt spid="59"/>
                                        </p:tgtEl>
                                      </p:cBhvr>
                                    </p:animEffect>
                                  </p:childTnLst>
                                </p:cTn>
                              </p:par>
                            </p:childTnLst>
                          </p:cTn>
                        </p:par>
                        <p:par>
                          <p:cTn id="139" fill="hold">
                            <p:stCondLst>
                              <p:cond delay="10849"/>
                            </p:stCondLst>
                            <p:childTnLst>
                              <p:par>
                                <p:cTn id="140" presetID="41" presetClass="entr" presetSubtype="0" fill="hold" grpId="0" nodeType="afterEffect">
                                  <p:stCondLst>
                                    <p:cond delay="0"/>
                                  </p:stCondLst>
                                  <p:iterate type="lt">
                                    <p:tmPct val="10000"/>
                                  </p:iterate>
                                  <p:childTnLst>
                                    <p:set>
                                      <p:cBhvr>
                                        <p:cTn id="141" dur="1" fill="hold">
                                          <p:stCondLst>
                                            <p:cond delay="0"/>
                                          </p:stCondLst>
                                        </p:cTn>
                                        <p:tgtEl>
                                          <p:spTgt spid="60"/>
                                        </p:tgtEl>
                                        <p:attrNameLst>
                                          <p:attrName>style.visibility</p:attrName>
                                        </p:attrNameLst>
                                      </p:cBhvr>
                                      <p:to>
                                        <p:strVal val="visible"/>
                                      </p:to>
                                    </p:set>
                                    <p:anim calcmode="lin" valueType="num">
                                      <p:cBhvr>
                                        <p:cTn id="142" dur="5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143" dur="500" fill="hold"/>
                                        <p:tgtEl>
                                          <p:spTgt spid="60"/>
                                        </p:tgtEl>
                                        <p:attrNameLst>
                                          <p:attrName>ppt_y</p:attrName>
                                        </p:attrNameLst>
                                      </p:cBhvr>
                                      <p:tavLst>
                                        <p:tav tm="0">
                                          <p:val>
                                            <p:strVal val="#ppt_y"/>
                                          </p:val>
                                        </p:tav>
                                        <p:tav tm="100000">
                                          <p:val>
                                            <p:strVal val="#ppt_y"/>
                                          </p:val>
                                        </p:tav>
                                      </p:tavLst>
                                    </p:anim>
                                    <p:anim calcmode="lin" valueType="num">
                                      <p:cBhvr>
                                        <p:cTn id="144" dur="5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145" dur="5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146" dur="500" tmFilter="0,0; .5, 1; 1, 1"/>
                                        <p:tgtEl>
                                          <p:spTgt spid="60"/>
                                        </p:tgtEl>
                                      </p:cBhvr>
                                    </p:animEffect>
                                  </p:childTnLst>
                                </p:cTn>
                              </p:par>
                            </p:childTnLst>
                          </p:cTn>
                        </p:par>
                        <p:par>
                          <p:cTn id="147" fill="hold">
                            <p:stCondLst>
                              <p:cond delay="11399"/>
                            </p:stCondLst>
                            <p:childTnLst>
                              <p:par>
                                <p:cTn id="148" presetID="53" presetClass="entr" presetSubtype="16" fill="hold" grpId="0" nodeType="afterEffect">
                                  <p:stCondLst>
                                    <p:cond delay="0"/>
                                  </p:stCondLst>
                                  <p:childTnLst>
                                    <p:set>
                                      <p:cBhvr>
                                        <p:cTn id="149" dur="1" fill="hold">
                                          <p:stCondLst>
                                            <p:cond delay="0"/>
                                          </p:stCondLst>
                                        </p:cTn>
                                        <p:tgtEl>
                                          <p:spTgt spid="61"/>
                                        </p:tgtEl>
                                        <p:attrNameLst>
                                          <p:attrName>style.visibility</p:attrName>
                                        </p:attrNameLst>
                                      </p:cBhvr>
                                      <p:to>
                                        <p:strVal val="visible"/>
                                      </p:to>
                                    </p:set>
                                    <p:anim calcmode="lin" valueType="num">
                                      <p:cBhvr>
                                        <p:cTn id="150" dur="400" fill="hold"/>
                                        <p:tgtEl>
                                          <p:spTgt spid="61"/>
                                        </p:tgtEl>
                                        <p:attrNameLst>
                                          <p:attrName>ppt_w</p:attrName>
                                        </p:attrNameLst>
                                      </p:cBhvr>
                                      <p:tavLst>
                                        <p:tav tm="0">
                                          <p:val>
                                            <p:fltVal val="0"/>
                                          </p:val>
                                        </p:tav>
                                        <p:tav tm="100000">
                                          <p:val>
                                            <p:strVal val="#ppt_w"/>
                                          </p:val>
                                        </p:tav>
                                      </p:tavLst>
                                    </p:anim>
                                    <p:anim calcmode="lin" valueType="num">
                                      <p:cBhvr>
                                        <p:cTn id="151" dur="400" fill="hold"/>
                                        <p:tgtEl>
                                          <p:spTgt spid="61"/>
                                        </p:tgtEl>
                                        <p:attrNameLst>
                                          <p:attrName>ppt_h</p:attrName>
                                        </p:attrNameLst>
                                      </p:cBhvr>
                                      <p:tavLst>
                                        <p:tav tm="0">
                                          <p:val>
                                            <p:fltVal val="0"/>
                                          </p:val>
                                        </p:tav>
                                        <p:tav tm="100000">
                                          <p:val>
                                            <p:strVal val="#ppt_h"/>
                                          </p:val>
                                        </p:tav>
                                      </p:tavLst>
                                    </p:anim>
                                    <p:animEffect transition="in" filter="fade">
                                      <p:cBhvr>
                                        <p:cTn id="152" dur="400"/>
                                        <p:tgtEl>
                                          <p:spTgt spid="61"/>
                                        </p:tgtEl>
                                      </p:cBhvr>
                                    </p:animEffect>
                                  </p:childTnLst>
                                </p:cTn>
                              </p:par>
                            </p:childTnLst>
                          </p:cTn>
                        </p:par>
                        <p:par>
                          <p:cTn id="153" fill="hold">
                            <p:stCondLst>
                              <p:cond delay="11899"/>
                            </p:stCondLst>
                            <p:childTnLst>
                              <p:par>
                                <p:cTn id="154" presetID="41" presetClass="entr" presetSubtype="0" fill="hold" grpId="0" nodeType="afterEffect">
                                  <p:stCondLst>
                                    <p:cond delay="0"/>
                                  </p:stCondLst>
                                  <p:iterate type="lt">
                                    <p:tmPct val="10000"/>
                                  </p:iterate>
                                  <p:childTnLst>
                                    <p:set>
                                      <p:cBhvr>
                                        <p:cTn id="155" dur="1" fill="hold">
                                          <p:stCondLst>
                                            <p:cond delay="0"/>
                                          </p:stCondLst>
                                        </p:cTn>
                                        <p:tgtEl>
                                          <p:spTgt spid="62"/>
                                        </p:tgtEl>
                                        <p:attrNameLst>
                                          <p:attrName>style.visibility</p:attrName>
                                        </p:attrNameLst>
                                      </p:cBhvr>
                                      <p:to>
                                        <p:strVal val="visible"/>
                                      </p:to>
                                    </p:set>
                                    <p:anim calcmode="lin" valueType="num">
                                      <p:cBhvr>
                                        <p:cTn id="156"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57" dur="500" fill="hold"/>
                                        <p:tgtEl>
                                          <p:spTgt spid="62"/>
                                        </p:tgtEl>
                                        <p:attrNameLst>
                                          <p:attrName>ppt_y</p:attrName>
                                        </p:attrNameLst>
                                      </p:cBhvr>
                                      <p:tavLst>
                                        <p:tav tm="0">
                                          <p:val>
                                            <p:strVal val="#ppt_y"/>
                                          </p:val>
                                        </p:tav>
                                        <p:tav tm="100000">
                                          <p:val>
                                            <p:strVal val="#ppt_y"/>
                                          </p:val>
                                        </p:tav>
                                      </p:tavLst>
                                    </p:anim>
                                    <p:anim calcmode="lin" valueType="num">
                                      <p:cBhvr>
                                        <p:cTn id="158"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59"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60" dur="500" tmFilter="0,0; .5, 1; 1, 1"/>
                                        <p:tgtEl>
                                          <p:spTgt spid="62"/>
                                        </p:tgtEl>
                                      </p:cBhvr>
                                    </p:animEffect>
                                  </p:childTnLst>
                                </p:cTn>
                              </p:par>
                            </p:childTnLst>
                          </p:cTn>
                        </p:par>
                        <p:par>
                          <p:cTn id="161" fill="hold">
                            <p:stCondLst>
                              <p:cond delay="12449"/>
                            </p:stCondLst>
                            <p:childTnLst>
                              <p:par>
                                <p:cTn id="162" presetID="41" presetClass="entr" presetSubtype="0" fill="hold" grpId="0" nodeType="afterEffect">
                                  <p:stCondLst>
                                    <p:cond delay="0"/>
                                  </p:stCondLst>
                                  <p:iterate type="lt">
                                    <p:tmPct val="10000"/>
                                  </p:iterate>
                                  <p:childTnLst>
                                    <p:set>
                                      <p:cBhvr>
                                        <p:cTn id="163" dur="1" fill="hold">
                                          <p:stCondLst>
                                            <p:cond delay="0"/>
                                          </p:stCondLst>
                                        </p:cTn>
                                        <p:tgtEl>
                                          <p:spTgt spid="64"/>
                                        </p:tgtEl>
                                        <p:attrNameLst>
                                          <p:attrName>style.visibility</p:attrName>
                                        </p:attrNameLst>
                                      </p:cBhvr>
                                      <p:to>
                                        <p:strVal val="visible"/>
                                      </p:to>
                                    </p:set>
                                    <p:anim calcmode="lin" valueType="num">
                                      <p:cBhvr>
                                        <p:cTn id="164"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165" dur="500" fill="hold"/>
                                        <p:tgtEl>
                                          <p:spTgt spid="64"/>
                                        </p:tgtEl>
                                        <p:attrNameLst>
                                          <p:attrName>ppt_y</p:attrName>
                                        </p:attrNameLst>
                                      </p:cBhvr>
                                      <p:tavLst>
                                        <p:tav tm="0">
                                          <p:val>
                                            <p:strVal val="#ppt_y"/>
                                          </p:val>
                                        </p:tav>
                                        <p:tav tm="100000">
                                          <p:val>
                                            <p:strVal val="#ppt_y"/>
                                          </p:val>
                                        </p:tav>
                                      </p:tavLst>
                                    </p:anim>
                                    <p:anim calcmode="lin" valueType="num">
                                      <p:cBhvr>
                                        <p:cTn id="166"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167"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168" dur="500" tmFilter="0,0; .5, 1; 1, 1"/>
                                        <p:tgtEl>
                                          <p:spTgt spid="64"/>
                                        </p:tgtEl>
                                      </p:cBhvr>
                                    </p:animEffect>
                                  </p:childTnLst>
                                </p:cTn>
                              </p:par>
                            </p:childTnLst>
                          </p:cTn>
                        </p:par>
                      </p:childTnLst>
                    </p:cTn>
                  </p:par>
                  <p:par>
                    <p:cTn id="169" fill="hold">
                      <p:stCondLst>
                        <p:cond delay="indefinite"/>
                      </p:stCondLst>
                      <p:childTnLst>
                        <p:par>
                          <p:cTn id="170" fill="hold">
                            <p:stCondLst>
                              <p:cond delay="0"/>
                            </p:stCondLst>
                            <p:childTnLst>
                              <p:par>
                                <p:cTn id="171" presetID="21" presetClass="entr" presetSubtype="1" fill="hold" grpId="0" nodeType="click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heel(1)">
                                      <p:cBhvr>
                                        <p:cTn id="173" dur="20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1" nodeType="clickEffect">
                                  <p:stCondLst>
                                    <p:cond delay="0"/>
                                  </p:stCondLst>
                                  <p:iterate type="lt">
                                    <p:tmPct val="0"/>
                                  </p:iterate>
                                  <p:childTnLst>
                                    <p:set>
                                      <p:cBhvr>
                                        <p:cTn id="177" dur="1" fill="hold">
                                          <p:stCondLst>
                                            <p:cond delay="0"/>
                                          </p:stCondLst>
                                        </p:cTn>
                                        <p:tgtEl>
                                          <p:spTgt spid="53"/>
                                        </p:tgtEl>
                                        <p:attrNameLst>
                                          <p:attrName>style.visibility</p:attrName>
                                        </p:attrNameLst>
                                      </p:cBhvr>
                                      <p:to>
                                        <p:strVal val="visible"/>
                                      </p:to>
                                    </p:set>
                                    <p:animEffect transition="in" filter="fade">
                                      <p:cBhvr>
                                        <p:cTn id="17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7" grpId="0" animBg="1"/>
      <p:bldP spid="41" grpId="0" animBg="1"/>
      <p:bldP spid="42" grpId="0" animBg="1"/>
      <p:bldP spid="45" grpId="0" animBg="1"/>
      <p:bldP spid="46" grpId="0" animBg="1"/>
      <p:bldP spid="47" grpId="0" animBg="1"/>
      <p:bldP spid="48" grpId="0"/>
      <p:bldP spid="49" grpId="0"/>
      <p:bldP spid="50" grpId="0"/>
      <p:bldP spid="51" grpId="0"/>
      <p:bldP spid="52" grpId="0"/>
      <p:bldP spid="53" grpId="0"/>
      <p:bldP spid="53" grpId="1"/>
      <p:bldP spid="54" grpId="0"/>
      <p:bldP spid="55" grpId="0" animBg="1"/>
      <p:bldP spid="56" grpId="0"/>
      <p:bldP spid="57" grpId="0"/>
      <p:bldP spid="58" grpId="0"/>
      <p:bldP spid="59" grpId="0" animBg="1"/>
      <p:bldP spid="60" grpId="0"/>
      <p:bldP spid="61" grpId="0" animBg="1"/>
      <p:bldP spid="62" grpId="0"/>
      <p:bldP spid="63" grpId="0" animBg="1"/>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222885" y="-2159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01</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2456180" cy="521970"/>
          </a:xfrm>
          <a:prstGeom prst="rect">
            <a:avLst/>
          </a:prstGeom>
          <a:noFill/>
        </p:spPr>
        <p:txBody>
          <a:bodyPr wrap="none" rtlCol="0">
            <a:spAutoFit/>
          </a:bodyPr>
          <a:lstStyle/>
          <a:p>
            <a:r>
              <a:rPr kumimoji="1" lang="en-US" sz="2800" dirty="0">
                <a:solidFill>
                  <a:srgbClr val="D4AA39"/>
                </a:solidFill>
                <a:cs typeface="+mn-ea"/>
                <a:sym typeface="+mn-lt"/>
              </a:rPr>
              <a:t>MinersCoffee</a:t>
            </a:r>
            <a:endParaRPr kumimoji="1" lang="en-US" sz="2800" dirty="0">
              <a:solidFill>
                <a:srgbClr val="D4AA39"/>
              </a:solidFill>
              <a:cs typeface="+mn-ea"/>
              <a:sym typeface="+mn-lt"/>
            </a:endParaRPr>
          </a:p>
        </p:txBody>
      </p:sp>
      <p:sp>
        <p:nvSpPr>
          <p:cNvPr id="37" name="文本框 33"/>
          <p:cNvSpPr txBox="1"/>
          <p:nvPr/>
        </p:nvSpPr>
        <p:spPr>
          <a:xfrm>
            <a:off x="5476875" y="2275840"/>
            <a:ext cx="5121910" cy="2861310"/>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en-US" altLang="zh-CN" sz="6000" dirty="0">
                <a:solidFill>
                  <a:schemeClr val="accent2"/>
                </a:solidFill>
                <a:latin typeface="+mn-lt"/>
                <a:ea typeface="+mn-ea"/>
                <a:cs typeface="+mn-ea"/>
                <a:sym typeface="+mn-lt"/>
              </a:rPr>
              <a:t>Background-Problems-Solution</a:t>
            </a:r>
            <a:endParaRPr lang="en-US" altLang="zh-CN" sz="6000" dirty="0">
              <a:solidFill>
                <a:schemeClr val="accent2"/>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销售网络布局</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6" name="îSľiḑe"/>
          <p:cNvGrpSpPr/>
          <p:nvPr/>
        </p:nvGrpSpPr>
        <p:grpSpPr>
          <a:xfrm>
            <a:off x="752530" y="2339714"/>
            <a:ext cx="648000" cy="648000"/>
            <a:chOff x="1745106" y="2062561"/>
            <a:chExt cx="648000" cy="648000"/>
          </a:xfrm>
        </p:grpSpPr>
        <p:grpSp>
          <p:nvGrpSpPr>
            <p:cNvPr id="182" name="iṧḻîďé"/>
            <p:cNvGrpSpPr/>
            <p:nvPr/>
          </p:nvGrpSpPr>
          <p:grpSpPr>
            <a:xfrm>
              <a:off x="1745106" y="2062561"/>
              <a:ext cx="648000" cy="648000"/>
              <a:chOff x="13330222" y="5764695"/>
              <a:chExt cx="2321989" cy="2323829"/>
            </a:xfrm>
          </p:grpSpPr>
          <p:sp>
            <p:nvSpPr>
              <p:cNvPr id="184" name="ïṥliḓê"/>
              <p:cNvSpPr/>
              <p:nvPr/>
            </p:nvSpPr>
            <p:spPr>
              <a:xfrm rot="11840417">
                <a:off x="13330222" y="5766832"/>
                <a:ext cx="2321691" cy="2321692"/>
              </a:xfrm>
              <a:prstGeom prst="ellipse">
                <a:avLst/>
              </a:prstGeom>
              <a:solidFill>
                <a:schemeClr val="accent1">
                  <a:alpha val="40000"/>
                </a:schemeClr>
              </a:solidFill>
              <a:ln>
                <a:noFill/>
              </a:ln>
            </p:spPr>
            <p:txBody>
              <a:bodyPr anchor="ctr"/>
              <a:lstStyle/>
              <a:p>
                <a:pPr algn="ctr"/>
                <a:endParaRPr dirty="0">
                  <a:cs typeface="+mn-ea"/>
                  <a:sym typeface="+mn-lt"/>
                </a:endParaRPr>
              </a:p>
            </p:txBody>
          </p:sp>
          <p:sp>
            <p:nvSpPr>
              <p:cNvPr id="185" name="ïṡľíḑê"/>
              <p:cNvSpPr/>
              <p:nvPr/>
            </p:nvSpPr>
            <p:spPr>
              <a:xfrm rot="5422425">
                <a:off x="13345423" y="5764398"/>
                <a:ext cx="2306491" cy="2307085"/>
              </a:xfrm>
              <a:prstGeom prst="pie">
                <a:avLst>
                  <a:gd name="adj1" fmla="val 10766470"/>
                  <a:gd name="adj2" fmla="val 7351306"/>
                </a:avLst>
              </a:prstGeom>
              <a:solidFill>
                <a:schemeClr val="accent1"/>
              </a:solidFill>
              <a:ln>
                <a:noFill/>
              </a:ln>
              <a:effectLst>
                <a:outerShdw dist="38100" algn="ctr" rotWithShape="0">
                  <a:srgbClr val="000000">
                    <a:alpha val="18000"/>
                  </a:srgbClr>
                </a:outerShdw>
              </a:effectLst>
            </p:spPr>
            <p:txBody>
              <a:bodyPr anchor="ctr"/>
              <a:lstStyle/>
              <a:p>
                <a:pPr algn="ctr"/>
                <a:endParaRPr dirty="0">
                  <a:cs typeface="+mn-ea"/>
                  <a:sym typeface="+mn-lt"/>
                </a:endParaRPr>
              </a:p>
            </p:txBody>
          </p:sp>
          <p:sp>
            <p:nvSpPr>
              <p:cNvPr id="186" name="iś1ïḋê"/>
              <p:cNvSpPr/>
              <p:nvPr/>
            </p:nvSpPr>
            <p:spPr>
              <a:xfrm rot="5422425">
                <a:off x="13578017" y="6023651"/>
                <a:ext cx="1826101" cy="1826101"/>
              </a:xfrm>
              <a:prstGeom prst="ellipse">
                <a:avLst/>
              </a:prstGeom>
              <a:solidFill>
                <a:schemeClr val="bg1"/>
              </a:solidFill>
              <a:ln>
                <a:noFill/>
              </a:ln>
            </p:spPr>
            <p:txBody>
              <a:bodyPr anchor="ctr"/>
              <a:lstStyle/>
              <a:p>
                <a:pPr algn="ctr"/>
                <a:endParaRPr dirty="0">
                  <a:cs typeface="+mn-ea"/>
                  <a:sym typeface="+mn-lt"/>
                </a:endParaRPr>
              </a:p>
            </p:txBody>
          </p:sp>
        </p:grpSp>
        <p:sp>
          <p:nvSpPr>
            <p:cNvPr id="183" name="iŝḻîḋe"/>
            <p:cNvSpPr/>
            <p:nvPr/>
          </p:nvSpPr>
          <p:spPr bwMode="auto">
            <a:xfrm>
              <a:off x="1992314" y="2319457"/>
              <a:ext cx="157743" cy="156334"/>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tx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grpSp>
      <p:grpSp>
        <p:nvGrpSpPr>
          <p:cNvPr id="7" name="i$ḻîḋé"/>
          <p:cNvGrpSpPr/>
          <p:nvPr/>
        </p:nvGrpSpPr>
        <p:grpSpPr>
          <a:xfrm>
            <a:off x="8545491" y="2341808"/>
            <a:ext cx="648000" cy="648000"/>
            <a:chOff x="1745106" y="2062561"/>
            <a:chExt cx="648000" cy="648000"/>
          </a:xfrm>
        </p:grpSpPr>
        <p:grpSp>
          <p:nvGrpSpPr>
            <p:cNvPr id="177" name="îŝḻiḍè"/>
            <p:cNvGrpSpPr/>
            <p:nvPr/>
          </p:nvGrpSpPr>
          <p:grpSpPr>
            <a:xfrm>
              <a:off x="1745106" y="2062561"/>
              <a:ext cx="648000" cy="648000"/>
              <a:chOff x="13330222" y="5764695"/>
              <a:chExt cx="2321989" cy="2323829"/>
            </a:xfrm>
          </p:grpSpPr>
          <p:sp>
            <p:nvSpPr>
              <p:cNvPr id="179" name="íśḻïḑê"/>
              <p:cNvSpPr/>
              <p:nvPr/>
            </p:nvSpPr>
            <p:spPr>
              <a:xfrm rot="11840417">
                <a:off x="13330222" y="5766832"/>
                <a:ext cx="2321691" cy="2321692"/>
              </a:xfrm>
              <a:prstGeom prst="ellipse">
                <a:avLst/>
              </a:prstGeom>
              <a:solidFill>
                <a:schemeClr val="accent1">
                  <a:alpha val="40000"/>
                </a:schemeClr>
              </a:solidFill>
              <a:ln>
                <a:noFill/>
              </a:ln>
            </p:spPr>
            <p:txBody>
              <a:bodyPr anchor="ctr"/>
              <a:lstStyle/>
              <a:p>
                <a:pPr algn="ctr"/>
                <a:endParaRPr dirty="0">
                  <a:cs typeface="+mn-ea"/>
                  <a:sym typeface="+mn-lt"/>
                </a:endParaRPr>
              </a:p>
            </p:txBody>
          </p:sp>
          <p:sp>
            <p:nvSpPr>
              <p:cNvPr id="180" name="iṡḷîḓè"/>
              <p:cNvSpPr/>
              <p:nvPr/>
            </p:nvSpPr>
            <p:spPr>
              <a:xfrm rot="5422425">
                <a:off x="13345423" y="5764398"/>
                <a:ext cx="2306491" cy="2307085"/>
              </a:xfrm>
              <a:prstGeom prst="pie">
                <a:avLst>
                  <a:gd name="adj1" fmla="val 10766470"/>
                  <a:gd name="adj2" fmla="val 7351306"/>
                </a:avLst>
              </a:prstGeom>
              <a:solidFill>
                <a:schemeClr val="accent5"/>
              </a:solidFill>
              <a:ln>
                <a:noFill/>
              </a:ln>
              <a:effectLst>
                <a:outerShdw dist="38100" algn="ctr" rotWithShape="0">
                  <a:srgbClr val="000000">
                    <a:alpha val="18000"/>
                  </a:srgbClr>
                </a:outerShdw>
              </a:effectLst>
            </p:spPr>
            <p:txBody>
              <a:bodyPr anchor="ctr"/>
              <a:lstStyle/>
              <a:p>
                <a:pPr algn="ctr"/>
                <a:endParaRPr dirty="0">
                  <a:cs typeface="+mn-ea"/>
                  <a:sym typeface="+mn-lt"/>
                </a:endParaRPr>
              </a:p>
            </p:txBody>
          </p:sp>
          <p:sp>
            <p:nvSpPr>
              <p:cNvPr id="181" name="iSľiḑe"/>
              <p:cNvSpPr/>
              <p:nvPr/>
            </p:nvSpPr>
            <p:spPr>
              <a:xfrm rot="5422425">
                <a:off x="13578017" y="6023651"/>
                <a:ext cx="1826101" cy="1826101"/>
              </a:xfrm>
              <a:prstGeom prst="ellipse">
                <a:avLst/>
              </a:prstGeom>
              <a:solidFill>
                <a:schemeClr val="bg1"/>
              </a:solidFill>
              <a:ln>
                <a:noFill/>
              </a:ln>
            </p:spPr>
            <p:txBody>
              <a:bodyPr anchor="ctr"/>
              <a:lstStyle/>
              <a:p>
                <a:pPr algn="ctr"/>
                <a:endParaRPr dirty="0">
                  <a:cs typeface="+mn-ea"/>
                  <a:sym typeface="+mn-lt"/>
                </a:endParaRPr>
              </a:p>
            </p:txBody>
          </p:sp>
        </p:grpSp>
        <p:sp>
          <p:nvSpPr>
            <p:cNvPr id="178" name="îsḻíḑé"/>
            <p:cNvSpPr/>
            <p:nvPr/>
          </p:nvSpPr>
          <p:spPr bwMode="auto">
            <a:xfrm>
              <a:off x="1992314" y="2319457"/>
              <a:ext cx="157743" cy="156334"/>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tx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grpSp>
      <p:grpSp>
        <p:nvGrpSpPr>
          <p:cNvPr id="8" name="íslïďè"/>
          <p:cNvGrpSpPr/>
          <p:nvPr/>
        </p:nvGrpSpPr>
        <p:grpSpPr>
          <a:xfrm>
            <a:off x="5848995" y="4296032"/>
            <a:ext cx="648000" cy="648000"/>
            <a:chOff x="1745106" y="2062561"/>
            <a:chExt cx="648000" cy="648000"/>
          </a:xfrm>
        </p:grpSpPr>
        <p:grpSp>
          <p:nvGrpSpPr>
            <p:cNvPr id="172" name="îşľiďe"/>
            <p:cNvGrpSpPr/>
            <p:nvPr/>
          </p:nvGrpSpPr>
          <p:grpSpPr>
            <a:xfrm>
              <a:off x="1745106" y="2062561"/>
              <a:ext cx="648000" cy="648000"/>
              <a:chOff x="13330222" y="5764695"/>
              <a:chExt cx="2321989" cy="2323829"/>
            </a:xfrm>
          </p:grpSpPr>
          <p:sp>
            <p:nvSpPr>
              <p:cNvPr id="174" name="iṥḷiḋé"/>
              <p:cNvSpPr/>
              <p:nvPr/>
            </p:nvSpPr>
            <p:spPr>
              <a:xfrm rot="11840417">
                <a:off x="13330222" y="5766832"/>
                <a:ext cx="2321691" cy="2321692"/>
              </a:xfrm>
              <a:prstGeom prst="ellipse">
                <a:avLst/>
              </a:prstGeom>
              <a:solidFill>
                <a:schemeClr val="accent1">
                  <a:alpha val="40000"/>
                </a:schemeClr>
              </a:solidFill>
              <a:ln>
                <a:noFill/>
              </a:ln>
            </p:spPr>
            <p:txBody>
              <a:bodyPr anchor="ctr"/>
              <a:lstStyle/>
              <a:p>
                <a:pPr algn="ctr"/>
                <a:endParaRPr dirty="0">
                  <a:cs typeface="+mn-ea"/>
                  <a:sym typeface="+mn-lt"/>
                </a:endParaRPr>
              </a:p>
            </p:txBody>
          </p:sp>
          <p:sp>
            <p:nvSpPr>
              <p:cNvPr id="175" name="íṡľiḑè"/>
              <p:cNvSpPr/>
              <p:nvPr/>
            </p:nvSpPr>
            <p:spPr>
              <a:xfrm rot="5422425">
                <a:off x="13345423" y="5764398"/>
                <a:ext cx="2306491" cy="2307085"/>
              </a:xfrm>
              <a:prstGeom prst="pie">
                <a:avLst>
                  <a:gd name="adj1" fmla="val 10766470"/>
                  <a:gd name="adj2" fmla="val 7351306"/>
                </a:avLst>
              </a:prstGeom>
              <a:solidFill>
                <a:schemeClr val="accent3"/>
              </a:solidFill>
              <a:ln>
                <a:noFill/>
              </a:ln>
              <a:effectLst>
                <a:outerShdw dist="38100" algn="ctr" rotWithShape="0">
                  <a:srgbClr val="000000">
                    <a:alpha val="18000"/>
                  </a:srgbClr>
                </a:outerShdw>
              </a:effectLst>
            </p:spPr>
            <p:txBody>
              <a:bodyPr anchor="ctr"/>
              <a:lstStyle/>
              <a:p>
                <a:pPr algn="ctr"/>
                <a:endParaRPr dirty="0">
                  <a:cs typeface="+mn-ea"/>
                  <a:sym typeface="+mn-lt"/>
                </a:endParaRPr>
              </a:p>
            </p:txBody>
          </p:sp>
          <p:sp>
            <p:nvSpPr>
              <p:cNvPr id="176" name="ïsḷîḋe"/>
              <p:cNvSpPr/>
              <p:nvPr/>
            </p:nvSpPr>
            <p:spPr>
              <a:xfrm rot="5422425">
                <a:off x="13578017" y="6023651"/>
                <a:ext cx="1826101" cy="1826101"/>
              </a:xfrm>
              <a:prstGeom prst="ellipse">
                <a:avLst/>
              </a:prstGeom>
              <a:solidFill>
                <a:schemeClr val="bg1"/>
              </a:solidFill>
              <a:ln>
                <a:noFill/>
              </a:ln>
            </p:spPr>
            <p:txBody>
              <a:bodyPr anchor="ctr"/>
              <a:lstStyle/>
              <a:p>
                <a:pPr algn="ctr"/>
                <a:endParaRPr dirty="0">
                  <a:cs typeface="+mn-ea"/>
                  <a:sym typeface="+mn-lt"/>
                </a:endParaRPr>
              </a:p>
            </p:txBody>
          </p:sp>
        </p:grpSp>
        <p:sp>
          <p:nvSpPr>
            <p:cNvPr id="173" name="iśļîďe"/>
            <p:cNvSpPr/>
            <p:nvPr/>
          </p:nvSpPr>
          <p:spPr bwMode="auto">
            <a:xfrm>
              <a:off x="1992314" y="2319457"/>
              <a:ext cx="157743" cy="156334"/>
            </a:xfrm>
            <a:custGeom>
              <a:avLst/>
              <a:gdLst>
                <a:gd name="T0" fmla="*/ 381 w 417"/>
                <a:gd name="T1" fmla="*/ 203 h 417"/>
                <a:gd name="T2" fmla="*/ 381 w 417"/>
                <a:gd name="T3" fmla="*/ 203 h 417"/>
                <a:gd name="T4" fmla="*/ 416 w 417"/>
                <a:gd name="T5" fmla="*/ 141 h 417"/>
                <a:gd name="T6" fmla="*/ 408 w 417"/>
                <a:gd name="T7" fmla="*/ 106 h 417"/>
                <a:gd name="T8" fmla="*/ 337 w 417"/>
                <a:gd name="T9" fmla="*/ 79 h 417"/>
                <a:gd name="T10" fmla="*/ 319 w 417"/>
                <a:gd name="T11" fmla="*/ 17 h 417"/>
                <a:gd name="T12" fmla="*/ 275 w 417"/>
                <a:gd name="T13" fmla="*/ 0 h 417"/>
                <a:gd name="T14" fmla="*/ 213 w 417"/>
                <a:gd name="T15" fmla="*/ 35 h 417"/>
                <a:gd name="T16" fmla="*/ 151 w 417"/>
                <a:gd name="T17" fmla="*/ 0 h 417"/>
                <a:gd name="T18" fmla="*/ 107 w 417"/>
                <a:gd name="T19" fmla="*/ 17 h 417"/>
                <a:gd name="T20" fmla="*/ 89 w 417"/>
                <a:gd name="T21" fmla="*/ 79 h 417"/>
                <a:gd name="T22" fmla="*/ 18 w 417"/>
                <a:gd name="T23" fmla="*/ 106 h 417"/>
                <a:gd name="T24" fmla="*/ 0 w 417"/>
                <a:gd name="T25" fmla="*/ 141 h 417"/>
                <a:gd name="T26" fmla="*/ 44 w 417"/>
                <a:gd name="T27" fmla="*/ 203 h 417"/>
                <a:gd name="T28" fmla="*/ 0 w 417"/>
                <a:gd name="T29" fmla="*/ 275 h 417"/>
                <a:gd name="T30" fmla="*/ 18 w 417"/>
                <a:gd name="T31" fmla="*/ 310 h 417"/>
                <a:gd name="T32" fmla="*/ 89 w 417"/>
                <a:gd name="T33" fmla="*/ 328 h 417"/>
                <a:gd name="T34" fmla="*/ 107 w 417"/>
                <a:gd name="T35" fmla="*/ 398 h 417"/>
                <a:gd name="T36" fmla="*/ 151 w 417"/>
                <a:gd name="T37" fmla="*/ 416 h 417"/>
                <a:gd name="T38" fmla="*/ 213 w 417"/>
                <a:gd name="T39" fmla="*/ 372 h 417"/>
                <a:gd name="T40" fmla="*/ 275 w 417"/>
                <a:gd name="T41" fmla="*/ 416 h 417"/>
                <a:gd name="T42" fmla="*/ 319 w 417"/>
                <a:gd name="T43" fmla="*/ 398 h 417"/>
                <a:gd name="T44" fmla="*/ 337 w 417"/>
                <a:gd name="T45" fmla="*/ 328 h 417"/>
                <a:gd name="T46" fmla="*/ 408 w 417"/>
                <a:gd name="T47" fmla="*/ 310 h 417"/>
                <a:gd name="T48" fmla="*/ 416 w 417"/>
                <a:gd name="T49" fmla="*/ 265 h 417"/>
                <a:gd name="T50" fmla="*/ 381 w 417"/>
                <a:gd name="T51" fmla="*/ 203 h 417"/>
                <a:gd name="T52" fmla="*/ 213 w 417"/>
                <a:gd name="T53" fmla="*/ 292 h 417"/>
                <a:gd name="T54" fmla="*/ 213 w 417"/>
                <a:gd name="T55" fmla="*/ 292 h 417"/>
                <a:gd name="T56" fmla="*/ 125 w 417"/>
                <a:gd name="T57" fmla="*/ 203 h 417"/>
                <a:gd name="T58" fmla="*/ 213 w 417"/>
                <a:gd name="T59" fmla="*/ 115 h 417"/>
                <a:gd name="T60" fmla="*/ 301 w 417"/>
                <a:gd name="T61" fmla="*/ 203 h 417"/>
                <a:gd name="T62" fmla="*/ 213 w 417"/>
                <a:gd name="T63" fmla="*/ 29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tx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grpSp>
      <p:cxnSp>
        <p:nvCxnSpPr>
          <p:cNvPr id="15" name="直接连接符 12"/>
          <p:cNvCxnSpPr/>
          <p:nvPr/>
        </p:nvCxnSpPr>
        <p:spPr>
          <a:xfrm>
            <a:off x="4022704" y="4396661"/>
            <a:ext cx="0" cy="174061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3"/>
          <p:cNvCxnSpPr/>
          <p:nvPr/>
        </p:nvCxnSpPr>
        <p:spPr>
          <a:xfrm>
            <a:off x="8223761" y="4396661"/>
            <a:ext cx="0" cy="174061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îśľïḓé"/>
          <p:cNvGrpSpPr/>
          <p:nvPr/>
        </p:nvGrpSpPr>
        <p:grpSpPr>
          <a:xfrm>
            <a:off x="2654296" y="1101956"/>
            <a:ext cx="6204856" cy="3151618"/>
            <a:chOff x="2654296" y="1245016"/>
            <a:chExt cx="6204856" cy="3151618"/>
          </a:xfrm>
        </p:grpSpPr>
        <p:grpSp>
          <p:nvGrpSpPr>
            <p:cNvPr id="18" name="iṧļïḋe"/>
            <p:cNvGrpSpPr/>
            <p:nvPr/>
          </p:nvGrpSpPr>
          <p:grpSpPr>
            <a:xfrm>
              <a:off x="2654296" y="1466059"/>
              <a:ext cx="5963122" cy="2930575"/>
              <a:chOff x="2654296" y="1466059"/>
              <a:chExt cx="5963122" cy="2930575"/>
            </a:xfrm>
          </p:grpSpPr>
          <p:grpSp>
            <p:nvGrpSpPr>
              <p:cNvPr id="24" name="îšlîḋé"/>
              <p:cNvGrpSpPr/>
              <p:nvPr/>
            </p:nvGrpSpPr>
            <p:grpSpPr>
              <a:xfrm>
                <a:off x="2654296" y="1466059"/>
                <a:ext cx="5963122" cy="2930575"/>
                <a:chOff x="3011299" y="414885"/>
                <a:chExt cx="5646553" cy="2774950"/>
              </a:xfrm>
              <a:solidFill>
                <a:schemeClr val="bg1">
                  <a:lumMod val="85000"/>
                </a:schemeClr>
              </a:solidFill>
            </p:grpSpPr>
            <p:sp>
              <p:nvSpPr>
                <p:cNvPr id="65" name="îŝľídé"/>
                <p:cNvSpPr/>
                <p:nvPr/>
              </p:nvSpPr>
              <p:spPr bwMode="auto">
                <a:xfrm>
                  <a:off x="6523059" y="505936"/>
                  <a:ext cx="42023" cy="22413"/>
                </a:xfrm>
                <a:custGeom>
                  <a:avLst/>
                  <a:gdLst>
                    <a:gd name="T0" fmla="*/ 10 w 20"/>
                    <a:gd name="T1" fmla="*/ 0 h 11"/>
                    <a:gd name="T2" fmla="*/ 12 w 20"/>
                    <a:gd name="T3" fmla="*/ 2 h 11"/>
                    <a:gd name="T4" fmla="*/ 16 w 20"/>
                    <a:gd name="T5" fmla="*/ 9 h 11"/>
                    <a:gd name="T6" fmla="*/ 6 w 20"/>
                    <a:gd name="T7" fmla="*/ 6 h 11"/>
                    <a:gd name="T8" fmla="*/ 10 w 20"/>
                    <a:gd name="T9" fmla="*/ 0 h 11"/>
                  </a:gdLst>
                  <a:ahLst/>
                  <a:cxnLst>
                    <a:cxn ang="0">
                      <a:pos x="T0" y="T1"/>
                    </a:cxn>
                    <a:cxn ang="0">
                      <a:pos x="T2" y="T3"/>
                    </a:cxn>
                    <a:cxn ang="0">
                      <a:pos x="T4" y="T5"/>
                    </a:cxn>
                    <a:cxn ang="0">
                      <a:pos x="T6" y="T7"/>
                    </a:cxn>
                    <a:cxn ang="0">
                      <a:pos x="T8" y="T9"/>
                    </a:cxn>
                  </a:cxnLst>
                  <a:rect l="0" t="0" r="r" b="b"/>
                  <a:pathLst>
                    <a:path w="20" h="11">
                      <a:moveTo>
                        <a:pt x="10" y="0"/>
                      </a:moveTo>
                      <a:cubicBezTo>
                        <a:pt x="12" y="0"/>
                        <a:pt x="12" y="1"/>
                        <a:pt x="12" y="2"/>
                      </a:cubicBezTo>
                      <a:cubicBezTo>
                        <a:pt x="14" y="5"/>
                        <a:pt x="20" y="5"/>
                        <a:pt x="16" y="9"/>
                      </a:cubicBezTo>
                      <a:cubicBezTo>
                        <a:pt x="10" y="11"/>
                        <a:pt x="13" y="3"/>
                        <a:pt x="6" y="6"/>
                      </a:cubicBezTo>
                      <a:cubicBezTo>
                        <a:pt x="0" y="3"/>
                        <a:pt x="14" y="6"/>
                        <a:pt x="10" y="0"/>
                      </a:cubicBezTo>
                      <a:close/>
                    </a:path>
                  </a:pathLst>
                </a:custGeom>
                <a:grpFill/>
                <a:ln>
                  <a:noFill/>
                </a:ln>
              </p:spPr>
              <p:txBody>
                <a:bodyPr anchor="ctr"/>
                <a:lstStyle/>
                <a:p>
                  <a:pPr algn="ctr"/>
                  <a:endParaRPr dirty="0">
                    <a:cs typeface="+mn-ea"/>
                    <a:sym typeface="+mn-lt"/>
                  </a:endParaRPr>
                </a:p>
              </p:txBody>
            </p:sp>
            <p:sp>
              <p:nvSpPr>
                <p:cNvPr id="66" name="ïṣľîḍe"/>
                <p:cNvSpPr/>
                <p:nvPr/>
              </p:nvSpPr>
              <p:spPr bwMode="auto">
                <a:xfrm>
                  <a:off x="7114188" y="505936"/>
                  <a:ext cx="81245" cy="42023"/>
                </a:xfrm>
                <a:custGeom>
                  <a:avLst/>
                  <a:gdLst>
                    <a:gd name="T0" fmla="*/ 37 w 39"/>
                    <a:gd name="T1" fmla="*/ 15 h 20"/>
                    <a:gd name="T2" fmla="*/ 23 w 39"/>
                    <a:gd name="T3" fmla="*/ 19 h 20"/>
                    <a:gd name="T4" fmla="*/ 4 w 39"/>
                    <a:gd name="T5" fmla="*/ 19 h 20"/>
                    <a:gd name="T6" fmla="*/ 0 w 39"/>
                    <a:gd name="T7" fmla="*/ 15 h 20"/>
                    <a:gd name="T8" fmla="*/ 30 w 39"/>
                    <a:gd name="T9" fmla="*/ 0 h 20"/>
                    <a:gd name="T10" fmla="*/ 36 w 39"/>
                    <a:gd name="T11" fmla="*/ 4 h 20"/>
                    <a:gd name="T12" fmla="*/ 32 w 39"/>
                    <a:gd name="T13" fmla="*/ 6 h 20"/>
                    <a:gd name="T14" fmla="*/ 37 w 39"/>
                    <a:gd name="T15" fmla="*/ 15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20">
                      <a:moveTo>
                        <a:pt x="37" y="15"/>
                      </a:moveTo>
                      <a:cubicBezTo>
                        <a:pt x="32" y="16"/>
                        <a:pt x="23" y="13"/>
                        <a:pt x="23" y="19"/>
                      </a:cubicBezTo>
                      <a:cubicBezTo>
                        <a:pt x="19" y="16"/>
                        <a:pt x="12" y="20"/>
                        <a:pt x="4" y="19"/>
                      </a:cubicBezTo>
                      <a:cubicBezTo>
                        <a:pt x="5" y="16"/>
                        <a:pt x="2" y="15"/>
                        <a:pt x="0" y="15"/>
                      </a:cubicBezTo>
                      <a:cubicBezTo>
                        <a:pt x="4" y="4"/>
                        <a:pt x="15" y="0"/>
                        <a:pt x="30" y="0"/>
                      </a:cubicBezTo>
                      <a:cubicBezTo>
                        <a:pt x="28" y="5"/>
                        <a:pt x="34" y="2"/>
                        <a:pt x="36" y="4"/>
                      </a:cubicBezTo>
                      <a:cubicBezTo>
                        <a:pt x="37" y="5"/>
                        <a:pt x="32" y="5"/>
                        <a:pt x="32" y="6"/>
                      </a:cubicBezTo>
                      <a:cubicBezTo>
                        <a:pt x="31" y="8"/>
                        <a:pt x="39" y="7"/>
                        <a:pt x="37" y="15"/>
                      </a:cubicBezTo>
                      <a:close/>
                    </a:path>
                  </a:pathLst>
                </a:custGeom>
                <a:grpFill/>
                <a:ln>
                  <a:noFill/>
                </a:ln>
              </p:spPr>
              <p:txBody>
                <a:bodyPr anchor="ctr"/>
                <a:lstStyle/>
                <a:p>
                  <a:pPr algn="ctr"/>
                  <a:endParaRPr dirty="0">
                    <a:cs typeface="+mn-ea"/>
                    <a:sym typeface="+mn-lt"/>
                  </a:endParaRPr>
                </a:p>
              </p:txBody>
            </p:sp>
            <p:sp>
              <p:nvSpPr>
                <p:cNvPr id="67" name="ïşḻiḓe"/>
                <p:cNvSpPr/>
                <p:nvPr/>
              </p:nvSpPr>
              <p:spPr bwMode="auto">
                <a:xfrm>
                  <a:off x="6651931" y="510139"/>
                  <a:ext cx="39222" cy="22413"/>
                </a:xfrm>
                <a:custGeom>
                  <a:avLst/>
                  <a:gdLst>
                    <a:gd name="T0" fmla="*/ 19 w 19"/>
                    <a:gd name="T1" fmla="*/ 2 h 11"/>
                    <a:gd name="T2" fmla="*/ 17 w 19"/>
                    <a:gd name="T3" fmla="*/ 9 h 11"/>
                    <a:gd name="T4" fmla="*/ 10 w 19"/>
                    <a:gd name="T5" fmla="*/ 11 h 11"/>
                    <a:gd name="T6" fmla="*/ 0 w 19"/>
                    <a:gd name="T7" fmla="*/ 6 h 11"/>
                    <a:gd name="T8" fmla="*/ 12 w 19"/>
                    <a:gd name="T9" fmla="*/ 6 h 11"/>
                    <a:gd name="T10" fmla="*/ 19 w 19"/>
                    <a:gd name="T11" fmla="*/ 2 h 11"/>
                  </a:gdLst>
                  <a:ahLst/>
                  <a:cxnLst>
                    <a:cxn ang="0">
                      <a:pos x="T0" y="T1"/>
                    </a:cxn>
                    <a:cxn ang="0">
                      <a:pos x="T2" y="T3"/>
                    </a:cxn>
                    <a:cxn ang="0">
                      <a:pos x="T4" y="T5"/>
                    </a:cxn>
                    <a:cxn ang="0">
                      <a:pos x="T6" y="T7"/>
                    </a:cxn>
                    <a:cxn ang="0">
                      <a:pos x="T8" y="T9"/>
                    </a:cxn>
                    <a:cxn ang="0">
                      <a:pos x="T10" y="T11"/>
                    </a:cxn>
                  </a:cxnLst>
                  <a:rect l="0" t="0" r="r" b="b"/>
                  <a:pathLst>
                    <a:path w="19" h="11">
                      <a:moveTo>
                        <a:pt x="19" y="2"/>
                      </a:moveTo>
                      <a:cubicBezTo>
                        <a:pt x="18" y="3"/>
                        <a:pt x="17" y="6"/>
                        <a:pt x="17" y="9"/>
                      </a:cubicBezTo>
                      <a:cubicBezTo>
                        <a:pt x="13" y="8"/>
                        <a:pt x="12" y="11"/>
                        <a:pt x="10" y="11"/>
                      </a:cubicBezTo>
                      <a:cubicBezTo>
                        <a:pt x="6" y="9"/>
                        <a:pt x="0" y="11"/>
                        <a:pt x="0" y="6"/>
                      </a:cubicBezTo>
                      <a:cubicBezTo>
                        <a:pt x="6" y="6"/>
                        <a:pt x="8" y="1"/>
                        <a:pt x="12" y="6"/>
                      </a:cubicBezTo>
                      <a:cubicBezTo>
                        <a:pt x="14" y="5"/>
                        <a:pt x="13" y="0"/>
                        <a:pt x="19" y="2"/>
                      </a:cubicBezTo>
                      <a:close/>
                    </a:path>
                  </a:pathLst>
                </a:custGeom>
                <a:grpFill/>
                <a:ln>
                  <a:noFill/>
                </a:ln>
              </p:spPr>
              <p:txBody>
                <a:bodyPr anchor="ctr"/>
                <a:lstStyle/>
                <a:p>
                  <a:pPr algn="ctr"/>
                  <a:endParaRPr dirty="0">
                    <a:cs typeface="+mn-ea"/>
                    <a:sym typeface="+mn-lt"/>
                  </a:endParaRPr>
                </a:p>
              </p:txBody>
            </p:sp>
            <p:sp>
              <p:nvSpPr>
                <p:cNvPr id="68" name="îṥ1îdê"/>
                <p:cNvSpPr/>
                <p:nvPr/>
              </p:nvSpPr>
              <p:spPr bwMode="auto">
                <a:xfrm>
                  <a:off x="6402592" y="522746"/>
                  <a:ext cx="50428" cy="26615"/>
                </a:xfrm>
                <a:custGeom>
                  <a:avLst/>
                  <a:gdLst>
                    <a:gd name="T0" fmla="*/ 23 w 24"/>
                    <a:gd name="T1" fmla="*/ 0 h 13"/>
                    <a:gd name="T2" fmla="*/ 20 w 24"/>
                    <a:gd name="T3" fmla="*/ 5 h 13"/>
                    <a:gd name="T4" fmla="*/ 14 w 24"/>
                    <a:gd name="T5" fmla="*/ 11 h 13"/>
                    <a:gd name="T6" fmla="*/ 10 w 24"/>
                    <a:gd name="T7" fmla="*/ 7 h 13"/>
                    <a:gd name="T8" fmla="*/ 5 w 24"/>
                    <a:gd name="T9" fmla="*/ 9 h 13"/>
                    <a:gd name="T10" fmla="*/ 1 w 24"/>
                    <a:gd name="T11" fmla="*/ 5 h 13"/>
                    <a:gd name="T12" fmla="*/ 10 w 24"/>
                    <a:gd name="T13" fmla="*/ 3 h 13"/>
                    <a:gd name="T14" fmla="*/ 10 w 24"/>
                    <a:gd name="T15" fmla="*/ 1 h 13"/>
                    <a:gd name="T16" fmla="*/ 23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23" y="0"/>
                      </a:moveTo>
                      <a:cubicBezTo>
                        <a:pt x="24" y="4"/>
                        <a:pt x="20" y="2"/>
                        <a:pt x="20" y="5"/>
                      </a:cubicBezTo>
                      <a:cubicBezTo>
                        <a:pt x="20" y="6"/>
                        <a:pt x="17" y="10"/>
                        <a:pt x="14" y="11"/>
                      </a:cubicBezTo>
                      <a:cubicBezTo>
                        <a:pt x="10" y="13"/>
                        <a:pt x="11" y="7"/>
                        <a:pt x="10" y="7"/>
                      </a:cubicBezTo>
                      <a:cubicBezTo>
                        <a:pt x="10" y="7"/>
                        <a:pt x="7" y="9"/>
                        <a:pt x="5" y="9"/>
                      </a:cubicBezTo>
                      <a:cubicBezTo>
                        <a:pt x="4" y="9"/>
                        <a:pt x="3" y="5"/>
                        <a:pt x="1" y="5"/>
                      </a:cubicBezTo>
                      <a:cubicBezTo>
                        <a:pt x="0" y="0"/>
                        <a:pt x="8" y="5"/>
                        <a:pt x="10" y="3"/>
                      </a:cubicBezTo>
                      <a:cubicBezTo>
                        <a:pt x="11" y="3"/>
                        <a:pt x="10" y="1"/>
                        <a:pt x="10" y="1"/>
                      </a:cubicBezTo>
                      <a:cubicBezTo>
                        <a:pt x="15" y="0"/>
                        <a:pt x="17" y="1"/>
                        <a:pt x="23" y="0"/>
                      </a:cubicBezTo>
                      <a:close/>
                    </a:path>
                  </a:pathLst>
                </a:custGeom>
                <a:grpFill/>
                <a:ln>
                  <a:noFill/>
                </a:ln>
              </p:spPr>
              <p:txBody>
                <a:bodyPr anchor="ctr"/>
                <a:lstStyle/>
                <a:p>
                  <a:pPr algn="ctr"/>
                  <a:endParaRPr dirty="0">
                    <a:cs typeface="+mn-ea"/>
                    <a:sym typeface="+mn-lt"/>
                  </a:endParaRPr>
                </a:p>
              </p:txBody>
            </p:sp>
            <p:sp>
              <p:nvSpPr>
                <p:cNvPr id="69" name="i$ļíḋe"/>
                <p:cNvSpPr/>
                <p:nvPr/>
              </p:nvSpPr>
              <p:spPr bwMode="auto">
                <a:xfrm>
                  <a:off x="6604304" y="518544"/>
                  <a:ext cx="42023" cy="14008"/>
                </a:xfrm>
                <a:custGeom>
                  <a:avLst/>
                  <a:gdLst>
                    <a:gd name="T0" fmla="*/ 18 w 20"/>
                    <a:gd name="T1" fmla="*/ 7 h 7"/>
                    <a:gd name="T2" fmla="*/ 3 w 20"/>
                    <a:gd name="T3" fmla="*/ 7 h 7"/>
                    <a:gd name="T4" fmla="*/ 8 w 20"/>
                    <a:gd name="T5" fmla="*/ 2 h 7"/>
                    <a:gd name="T6" fmla="*/ 18 w 20"/>
                    <a:gd name="T7" fmla="*/ 7 h 7"/>
                  </a:gdLst>
                  <a:ahLst/>
                  <a:cxnLst>
                    <a:cxn ang="0">
                      <a:pos x="T0" y="T1"/>
                    </a:cxn>
                    <a:cxn ang="0">
                      <a:pos x="T2" y="T3"/>
                    </a:cxn>
                    <a:cxn ang="0">
                      <a:pos x="T4" y="T5"/>
                    </a:cxn>
                    <a:cxn ang="0">
                      <a:pos x="T6" y="T7"/>
                    </a:cxn>
                  </a:cxnLst>
                  <a:rect l="0" t="0" r="r" b="b"/>
                  <a:pathLst>
                    <a:path w="20" h="7">
                      <a:moveTo>
                        <a:pt x="18" y="7"/>
                      </a:moveTo>
                      <a:cubicBezTo>
                        <a:pt x="13" y="7"/>
                        <a:pt x="8" y="7"/>
                        <a:pt x="3" y="7"/>
                      </a:cubicBezTo>
                      <a:cubicBezTo>
                        <a:pt x="0" y="1"/>
                        <a:pt x="9" y="6"/>
                        <a:pt x="8" y="2"/>
                      </a:cubicBezTo>
                      <a:cubicBezTo>
                        <a:pt x="10" y="5"/>
                        <a:pt x="20" y="0"/>
                        <a:pt x="18" y="7"/>
                      </a:cubicBezTo>
                      <a:close/>
                    </a:path>
                  </a:pathLst>
                </a:custGeom>
                <a:grpFill/>
                <a:ln>
                  <a:noFill/>
                </a:ln>
              </p:spPr>
              <p:txBody>
                <a:bodyPr anchor="ctr"/>
                <a:lstStyle/>
                <a:p>
                  <a:pPr algn="ctr"/>
                  <a:endParaRPr dirty="0">
                    <a:cs typeface="+mn-ea"/>
                    <a:sym typeface="+mn-lt"/>
                  </a:endParaRPr>
                </a:p>
              </p:txBody>
            </p:sp>
            <p:sp>
              <p:nvSpPr>
                <p:cNvPr id="70" name="íṥļiḑé"/>
                <p:cNvSpPr/>
                <p:nvPr/>
              </p:nvSpPr>
              <p:spPr bwMode="auto">
                <a:xfrm>
                  <a:off x="6544071" y="536753"/>
                  <a:ext cx="50428" cy="18211"/>
                </a:xfrm>
                <a:custGeom>
                  <a:avLst/>
                  <a:gdLst>
                    <a:gd name="T0" fmla="*/ 17 w 24"/>
                    <a:gd name="T1" fmla="*/ 0 h 9"/>
                    <a:gd name="T2" fmla="*/ 17 w 24"/>
                    <a:gd name="T3" fmla="*/ 7 h 9"/>
                    <a:gd name="T4" fmla="*/ 0 w 24"/>
                    <a:gd name="T5" fmla="*/ 6 h 9"/>
                    <a:gd name="T6" fmla="*/ 17 w 24"/>
                    <a:gd name="T7" fmla="*/ 0 h 9"/>
                  </a:gdLst>
                  <a:ahLst/>
                  <a:cxnLst>
                    <a:cxn ang="0">
                      <a:pos x="T0" y="T1"/>
                    </a:cxn>
                    <a:cxn ang="0">
                      <a:pos x="T2" y="T3"/>
                    </a:cxn>
                    <a:cxn ang="0">
                      <a:pos x="T4" y="T5"/>
                    </a:cxn>
                    <a:cxn ang="0">
                      <a:pos x="T6" y="T7"/>
                    </a:cxn>
                  </a:cxnLst>
                  <a:rect l="0" t="0" r="r" b="b"/>
                  <a:pathLst>
                    <a:path w="24" h="9">
                      <a:moveTo>
                        <a:pt x="17" y="0"/>
                      </a:moveTo>
                      <a:cubicBezTo>
                        <a:pt x="24" y="3"/>
                        <a:pt x="17" y="2"/>
                        <a:pt x="17" y="7"/>
                      </a:cubicBezTo>
                      <a:cubicBezTo>
                        <a:pt x="11" y="7"/>
                        <a:pt x="3" y="9"/>
                        <a:pt x="0" y="6"/>
                      </a:cubicBezTo>
                      <a:cubicBezTo>
                        <a:pt x="3" y="1"/>
                        <a:pt x="13" y="4"/>
                        <a:pt x="17" y="0"/>
                      </a:cubicBezTo>
                      <a:close/>
                    </a:path>
                  </a:pathLst>
                </a:custGeom>
                <a:grpFill/>
                <a:ln>
                  <a:noFill/>
                </a:ln>
              </p:spPr>
              <p:txBody>
                <a:bodyPr anchor="ctr"/>
                <a:lstStyle/>
                <a:p>
                  <a:pPr algn="ctr"/>
                  <a:endParaRPr dirty="0">
                    <a:cs typeface="+mn-ea"/>
                    <a:sym typeface="+mn-lt"/>
                  </a:endParaRPr>
                </a:p>
              </p:txBody>
            </p:sp>
            <p:sp>
              <p:nvSpPr>
                <p:cNvPr id="71" name="ïṧḷïḋè"/>
                <p:cNvSpPr/>
                <p:nvPr/>
              </p:nvSpPr>
              <p:spPr bwMode="auto">
                <a:xfrm>
                  <a:off x="4077293" y="552163"/>
                  <a:ext cx="22413" cy="15409"/>
                </a:xfrm>
                <a:custGeom>
                  <a:avLst/>
                  <a:gdLst>
                    <a:gd name="T0" fmla="*/ 1 w 11"/>
                    <a:gd name="T1" fmla="*/ 0 h 8"/>
                    <a:gd name="T2" fmla="*/ 10 w 11"/>
                    <a:gd name="T3" fmla="*/ 8 h 8"/>
                    <a:gd name="T4" fmla="*/ 1 w 11"/>
                    <a:gd name="T5" fmla="*/ 0 h 8"/>
                  </a:gdLst>
                  <a:ahLst/>
                  <a:cxnLst>
                    <a:cxn ang="0">
                      <a:pos x="T0" y="T1"/>
                    </a:cxn>
                    <a:cxn ang="0">
                      <a:pos x="T2" y="T3"/>
                    </a:cxn>
                    <a:cxn ang="0">
                      <a:pos x="T4" y="T5"/>
                    </a:cxn>
                  </a:cxnLst>
                  <a:rect l="0" t="0" r="r" b="b"/>
                  <a:pathLst>
                    <a:path w="11" h="8">
                      <a:moveTo>
                        <a:pt x="1" y="0"/>
                      </a:moveTo>
                      <a:cubicBezTo>
                        <a:pt x="6" y="1"/>
                        <a:pt x="11" y="1"/>
                        <a:pt x="10" y="8"/>
                      </a:cubicBezTo>
                      <a:cubicBezTo>
                        <a:pt x="7" y="5"/>
                        <a:pt x="0" y="6"/>
                        <a:pt x="1" y="0"/>
                      </a:cubicBezTo>
                      <a:close/>
                    </a:path>
                  </a:pathLst>
                </a:custGeom>
                <a:grpFill/>
                <a:ln>
                  <a:noFill/>
                </a:ln>
              </p:spPr>
              <p:txBody>
                <a:bodyPr anchor="ctr"/>
                <a:lstStyle/>
                <a:p>
                  <a:pPr algn="ctr"/>
                  <a:endParaRPr dirty="0">
                    <a:cs typeface="+mn-ea"/>
                    <a:sym typeface="+mn-lt"/>
                  </a:endParaRPr>
                </a:p>
              </p:txBody>
            </p:sp>
            <p:sp>
              <p:nvSpPr>
                <p:cNvPr id="72" name="işḷîďè"/>
                <p:cNvSpPr/>
                <p:nvPr/>
              </p:nvSpPr>
              <p:spPr bwMode="auto">
                <a:xfrm>
                  <a:off x="7143606" y="549361"/>
                  <a:ext cx="89650" cy="46226"/>
                </a:xfrm>
                <a:custGeom>
                  <a:avLst/>
                  <a:gdLst>
                    <a:gd name="T0" fmla="*/ 38 w 43"/>
                    <a:gd name="T1" fmla="*/ 5 h 22"/>
                    <a:gd name="T2" fmla="*/ 42 w 43"/>
                    <a:gd name="T3" fmla="*/ 15 h 22"/>
                    <a:gd name="T4" fmla="*/ 23 w 43"/>
                    <a:gd name="T5" fmla="*/ 20 h 22"/>
                    <a:gd name="T6" fmla="*/ 20 w 43"/>
                    <a:gd name="T7" fmla="*/ 18 h 22"/>
                    <a:gd name="T8" fmla="*/ 12 w 43"/>
                    <a:gd name="T9" fmla="*/ 18 h 22"/>
                    <a:gd name="T10" fmla="*/ 12 w 43"/>
                    <a:gd name="T11" fmla="*/ 15 h 22"/>
                    <a:gd name="T12" fmla="*/ 7 w 43"/>
                    <a:gd name="T13" fmla="*/ 16 h 22"/>
                    <a:gd name="T14" fmla="*/ 9 w 43"/>
                    <a:gd name="T15" fmla="*/ 13 h 22"/>
                    <a:gd name="T16" fmla="*/ 1 w 43"/>
                    <a:gd name="T17" fmla="*/ 11 h 22"/>
                    <a:gd name="T18" fmla="*/ 5 w 43"/>
                    <a:gd name="T19" fmla="*/ 7 h 22"/>
                    <a:gd name="T20" fmla="*/ 10 w 43"/>
                    <a:gd name="T21" fmla="*/ 3 h 22"/>
                    <a:gd name="T22" fmla="*/ 27 w 43"/>
                    <a:gd name="T23" fmla="*/ 1 h 22"/>
                    <a:gd name="T24" fmla="*/ 27 w 43"/>
                    <a:gd name="T25" fmla="*/ 5 h 22"/>
                    <a:gd name="T26" fmla="*/ 38 w 43"/>
                    <a:gd name="T27"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22">
                      <a:moveTo>
                        <a:pt x="38" y="5"/>
                      </a:moveTo>
                      <a:cubicBezTo>
                        <a:pt x="37" y="11"/>
                        <a:pt x="31" y="15"/>
                        <a:pt x="42" y="15"/>
                      </a:cubicBezTo>
                      <a:cubicBezTo>
                        <a:pt x="43" y="22"/>
                        <a:pt x="31" y="21"/>
                        <a:pt x="23" y="20"/>
                      </a:cubicBezTo>
                      <a:cubicBezTo>
                        <a:pt x="20" y="20"/>
                        <a:pt x="21" y="20"/>
                        <a:pt x="20" y="18"/>
                      </a:cubicBezTo>
                      <a:cubicBezTo>
                        <a:pt x="16" y="15"/>
                        <a:pt x="17" y="21"/>
                        <a:pt x="12" y="18"/>
                      </a:cubicBezTo>
                      <a:cubicBezTo>
                        <a:pt x="12" y="18"/>
                        <a:pt x="13" y="15"/>
                        <a:pt x="12" y="15"/>
                      </a:cubicBezTo>
                      <a:cubicBezTo>
                        <a:pt x="11" y="14"/>
                        <a:pt x="9" y="17"/>
                        <a:pt x="7" y="16"/>
                      </a:cubicBezTo>
                      <a:cubicBezTo>
                        <a:pt x="6" y="16"/>
                        <a:pt x="9" y="13"/>
                        <a:pt x="9" y="13"/>
                      </a:cubicBezTo>
                      <a:cubicBezTo>
                        <a:pt x="7" y="11"/>
                        <a:pt x="0" y="15"/>
                        <a:pt x="1" y="11"/>
                      </a:cubicBezTo>
                      <a:cubicBezTo>
                        <a:pt x="0" y="7"/>
                        <a:pt x="3" y="8"/>
                        <a:pt x="5" y="7"/>
                      </a:cubicBezTo>
                      <a:cubicBezTo>
                        <a:pt x="7" y="5"/>
                        <a:pt x="6" y="4"/>
                        <a:pt x="10" y="3"/>
                      </a:cubicBezTo>
                      <a:cubicBezTo>
                        <a:pt x="12" y="3"/>
                        <a:pt x="20" y="0"/>
                        <a:pt x="27" y="1"/>
                      </a:cubicBezTo>
                      <a:cubicBezTo>
                        <a:pt x="27" y="2"/>
                        <a:pt x="27" y="5"/>
                        <a:pt x="27" y="5"/>
                      </a:cubicBezTo>
                      <a:cubicBezTo>
                        <a:pt x="30" y="7"/>
                        <a:pt x="37" y="3"/>
                        <a:pt x="38" y="5"/>
                      </a:cubicBezTo>
                      <a:close/>
                    </a:path>
                  </a:pathLst>
                </a:custGeom>
                <a:grpFill/>
                <a:ln>
                  <a:noFill/>
                </a:ln>
              </p:spPr>
              <p:txBody>
                <a:bodyPr anchor="ctr"/>
                <a:lstStyle/>
                <a:p>
                  <a:pPr algn="ctr"/>
                  <a:endParaRPr dirty="0">
                    <a:cs typeface="+mn-ea"/>
                    <a:sym typeface="+mn-lt"/>
                  </a:endParaRPr>
                </a:p>
              </p:txBody>
            </p:sp>
            <p:sp>
              <p:nvSpPr>
                <p:cNvPr id="73" name="íSḷîďê"/>
                <p:cNvSpPr/>
                <p:nvPr/>
              </p:nvSpPr>
              <p:spPr bwMode="auto">
                <a:xfrm>
                  <a:off x="7105785" y="552163"/>
                  <a:ext cx="35020" cy="22413"/>
                </a:xfrm>
                <a:custGeom>
                  <a:avLst/>
                  <a:gdLst>
                    <a:gd name="T0" fmla="*/ 17 w 17"/>
                    <a:gd name="T1" fmla="*/ 6 h 11"/>
                    <a:gd name="T2" fmla="*/ 12 w 17"/>
                    <a:gd name="T3" fmla="*/ 6 h 11"/>
                    <a:gd name="T4" fmla="*/ 10 w 17"/>
                    <a:gd name="T5" fmla="*/ 10 h 11"/>
                    <a:gd name="T6" fmla="*/ 0 w 17"/>
                    <a:gd name="T7" fmla="*/ 6 h 11"/>
                    <a:gd name="T8" fmla="*/ 17 w 17"/>
                    <a:gd name="T9" fmla="*/ 6 h 11"/>
                  </a:gdLst>
                  <a:ahLst/>
                  <a:cxnLst>
                    <a:cxn ang="0">
                      <a:pos x="T0" y="T1"/>
                    </a:cxn>
                    <a:cxn ang="0">
                      <a:pos x="T2" y="T3"/>
                    </a:cxn>
                    <a:cxn ang="0">
                      <a:pos x="T4" y="T5"/>
                    </a:cxn>
                    <a:cxn ang="0">
                      <a:pos x="T6" y="T7"/>
                    </a:cxn>
                    <a:cxn ang="0">
                      <a:pos x="T8" y="T9"/>
                    </a:cxn>
                  </a:cxnLst>
                  <a:rect l="0" t="0" r="r" b="b"/>
                  <a:pathLst>
                    <a:path w="17" h="11">
                      <a:moveTo>
                        <a:pt x="17" y="6"/>
                      </a:moveTo>
                      <a:cubicBezTo>
                        <a:pt x="16" y="9"/>
                        <a:pt x="14" y="6"/>
                        <a:pt x="12" y="6"/>
                      </a:cubicBezTo>
                      <a:cubicBezTo>
                        <a:pt x="10" y="6"/>
                        <a:pt x="10" y="8"/>
                        <a:pt x="10" y="10"/>
                      </a:cubicBezTo>
                      <a:cubicBezTo>
                        <a:pt x="4" y="11"/>
                        <a:pt x="6" y="5"/>
                        <a:pt x="0" y="6"/>
                      </a:cubicBezTo>
                      <a:cubicBezTo>
                        <a:pt x="4" y="0"/>
                        <a:pt x="12" y="4"/>
                        <a:pt x="17" y="6"/>
                      </a:cubicBezTo>
                      <a:close/>
                    </a:path>
                  </a:pathLst>
                </a:custGeom>
                <a:grpFill/>
                <a:ln>
                  <a:noFill/>
                </a:ln>
              </p:spPr>
              <p:txBody>
                <a:bodyPr anchor="ctr"/>
                <a:lstStyle/>
                <a:p>
                  <a:pPr algn="ctr"/>
                  <a:endParaRPr dirty="0">
                    <a:cs typeface="+mn-ea"/>
                    <a:sym typeface="+mn-lt"/>
                  </a:endParaRPr>
                </a:p>
              </p:txBody>
            </p:sp>
            <p:sp>
              <p:nvSpPr>
                <p:cNvPr id="74" name="iSļîdê"/>
                <p:cNvSpPr/>
                <p:nvPr/>
              </p:nvSpPr>
              <p:spPr bwMode="auto">
                <a:xfrm>
                  <a:off x="3997449" y="578777"/>
                  <a:ext cx="91051" cy="49028"/>
                </a:xfrm>
                <a:custGeom>
                  <a:avLst/>
                  <a:gdLst>
                    <a:gd name="T0" fmla="*/ 31 w 44"/>
                    <a:gd name="T1" fmla="*/ 6 h 24"/>
                    <a:gd name="T2" fmla="*/ 37 w 44"/>
                    <a:gd name="T3" fmla="*/ 14 h 24"/>
                    <a:gd name="T4" fmla="*/ 42 w 44"/>
                    <a:gd name="T5" fmla="*/ 23 h 24"/>
                    <a:gd name="T6" fmla="*/ 37 w 44"/>
                    <a:gd name="T7" fmla="*/ 23 h 24"/>
                    <a:gd name="T8" fmla="*/ 37 w 44"/>
                    <a:gd name="T9" fmla="*/ 19 h 24"/>
                    <a:gd name="T10" fmla="*/ 33 w 44"/>
                    <a:gd name="T11" fmla="*/ 17 h 24"/>
                    <a:gd name="T12" fmla="*/ 9 w 44"/>
                    <a:gd name="T13" fmla="*/ 15 h 24"/>
                    <a:gd name="T14" fmla="*/ 15 w 44"/>
                    <a:gd name="T15" fmla="*/ 12 h 24"/>
                    <a:gd name="T16" fmla="*/ 11 w 44"/>
                    <a:gd name="T17" fmla="*/ 8 h 24"/>
                    <a:gd name="T18" fmla="*/ 0 w 44"/>
                    <a:gd name="T19" fmla="*/ 2 h 24"/>
                    <a:gd name="T20" fmla="*/ 15 w 44"/>
                    <a:gd name="T21" fmla="*/ 2 h 24"/>
                    <a:gd name="T22" fmla="*/ 18 w 44"/>
                    <a:gd name="T23" fmla="*/ 6 h 24"/>
                    <a:gd name="T24" fmla="*/ 26 w 44"/>
                    <a:gd name="T25" fmla="*/ 6 h 24"/>
                    <a:gd name="T26" fmla="*/ 31 w 44"/>
                    <a:gd name="T2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 h="24">
                      <a:moveTo>
                        <a:pt x="31" y="6"/>
                      </a:moveTo>
                      <a:cubicBezTo>
                        <a:pt x="34" y="8"/>
                        <a:pt x="35" y="11"/>
                        <a:pt x="37" y="14"/>
                      </a:cubicBezTo>
                      <a:cubicBezTo>
                        <a:pt x="39" y="16"/>
                        <a:pt x="44" y="18"/>
                        <a:pt x="42" y="23"/>
                      </a:cubicBezTo>
                      <a:cubicBezTo>
                        <a:pt x="41" y="22"/>
                        <a:pt x="38" y="24"/>
                        <a:pt x="37" y="23"/>
                      </a:cubicBezTo>
                      <a:cubicBezTo>
                        <a:pt x="36" y="22"/>
                        <a:pt x="37" y="20"/>
                        <a:pt x="37" y="19"/>
                      </a:cubicBezTo>
                      <a:cubicBezTo>
                        <a:pt x="36" y="19"/>
                        <a:pt x="32" y="23"/>
                        <a:pt x="33" y="17"/>
                      </a:cubicBezTo>
                      <a:cubicBezTo>
                        <a:pt x="22" y="17"/>
                        <a:pt x="15" y="17"/>
                        <a:pt x="9" y="15"/>
                      </a:cubicBezTo>
                      <a:cubicBezTo>
                        <a:pt x="8" y="11"/>
                        <a:pt x="12" y="12"/>
                        <a:pt x="15" y="12"/>
                      </a:cubicBezTo>
                      <a:cubicBezTo>
                        <a:pt x="14" y="10"/>
                        <a:pt x="11" y="10"/>
                        <a:pt x="11" y="8"/>
                      </a:cubicBezTo>
                      <a:cubicBezTo>
                        <a:pt x="4" y="6"/>
                        <a:pt x="1" y="11"/>
                        <a:pt x="0" y="2"/>
                      </a:cubicBezTo>
                      <a:cubicBezTo>
                        <a:pt x="4" y="0"/>
                        <a:pt x="10" y="1"/>
                        <a:pt x="15" y="2"/>
                      </a:cubicBezTo>
                      <a:cubicBezTo>
                        <a:pt x="17" y="3"/>
                        <a:pt x="18" y="3"/>
                        <a:pt x="18" y="6"/>
                      </a:cubicBezTo>
                      <a:cubicBezTo>
                        <a:pt x="20" y="8"/>
                        <a:pt x="26" y="0"/>
                        <a:pt x="26" y="6"/>
                      </a:cubicBezTo>
                      <a:cubicBezTo>
                        <a:pt x="26" y="8"/>
                        <a:pt x="32" y="9"/>
                        <a:pt x="31" y="6"/>
                      </a:cubicBezTo>
                      <a:close/>
                    </a:path>
                  </a:pathLst>
                </a:custGeom>
                <a:grpFill/>
                <a:ln>
                  <a:noFill/>
                </a:ln>
              </p:spPr>
              <p:txBody>
                <a:bodyPr anchor="ctr"/>
                <a:lstStyle/>
                <a:p>
                  <a:pPr algn="ctr"/>
                  <a:endParaRPr dirty="0">
                    <a:cs typeface="+mn-ea"/>
                    <a:sym typeface="+mn-lt"/>
                  </a:endParaRPr>
                </a:p>
              </p:txBody>
            </p:sp>
            <p:sp>
              <p:nvSpPr>
                <p:cNvPr id="75" name="iṩľídê"/>
                <p:cNvSpPr/>
                <p:nvPr/>
              </p:nvSpPr>
              <p:spPr bwMode="auto">
                <a:xfrm>
                  <a:off x="7237457" y="578777"/>
                  <a:ext cx="88250" cy="44825"/>
                </a:xfrm>
                <a:custGeom>
                  <a:avLst/>
                  <a:gdLst>
                    <a:gd name="T0" fmla="*/ 18 w 43"/>
                    <a:gd name="T1" fmla="*/ 1 h 22"/>
                    <a:gd name="T2" fmla="*/ 25 w 43"/>
                    <a:gd name="T3" fmla="*/ 6 h 22"/>
                    <a:gd name="T4" fmla="*/ 27 w 43"/>
                    <a:gd name="T5" fmla="*/ 2 h 22"/>
                    <a:gd name="T6" fmla="*/ 31 w 43"/>
                    <a:gd name="T7" fmla="*/ 6 h 22"/>
                    <a:gd name="T8" fmla="*/ 34 w 43"/>
                    <a:gd name="T9" fmla="*/ 6 h 22"/>
                    <a:gd name="T10" fmla="*/ 34 w 43"/>
                    <a:gd name="T11" fmla="*/ 8 h 22"/>
                    <a:gd name="T12" fmla="*/ 42 w 43"/>
                    <a:gd name="T13" fmla="*/ 10 h 22"/>
                    <a:gd name="T14" fmla="*/ 29 w 43"/>
                    <a:gd name="T15" fmla="*/ 14 h 22"/>
                    <a:gd name="T16" fmla="*/ 27 w 43"/>
                    <a:gd name="T17" fmla="*/ 17 h 22"/>
                    <a:gd name="T18" fmla="*/ 10 w 43"/>
                    <a:gd name="T19" fmla="*/ 17 h 22"/>
                    <a:gd name="T20" fmla="*/ 8 w 43"/>
                    <a:gd name="T21" fmla="*/ 21 h 22"/>
                    <a:gd name="T22" fmla="*/ 1 w 43"/>
                    <a:gd name="T23" fmla="*/ 19 h 22"/>
                    <a:gd name="T24" fmla="*/ 1 w 43"/>
                    <a:gd name="T25" fmla="*/ 14 h 22"/>
                    <a:gd name="T26" fmla="*/ 5 w 43"/>
                    <a:gd name="T27" fmla="*/ 14 h 22"/>
                    <a:gd name="T28" fmla="*/ 6 w 43"/>
                    <a:gd name="T29" fmla="*/ 8 h 22"/>
                    <a:gd name="T30" fmla="*/ 10 w 43"/>
                    <a:gd name="T31" fmla="*/ 8 h 22"/>
                    <a:gd name="T32" fmla="*/ 18 w 43"/>
                    <a:gd name="T33"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22">
                      <a:moveTo>
                        <a:pt x="18" y="1"/>
                      </a:moveTo>
                      <a:cubicBezTo>
                        <a:pt x="19" y="4"/>
                        <a:pt x="27" y="0"/>
                        <a:pt x="25" y="6"/>
                      </a:cubicBezTo>
                      <a:cubicBezTo>
                        <a:pt x="27" y="7"/>
                        <a:pt x="27" y="2"/>
                        <a:pt x="27" y="2"/>
                      </a:cubicBezTo>
                      <a:cubicBezTo>
                        <a:pt x="29" y="2"/>
                        <a:pt x="29" y="5"/>
                        <a:pt x="31" y="6"/>
                      </a:cubicBezTo>
                      <a:cubicBezTo>
                        <a:pt x="31" y="7"/>
                        <a:pt x="34" y="5"/>
                        <a:pt x="34" y="6"/>
                      </a:cubicBezTo>
                      <a:cubicBezTo>
                        <a:pt x="35" y="6"/>
                        <a:pt x="34" y="8"/>
                        <a:pt x="34" y="8"/>
                      </a:cubicBezTo>
                      <a:cubicBezTo>
                        <a:pt x="37" y="9"/>
                        <a:pt x="42" y="6"/>
                        <a:pt x="42" y="10"/>
                      </a:cubicBezTo>
                      <a:cubicBezTo>
                        <a:pt x="43" y="17"/>
                        <a:pt x="33" y="12"/>
                        <a:pt x="29" y="14"/>
                      </a:cubicBezTo>
                      <a:cubicBezTo>
                        <a:pt x="27" y="13"/>
                        <a:pt x="28" y="17"/>
                        <a:pt x="27" y="17"/>
                      </a:cubicBezTo>
                      <a:cubicBezTo>
                        <a:pt x="23" y="19"/>
                        <a:pt x="12" y="18"/>
                        <a:pt x="10" y="17"/>
                      </a:cubicBezTo>
                      <a:cubicBezTo>
                        <a:pt x="8" y="17"/>
                        <a:pt x="9" y="20"/>
                        <a:pt x="8" y="21"/>
                      </a:cubicBezTo>
                      <a:cubicBezTo>
                        <a:pt x="4" y="18"/>
                        <a:pt x="5" y="22"/>
                        <a:pt x="1" y="19"/>
                      </a:cubicBezTo>
                      <a:cubicBezTo>
                        <a:pt x="2" y="18"/>
                        <a:pt x="0" y="14"/>
                        <a:pt x="1" y="14"/>
                      </a:cubicBezTo>
                      <a:cubicBezTo>
                        <a:pt x="1" y="13"/>
                        <a:pt x="4" y="14"/>
                        <a:pt x="5" y="14"/>
                      </a:cubicBezTo>
                      <a:cubicBezTo>
                        <a:pt x="6" y="12"/>
                        <a:pt x="5" y="9"/>
                        <a:pt x="6" y="8"/>
                      </a:cubicBezTo>
                      <a:cubicBezTo>
                        <a:pt x="7" y="7"/>
                        <a:pt x="10" y="9"/>
                        <a:pt x="10" y="8"/>
                      </a:cubicBezTo>
                      <a:cubicBezTo>
                        <a:pt x="12" y="5"/>
                        <a:pt x="15" y="4"/>
                        <a:pt x="18" y="1"/>
                      </a:cubicBezTo>
                      <a:close/>
                    </a:path>
                  </a:pathLst>
                </a:custGeom>
                <a:grpFill/>
                <a:ln>
                  <a:noFill/>
                </a:ln>
              </p:spPr>
              <p:txBody>
                <a:bodyPr anchor="ctr"/>
                <a:lstStyle/>
                <a:p>
                  <a:pPr algn="ctr"/>
                  <a:endParaRPr dirty="0">
                    <a:cs typeface="+mn-ea"/>
                    <a:sym typeface="+mn-lt"/>
                  </a:endParaRPr>
                </a:p>
              </p:txBody>
            </p:sp>
            <p:sp>
              <p:nvSpPr>
                <p:cNvPr id="76" name="îšľídê"/>
                <p:cNvSpPr/>
                <p:nvPr/>
              </p:nvSpPr>
              <p:spPr bwMode="auto">
                <a:xfrm>
                  <a:off x="3837760" y="612396"/>
                  <a:ext cx="16809" cy="26615"/>
                </a:xfrm>
                <a:custGeom>
                  <a:avLst/>
                  <a:gdLst>
                    <a:gd name="T0" fmla="*/ 8 w 8"/>
                    <a:gd name="T1" fmla="*/ 7 h 13"/>
                    <a:gd name="T2" fmla="*/ 8 w 8"/>
                    <a:gd name="T3" fmla="*/ 7 h 13"/>
                  </a:gdLst>
                  <a:ahLst/>
                  <a:cxnLst>
                    <a:cxn ang="0">
                      <a:pos x="T0" y="T1"/>
                    </a:cxn>
                    <a:cxn ang="0">
                      <a:pos x="T2" y="T3"/>
                    </a:cxn>
                  </a:cxnLst>
                  <a:rect l="0" t="0" r="r" b="b"/>
                  <a:pathLst>
                    <a:path w="8" h="13">
                      <a:moveTo>
                        <a:pt x="8" y="7"/>
                      </a:moveTo>
                      <a:cubicBezTo>
                        <a:pt x="3" y="13"/>
                        <a:pt x="0" y="0"/>
                        <a:pt x="8" y="7"/>
                      </a:cubicBezTo>
                      <a:close/>
                    </a:path>
                  </a:pathLst>
                </a:custGeom>
                <a:grpFill/>
                <a:ln>
                  <a:noFill/>
                </a:ln>
              </p:spPr>
              <p:txBody>
                <a:bodyPr anchor="ctr"/>
                <a:lstStyle/>
                <a:p>
                  <a:pPr algn="ctr"/>
                  <a:endParaRPr dirty="0">
                    <a:cs typeface="+mn-ea"/>
                    <a:sym typeface="+mn-lt"/>
                  </a:endParaRPr>
                </a:p>
              </p:txBody>
            </p:sp>
            <p:sp>
              <p:nvSpPr>
                <p:cNvPr id="77" name="işlîḍe"/>
                <p:cNvSpPr/>
                <p:nvPr/>
              </p:nvSpPr>
              <p:spPr bwMode="auto">
                <a:xfrm>
                  <a:off x="3872779" y="617999"/>
                  <a:ext cx="50428" cy="29417"/>
                </a:xfrm>
                <a:custGeom>
                  <a:avLst/>
                  <a:gdLst>
                    <a:gd name="T0" fmla="*/ 22 w 24"/>
                    <a:gd name="T1" fmla="*/ 4 h 14"/>
                    <a:gd name="T2" fmla="*/ 6 w 24"/>
                    <a:gd name="T3" fmla="*/ 13 h 14"/>
                    <a:gd name="T4" fmla="*/ 0 w 24"/>
                    <a:gd name="T5" fmla="*/ 8 h 14"/>
                    <a:gd name="T6" fmla="*/ 11 w 24"/>
                    <a:gd name="T7" fmla="*/ 4 h 14"/>
                    <a:gd name="T8" fmla="*/ 22 w 24"/>
                    <a:gd name="T9" fmla="*/ 4 h 14"/>
                  </a:gdLst>
                  <a:ahLst/>
                  <a:cxnLst>
                    <a:cxn ang="0">
                      <a:pos x="T0" y="T1"/>
                    </a:cxn>
                    <a:cxn ang="0">
                      <a:pos x="T2" y="T3"/>
                    </a:cxn>
                    <a:cxn ang="0">
                      <a:pos x="T4" y="T5"/>
                    </a:cxn>
                    <a:cxn ang="0">
                      <a:pos x="T6" y="T7"/>
                    </a:cxn>
                    <a:cxn ang="0">
                      <a:pos x="T8" y="T9"/>
                    </a:cxn>
                  </a:cxnLst>
                  <a:rect l="0" t="0" r="r" b="b"/>
                  <a:pathLst>
                    <a:path w="24" h="14">
                      <a:moveTo>
                        <a:pt x="22" y="4"/>
                      </a:moveTo>
                      <a:cubicBezTo>
                        <a:pt x="24" y="14"/>
                        <a:pt x="10" y="9"/>
                        <a:pt x="6" y="13"/>
                      </a:cubicBezTo>
                      <a:cubicBezTo>
                        <a:pt x="2" y="13"/>
                        <a:pt x="4" y="7"/>
                        <a:pt x="0" y="8"/>
                      </a:cubicBezTo>
                      <a:cubicBezTo>
                        <a:pt x="1" y="2"/>
                        <a:pt x="11" y="9"/>
                        <a:pt x="11" y="4"/>
                      </a:cubicBezTo>
                      <a:cubicBezTo>
                        <a:pt x="11" y="0"/>
                        <a:pt x="16" y="6"/>
                        <a:pt x="22" y="4"/>
                      </a:cubicBezTo>
                      <a:close/>
                    </a:path>
                  </a:pathLst>
                </a:custGeom>
                <a:grpFill/>
                <a:ln>
                  <a:noFill/>
                </a:ln>
              </p:spPr>
              <p:txBody>
                <a:bodyPr anchor="ctr"/>
                <a:lstStyle/>
                <a:p>
                  <a:pPr algn="ctr"/>
                  <a:endParaRPr dirty="0">
                    <a:cs typeface="+mn-ea"/>
                    <a:sym typeface="+mn-lt"/>
                  </a:endParaRPr>
                </a:p>
              </p:txBody>
            </p:sp>
            <p:sp>
              <p:nvSpPr>
                <p:cNvPr id="78" name="iṩliďe"/>
                <p:cNvSpPr/>
                <p:nvPr/>
              </p:nvSpPr>
              <p:spPr bwMode="auto">
                <a:xfrm>
                  <a:off x="4148733" y="622202"/>
                  <a:ext cx="44825" cy="22413"/>
                </a:xfrm>
                <a:custGeom>
                  <a:avLst/>
                  <a:gdLst>
                    <a:gd name="T0" fmla="*/ 18 w 21"/>
                    <a:gd name="T1" fmla="*/ 4 h 11"/>
                    <a:gd name="T2" fmla="*/ 18 w 21"/>
                    <a:gd name="T3" fmla="*/ 7 h 11"/>
                    <a:gd name="T4" fmla="*/ 12 w 21"/>
                    <a:gd name="T5" fmla="*/ 9 h 11"/>
                    <a:gd name="T6" fmla="*/ 10 w 21"/>
                    <a:gd name="T7" fmla="*/ 11 h 11"/>
                    <a:gd name="T8" fmla="*/ 5 w 21"/>
                    <a:gd name="T9" fmla="*/ 9 h 11"/>
                    <a:gd name="T10" fmla="*/ 3 w 21"/>
                    <a:gd name="T11" fmla="*/ 11 h 11"/>
                    <a:gd name="T12" fmla="*/ 1 w 21"/>
                    <a:gd name="T13" fmla="*/ 9 h 11"/>
                    <a:gd name="T14" fmla="*/ 18 w 21"/>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1">
                      <a:moveTo>
                        <a:pt x="18" y="4"/>
                      </a:moveTo>
                      <a:cubicBezTo>
                        <a:pt x="21" y="5"/>
                        <a:pt x="19" y="7"/>
                        <a:pt x="18" y="7"/>
                      </a:cubicBezTo>
                      <a:cubicBezTo>
                        <a:pt x="16" y="9"/>
                        <a:pt x="15" y="9"/>
                        <a:pt x="12" y="9"/>
                      </a:cubicBezTo>
                      <a:cubicBezTo>
                        <a:pt x="11" y="10"/>
                        <a:pt x="10" y="11"/>
                        <a:pt x="10" y="11"/>
                      </a:cubicBezTo>
                      <a:cubicBezTo>
                        <a:pt x="9" y="11"/>
                        <a:pt x="7" y="9"/>
                        <a:pt x="5" y="9"/>
                      </a:cubicBezTo>
                      <a:cubicBezTo>
                        <a:pt x="5" y="9"/>
                        <a:pt x="4" y="11"/>
                        <a:pt x="3" y="11"/>
                      </a:cubicBezTo>
                      <a:cubicBezTo>
                        <a:pt x="1" y="11"/>
                        <a:pt x="1" y="11"/>
                        <a:pt x="1" y="9"/>
                      </a:cubicBezTo>
                      <a:cubicBezTo>
                        <a:pt x="0" y="0"/>
                        <a:pt x="17" y="10"/>
                        <a:pt x="18" y="4"/>
                      </a:cubicBezTo>
                      <a:close/>
                    </a:path>
                  </a:pathLst>
                </a:custGeom>
                <a:grpFill/>
                <a:ln>
                  <a:noFill/>
                </a:ln>
              </p:spPr>
              <p:txBody>
                <a:bodyPr anchor="ctr"/>
                <a:lstStyle/>
                <a:p>
                  <a:pPr algn="ctr"/>
                  <a:endParaRPr dirty="0">
                    <a:cs typeface="+mn-ea"/>
                    <a:sym typeface="+mn-lt"/>
                  </a:endParaRPr>
                </a:p>
              </p:txBody>
            </p:sp>
            <p:sp>
              <p:nvSpPr>
                <p:cNvPr id="79" name="íšḷîďè"/>
                <p:cNvSpPr/>
                <p:nvPr/>
              </p:nvSpPr>
              <p:spPr bwMode="auto">
                <a:xfrm>
                  <a:off x="3984841" y="634808"/>
                  <a:ext cx="25214" cy="9806"/>
                </a:xfrm>
                <a:custGeom>
                  <a:avLst/>
                  <a:gdLst>
                    <a:gd name="T0" fmla="*/ 0 w 12"/>
                    <a:gd name="T1" fmla="*/ 3 h 5"/>
                    <a:gd name="T2" fmla="*/ 9 w 12"/>
                    <a:gd name="T3" fmla="*/ 5 h 5"/>
                    <a:gd name="T4" fmla="*/ 0 w 12"/>
                    <a:gd name="T5" fmla="*/ 3 h 5"/>
                  </a:gdLst>
                  <a:ahLst/>
                  <a:cxnLst>
                    <a:cxn ang="0">
                      <a:pos x="T0" y="T1"/>
                    </a:cxn>
                    <a:cxn ang="0">
                      <a:pos x="T2" y="T3"/>
                    </a:cxn>
                    <a:cxn ang="0">
                      <a:pos x="T4" y="T5"/>
                    </a:cxn>
                  </a:cxnLst>
                  <a:rect l="0" t="0" r="r" b="b"/>
                  <a:pathLst>
                    <a:path w="12" h="5">
                      <a:moveTo>
                        <a:pt x="0" y="3"/>
                      </a:moveTo>
                      <a:cubicBezTo>
                        <a:pt x="0" y="0"/>
                        <a:pt x="12" y="0"/>
                        <a:pt x="9" y="5"/>
                      </a:cubicBezTo>
                      <a:cubicBezTo>
                        <a:pt x="5" y="3"/>
                        <a:pt x="6" y="5"/>
                        <a:pt x="0" y="3"/>
                      </a:cubicBezTo>
                      <a:close/>
                    </a:path>
                  </a:pathLst>
                </a:custGeom>
                <a:grpFill/>
                <a:ln>
                  <a:noFill/>
                </a:ln>
              </p:spPr>
              <p:txBody>
                <a:bodyPr anchor="ctr"/>
                <a:lstStyle/>
                <a:p>
                  <a:pPr algn="ctr"/>
                  <a:endParaRPr dirty="0">
                    <a:cs typeface="+mn-ea"/>
                    <a:sym typeface="+mn-lt"/>
                  </a:endParaRPr>
                </a:p>
              </p:txBody>
            </p:sp>
            <p:sp>
              <p:nvSpPr>
                <p:cNvPr id="80" name="ïṩļïḓê"/>
                <p:cNvSpPr/>
                <p:nvPr/>
              </p:nvSpPr>
              <p:spPr bwMode="auto">
                <a:xfrm>
                  <a:off x="4228577" y="636209"/>
                  <a:ext cx="12607" cy="12607"/>
                </a:xfrm>
                <a:custGeom>
                  <a:avLst/>
                  <a:gdLst>
                    <a:gd name="T0" fmla="*/ 0 w 6"/>
                    <a:gd name="T1" fmla="*/ 0 h 6"/>
                    <a:gd name="T2" fmla="*/ 6 w 6"/>
                    <a:gd name="T3" fmla="*/ 6 h 6"/>
                    <a:gd name="T4" fmla="*/ 0 w 6"/>
                    <a:gd name="T5" fmla="*/ 6 h 6"/>
                    <a:gd name="T6" fmla="*/ 0 w 6"/>
                    <a:gd name="T7" fmla="*/ 0 h 6"/>
                  </a:gdLst>
                  <a:ahLst/>
                  <a:cxnLst>
                    <a:cxn ang="0">
                      <a:pos x="T0" y="T1"/>
                    </a:cxn>
                    <a:cxn ang="0">
                      <a:pos x="T2" y="T3"/>
                    </a:cxn>
                    <a:cxn ang="0">
                      <a:pos x="T4" y="T5"/>
                    </a:cxn>
                    <a:cxn ang="0">
                      <a:pos x="T6" y="T7"/>
                    </a:cxn>
                  </a:cxnLst>
                  <a:rect l="0" t="0" r="r" b="b"/>
                  <a:pathLst>
                    <a:path w="6" h="6">
                      <a:moveTo>
                        <a:pt x="0" y="0"/>
                      </a:moveTo>
                      <a:cubicBezTo>
                        <a:pt x="4" y="0"/>
                        <a:pt x="6" y="2"/>
                        <a:pt x="6" y="6"/>
                      </a:cubicBezTo>
                      <a:cubicBezTo>
                        <a:pt x="4" y="6"/>
                        <a:pt x="2" y="6"/>
                        <a:pt x="0" y="6"/>
                      </a:cubicBezTo>
                      <a:cubicBezTo>
                        <a:pt x="0" y="4"/>
                        <a:pt x="0" y="2"/>
                        <a:pt x="0" y="0"/>
                      </a:cubicBezTo>
                      <a:close/>
                    </a:path>
                  </a:pathLst>
                </a:custGeom>
                <a:grpFill/>
                <a:ln>
                  <a:noFill/>
                </a:ln>
              </p:spPr>
              <p:txBody>
                <a:bodyPr anchor="ctr"/>
                <a:lstStyle/>
                <a:p>
                  <a:pPr algn="ctr"/>
                  <a:endParaRPr dirty="0">
                    <a:cs typeface="+mn-ea"/>
                    <a:sym typeface="+mn-lt"/>
                  </a:endParaRPr>
                </a:p>
              </p:txBody>
            </p:sp>
            <p:sp>
              <p:nvSpPr>
                <p:cNvPr id="81" name="iŝḻïde"/>
                <p:cNvSpPr/>
                <p:nvPr/>
              </p:nvSpPr>
              <p:spPr bwMode="auto">
                <a:xfrm>
                  <a:off x="4124920" y="657221"/>
                  <a:ext cx="274553" cy="84047"/>
                </a:xfrm>
                <a:custGeom>
                  <a:avLst/>
                  <a:gdLst>
                    <a:gd name="T0" fmla="*/ 132 w 132"/>
                    <a:gd name="T1" fmla="*/ 22 h 40"/>
                    <a:gd name="T2" fmla="*/ 132 w 132"/>
                    <a:gd name="T3" fmla="*/ 31 h 40"/>
                    <a:gd name="T4" fmla="*/ 127 w 132"/>
                    <a:gd name="T5" fmla="*/ 35 h 40"/>
                    <a:gd name="T6" fmla="*/ 104 w 132"/>
                    <a:gd name="T7" fmla="*/ 35 h 40"/>
                    <a:gd name="T8" fmla="*/ 97 w 132"/>
                    <a:gd name="T9" fmla="*/ 39 h 40"/>
                    <a:gd name="T10" fmla="*/ 91 w 132"/>
                    <a:gd name="T11" fmla="*/ 37 h 40"/>
                    <a:gd name="T12" fmla="*/ 90 w 132"/>
                    <a:gd name="T13" fmla="*/ 39 h 40"/>
                    <a:gd name="T14" fmla="*/ 82 w 132"/>
                    <a:gd name="T15" fmla="*/ 39 h 40"/>
                    <a:gd name="T16" fmla="*/ 82 w 132"/>
                    <a:gd name="T17" fmla="*/ 37 h 40"/>
                    <a:gd name="T18" fmla="*/ 78 w 132"/>
                    <a:gd name="T19" fmla="*/ 39 h 40"/>
                    <a:gd name="T20" fmla="*/ 71 w 132"/>
                    <a:gd name="T21" fmla="*/ 35 h 40"/>
                    <a:gd name="T22" fmla="*/ 43 w 132"/>
                    <a:gd name="T23" fmla="*/ 35 h 40"/>
                    <a:gd name="T24" fmla="*/ 45 w 132"/>
                    <a:gd name="T25" fmla="*/ 31 h 40"/>
                    <a:gd name="T26" fmla="*/ 41 w 132"/>
                    <a:gd name="T27" fmla="*/ 30 h 40"/>
                    <a:gd name="T28" fmla="*/ 37 w 132"/>
                    <a:gd name="T29" fmla="*/ 22 h 40"/>
                    <a:gd name="T30" fmla="*/ 41 w 132"/>
                    <a:gd name="T31" fmla="*/ 18 h 40"/>
                    <a:gd name="T32" fmla="*/ 37 w 132"/>
                    <a:gd name="T33" fmla="*/ 11 h 40"/>
                    <a:gd name="T34" fmla="*/ 21 w 132"/>
                    <a:gd name="T35" fmla="*/ 13 h 40"/>
                    <a:gd name="T36" fmla="*/ 17 w 132"/>
                    <a:gd name="T37" fmla="*/ 9 h 40"/>
                    <a:gd name="T38" fmla="*/ 13 w 132"/>
                    <a:gd name="T39" fmla="*/ 7 h 40"/>
                    <a:gd name="T40" fmla="*/ 6 w 132"/>
                    <a:gd name="T41" fmla="*/ 9 h 40"/>
                    <a:gd name="T42" fmla="*/ 2 w 132"/>
                    <a:gd name="T43" fmla="*/ 2 h 40"/>
                    <a:gd name="T44" fmla="*/ 22 w 132"/>
                    <a:gd name="T45" fmla="*/ 0 h 40"/>
                    <a:gd name="T46" fmla="*/ 26 w 132"/>
                    <a:gd name="T47" fmla="*/ 2 h 40"/>
                    <a:gd name="T48" fmla="*/ 26 w 132"/>
                    <a:gd name="T49" fmla="*/ 5 h 40"/>
                    <a:gd name="T50" fmla="*/ 32 w 132"/>
                    <a:gd name="T51" fmla="*/ 9 h 40"/>
                    <a:gd name="T52" fmla="*/ 49 w 132"/>
                    <a:gd name="T53" fmla="*/ 9 h 40"/>
                    <a:gd name="T54" fmla="*/ 49 w 132"/>
                    <a:gd name="T55" fmla="*/ 18 h 40"/>
                    <a:gd name="T56" fmla="*/ 62 w 132"/>
                    <a:gd name="T57" fmla="*/ 20 h 40"/>
                    <a:gd name="T58" fmla="*/ 62 w 132"/>
                    <a:gd name="T59" fmla="*/ 24 h 40"/>
                    <a:gd name="T60" fmla="*/ 65 w 132"/>
                    <a:gd name="T61" fmla="*/ 22 h 40"/>
                    <a:gd name="T62" fmla="*/ 88 w 132"/>
                    <a:gd name="T63" fmla="*/ 22 h 40"/>
                    <a:gd name="T64" fmla="*/ 91 w 132"/>
                    <a:gd name="T65" fmla="*/ 24 h 40"/>
                    <a:gd name="T66" fmla="*/ 97 w 132"/>
                    <a:gd name="T67" fmla="*/ 20 h 40"/>
                    <a:gd name="T68" fmla="*/ 103 w 132"/>
                    <a:gd name="T69" fmla="*/ 20 h 40"/>
                    <a:gd name="T70" fmla="*/ 132 w 132"/>
                    <a:gd name="T7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 h="40">
                      <a:moveTo>
                        <a:pt x="132" y="22"/>
                      </a:moveTo>
                      <a:cubicBezTo>
                        <a:pt x="132" y="25"/>
                        <a:pt x="132" y="28"/>
                        <a:pt x="132" y="31"/>
                      </a:cubicBezTo>
                      <a:cubicBezTo>
                        <a:pt x="129" y="31"/>
                        <a:pt x="128" y="33"/>
                        <a:pt x="127" y="35"/>
                      </a:cubicBezTo>
                      <a:cubicBezTo>
                        <a:pt x="118" y="36"/>
                        <a:pt x="111" y="35"/>
                        <a:pt x="104" y="35"/>
                      </a:cubicBezTo>
                      <a:cubicBezTo>
                        <a:pt x="102" y="35"/>
                        <a:pt x="99" y="38"/>
                        <a:pt x="97" y="39"/>
                      </a:cubicBezTo>
                      <a:cubicBezTo>
                        <a:pt x="94" y="40"/>
                        <a:pt x="94" y="37"/>
                        <a:pt x="91" y="37"/>
                      </a:cubicBezTo>
                      <a:cubicBezTo>
                        <a:pt x="92" y="37"/>
                        <a:pt x="90" y="39"/>
                        <a:pt x="90" y="39"/>
                      </a:cubicBezTo>
                      <a:cubicBezTo>
                        <a:pt x="89" y="39"/>
                        <a:pt x="82" y="39"/>
                        <a:pt x="82" y="39"/>
                      </a:cubicBezTo>
                      <a:cubicBezTo>
                        <a:pt x="82" y="39"/>
                        <a:pt x="82" y="37"/>
                        <a:pt x="82" y="37"/>
                      </a:cubicBezTo>
                      <a:cubicBezTo>
                        <a:pt x="80" y="37"/>
                        <a:pt x="78" y="39"/>
                        <a:pt x="78" y="39"/>
                      </a:cubicBezTo>
                      <a:cubicBezTo>
                        <a:pt x="74" y="38"/>
                        <a:pt x="74" y="35"/>
                        <a:pt x="71" y="35"/>
                      </a:cubicBezTo>
                      <a:cubicBezTo>
                        <a:pt x="63" y="35"/>
                        <a:pt x="54" y="40"/>
                        <a:pt x="43" y="35"/>
                      </a:cubicBezTo>
                      <a:cubicBezTo>
                        <a:pt x="43" y="34"/>
                        <a:pt x="45" y="33"/>
                        <a:pt x="45" y="31"/>
                      </a:cubicBezTo>
                      <a:cubicBezTo>
                        <a:pt x="44" y="29"/>
                        <a:pt x="42" y="31"/>
                        <a:pt x="41" y="30"/>
                      </a:cubicBezTo>
                      <a:cubicBezTo>
                        <a:pt x="39" y="27"/>
                        <a:pt x="41" y="23"/>
                        <a:pt x="37" y="22"/>
                      </a:cubicBezTo>
                      <a:cubicBezTo>
                        <a:pt x="38" y="20"/>
                        <a:pt x="41" y="21"/>
                        <a:pt x="41" y="18"/>
                      </a:cubicBezTo>
                      <a:cubicBezTo>
                        <a:pt x="41" y="15"/>
                        <a:pt x="36" y="16"/>
                        <a:pt x="37" y="11"/>
                      </a:cubicBezTo>
                      <a:cubicBezTo>
                        <a:pt x="34" y="14"/>
                        <a:pt x="26" y="12"/>
                        <a:pt x="21" y="13"/>
                      </a:cubicBezTo>
                      <a:cubicBezTo>
                        <a:pt x="17" y="14"/>
                        <a:pt x="18" y="10"/>
                        <a:pt x="17" y="9"/>
                      </a:cubicBezTo>
                      <a:cubicBezTo>
                        <a:pt x="16" y="8"/>
                        <a:pt x="13" y="10"/>
                        <a:pt x="13" y="7"/>
                      </a:cubicBezTo>
                      <a:cubicBezTo>
                        <a:pt x="11" y="9"/>
                        <a:pt x="9" y="9"/>
                        <a:pt x="6" y="9"/>
                      </a:cubicBezTo>
                      <a:cubicBezTo>
                        <a:pt x="12" y="3"/>
                        <a:pt x="0" y="8"/>
                        <a:pt x="2" y="2"/>
                      </a:cubicBezTo>
                      <a:cubicBezTo>
                        <a:pt x="10" y="3"/>
                        <a:pt x="16" y="1"/>
                        <a:pt x="22" y="0"/>
                      </a:cubicBezTo>
                      <a:cubicBezTo>
                        <a:pt x="22" y="2"/>
                        <a:pt x="26" y="1"/>
                        <a:pt x="26" y="2"/>
                      </a:cubicBezTo>
                      <a:cubicBezTo>
                        <a:pt x="27" y="2"/>
                        <a:pt x="26" y="5"/>
                        <a:pt x="26" y="5"/>
                      </a:cubicBezTo>
                      <a:cubicBezTo>
                        <a:pt x="28" y="7"/>
                        <a:pt x="33" y="4"/>
                        <a:pt x="32" y="9"/>
                      </a:cubicBezTo>
                      <a:cubicBezTo>
                        <a:pt x="37" y="4"/>
                        <a:pt x="42" y="10"/>
                        <a:pt x="49" y="9"/>
                      </a:cubicBezTo>
                      <a:cubicBezTo>
                        <a:pt x="47" y="15"/>
                        <a:pt x="52" y="15"/>
                        <a:pt x="49" y="18"/>
                      </a:cubicBezTo>
                      <a:cubicBezTo>
                        <a:pt x="52" y="19"/>
                        <a:pt x="57" y="18"/>
                        <a:pt x="62" y="20"/>
                      </a:cubicBezTo>
                      <a:cubicBezTo>
                        <a:pt x="63" y="21"/>
                        <a:pt x="53" y="25"/>
                        <a:pt x="62" y="24"/>
                      </a:cubicBezTo>
                      <a:cubicBezTo>
                        <a:pt x="63" y="24"/>
                        <a:pt x="63" y="22"/>
                        <a:pt x="65" y="22"/>
                      </a:cubicBezTo>
                      <a:cubicBezTo>
                        <a:pt x="71" y="22"/>
                        <a:pt x="80" y="21"/>
                        <a:pt x="88" y="22"/>
                      </a:cubicBezTo>
                      <a:cubicBezTo>
                        <a:pt x="89" y="22"/>
                        <a:pt x="92" y="24"/>
                        <a:pt x="91" y="24"/>
                      </a:cubicBezTo>
                      <a:cubicBezTo>
                        <a:pt x="96" y="24"/>
                        <a:pt x="88" y="21"/>
                        <a:pt x="97" y="20"/>
                      </a:cubicBezTo>
                      <a:cubicBezTo>
                        <a:pt x="99" y="20"/>
                        <a:pt x="101" y="21"/>
                        <a:pt x="103" y="20"/>
                      </a:cubicBezTo>
                      <a:cubicBezTo>
                        <a:pt x="110" y="19"/>
                        <a:pt x="122" y="19"/>
                        <a:pt x="132" y="22"/>
                      </a:cubicBezTo>
                      <a:close/>
                    </a:path>
                  </a:pathLst>
                </a:custGeom>
                <a:grpFill/>
                <a:ln>
                  <a:noFill/>
                </a:ln>
              </p:spPr>
              <p:txBody>
                <a:bodyPr anchor="ctr"/>
                <a:lstStyle/>
                <a:p>
                  <a:pPr algn="ctr"/>
                  <a:endParaRPr dirty="0">
                    <a:cs typeface="+mn-ea"/>
                    <a:sym typeface="+mn-lt"/>
                  </a:endParaRPr>
                </a:p>
              </p:txBody>
            </p:sp>
            <p:sp>
              <p:nvSpPr>
                <p:cNvPr id="82" name="ïSḻïḍê"/>
                <p:cNvSpPr/>
                <p:nvPr/>
              </p:nvSpPr>
              <p:spPr bwMode="auto">
                <a:xfrm>
                  <a:off x="6475433" y="655820"/>
                  <a:ext cx="278756" cy="198911"/>
                </a:xfrm>
                <a:custGeom>
                  <a:avLst/>
                  <a:gdLst>
                    <a:gd name="T0" fmla="*/ 110 w 134"/>
                    <a:gd name="T1" fmla="*/ 3 h 96"/>
                    <a:gd name="T2" fmla="*/ 132 w 134"/>
                    <a:gd name="T3" fmla="*/ 1 h 96"/>
                    <a:gd name="T4" fmla="*/ 130 w 134"/>
                    <a:gd name="T5" fmla="*/ 10 h 96"/>
                    <a:gd name="T6" fmla="*/ 106 w 134"/>
                    <a:gd name="T7" fmla="*/ 14 h 96"/>
                    <a:gd name="T8" fmla="*/ 102 w 134"/>
                    <a:gd name="T9" fmla="*/ 18 h 96"/>
                    <a:gd name="T10" fmla="*/ 98 w 134"/>
                    <a:gd name="T11" fmla="*/ 18 h 96"/>
                    <a:gd name="T12" fmla="*/ 95 w 134"/>
                    <a:gd name="T13" fmla="*/ 21 h 96"/>
                    <a:gd name="T14" fmla="*/ 91 w 134"/>
                    <a:gd name="T15" fmla="*/ 19 h 96"/>
                    <a:gd name="T16" fmla="*/ 83 w 134"/>
                    <a:gd name="T17" fmla="*/ 21 h 96"/>
                    <a:gd name="T18" fmla="*/ 76 w 134"/>
                    <a:gd name="T19" fmla="*/ 23 h 96"/>
                    <a:gd name="T20" fmla="*/ 74 w 134"/>
                    <a:gd name="T21" fmla="*/ 27 h 96"/>
                    <a:gd name="T22" fmla="*/ 65 w 134"/>
                    <a:gd name="T23" fmla="*/ 32 h 96"/>
                    <a:gd name="T24" fmla="*/ 59 w 134"/>
                    <a:gd name="T25" fmla="*/ 36 h 96"/>
                    <a:gd name="T26" fmla="*/ 56 w 134"/>
                    <a:gd name="T27" fmla="*/ 40 h 96"/>
                    <a:gd name="T28" fmla="*/ 54 w 134"/>
                    <a:gd name="T29" fmla="*/ 44 h 96"/>
                    <a:gd name="T30" fmla="*/ 44 w 134"/>
                    <a:gd name="T31" fmla="*/ 47 h 96"/>
                    <a:gd name="T32" fmla="*/ 43 w 134"/>
                    <a:gd name="T33" fmla="*/ 49 h 96"/>
                    <a:gd name="T34" fmla="*/ 35 w 134"/>
                    <a:gd name="T35" fmla="*/ 53 h 96"/>
                    <a:gd name="T36" fmla="*/ 31 w 134"/>
                    <a:gd name="T37" fmla="*/ 60 h 96"/>
                    <a:gd name="T38" fmla="*/ 33 w 134"/>
                    <a:gd name="T39" fmla="*/ 72 h 96"/>
                    <a:gd name="T40" fmla="*/ 28 w 134"/>
                    <a:gd name="T41" fmla="*/ 75 h 96"/>
                    <a:gd name="T42" fmla="*/ 31 w 134"/>
                    <a:gd name="T43" fmla="*/ 83 h 96"/>
                    <a:gd name="T44" fmla="*/ 29 w 134"/>
                    <a:gd name="T45" fmla="*/ 85 h 96"/>
                    <a:gd name="T46" fmla="*/ 31 w 134"/>
                    <a:gd name="T47" fmla="*/ 87 h 96"/>
                    <a:gd name="T48" fmla="*/ 33 w 134"/>
                    <a:gd name="T49" fmla="*/ 85 h 96"/>
                    <a:gd name="T50" fmla="*/ 39 w 134"/>
                    <a:gd name="T51" fmla="*/ 88 h 96"/>
                    <a:gd name="T52" fmla="*/ 37 w 134"/>
                    <a:gd name="T53" fmla="*/ 96 h 96"/>
                    <a:gd name="T54" fmla="*/ 20 w 134"/>
                    <a:gd name="T55" fmla="*/ 96 h 96"/>
                    <a:gd name="T56" fmla="*/ 22 w 134"/>
                    <a:gd name="T57" fmla="*/ 92 h 96"/>
                    <a:gd name="T58" fmla="*/ 16 w 134"/>
                    <a:gd name="T59" fmla="*/ 90 h 96"/>
                    <a:gd name="T60" fmla="*/ 13 w 134"/>
                    <a:gd name="T61" fmla="*/ 87 h 96"/>
                    <a:gd name="T62" fmla="*/ 9 w 134"/>
                    <a:gd name="T63" fmla="*/ 87 h 96"/>
                    <a:gd name="T64" fmla="*/ 3 w 134"/>
                    <a:gd name="T65" fmla="*/ 87 h 96"/>
                    <a:gd name="T66" fmla="*/ 2 w 134"/>
                    <a:gd name="T67" fmla="*/ 73 h 96"/>
                    <a:gd name="T68" fmla="*/ 11 w 134"/>
                    <a:gd name="T69" fmla="*/ 70 h 96"/>
                    <a:gd name="T70" fmla="*/ 9 w 134"/>
                    <a:gd name="T71" fmla="*/ 68 h 96"/>
                    <a:gd name="T72" fmla="*/ 11 w 134"/>
                    <a:gd name="T73" fmla="*/ 64 h 96"/>
                    <a:gd name="T74" fmla="*/ 20 w 134"/>
                    <a:gd name="T75" fmla="*/ 60 h 96"/>
                    <a:gd name="T76" fmla="*/ 20 w 134"/>
                    <a:gd name="T77" fmla="*/ 53 h 96"/>
                    <a:gd name="T78" fmla="*/ 26 w 134"/>
                    <a:gd name="T79" fmla="*/ 51 h 96"/>
                    <a:gd name="T80" fmla="*/ 29 w 134"/>
                    <a:gd name="T81" fmla="*/ 46 h 96"/>
                    <a:gd name="T82" fmla="*/ 29 w 134"/>
                    <a:gd name="T83" fmla="*/ 36 h 96"/>
                    <a:gd name="T84" fmla="*/ 44 w 134"/>
                    <a:gd name="T85" fmla="*/ 31 h 96"/>
                    <a:gd name="T86" fmla="*/ 46 w 134"/>
                    <a:gd name="T87" fmla="*/ 27 h 96"/>
                    <a:gd name="T88" fmla="*/ 48 w 134"/>
                    <a:gd name="T89" fmla="*/ 29 h 96"/>
                    <a:gd name="T90" fmla="*/ 52 w 134"/>
                    <a:gd name="T91" fmla="*/ 25 h 96"/>
                    <a:gd name="T92" fmla="*/ 54 w 134"/>
                    <a:gd name="T93" fmla="*/ 21 h 96"/>
                    <a:gd name="T94" fmla="*/ 63 w 134"/>
                    <a:gd name="T95" fmla="*/ 19 h 96"/>
                    <a:gd name="T96" fmla="*/ 74 w 134"/>
                    <a:gd name="T97" fmla="*/ 18 h 96"/>
                    <a:gd name="T98" fmla="*/ 76 w 134"/>
                    <a:gd name="T99" fmla="*/ 16 h 96"/>
                    <a:gd name="T100" fmla="*/ 80 w 134"/>
                    <a:gd name="T101" fmla="*/ 18 h 96"/>
                    <a:gd name="T102" fmla="*/ 82 w 134"/>
                    <a:gd name="T103" fmla="*/ 14 h 96"/>
                    <a:gd name="T104" fmla="*/ 83 w 134"/>
                    <a:gd name="T105" fmla="*/ 14 h 96"/>
                    <a:gd name="T106" fmla="*/ 97 w 134"/>
                    <a:gd name="T107" fmla="*/ 12 h 96"/>
                    <a:gd name="T108" fmla="*/ 100 w 134"/>
                    <a:gd name="T109" fmla="*/ 10 h 96"/>
                    <a:gd name="T110" fmla="*/ 102 w 134"/>
                    <a:gd name="T111" fmla="*/ 8 h 96"/>
                    <a:gd name="T112" fmla="*/ 110 w 134"/>
                    <a:gd name="T113" fmla="*/ 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 h="96">
                      <a:moveTo>
                        <a:pt x="110" y="3"/>
                      </a:moveTo>
                      <a:cubicBezTo>
                        <a:pt x="116" y="7"/>
                        <a:pt x="124" y="0"/>
                        <a:pt x="132" y="1"/>
                      </a:cubicBezTo>
                      <a:cubicBezTo>
                        <a:pt x="134" y="6"/>
                        <a:pt x="129" y="6"/>
                        <a:pt x="130" y="10"/>
                      </a:cubicBezTo>
                      <a:cubicBezTo>
                        <a:pt x="124" y="7"/>
                        <a:pt x="114" y="13"/>
                        <a:pt x="106" y="14"/>
                      </a:cubicBezTo>
                      <a:cubicBezTo>
                        <a:pt x="104" y="14"/>
                        <a:pt x="103" y="17"/>
                        <a:pt x="102" y="18"/>
                      </a:cubicBezTo>
                      <a:cubicBezTo>
                        <a:pt x="101" y="18"/>
                        <a:pt x="99" y="17"/>
                        <a:pt x="98" y="18"/>
                      </a:cubicBezTo>
                      <a:cubicBezTo>
                        <a:pt x="98" y="18"/>
                        <a:pt x="95" y="21"/>
                        <a:pt x="95" y="21"/>
                      </a:cubicBezTo>
                      <a:cubicBezTo>
                        <a:pt x="93" y="22"/>
                        <a:pt x="93" y="19"/>
                        <a:pt x="91" y="19"/>
                      </a:cubicBezTo>
                      <a:cubicBezTo>
                        <a:pt x="89" y="20"/>
                        <a:pt x="86" y="21"/>
                        <a:pt x="83" y="21"/>
                      </a:cubicBezTo>
                      <a:cubicBezTo>
                        <a:pt x="82" y="22"/>
                        <a:pt x="78" y="22"/>
                        <a:pt x="76" y="23"/>
                      </a:cubicBezTo>
                      <a:cubicBezTo>
                        <a:pt x="74" y="24"/>
                        <a:pt x="76" y="26"/>
                        <a:pt x="74" y="27"/>
                      </a:cubicBezTo>
                      <a:cubicBezTo>
                        <a:pt x="73" y="28"/>
                        <a:pt x="65" y="27"/>
                        <a:pt x="65" y="32"/>
                      </a:cubicBezTo>
                      <a:cubicBezTo>
                        <a:pt x="65" y="34"/>
                        <a:pt x="61" y="35"/>
                        <a:pt x="59" y="36"/>
                      </a:cubicBezTo>
                      <a:cubicBezTo>
                        <a:pt x="58" y="37"/>
                        <a:pt x="56" y="39"/>
                        <a:pt x="56" y="40"/>
                      </a:cubicBezTo>
                      <a:cubicBezTo>
                        <a:pt x="55" y="41"/>
                        <a:pt x="53" y="42"/>
                        <a:pt x="54" y="44"/>
                      </a:cubicBezTo>
                      <a:cubicBezTo>
                        <a:pt x="48" y="46"/>
                        <a:pt x="48" y="42"/>
                        <a:pt x="44" y="47"/>
                      </a:cubicBezTo>
                      <a:cubicBezTo>
                        <a:pt x="44" y="48"/>
                        <a:pt x="43" y="47"/>
                        <a:pt x="43" y="49"/>
                      </a:cubicBezTo>
                      <a:cubicBezTo>
                        <a:pt x="42" y="52"/>
                        <a:pt x="38" y="51"/>
                        <a:pt x="35" y="53"/>
                      </a:cubicBezTo>
                      <a:cubicBezTo>
                        <a:pt x="35" y="56"/>
                        <a:pt x="37" y="62"/>
                        <a:pt x="31" y="60"/>
                      </a:cubicBezTo>
                      <a:cubicBezTo>
                        <a:pt x="32" y="64"/>
                        <a:pt x="29" y="71"/>
                        <a:pt x="33" y="72"/>
                      </a:cubicBezTo>
                      <a:cubicBezTo>
                        <a:pt x="32" y="73"/>
                        <a:pt x="30" y="74"/>
                        <a:pt x="28" y="75"/>
                      </a:cubicBezTo>
                      <a:cubicBezTo>
                        <a:pt x="25" y="80"/>
                        <a:pt x="32" y="79"/>
                        <a:pt x="31" y="83"/>
                      </a:cubicBezTo>
                      <a:cubicBezTo>
                        <a:pt x="31" y="83"/>
                        <a:pt x="28" y="83"/>
                        <a:pt x="29" y="85"/>
                      </a:cubicBezTo>
                      <a:cubicBezTo>
                        <a:pt x="29" y="84"/>
                        <a:pt x="33" y="87"/>
                        <a:pt x="31" y="87"/>
                      </a:cubicBezTo>
                      <a:cubicBezTo>
                        <a:pt x="33" y="87"/>
                        <a:pt x="34" y="85"/>
                        <a:pt x="33" y="85"/>
                      </a:cubicBezTo>
                      <a:cubicBezTo>
                        <a:pt x="35" y="86"/>
                        <a:pt x="35" y="89"/>
                        <a:pt x="39" y="88"/>
                      </a:cubicBezTo>
                      <a:cubicBezTo>
                        <a:pt x="39" y="92"/>
                        <a:pt x="36" y="92"/>
                        <a:pt x="37" y="96"/>
                      </a:cubicBezTo>
                      <a:cubicBezTo>
                        <a:pt x="31" y="96"/>
                        <a:pt x="26" y="96"/>
                        <a:pt x="20" y="96"/>
                      </a:cubicBezTo>
                      <a:cubicBezTo>
                        <a:pt x="20" y="95"/>
                        <a:pt x="23" y="93"/>
                        <a:pt x="22" y="92"/>
                      </a:cubicBezTo>
                      <a:cubicBezTo>
                        <a:pt x="21" y="90"/>
                        <a:pt x="18" y="91"/>
                        <a:pt x="16" y="90"/>
                      </a:cubicBezTo>
                      <a:cubicBezTo>
                        <a:pt x="15" y="90"/>
                        <a:pt x="14" y="87"/>
                        <a:pt x="13" y="87"/>
                      </a:cubicBezTo>
                      <a:cubicBezTo>
                        <a:pt x="12" y="86"/>
                        <a:pt x="9" y="87"/>
                        <a:pt x="9" y="87"/>
                      </a:cubicBezTo>
                      <a:cubicBezTo>
                        <a:pt x="7" y="84"/>
                        <a:pt x="7" y="87"/>
                        <a:pt x="3" y="87"/>
                      </a:cubicBezTo>
                      <a:cubicBezTo>
                        <a:pt x="3" y="82"/>
                        <a:pt x="0" y="80"/>
                        <a:pt x="2" y="73"/>
                      </a:cubicBezTo>
                      <a:cubicBezTo>
                        <a:pt x="7" y="80"/>
                        <a:pt x="2" y="66"/>
                        <a:pt x="11" y="70"/>
                      </a:cubicBezTo>
                      <a:cubicBezTo>
                        <a:pt x="12" y="68"/>
                        <a:pt x="9" y="68"/>
                        <a:pt x="9" y="68"/>
                      </a:cubicBezTo>
                      <a:cubicBezTo>
                        <a:pt x="9" y="66"/>
                        <a:pt x="15" y="65"/>
                        <a:pt x="11" y="64"/>
                      </a:cubicBezTo>
                      <a:cubicBezTo>
                        <a:pt x="12" y="61"/>
                        <a:pt x="17" y="61"/>
                        <a:pt x="20" y="60"/>
                      </a:cubicBezTo>
                      <a:cubicBezTo>
                        <a:pt x="18" y="57"/>
                        <a:pt x="26" y="54"/>
                        <a:pt x="20" y="53"/>
                      </a:cubicBezTo>
                      <a:cubicBezTo>
                        <a:pt x="20" y="51"/>
                        <a:pt x="24" y="51"/>
                        <a:pt x="26" y="51"/>
                      </a:cubicBezTo>
                      <a:cubicBezTo>
                        <a:pt x="26" y="48"/>
                        <a:pt x="27" y="46"/>
                        <a:pt x="29" y="46"/>
                      </a:cubicBezTo>
                      <a:cubicBezTo>
                        <a:pt x="26" y="42"/>
                        <a:pt x="31" y="42"/>
                        <a:pt x="29" y="36"/>
                      </a:cubicBezTo>
                      <a:cubicBezTo>
                        <a:pt x="37" y="37"/>
                        <a:pt x="39" y="32"/>
                        <a:pt x="44" y="31"/>
                      </a:cubicBezTo>
                      <a:cubicBezTo>
                        <a:pt x="47" y="31"/>
                        <a:pt x="45" y="27"/>
                        <a:pt x="46" y="27"/>
                      </a:cubicBezTo>
                      <a:cubicBezTo>
                        <a:pt x="47" y="26"/>
                        <a:pt x="49" y="28"/>
                        <a:pt x="48" y="29"/>
                      </a:cubicBezTo>
                      <a:cubicBezTo>
                        <a:pt x="49" y="28"/>
                        <a:pt x="51" y="26"/>
                        <a:pt x="52" y="25"/>
                      </a:cubicBezTo>
                      <a:cubicBezTo>
                        <a:pt x="53" y="24"/>
                        <a:pt x="54" y="23"/>
                        <a:pt x="54" y="21"/>
                      </a:cubicBezTo>
                      <a:cubicBezTo>
                        <a:pt x="57" y="22"/>
                        <a:pt x="60" y="21"/>
                        <a:pt x="63" y="19"/>
                      </a:cubicBezTo>
                      <a:cubicBezTo>
                        <a:pt x="66" y="18"/>
                        <a:pt x="68" y="19"/>
                        <a:pt x="74" y="18"/>
                      </a:cubicBezTo>
                      <a:cubicBezTo>
                        <a:pt x="76" y="17"/>
                        <a:pt x="75" y="16"/>
                        <a:pt x="76" y="16"/>
                      </a:cubicBezTo>
                      <a:cubicBezTo>
                        <a:pt x="78" y="15"/>
                        <a:pt x="80" y="18"/>
                        <a:pt x="80" y="18"/>
                      </a:cubicBezTo>
                      <a:cubicBezTo>
                        <a:pt x="83" y="17"/>
                        <a:pt x="78" y="14"/>
                        <a:pt x="82" y="14"/>
                      </a:cubicBezTo>
                      <a:cubicBezTo>
                        <a:pt x="82" y="14"/>
                        <a:pt x="83" y="14"/>
                        <a:pt x="83" y="14"/>
                      </a:cubicBezTo>
                      <a:cubicBezTo>
                        <a:pt x="85" y="13"/>
                        <a:pt x="91" y="13"/>
                        <a:pt x="97" y="12"/>
                      </a:cubicBezTo>
                      <a:cubicBezTo>
                        <a:pt x="100" y="11"/>
                        <a:pt x="99" y="12"/>
                        <a:pt x="100" y="10"/>
                      </a:cubicBezTo>
                      <a:cubicBezTo>
                        <a:pt x="100" y="10"/>
                        <a:pt x="102" y="8"/>
                        <a:pt x="102" y="8"/>
                      </a:cubicBezTo>
                      <a:cubicBezTo>
                        <a:pt x="107" y="6"/>
                        <a:pt x="110" y="12"/>
                        <a:pt x="110" y="3"/>
                      </a:cubicBezTo>
                      <a:close/>
                    </a:path>
                  </a:pathLst>
                </a:custGeom>
                <a:grpFill/>
                <a:ln>
                  <a:noFill/>
                </a:ln>
              </p:spPr>
              <p:txBody>
                <a:bodyPr anchor="ctr"/>
                <a:lstStyle/>
                <a:p>
                  <a:pPr algn="ctr"/>
                  <a:endParaRPr dirty="0">
                    <a:cs typeface="+mn-ea"/>
                    <a:sym typeface="+mn-lt"/>
                  </a:endParaRPr>
                </a:p>
              </p:txBody>
            </p:sp>
            <p:sp>
              <p:nvSpPr>
                <p:cNvPr id="83" name="îṥļîḋé"/>
                <p:cNvSpPr/>
                <p:nvPr/>
              </p:nvSpPr>
              <p:spPr bwMode="auto">
                <a:xfrm>
                  <a:off x="4053480" y="668427"/>
                  <a:ext cx="29417" cy="12607"/>
                </a:xfrm>
                <a:custGeom>
                  <a:avLst/>
                  <a:gdLst>
                    <a:gd name="T0" fmla="*/ 10 w 14"/>
                    <a:gd name="T1" fmla="*/ 0 h 6"/>
                    <a:gd name="T2" fmla="*/ 14 w 14"/>
                    <a:gd name="T3" fmla="*/ 0 h 6"/>
                    <a:gd name="T4" fmla="*/ 10 w 14"/>
                    <a:gd name="T5" fmla="*/ 0 h 6"/>
                  </a:gdLst>
                  <a:ahLst/>
                  <a:cxnLst>
                    <a:cxn ang="0">
                      <a:pos x="T0" y="T1"/>
                    </a:cxn>
                    <a:cxn ang="0">
                      <a:pos x="T2" y="T3"/>
                    </a:cxn>
                    <a:cxn ang="0">
                      <a:pos x="T4" y="T5"/>
                    </a:cxn>
                  </a:cxnLst>
                  <a:rect l="0" t="0" r="r" b="b"/>
                  <a:pathLst>
                    <a:path w="14" h="6">
                      <a:moveTo>
                        <a:pt x="10" y="0"/>
                      </a:moveTo>
                      <a:cubicBezTo>
                        <a:pt x="11" y="0"/>
                        <a:pt x="12" y="0"/>
                        <a:pt x="14" y="0"/>
                      </a:cubicBezTo>
                      <a:cubicBezTo>
                        <a:pt x="14" y="6"/>
                        <a:pt x="0" y="0"/>
                        <a:pt x="10" y="0"/>
                      </a:cubicBezTo>
                      <a:close/>
                    </a:path>
                  </a:pathLst>
                </a:custGeom>
                <a:grpFill/>
                <a:ln>
                  <a:noFill/>
                </a:ln>
              </p:spPr>
              <p:txBody>
                <a:bodyPr anchor="ctr"/>
                <a:lstStyle/>
                <a:p>
                  <a:pPr algn="ctr"/>
                  <a:endParaRPr dirty="0">
                    <a:cs typeface="+mn-ea"/>
                    <a:sym typeface="+mn-lt"/>
                  </a:endParaRPr>
                </a:p>
              </p:txBody>
            </p:sp>
            <p:sp>
              <p:nvSpPr>
                <p:cNvPr id="84" name="îşľídè"/>
                <p:cNvSpPr/>
                <p:nvPr/>
              </p:nvSpPr>
              <p:spPr bwMode="auto">
                <a:xfrm>
                  <a:off x="7827188" y="682435"/>
                  <a:ext cx="85448" cy="67238"/>
                </a:xfrm>
                <a:custGeom>
                  <a:avLst/>
                  <a:gdLst>
                    <a:gd name="T0" fmla="*/ 11 w 41"/>
                    <a:gd name="T1" fmla="*/ 1 h 32"/>
                    <a:gd name="T2" fmla="*/ 13 w 41"/>
                    <a:gd name="T3" fmla="*/ 3 h 32"/>
                    <a:gd name="T4" fmla="*/ 24 w 41"/>
                    <a:gd name="T5" fmla="*/ 8 h 32"/>
                    <a:gd name="T6" fmla="*/ 30 w 41"/>
                    <a:gd name="T7" fmla="*/ 5 h 32"/>
                    <a:gd name="T8" fmla="*/ 41 w 41"/>
                    <a:gd name="T9" fmla="*/ 6 h 32"/>
                    <a:gd name="T10" fmla="*/ 37 w 41"/>
                    <a:gd name="T11" fmla="*/ 16 h 32"/>
                    <a:gd name="T12" fmla="*/ 23 w 41"/>
                    <a:gd name="T13" fmla="*/ 19 h 32"/>
                    <a:gd name="T14" fmla="*/ 23 w 41"/>
                    <a:gd name="T15" fmla="*/ 21 h 32"/>
                    <a:gd name="T16" fmla="*/ 19 w 41"/>
                    <a:gd name="T17" fmla="*/ 25 h 32"/>
                    <a:gd name="T18" fmla="*/ 13 w 41"/>
                    <a:gd name="T19" fmla="*/ 27 h 32"/>
                    <a:gd name="T20" fmla="*/ 6 w 41"/>
                    <a:gd name="T21" fmla="*/ 23 h 32"/>
                    <a:gd name="T22" fmla="*/ 0 w 41"/>
                    <a:gd name="T23" fmla="*/ 8 h 32"/>
                    <a:gd name="T24" fmla="*/ 11 w 41"/>
                    <a:gd name="T2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11" y="1"/>
                      </a:moveTo>
                      <a:cubicBezTo>
                        <a:pt x="13" y="0"/>
                        <a:pt x="13" y="2"/>
                        <a:pt x="13" y="3"/>
                      </a:cubicBezTo>
                      <a:cubicBezTo>
                        <a:pt x="15" y="7"/>
                        <a:pt x="21" y="6"/>
                        <a:pt x="24" y="8"/>
                      </a:cubicBezTo>
                      <a:cubicBezTo>
                        <a:pt x="28" y="10"/>
                        <a:pt x="29" y="5"/>
                        <a:pt x="30" y="5"/>
                      </a:cubicBezTo>
                      <a:cubicBezTo>
                        <a:pt x="32" y="4"/>
                        <a:pt x="35" y="8"/>
                        <a:pt x="41" y="6"/>
                      </a:cubicBezTo>
                      <a:cubicBezTo>
                        <a:pt x="40" y="8"/>
                        <a:pt x="31" y="12"/>
                        <a:pt x="37" y="16"/>
                      </a:cubicBezTo>
                      <a:cubicBezTo>
                        <a:pt x="36" y="20"/>
                        <a:pt x="29" y="20"/>
                        <a:pt x="23" y="19"/>
                      </a:cubicBezTo>
                      <a:cubicBezTo>
                        <a:pt x="20" y="20"/>
                        <a:pt x="21" y="21"/>
                        <a:pt x="23" y="21"/>
                      </a:cubicBezTo>
                      <a:cubicBezTo>
                        <a:pt x="24" y="25"/>
                        <a:pt x="12" y="22"/>
                        <a:pt x="19" y="25"/>
                      </a:cubicBezTo>
                      <a:cubicBezTo>
                        <a:pt x="19" y="32"/>
                        <a:pt x="13" y="21"/>
                        <a:pt x="13" y="27"/>
                      </a:cubicBezTo>
                      <a:cubicBezTo>
                        <a:pt x="10" y="26"/>
                        <a:pt x="12" y="21"/>
                        <a:pt x="6" y="23"/>
                      </a:cubicBezTo>
                      <a:cubicBezTo>
                        <a:pt x="4" y="18"/>
                        <a:pt x="5" y="10"/>
                        <a:pt x="0" y="8"/>
                      </a:cubicBezTo>
                      <a:cubicBezTo>
                        <a:pt x="2" y="4"/>
                        <a:pt x="13" y="8"/>
                        <a:pt x="11" y="1"/>
                      </a:cubicBezTo>
                      <a:close/>
                    </a:path>
                  </a:pathLst>
                </a:custGeom>
                <a:grpFill/>
                <a:ln>
                  <a:noFill/>
                </a:ln>
              </p:spPr>
              <p:txBody>
                <a:bodyPr anchor="ctr"/>
                <a:lstStyle/>
                <a:p>
                  <a:pPr algn="ctr"/>
                  <a:endParaRPr dirty="0">
                    <a:cs typeface="+mn-ea"/>
                    <a:sym typeface="+mn-lt"/>
                  </a:endParaRPr>
                </a:p>
              </p:txBody>
            </p:sp>
            <p:sp>
              <p:nvSpPr>
                <p:cNvPr id="85" name="iSḻiḍé"/>
                <p:cNvSpPr/>
                <p:nvPr/>
              </p:nvSpPr>
              <p:spPr bwMode="auto">
                <a:xfrm>
                  <a:off x="3770522" y="692241"/>
                  <a:ext cx="23814" cy="15409"/>
                </a:xfrm>
                <a:custGeom>
                  <a:avLst/>
                  <a:gdLst>
                    <a:gd name="T0" fmla="*/ 6 w 11"/>
                    <a:gd name="T1" fmla="*/ 0 h 7"/>
                    <a:gd name="T2" fmla="*/ 8 w 11"/>
                    <a:gd name="T3" fmla="*/ 7 h 7"/>
                    <a:gd name="T4" fmla="*/ 0 w 11"/>
                    <a:gd name="T5" fmla="*/ 5 h 7"/>
                    <a:gd name="T6" fmla="*/ 6 w 11"/>
                    <a:gd name="T7" fmla="*/ 0 h 7"/>
                  </a:gdLst>
                  <a:ahLst/>
                  <a:cxnLst>
                    <a:cxn ang="0">
                      <a:pos x="T0" y="T1"/>
                    </a:cxn>
                    <a:cxn ang="0">
                      <a:pos x="T2" y="T3"/>
                    </a:cxn>
                    <a:cxn ang="0">
                      <a:pos x="T4" y="T5"/>
                    </a:cxn>
                    <a:cxn ang="0">
                      <a:pos x="T6" y="T7"/>
                    </a:cxn>
                  </a:cxnLst>
                  <a:rect l="0" t="0" r="r" b="b"/>
                  <a:pathLst>
                    <a:path w="11" h="7">
                      <a:moveTo>
                        <a:pt x="6" y="0"/>
                      </a:moveTo>
                      <a:cubicBezTo>
                        <a:pt x="11" y="1"/>
                        <a:pt x="8" y="2"/>
                        <a:pt x="8" y="7"/>
                      </a:cubicBezTo>
                      <a:cubicBezTo>
                        <a:pt x="6" y="6"/>
                        <a:pt x="4" y="5"/>
                        <a:pt x="0" y="5"/>
                      </a:cubicBezTo>
                      <a:cubicBezTo>
                        <a:pt x="1" y="2"/>
                        <a:pt x="7" y="4"/>
                        <a:pt x="6" y="0"/>
                      </a:cubicBezTo>
                      <a:close/>
                    </a:path>
                  </a:pathLst>
                </a:custGeom>
                <a:grpFill/>
                <a:ln>
                  <a:noFill/>
                </a:ln>
              </p:spPr>
              <p:txBody>
                <a:bodyPr anchor="ctr"/>
                <a:lstStyle/>
                <a:p>
                  <a:pPr algn="ctr"/>
                  <a:endParaRPr dirty="0">
                    <a:cs typeface="+mn-ea"/>
                    <a:sym typeface="+mn-lt"/>
                  </a:endParaRPr>
                </a:p>
              </p:txBody>
            </p:sp>
            <p:sp>
              <p:nvSpPr>
                <p:cNvPr id="86" name="íṡlîḑê"/>
                <p:cNvSpPr/>
                <p:nvPr/>
              </p:nvSpPr>
              <p:spPr bwMode="auto">
                <a:xfrm>
                  <a:off x="7921040" y="692241"/>
                  <a:ext cx="39222" cy="36420"/>
                </a:xfrm>
                <a:custGeom>
                  <a:avLst/>
                  <a:gdLst>
                    <a:gd name="T0" fmla="*/ 0 w 19"/>
                    <a:gd name="T1" fmla="*/ 5 h 17"/>
                    <a:gd name="T2" fmla="*/ 19 w 19"/>
                    <a:gd name="T3" fmla="*/ 9 h 17"/>
                    <a:gd name="T4" fmla="*/ 11 w 19"/>
                    <a:gd name="T5" fmla="*/ 16 h 17"/>
                    <a:gd name="T6" fmla="*/ 7 w 19"/>
                    <a:gd name="T7" fmla="*/ 13 h 17"/>
                    <a:gd name="T8" fmla="*/ 4 w 19"/>
                    <a:gd name="T9" fmla="*/ 13 h 17"/>
                    <a:gd name="T10" fmla="*/ 0 w 19"/>
                    <a:gd name="T11" fmla="*/ 5 h 17"/>
                  </a:gdLst>
                  <a:ahLst/>
                  <a:cxnLst>
                    <a:cxn ang="0">
                      <a:pos x="T0" y="T1"/>
                    </a:cxn>
                    <a:cxn ang="0">
                      <a:pos x="T2" y="T3"/>
                    </a:cxn>
                    <a:cxn ang="0">
                      <a:pos x="T4" y="T5"/>
                    </a:cxn>
                    <a:cxn ang="0">
                      <a:pos x="T6" y="T7"/>
                    </a:cxn>
                    <a:cxn ang="0">
                      <a:pos x="T8" y="T9"/>
                    </a:cxn>
                    <a:cxn ang="0">
                      <a:pos x="T10" y="T11"/>
                    </a:cxn>
                  </a:cxnLst>
                  <a:rect l="0" t="0" r="r" b="b"/>
                  <a:pathLst>
                    <a:path w="19" h="17">
                      <a:moveTo>
                        <a:pt x="0" y="5"/>
                      </a:moveTo>
                      <a:cubicBezTo>
                        <a:pt x="6" y="0"/>
                        <a:pt x="16" y="5"/>
                        <a:pt x="19" y="9"/>
                      </a:cubicBezTo>
                      <a:cubicBezTo>
                        <a:pt x="18" y="13"/>
                        <a:pt x="10" y="10"/>
                        <a:pt x="11" y="16"/>
                      </a:cubicBezTo>
                      <a:cubicBezTo>
                        <a:pt x="9" y="17"/>
                        <a:pt x="8" y="13"/>
                        <a:pt x="7" y="13"/>
                      </a:cubicBezTo>
                      <a:cubicBezTo>
                        <a:pt x="7" y="12"/>
                        <a:pt x="4" y="13"/>
                        <a:pt x="4" y="13"/>
                      </a:cubicBezTo>
                      <a:cubicBezTo>
                        <a:pt x="2" y="10"/>
                        <a:pt x="4" y="6"/>
                        <a:pt x="0" y="5"/>
                      </a:cubicBezTo>
                      <a:close/>
                    </a:path>
                  </a:pathLst>
                </a:custGeom>
                <a:grpFill/>
                <a:ln>
                  <a:noFill/>
                </a:ln>
              </p:spPr>
              <p:txBody>
                <a:bodyPr anchor="ctr"/>
                <a:lstStyle/>
                <a:p>
                  <a:pPr algn="ctr"/>
                  <a:endParaRPr dirty="0">
                    <a:cs typeface="+mn-ea"/>
                    <a:sym typeface="+mn-lt"/>
                  </a:endParaRPr>
                </a:p>
              </p:txBody>
            </p:sp>
            <p:sp>
              <p:nvSpPr>
                <p:cNvPr id="87" name="íślidê"/>
                <p:cNvSpPr/>
                <p:nvPr/>
              </p:nvSpPr>
              <p:spPr bwMode="auto">
                <a:xfrm>
                  <a:off x="7971468" y="703447"/>
                  <a:ext cx="60234" cy="30817"/>
                </a:xfrm>
                <a:custGeom>
                  <a:avLst/>
                  <a:gdLst>
                    <a:gd name="T0" fmla="*/ 2 w 29"/>
                    <a:gd name="T1" fmla="*/ 2 h 15"/>
                    <a:gd name="T2" fmla="*/ 6 w 29"/>
                    <a:gd name="T3" fmla="*/ 2 h 15"/>
                    <a:gd name="T4" fmla="*/ 15 w 29"/>
                    <a:gd name="T5" fmla="*/ 6 h 15"/>
                    <a:gd name="T6" fmla="*/ 24 w 29"/>
                    <a:gd name="T7" fmla="*/ 9 h 15"/>
                    <a:gd name="T8" fmla="*/ 28 w 29"/>
                    <a:gd name="T9" fmla="*/ 13 h 15"/>
                    <a:gd name="T10" fmla="*/ 6 w 29"/>
                    <a:gd name="T11" fmla="*/ 9 h 15"/>
                    <a:gd name="T12" fmla="*/ 2 w 29"/>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29" h="15">
                      <a:moveTo>
                        <a:pt x="2" y="2"/>
                      </a:moveTo>
                      <a:cubicBezTo>
                        <a:pt x="3" y="2"/>
                        <a:pt x="4" y="2"/>
                        <a:pt x="6" y="2"/>
                      </a:cubicBezTo>
                      <a:cubicBezTo>
                        <a:pt x="11" y="0"/>
                        <a:pt x="11" y="5"/>
                        <a:pt x="15" y="6"/>
                      </a:cubicBezTo>
                      <a:cubicBezTo>
                        <a:pt x="19" y="7"/>
                        <a:pt x="21" y="8"/>
                        <a:pt x="24" y="9"/>
                      </a:cubicBezTo>
                      <a:cubicBezTo>
                        <a:pt x="26" y="11"/>
                        <a:pt x="29" y="9"/>
                        <a:pt x="28" y="13"/>
                      </a:cubicBezTo>
                      <a:cubicBezTo>
                        <a:pt x="17" y="15"/>
                        <a:pt x="14" y="10"/>
                        <a:pt x="6" y="9"/>
                      </a:cubicBezTo>
                      <a:cubicBezTo>
                        <a:pt x="8" y="3"/>
                        <a:pt x="0" y="8"/>
                        <a:pt x="2" y="2"/>
                      </a:cubicBezTo>
                      <a:close/>
                    </a:path>
                  </a:pathLst>
                </a:custGeom>
                <a:grpFill/>
                <a:ln>
                  <a:noFill/>
                </a:ln>
              </p:spPr>
              <p:txBody>
                <a:bodyPr anchor="ctr"/>
                <a:lstStyle/>
                <a:p>
                  <a:pPr algn="ctr"/>
                  <a:endParaRPr dirty="0">
                    <a:cs typeface="+mn-ea"/>
                    <a:sym typeface="+mn-lt"/>
                  </a:endParaRPr>
                </a:p>
              </p:txBody>
            </p:sp>
            <p:sp>
              <p:nvSpPr>
                <p:cNvPr id="88" name="íṡľïdè"/>
                <p:cNvSpPr/>
                <p:nvPr/>
              </p:nvSpPr>
              <p:spPr bwMode="auto">
                <a:xfrm>
                  <a:off x="4035270" y="752474"/>
                  <a:ext cx="98055" cy="81245"/>
                </a:xfrm>
                <a:custGeom>
                  <a:avLst/>
                  <a:gdLst>
                    <a:gd name="T0" fmla="*/ 15 w 47"/>
                    <a:gd name="T1" fmla="*/ 8 h 39"/>
                    <a:gd name="T2" fmla="*/ 15 w 47"/>
                    <a:gd name="T3" fmla="*/ 6 h 39"/>
                    <a:gd name="T4" fmla="*/ 36 w 47"/>
                    <a:gd name="T5" fmla="*/ 0 h 39"/>
                    <a:gd name="T6" fmla="*/ 39 w 47"/>
                    <a:gd name="T7" fmla="*/ 8 h 39"/>
                    <a:gd name="T8" fmla="*/ 36 w 47"/>
                    <a:gd name="T9" fmla="*/ 13 h 39"/>
                    <a:gd name="T10" fmla="*/ 45 w 47"/>
                    <a:gd name="T11" fmla="*/ 15 h 39"/>
                    <a:gd name="T12" fmla="*/ 47 w 47"/>
                    <a:gd name="T13" fmla="*/ 30 h 39"/>
                    <a:gd name="T14" fmla="*/ 41 w 47"/>
                    <a:gd name="T15" fmla="*/ 30 h 39"/>
                    <a:gd name="T16" fmla="*/ 41 w 47"/>
                    <a:gd name="T17" fmla="*/ 34 h 39"/>
                    <a:gd name="T18" fmla="*/ 36 w 47"/>
                    <a:gd name="T19" fmla="*/ 34 h 39"/>
                    <a:gd name="T20" fmla="*/ 30 w 47"/>
                    <a:gd name="T21" fmla="*/ 38 h 39"/>
                    <a:gd name="T22" fmla="*/ 24 w 47"/>
                    <a:gd name="T23" fmla="*/ 32 h 39"/>
                    <a:gd name="T24" fmla="*/ 19 w 47"/>
                    <a:gd name="T25" fmla="*/ 26 h 39"/>
                    <a:gd name="T26" fmla="*/ 15 w 47"/>
                    <a:gd name="T27" fmla="*/ 23 h 39"/>
                    <a:gd name="T28" fmla="*/ 6 w 47"/>
                    <a:gd name="T29" fmla="*/ 21 h 39"/>
                    <a:gd name="T30" fmla="*/ 0 w 47"/>
                    <a:gd name="T31" fmla="*/ 17 h 39"/>
                    <a:gd name="T32" fmla="*/ 19 w 47"/>
                    <a:gd name="T33" fmla="*/ 19 h 39"/>
                    <a:gd name="T34" fmla="*/ 21 w 47"/>
                    <a:gd name="T35" fmla="*/ 12 h 39"/>
                    <a:gd name="T36" fmla="*/ 13 w 47"/>
                    <a:gd name="T37" fmla="*/ 6 h 39"/>
                    <a:gd name="T38" fmla="*/ 15 w 47"/>
                    <a:gd name="T39"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39">
                      <a:moveTo>
                        <a:pt x="15" y="8"/>
                      </a:moveTo>
                      <a:cubicBezTo>
                        <a:pt x="17" y="7"/>
                        <a:pt x="16" y="6"/>
                        <a:pt x="15" y="6"/>
                      </a:cubicBezTo>
                      <a:cubicBezTo>
                        <a:pt x="19" y="2"/>
                        <a:pt x="33" y="6"/>
                        <a:pt x="36" y="0"/>
                      </a:cubicBezTo>
                      <a:cubicBezTo>
                        <a:pt x="38" y="2"/>
                        <a:pt x="39" y="4"/>
                        <a:pt x="39" y="8"/>
                      </a:cubicBezTo>
                      <a:cubicBezTo>
                        <a:pt x="40" y="12"/>
                        <a:pt x="36" y="11"/>
                        <a:pt x="36" y="13"/>
                      </a:cubicBezTo>
                      <a:cubicBezTo>
                        <a:pt x="37" y="19"/>
                        <a:pt x="41" y="16"/>
                        <a:pt x="45" y="15"/>
                      </a:cubicBezTo>
                      <a:cubicBezTo>
                        <a:pt x="47" y="23"/>
                        <a:pt x="45" y="22"/>
                        <a:pt x="47" y="30"/>
                      </a:cubicBezTo>
                      <a:cubicBezTo>
                        <a:pt x="46" y="31"/>
                        <a:pt x="42" y="29"/>
                        <a:pt x="41" y="30"/>
                      </a:cubicBezTo>
                      <a:cubicBezTo>
                        <a:pt x="41" y="31"/>
                        <a:pt x="42" y="34"/>
                        <a:pt x="41" y="34"/>
                      </a:cubicBezTo>
                      <a:cubicBezTo>
                        <a:pt x="40" y="35"/>
                        <a:pt x="37" y="34"/>
                        <a:pt x="36" y="34"/>
                      </a:cubicBezTo>
                      <a:cubicBezTo>
                        <a:pt x="33" y="34"/>
                        <a:pt x="33" y="37"/>
                        <a:pt x="30" y="38"/>
                      </a:cubicBezTo>
                      <a:cubicBezTo>
                        <a:pt x="26" y="39"/>
                        <a:pt x="26" y="34"/>
                        <a:pt x="24" y="32"/>
                      </a:cubicBezTo>
                      <a:cubicBezTo>
                        <a:pt x="23" y="31"/>
                        <a:pt x="17" y="31"/>
                        <a:pt x="19" y="26"/>
                      </a:cubicBezTo>
                      <a:cubicBezTo>
                        <a:pt x="16" y="27"/>
                        <a:pt x="15" y="25"/>
                        <a:pt x="15" y="23"/>
                      </a:cubicBezTo>
                      <a:cubicBezTo>
                        <a:pt x="12" y="24"/>
                        <a:pt x="9" y="22"/>
                        <a:pt x="6" y="21"/>
                      </a:cubicBezTo>
                      <a:cubicBezTo>
                        <a:pt x="3" y="20"/>
                        <a:pt x="0" y="22"/>
                        <a:pt x="0" y="17"/>
                      </a:cubicBezTo>
                      <a:cubicBezTo>
                        <a:pt x="8" y="16"/>
                        <a:pt x="11" y="20"/>
                        <a:pt x="19" y="19"/>
                      </a:cubicBezTo>
                      <a:cubicBezTo>
                        <a:pt x="21" y="18"/>
                        <a:pt x="20" y="14"/>
                        <a:pt x="21" y="12"/>
                      </a:cubicBezTo>
                      <a:cubicBezTo>
                        <a:pt x="21" y="7"/>
                        <a:pt x="10" y="13"/>
                        <a:pt x="13" y="6"/>
                      </a:cubicBezTo>
                      <a:cubicBezTo>
                        <a:pt x="15" y="6"/>
                        <a:pt x="15" y="7"/>
                        <a:pt x="15" y="8"/>
                      </a:cubicBezTo>
                      <a:close/>
                    </a:path>
                  </a:pathLst>
                </a:custGeom>
                <a:grpFill/>
                <a:ln>
                  <a:noFill/>
                </a:ln>
              </p:spPr>
              <p:txBody>
                <a:bodyPr anchor="ctr"/>
                <a:lstStyle/>
                <a:p>
                  <a:pPr algn="ctr"/>
                  <a:endParaRPr dirty="0">
                    <a:cs typeface="+mn-ea"/>
                    <a:sym typeface="+mn-lt"/>
                  </a:endParaRPr>
                </a:p>
              </p:txBody>
            </p:sp>
            <p:sp>
              <p:nvSpPr>
                <p:cNvPr id="89" name="ïṩ1ïḋê"/>
                <p:cNvSpPr/>
                <p:nvPr/>
              </p:nvSpPr>
              <p:spPr bwMode="auto">
                <a:xfrm>
                  <a:off x="4384064" y="760879"/>
                  <a:ext cx="58833" cy="28016"/>
                </a:xfrm>
                <a:custGeom>
                  <a:avLst/>
                  <a:gdLst>
                    <a:gd name="T0" fmla="*/ 0 w 28"/>
                    <a:gd name="T1" fmla="*/ 2 h 13"/>
                    <a:gd name="T2" fmla="*/ 7 w 28"/>
                    <a:gd name="T3" fmla="*/ 0 h 13"/>
                    <a:gd name="T4" fmla="*/ 28 w 28"/>
                    <a:gd name="T5" fmla="*/ 6 h 13"/>
                    <a:gd name="T6" fmla="*/ 26 w 28"/>
                    <a:gd name="T7" fmla="*/ 13 h 13"/>
                    <a:gd name="T8" fmla="*/ 6 w 28"/>
                    <a:gd name="T9" fmla="*/ 6 h 13"/>
                    <a:gd name="T10" fmla="*/ 0 w 28"/>
                    <a:gd name="T11" fmla="*/ 2 h 13"/>
                  </a:gdLst>
                  <a:ahLst/>
                  <a:cxnLst>
                    <a:cxn ang="0">
                      <a:pos x="T0" y="T1"/>
                    </a:cxn>
                    <a:cxn ang="0">
                      <a:pos x="T2" y="T3"/>
                    </a:cxn>
                    <a:cxn ang="0">
                      <a:pos x="T4" y="T5"/>
                    </a:cxn>
                    <a:cxn ang="0">
                      <a:pos x="T6" y="T7"/>
                    </a:cxn>
                    <a:cxn ang="0">
                      <a:pos x="T8" y="T9"/>
                    </a:cxn>
                    <a:cxn ang="0">
                      <a:pos x="T10" y="T11"/>
                    </a:cxn>
                  </a:cxnLst>
                  <a:rect l="0" t="0" r="r" b="b"/>
                  <a:pathLst>
                    <a:path w="28" h="13">
                      <a:moveTo>
                        <a:pt x="0" y="2"/>
                      </a:moveTo>
                      <a:cubicBezTo>
                        <a:pt x="0" y="0"/>
                        <a:pt x="5" y="0"/>
                        <a:pt x="7" y="0"/>
                      </a:cubicBezTo>
                      <a:cubicBezTo>
                        <a:pt x="14" y="1"/>
                        <a:pt x="22" y="5"/>
                        <a:pt x="28" y="6"/>
                      </a:cubicBezTo>
                      <a:cubicBezTo>
                        <a:pt x="28" y="9"/>
                        <a:pt x="26" y="10"/>
                        <a:pt x="26" y="13"/>
                      </a:cubicBezTo>
                      <a:cubicBezTo>
                        <a:pt x="16" y="13"/>
                        <a:pt x="12" y="11"/>
                        <a:pt x="6" y="6"/>
                      </a:cubicBezTo>
                      <a:cubicBezTo>
                        <a:pt x="4" y="4"/>
                        <a:pt x="4" y="1"/>
                        <a:pt x="0" y="2"/>
                      </a:cubicBezTo>
                      <a:close/>
                    </a:path>
                  </a:pathLst>
                </a:custGeom>
                <a:grpFill/>
                <a:ln>
                  <a:noFill/>
                </a:ln>
              </p:spPr>
              <p:txBody>
                <a:bodyPr anchor="ctr"/>
                <a:lstStyle/>
                <a:p>
                  <a:pPr algn="ctr"/>
                  <a:endParaRPr dirty="0">
                    <a:cs typeface="+mn-ea"/>
                    <a:sym typeface="+mn-lt"/>
                  </a:endParaRPr>
                </a:p>
              </p:txBody>
            </p:sp>
            <p:sp>
              <p:nvSpPr>
                <p:cNvPr id="90" name="íṧļîḓe"/>
                <p:cNvSpPr/>
                <p:nvPr/>
              </p:nvSpPr>
              <p:spPr bwMode="auto">
                <a:xfrm>
                  <a:off x="7881818" y="760879"/>
                  <a:ext cx="39222" cy="15409"/>
                </a:xfrm>
                <a:custGeom>
                  <a:avLst/>
                  <a:gdLst>
                    <a:gd name="T0" fmla="*/ 19 w 19"/>
                    <a:gd name="T1" fmla="*/ 6 h 7"/>
                    <a:gd name="T2" fmla="*/ 0 w 19"/>
                    <a:gd name="T3" fmla="*/ 4 h 7"/>
                    <a:gd name="T4" fmla="*/ 6 w 19"/>
                    <a:gd name="T5" fmla="*/ 0 h 7"/>
                    <a:gd name="T6" fmla="*/ 19 w 19"/>
                    <a:gd name="T7" fmla="*/ 6 h 7"/>
                  </a:gdLst>
                  <a:ahLst/>
                  <a:cxnLst>
                    <a:cxn ang="0">
                      <a:pos x="T0" y="T1"/>
                    </a:cxn>
                    <a:cxn ang="0">
                      <a:pos x="T2" y="T3"/>
                    </a:cxn>
                    <a:cxn ang="0">
                      <a:pos x="T4" y="T5"/>
                    </a:cxn>
                    <a:cxn ang="0">
                      <a:pos x="T6" y="T7"/>
                    </a:cxn>
                  </a:cxnLst>
                  <a:rect l="0" t="0" r="r" b="b"/>
                  <a:pathLst>
                    <a:path w="19" h="7">
                      <a:moveTo>
                        <a:pt x="19" y="6"/>
                      </a:moveTo>
                      <a:cubicBezTo>
                        <a:pt x="16" y="7"/>
                        <a:pt x="5" y="6"/>
                        <a:pt x="0" y="4"/>
                      </a:cubicBezTo>
                      <a:cubicBezTo>
                        <a:pt x="1" y="1"/>
                        <a:pt x="6" y="3"/>
                        <a:pt x="6" y="0"/>
                      </a:cubicBezTo>
                      <a:cubicBezTo>
                        <a:pt x="10" y="2"/>
                        <a:pt x="19" y="0"/>
                        <a:pt x="19" y="6"/>
                      </a:cubicBezTo>
                      <a:close/>
                    </a:path>
                  </a:pathLst>
                </a:custGeom>
                <a:grpFill/>
                <a:ln>
                  <a:noFill/>
                </a:ln>
              </p:spPr>
              <p:txBody>
                <a:bodyPr anchor="ctr"/>
                <a:lstStyle/>
                <a:p>
                  <a:pPr algn="ctr"/>
                  <a:endParaRPr dirty="0">
                    <a:cs typeface="+mn-ea"/>
                    <a:sym typeface="+mn-lt"/>
                  </a:endParaRPr>
                </a:p>
              </p:txBody>
            </p:sp>
            <p:sp>
              <p:nvSpPr>
                <p:cNvPr id="91" name="işḷíḑe"/>
                <p:cNvSpPr/>
                <p:nvPr/>
              </p:nvSpPr>
              <p:spPr bwMode="auto">
                <a:xfrm>
                  <a:off x="4811304" y="846327"/>
                  <a:ext cx="30817" cy="21012"/>
                </a:xfrm>
                <a:custGeom>
                  <a:avLst/>
                  <a:gdLst>
                    <a:gd name="T0" fmla="*/ 15 w 15"/>
                    <a:gd name="T1" fmla="*/ 8 h 10"/>
                    <a:gd name="T2" fmla="*/ 0 w 15"/>
                    <a:gd name="T3" fmla="*/ 4 h 10"/>
                    <a:gd name="T4" fmla="*/ 15 w 15"/>
                    <a:gd name="T5" fmla="*/ 8 h 10"/>
                  </a:gdLst>
                  <a:ahLst/>
                  <a:cxnLst>
                    <a:cxn ang="0">
                      <a:pos x="T0" y="T1"/>
                    </a:cxn>
                    <a:cxn ang="0">
                      <a:pos x="T2" y="T3"/>
                    </a:cxn>
                    <a:cxn ang="0">
                      <a:pos x="T4" y="T5"/>
                    </a:cxn>
                  </a:cxnLst>
                  <a:rect l="0" t="0" r="r" b="b"/>
                  <a:pathLst>
                    <a:path w="15" h="10">
                      <a:moveTo>
                        <a:pt x="15" y="8"/>
                      </a:moveTo>
                      <a:cubicBezTo>
                        <a:pt x="6" y="10"/>
                        <a:pt x="8" y="2"/>
                        <a:pt x="0" y="4"/>
                      </a:cubicBezTo>
                      <a:cubicBezTo>
                        <a:pt x="3" y="0"/>
                        <a:pt x="15" y="2"/>
                        <a:pt x="15" y="8"/>
                      </a:cubicBezTo>
                      <a:close/>
                    </a:path>
                  </a:pathLst>
                </a:custGeom>
                <a:grpFill/>
                <a:ln>
                  <a:noFill/>
                </a:ln>
              </p:spPr>
              <p:txBody>
                <a:bodyPr anchor="ctr"/>
                <a:lstStyle/>
                <a:p>
                  <a:pPr algn="ctr"/>
                  <a:endParaRPr dirty="0">
                    <a:cs typeface="+mn-ea"/>
                    <a:sym typeface="+mn-lt"/>
                  </a:endParaRPr>
                </a:p>
              </p:txBody>
            </p:sp>
            <p:sp>
              <p:nvSpPr>
                <p:cNvPr id="92" name="îs1ïḋe"/>
                <p:cNvSpPr/>
                <p:nvPr/>
              </p:nvSpPr>
              <p:spPr bwMode="auto">
                <a:xfrm>
                  <a:off x="4790291" y="867338"/>
                  <a:ext cx="43425" cy="25214"/>
                </a:xfrm>
                <a:custGeom>
                  <a:avLst/>
                  <a:gdLst>
                    <a:gd name="T0" fmla="*/ 21 w 21"/>
                    <a:gd name="T1" fmla="*/ 7 h 12"/>
                    <a:gd name="T2" fmla="*/ 3 w 21"/>
                    <a:gd name="T3" fmla="*/ 7 h 12"/>
                    <a:gd name="T4" fmla="*/ 8 w 21"/>
                    <a:gd name="T5" fmla="*/ 1 h 12"/>
                    <a:gd name="T6" fmla="*/ 21 w 21"/>
                    <a:gd name="T7" fmla="*/ 7 h 12"/>
                  </a:gdLst>
                  <a:ahLst/>
                  <a:cxnLst>
                    <a:cxn ang="0">
                      <a:pos x="T0" y="T1"/>
                    </a:cxn>
                    <a:cxn ang="0">
                      <a:pos x="T2" y="T3"/>
                    </a:cxn>
                    <a:cxn ang="0">
                      <a:pos x="T4" y="T5"/>
                    </a:cxn>
                    <a:cxn ang="0">
                      <a:pos x="T6" y="T7"/>
                    </a:cxn>
                  </a:cxnLst>
                  <a:rect l="0" t="0" r="r" b="b"/>
                  <a:pathLst>
                    <a:path w="21" h="12">
                      <a:moveTo>
                        <a:pt x="21" y="7"/>
                      </a:moveTo>
                      <a:cubicBezTo>
                        <a:pt x="19" y="12"/>
                        <a:pt x="5" y="12"/>
                        <a:pt x="3" y="7"/>
                      </a:cubicBezTo>
                      <a:cubicBezTo>
                        <a:pt x="0" y="0"/>
                        <a:pt x="9" y="6"/>
                        <a:pt x="8" y="1"/>
                      </a:cubicBezTo>
                      <a:cubicBezTo>
                        <a:pt x="12" y="4"/>
                        <a:pt x="16" y="6"/>
                        <a:pt x="21" y="7"/>
                      </a:cubicBezTo>
                      <a:close/>
                    </a:path>
                  </a:pathLst>
                </a:custGeom>
                <a:grpFill/>
                <a:ln>
                  <a:noFill/>
                </a:ln>
              </p:spPr>
              <p:txBody>
                <a:bodyPr anchor="ctr"/>
                <a:lstStyle/>
                <a:p>
                  <a:pPr algn="ctr"/>
                  <a:endParaRPr dirty="0">
                    <a:cs typeface="+mn-ea"/>
                    <a:sym typeface="+mn-lt"/>
                  </a:endParaRPr>
                </a:p>
              </p:txBody>
            </p:sp>
            <p:sp>
              <p:nvSpPr>
                <p:cNvPr id="93" name="íṡḷîďé"/>
                <p:cNvSpPr/>
                <p:nvPr/>
              </p:nvSpPr>
              <p:spPr bwMode="auto">
                <a:xfrm>
                  <a:off x="6419400" y="885549"/>
                  <a:ext cx="29417" cy="23814"/>
                </a:xfrm>
                <a:custGeom>
                  <a:avLst/>
                  <a:gdLst>
                    <a:gd name="T0" fmla="*/ 6 w 14"/>
                    <a:gd name="T1" fmla="*/ 0 h 11"/>
                    <a:gd name="T2" fmla="*/ 14 w 14"/>
                    <a:gd name="T3" fmla="*/ 7 h 11"/>
                    <a:gd name="T4" fmla="*/ 4 w 14"/>
                    <a:gd name="T5" fmla="*/ 11 h 11"/>
                    <a:gd name="T6" fmla="*/ 2 w 14"/>
                    <a:gd name="T7" fmla="*/ 2 h 11"/>
                    <a:gd name="T8" fmla="*/ 6 w 14"/>
                    <a:gd name="T9" fmla="*/ 0 h 11"/>
                  </a:gdLst>
                  <a:ahLst/>
                  <a:cxnLst>
                    <a:cxn ang="0">
                      <a:pos x="T0" y="T1"/>
                    </a:cxn>
                    <a:cxn ang="0">
                      <a:pos x="T2" y="T3"/>
                    </a:cxn>
                    <a:cxn ang="0">
                      <a:pos x="T4" y="T5"/>
                    </a:cxn>
                    <a:cxn ang="0">
                      <a:pos x="T6" y="T7"/>
                    </a:cxn>
                    <a:cxn ang="0">
                      <a:pos x="T8" y="T9"/>
                    </a:cxn>
                  </a:cxnLst>
                  <a:rect l="0" t="0" r="r" b="b"/>
                  <a:pathLst>
                    <a:path w="14" h="11">
                      <a:moveTo>
                        <a:pt x="6" y="0"/>
                      </a:moveTo>
                      <a:cubicBezTo>
                        <a:pt x="11" y="0"/>
                        <a:pt x="13" y="2"/>
                        <a:pt x="14" y="7"/>
                      </a:cubicBezTo>
                      <a:cubicBezTo>
                        <a:pt x="9" y="7"/>
                        <a:pt x="5" y="7"/>
                        <a:pt x="4" y="11"/>
                      </a:cubicBezTo>
                      <a:cubicBezTo>
                        <a:pt x="0" y="11"/>
                        <a:pt x="3" y="4"/>
                        <a:pt x="2" y="2"/>
                      </a:cubicBezTo>
                      <a:cubicBezTo>
                        <a:pt x="5" y="2"/>
                        <a:pt x="6" y="1"/>
                        <a:pt x="6" y="0"/>
                      </a:cubicBezTo>
                      <a:close/>
                    </a:path>
                  </a:pathLst>
                </a:custGeom>
                <a:grpFill/>
                <a:ln>
                  <a:noFill/>
                </a:ln>
              </p:spPr>
              <p:txBody>
                <a:bodyPr anchor="ctr"/>
                <a:lstStyle/>
                <a:p>
                  <a:pPr algn="ctr"/>
                  <a:endParaRPr dirty="0">
                    <a:cs typeface="+mn-ea"/>
                    <a:sym typeface="+mn-lt"/>
                  </a:endParaRPr>
                </a:p>
              </p:txBody>
            </p:sp>
            <p:sp>
              <p:nvSpPr>
                <p:cNvPr id="94" name="ï$ḻîḋê"/>
                <p:cNvSpPr/>
                <p:nvPr/>
              </p:nvSpPr>
              <p:spPr bwMode="auto">
                <a:xfrm>
                  <a:off x="3945620" y="900957"/>
                  <a:ext cx="29417" cy="21012"/>
                </a:xfrm>
                <a:custGeom>
                  <a:avLst/>
                  <a:gdLst>
                    <a:gd name="T0" fmla="*/ 13 w 14"/>
                    <a:gd name="T1" fmla="*/ 8 h 10"/>
                    <a:gd name="T2" fmla="*/ 0 w 14"/>
                    <a:gd name="T3" fmla="*/ 10 h 10"/>
                    <a:gd name="T4" fmla="*/ 13 w 14"/>
                    <a:gd name="T5" fmla="*/ 8 h 10"/>
                  </a:gdLst>
                  <a:ahLst/>
                  <a:cxnLst>
                    <a:cxn ang="0">
                      <a:pos x="T0" y="T1"/>
                    </a:cxn>
                    <a:cxn ang="0">
                      <a:pos x="T2" y="T3"/>
                    </a:cxn>
                    <a:cxn ang="0">
                      <a:pos x="T4" y="T5"/>
                    </a:cxn>
                  </a:cxnLst>
                  <a:rect l="0" t="0" r="r" b="b"/>
                  <a:pathLst>
                    <a:path w="14" h="10">
                      <a:moveTo>
                        <a:pt x="13" y="8"/>
                      </a:moveTo>
                      <a:cubicBezTo>
                        <a:pt x="7" y="7"/>
                        <a:pt x="5" y="9"/>
                        <a:pt x="0" y="10"/>
                      </a:cubicBezTo>
                      <a:cubicBezTo>
                        <a:pt x="1" y="6"/>
                        <a:pt x="14" y="0"/>
                        <a:pt x="13" y="8"/>
                      </a:cubicBezTo>
                      <a:close/>
                    </a:path>
                  </a:pathLst>
                </a:custGeom>
                <a:grpFill/>
                <a:ln>
                  <a:noFill/>
                </a:ln>
              </p:spPr>
              <p:txBody>
                <a:bodyPr anchor="ctr"/>
                <a:lstStyle/>
                <a:p>
                  <a:pPr algn="ctr"/>
                  <a:endParaRPr dirty="0">
                    <a:cs typeface="+mn-ea"/>
                    <a:sym typeface="+mn-lt"/>
                  </a:endParaRPr>
                </a:p>
              </p:txBody>
            </p:sp>
            <p:sp>
              <p:nvSpPr>
                <p:cNvPr id="95" name="íś1îḋé"/>
                <p:cNvSpPr/>
                <p:nvPr/>
              </p:nvSpPr>
              <p:spPr bwMode="auto">
                <a:xfrm>
                  <a:off x="4434494" y="917766"/>
                  <a:ext cx="47627" cy="29417"/>
                </a:xfrm>
                <a:custGeom>
                  <a:avLst/>
                  <a:gdLst>
                    <a:gd name="T0" fmla="*/ 19 w 23"/>
                    <a:gd name="T1" fmla="*/ 2 h 14"/>
                    <a:gd name="T2" fmla="*/ 21 w 23"/>
                    <a:gd name="T3" fmla="*/ 13 h 14"/>
                    <a:gd name="T4" fmla="*/ 2 w 23"/>
                    <a:gd name="T5" fmla="*/ 9 h 14"/>
                    <a:gd name="T6" fmla="*/ 6 w 23"/>
                    <a:gd name="T7" fmla="*/ 2 h 14"/>
                    <a:gd name="T8" fmla="*/ 19 w 23"/>
                    <a:gd name="T9" fmla="*/ 2 h 14"/>
                  </a:gdLst>
                  <a:ahLst/>
                  <a:cxnLst>
                    <a:cxn ang="0">
                      <a:pos x="T0" y="T1"/>
                    </a:cxn>
                    <a:cxn ang="0">
                      <a:pos x="T2" y="T3"/>
                    </a:cxn>
                    <a:cxn ang="0">
                      <a:pos x="T4" y="T5"/>
                    </a:cxn>
                    <a:cxn ang="0">
                      <a:pos x="T6" y="T7"/>
                    </a:cxn>
                    <a:cxn ang="0">
                      <a:pos x="T8" y="T9"/>
                    </a:cxn>
                  </a:cxnLst>
                  <a:rect l="0" t="0" r="r" b="b"/>
                  <a:pathLst>
                    <a:path w="23" h="14">
                      <a:moveTo>
                        <a:pt x="19" y="2"/>
                      </a:moveTo>
                      <a:cubicBezTo>
                        <a:pt x="21" y="4"/>
                        <a:pt x="23" y="11"/>
                        <a:pt x="21" y="13"/>
                      </a:cubicBezTo>
                      <a:cubicBezTo>
                        <a:pt x="13" y="12"/>
                        <a:pt x="4" y="14"/>
                        <a:pt x="2" y="9"/>
                      </a:cubicBezTo>
                      <a:cubicBezTo>
                        <a:pt x="0" y="3"/>
                        <a:pt x="8" y="8"/>
                        <a:pt x="6" y="2"/>
                      </a:cubicBezTo>
                      <a:cubicBezTo>
                        <a:pt x="11" y="0"/>
                        <a:pt x="19" y="5"/>
                        <a:pt x="19" y="2"/>
                      </a:cubicBezTo>
                      <a:close/>
                    </a:path>
                  </a:pathLst>
                </a:custGeom>
                <a:grpFill/>
                <a:ln>
                  <a:noFill/>
                </a:ln>
              </p:spPr>
              <p:txBody>
                <a:bodyPr anchor="ctr"/>
                <a:lstStyle/>
                <a:p>
                  <a:pPr algn="ctr"/>
                  <a:endParaRPr dirty="0">
                    <a:cs typeface="+mn-ea"/>
                    <a:sym typeface="+mn-lt"/>
                  </a:endParaRPr>
                </a:p>
              </p:txBody>
            </p:sp>
            <p:sp>
              <p:nvSpPr>
                <p:cNvPr id="96" name="iŝľide"/>
                <p:cNvSpPr/>
                <p:nvPr/>
              </p:nvSpPr>
              <p:spPr bwMode="auto">
                <a:xfrm>
                  <a:off x="4416282" y="999012"/>
                  <a:ext cx="57433" cy="26615"/>
                </a:xfrm>
                <a:custGeom>
                  <a:avLst/>
                  <a:gdLst>
                    <a:gd name="T0" fmla="*/ 26 w 28"/>
                    <a:gd name="T1" fmla="*/ 5 h 13"/>
                    <a:gd name="T2" fmla="*/ 19 w 28"/>
                    <a:gd name="T3" fmla="*/ 9 h 13"/>
                    <a:gd name="T4" fmla="*/ 11 w 28"/>
                    <a:gd name="T5" fmla="*/ 11 h 13"/>
                    <a:gd name="T6" fmla="*/ 4 w 28"/>
                    <a:gd name="T7" fmla="*/ 9 h 13"/>
                    <a:gd name="T8" fmla="*/ 5 w 28"/>
                    <a:gd name="T9" fmla="*/ 4 h 13"/>
                    <a:gd name="T10" fmla="*/ 11 w 28"/>
                    <a:gd name="T11" fmla="*/ 0 h 13"/>
                    <a:gd name="T12" fmla="*/ 26 w 28"/>
                    <a:gd name="T13" fmla="*/ 5 h 13"/>
                  </a:gdLst>
                  <a:ahLst/>
                  <a:cxnLst>
                    <a:cxn ang="0">
                      <a:pos x="T0" y="T1"/>
                    </a:cxn>
                    <a:cxn ang="0">
                      <a:pos x="T2" y="T3"/>
                    </a:cxn>
                    <a:cxn ang="0">
                      <a:pos x="T4" y="T5"/>
                    </a:cxn>
                    <a:cxn ang="0">
                      <a:pos x="T6" y="T7"/>
                    </a:cxn>
                    <a:cxn ang="0">
                      <a:pos x="T8" y="T9"/>
                    </a:cxn>
                    <a:cxn ang="0">
                      <a:pos x="T10" y="T11"/>
                    </a:cxn>
                    <a:cxn ang="0">
                      <a:pos x="T12" y="T13"/>
                    </a:cxn>
                  </a:cxnLst>
                  <a:rect l="0" t="0" r="r" b="b"/>
                  <a:pathLst>
                    <a:path w="28" h="13">
                      <a:moveTo>
                        <a:pt x="26" y="5"/>
                      </a:moveTo>
                      <a:cubicBezTo>
                        <a:pt x="28" y="11"/>
                        <a:pt x="21" y="9"/>
                        <a:pt x="19" y="9"/>
                      </a:cubicBezTo>
                      <a:cubicBezTo>
                        <a:pt x="18" y="9"/>
                        <a:pt x="13" y="13"/>
                        <a:pt x="11" y="11"/>
                      </a:cubicBezTo>
                      <a:cubicBezTo>
                        <a:pt x="10" y="9"/>
                        <a:pt x="6" y="10"/>
                        <a:pt x="4" y="9"/>
                      </a:cubicBezTo>
                      <a:cubicBezTo>
                        <a:pt x="0" y="4"/>
                        <a:pt x="12" y="6"/>
                        <a:pt x="5" y="4"/>
                      </a:cubicBezTo>
                      <a:cubicBezTo>
                        <a:pt x="6" y="1"/>
                        <a:pt x="11" y="3"/>
                        <a:pt x="11" y="0"/>
                      </a:cubicBezTo>
                      <a:cubicBezTo>
                        <a:pt x="16" y="1"/>
                        <a:pt x="22" y="2"/>
                        <a:pt x="26" y="5"/>
                      </a:cubicBezTo>
                      <a:close/>
                    </a:path>
                  </a:pathLst>
                </a:custGeom>
                <a:grpFill/>
                <a:ln>
                  <a:noFill/>
                </a:ln>
              </p:spPr>
              <p:txBody>
                <a:bodyPr anchor="ctr"/>
                <a:lstStyle/>
                <a:p>
                  <a:pPr algn="ctr"/>
                  <a:endParaRPr dirty="0">
                    <a:cs typeface="+mn-ea"/>
                    <a:sym typeface="+mn-lt"/>
                  </a:endParaRPr>
                </a:p>
              </p:txBody>
            </p:sp>
            <p:sp>
              <p:nvSpPr>
                <p:cNvPr id="97" name="işḷíḋê"/>
                <p:cNvSpPr/>
                <p:nvPr/>
              </p:nvSpPr>
              <p:spPr bwMode="auto">
                <a:xfrm>
                  <a:off x="4417683" y="1039635"/>
                  <a:ext cx="26615" cy="12607"/>
                </a:xfrm>
                <a:custGeom>
                  <a:avLst/>
                  <a:gdLst>
                    <a:gd name="T0" fmla="*/ 10 w 13"/>
                    <a:gd name="T1" fmla="*/ 6 h 6"/>
                    <a:gd name="T2" fmla="*/ 3 w 13"/>
                    <a:gd name="T3" fmla="*/ 6 h 6"/>
                    <a:gd name="T4" fmla="*/ 10 w 13"/>
                    <a:gd name="T5" fmla="*/ 6 h 6"/>
                  </a:gdLst>
                  <a:ahLst/>
                  <a:cxnLst>
                    <a:cxn ang="0">
                      <a:pos x="T0" y="T1"/>
                    </a:cxn>
                    <a:cxn ang="0">
                      <a:pos x="T2" y="T3"/>
                    </a:cxn>
                    <a:cxn ang="0">
                      <a:pos x="T4" y="T5"/>
                    </a:cxn>
                  </a:cxnLst>
                  <a:rect l="0" t="0" r="r" b="b"/>
                  <a:pathLst>
                    <a:path w="13" h="6">
                      <a:moveTo>
                        <a:pt x="10" y="6"/>
                      </a:moveTo>
                      <a:cubicBezTo>
                        <a:pt x="6" y="3"/>
                        <a:pt x="8" y="6"/>
                        <a:pt x="3" y="6"/>
                      </a:cubicBezTo>
                      <a:cubicBezTo>
                        <a:pt x="0" y="0"/>
                        <a:pt x="13" y="0"/>
                        <a:pt x="10" y="6"/>
                      </a:cubicBezTo>
                      <a:close/>
                    </a:path>
                  </a:pathLst>
                </a:custGeom>
                <a:grpFill/>
                <a:ln>
                  <a:noFill/>
                </a:ln>
              </p:spPr>
              <p:txBody>
                <a:bodyPr anchor="ctr"/>
                <a:lstStyle/>
                <a:p>
                  <a:pPr algn="ctr"/>
                  <a:endParaRPr dirty="0">
                    <a:cs typeface="+mn-ea"/>
                    <a:sym typeface="+mn-lt"/>
                  </a:endParaRPr>
                </a:p>
              </p:txBody>
            </p:sp>
            <p:sp>
              <p:nvSpPr>
                <p:cNvPr id="98" name="íşliḑê"/>
                <p:cNvSpPr/>
                <p:nvPr/>
              </p:nvSpPr>
              <p:spPr bwMode="auto">
                <a:xfrm>
                  <a:off x="4330835" y="1059246"/>
                  <a:ext cx="30817" cy="18211"/>
                </a:xfrm>
                <a:custGeom>
                  <a:avLst/>
                  <a:gdLst>
                    <a:gd name="T0" fmla="*/ 13 w 15"/>
                    <a:gd name="T1" fmla="*/ 1 h 9"/>
                    <a:gd name="T2" fmla="*/ 15 w 15"/>
                    <a:gd name="T3" fmla="*/ 4 h 9"/>
                    <a:gd name="T4" fmla="*/ 7 w 15"/>
                    <a:gd name="T5" fmla="*/ 6 h 9"/>
                    <a:gd name="T6" fmla="*/ 0 w 15"/>
                    <a:gd name="T7" fmla="*/ 6 h 9"/>
                    <a:gd name="T8" fmla="*/ 13 w 15"/>
                    <a:gd name="T9" fmla="*/ 1 h 9"/>
                  </a:gdLst>
                  <a:ahLst/>
                  <a:cxnLst>
                    <a:cxn ang="0">
                      <a:pos x="T0" y="T1"/>
                    </a:cxn>
                    <a:cxn ang="0">
                      <a:pos x="T2" y="T3"/>
                    </a:cxn>
                    <a:cxn ang="0">
                      <a:pos x="T4" y="T5"/>
                    </a:cxn>
                    <a:cxn ang="0">
                      <a:pos x="T6" y="T7"/>
                    </a:cxn>
                    <a:cxn ang="0">
                      <a:pos x="T8" y="T9"/>
                    </a:cxn>
                  </a:cxnLst>
                  <a:rect l="0" t="0" r="r" b="b"/>
                  <a:pathLst>
                    <a:path w="15" h="9">
                      <a:moveTo>
                        <a:pt x="13" y="1"/>
                      </a:moveTo>
                      <a:cubicBezTo>
                        <a:pt x="13" y="3"/>
                        <a:pt x="13" y="4"/>
                        <a:pt x="15" y="4"/>
                      </a:cubicBezTo>
                      <a:cubicBezTo>
                        <a:pt x="15" y="8"/>
                        <a:pt x="9" y="5"/>
                        <a:pt x="7" y="6"/>
                      </a:cubicBezTo>
                      <a:cubicBezTo>
                        <a:pt x="5" y="9"/>
                        <a:pt x="7" y="6"/>
                        <a:pt x="0" y="6"/>
                      </a:cubicBezTo>
                      <a:cubicBezTo>
                        <a:pt x="3" y="3"/>
                        <a:pt x="6" y="0"/>
                        <a:pt x="13" y="1"/>
                      </a:cubicBezTo>
                      <a:close/>
                    </a:path>
                  </a:pathLst>
                </a:custGeom>
                <a:grpFill/>
                <a:ln>
                  <a:noFill/>
                </a:ln>
              </p:spPr>
              <p:txBody>
                <a:bodyPr anchor="ctr"/>
                <a:lstStyle/>
                <a:p>
                  <a:pPr algn="ctr"/>
                  <a:endParaRPr dirty="0">
                    <a:cs typeface="+mn-ea"/>
                    <a:sym typeface="+mn-lt"/>
                  </a:endParaRPr>
                </a:p>
              </p:txBody>
            </p:sp>
            <p:sp>
              <p:nvSpPr>
                <p:cNvPr id="99" name="iŝḷïḓé"/>
                <p:cNvSpPr/>
                <p:nvPr/>
              </p:nvSpPr>
              <p:spPr bwMode="auto">
                <a:xfrm>
                  <a:off x="4388266" y="1076055"/>
                  <a:ext cx="12607" cy="18211"/>
                </a:xfrm>
                <a:custGeom>
                  <a:avLst/>
                  <a:gdLst>
                    <a:gd name="T0" fmla="*/ 2 w 6"/>
                    <a:gd name="T1" fmla="*/ 0 h 9"/>
                    <a:gd name="T2" fmla="*/ 5 w 6"/>
                    <a:gd name="T3" fmla="*/ 8 h 9"/>
                    <a:gd name="T4" fmla="*/ 2 w 6"/>
                    <a:gd name="T5" fmla="*/ 0 h 9"/>
                  </a:gdLst>
                  <a:ahLst/>
                  <a:cxnLst>
                    <a:cxn ang="0">
                      <a:pos x="T0" y="T1"/>
                    </a:cxn>
                    <a:cxn ang="0">
                      <a:pos x="T2" y="T3"/>
                    </a:cxn>
                    <a:cxn ang="0">
                      <a:pos x="T4" y="T5"/>
                    </a:cxn>
                  </a:cxnLst>
                  <a:rect l="0" t="0" r="r" b="b"/>
                  <a:pathLst>
                    <a:path w="6" h="9">
                      <a:moveTo>
                        <a:pt x="2" y="0"/>
                      </a:moveTo>
                      <a:cubicBezTo>
                        <a:pt x="5" y="1"/>
                        <a:pt x="6" y="3"/>
                        <a:pt x="5" y="8"/>
                      </a:cubicBezTo>
                      <a:cubicBezTo>
                        <a:pt x="0" y="9"/>
                        <a:pt x="2" y="3"/>
                        <a:pt x="2" y="0"/>
                      </a:cubicBezTo>
                      <a:close/>
                    </a:path>
                  </a:pathLst>
                </a:custGeom>
                <a:grpFill/>
                <a:ln>
                  <a:noFill/>
                </a:ln>
              </p:spPr>
              <p:txBody>
                <a:bodyPr anchor="ctr"/>
                <a:lstStyle/>
                <a:p>
                  <a:pPr algn="ctr"/>
                  <a:endParaRPr dirty="0">
                    <a:cs typeface="+mn-ea"/>
                    <a:sym typeface="+mn-lt"/>
                  </a:endParaRPr>
                </a:p>
              </p:txBody>
            </p:sp>
            <p:sp>
              <p:nvSpPr>
                <p:cNvPr id="100" name="iŝḷïḓè"/>
                <p:cNvSpPr/>
                <p:nvPr/>
              </p:nvSpPr>
              <p:spPr bwMode="auto">
                <a:xfrm>
                  <a:off x="5499087" y="1237145"/>
                  <a:ext cx="68639" cy="84047"/>
                </a:xfrm>
                <a:custGeom>
                  <a:avLst/>
                  <a:gdLst>
                    <a:gd name="T0" fmla="*/ 12 w 33"/>
                    <a:gd name="T1" fmla="*/ 0 h 40"/>
                    <a:gd name="T2" fmla="*/ 14 w 33"/>
                    <a:gd name="T3" fmla="*/ 2 h 40"/>
                    <a:gd name="T4" fmla="*/ 27 w 33"/>
                    <a:gd name="T5" fmla="*/ 2 h 40"/>
                    <a:gd name="T6" fmla="*/ 32 w 33"/>
                    <a:gd name="T7" fmla="*/ 6 h 40"/>
                    <a:gd name="T8" fmla="*/ 31 w 33"/>
                    <a:gd name="T9" fmla="*/ 10 h 40"/>
                    <a:gd name="T10" fmla="*/ 27 w 33"/>
                    <a:gd name="T11" fmla="*/ 12 h 40"/>
                    <a:gd name="T12" fmla="*/ 31 w 33"/>
                    <a:gd name="T13" fmla="*/ 21 h 40"/>
                    <a:gd name="T14" fmla="*/ 29 w 33"/>
                    <a:gd name="T15" fmla="*/ 30 h 40"/>
                    <a:gd name="T16" fmla="*/ 19 w 33"/>
                    <a:gd name="T17" fmla="*/ 30 h 40"/>
                    <a:gd name="T18" fmla="*/ 18 w 33"/>
                    <a:gd name="T19" fmla="*/ 36 h 40"/>
                    <a:gd name="T20" fmla="*/ 14 w 33"/>
                    <a:gd name="T21" fmla="*/ 40 h 40"/>
                    <a:gd name="T22" fmla="*/ 3 w 33"/>
                    <a:gd name="T23" fmla="*/ 40 h 40"/>
                    <a:gd name="T24" fmla="*/ 6 w 33"/>
                    <a:gd name="T25" fmla="*/ 28 h 40"/>
                    <a:gd name="T26" fmla="*/ 6 w 33"/>
                    <a:gd name="T27" fmla="*/ 21 h 40"/>
                    <a:gd name="T28" fmla="*/ 3 w 33"/>
                    <a:gd name="T29" fmla="*/ 12 h 40"/>
                    <a:gd name="T30" fmla="*/ 10 w 33"/>
                    <a:gd name="T31" fmla="*/ 13 h 40"/>
                    <a:gd name="T32" fmla="*/ 12 w 33"/>
                    <a:gd name="T3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40">
                      <a:moveTo>
                        <a:pt x="12" y="0"/>
                      </a:moveTo>
                      <a:cubicBezTo>
                        <a:pt x="14" y="0"/>
                        <a:pt x="14" y="1"/>
                        <a:pt x="14" y="2"/>
                      </a:cubicBezTo>
                      <a:cubicBezTo>
                        <a:pt x="14" y="5"/>
                        <a:pt x="22" y="0"/>
                        <a:pt x="27" y="2"/>
                      </a:cubicBezTo>
                      <a:cubicBezTo>
                        <a:pt x="28" y="5"/>
                        <a:pt x="29" y="6"/>
                        <a:pt x="32" y="6"/>
                      </a:cubicBezTo>
                      <a:cubicBezTo>
                        <a:pt x="33" y="8"/>
                        <a:pt x="32" y="9"/>
                        <a:pt x="31" y="10"/>
                      </a:cubicBezTo>
                      <a:cubicBezTo>
                        <a:pt x="31" y="11"/>
                        <a:pt x="28" y="11"/>
                        <a:pt x="27" y="12"/>
                      </a:cubicBezTo>
                      <a:cubicBezTo>
                        <a:pt x="27" y="16"/>
                        <a:pt x="30" y="17"/>
                        <a:pt x="31" y="21"/>
                      </a:cubicBezTo>
                      <a:cubicBezTo>
                        <a:pt x="31" y="24"/>
                        <a:pt x="28" y="26"/>
                        <a:pt x="29" y="30"/>
                      </a:cubicBezTo>
                      <a:cubicBezTo>
                        <a:pt x="26" y="30"/>
                        <a:pt x="23" y="30"/>
                        <a:pt x="19" y="30"/>
                      </a:cubicBezTo>
                      <a:cubicBezTo>
                        <a:pt x="17" y="30"/>
                        <a:pt x="19" y="34"/>
                        <a:pt x="18" y="36"/>
                      </a:cubicBezTo>
                      <a:cubicBezTo>
                        <a:pt x="17" y="37"/>
                        <a:pt x="12" y="36"/>
                        <a:pt x="14" y="40"/>
                      </a:cubicBezTo>
                      <a:cubicBezTo>
                        <a:pt x="10" y="40"/>
                        <a:pt x="6" y="40"/>
                        <a:pt x="3" y="40"/>
                      </a:cubicBezTo>
                      <a:cubicBezTo>
                        <a:pt x="4" y="36"/>
                        <a:pt x="0" y="27"/>
                        <a:pt x="6" y="28"/>
                      </a:cubicBezTo>
                      <a:cubicBezTo>
                        <a:pt x="7" y="23"/>
                        <a:pt x="3" y="25"/>
                        <a:pt x="6" y="21"/>
                      </a:cubicBezTo>
                      <a:cubicBezTo>
                        <a:pt x="8" y="15"/>
                        <a:pt x="1" y="17"/>
                        <a:pt x="3" y="12"/>
                      </a:cubicBezTo>
                      <a:cubicBezTo>
                        <a:pt x="7" y="11"/>
                        <a:pt x="8" y="13"/>
                        <a:pt x="10" y="13"/>
                      </a:cubicBezTo>
                      <a:cubicBezTo>
                        <a:pt x="14" y="13"/>
                        <a:pt x="11" y="4"/>
                        <a:pt x="12" y="0"/>
                      </a:cubicBezTo>
                      <a:close/>
                    </a:path>
                  </a:pathLst>
                </a:custGeom>
                <a:grpFill/>
                <a:ln>
                  <a:noFill/>
                </a:ln>
              </p:spPr>
              <p:txBody>
                <a:bodyPr anchor="ctr"/>
                <a:lstStyle/>
                <a:p>
                  <a:pPr algn="ctr"/>
                  <a:endParaRPr dirty="0">
                    <a:cs typeface="+mn-ea"/>
                    <a:sym typeface="+mn-lt"/>
                  </a:endParaRPr>
                </a:p>
              </p:txBody>
            </p:sp>
            <p:sp>
              <p:nvSpPr>
                <p:cNvPr id="101" name="ïSḻíḑé"/>
                <p:cNvSpPr/>
                <p:nvPr/>
              </p:nvSpPr>
              <p:spPr bwMode="auto">
                <a:xfrm>
                  <a:off x="3054722" y="1241347"/>
                  <a:ext cx="21012" cy="19611"/>
                </a:xfrm>
                <a:custGeom>
                  <a:avLst/>
                  <a:gdLst>
                    <a:gd name="T0" fmla="*/ 9 w 10"/>
                    <a:gd name="T1" fmla="*/ 0 h 9"/>
                    <a:gd name="T2" fmla="*/ 7 w 10"/>
                    <a:gd name="T3" fmla="*/ 4 h 9"/>
                    <a:gd name="T4" fmla="*/ 0 w 10"/>
                    <a:gd name="T5" fmla="*/ 6 h 9"/>
                    <a:gd name="T6" fmla="*/ 9 w 10"/>
                    <a:gd name="T7" fmla="*/ 0 h 9"/>
                  </a:gdLst>
                  <a:ahLst/>
                  <a:cxnLst>
                    <a:cxn ang="0">
                      <a:pos x="T0" y="T1"/>
                    </a:cxn>
                    <a:cxn ang="0">
                      <a:pos x="T2" y="T3"/>
                    </a:cxn>
                    <a:cxn ang="0">
                      <a:pos x="T4" y="T5"/>
                    </a:cxn>
                    <a:cxn ang="0">
                      <a:pos x="T6" y="T7"/>
                    </a:cxn>
                  </a:cxnLst>
                  <a:rect l="0" t="0" r="r" b="b"/>
                  <a:pathLst>
                    <a:path w="10" h="9">
                      <a:moveTo>
                        <a:pt x="9" y="0"/>
                      </a:moveTo>
                      <a:cubicBezTo>
                        <a:pt x="10" y="3"/>
                        <a:pt x="8" y="3"/>
                        <a:pt x="7" y="4"/>
                      </a:cubicBezTo>
                      <a:cubicBezTo>
                        <a:pt x="5" y="7"/>
                        <a:pt x="4" y="9"/>
                        <a:pt x="0" y="6"/>
                      </a:cubicBezTo>
                      <a:cubicBezTo>
                        <a:pt x="1" y="2"/>
                        <a:pt x="5" y="1"/>
                        <a:pt x="9" y="0"/>
                      </a:cubicBezTo>
                      <a:close/>
                    </a:path>
                  </a:pathLst>
                </a:custGeom>
                <a:grpFill/>
                <a:ln>
                  <a:noFill/>
                </a:ln>
              </p:spPr>
              <p:txBody>
                <a:bodyPr anchor="ctr"/>
                <a:lstStyle/>
                <a:p>
                  <a:pPr algn="ctr"/>
                  <a:endParaRPr dirty="0">
                    <a:cs typeface="+mn-ea"/>
                    <a:sym typeface="+mn-lt"/>
                  </a:endParaRPr>
                </a:p>
              </p:txBody>
            </p:sp>
            <p:sp>
              <p:nvSpPr>
                <p:cNvPr id="102" name="îsľîḍe"/>
                <p:cNvSpPr/>
                <p:nvPr/>
              </p:nvSpPr>
              <p:spPr bwMode="auto">
                <a:xfrm>
                  <a:off x="3560405" y="1258157"/>
                  <a:ext cx="25214" cy="37822"/>
                </a:xfrm>
                <a:custGeom>
                  <a:avLst/>
                  <a:gdLst>
                    <a:gd name="T0" fmla="*/ 3 w 12"/>
                    <a:gd name="T1" fmla="*/ 0 h 18"/>
                    <a:gd name="T2" fmla="*/ 12 w 12"/>
                    <a:gd name="T3" fmla="*/ 13 h 18"/>
                    <a:gd name="T4" fmla="*/ 5 w 12"/>
                    <a:gd name="T5" fmla="*/ 9 h 18"/>
                    <a:gd name="T6" fmla="*/ 3 w 12"/>
                    <a:gd name="T7" fmla="*/ 0 h 18"/>
                  </a:gdLst>
                  <a:ahLst/>
                  <a:cxnLst>
                    <a:cxn ang="0">
                      <a:pos x="T0" y="T1"/>
                    </a:cxn>
                    <a:cxn ang="0">
                      <a:pos x="T2" y="T3"/>
                    </a:cxn>
                    <a:cxn ang="0">
                      <a:pos x="T4" y="T5"/>
                    </a:cxn>
                    <a:cxn ang="0">
                      <a:pos x="T6" y="T7"/>
                    </a:cxn>
                  </a:cxnLst>
                  <a:rect l="0" t="0" r="r" b="b"/>
                  <a:pathLst>
                    <a:path w="12" h="18">
                      <a:moveTo>
                        <a:pt x="3" y="0"/>
                      </a:moveTo>
                      <a:cubicBezTo>
                        <a:pt x="6" y="4"/>
                        <a:pt x="7" y="11"/>
                        <a:pt x="12" y="13"/>
                      </a:cubicBezTo>
                      <a:cubicBezTo>
                        <a:pt x="10" y="18"/>
                        <a:pt x="5" y="12"/>
                        <a:pt x="5" y="9"/>
                      </a:cubicBezTo>
                      <a:cubicBezTo>
                        <a:pt x="0" y="9"/>
                        <a:pt x="0" y="2"/>
                        <a:pt x="3" y="0"/>
                      </a:cubicBezTo>
                      <a:close/>
                    </a:path>
                  </a:pathLst>
                </a:custGeom>
                <a:grpFill/>
                <a:ln>
                  <a:noFill/>
                </a:ln>
              </p:spPr>
              <p:txBody>
                <a:bodyPr anchor="ctr"/>
                <a:lstStyle/>
                <a:p>
                  <a:pPr algn="ctr"/>
                  <a:endParaRPr dirty="0">
                    <a:cs typeface="+mn-ea"/>
                    <a:sym typeface="+mn-lt"/>
                  </a:endParaRPr>
                </a:p>
              </p:txBody>
            </p:sp>
            <p:sp>
              <p:nvSpPr>
                <p:cNvPr id="103" name="ïṡḻiḋe"/>
                <p:cNvSpPr/>
                <p:nvPr/>
              </p:nvSpPr>
              <p:spPr bwMode="auto">
                <a:xfrm>
                  <a:off x="7900029" y="1241347"/>
                  <a:ext cx="40623" cy="180701"/>
                </a:xfrm>
                <a:custGeom>
                  <a:avLst/>
                  <a:gdLst>
                    <a:gd name="T0" fmla="*/ 6 w 19"/>
                    <a:gd name="T1" fmla="*/ 10 h 87"/>
                    <a:gd name="T2" fmla="*/ 10 w 19"/>
                    <a:gd name="T3" fmla="*/ 23 h 87"/>
                    <a:gd name="T4" fmla="*/ 12 w 19"/>
                    <a:gd name="T5" fmla="*/ 30 h 87"/>
                    <a:gd name="T6" fmla="*/ 12 w 19"/>
                    <a:gd name="T7" fmla="*/ 36 h 87"/>
                    <a:gd name="T8" fmla="*/ 14 w 19"/>
                    <a:gd name="T9" fmla="*/ 51 h 87"/>
                    <a:gd name="T10" fmla="*/ 19 w 19"/>
                    <a:gd name="T11" fmla="*/ 58 h 87"/>
                    <a:gd name="T12" fmla="*/ 12 w 19"/>
                    <a:gd name="T13" fmla="*/ 60 h 87"/>
                    <a:gd name="T14" fmla="*/ 12 w 19"/>
                    <a:gd name="T15" fmla="*/ 73 h 87"/>
                    <a:gd name="T16" fmla="*/ 8 w 19"/>
                    <a:gd name="T17" fmla="*/ 73 h 87"/>
                    <a:gd name="T18" fmla="*/ 12 w 19"/>
                    <a:gd name="T19" fmla="*/ 86 h 87"/>
                    <a:gd name="T20" fmla="*/ 2 w 19"/>
                    <a:gd name="T21" fmla="*/ 84 h 87"/>
                    <a:gd name="T22" fmla="*/ 4 w 19"/>
                    <a:gd name="T23" fmla="*/ 73 h 87"/>
                    <a:gd name="T24" fmla="*/ 1 w 19"/>
                    <a:gd name="T25" fmla="*/ 67 h 87"/>
                    <a:gd name="T26" fmla="*/ 4 w 19"/>
                    <a:gd name="T27" fmla="*/ 45 h 87"/>
                    <a:gd name="T28" fmla="*/ 1 w 19"/>
                    <a:gd name="T29" fmla="*/ 36 h 87"/>
                    <a:gd name="T30" fmla="*/ 1 w 19"/>
                    <a:gd name="T31" fmla="*/ 23 h 87"/>
                    <a:gd name="T32" fmla="*/ 6 w 19"/>
                    <a:gd name="T33" fmla="*/ 17 h 87"/>
                    <a:gd name="T34" fmla="*/ 8 w 19"/>
                    <a:gd name="T35" fmla="*/ 11 h 87"/>
                    <a:gd name="T36" fmla="*/ 6 w 19"/>
                    <a:gd name="T37"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 h="87">
                      <a:moveTo>
                        <a:pt x="6" y="10"/>
                      </a:moveTo>
                      <a:cubicBezTo>
                        <a:pt x="14" y="0"/>
                        <a:pt x="7" y="20"/>
                        <a:pt x="10" y="23"/>
                      </a:cubicBezTo>
                      <a:cubicBezTo>
                        <a:pt x="13" y="25"/>
                        <a:pt x="8" y="26"/>
                        <a:pt x="12" y="30"/>
                      </a:cubicBezTo>
                      <a:cubicBezTo>
                        <a:pt x="14" y="33"/>
                        <a:pt x="12" y="33"/>
                        <a:pt x="12" y="36"/>
                      </a:cubicBezTo>
                      <a:cubicBezTo>
                        <a:pt x="12" y="38"/>
                        <a:pt x="15" y="43"/>
                        <a:pt x="14" y="51"/>
                      </a:cubicBezTo>
                      <a:cubicBezTo>
                        <a:pt x="13" y="55"/>
                        <a:pt x="16" y="56"/>
                        <a:pt x="19" y="58"/>
                      </a:cubicBezTo>
                      <a:cubicBezTo>
                        <a:pt x="19" y="62"/>
                        <a:pt x="14" y="62"/>
                        <a:pt x="12" y="60"/>
                      </a:cubicBezTo>
                      <a:cubicBezTo>
                        <a:pt x="11" y="65"/>
                        <a:pt x="11" y="73"/>
                        <a:pt x="12" y="73"/>
                      </a:cubicBezTo>
                      <a:cubicBezTo>
                        <a:pt x="12" y="73"/>
                        <a:pt x="8" y="73"/>
                        <a:pt x="8" y="73"/>
                      </a:cubicBezTo>
                      <a:cubicBezTo>
                        <a:pt x="8" y="77"/>
                        <a:pt x="13" y="78"/>
                        <a:pt x="12" y="86"/>
                      </a:cubicBezTo>
                      <a:cubicBezTo>
                        <a:pt x="6" y="84"/>
                        <a:pt x="7" y="87"/>
                        <a:pt x="2" y="84"/>
                      </a:cubicBezTo>
                      <a:cubicBezTo>
                        <a:pt x="6" y="79"/>
                        <a:pt x="2" y="78"/>
                        <a:pt x="4" y="73"/>
                      </a:cubicBezTo>
                      <a:cubicBezTo>
                        <a:pt x="4" y="70"/>
                        <a:pt x="3" y="68"/>
                        <a:pt x="1" y="67"/>
                      </a:cubicBezTo>
                      <a:cubicBezTo>
                        <a:pt x="2" y="63"/>
                        <a:pt x="6" y="55"/>
                        <a:pt x="4" y="45"/>
                      </a:cubicBezTo>
                      <a:cubicBezTo>
                        <a:pt x="4" y="41"/>
                        <a:pt x="1" y="39"/>
                        <a:pt x="1" y="36"/>
                      </a:cubicBezTo>
                      <a:cubicBezTo>
                        <a:pt x="0" y="30"/>
                        <a:pt x="5" y="26"/>
                        <a:pt x="1" y="23"/>
                      </a:cubicBezTo>
                      <a:cubicBezTo>
                        <a:pt x="2" y="20"/>
                        <a:pt x="3" y="18"/>
                        <a:pt x="6" y="17"/>
                      </a:cubicBezTo>
                      <a:cubicBezTo>
                        <a:pt x="6" y="14"/>
                        <a:pt x="6" y="12"/>
                        <a:pt x="8" y="11"/>
                      </a:cubicBezTo>
                      <a:cubicBezTo>
                        <a:pt x="8" y="10"/>
                        <a:pt x="7" y="10"/>
                        <a:pt x="6" y="10"/>
                      </a:cubicBezTo>
                      <a:close/>
                    </a:path>
                  </a:pathLst>
                </a:custGeom>
                <a:grpFill/>
                <a:ln>
                  <a:noFill/>
                </a:ln>
              </p:spPr>
              <p:txBody>
                <a:bodyPr anchor="ctr"/>
                <a:lstStyle/>
                <a:p>
                  <a:pPr algn="ctr"/>
                  <a:endParaRPr dirty="0">
                    <a:cs typeface="+mn-ea"/>
                    <a:sym typeface="+mn-lt"/>
                  </a:endParaRPr>
                </a:p>
              </p:txBody>
            </p:sp>
            <p:sp>
              <p:nvSpPr>
                <p:cNvPr id="104" name="îśḷiḑè"/>
                <p:cNvSpPr/>
                <p:nvPr/>
              </p:nvSpPr>
              <p:spPr bwMode="auto">
                <a:xfrm>
                  <a:off x="3023905" y="1260958"/>
                  <a:ext cx="9806" cy="18211"/>
                </a:xfrm>
                <a:custGeom>
                  <a:avLst/>
                  <a:gdLst>
                    <a:gd name="T0" fmla="*/ 2 w 5"/>
                    <a:gd name="T1" fmla="*/ 1 h 9"/>
                    <a:gd name="T2" fmla="*/ 0 w 5"/>
                    <a:gd name="T3" fmla="*/ 6 h 9"/>
                    <a:gd name="T4" fmla="*/ 0 w 5"/>
                    <a:gd name="T5" fmla="*/ 2 h 9"/>
                    <a:gd name="T6" fmla="*/ 2 w 5"/>
                    <a:gd name="T7" fmla="*/ 1 h 9"/>
                  </a:gdLst>
                  <a:ahLst/>
                  <a:cxnLst>
                    <a:cxn ang="0">
                      <a:pos x="T0" y="T1"/>
                    </a:cxn>
                    <a:cxn ang="0">
                      <a:pos x="T2" y="T3"/>
                    </a:cxn>
                    <a:cxn ang="0">
                      <a:pos x="T4" y="T5"/>
                    </a:cxn>
                    <a:cxn ang="0">
                      <a:pos x="T6" y="T7"/>
                    </a:cxn>
                  </a:cxnLst>
                  <a:rect l="0" t="0" r="r" b="b"/>
                  <a:pathLst>
                    <a:path w="5" h="9">
                      <a:moveTo>
                        <a:pt x="2" y="1"/>
                      </a:moveTo>
                      <a:cubicBezTo>
                        <a:pt x="5" y="0"/>
                        <a:pt x="4" y="9"/>
                        <a:pt x="0" y="6"/>
                      </a:cubicBezTo>
                      <a:cubicBezTo>
                        <a:pt x="0" y="5"/>
                        <a:pt x="0" y="4"/>
                        <a:pt x="0" y="2"/>
                      </a:cubicBezTo>
                      <a:cubicBezTo>
                        <a:pt x="1" y="3"/>
                        <a:pt x="1" y="2"/>
                        <a:pt x="2" y="1"/>
                      </a:cubicBezTo>
                      <a:close/>
                    </a:path>
                  </a:pathLst>
                </a:custGeom>
                <a:grpFill/>
                <a:ln>
                  <a:noFill/>
                </a:ln>
              </p:spPr>
              <p:txBody>
                <a:bodyPr anchor="ctr"/>
                <a:lstStyle/>
                <a:p>
                  <a:pPr algn="ctr"/>
                  <a:endParaRPr dirty="0">
                    <a:cs typeface="+mn-ea"/>
                    <a:sym typeface="+mn-lt"/>
                  </a:endParaRPr>
                </a:p>
              </p:txBody>
            </p:sp>
            <p:sp>
              <p:nvSpPr>
                <p:cNvPr id="105" name="ïśḻïdè"/>
                <p:cNvSpPr/>
                <p:nvPr/>
              </p:nvSpPr>
              <p:spPr bwMode="auto">
                <a:xfrm>
                  <a:off x="4717451" y="1322593"/>
                  <a:ext cx="116265" cy="98055"/>
                </a:xfrm>
                <a:custGeom>
                  <a:avLst/>
                  <a:gdLst>
                    <a:gd name="T0" fmla="*/ 25 w 56"/>
                    <a:gd name="T1" fmla="*/ 0 h 47"/>
                    <a:gd name="T2" fmla="*/ 30 w 56"/>
                    <a:gd name="T3" fmla="*/ 4 h 47"/>
                    <a:gd name="T4" fmla="*/ 28 w 56"/>
                    <a:gd name="T5" fmla="*/ 12 h 47"/>
                    <a:gd name="T6" fmla="*/ 36 w 56"/>
                    <a:gd name="T7" fmla="*/ 15 h 47"/>
                    <a:gd name="T8" fmla="*/ 47 w 56"/>
                    <a:gd name="T9" fmla="*/ 19 h 47"/>
                    <a:gd name="T10" fmla="*/ 45 w 56"/>
                    <a:gd name="T11" fmla="*/ 26 h 47"/>
                    <a:gd name="T12" fmla="*/ 51 w 56"/>
                    <a:gd name="T13" fmla="*/ 28 h 47"/>
                    <a:gd name="T14" fmla="*/ 54 w 56"/>
                    <a:gd name="T15" fmla="*/ 34 h 47"/>
                    <a:gd name="T16" fmla="*/ 51 w 56"/>
                    <a:gd name="T17" fmla="*/ 43 h 47"/>
                    <a:gd name="T18" fmla="*/ 49 w 56"/>
                    <a:gd name="T19" fmla="*/ 40 h 47"/>
                    <a:gd name="T20" fmla="*/ 38 w 56"/>
                    <a:gd name="T21" fmla="*/ 40 h 47"/>
                    <a:gd name="T22" fmla="*/ 30 w 56"/>
                    <a:gd name="T23" fmla="*/ 47 h 47"/>
                    <a:gd name="T24" fmla="*/ 26 w 56"/>
                    <a:gd name="T25" fmla="*/ 41 h 47"/>
                    <a:gd name="T26" fmla="*/ 21 w 56"/>
                    <a:gd name="T27" fmla="*/ 40 h 47"/>
                    <a:gd name="T28" fmla="*/ 13 w 56"/>
                    <a:gd name="T29" fmla="*/ 34 h 47"/>
                    <a:gd name="T30" fmla="*/ 0 w 56"/>
                    <a:gd name="T31" fmla="*/ 36 h 47"/>
                    <a:gd name="T32" fmla="*/ 2 w 56"/>
                    <a:gd name="T33" fmla="*/ 28 h 47"/>
                    <a:gd name="T34" fmla="*/ 10 w 56"/>
                    <a:gd name="T35" fmla="*/ 25 h 47"/>
                    <a:gd name="T36" fmla="*/ 13 w 56"/>
                    <a:gd name="T37" fmla="*/ 17 h 47"/>
                    <a:gd name="T38" fmla="*/ 15 w 56"/>
                    <a:gd name="T39" fmla="*/ 8 h 47"/>
                    <a:gd name="T40" fmla="*/ 19 w 56"/>
                    <a:gd name="T41" fmla="*/ 8 h 47"/>
                    <a:gd name="T42" fmla="*/ 19 w 56"/>
                    <a:gd name="T43" fmla="*/ 4 h 47"/>
                    <a:gd name="T44" fmla="*/ 25 w 56"/>
                    <a:gd name="T4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 h="47">
                      <a:moveTo>
                        <a:pt x="25" y="0"/>
                      </a:moveTo>
                      <a:cubicBezTo>
                        <a:pt x="27" y="1"/>
                        <a:pt x="27" y="4"/>
                        <a:pt x="30" y="4"/>
                      </a:cubicBezTo>
                      <a:cubicBezTo>
                        <a:pt x="29" y="8"/>
                        <a:pt x="24" y="8"/>
                        <a:pt x="28" y="12"/>
                      </a:cubicBezTo>
                      <a:cubicBezTo>
                        <a:pt x="27" y="16"/>
                        <a:pt x="33" y="14"/>
                        <a:pt x="36" y="15"/>
                      </a:cubicBezTo>
                      <a:cubicBezTo>
                        <a:pt x="37" y="16"/>
                        <a:pt x="40" y="22"/>
                        <a:pt x="47" y="19"/>
                      </a:cubicBezTo>
                      <a:cubicBezTo>
                        <a:pt x="47" y="24"/>
                        <a:pt x="50" y="25"/>
                        <a:pt x="45" y="26"/>
                      </a:cubicBezTo>
                      <a:cubicBezTo>
                        <a:pt x="45" y="29"/>
                        <a:pt x="49" y="27"/>
                        <a:pt x="51" y="28"/>
                      </a:cubicBezTo>
                      <a:cubicBezTo>
                        <a:pt x="52" y="30"/>
                        <a:pt x="49" y="36"/>
                        <a:pt x="54" y="34"/>
                      </a:cubicBezTo>
                      <a:cubicBezTo>
                        <a:pt x="56" y="40"/>
                        <a:pt x="49" y="38"/>
                        <a:pt x="51" y="43"/>
                      </a:cubicBezTo>
                      <a:cubicBezTo>
                        <a:pt x="49" y="43"/>
                        <a:pt x="49" y="41"/>
                        <a:pt x="49" y="40"/>
                      </a:cubicBezTo>
                      <a:cubicBezTo>
                        <a:pt x="42" y="40"/>
                        <a:pt x="43" y="42"/>
                        <a:pt x="38" y="40"/>
                      </a:cubicBezTo>
                      <a:cubicBezTo>
                        <a:pt x="35" y="42"/>
                        <a:pt x="30" y="42"/>
                        <a:pt x="30" y="47"/>
                      </a:cubicBezTo>
                      <a:cubicBezTo>
                        <a:pt x="27" y="47"/>
                        <a:pt x="28" y="43"/>
                        <a:pt x="26" y="41"/>
                      </a:cubicBezTo>
                      <a:cubicBezTo>
                        <a:pt x="25" y="40"/>
                        <a:pt x="22" y="41"/>
                        <a:pt x="21" y="40"/>
                      </a:cubicBezTo>
                      <a:cubicBezTo>
                        <a:pt x="19" y="38"/>
                        <a:pt x="18" y="35"/>
                        <a:pt x="13" y="34"/>
                      </a:cubicBezTo>
                      <a:cubicBezTo>
                        <a:pt x="7" y="33"/>
                        <a:pt x="7" y="37"/>
                        <a:pt x="0" y="36"/>
                      </a:cubicBezTo>
                      <a:cubicBezTo>
                        <a:pt x="2" y="34"/>
                        <a:pt x="2" y="32"/>
                        <a:pt x="2" y="28"/>
                      </a:cubicBezTo>
                      <a:cubicBezTo>
                        <a:pt x="8" y="31"/>
                        <a:pt x="4" y="22"/>
                        <a:pt x="10" y="25"/>
                      </a:cubicBezTo>
                      <a:cubicBezTo>
                        <a:pt x="7" y="20"/>
                        <a:pt x="12" y="19"/>
                        <a:pt x="13" y="17"/>
                      </a:cubicBezTo>
                      <a:cubicBezTo>
                        <a:pt x="14" y="15"/>
                        <a:pt x="13" y="11"/>
                        <a:pt x="15" y="8"/>
                      </a:cubicBezTo>
                      <a:cubicBezTo>
                        <a:pt x="16" y="7"/>
                        <a:pt x="18" y="8"/>
                        <a:pt x="19" y="8"/>
                      </a:cubicBezTo>
                      <a:cubicBezTo>
                        <a:pt x="20" y="7"/>
                        <a:pt x="18" y="5"/>
                        <a:pt x="19" y="4"/>
                      </a:cubicBezTo>
                      <a:cubicBezTo>
                        <a:pt x="21" y="3"/>
                        <a:pt x="25" y="4"/>
                        <a:pt x="25" y="0"/>
                      </a:cubicBezTo>
                      <a:close/>
                    </a:path>
                  </a:pathLst>
                </a:custGeom>
                <a:grpFill/>
                <a:ln>
                  <a:noFill/>
                </a:ln>
              </p:spPr>
              <p:txBody>
                <a:bodyPr anchor="ctr"/>
                <a:lstStyle/>
                <a:p>
                  <a:pPr algn="ctr"/>
                  <a:endParaRPr dirty="0">
                    <a:cs typeface="+mn-ea"/>
                    <a:sym typeface="+mn-lt"/>
                  </a:endParaRPr>
                </a:p>
              </p:txBody>
            </p:sp>
            <p:sp>
              <p:nvSpPr>
                <p:cNvPr id="106" name="îślíḍe"/>
                <p:cNvSpPr/>
                <p:nvPr/>
              </p:nvSpPr>
              <p:spPr bwMode="auto">
                <a:xfrm>
                  <a:off x="4654415" y="1353410"/>
                  <a:ext cx="29417" cy="25214"/>
                </a:xfrm>
                <a:custGeom>
                  <a:avLst/>
                  <a:gdLst>
                    <a:gd name="T0" fmla="*/ 0 w 14"/>
                    <a:gd name="T1" fmla="*/ 0 h 12"/>
                    <a:gd name="T2" fmla="*/ 14 w 14"/>
                    <a:gd name="T3" fmla="*/ 6 h 12"/>
                    <a:gd name="T4" fmla="*/ 0 w 14"/>
                    <a:gd name="T5" fmla="*/ 0 h 12"/>
                  </a:gdLst>
                  <a:ahLst/>
                  <a:cxnLst>
                    <a:cxn ang="0">
                      <a:pos x="T0" y="T1"/>
                    </a:cxn>
                    <a:cxn ang="0">
                      <a:pos x="T2" y="T3"/>
                    </a:cxn>
                    <a:cxn ang="0">
                      <a:pos x="T4" y="T5"/>
                    </a:cxn>
                  </a:cxnLst>
                  <a:rect l="0" t="0" r="r" b="b"/>
                  <a:pathLst>
                    <a:path w="14" h="12">
                      <a:moveTo>
                        <a:pt x="0" y="0"/>
                      </a:moveTo>
                      <a:cubicBezTo>
                        <a:pt x="7" y="0"/>
                        <a:pt x="7" y="6"/>
                        <a:pt x="14" y="6"/>
                      </a:cubicBezTo>
                      <a:cubicBezTo>
                        <a:pt x="12" y="12"/>
                        <a:pt x="1" y="6"/>
                        <a:pt x="0" y="0"/>
                      </a:cubicBezTo>
                      <a:close/>
                    </a:path>
                  </a:pathLst>
                </a:custGeom>
                <a:grpFill/>
                <a:ln>
                  <a:noFill/>
                </a:ln>
              </p:spPr>
              <p:txBody>
                <a:bodyPr anchor="ctr"/>
                <a:lstStyle/>
                <a:p>
                  <a:pPr algn="ctr"/>
                  <a:endParaRPr dirty="0">
                    <a:cs typeface="+mn-ea"/>
                    <a:sym typeface="+mn-lt"/>
                  </a:endParaRPr>
                </a:p>
              </p:txBody>
            </p:sp>
            <p:sp>
              <p:nvSpPr>
                <p:cNvPr id="107" name="işľîḑè"/>
                <p:cNvSpPr/>
                <p:nvPr/>
              </p:nvSpPr>
              <p:spPr bwMode="auto">
                <a:xfrm>
                  <a:off x="7886021" y="1451465"/>
                  <a:ext cx="81245" cy="58833"/>
                </a:xfrm>
                <a:custGeom>
                  <a:avLst/>
                  <a:gdLst>
                    <a:gd name="T0" fmla="*/ 11 w 39"/>
                    <a:gd name="T1" fmla="*/ 0 h 28"/>
                    <a:gd name="T2" fmla="*/ 13 w 39"/>
                    <a:gd name="T3" fmla="*/ 2 h 28"/>
                    <a:gd name="T4" fmla="*/ 21 w 39"/>
                    <a:gd name="T5" fmla="*/ 9 h 28"/>
                    <a:gd name="T6" fmla="*/ 39 w 39"/>
                    <a:gd name="T7" fmla="*/ 7 h 28"/>
                    <a:gd name="T8" fmla="*/ 32 w 39"/>
                    <a:gd name="T9" fmla="*/ 19 h 28"/>
                    <a:gd name="T10" fmla="*/ 26 w 39"/>
                    <a:gd name="T11" fmla="*/ 17 h 28"/>
                    <a:gd name="T12" fmla="*/ 19 w 39"/>
                    <a:gd name="T13" fmla="*/ 20 h 28"/>
                    <a:gd name="T14" fmla="*/ 17 w 39"/>
                    <a:gd name="T15" fmla="*/ 26 h 28"/>
                    <a:gd name="T16" fmla="*/ 8 w 39"/>
                    <a:gd name="T17" fmla="*/ 22 h 28"/>
                    <a:gd name="T18" fmla="*/ 11 w 39"/>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8">
                      <a:moveTo>
                        <a:pt x="11" y="0"/>
                      </a:moveTo>
                      <a:cubicBezTo>
                        <a:pt x="13" y="0"/>
                        <a:pt x="13" y="1"/>
                        <a:pt x="13" y="2"/>
                      </a:cubicBezTo>
                      <a:cubicBezTo>
                        <a:pt x="13" y="7"/>
                        <a:pt x="20" y="4"/>
                        <a:pt x="21" y="9"/>
                      </a:cubicBezTo>
                      <a:cubicBezTo>
                        <a:pt x="27" y="7"/>
                        <a:pt x="32" y="10"/>
                        <a:pt x="39" y="7"/>
                      </a:cubicBezTo>
                      <a:cubicBezTo>
                        <a:pt x="39" y="13"/>
                        <a:pt x="32" y="13"/>
                        <a:pt x="32" y="19"/>
                      </a:cubicBezTo>
                      <a:cubicBezTo>
                        <a:pt x="29" y="19"/>
                        <a:pt x="29" y="17"/>
                        <a:pt x="26" y="17"/>
                      </a:cubicBezTo>
                      <a:cubicBezTo>
                        <a:pt x="22" y="16"/>
                        <a:pt x="20" y="25"/>
                        <a:pt x="19" y="20"/>
                      </a:cubicBezTo>
                      <a:cubicBezTo>
                        <a:pt x="17" y="21"/>
                        <a:pt x="17" y="24"/>
                        <a:pt x="17" y="26"/>
                      </a:cubicBezTo>
                      <a:cubicBezTo>
                        <a:pt x="12" y="28"/>
                        <a:pt x="12" y="15"/>
                        <a:pt x="8" y="22"/>
                      </a:cubicBezTo>
                      <a:cubicBezTo>
                        <a:pt x="0" y="17"/>
                        <a:pt x="6" y="3"/>
                        <a:pt x="11" y="0"/>
                      </a:cubicBezTo>
                      <a:close/>
                    </a:path>
                  </a:pathLst>
                </a:custGeom>
                <a:grpFill/>
                <a:ln>
                  <a:noFill/>
                </a:ln>
              </p:spPr>
              <p:txBody>
                <a:bodyPr anchor="ctr"/>
                <a:lstStyle/>
                <a:p>
                  <a:pPr algn="ctr"/>
                  <a:endParaRPr dirty="0">
                    <a:cs typeface="+mn-ea"/>
                    <a:sym typeface="+mn-lt"/>
                  </a:endParaRPr>
                </a:p>
              </p:txBody>
            </p:sp>
            <p:sp>
              <p:nvSpPr>
                <p:cNvPr id="108" name="íṩlïďè"/>
                <p:cNvSpPr/>
                <p:nvPr/>
              </p:nvSpPr>
              <p:spPr bwMode="auto">
                <a:xfrm>
                  <a:off x="7743141" y="1520103"/>
                  <a:ext cx="156888" cy="137277"/>
                </a:xfrm>
                <a:custGeom>
                  <a:avLst/>
                  <a:gdLst>
                    <a:gd name="T0" fmla="*/ 67 w 76"/>
                    <a:gd name="T1" fmla="*/ 0 h 66"/>
                    <a:gd name="T2" fmla="*/ 73 w 76"/>
                    <a:gd name="T3" fmla="*/ 2 h 66"/>
                    <a:gd name="T4" fmla="*/ 73 w 76"/>
                    <a:gd name="T5" fmla="*/ 30 h 66"/>
                    <a:gd name="T6" fmla="*/ 71 w 76"/>
                    <a:gd name="T7" fmla="*/ 27 h 66"/>
                    <a:gd name="T8" fmla="*/ 71 w 76"/>
                    <a:gd name="T9" fmla="*/ 38 h 66"/>
                    <a:gd name="T10" fmla="*/ 67 w 76"/>
                    <a:gd name="T11" fmla="*/ 36 h 66"/>
                    <a:gd name="T12" fmla="*/ 67 w 76"/>
                    <a:gd name="T13" fmla="*/ 55 h 66"/>
                    <a:gd name="T14" fmla="*/ 64 w 76"/>
                    <a:gd name="T15" fmla="*/ 53 h 66"/>
                    <a:gd name="T16" fmla="*/ 58 w 76"/>
                    <a:gd name="T17" fmla="*/ 56 h 66"/>
                    <a:gd name="T18" fmla="*/ 54 w 76"/>
                    <a:gd name="T19" fmla="*/ 55 h 66"/>
                    <a:gd name="T20" fmla="*/ 47 w 76"/>
                    <a:gd name="T21" fmla="*/ 56 h 66"/>
                    <a:gd name="T22" fmla="*/ 37 w 76"/>
                    <a:gd name="T23" fmla="*/ 58 h 66"/>
                    <a:gd name="T24" fmla="*/ 34 w 76"/>
                    <a:gd name="T25" fmla="*/ 66 h 66"/>
                    <a:gd name="T26" fmla="*/ 26 w 76"/>
                    <a:gd name="T27" fmla="*/ 56 h 66"/>
                    <a:gd name="T28" fmla="*/ 23 w 76"/>
                    <a:gd name="T29" fmla="*/ 60 h 66"/>
                    <a:gd name="T30" fmla="*/ 19 w 76"/>
                    <a:gd name="T31" fmla="*/ 58 h 66"/>
                    <a:gd name="T32" fmla="*/ 0 w 76"/>
                    <a:gd name="T33" fmla="*/ 62 h 66"/>
                    <a:gd name="T34" fmla="*/ 2 w 76"/>
                    <a:gd name="T35" fmla="*/ 55 h 66"/>
                    <a:gd name="T36" fmla="*/ 6 w 76"/>
                    <a:gd name="T37" fmla="*/ 56 h 66"/>
                    <a:gd name="T38" fmla="*/ 8 w 76"/>
                    <a:gd name="T39" fmla="*/ 53 h 66"/>
                    <a:gd name="T40" fmla="*/ 34 w 76"/>
                    <a:gd name="T41" fmla="*/ 51 h 66"/>
                    <a:gd name="T42" fmla="*/ 37 w 76"/>
                    <a:gd name="T43" fmla="*/ 38 h 66"/>
                    <a:gd name="T44" fmla="*/ 41 w 76"/>
                    <a:gd name="T45" fmla="*/ 34 h 66"/>
                    <a:gd name="T46" fmla="*/ 52 w 76"/>
                    <a:gd name="T47" fmla="*/ 36 h 66"/>
                    <a:gd name="T48" fmla="*/ 52 w 76"/>
                    <a:gd name="T49" fmla="*/ 28 h 66"/>
                    <a:gd name="T50" fmla="*/ 54 w 76"/>
                    <a:gd name="T51" fmla="*/ 32 h 66"/>
                    <a:gd name="T52" fmla="*/ 56 w 76"/>
                    <a:gd name="T53" fmla="*/ 23 h 66"/>
                    <a:gd name="T54" fmla="*/ 62 w 76"/>
                    <a:gd name="T55" fmla="*/ 8 h 66"/>
                    <a:gd name="T56" fmla="*/ 67 w 76"/>
                    <a:gd name="T5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66">
                      <a:moveTo>
                        <a:pt x="67" y="0"/>
                      </a:moveTo>
                      <a:cubicBezTo>
                        <a:pt x="70" y="0"/>
                        <a:pt x="70" y="2"/>
                        <a:pt x="73" y="2"/>
                      </a:cubicBezTo>
                      <a:cubicBezTo>
                        <a:pt x="73" y="16"/>
                        <a:pt x="76" y="22"/>
                        <a:pt x="73" y="30"/>
                      </a:cubicBezTo>
                      <a:cubicBezTo>
                        <a:pt x="71" y="30"/>
                        <a:pt x="71" y="28"/>
                        <a:pt x="71" y="27"/>
                      </a:cubicBezTo>
                      <a:cubicBezTo>
                        <a:pt x="66" y="28"/>
                        <a:pt x="71" y="34"/>
                        <a:pt x="71" y="38"/>
                      </a:cubicBezTo>
                      <a:cubicBezTo>
                        <a:pt x="69" y="37"/>
                        <a:pt x="69" y="36"/>
                        <a:pt x="67" y="36"/>
                      </a:cubicBezTo>
                      <a:cubicBezTo>
                        <a:pt x="67" y="42"/>
                        <a:pt x="67" y="48"/>
                        <a:pt x="67" y="55"/>
                      </a:cubicBezTo>
                      <a:cubicBezTo>
                        <a:pt x="66" y="54"/>
                        <a:pt x="65" y="53"/>
                        <a:pt x="64" y="53"/>
                      </a:cubicBezTo>
                      <a:cubicBezTo>
                        <a:pt x="60" y="51"/>
                        <a:pt x="59" y="56"/>
                        <a:pt x="58" y="56"/>
                      </a:cubicBezTo>
                      <a:cubicBezTo>
                        <a:pt x="57" y="57"/>
                        <a:pt x="56" y="55"/>
                        <a:pt x="54" y="55"/>
                      </a:cubicBezTo>
                      <a:cubicBezTo>
                        <a:pt x="54" y="54"/>
                        <a:pt x="49" y="56"/>
                        <a:pt x="47" y="56"/>
                      </a:cubicBezTo>
                      <a:cubicBezTo>
                        <a:pt x="46" y="57"/>
                        <a:pt x="42" y="59"/>
                        <a:pt x="37" y="58"/>
                      </a:cubicBezTo>
                      <a:cubicBezTo>
                        <a:pt x="34" y="58"/>
                        <a:pt x="36" y="65"/>
                        <a:pt x="34" y="66"/>
                      </a:cubicBezTo>
                      <a:cubicBezTo>
                        <a:pt x="30" y="64"/>
                        <a:pt x="26" y="62"/>
                        <a:pt x="26" y="56"/>
                      </a:cubicBezTo>
                      <a:cubicBezTo>
                        <a:pt x="23" y="54"/>
                        <a:pt x="23" y="60"/>
                        <a:pt x="23" y="60"/>
                      </a:cubicBezTo>
                      <a:cubicBezTo>
                        <a:pt x="20" y="61"/>
                        <a:pt x="19" y="58"/>
                        <a:pt x="19" y="58"/>
                      </a:cubicBezTo>
                      <a:cubicBezTo>
                        <a:pt x="12" y="59"/>
                        <a:pt x="5" y="65"/>
                        <a:pt x="0" y="62"/>
                      </a:cubicBezTo>
                      <a:cubicBezTo>
                        <a:pt x="2" y="60"/>
                        <a:pt x="2" y="58"/>
                        <a:pt x="2" y="55"/>
                      </a:cubicBezTo>
                      <a:cubicBezTo>
                        <a:pt x="4" y="53"/>
                        <a:pt x="6" y="56"/>
                        <a:pt x="6" y="56"/>
                      </a:cubicBezTo>
                      <a:cubicBezTo>
                        <a:pt x="8" y="56"/>
                        <a:pt x="7" y="53"/>
                        <a:pt x="8" y="53"/>
                      </a:cubicBezTo>
                      <a:cubicBezTo>
                        <a:pt x="14" y="52"/>
                        <a:pt x="26" y="54"/>
                        <a:pt x="34" y="51"/>
                      </a:cubicBezTo>
                      <a:cubicBezTo>
                        <a:pt x="31" y="42"/>
                        <a:pt x="39" y="45"/>
                        <a:pt x="37" y="38"/>
                      </a:cubicBezTo>
                      <a:cubicBezTo>
                        <a:pt x="41" y="40"/>
                        <a:pt x="42" y="39"/>
                        <a:pt x="41" y="34"/>
                      </a:cubicBezTo>
                      <a:cubicBezTo>
                        <a:pt x="45" y="38"/>
                        <a:pt x="49" y="31"/>
                        <a:pt x="52" y="36"/>
                      </a:cubicBezTo>
                      <a:cubicBezTo>
                        <a:pt x="53" y="35"/>
                        <a:pt x="51" y="29"/>
                        <a:pt x="52" y="28"/>
                      </a:cubicBezTo>
                      <a:cubicBezTo>
                        <a:pt x="54" y="27"/>
                        <a:pt x="54" y="32"/>
                        <a:pt x="54" y="32"/>
                      </a:cubicBezTo>
                      <a:cubicBezTo>
                        <a:pt x="56" y="33"/>
                        <a:pt x="60" y="31"/>
                        <a:pt x="56" y="23"/>
                      </a:cubicBezTo>
                      <a:cubicBezTo>
                        <a:pt x="63" y="21"/>
                        <a:pt x="59" y="13"/>
                        <a:pt x="62" y="8"/>
                      </a:cubicBezTo>
                      <a:cubicBezTo>
                        <a:pt x="63" y="5"/>
                        <a:pt x="70" y="5"/>
                        <a:pt x="67" y="0"/>
                      </a:cubicBezTo>
                      <a:close/>
                    </a:path>
                  </a:pathLst>
                </a:custGeom>
                <a:grpFill/>
                <a:ln>
                  <a:noFill/>
                </a:ln>
              </p:spPr>
              <p:txBody>
                <a:bodyPr anchor="ctr"/>
                <a:lstStyle/>
                <a:p>
                  <a:pPr algn="ctr"/>
                  <a:endParaRPr dirty="0">
                    <a:cs typeface="+mn-ea"/>
                    <a:sym typeface="+mn-lt"/>
                  </a:endParaRPr>
                </a:p>
              </p:txBody>
            </p:sp>
            <p:sp>
              <p:nvSpPr>
                <p:cNvPr id="109" name="îSľídè"/>
                <p:cNvSpPr/>
                <p:nvPr/>
              </p:nvSpPr>
              <p:spPr bwMode="auto">
                <a:xfrm>
                  <a:off x="5794652" y="1528507"/>
                  <a:ext cx="28016" cy="30817"/>
                </a:xfrm>
                <a:custGeom>
                  <a:avLst/>
                  <a:gdLst>
                    <a:gd name="T0" fmla="*/ 4 w 13"/>
                    <a:gd name="T1" fmla="*/ 0 h 15"/>
                    <a:gd name="T2" fmla="*/ 0 w 13"/>
                    <a:gd name="T3" fmla="*/ 13 h 15"/>
                    <a:gd name="T4" fmla="*/ 4 w 13"/>
                    <a:gd name="T5" fmla="*/ 0 h 15"/>
                  </a:gdLst>
                  <a:ahLst/>
                  <a:cxnLst>
                    <a:cxn ang="0">
                      <a:pos x="T0" y="T1"/>
                    </a:cxn>
                    <a:cxn ang="0">
                      <a:pos x="T2" y="T3"/>
                    </a:cxn>
                    <a:cxn ang="0">
                      <a:pos x="T4" y="T5"/>
                    </a:cxn>
                  </a:cxnLst>
                  <a:rect l="0" t="0" r="r" b="b"/>
                  <a:pathLst>
                    <a:path w="13" h="15">
                      <a:moveTo>
                        <a:pt x="4" y="0"/>
                      </a:moveTo>
                      <a:cubicBezTo>
                        <a:pt x="13" y="0"/>
                        <a:pt x="10" y="15"/>
                        <a:pt x="0" y="13"/>
                      </a:cubicBezTo>
                      <a:cubicBezTo>
                        <a:pt x="4" y="12"/>
                        <a:pt x="0" y="1"/>
                        <a:pt x="4" y="0"/>
                      </a:cubicBezTo>
                      <a:close/>
                    </a:path>
                  </a:pathLst>
                </a:custGeom>
                <a:grpFill/>
                <a:ln>
                  <a:noFill/>
                </a:ln>
              </p:spPr>
              <p:txBody>
                <a:bodyPr anchor="ctr"/>
                <a:lstStyle/>
                <a:p>
                  <a:pPr algn="ctr"/>
                  <a:endParaRPr dirty="0">
                    <a:cs typeface="+mn-ea"/>
                    <a:sym typeface="+mn-lt"/>
                  </a:endParaRPr>
                </a:p>
              </p:txBody>
            </p:sp>
            <p:sp>
              <p:nvSpPr>
                <p:cNvPr id="110" name="îṧļíḍè"/>
                <p:cNvSpPr/>
                <p:nvPr/>
              </p:nvSpPr>
              <p:spPr bwMode="auto">
                <a:xfrm>
                  <a:off x="5861890" y="1571932"/>
                  <a:ext cx="39222" cy="29417"/>
                </a:xfrm>
                <a:custGeom>
                  <a:avLst/>
                  <a:gdLst>
                    <a:gd name="T0" fmla="*/ 15 w 19"/>
                    <a:gd name="T1" fmla="*/ 3 h 14"/>
                    <a:gd name="T2" fmla="*/ 19 w 19"/>
                    <a:gd name="T3" fmla="*/ 13 h 14"/>
                    <a:gd name="T4" fmla="*/ 9 w 19"/>
                    <a:gd name="T5" fmla="*/ 13 h 14"/>
                    <a:gd name="T6" fmla="*/ 9 w 19"/>
                    <a:gd name="T7" fmla="*/ 11 h 14"/>
                    <a:gd name="T8" fmla="*/ 2 w 19"/>
                    <a:gd name="T9" fmla="*/ 9 h 14"/>
                    <a:gd name="T10" fmla="*/ 15 w 19"/>
                    <a:gd name="T11" fmla="*/ 3 h 14"/>
                  </a:gdLst>
                  <a:ahLst/>
                  <a:cxnLst>
                    <a:cxn ang="0">
                      <a:pos x="T0" y="T1"/>
                    </a:cxn>
                    <a:cxn ang="0">
                      <a:pos x="T2" y="T3"/>
                    </a:cxn>
                    <a:cxn ang="0">
                      <a:pos x="T4" y="T5"/>
                    </a:cxn>
                    <a:cxn ang="0">
                      <a:pos x="T6" y="T7"/>
                    </a:cxn>
                    <a:cxn ang="0">
                      <a:pos x="T8" y="T9"/>
                    </a:cxn>
                    <a:cxn ang="0">
                      <a:pos x="T10" y="T11"/>
                    </a:cxn>
                  </a:cxnLst>
                  <a:rect l="0" t="0" r="r" b="b"/>
                  <a:pathLst>
                    <a:path w="19" h="14">
                      <a:moveTo>
                        <a:pt x="15" y="3"/>
                      </a:moveTo>
                      <a:cubicBezTo>
                        <a:pt x="18" y="5"/>
                        <a:pt x="19" y="8"/>
                        <a:pt x="19" y="13"/>
                      </a:cubicBezTo>
                      <a:cubicBezTo>
                        <a:pt x="17" y="12"/>
                        <a:pt x="11" y="14"/>
                        <a:pt x="9" y="13"/>
                      </a:cubicBezTo>
                      <a:cubicBezTo>
                        <a:pt x="9" y="13"/>
                        <a:pt x="10" y="11"/>
                        <a:pt x="9" y="11"/>
                      </a:cubicBezTo>
                      <a:cubicBezTo>
                        <a:pt x="7" y="10"/>
                        <a:pt x="2" y="12"/>
                        <a:pt x="2" y="9"/>
                      </a:cubicBezTo>
                      <a:cubicBezTo>
                        <a:pt x="0" y="0"/>
                        <a:pt x="15" y="9"/>
                        <a:pt x="15" y="3"/>
                      </a:cubicBezTo>
                      <a:close/>
                    </a:path>
                  </a:pathLst>
                </a:custGeom>
                <a:grpFill/>
                <a:ln>
                  <a:noFill/>
                </a:ln>
              </p:spPr>
              <p:txBody>
                <a:bodyPr anchor="ctr"/>
                <a:lstStyle/>
                <a:p>
                  <a:pPr algn="ctr"/>
                  <a:endParaRPr dirty="0">
                    <a:cs typeface="+mn-ea"/>
                    <a:sym typeface="+mn-lt"/>
                  </a:endParaRPr>
                </a:p>
              </p:txBody>
            </p:sp>
            <p:sp>
              <p:nvSpPr>
                <p:cNvPr id="111" name="îṣḻide"/>
                <p:cNvSpPr/>
                <p:nvPr/>
              </p:nvSpPr>
              <p:spPr bwMode="auto">
                <a:xfrm>
                  <a:off x="6175665" y="1627963"/>
                  <a:ext cx="29417" cy="15409"/>
                </a:xfrm>
                <a:custGeom>
                  <a:avLst/>
                  <a:gdLst>
                    <a:gd name="T0" fmla="*/ 0 w 14"/>
                    <a:gd name="T1" fmla="*/ 6 h 7"/>
                    <a:gd name="T2" fmla="*/ 8 w 14"/>
                    <a:gd name="T3" fmla="*/ 1 h 7"/>
                    <a:gd name="T4" fmla="*/ 6 w 14"/>
                    <a:gd name="T5" fmla="*/ 3 h 7"/>
                    <a:gd name="T6" fmla="*/ 0 w 14"/>
                    <a:gd name="T7" fmla="*/ 6 h 7"/>
                  </a:gdLst>
                  <a:ahLst/>
                  <a:cxnLst>
                    <a:cxn ang="0">
                      <a:pos x="T0" y="T1"/>
                    </a:cxn>
                    <a:cxn ang="0">
                      <a:pos x="T2" y="T3"/>
                    </a:cxn>
                    <a:cxn ang="0">
                      <a:pos x="T4" y="T5"/>
                    </a:cxn>
                    <a:cxn ang="0">
                      <a:pos x="T6" y="T7"/>
                    </a:cxn>
                  </a:cxnLst>
                  <a:rect l="0" t="0" r="r" b="b"/>
                  <a:pathLst>
                    <a:path w="14" h="7">
                      <a:moveTo>
                        <a:pt x="0" y="6"/>
                      </a:moveTo>
                      <a:cubicBezTo>
                        <a:pt x="0" y="1"/>
                        <a:pt x="3" y="0"/>
                        <a:pt x="8" y="1"/>
                      </a:cubicBezTo>
                      <a:cubicBezTo>
                        <a:pt x="14" y="0"/>
                        <a:pt x="10" y="4"/>
                        <a:pt x="6" y="3"/>
                      </a:cubicBezTo>
                      <a:cubicBezTo>
                        <a:pt x="4" y="4"/>
                        <a:pt x="4" y="7"/>
                        <a:pt x="0" y="6"/>
                      </a:cubicBezTo>
                      <a:close/>
                    </a:path>
                  </a:pathLst>
                </a:custGeom>
                <a:grpFill/>
                <a:ln>
                  <a:noFill/>
                </a:ln>
              </p:spPr>
              <p:txBody>
                <a:bodyPr anchor="ctr"/>
                <a:lstStyle/>
                <a:p>
                  <a:pPr algn="ctr"/>
                  <a:endParaRPr dirty="0">
                    <a:cs typeface="+mn-ea"/>
                    <a:sym typeface="+mn-lt"/>
                  </a:endParaRPr>
                </a:p>
              </p:txBody>
            </p:sp>
            <p:sp>
              <p:nvSpPr>
                <p:cNvPr id="112" name="ïṥḻïďe"/>
                <p:cNvSpPr/>
                <p:nvPr/>
              </p:nvSpPr>
              <p:spPr bwMode="auto">
                <a:xfrm>
                  <a:off x="7757148" y="1651776"/>
                  <a:ext cx="29417" cy="18211"/>
                </a:xfrm>
                <a:custGeom>
                  <a:avLst/>
                  <a:gdLst>
                    <a:gd name="T0" fmla="*/ 12 w 14"/>
                    <a:gd name="T1" fmla="*/ 1 h 9"/>
                    <a:gd name="T2" fmla="*/ 8 w 14"/>
                    <a:gd name="T3" fmla="*/ 8 h 9"/>
                    <a:gd name="T4" fmla="*/ 1 w 14"/>
                    <a:gd name="T5" fmla="*/ 3 h 9"/>
                    <a:gd name="T6" fmla="*/ 12 w 14"/>
                    <a:gd name="T7" fmla="*/ 1 h 9"/>
                  </a:gdLst>
                  <a:ahLst/>
                  <a:cxnLst>
                    <a:cxn ang="0">
                      <a:pos x="T0" y="T1"/>
                    </a:cxn>
                    <a:cxn ang="0">
                      <a:pos x="T2" y="T3"/>
                    </a:cxn>
                    <a:cxn ang="0">
                      <a:pos x="T4" y="T5"/>
                    </a:cxn>
                    <a:cxn ang="0">
                      <a:pos x="T6" y="T7"/>
                    </a:cxn>
                  </a:cxnLst>
                  <a:rect l="0" t="0" r="r" b="b"/>
                  <a:pathLst>
                    <a:path w="14" h="9">
                      <a:moveTo>
                        <a:pt x="12" y="1"/>
                      </a:moveTo>
                      <a:cubicBezTo>
                        <a:pt x="14" y="7"/>
                        <a:pt x="6" y="2"/>
                        <a:pt x="8" y="8"/>
                      </a:cubicBezTo>
                      <a:cubicBezTo>
                        <a:pt x="3" y="9"/>
                        <a:pt x="0" y="8"/>
                        <a:pt x="1" y="3"/>
                      </a:cubicBezTo>
                      <a:cubicBezTo>
                        <a:pt x="5" y="8"/>
                        <a:pt x="6" y="0"/>
                        <a:pt x="12" y="1"/>
                      </a:cubicBezTo>
                      <a:close/>
                    </a:path>
                  </a:pathLst>
                </a:custGeom>
                <a:grpFill/>
                <a:ln>
                  <a:noFill/>
                </a:ln>
              </p:spPr>
              <p:txBody>
                <a:bodyPr anchor="ctr"/>
                <a:lstStyle/>
                <a:p>
                  <a:pPr algn="ctr"/>
                  <a:endParaRPr dirty="0">
                    <a:cs typeface="+mn-ea"/>
                    <a:sym typeface="+mn-lt"/>
                  </a:endParaRPr>
                </a:p>
              </p:txBody>
            </p:sp>
            <p:sp>
              <p:nvSpPr>
                <p:cNvPr id="113" name="ïsḷiḓe"/>
                <p:cNvSpPr/>
                <p:nvPr/>
              </p:nvSpPr>
              <p:spPr bwMode="auto">
                <a:xfrm>
                  <a:off x="7706721" y="1653177"/>
                  <a:ext cx="42023" cy="43425"/>
                </a:xfrm>
                <a:custGeom>
                  <a:avLst/>
                  <a:gdLst>
                    <a:gd name="T0" fmla="*/ 17 w 20"/>
                    <a:gd name="T1" fmla="*/ 4 h 21"/>
                    <a:gd name="T2" fmla="*/ 17 w 20"/>
                    <a:gd name="T3" fmla="*/ 17 h 21"/>
                    <a:gd name="T4" fmla="*/ 6 w 20"/>
                    <a:gd name="T5" fmla="*/ 18 h 21"/>
                    <a:gd name="T6" fmla="*/ 0 w 20"/>
                    <a:gd name="T7" fmla="*/ 11 h 21"/>
                    <a:gd name="T8" fmla="*/ 17 w 20"/>
                    <a:gd name="T9" fmla="*/ 4 h 21"/>
                  </a:gdLst>
                  <a:ahLst/>
                  <a:cxnLst>
                    <a:cxn ang="0">
                      <a:pos x="T0" y="T1"/>
                    </a:cxn>
                    <a:cxn ang="0">
                      <a:pos x="T2" y="T3"/>
                    </a:cxn>
                    <a:cxn ang="0">
                      <a:pos x="T4" y="T5"/>
                    </a:cxn>
                    <a:cxn ang="0">
                      <a:pos x="T6" y="T7"/>
                    </a:cxn>
                    <a:cxn ang="0">
                      <a:pos x="T8" y="T9"/>
                    </a:cxn>
                  </a:cxnLst>
                  <a:rect l="0" t="0" r="r" b="b"/>
                  <a:pathLst>
                    <a:path w="20" h="21">
                      <a:moveTo>
                        <a:pt x="17" y="4"/>
                      </a:moveTo>
                      <a:cubicBezTo>
                        <a:pt x="20" y="9"/>
                        <a:pt x="12" y="14"/>
                        <a:pt x="17" y="17"/>
                      </a:cubicBezTo>
                      <a:cubicBezTo>
                        <a:pt x="17" y="21"/>
                        <a:pt x="9" y="17"/>
                        <a:pt x="6" y="18"/>
                      </a:cubicBezTo>
                      <a:cubicBezTo>
                        <a:pt x="6" y="11"/>
                        <a:pt x="7" y="8"/>
                        <a:pt x="0" y="11"/>
                      </a:cubicBezTo>
                      <a:cubicBezTo>
                        <a:pt x="0" y="2"/>
                        <a:pt x="10" y="0"/>
                        <a:pt x="17" y="4"/>
                      </a:cubicBezTo>
                      <a:close/>
                    </a:path>
                  </a:pathLst>
                </a:custGeom>
                <a:grpFill/>
                <a:ln>
                  <a:noFill/>
                </a:ln>
              </p:spPr>
              <p:txBody>
                <a:bodyPr anchor="ctr"/>
                <a:lstStyle/>
                <a:p>
                  <a:pPr algn="ctr"/>
                  <a:endParaRPr dirty="0">
                    <a:cs typeface="+mn-ea"/>
                    <a:sym typeface="+mn-lt"/>
                  </a:endParaRPr>
                </a:p>
              </p:txBody>
            </p:sp>
            <p:sp>
              <p:nvSpPr>
                <p:cNvPr id="114" name="í$lîḋe"/>
                <p:cNvSpPr/>
                <p:nvPr/>
              </p:nvSpPr>
              <p:spPr bwMode="auto">
                <a:xfrm>
                  <a:off x="7561039" y="1807263"/>
                  <a:ext cx="25214" cy="39222"/>
                </a:xfrm>
                <a:custGeom>
                  <a:avLst/>
                  <a:gdLst>
                    <a:gd name="T0" fmla="*/ 11 w 12"/>
                    <a:gd name="T1" fmla="*/ 8 h 19"/>
                    <a:gd name="T2" fmla="*/ 7 w 12"/>
                    <a:gd name="T3" fmla="*/ 19 h 19"/>
                    <a:gd name="T4" fmla="*/ 0 w 12"/>
                    <a:gd name="T5" fmla="*/ 19 h 19"/>
                    <a:gd name="T6" fmla="*/ 1 w 12"/>
                    <a:gd name="T7" fmla="*/ 6 h 19"/>
                    <a:gd name="T8" fmla="*/ 11 w 12"/>
                    <a:gd name="T9" fmla="*/ 8 h 19"/>
                  </a:gdLst>
                  <a:ahLst/>
                  <a:cxnLst>
                    <a:cxn ang="0">
                      <a:pos x="T0" y="T1"/>
                    </a:cxn>
                    <a:cxn ang="0">
                      <a:pos x="T2" y="T3"/>
                    </a:cxn>
                    <a:cxn ang="0">
                      <a:pos x="T4" y="T5"/>
                    </a:cxn>
                    <a:cxn ang="0">
                      <a:pos x="T6" y="T7"/>
                    </a:cxn>
                    <a:cxn ang="0">
                      <a:pos x="T8" y="T9"/>
                    </a:cxn>
                  </a:cxnLst>
                  <a:rect l="0" t="0" r="r" b="b"/>
                  <a:pathLst>
                    <a:path w="12" h="19">
                      <a:moveTo>
                        <a:pt x="11" y="8"/>
                      </a:moveTo>
                      <a:cubicBezTo>
                        <a:pt x="11" y="13"/>
                        <a:pt x="4" y="11"/>
                        <a:pt x="7" y="19"/>
                      </a:cubicBezTo>
                      <a:cubicBezTo>
                        <a:pt x="5" y="19"/>
                        <a:pt x="2" y="19"/>
                        <a:pt x="0" y="19"/>
                      </a:cubicBezTo>
                      <a:cubicBezTo>
                        <a:pt x="0" y="16"/>
                        <a:pt x="6" y="9"/>
                        <a:pt x="1" y="6"/>
                      </a:cubicBezTo>
                      <a:cubicBezTo>
                        <a:pt x="3" y="2"/>
                        <a:pt x="12" y="0"/>
                        <a:pt x="11" y="8"/>
                      </a:cubicBezTo>
                      <a:close/>
                    </a:path>
                  </a:pathLst>
                </a:custGeom>
                <a:grpFill/>
                <a:ln>
                  <a:noFill/>
                </a:ln>
              </p:spPr>
              <p:txBody>
                <a:bodyPr anchor="ctr"/>
                <a:lstStyle/>
                <a:p>
                  <a:pPr algn="ctr"/>
                  <a:endParaRPr dirty="0">
                    <a:cs typeface="+mn-ea"/>
                    <a:sym typeface="+mn-lt"/>
                  </a:endParaRPr>
                </a:p>
              </p:txBody>
            </p:sp>
            <p:sp>
              <p:nvSpPr>
                <p:cNvPr id="115" name="ïSlîḓé"/>
                <p:cNvSpPr/>
                <p:nvPr/>
              </p:nvSpPr>
              <p:spPr bwMode="auto">
                <a:xfrm>
                  <a:off x="3912001" y="1825473"/>
                  <a:ext cx="16809" cy="12607"/>
                </a:xfrm>
                <a:custGeom>
                  <a:avLst/>
                  <a:gdLst>
                    <a:gd name="T0" fmla="*/ 0 w 8"/>
                    <a:gd name="T1" fmla="*/ 3 h 6"/>
                    <a:gd name="T2" fmla="*/ 7 w 8"/>
                    <a:gd name="T3" fmla="*/ 1 h 6"/>
                    <a:gd name="T4" fmla="*/ 5 w 8"/>
                    <a:gd name="T5" fmla="*/ 6 h 6"/>
                    <a:gd name="T6" fmla="*/ 1 w 8"/>
                    <a:gd name="T7" fmla="*/ 6 h 6"/>
                    <a:gd name="T8" fmla="*/ 0 w 8"/>
                    <a:gd name="T9" fmla="*/ 3 h 6"/>
                  </a:gdLst>
                  <a:ahLst/>
                  <a:cxnLst>
                    <a:cxn ang="0">
                      <a:pos x="T0" y="T1"/>
                    </a:cxn>
                    <a:cxn ang="0">
                      <a:pos x="T2" y="T3"/>
                    </a:cxn>
                    <a:cxn ang="0">
                      <a:pos x="T4" y="T5"/>
                    </a:cxn>
                    <a:cxn ang="0">
                      <a:pos x="T6" y="T7"/>
                    </a:cxn>
                    <a:cxn ang="0">
                      <a:pos x="T8" y="T9"/>
                    </a:cxn>
                  </a:cxnLst>
                  <a:rect l="0" t="0" r="r" b="b"/>
                  <a:pathLst>
                    <a:path w="8" h="6">
                      <a:moveTo>
                        <a:pt x="0" y="3"/>
                      </a:moveTo>
                      <a:cubicBezTo>
                        <a:pt x="0" y="0"/>
                        <a:pt x="4" y="1"/>
                        <a:pt x="7" y="1"/>
                      </a:cubicBezTo>
                      <a:cubicBezTo>
                        <a:pt x="8" y="4"/>
                        <a:pt x="5" y="4"/>
                        <a:pt x="5" y="6"/>
                      </a:cubicBezTo>
                      <a:cubicBezTo>
                        <a:pt x="4" y="6"/>
                        <a:pt x="3" y="6"/>
                        <a:pt x="1" y="6"/>
                      </a:cubicBezTo>
                      <a:cubicBezTo>
                        <a:pt x="2" y="4"/>
                        <a:pt x="1" y="3"/>
                        <a:pt x="0" y="3"/>
                      </a:cubicBezTo>
                      <a:close/>
                    </a:path>
                  </a:pathLst>
                </a:custGeom>
                <a:grpFill/>
                <a:ln>
                  <a:noFill/>
                </a:ln>
              </p:spPr>
              <p:txBody>
                <a:bodyPr anchor="ctr"/>
                <a:lstStyle/>
                <a:p>
                  <a:pPr algn="ctr"/>
                  <a:endParaRPr dirty="0">
                    <a:cs typeface="+mn-ea"/>
                    <a:sym typeface="+mn-lt"/>
                  </a:endParaRPr>
                </a:p>
              </p:txBody>
            </p:sp>
            <p:sp>
              <p:nvSpPr>
                <p:cNvPr id="116" name="îŝļïďê"/>
                <p:cNvSpPr/>
                <p:nvPr/>
              </p:nvSpPr>
              <p:spPr bwMode="auto">
                <a:xfrm>
                  <a:off x="4322430" y="1838081"/>
                  <a:ext cx="158289" cy="63036"/>
                </a:xfrm>
                <a:custGeom>
                  <a:avLst/>
                  <a:gdLst>
                    <a:gd name="T0" fmla="*/ 75 w 76"/>
                    <a:gd name="T1" fmla="*/ 21 h 30"/>
                    <a:gd name="T2" fmla="*/ 58 w 76"/>
                    <a:gd name="T3" fmla="*/ 26 h 30"/>
                    <a:gd name="T4" fmla="*/ 54 w 76"/>
                    <a:gd name="T5" fmla="*/ 17 h 30"/>
                    <a:gd name="T6" fmla="*/ 34 w 76"/>
                    <a:gd name="T7" fmla="*/ 13 h 30"/>
                    <a:gd name="T8" fmla="*/ 32 w 76"/>
                    <a:gd name="T9" fmla="*/ 8 h 30"/>
                    <a:gd name="T10" fmla="*/ 13 w 76"/>
                    <a:gd name="T11" fmla="*/ 8 h 30"/>
                    <a:gd name="T12" fmla="*/ 0 w 76"/>
                    <a:gd name="T13" fmla="*/ 11 h 30"/>
                    <a:gd name="T14" fmla="*/ 8 w 76"/>
                    <a:gd name="T15" fmla="*/ 2 h 30"/>
                    <a:gd name="T16" fmla="*/ 24 w 76"/>
                    <a:gd name="T17" fmla="*/ 0 h 30"/>
                    <a:gd name="T18" fmla="*/ 30 w 76"/>
                    <a:gd name="T19" fmla="*/ 4 h 30"/>
                    <a:gd name="T20" fmla="*/ 36 w 76"/>
                    <a:gd name="T21" fmla="*/ 6 h 30"/>
                    <a:gd name="T22" fmla="*/ 50 w 76"/>
                    <a:gd name="T23" fmla="*/ 8 h 30"/>
                    <a:gd name="T24" fmla="*/ 56 w 76"/>
                    <a:gd name="T25" fmla="*/ 17 h 30"/>
                    <a:gd name="T26" fmla="*/ 62 w 76"/>
                    <a:gd name="T27" fmla="*/ 19 h 30"/>
                    <a:gd name="T28" fmla="*/ 75 w 76"/>
                    <a:gd name="T2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30">
                      <a:moveTo>
                        <a:pt x="75" y="21"/>
                      </a:moveTo>
                      <a:cubicBezTo>
                        <a:pt x="76" y="30"/>
                        <a:pt x="59" y="20"/>
                        <a:pt x="58" y="26"/>
                      </a:cubicBezTo>
                      <a:cubicBezTo>
                        <a:pt x="54" y="26"/>
                        <a:pt x="57" y="18"/>
                        <a:pt x="54" y="17"/>
                      </a:cubicBezTo>
                      <a:cubicBezTo>
                        <a:pt x="48" y="15"/>
                        <a:pt x="41" y="15"/>
                        <a:pt x="34" y="13"/>
                      </a:cubicBezTo>
                      <a:cubicBezTo>
                        <a:pt x="33" y="12"/>
                        <a:pt x="32" y="10"/>
                        <a:pt x="32" y="8"/>
                      </a:cubicBezTo>
                      <a:cubicBezTo>
                        <a:pt x="24" y="8"/>
                        <a:pt x="19" y="7"/>
                        <a:pt x="13" y="8"/>
                      </a:cubicBezTo>
                      <a:cubicBezTo>
                        <a:pt x="9" y="8"/>
                        <a:pt x="5" y="13"/>
                        <a:pt x="0" y="11"/>
                      </a:cubicBezTo>
                      <a:cubicBezTo>
                        <a:pt x="0" y="6"/>
                        <a:pt x="8" y="8"/>
                        <a:pt x="8" y="2"/>
                      </a:cubicBezTo>
                      <a:cubicBezTo>
                        <a:pt x="13" y="1"/>
                        <a:pt x="22" y="4"/>
                        <a:pt x="24" y="0"/>
                      </a:cubicBezTo>
                      <a:cubicBezTo>
                        <a:pt x="33" y="2"/>
                        <a:pt x="22" y="2"/>
                        <a:pt x="30" y="4"/>
                      </a:cubicBezTo>
                      <a:cubicBezTo>
                        <a:pt x="30" y="4"/>
                        <a:pt x="35" y="6"/>
                        <a:pt x="36" y="6"/>
                      </a:cubicBezTo>
                      <a:cubicBezTo>
                        <a:pt x="37" y="8"/>
                        <a:pt x="43" y="8"/>
                        <a:pt x="50" y="8"/>
                      </a:cubicBezTo>
                      <a:cubicBezTo>
                        <a:pt x="49" y="14"/>
                        <a:pt x="60" y="9"/>
                        <a:pt x="56" y="17"/>
                      </a:cubicBezTo>
                      <a:cubicBezTo>
                        <a:pt x="59" y="15"/>
                        <a:pt x="61" y="15"/>
                        <a:pt x="62" y="19"/>
                      </a:cubicBezTo>
                      <a:cubicBezTo>
                        <a:pt x="66" y="20"/>
                        <a:pt x="74" y="17"/>
                        <a:pt x="75" y="21"/>
                      </a:cubicBezTo>
                      <a:close/>
                    </a:path>
                  </a:pathLst>
                </a:custGeom>
                <a:grpFill/>
                <a:ln>
                  <a:noFill/>
                </a:ln>
              </p:spPr>
              <p:txBody>
                <a:bodyPr anchor="ctr"/>
                <a:lstStyle/>
                <a:p>
                  <a:pPr algn="ctr"/>
                  <a:endParaRPr dirty="0">
                    <a:cs typeface="+mn-ea"/>
                    <a:sym typeface="+mn-lt"/>
                  </a:endParaRPr>
                </a:p>
              </p:txBody>
            </p:sp>
            <p:sp>
              <p:nvSpPr>
                <p:cNvPr id="117" name="îṩľiďè"/>
                <p:cNvSpPr/>
                <p:nvPr/>
              </p:nvSpPr>
              <p:spPr bwMode="auto">
                <a:xfrm>
                  <a:off x="4508734" y="1892711"/>
                  <a:ext cx="64436" cy="35020"/>
                </a:xfrm>
                <a:custGeom>
                  <a:avLst/>
                  <a:gdLst>
                    <a:gd name="T0" fmla="*/ 1 w 31"/>
                    <a:gd name="T1" fmla="*/ 0 h 17"/>
                    <a:gd name="T2" fmla="*/ 16 w 31"/>
                    <a:gd name="T3" fmla="*/ 2 h 17"/>
                    <a:gd name="T4" fmla="*/ 24 w 31"/>
                    <a:gd name="T5" fmla="*/ 4 h 17"/>
                    <a:gd name="T6" fmla="*/ 31 w 31"/>
                    <a:gd name="T7" fmla="*/ 8 h 17"/>
                    <a:gd name="T8" fmla="*/ 5 w 31"/>
                    <a:gd name="T9" fmla="*/ 12 h 17"/>
                    <a:gd name="T10" fmla="*/ 9 w 31"/>
                    <a:gd name="T11" fmla="*/ 10 h 17"/>
                    <a:gd name="T12" fmla="*/ 1 w 31"/>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 y="0"/>
                      </a:moveTo>
                      <a:cubicBezTo>
                        <a:pt x="5" y="3"/>
                        <a:pt x="12" y="1"/>
                        <a:pt x="16" y="2"/>
                      </a:cubicBezTo>
                      <a:cubicBezTo>
                        <a:pt x="17" y="2"/>
                        <a:pt x="22" y="9"/>
                        <a:pt x="24" y="4"/>
                      </a:cubicBezTo>
                      <a:cubicBezTo>
                        <a:pt x="27" y="5"/>
                        <a:pt x="25" y="10"/>
                        <a:pt x="31" y="8"/>
                      </a:cubicBezTo>
                      <a:cubicBezTo>
                        <a:pt x="31" y="17"/>
                        <a:pt x="11" y="13"/>
                        <a:pt x="5" y="12"/>
                      </a:cubicBezTo>
                      <a:cubicBezTo>
                        <a:pt x="4" y="10"/>
                        <a:pt x="9" y="10"/>
                        <a:pt x="9" y="10"/>
                      </a:cubicBezTo>
                      <a:cubicBezTo>
                        <a:pt x="9" y="7"/>
                        <a:pt x="0" y="7"/>
                        <a:pt x="1" y="0"/>
                      </a:cubicBezTo>
                      <a:close/>
                    </a:path>
                  </a:pathLst>
                </a:custGeom>
                <a:grpFill/>
                <a:ln>
                  <a:noFill/>
                </a:ln>
              </p:spPr>
              <p:txBody>
                <a:bodyPr anchor="ctr"/>
                <a:lstStyle/>
                <a:p>
                  <a:pPr algn="ctr"/>
                  <a:endParaRPr dirty="0">
                    <a:cs typeface="+mn-ea"/>
                    <a:sym typeface="+mn-lt"/>
                  </a:endParaRPr>
                </a:p>
              </p:txBody>
            </p:sp>
            <p:sp>
              <p:nvSpPr>
                <p:cNvPr id="118" name="íš1iḑê"/>
                <p:cNvSpPr/>
                <p:nvPr/>
              </p:nvSpPr>
              <p:spPr bwMode="auto">
                <a:xfrm>
                  <a:off x="7378938" y="1896914"/>
                  <a:ext cx="30817" cy="22413"/>
                </a:xfrm>
                <a:custGeom>
                  <a:avLst/>
                  <a:gdLst>
                    <a:gd name="T0" fmla="*/ 13 w 15"/>
                    <a:gd name="T1" fmla="*/ 0 h 11"/>
                    <a:gd name="T2" fmla="*/ 9 w 15"/>
                    <a:gd name="T3" fmla="*/ 11 h 11"/>
                    <a:gd name="T4" fmla="*/ 0 w 15"/>
                    <a:gd name="T5" fmla="*/ 4 h 11"/>
                    <a:gd name="T6" fmla="*/ 4 w 15"/>
                    <a:gd name="T7" fmla="*/ 0 h 11"/>
                    <a:gd name="T8" fmla="*/ 13 w 15"/>
                    <a:gd name="T9" fmla="*/ 0 h 11"/>
                  </a:gdLst>
                  <a:ahLst/>
                  <a:cxnLst>
                    <a:cxn ang="0">
                      <a:pos x="T0" y="T1"/>
                    </a:cxn>
                    <a:cxn ang="0">
                      <a:pos x="T2" y="T3"/>
                    </a:cxn>
                    <a:cxn ang="0">
                      <a:pos x="T4" y="T5"/>
                    </a:cxn>
                    <a:cxn ang="0">
                      <a:pos x="T6" y="T7"/>
                    </a:cxn>
                    <a:cxn ang="0">
                      <a:pos x="T8" y="T9"/>
                    </a:cxn>
                  </a:cxnLst>
                  <a:rect l="0" t="0" r="r" b="b"/>
                  <a:pathLst>
                    <a:path w="15" h="11">
                      <a:moveTo>
                        <a:pt x="13" y="0"/>
                      </a:moveTo>
                      <a:cubicBezTo>
                        <a:pt x="15" y="7"/>
                        <a:pt x="8" y="6"/>
                        <a:pt x="9" y="11"/>
                      </a:cubicBezTo>
                      <a:cubicBezTo>
                        <a:pt x="5" y="10"/>
                        <a:pt x="0" y="10"/>
                        <a:pt x="0" y="4"/>
                      </a:cubicBezTo>
                      <a:cubicBezTo>
                        <a:pt x="3" y="5"/>
                        <a:pt x="3" y="2"/>
                        <a:pt x="4" y="0"/>
                      </a:cubicBezTo>
                      <a:cubicBezTo>
                        <a:pt x="7" y="0"/>
                        <a:pt x="10" y="0"/>
                        <a:pt x="13" y="0"/>
                      </a:cubicBezTo>
                      <a:close/>
                    </a:path>
                  </a:pathLst>
                </a:custGeom>
                <a:grpFill/>
                <a:ln>
                  <a:noFill/>
                </a:ln>
              </p:spPr>
              <p:txBody>
                <a:bodyPr anchor="ctr"/>
                <a:lstStyle/>
                <a:p>
                  <a:pPr algn="ctr"/>
                  <a:endParaRPr dirty="0">
                    <a:cs typeface="+mn-ea"/>
                    <a:sym typeface="+mn-lt"/>
                  </a:endParaRPr>
                </a:p>
              </p:txBody>
            </p:sp>
            <p:sp>
              <p:nvSpPr>
                <p:cNvPr id="119" name="ïṩ1îde"/>
                <p:cNvSpPr/>
                <p:nvPr/>
              </p:nvSpPr>
              <p:spPr bwMode="auto">
                <a:xfrm>
                  <a:off x="4484921" y="1905318"/>
                  <a:ext cx="23814" cy="18211"/>
                </a:xfrm>
                <a:custGeom>
                  <a:avLst/>
                  <a:gdLst>
                    <a:gd name="T0" fmla="*/ 10 w 12"/>
                    <a:gd name="T1" fmla="*/ 9 h 9"/>
                    <a:gd name="T2" fmla="*/ 0 w 12"/>
                    <a:gd name="T3" fmla="*/ 7 h 9"/>
                    <a:gd name="T4" fmla="*/ 10 w 12"/>
                    <a:gd name="T5" fmla="*/ 9 h 9"/>
                  </a:gdLst>
                  <a:ahLst/>
                  <a:cxnLst>
                    <a:cxn ang="0">
                      <a:pos x="T0" y="T1"/>
                    </a:cxn>
                    <a:cxn ang="0">
                      <a:pos x="T2" y="T3"/>
                    </a:cxn>
                    <a:cxn ang="0">
                      <a:pos x="T4" y="T5"/>
                    </a:cxn>
                  </a:cxnLst>
                  <a:rect l="0" t="0" r="r" b="b"/>
                  <a:pathLst>
                    <a:path w="12" h="9">
                      <a:moveTo>
                        <a:pt x="10" y="9"/>
                      </a:moveTo>
                      <a:cubicBezTo>
                        <a:pt x="8" y="8"/>
                        <a:pt x="5" y="7"/>
                        <a:pt x="0" y="7"/>
                      </a:cubicBezTo>
                      <a:cubicBezTo>
                        <a:pt x="1" y="4"/>
                        <a:pt x="12" y="0"/>
                        <a:pt x="10" y="9"/>
                      </a:cubicBezTo>
                      <a:close/>
                    </a:path>
                  </a:pathLst>
                </a:custGeom>
                <a:grpFill/>
                <a:ln>
                  <a:noFill/>
                </a:ln>
              </p:spPr>
              <p:txBody>
                <a:bodyPr anchor="ctr"/>
                <a:lstStyle/>
                <a:p>
                  <a:pPr algn="ctr"/>
                  <a:endParaRPr dirty="0">
                    <a:cs typeface="+mn-ea"/>
                    <a:sym typeface="+mn-lt"/>
                  </a:endParaRPr>
                </a:p>
              </p:txBody>
            </p:sp>
            <p:sp>
              <p:nvSpPr>
                <p:cNvPr id="120" name="isľïḋe"/>
                <p:cNvSpPr/>
                <p:nvPr/>
              </p:nvSpPr>
              <p:spPr bwMode="auto">
                <a:xfrm>
                  <a:off x="4420485" y="1910921"/>
                  <a:ext cx="30817" cy="19611"/>
                </a:xfrm>
                <a:custGeom>
                  <a:avLst/>
                  <a:gdLst>
                    <a:gd name="T0" fmla="*/ 2 w 15"/>
                    <a:gd name="T1" fmla="*/ 3 h 9"/>
                    <a:gd name="T2" fmla="*/ 13 w 15"/>
                    <a:gd name="T3" fmla="*/ 6 h 9"/>
                    <a:gd name="T4" fmla="*/ 2 w 15"/>
                    <a:gd name="T5" fmla="*/ 3 h 9"/>
                  </a:gdLst>
                  <a:ahLst/>
                  <a:cxnLst>
                    <a:cxn ang="0">
                      <a:pos x="T0" y="T1"/>
                    </a:cxn>
                    <a:cxn ang="0">
                      <a:pos x="T2" y="T3"/>
                    </a:cxn>
                    <a:cxn ang="0">
                      <a:pos x="T4" y="T5"/>
                    </a:cxn>
                  </a:cxnLst>
                  <a:rect l="0" t="0" r="r" b="b"/>
                  <a:pathLst>
                    <a:path w="15" h="9">
                      <a:moveTo>
                        <a:pt x="2" y="3"/>
                      </a:moveTo>
                      <a:cubicBezTo>
                        <a:pt x="5" y="4"/>
                        <a:pt x="15" y="0"/>
                        <a:pt x="13" y="6"/>
                      </a:cubicBezTo>
                      <a:cubicBezTo>
                        <a:pt x="9" y="5"/>
                        <a:pt x="0" y="9"/>
                        <a:pt x="2" y="3"/>
                      </a:cubicBezTo>
                      <a:close/>
                    </a:path>
                  </a:pathLst>
                </a:custGeom>
                <a:grpFill/>
                <a:ln>
                  <a:noFill/>
                </a:ln>
              </p:spPr>
              <p:txBody>
                <a:bodyPr anchor="ctr"/>
                <a:lstStyle/>
                <a:p>
                  <a:pPr algn="ctr"/>
                  <a:endParaRPr dirty="0">
                    <a:cs typeface="+mn-ea"/>
                    <a:sym typeface="+mn-lt"/>
                  </a:endParaRPr>
                </a:p>
              </p:txBody>
            </p:sp>
            <p:sp>
              <p:nvSpPr>
                <p:cNvPr id="121" name="ïsḷídè"/>
                <p:cNvSpPr/>
                <p:nvPr/>
              </p:nvSpPr>
              <p:spPr bwMode="auto">
                <a:xfrm>
                  <a:off x="7551233" y="1919326"/>
                  <a:ext cx="43425" cy="77043"/>
                </a:xfrm>
                <a:custGeom>
                  <a:avLst/>
                  <a:gdLst>
                    <a:gd name="T0" fmla="*/ 10 w 21"/>
                    <a:gd name="T1" fmla="*/ 0 h 37"/>
                    <a:gd name="T2" fmla="*/ 18 w 21"/>
                    <a:gd name="T3" fmla="*/ 0 h 37"/>
                    <a:gd name="T4" fmla="*/ 21 w 21"/>
                    <a:gd name="T5" fmla="*/ 13 h 37"/>
                    <a:gd name="T6" fmla="*/ 16 w 21"/>
                    <a:gd name="T7" fmla="*/ 19 h 37"/>
                    <a:gd name="T8" fmla="*/ 14 w 21"/>
                    <a:gd name="T9" fmla="*/ 25 h 37"/>
                    <a:gd name="T10" fmla="*/ 12 w 21"/>
                    <a:gd name="T11" fmla="*/ 34 h 37"/>
                    <a:gd name="T12" fmla="*/ 6 w 21"/>
                    <a:gd name="T13" fmla="*/ 28 h 37"/>
                    <a:gd name="T14" fmla="*/ 1 w 21"/>
                    <a:gd name="T15" fmla="*/ 21 h 37"/>
                    <a:gd name="T16" fmla="*/ 5 w 21"/>
                    <a:gd name="T17" fmla="*/ 10 h 37"/>
                    <a:gd name="T18" fmla="*/ 10 w 21"/>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7">
                      <a:moveTo>
                        <a:pt x="10" y="0"/>
                      </a:moveTo>
                      <a:cubicBezTo>
                        <a:pt x="13" y="0"/>
                        <a:pt x="15" y="0"/>
                        <a:pt x="18" y="0"/>
                      </a:cubicBezTo>
                      <a:cubicBezTo>
                        <a:pt x="20" y="4"/>
                        <a:pt x="20" y="9"/>
                        <a:pt x="21" y="13"/>
                      </a:cubicBezTo>
                      <a:cubicBezTo>
                        <a:pt x="18" y="14"/>
                        <a:pt x="20" y="20"/>
                        <a:pt x="16" y="19"/>
                      </a:cubicBezTo>
                      <a:cubicBezTo>
                        <a:pt x="16" y="22"/>
                        <a:pt x="16" y="24"/>
                        <a:pt x="14" y="25"/>
                      </a:cubicBezTo>
                      <a:cubicBezTo>
                        <a:pt x="13" y="27"/>
                        <a:pt x="16" y="34"/>
                        <a:pt x="12" y="34"/>
                      </a:cubicBezTo>
                      <a:cubicBezTo>
                        <a:pt x="6" y="37"/>
                        <a:pt x="11" y="29"/>
                        <a:pt x="6" y="28"/>
                      </a:cubicBezTo>
                      <a:cubicBezTo>
                        <a:pt x="4" y="28"/>
                        <a:pt x="3" y="23"/>
                        <a:pt x="1" y="21"/>
                      </a:cubicBezTo>
                      <a:cubicBezTo>
                        <a:pt x="0" y="16"/>
                        <a:pt x="7" y="17"/>
                        <a:pt x="5" y="10"/>
                      </a:cubicBezTo>
                      <a:cubicBezTo>
                        <a:pt x="9" y="14"/>
                        <a:pt x="9" y="5"/>
                        <a:pt x="10" y="0"/>
                      </a:cubicBezTo>
                      <a:close/>
                    </a:path>
                  </a:pathLst>
                </a:custGeom>
                <a:grpFill/>
                <a:ln>
                  <a:noFill/>
                </a:ln>
              </p:spPr>
              <p:txBody>
                <a:bodyPr anchor="ctr"/>
                <a:lstStyle/>
                <a:p>
                  <a:pPr algn="ctr"/>
                  <a:endParaRPr dirty="0">
                    <a:cs typeface="+mn-ea"/>
                    <a:sym typeface="+mn-lt"/>
                  </a:endParaRPr>
                </a:p>
              </p:txBody>
            </p:sp>
            <p:sp>
              <p:nvSpPr>
                <p:cNvPr id="122" name="îşlïḓè"/>
                <p:cNvSpPr/>
                <p:nvPr/>
              </p:nvSpPr>
              <p:spPr bwMode="auto">
                <a:xfrm>
                  <a:off x="7594658" y="1983762"/>
                  <a:ext cx="58833" cy="60234"/>
                </a:xfrm>
                <a:custGeom>
                  <a:avLst/>
                  <a:gdLst>
                    <a:gd name="T0" fmla="*/ 15 w 28"/>
                    <a:gd name="T1" fmla="*/ 3 h 29"/>
                    <a:gd name="T2" fmla="*/ 21 w 28"/>
                    <a:gd name="T3" fmla="*/ 9 h 29"/>
                    <a:gd name="T4" fmla="*/ 19 w 28"/>
                    <a:gd name="T5" fmla="*/ 10 h 29"/>
                    <a:gd name="T6" fmla="*/ 21 w 28"/>
                    <a:gd name="T7" fmla="*/ 14 h 29"/>
                    <a:gd name="T8" fmla="*/ 28 w 28"/>
                    <a:gd name="T9" fmla="*/ 23 h 29"/>
                    <a:gd name="T10" fmla="*/ 25 w 28"/>
                    <a:gd name="T11" fmla="*/ 29 h 29"/>
                    <a:gd name="T12" fmla="*/ 19 w 28"/>
                    <a:gd name="T13" fmla="*/ 29 h 29"/>
                    <a:gd name="T14" fmla="*/ 10 w 28"/>
                    <a:gd name="T15" fmla="*/ 20 h 29"/>
                    <a:gd name="T16" fmla="*/ 13 w 28"/>
                    <a:gd name="T17" fmla="*/ 16 h 29"/>
                    <a:gd name="T18" fmla="*/ 0 w 28"/>
                    <a:gd name="T19" fmla="*/ 5 h 29"/>
                    <a:gd name="T20" fmla="*/ 15 w 28"/>
                    <a:gd name="T21"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15" y="3"/>
                      </a:moveTo>
                      <a:cubicBezTo>
                        <a:pt x="10" y="9"/>
                        <a:pt x="20" y="7"/>
                        <a:pt x="21" y="9"/>
                      </a:cubicBezTo>
                      <a:cubicBezTo>
                        <a:pt x="22" y="10"/>
                        <a:pt x="19" y="10"/>
                        <a:pt x="19" y="10"/>
                      </a:cubicBezTo>
                      <a:cubicBezTo>
                        <a:pt x="19" y="11"/>
                        <a:pt x="21" y="14"/>
                        <a:pt x="21" y="14"/>
                      </a:cubicBezTo>
                      <a:cubicBezTo>
                        <a:pt x="23" y="18"/>
                        <a:pt x="28" y="18"/>
                        <a:pt x="28" y="23"/>
                      </a:cubicBezTo>
                      <a:cubicBezTo>
                        <a:pt x="24" y="23"/>
                        <a:pt x="25" y="26"/>
                        <a:pt x="25" y="29"/>
                      </a:cubicBezTo>
                      <a:cubicBezTo>
                        <a:pt x="23" y="28"/>
                        <a:pt x="19" y="26"/>
                        <a:pt x="19" y="29"/>
                      </a:cubicBezTo>
                      <a:cubicBezTo>
                        <a:pt x="14" y="28"/>
                        <a:pt x="15" y="21"/>
                        <a:pt x="10" y="20"/>
                      </a:cubicBezTo>
                      <a:cubicBezTo>
                        <a:pt x="10" y="18"/>
                        <a:pt x="13" y="18"/>
                        <a:pt x="13" y="16"/>
                      </a:cubicBezTo>
                      <a:cubicBezTo>
                        <a:pt x="9" y="13"/>
                        <a:pt x="6" y="7"/>
                        <a:pt x="0" y="5"/>
                      </a:cubicBezTo>
                      <a:cubicBezTo>
                        <a:pt x="5" y="0"/>
                        <a:pt x="9" y="2"/>
                        <a:pt x="15" y="3"/>
                      </a:cubicBezTo>
                      <a:close/>
                    </a:path>
                  </a:pathLst>
                </a:custGeom>
                <a:grpFill/>
                <a:ln>
                  <a:noFill/>
                </a:ln>
              </p:spPr>
              <p:txBody>
                <a:bodyPr anchor="ctr"/>
                <a:lstStyle/>
                <a:p>
                  <a:pPr algn="ctr"/>
                  <a:endParaRPr dirty="0">
                    <a:cs typeface="+mn-ea"/>
                    <a:sym typeface="+mn-lt"/>
                  </a:endParaRPr>
                </a:p>
              </p:txBody>
            </p:sp>
            <p:sp>
              <p:nvSpPr>
                <p:cNvPr id="123" name="îslïdè"/>
                <p:cNvSpPr/>
                <p:nvPr/>
              </p:nvSpPr>
              <p:spPr bwMode="auto">
                <a:xfrm>
                  <a:off x="7572246" y="2008976"/>
                  <a:ext cx="12607" cy="8405"/>
                </a:xfrm>
                <a:custGeom>
                  <a:avLst/>
                  <a:gdLst>
                    <a:gd name="T0" fmla="*/ 0 w 6"/>
                    <a:gd name="T1" fmla="*/ 0 h 4"/>
                    <a:gd name="T2" fmla="*/ 6 w 6"/>
                    <a:gd name="T3" fmla="*/ 0 h 4"/>
                    <a:gd name="T4" fmla="*/ 6 w 6"/>
                    <a:gd name="T5" fmla="*/ 4 h 4"/>
                    <a:gd name="T6" fmla="*/ 0 w 6"/>
                    <a:gd name="T7" fmla="*/ 4 h 4"/>
                    <a:gd name="T8" fmla="*/ 0 w 6"/>
                    <a:gd name="T9" fmla="*/ 0 h 4"/>
                  </a:gdLst>
                  <a:ahLst/>
                  <a:cxnLst>
                    <a:cxn ang="0">
                      <a:pos x="T0" y="T1"/>
                    </a:cxn>
                    <a:cxn ang="0">
                      <a:pos x="T2" y="T3"/>
                    </a:cxn>
                    <a:cxn ang="0">
                      <a:pos x="T4" y="T5"/>
                    </a:cxn>
                    <a:cxn ang="0">
                      <a:pos x="T6" y="T7"/>
                    </a:cxn>
                    <a:cxn ang="0">
                      <a:pos x="T8" y="T9"/>
                    </a:cxn>
                  </a:cxnLst>
                  <a:rect l="0" t="0" r="r" b="b"/>
                  <a:pathLst>
                    <a:path w="6" h="4">
                      <a:moveTo>
                        <a:pt x="0" y="0"/>
                      </a:moveTo>
                      <a:cubicBezTo>
                        <a:pt x="2" y="0"/>
                        <a:pt x="4" y="0"/>
                        <a:pt x="6" y="0"/>
                      </a:cubicBezTo>
                      <a:cubicBezTo>
                        <a:pt x="6" y="2"/>
                        <a:pt x="6" y="3"/>
                        <a:pt x="6" y="4"/>
                      </a:cubicBezTo>
                      <a:cubicBezTo>
                        <a:pt x="4" y="4"/>
                        <a:pt x="2" y="4"/>
                        <a:pt x="0" y="4"/>
                      </a:cubicBezTo>
                      <a:cubicBezTo>
                        <a:pt x="0" y="3"/>
                        <a:pt x="0" y="2"/>
                        <a:pt x="0" y="0"/>
                      </a:cubicBezTo>
                      <a:close/>
                    </a:path>
                  </a:pathLst>
                </a:custGeom>
                <a:grpFill/>
                <a:ln>
                  <a:noFill/>
                </a:ln>
              </p:spPr>
              <p:txBody>
                <a:bodyPr anchor="ctr"/>
                <a:lstStyle/>
                <a:p>
                  <a:pPr algn="ctr"/>
                  <a:endParaRPr dirty="0">
                    <a:cs typeface="+mn-ea"/>
                    <a:sym typeface="+mn-lt"/>
                  </a:endParaRPr>
                </a:p>
              </p:txBody>
            </p:sp>
            <p:sp>
              <p:nvSpPr>
                <p:cNvPr id="124" name="ïṣľiďè"/>
                <p:cNvSpPr/>
                <p:nvPr/>
              </p:nvSpPr>
              <p:spPr bwMode="auto">
                <a:xfrm>
                  <a:off x="7590455" y="2018781"/>
                  <a:ext cx="33619" cy="50428"/>
                </a:xfrm>
                <a:custGeom>
                  <a:avLst/>
                  <a:gdLst>
                    <a:gd name="T0" fmla="*/ 15 w 16"/>
                    <a:gd name="T1" fmla="*/ 20 h 24"/>
                    <a:gd name="T2" fmla="*/ 6 w 16"/>
                    <a:gd name="T3" fmla="*/ 21 h 24"/>
                    <a:gd name="T4" fmla="*/ 0 w 16"/>
                    <a:gd name="T5" fmla="*/ 12 h 24"/>
                    <a:gd name="T6" fmla="*/ 15 w 16"/>
                    <a:gd name="T7" fmla="*/ 20 h 24"/>
                  </a:gdLst>
                  <a:ahLst/>
                  <a:cxnLst>
                    <a:cxn ang="0">
                      <a:pos x="T0" y="T1"/>
                    </a:cxn>
                    <a:cxn ang="0">
                      <a:pos x="T2" y="T3"/>
                    </a:cxn>
                    <a:cxn ang="0">
                      <a:pos x="T4" y="T5"/>
                    </a:cxn>
                    <a:cxn ang="0">
                      <a:pos x="T6" y="T7"/>
                    </a:cxn>
                  </a:cxnLst>
                  <a:rect l="0" t="0" r="r" b="b"/>
                  <a:pathLst>
                    <a:path w="16" h="24">
                      <a:moveTo>
                        <a:pt x="15" y="20"/>
                      </a:moveTo>
                      <a:cubicBezTo>
                        <a:pt x="16" y="24"/>
                        <a:pt x="9" y="20"/>
                        <a:pt x="6" y="21"/>
                      </a:cubicBezTo>
                      <a:cubicBezTo>
                        <a:pt x="6" y="16"/>
                        <a:pt x="8" y="10"/>
                        <a:pt x="0" y="12"/>
                      </a:cubicBezTo>
                      <a:cubicBezTo>
                        <a:pt x="7" y="0"/>
                        <a:pt x="7" y="21"/>
                        <a:pt x="15" y="20"/>
                      </a:cubicBezTo>
                      <a:close/>
                    </a:path>
                  </a:pathLst>
                </a:custGeom>
                <a:grpFill/>
                <a:ln>
                  <a:noFill/>
                </a:ln>
              </p:spPr>
              <p:txBody>
                <a:bodyPr anchor="ctr"/>
                <a:lstStyle/>
                <a:p>
                  <a:pPr algn="ctr"/>
                  <a:endParaRPr dirty="0">
                    <a:cs typeface="+mn-ea"/>
                    <a:sym typeface="+mn-lt"/>
                  </a:endParaRPr>
                </a:p>
              </p:txBody>
            </p:sp>
            <p:sp>
              <p:nvSpPr>
                <p:cNvPr id="125" name="îsļîḓê"/>
                <p:cNvSpPr/>
                <p:nvPr/>
              </p:nvSpPr>
              <p:spPr bwMode="auto">
                <a:xfrm>
                  <a:off x="6922283" y="2060805"/>
                  <a:ext cx="33619" cy="56031"/>
                </a:xfrm>
                <a:custGeom>
                  <a:avLst/>
                  <a:gdLst>
                    <a:gd name="T0" fmla="*/ 3 w 16"/>
                    <a:gd name="T1" fmla="*/ 1 h 27"/>
                    <a:gd name="T2" fmla="*/ 8 w 16"/>
                    <a:gd name="T3" fmla="*/ 7 h 27"/>
                    <a:gd name="T4" fmla="*/ 10 w 16"/>
                    <a:gd name="T5" fmla="*/ 9 h 27"/>
                    <a:gd name="T6" fmla="*/ 14 w 16"/>
                    <a:gd name="T7" fmla="*/ 13 h 27"/>
                    <a:gd name="T8" fmla="*/ 12 w 16"/>
                    <a:gd name="T9" fmla="*/ 14 h 27"/>
                    <a:gd name="T10" fmla="*/ 14 w 16"/>
                    <a:gd name="T11" fmla="*/ 24 h 27"/>
                    <a:gd name="T12" fmla="*/ 10 w 16"/>
                    <a:gd name="T13" fmla="*/ 27 h 27"/>
                    <a:gd name="T14" fmla="*/ 3 w 16"/>
                    <a:gd name="T15" fmla="*/ 1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3" y="1"/>
                      </a:moveTo>
                      <a:cubicBezTo>
                        <a:pt x="6" y="0"/>
                        <a:pt x="7" y="5"/>
                        <a:pt x="8" y="7"/>
                      </a:cubicBezTo>
                      <a:cubicBezTo>
                        <a:pt x="9" y="8"/>
                        <a:pt x="10" y="7"/>
                        <a:pt x="10" y="9"/>
                      </a:cubicBezTo>
                      <a:cubicBezTo>
                        <a:pt x="10" y="11"/>
                        <a:pt x="13" y="11"/>
                        <a:pt x="14" y="13"/>
                      </a:cubicBezTo>
                      <a:cubicBezTo>
                        <a:pt x="15" y="15"/>
                        <a:pt x="12" y="14"/>
                        <a:pt x="12" y="14"/>
                      </a:cubicBezTo>
                      <a:cubicBezTo>
                        <a:pt x="12" y="16"/>
                        <a:pt x="16" y="18"/>
                        <a:pt x="14" y="24"/>
                      </a:cubicBezTo>
                      <a:cubicBezTo>
                        <a:pt x="11" y="23"/>
                        <a:pt x="10" y="25"/>
                        <a:pt x="10" y="27"/>
                      </a:cubicBezTo>
                      <a:cubicBezTo>
                        <a:pt x="0" y="24"/>
                        <a:pt x="1" y="13"/>
                        <a:pt x="3" y="1"/>
                      </a:cubicBezTo>
                      <a:close/>
                    </a:path>
                  </a:pathLst>
                </a:custGeom>
                <a:grpFill/>
                <a:ln>
                  <a:noFill/>
                </a:ln>
              </p:spPr>
              <p:txBody>
                <a:bodyPr anchor="ctr"/>
                <a:lstStyle/>
                <a:p>
                  <a:pPr algn="ctr"/>
                  <a:endParaRPr dirty="0">
                    <a:cs typeface="+mn-ea"/>
                    <a:sym typeface="+mn-lt"/>
                  </a:endParaRPr>
                </a:p>
              </p:txBody>
            </p:sp>
            <p:sp>
              <p:nvSpPr>
                <p:cNvPr id="126" name="íṣlíḋê"/>
                <p:cNvSpPr/>
                <p:nvPr/>
              </p:nvSpPr>
              <p:spPr bwMode="auto">
                <a:xfrm>
                  <a:off x="7619872" y="2063606"/>
                  <a:ext cx="42023" cy="64436"/>
                </a:xfrm>
                <a:custGeom>
                  <a:avLst/>
                  <a:gdLst>
                    <a:gd name="T0" fmla="*/ 16 w 20"/>
                    <a:gd name="T1" fmla="*/ 0 h 31"/>
                    <a:gd name="T2" fmla="*/ 20 w 20"/>
                    <a:gd name="T3" fmla="*/ 15 h 31"/>
                    <a:gd name="T4" fmla="*/ 14 w 20"/>
                    <a:gd name="T5" fmla="*/ 17 h 31"/>
                    <a:gd name="T6" fmla="*/ 14 w 20"/>
                    <a:gd name="T7" fmla="*/ 30 h 31"/>
                    <a:gd name="T8" fmla="*/ 5 w 20"/>
                    <a:gd name="T9" fmla="*/ 25 h 31"/>
                    <a:gd name="T10" fmla="*/ 7 w 20"/>
                    <a:gd name="T11" fmla="*/ 17 h 31"/>
                    <a:gd name="T12" fmla="*/ 7 w 20"/>
                    <a:gd name="T13" fmla="*/ 13 h 31"/>
                    <a:gd name="T14" fmla="*/ 5 w 20"/>
                    <a:gd name="T15" fmla="*/ 13 h 31"/>
                    <a:gd name="T16" fmla="*/ 9 w 20"/>
                    <a:gd name="T17" fmla="*/ 8 h 31"/>
                    <a:gd name="T18" fmla="*/ 13 w 20"/>
                    <a:gd name="T19" fmla="*/ 2 h 31"/>
                    <a:gd name="T20" fmla="*/ 16 w 20"/>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31">
                      <a:moveTo>
                        <a:pt x="16" y="0"/>
                      </a:moveTo>
                      <a:cubicBezTo>
                        <a:pt x="16" y="7"/>
                        <a:pt x="16" y="13"/>
                        <a:pt x="20" y="15"/>
                      </a:cubicBezTo>
                      <a:cubicBezTo>
                        <a:pt x="20" y="17"/>
                        <a:pt x="17" y="17"/>
                        <a:pt x="14" y="17"/>
                      </a:cubicBezTo>
                      <a:cubicBezTo>
                        <a:pt x="18" y="20"/>
                        <a:pt x="13" y="23"/>
                        <a:pt x="14" y="30"/>
                      </a:cubicBezTo>
                      <a:cubicBezTo>
                        <a:pt x="9" y="31"/>
                        <a:pt x="10" y="25"/>
                        <a:pt x="5" y="25"/>
                      </a:cubicBezTo>
                      <a:cubicBezTo>
                        <a:pt x="4" y="21"/>
                        <a:pt x="7" y="20"/>
                        <a:pt x="7" y="17"/>
                      </a:cubicBezTo>
                      <a:cubicBezTo>
                        <a:pt x="7" y="16"/>
                        <a:pt x="4" y="14"/>
                        <a:pt x="7" y="13"/>
                      </a:cubicBezTo>
                      <a:cubicBezTo>
                        <a:pt x="7" y="11"/>
                        <a:pt x="5" y="12"/>
                        <a:pt x="5" y="13"/>
                      </a:cubicBezTo>
                      <a:cubicBezTo>
                        <a:pt x="0" y="13"/>
                        <a:pt x="5" y="6"/>
                        <a:pt x="9" y="8"/>
                      </a:cubicBezTo>
                      <a:cubicBezTo>
                        <a:pt x="9" y="5"/>
                        <a:pt x="11" y="3"/>
                        <a:pt x="13" y="2"/>
                      </a:cubicBezTo>
                      <a:cubicBezTo>
                        <a:pt x="13" y="2"/>
                        <a:pt x="14" y="0"/>
                        <a:pt x="16" y="0"/>
                      </a:cubicBezTo>
                      <a:close/>
                    </a:path>
                  </a:pathLst>
                </a:custGeom>
                <a:grpFill/>
                <a:ln>
                  <a:noFill/>
                </a:ln>
              </p:spPr>
              <p:txBody>
                <a:bodyPr anchor="ctr"/>
                <a:lstStyle/>
                <a:p>
                  <a:pPr algn="ctr"/>
                  <a:endParaRPr dirty="0">
                    <a:cs typeface="+mn-ea"/>
                    <a:sym typeface="+mn-lt"/>
                  </a:endParaRPr>
                </a:p>
              </p:txBody>
            </p:sp>
            <p:sp>
              <p:nvSpPr>
                <p:cNvPr id="127" name="î$ḷïḑé"/>
                <p:cNvSpPr/>
                <p:nvPr/>
              </p:nvSpPr>
              <p:spPr bwMode="auto">
                <a:xfrm>
                  <a:off x="7589055" y="2074812"/>
                  <a:ext cx="30817" cy="28016"/>
                </a:xfrm>
                <a:custGeom>
                  <a:avLst/>
                  <a:gdLst>
                    <a:gd name="T0" fmla="*/ 9 w 15"/>
                    <a:gd name="T1" fmla="*/ 0 h 13"/>
                    <a:gd name="T2" fmla="*/ 15 w 15"/>
                    <a:gd name="T3" fmla="*/ 6 h 13"/>
                    <a:gd name="T4" fmla="*/ 13 w 15"/>
                    <a:gd name="T5" fmla="*/ 7 h 13"/>
                    <a:gd name="T6" fmla="*/ 1 w 15"/>
                    <a:gd name="T7" fmla="*/ 13 h 13"/>
                    <a:gd name="T8" fmla="*/ 9 w 15"/>
                    <a:gd name="T9" fmla="*/ 0 h 13"/>
                  </a:gdLst>
                  <a:ahLst/>
                  <a:cxnLst>
                    <a:cxn ang="0">
                      <a:pos x="T0" y="T1"/>
                    </a:cxn>
                    <a:cxn ang="0">
                      <a:pos x="T2" y="T3"/>
                    </a:cxn>
                    <a:cxn ang="0">
                      <a:pos x="T4" y="T5"/>
                    </a:cxn>
                    <a:cxn ang="0">
                      <a:pos x="T6" y="T7"/>
                    </a:cxn>
                    <a:cxn ang="0">
                      <a:pos x="T8" y="T9"/>
                    </a:cxn>
                  </a:cxnLst>
                  <a:rect l="0" t="0" r="r" b="b"/>
                  <a:pathLst>
                    <a:path w="15" h="13">
                      <a:moveTo>
                        <a:pt x="9" y="0"/>
                      </a:moveTo>
                      <a:cubicBezTo>
                        <a:pt x="13" y="0"/>
                        <a:pt x="15" y="2"/>
                        <a:pt x="15" y="6"/>
                      </a:cubicBezTo>
                      <a:cubicBezTo>
                        <a:pt x="11" y="5"/>
                        <a:pt x="11" y="7"/>
                        <a:pt x="13" y="7"/>
                      </a:cubicBezTo>
                      <a:cubicBezTo>
                        <a:pt x="11" y="9"/>
                        <a:pt x="6" y="12"/>
                        <a:pt x="1" y="13"/>
                      </a:cubicBezTo>
                      <a:cubicBezTo>
                        <a:pt x="0" y="5"/>
                        <a:pt x="9" y="7"/>
                        <a:pt x="9" y="0"/>
                      </a:cubicBezTo>
                      <a:close/>
                    </a:path>
                  </a:pathLst>
                </a:custGeom>
                <a:grpFill/>
                <a:ln>
                  <a:noFill/>
                </a:ln>
              </p:spPr>
              <p:txBody>
                <a:bodyPr anchor="ctr"/>
                <a:lstStyle/>
                <a:p>
                  <a:pPr algn="ctr"/>
                  <a:endParaRPr dirty="0">
                    <a:cs typeface="+mn-ea"/>
                    <a:sym typeface="+mn-lt"/>
                  </a:endParaRPr>
                </a:p>
              </p:txBody>
            </p:sp>
            <p:sp>
              <p:nvSpPr>
                <p:cNvPr id="128" name="ïşḷïďê"/>
                <p:cNvSpPr/>
                <p:nvPr/>
              </p:nvSpPr>
              <p:spPr bwMode="auto">
                <a:xfrm>
                  <a:off x="7675903" y="2175669"/>
                  <a:ext cx="21012" cy="39222"/>
                </a:xfrm>
                <a:custGeom>
                  <a:avLst/>
                  <a:gdLst>
                    <a:gd name="T0" fmla="*/ 2 w 10"/>
                    <a:gd name="T1" fmla="*/ 0 h 19"/>
                    <a:gd name="T2" fmla="*/ 10 w 10"/>
                    <a:gd name="T3" fmla="*/ 6 h 19"/>
                    <a:gd name="T4" fmla="*/ 0 w 10"/>
                    <a:gd name="T5" fmla="*/ 17 h 19"/>
                    <a:gd name="T6" fmla="*/ 4 w 10"/>
                    <a:gd name="T7" fmla="*/ 15 h 19"/>
                    <a:gd name="T8" fmla="*/ 2 w 10"/>
                    <a:gd name="T9" fmla="*/ 0 h 19"/>
                  </a:gdLst>
                  <a:ahLst/>
                  <a:cxnLst>
                    <a:cxn ang="0">
                      <a:pos x="T0" y="T1"/>
                    </a:cxn>
                    <a:cxn ang="0">
                      <a:pos x="T2" y="T3"/>
                    </a:cxn>
                    <a:cxn ang="0">
                      <a:pos x="T4" y="T5"/>
                    </a:cxn>
                    <a:cxn ang="0">
                      <a:pos x="T6" y="T7"/>
                    </a:cxn>
                    <a:cxn ang="0">
                      <a:pos x="T8" y="T9"/>
                    </a:cxn>
                  </a:cxnLst>
                  <a:rect l="0" t="0" r="r" b="b"/>
                  <a:pathLst>
                    <a:path w="10" h="19">
                      <a:moveTo>
                        <a:pt x="2" y="0"/>
                      </a:moveTo>
                      <a:cubicBezTo>
                        <a:pt x="7" y="0"/>
                        <a:pt x="4" y="8"/>
                        <a:pt x="10" y="6"/>
                      </a:cubicBezTo>
                      <a:cubicBezTo>
                        <a:pt x="8" y="11"/>
                        <a:pt x="9" y="19"/>
                        <a:pt x="0" y="17"/>
                      </a:cubicBezTo>
                      <a:cubicBezTo>
                        <a:pt x="0" y="15"/>
                        <a:pt x="3" y="16"/>
                        <a:pt x="4" y="15"/>
                      </a:cubicBezTo>
                      <a:cubicBezTo>
                        <a:pt x="1" y="8"/>
                        <a:pt x="1" y="10"/>
                        <a:pt x="2" y="0"/>
                      </a:cubicBezTo>
                      <a:close/>
                    </a:path>
                  </a:pathLst>
                </a:custGeom>
                <a:grpFill/>
                <a:ln>
                  <a:noFill/>
                </a:ln>
              </p:spPr>
              <p:txBody>
                <a:bodyPr anchor="ctr"/>
                <a:lstStyle/>
                <a:p>
                  <a:pPr algn="ctr"/>
                  <a:endParaRPr dirty="0">
                    <a:cs typeface="+mn-ea"/>
                    <a:sym typeface="+mn-lt"/>
                  </a:endParaRPr>
                </a:p>
              </p:txBody>
            </p:sp>
            <p:sp>
              <p:nvSpPr>
                <p:cNvPr id="129" name="ïś1iďé"/>
                <p:cNvSpPr/>
                <p:nvPr/>
              </p:nvSpPr>
              <p:spPr bwMode="auto">
                <a:xfrm>
                  <a:off x="7556836" y="2185475"/>
                  <a:ext cx="79845" cy="25214"/>
                </a:xfrm>
                <a:custGeom>
                  <a:avLst/>
                  <a:gdLst>
                    <a:gd name="T0" fmla="*/ 37 w 38"/>
                    <a:gd name="T1" fmla="*/ 5 h 12"/>
                    <a:gd name="T2" fmla="*/ 26 w 38"/>
                    <a:gd name="T3" fmla="*/ 10 h 12"/>
                    <a:gd name="T4" fmla="*/ 0 w 38"/>
                    <a:gd name="T5" fmla="*/ 12 h 12"/>
                    <a:gd name="T6" fmla="*/ 31 w 38"/>
                    <a:gd name="T7" fmla="*/ 3 h 12"/>
                    <a:gd name="T8" fmla="*/ 37 w 38"/>
                    <a:gd name="T9" fmla="*/ 5 h 12"/>
                  </a:gdLst>
                  <a:ahLst/>
                  <a:cxnLst>
                    <a:cxn ang="0">
                      <a:pos x="T0" y="T1"/>
                    </a:cxn>
                    <a:cxn ang="0">
                      <a:pos x="T2" y="T3"/>
                    </a:cxn>
                    <a:cxn ang="0">
                      <a:pos x="T4" y="T5"/>
                    </a:cxn>
                    <a:cxn ang="0">
                      <a:pos x="T6" y="T7"/>
                    </a:cxn>
                    <a:cxn ang="0">
                      <a:pos x="T8" y="T9"/>
                    </a:cxn>
                  </a:cxnLst>
                  <a:rect l="0" t="0" r="r" b="b"/>
                  <a:pathLst>
                    <a:path w="38" h="12">
                      <a:moveTo>
                        <a:pt x="37" y="5"/>
                      </a:moveTo>
                      <a:cubicBezTo>
                        <a:pt x="38" y="10"/>
                        <a:pt x="30" y="10"/>
                        <a:pt x="26" y="10"/>
                      </a:cubicBezTo>
                      <a:cubicBezTo>
                        <a:pt x="18" y="11"/>
                        <a:pt x="7" y="9"/>
                        <a:pt x="0" y="12"/>
                      </a:cubicBezTo>
                      <a:cubicBezTo>
                        <a:pt x="1" y="0"/>
                        <a:pt x="27" y="12"/>
                        <a:pt x="31" y="3"/>
                      </a:cubicBezTo>
                      <a:cubicBezTo>
                        <a:pt x="33" y="4"/>
                        <a:pt x="34" y="5"/>
                        <a:pt x="37" y="5"/>
                      </a:cubicBezTo>
                      <a:close/>
                    </a:path>
                  </a:pathLst>
                </a:custGeom>
                <a:grpFill/>
                <a:ln>
                  <a:noFill/>
                </a:ln>
              </p:spPr>
              <p:txBody>
                <a:bodyPr anchor="ctr"/>
                <a:lstStyle/>
                <a:p>
                  <a:pPr algn="ctr"/>
                  <a:endParaRPr dirty="0">
                    <a:cs typeface="+mn-ea"/>
                    <a:sym typeface="+mn-lt"/>
                  </a:endParaRPr>
                </a:p>
              </p:txBody>
            </p:sp>
            <p:sp>
              <p:nvSpPr>
                <p:cNvPr id="130" name="îŝlíḓe"/>
                <p:cNvSpPr/>
                <p:nvPr/>
              </p:nvSpPr>
              <p:spPr bwMode="auto">
                <a:xfrm>
                  <a:off x="7727732" y="2216292"/>
                  <a:ext cx="50428" cy="32218"/>
                </a:xfrm>
                <a:custGeom>
                  <a:avLst/>
                  <a:gdLst>
                    <a:gd name="T0" fmla="*/ 24 w 24"/>
                    <a:gd name="T1" fmla="*/ 10 h 15"/>
                    <a:gd name="T2" fmla="*/ 20 w 24"/>
                    <a:gd name="T3" fmla="*/ 14 h 15"/>
                    <a:gd name="T4" fmla="*/ 9 w 24"/>
                    <a:gd name="T5" fmla="*/ 14 h 15"/>
                    <a:gd name="T6" fmla="*/ 7 w 24"/>
                    <a:gd name="T7" fmla="*/ 12 h 15"/>
                    <a:gd name="T8" fmla="*/ 0 w 24"/>
                    <a:gd name="T9" fmla="*/ 7 h 15"/>
                    <a:gd name="T10" fmla="*/ 9 w 24"/>
                    <a:gd name="T11" fmla="*/ 3 h 15"/>
                    <a:gd name="T12" fmla="*/ 15 w 24"/>
                    <a:gd name="T13" fmla="*/ 1 h 15"/>
                    <a:gd name="T14" fmla="*/ 15 w 24"/>
                    <a:gd name="T15" fmla="*/ 3 h 15"/>
                    <a:gd name="T16" fmla="*/ 16 w 24"/>
                    <a:gd name="T17" fmla="*/ 1 h 15"/>
                    <a:gd name="T18" fmla="*/ 24 w 24"/>
                    <a:gd name="T19"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5">
                      <a:moveTo>
                        <a:pt x="24" y="10"/>
                      </a:moveTo>
                      <a:cubicBezTo>
                        <a:pt x="22" y="11"/>
                        <a:pt x="21" y="12"/>
                        <a:pt x="20" y="14"/>
                      </a:cubicBezTo>
                      <a:cubicBezTo>
                        <a:pt x="16" y="11"/>
                        <a:pt x="13" y="15"/>
                        <a:pt x="9" y="14"/>
                      </a:cubicBezTo>
                      <a:cubicBezTo>
                        <a:pt x="8" y="14"/>
                        <a:pt x="9" y="12"/>
                        <a:pt x="7" y="12"/>
                      </a:cubicBezTo>
                      <a:cubicBezTo>
                        <a:pt x="5" y="12"/>
                        <a:pt x="3" y="8"/>
                        <a:pt x="0" y="7"/>
                      </a:cubicBezTo>
                      <a:cubicBezTo>
                        <a:pt x="0" y="4"/>
                        <a:pt x="6" y="5"/>
                        <a:pt x="9" y="3"/>
                      </a:cubicBezTo>
                      <a:cubicBezTo>
                        <a:pt x="9" y="3"/>
                        <a:pt x="14" y="0"/>
                        <a:pt x="15" y="1"/>
                      </a:cubicBezTo>
                      <a:cubicBezTo>
                        <a:pt x="15" y="1"/>
                        <a:pt x="15" y="3"/>
                        <a:pt x="15" y="3"/>
                      </a:cubicBezTo>
                      <a:cubicBezTo>
                        <a:pt x="16" y="3"/>
                        <a:pt x="17" y="1"/>
                        <a:pt x="16" y="1"/>
                      </a:cubicBezTo>
                      <a:cubicBezTo>
                        <a:pt x="20" y="2"/>
                        <a:pt x="23" y="6"/>
                        <a:pt x="24" y="10"/>
                      </a:cubicBezTo>
                      <a:close/>
                    </a:path>
                  </a:pathLst>
                </a:custGeom>
                <a:grpFill/>
                <a:ln>
                  <a:noFill/>
                </a:ln>
              </p:spPr>
              <p:txBody>
                <a:bodyPr anchor="ctr"/>
                <a:lstStyle/>
                <a:p>
                  <a:pPr algn="ctr"/>
                  <a:endParaRPr dirty="0">
                    <a:cs typeface="+mn-ea"/>
                    <a:sym typeface="+mn-lt"/>
                  </a:endParaRPr>
                </a:p>
              </p:txBody>
            </p:sp>
            <p:sp>
              <p:nvSpPr>
                <p:cNvPr id="131" name="îS1íḋe"/>
                <p:cNvSpPr/>
                <p:nvPr/>
              </p:nvSpPr>
              <p:spPr bwMode="auto">
                <a:xfrm>
                  <a:off x="7754347" y="2233101"/>
                  <a:ext cx="282958" cy="149884"/>
                </a:xfrm>
                <a:custGeom>
                  <a:avLst/>
                  <a:gdLst>
                    <a:gd name="T0" fmla="*/ 44 w 136"/>
                    <a:gd name="T1" fmla="*/ 36 h 72"/>
                    <a:gd name="T2" fmla="*/ 37 w 136"/>
                    <a:gd name="T3" fmla="*/ 32 h 72"/>
                    <a:gd name="T4" fmla="*/ 33 w 136"/>
                    <a:gd name="T5" fmla="*/ 25 h 72"/>
                    <a:gd name="T6" fmla="*/ 13 w 136"/>
                    <a:gd name="T7" fmla="*/ 19 h 72"/>
                    <a:gd name="T8" fmla="*/ 2 w 136"/>
                    <a:gd name="T9" fmla="*/ 19 h 72"/>
                    <a:gd name="T10" fmla="*/ 0 w 136"/>
                    <a:gd name="T11" fmla="*/ 12 h 72"/>
                    <a:gd name="T12" fmla="*/ 5 w 136"/>
                    <a:gd name="T13" fmla="*/ 12 h 72"/>
                    <a:gd name="T14" fmla="*/ 11 w 136"/>
                    <a:gd name="T15" fmla="*/ 10 h 72"/>
                    <a:gd name="T16" fmla="*/ 20 w 136"/>
                    <a:gd name="T17" fmla="*/ 13 h 72"/>
                    <a:gd name="T18" fmla="*/ 28 w 136"/>
                    <a:gd name="T19" fmla="*/ 8 h 72"/>
                    <a:gd name="T20" fmla="*/ 43 w 136"/>
                    <a:gd name="T21" fmla="*/ 2 h 72"/>
                    <a:gd name="T22" fmla="*/ 46 w 136"/>
                    <a:gd name="T23" fmla="*/ 6 h 72"/>
                    <a:gd name="T24" fmla="*/ 61 w 136"/>
                    <a:gd name="T25" fmla="*/ 12 h 72"/>
                    <a:gd name="T26" fmla="*/ 65 w 136"/>
                    <a:gd name="T27" fmla="*/ 10 h 72"/>
                    <a:gd name="T28" fmla="*/ 69 w 136"/>
                    <a:gd name="T29" fmla="*/ 13 h 72"/>
                    <a:gd name="T30" fmla="*/ 78 w 136"/>
                    <a:gd name="T31" fmla="*/ 13 h 72"/>
                    <a:gd name="T32" fmla="*/ 85 w 136"/>
                    <a:gd name="T33" fmla="*/ 17 h 72"/>
                    <a:gd name="T34" fmla="*/ 85 w 136"/>
                    <a:gd name="T35" fmla="*/ 23 h 72"/>
                    <a:gd name="T36" fmla="*/ 89 w 136"/>
                    <a:gd name="T37" fmla="*/ 21 h 72"/>
                    <a:gd name="T38" fmla="*/ 91 w 136"/>
                    <a:gd name="T39" fmla="*/ 27 h 72"/>
                    <a:gd name="T40" fmla="*/ 100 w 136"/>
                    <a:gd name="T41" fmla="*/ 32 h 72"/>
                    <a:gd name="T42" fmla="*/ 115 w 136"/>
                    <a:gd name="T43" fmla="*/ 38 h 72"/>
                    <a:gd name="T44" fmla="*/ 113 w 136"/>
                    <a:gd name="T45" fmla="*/ 43 h 72"/>
                    <a:gd name="T46" fmla="*/ 119 w 136"/>
                    <a:gd name="T47" fmla="*/ 47 h 72"/>
                    <a:gd name="T48" fmla="*/ 119 w 136"/>
                    <a:gd name="T49" fmla="*/ 51 h 72"/>
                    <a:gd name="T50" fmla="*/ 126 w 136"/>
                    <a:gd name="T51" fmla="*/ 58 h 72"/>
                    <a:gd name="T52" fmla="*/ 136 w 136"/>
                    <a:gd name="T53" fmla="*/ 68 h 72"/>
                    <a:gd name="T54" fmla="*/ 123 w 136"/>
                    <a:gd name="T55" fmla="*/ 68 h 72"/>
                    <a:gd name="T56" fmla="*/ 112 w 136"/>
                    <a:gd name="T57" fmla="*/ 60 h 72"/>
                    <a:gd name="T58" fmla="*/ 108 w 136"/>
                    <a:gd name="T59" fmla="*/ 56 h 72"/>
                    <a:gd name="T60" fmla="*/ 106 w 136"/>
                    <a:gd name="T61" fmla="*/ 54 h 72"/>
                    <a:gd name="T62" fmla="*/ 100 w 136"/>
                    <a:gd name="T63" fmla="*/ 49 h 72"/>
                    <a:gd name="T64" fmla="*/ 85 w 136"/>
                    <a:gd name="T65" fmla="*/ 47 h 72"/>
                    <a:gd name="T66" fmla="*/ 78 w 136"/>
                    <a:gd name="T67" fmla="*/ 64 h 72"/>
                    <a:gd name="T68" fmla="*/ 67 w 136"/>
                    <a:gd name="T69" fmla="*/ 60 h 72"/>
                    <a:gd name="T70" fmla="*/ 61 w 136"/>
                    <a:gd name="T71" fmla="*/ 58 h 72"/>
                    <a:gd name="T72" fmla="*/ 54 w 136"/>
                    <a:gd name="T73" fmla="*/ 49 h 72"/>
                    <a:gd name="T74" fmla="*/ 46 w 136"/>
                    <a:gd name="T75" fmla="*/ 56 h 72"/>
                    <a:gd name="T76" fmla="*/ 41 w 136"/>
                    <a:gd name="T77" fmla="*/ 53 h 72"/>
                    <a:gd name="T78" fmla="*/ 46 w 136"/>
                    <a:gd name="T79" fmla="*/ 47 h 72"/>
                    <a:gd name="T80" fmla="*/ 50 w 136"/>
                    <a:gd name="T81" fmla="*/ 40 h 72"/>
                    <a:gd name="T82" fmla="*/ 48 w 136"/>
                    <a:gd name="T83" fmla="*/ 43 h 72"/>
                    <a:gd name="T84" fmla="*/ 44 w 136"/>
                    <a:gd name="T85"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72">
                      <a:moveTo>
                        <a:pt x="44" y="36"/>
                      </a:moveTo>
                      <a:cubicBezTo>
                        <a:pt x="41" y="36"/>
                        <a:pt x="42" y="31"/>
                        <a:pt x="37" y="32"/>
                      </a:cubicBezTo>
                      <a:cubicBezTo>
                        <a:pt x="36" y="29"/>
                        <a:pt x="34" y="27"/>
                        <a:pt x="33" y="25"/>
                      </a:cubicBezTo>
                      <a:cubicBezTo>
                        <a:pt x="25" y="24"/>
                        <a:pt x="17" y="23"/>
                        <a:pt x="13" y="19"/>
                      </a:cubicBezTo>
                      <a:cubicBezTo>
                        <a:pt x="7" y="21"/>
                        <a:pt x="9" y="19"/>
                        <a:pt x="2" y="19"/>
                      </a:cubicBezTo>
                      <a:cubicBezTo>
                        <a:pt x="1" y="16"/>
                        <a:pt x="3" y="12"/>
                        <a:pt x="0" y="12"/>
                      </a:cubicBezTo>
                      <a:cubicBezTo>
                        <a:pt x="1" y="8"/>
                        <a:pt x="3" y="12"/>
                        <a:pt x="5" y="12"/>
                      </a:cubicBezTo>
                      <a:cubicBezTo>
                        <a:pt x="8" y="11"/>
                        <a:pt x="9" y="9"/>
                        <a:pt x="11" y="10"/>
                      </a:cubicBezTo>
                      <a:cubicBezTo>
                        <a:pt x="15" y="10"/>
                        <a:pt x="17" y="13"/>
                        <a:pt x="20" y="13"/>
                      </a:cubicBezTo>
                      <a:cubicBezTo>
                        <a:pt x="24" y="15"/>
                        <a:pt x="25" y="9"/>
                        <a:pt x="28" y="8"/>
                      </a:cubicBezTo>
                      <a:cubicBezTo>
                        <a:pt x="32" y="5"/>
                        <a:pt x="39" y="6"/>
                        <a:pt x="43" y="2"/>
                      </a:cubicBezTo>
                      <a:cubicBezTo>
                        <a:pt x="46" y="0"/>
                        <a:pt x="45" y="5"/>
                        <a:pt x="46" y="6"/>
                      </a:cubicBezTo>
                      <a:cubicBezTo>
                        <a:pt x="50" y="8"/>
                        <a:pt x="61" y="5"/>
                        <a:pt x="61" y="12"/>
                      </a:cubicBezTo>
                      <a:cubicBezTo>
                        <a:pt x="63" y="13"/>
                        <a:pt x="65" y="10"/>
                        <a:pt x="65" y="10"/>
                      </a:cubicBezTo>
                      <a:cubicBezTo>
                        <a:pt x="67" y="10"/>
                        <a:pt x="67" y="13"/>
                        <a:pt x="69" y="13"/>
                      </a:cubicBezTo>
                      <a:cubicBezTo>
                        <a:pt x="71" y="15"/>
                        <a:pt x="75" y="12"/>
                        <a:pt x="78" y="13"/>
                      </a:cubicBezTo>
                      <a:cubicBezTo>
                        <a:pt x="79" y="14"/>
                        <a:pt x="80" y="19"/>
                        <a:pt x="85" y="17"/>
                      </a:cubicBezTo>
                      <a:cubicBezTo>
                        <a:pt x="88" y="20"/>
                        <a:pt x="86" y="20"/>
                        <a:pt x="85" y="23"/>
                      </a:cubicBezTo>
                      <a:cubicBezTo>
                        <a:pt x="88" y="23"/>
                        <a:pt x="89" y="22"/>
                        <a:pt x="89" y="21"/>
                      </a:cubicBezTo>
                      <a:cubicBezTo>
                        <a:pt x="91" y="21"/>
                        <a:pt x="91" y="24"/>
                        <a:pt x="91" y="27"/>
                      </a:cubicBezTo>
                      <a:cubicBezTo>
                        <a:pt x="93" y="30"/>
                        <a:pt x="97" y="30"/>
                        <a:pt x="100" y="32"/>
                      </a:cubicBezTo>
                      <a:cubicBezTo>
                        <a:pt x="102" y="33"/>
                        <a:pt x="109" y="38"/>
                        <a:pt x="115" y="38"/>
                      </a:cubicBezTo>
                      <a:cubicBezTo>
                        <a:pt x="116" y="41"/>
                        <a:pt x="114" y="41"/>
                        <a:pt x="113" y="43"/>
                      </a:cubicBezTo>
                      <a:cubicBezTo>
                        <a:pt x="114" y="46"/>
                        <a:pt x="118" y="45"/>
                        <a:pt x="119" y="47"/>
                      </a:cubicBezTo>
                      <a:cubicBezTo>
                        <a:pt x="120" y="48"/>
                        <a:pt x="118" y="50"/>
                        <a:pt x="119" y="51"/>
                      </a:cubicBezTo>
                      <a:cubicBezTo>
                        <a:pt x="121" y="53"/>
                        <a:pt x="124" y="55"/>
                        <a:pt x="126" y="58"/>
                      </a:cubicBezTo>
                      <a:cubicBezTo>
                        <a:pt x="129" y="62"/>
                        <a:pt x="131" y="67"/>
                        <a:pt x="136" y="68"/>
                      </a:cubicBezTo>
                      <a:cubicBezTo>
                        <a:pt x="132" y="72"/>
                        <a:pt x="125" y="68"/>
                        <a:pt x="123" y="68"/>
                      </a:cubicBezTo>
                      <a:cubicBezTo>
                        <a:pt x="119" y="67"/>
                        <a:pt x="117" y="65"/>
                        <a:pt x="112" y="60"/>
                      </a:cubicBezTo>
                      <a:cubicBezTo>
                        <a:pt x="110" y="59"/>
                        <a:pt x="109" y="57"/>
                        <a:pt x="108" y="56"/>
                      </a:cubicBezTo>
                      <a:cubicBezTo>
                        <a:pt x="107" y="55"/>
                        <a:pt x="106" y="57"/>
                        <a:pt x="106" y="54"/>
                      </a:cubicBezTo>
                      <a:cubicBezTo>
                        <a:pt x="106" y="54"/>
                        <a:pt x="101" y="49"/>
                        <a:pt x="100" y="49"/>
                      </a:cubicBezTo>
                      <a:cubicBezTo>
                        <a:pt x="96" y="47"/>
                        <a:pt x="90" y="50"/>
                        <a:pt x="85" y="47"/>
                      </a:cubicBezTo>
                      <a:cubicBezTo>
                        <a:pt x="81" y="51"/>
                        <a:pt x="80" y="58"/>
                        <a:pt x="78" y="64"/>
                      </a:cubicBezTo>
                      <a:cubicBezTo>
                        <a:pt x="77" y="61"/>
                        <a:pt x="70" y="62"/>
                        <a:pt x="67" y="60"/>
                      </a:cubicBezTo>
                      <a:cubicBezTo>
                        <a:pt x="65" y="58"/>
                        <a:pt x="68" y="55"/>
                        <a:pt x="61" y="58"/>
                      </a:cubicBezTo>
                      <a:cubicBezTo>
                        <a:pt x="65" y="49"/>
                        <a:pt x="52" y="56"/>
                        <a:pt x="54" y="49"/>
                      </a:cubicBezTo>
                      <a:cubicBezTo>
                        <a:pt x="49" y="50"/>
                        <a:pt x="45" y="50"/>
                        <a:pt x="46" y="56"/>
                      </a:cubicBezTo>
                      <a:cubicBezTo>
                        <a:pt x="44" y="55"/>
                        <a:pt x="44" y="52"/>
                        <a:pt x="41" y="53"/>
                      </a:cubicBezTo>
                      <a:cubicBezTo>
                        <a:pt x="41" y="49"/>
                        <a:pt x="44" y="49"/>
                        <a:pt x="46" y="47"/>
                      </a:cubicBezTo>
                      <a:cubicBezTo>
                        <a:pt x="49" y="45"/>
                        <a:pt x="51" y="45"/>
                        <a:pt x="50" y="40"/>
                      </a:cubicBezTo>
                      <a:cubicBezTo>
                        <a:pt x="49" y="38"/>
                        <a:pt x="48" y="43"/>
                        <a:pt x="48" y="43"/>
                      </a:cubicBezTo>
                      <a:cubicBezTo>
                        <a:pt x="45" y="42"/>
                        <a:pt x="46" y="31"/>
                        <a:pt x="44" y="36"/>
                      </a:cubicBezTo>
                      <a:close/>
                    </a:path>
                  </a:pathLst>
                </a:custGeom>
                <a:grpFill/>
                <a:ln>
                  <a:noFill/>
                </a:ln>
              </p:spPr>
              <p:txBody>
                <a:bodyPr anchor="ctr"/>
                <a:lstStyle/>
                <a:p>
                  <a:pPr algn="ctr"/>
                  <a:endParaRPr dirty="0">
                    <a:cs typeface="+mn-ea"/>
                    <a:sym typeface="+mn-lt"/>
                  </a:endParaRPr>
                </a:p>
              </p:txBody>
            </p:sp>
            <p:sp>
              <p:nvSpPr>
                <p:cNvPr id="132" name="i$ḻídê"/>
                <p:cNvSpPr/>
                <p:nvPr/>
              </p:nvSpPr>
              <p:spPr bwMode="auto">
                <a:xfrm>
                  <a:off x="7688510" y="2252712"/>
                  <a:ext cx="29417" cy="23814"/>
                </a:xfrm>
                <a:custGeom>
                  <a:avLst/>
                  <a:gdLst>
                    <a:gd name="T0" fmla="*/ 13 w 14"/>
                    <a:gd name="T1" fmla="*/ 4 h 12"/>
                    <a:gd name="T2" fmla="*/ 0 w 14"/>
                    <a:gd name="T3" fmla="*/ 6 h 12"/>
                    <a:gd name="T4" fmla="*/ 13 w 14"/>
                    <a:gd name="T5" fmla="*/ 4 h 12"/>
                  </a:gdLst>
                  <a:ahLst/>
                  <a:cxnLst>
                    <a:cxn ang="0">
                      <a:pos x="T0" y="T1"/>
                    </a:cxn>
                    <a:cxn ang="0">
                      <a:pos x="T2" y="T3"/>
                    </a:cxn>
                    <a:cxn ang="0">
                      <a:pos x="T4" y="T5"/>
                    </a:cxn>
                  </a:cxnLst>
                  <a:rect l="0" t="0" r="r" b="b"/>
                  <a:pathLst>
                    <a:path w="14" h="12">
                      <a:moveTo>
                        <a:pt x="13" y="4"/>
                      </a:moveTo>
                      <a:cubicBezTo>
                        <a:pt x="14" y="12"/>
                        <a:pt x="3" y="6"/>
                        <a:pt x="0" y="6"/>
                      </a:cubicBezTo>
                      <a:cubicBezTo>
                        <a:pt x="2" y="4"/>
                        <a:pt x="11" y="0"/>
                        <a:pt x="13" y="4"/>
                      </a:cubicBezTo>
                      <a:close/>
                    </a:path>
                  </a:pathLst>
                </a:custGeom>
                <a:grpFill/>
                <a:ln>
                  <a:noFill/>
                </a:ln>
              </p:spPr>
              <p:txBody>
                <a:bodyPr anchor="ctr"/>
                <a:lstStyle/>
                <a:p>
                  <a:pPr algn="ctr"/>
                  <a:endParaRPr dirty="0">
                    <a:cs typeface="+mn-ea"/>
                    <a:sym typeface="+mn-lt"/>
                  </a:endParaRPr>
                </a:p>
              </p:txBody>
            </p:sp>
            <p:sp>
              <p:nvSpPr>
                <p:cNvPr id="133" name="îs1ïḍê"/>
                <p:cNvSpPr/>
                <p:nvPr/>
              </p:nvSpPr>
              <p:spPr bwMode="auto">
                <a:xfrm>
                  <a:off x="7653491" y="2258315"/>
                  <a:ext cx="18211" cy="9806"/>
                </a:xfrm>
                <a:custGeom>
                  <a:avLst/>
                  <a:gdLst>
                    <a:gd name="T0" fmla="*/ 0 w 9"/>
                    <a:gd name="T1" fmla="*/ 3 h 5"/>
                    <a:gd name="T2" fmla="*/ 6 w 9"/>
                    <a:gd name="T3" fmla="*/ 5 h 5"/>
                    <a:gd name="T4" fmla="*/ 2 w 9"/>
                    <a:gd name="T5" fmla="*/ 5 h 5"/>
                    <a:gd name="T6" fmla="*/ 0 w 9"/>
                    <a:gd name="T7" fmla="*/ 3 h 5"/>
                  </a:gdLst>
                  <a:ahLst/>
                  <a:cxnLst>
                    <a:cxn ang="0">
                      <a:pos x="T0" y="T1"/>
                    </a:cxn>
                    <a:cxn ang="0">
                      <a:pos x="T2" y="T3"/>
                    </a:cxn>
                    <a:cxn ang="0">
                      <a:pos x="T4" y="T5"/>
                    </a:cxn>
                    <a:cxn ang="0">
                      <a:pos x="T6" y="T7"/>
                    </a:cxn>
                  </a:cxnLst>
                  <a:rect l="0" t="0" r="r" b="b"/>
                  <a:pathLst>
                    <a:path w="9" h="5">
                      <a:moveTo>
                        <a:pt x="0" y="3"/>
                      </a:moveTo>
                      <a:cubicBezTo>
                        <a:pt x="0" y="0"/>
                        <a:pt x="9" y="1"/>
                        <a:pt x="6" y="5"/>
                      </a:cubicBezTo>
                      <a:cubicBezTo>
                        <a:pt x="5" y="5"/>
                        <a:pt x="3" y="5"/>
                        <a:pt x="2" y="5"/>
                      </a:cubicBezTo>
                      <a:cubicBezTo>
                        <a:pt x="2" y="4"/>
                        <a:pt x="1" y="3"/>
                        <a:pt x="0" y="3"/>
                      </a:cubicBezTo>
                      <a:close/>
                    </a:path>
                  </a:pathLst>
                </a:custGeom>
                <a:grpFill/>
                <a:ln>
                  <a:noFill/>
                </a:ln>
              </p:spPr>
              <p:txBody>
                <a:bodyPr anchor="ctr"/>
                <a:lstStyle/>
                <a:p>
                  <a:pPr algn="ctr"/>
                  <a:endParaRPr dirty="0">
                    <a:cs typeface="+mn-ea"/>
                    <a:sym typeface="+mn-lt"/>
                  </a:endParaRPr>
                </a:p>
              </p:txBody>
            </p:sp>
            <p:sp>
              <p:nvSpPr>
                <p:cNvPr id="134" name="îṣlîḓé"/>
                <p:cNvSpPr/>
                <p:nvPr/>
              </p:nvSpPr>
              <p:spPr bwMode="auto">
                <a:xfrm>
                  <a:off x="8013490" y="2280728"/>
                  <a:ext cx="56031" cy="40623"/>
                </a:xfrm>
                <a:custGeom>
                  <a:avLst/>
                  <a:gdLst>
                    <a:gd name="T0" fmla="*/ 21 w 27"/>
                    <a:gd name="T1" fmla="*/ 0 h 19"/>
                    <a:gd name="T2" fmla="*/ 27 w 27"/>
                    <a:gd name="T3" fmla="*/ 0 h 19"/>
                    <a:gd name="T4" fmla="*/ 27 w 27"/>
                    <a:gd name="T5" fmla="*/ 5 h 19"/>
                    <a:gd name="T6" fmla="*/ 23 w 27"/>
                    <a:gd name="T7" fmla="*/ 7 h 19"/>
                    <a:gd name="T8" fmla="*/ 23 w 27"/>
                    <a:gd name="T9" fmla="*/ 13 h 19"/>
                    <a:gd name="T10" fmla="*/ 19 w 27"/>
                    <a:gd name="T11" fmla="*/ 15 h 19"/>
                    <a:gd name="T12" fmla="*/ 2 w 27"/>
                    <a:gd name="T13" fmla="*/ 9 h 19"/>
                    <a:gd name="T14" fmla="*/ 21 w 27"/>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9">
                      <a:moveTo>
                        <a:pt x="21" y="0"/>
                      </a:moveTo>
                      <a:cubicBezTo>
                        <a:pt x="23" y="0"/>
                        <a:pt x="25" y="0"/>
                        <a:pt x="27" y="0"/>
                      </a:cubicBezTo>
                      <a:cubicBezTo>
                        <a:pt x="26" y="1"/>
                        <a:pt x="27" y="4"/>
                        <a:pt x="27" y="5"/>
                      </a:cubicBezTo>
                      <a:cubicBezTo>
                        <a:pt x="26" y="7"/>
                        <a:pt x="23" y="6"/>
                        <a:pt x="23" y="7"/>
                      </a:cubicBezTo>
                      <a:cubicBezTo>
                        <a:pt x="22" y="9"/>
                        <a:pt x="26" y="11"/>
                        <a:pt x="23" y="13"/>
                      </a:cubicBezTo>
                      <a:cubicBezTo>
                        <a:pt x="21" y="11"/>
                        <a:pt x="19" y="11"/>
                        <a:pt x="19" y="15"/>
                      </a:cubicBezTo>
                      <a:cubicBezTo>
                        <a:pt x="13" y="13"/>
                        <a:pt x="0" y="19"/>
                        <a:pt x="2" y="9"/>
                      </a:cubicBezTo>
                      <a:cubicBezTo>
                        <a:pt x="12" y="13"/>
                        <a:pt x="18" y="8"/>
                        <a:pt x="21" y="0"/>
                      </a:cubicBezTo>
                      <a:close/>
                    </a:path>
                  </a:pathLst>
                </a:custGeom>
                <a:grpFill/>
                <a:ln>
                  <a:noFill/>
                </a:ln>
              </p:spPr>
              <p:txBody>
                <a:bodyPr anchor="ctr"/>
                <a:lstStyle/>
                <a:p>
                  <a:pPr algn="ctr"/>
                  <a:endParaRPr dirty="0">
                    <a:cs typeface="+mn-ea"/>
                    <a:sym typeface="+mn-lt"/>
                  </a:endParaRPr>
                </a:p>
              </p:txBody>
            </p:sp>
            <p:sp>
              <p:nvSpPr>
                <p:cNvPr id="135" name="ïṩļîďè"/>
                <p:cNvSpPr/>
                <p:nvPr/>
              </p:nvSpPr>
              <p:spPr bwMode="auto">
                <a:xfrm>
                  <a:off x="7509210" y="2340961"/>
                  <a:ext cx="30817" cy="15409"/>
                </a:xfrm>
                <a:custGeom>
                  <a:avLst/>
                  <a:gdLst>
                    <a:gd name="T0" fmla="*/ 15 w 15"/>
                    <a:gd name="T1" fmla="*/ 1 h 7"/>
                    <a:gd name="T2" fmla="*/ 0 w 15"/>
                    <a:gd name="T3" fmla="*/ 6 h 7"/>
                    <a:gd name="T4" fmla="*/ 15 w 15"/>
                    <a:gd name="T5" fmla="*/ 1 h 7"/>
                  </a:gdLst>
                  <a:ahLst/>
                  <a:cxnLst>
                    <a:cxn ang="0">
                      <a:pos x="T0" y="T1"/>
                    </a:cxn>
                    <a:cxn ang="0">
                      <a:pos x="T2" y="T3"/>
                    </a:cxn>
                    <a:cxn ang="0">
                      <a:pos x="T4" y="T5"/>
                    </a:cxn>
                  </a:cxnLst>
                  <a:rect l="0" t="0" r="r" b="b"/>
                  <a:pathLst>
                    <a:path w="15" h="7">
                      <a:moveTo>
                        <a:pt x="15" y="1"/>
                      </a:moveTo>
                      <a:cubicBezTo>
                        <a:pt x="12" y="4"/>
                        <a:pt x="8" y="7"/>
                        <a:pt x="0" y="6"/>
                      </a:cubicBezTo>
                      <a:cubicBezTo>
                        <a:pt x="1" y="0"/>
                        <a:pt x="9" y="1"/>
                        <a:pt x="15" y="1"/>
                      </a:cubicBezTo>
                      <a:close/>
                    </a:path>
                  </a:pathLst>
                </a:custGeom>
                <a:grpFill/>
                <a:ln>
                  <a:noFill/>
                </a:ln>
              </p:spPr>
              <p:txBody>
                <a:bodyPr anchor="ctr"/>
                <a:lstStyle/>
                <a:p>
                  <a:pPr algn="ctr"/>
                  <a:endParaRPr dirty="0">
                    <a:cs typeface="+mn-ea"/>
                    <a:sym typeface="+mn-lt"/>
                  </a:endParaRPr>
                </a:p>
              </p:txBody>
            </p:sp>
            <p:sp>
              <p:nvSpPr>
                <p:cNvPr id="136" name="îśľîdé"/>
                <p:cNvSpPr/>
                <p:nvPr/>
              </p:nvSpPr>
              <p:spPr bwMode="auto">
                <a:xfrm>
                  <a:off x="7556836" y="2340961"/>
                  <a:ext cx="32218" cy="11206"/>
                </a:xfrm>
                <a:custGeom>
                  <a:avLst/>
                  <a:gdLst>
                    <a:gd name="T0" fmla="*/ 15 w 15"/>
                    <a:gd name="T1" fmla="*/ 1 h 5"/>
                    <a:gd name="T2" fmla="*/ 0 w 15"/>
                    <a:gd name="T3" fmla="*/ 4 h 5"/>
                    <a:gd name="T4" fmla="*/ 15 w 15"/>
                    <a:gd name="T5" fmla="*/ 1 h 5"/>
                  </a:gdLst>
                  <a:ahLst/>
                  <a:cxnLst>
                    <a:cxn ang="0">
                      <a:pos x="T0" y="T1"/>
                    </a:cxn>
                    <a:cxn ang="0">
                      <a:pos x="T2" y="T3"/>
                    </a:cxn>
                    <a:cxn ang="0">
                      <a:pos x="T4" y="T5"/>
                    </a:cxn>
                  </a:cxnLst>
                  <a:rect l="0" t="0" r="r" b="b"/>
                  <a:pathLst>
                    <a:path w="15" h="5">
                      <a:moveTo>
                        <a:pt x="15" y="1"/>
                      </a:moveTo>
                      <a:cubicBezTo>
                        <a:pt x="13" y="5"/>
                        <a:pt x="6" y="4"/>
                        <a:pt x="0" y="4"/>
                      </a:cubicBezTo>
                      <a:cubicBezTo>
                        <a:pt x="2" y="0"/>
                        <a:pt x="8" y="0"/>
                        <a:pt x="15" y="1"/>
                      </a:cubicBezTo>
                      <a:close/>
                    </a:path>
                  </a:pathLst>
                </a:custGeom>
                <a:grpFill/>
                <a:ln>
                  <a:noFill/>
                </a:ln>
              </p:spPr>
              <p:txBody>
                <a:bodyPr anchor="ctr"/>
                <a:lstStyle/>
                <a:p>
                  <a:pPr algn="ctr"/>
                  <a:endParaRPr dirty="0">
                    <a:cs typeface="+mn-ea"/>
                    <a:sym typeface="+mn-lt"/>
                  </a:endParaRPr>
                </a:p>
              </p:txBody>
            </p:sp>
            <p:sp>
              <p:nvSpPr>
                <p:cNvPr id="137" name="îṥļîḓé"/>
                <p:cNvSpPr/>
                <p:nvPr/>
              </p:nvSpPr>
              <p:spPr bwMode="auto">
                <a:xfrm>
                  <a:off x="7615669" y="2340961"/>
                  <a:ext cx="51829" cy="33619"/>
                </a:xfrm>
                <a:custGeom>
                  <a:avLst/>
                  <a:gdLst>
                    <a:gd name="T0" fmla="*/ 24 w 25"/>
                    <a:gd name="T1" fmla="*/ 1 h 16"/>
                    <a:gd name="T2" fmla="*/ 22 w 25"/>
                    <a:gd name="T3" fmla="*/ 8 h 16"/>
                    <a:gd name="T4" fmla="*/ 18 w 25"/>
                    <a:gd name="T5" fmla="*/ 8 h 16"/>
                    <a:gd name="T6" fmla="*/ 2 w 25"/>
                    <a:gd name="T7" fmla="*/ 16 h 16"/>
                    <a:gd name="T8" fmla="*/ 7 w 25"/>
                    <a:gd name="T9" fmla="*/ 10 h 16"/>
                    <a:gd name="T10" fmla="*/ 11 w 25"/>
                    <a:gd name="T11" fmla="*/ 6 h 16"/>
                    <a:gd name="T12" fmla="*/ 15 w 25"/>
                    <a:gd name="T13" fmla="*/ 2 h 16"/>
                    <a:gd name="T14" fmla="*/ 24 w 25"/>
                    <a:gd name="T15" fmla="*/ 1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6">
                      <a:moveTo>
                        <a:pt x="24" y="1"/>
                      </a:moveTo>
                      <a:cubicBezTo>
                        <a:pt x="25" y="4"/>
                        <a:pt x="23" y="7"/>
                        <a:pt x="22" y="8"/>
                      </a:cubicBezTo>
                      <a:cubicBezTo>
                        <a:pt x="21" y="9"/>
                        <a:pt x="19" y="7"/>
                        <a:pt x="18" y="8"/>
                      </a:cubicBezTo>
                      <a:cubicBezTo>
                        <a:pt x="16" y="11"/>
                        <a:pt x="10" y="16"/>
                        <a:pt x="2" y="16"/>
                      </a:cubicBezTo>
                      <a:cubicBezTo>
                        <a:pt x="0" y="11"/>
                        <a:pt x="5" y="11"/>
                        <a:pt x="7" y="10"/>
                      </a:cubicBezTo>
                      <a:cubicBezTo>
                        <a:pt x="8" y="9"/>
                        <a:pt x="10" y="7"/>
                        <a:pt x="11" y="6"/>
                      </a:cubicBezTo>
                      <a:cubicBezTo>
                        <a:pt x="12" y="5"/>
                        <a:pt x="14" y="5"/>
                        <a:pt x="15" y="2"/>
                      </a:cubicBezTo>
                      <a:cubicBezTo>
                        <a:pt x="20" y="4"/>
                        <a:pt x="19" y="0"/>
                        <a:pt x="24" y="1"/>
                      </a:cubicBezTo>
                      <a:close/>
                    </a:path>
                  </a:pathLst>
                </a:custGeom>
                <a:grpFill/>
                <a:ln>
                  <a:noFill/>
                </a:ln>
              </p:spPr>
              <p:txBody>
                <a:bodyPr anchor="ctr"/>
                <a:lstStyle/>
                <a:p>
                  <a:pPr algn="ctr"/>
                  <a:endParaRPr dirty="0">
                    <a:cs typeface="+mn-ea"/>
                    <a:sym typeface="+mn-lt"/>
                  </a:endParaRPr>
                </a:p>
              </p:txBody>
            </p:sp>
            <p:sp>
              <p:nvSpPr>
                <p:cNvPr id="138" name="ïṡ1iḍê"/>
                <p:cNvSpPr/>
                <p:nvPr/>
              </p:nvSpPr>
              <p:spPr bwMode="auto">
                <a:xfrm>
                  <a:off x="8401509" y="2785009"/>
                  <a:ext cx="28016" cy="39222"/>
                </a:xfrm>
                <a:custGeom>
                  <a:avLst/>
                  <a:gdLst>
                    <a:gd name="T0" fmla="*/ 2 w 13"/>
                    <a:gd name="T1" fmla="*/ 0 h 19"/>
                    <a:gd name="T2" fmla="*/ 4 w 13"/>
                    <a:gd name="T3" fmla="*/ 4 h 19"/>
                    <a:gd name="T4" fmla="*/ 9 w 13"/>
                    <a:gd name="T5" fmla="*/ 9 h 19"/>
                    <a:gd name="T6" fmla="*/ 11 w 13"/>
                    <a:gd name="T7" fmla="*/ 19 h 19"/>
                    <a:gd name="T8" fmla="*/ 6 w 13"/>
                    <a:gd name="T9" fmla="*/ 19 h 19"/>
                    <a:gd name="T10" fmla="*/ 0 w 13"/>
                    <a:gd name="T11" fmla="*/ 4 h 19"/>
                    <a:gd name="T12" fmla="*/ 2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2" y="0"/>
                      </a:moveTo>
                      <a:cubicBezTo>
                        <a:pt x="4" y="0"/>
                        <a:pt x="3" y="2"/>
                        <a:pt x="4" y="4"/>
                      </a:cubicBezTo>
                      <a:cubicBezTo>
                        <a:pt x="2" y="6"/>
                        <a:pt x="12" y="7"/>
                        <a:pt x="9" y="9"/>
                      </a:cubicBezTo>
                      <a:cubicBezTo>
                        <a:pt x="6" y="13"/>
                        <a:pt x="13" y="10"/>
                        <a:pt x="11" y="19"/>
                      </a:cubicBezTo>
                      <a:cubicBezTo>
                        <a:pt x="8" y="19"/>
                        <a:pt x="6" y="16"/>
                        <a:pt x="6" y="19"/>
                      </a:cubicBezTo>
                      <a:cubicBezTo>
                        <a:pt x="3" y="16"/>
                        <a:pt x="2" y="8"/>
                        <a:pt x="0" y="4"/>
                      </a:cubicBezTo>
                      <a:cubicBezTo>
                        <a:pt x="2" y="4"/>
                        <a:pt x="1" y="2"/>
                        <a:pt x="2" y="0"/>
                      </a:cubicBezTo>
                      <a:close/>
                    </a:path>
                  </a:pathLst>
                </a:custGeom>
                <a:grpFill/>
                <a:ln>
                  <a:noFill/>
                </a:ln>
              </p:spPr>
              <p:txBody>
                <a:bodyPr anchor="ctr"/>
                <a:lstStyle/>
                <a:p>
                  <a:pPr algn="ctr"/>
                  <a:endParaRPr dirty="0">
                    <a:cs typeface="+mn-ea"/>
                    <a:sym typeface="+mn-lt"/>
                  </a:endParaRPr>
                </a:p>
              </p:txBody>
            </p:sp>
            <p:sp>
              <p:nvSpPr>
                <p:cNvPr id="139" name="îṧliḓe"/>
                <p:cNvSpPr/>
                <p:nvPr/>
              </p:nvSpPr>
              <p:spPr bwMode="auto">
                <a:xfrm>
                  <a:off x="8408512" y="2820029"/>
                  <a:ext cx="64436" cy="85448"/>
                </a:xfrm>
                <a:custGeom>
                  <a:avLst/>
                  <a:gdLst>
                    <a:gd name="T0" fmla="*/ 10 w 31"/>
                    <a:gd name="T1" fmla="*/ 0 h 41"/>
                    <a:gd name="T2" fmla="*/ 12 w 31"/>
                    <a:gd name="T3" fmla="*/ 2 h 41"/>
                    <a:gd name="T4" fmla="*/ 16 w 31"/>
                    <a:gd name="T5" fmla="*/ 2 h 41"/>
                    <a:gd name="T6" fmla="*/ 31 w 31"/>
                    <a:gd name="T7" fmla="*/ 9 h 41"/>
                    <a:gd name="T8" fmla="*/ 31 w 31"/>
                    <a:gd name="T9" fmla="*/ 19 h 41"/>
                    <a:gd name="T10" fmla="*/ 25 w 31"/>
                    <a:gd name="T11" fmla="*/ 19 h 41"/>
                    <a:gd name="T12" fmla="*/ 23 w 31"/>
                    <a:gd name="T13" fmla="*/ 22 h 41"/>
                    <a:gd name="T14" fmla="*/ 21 w 31"/>
                    <a:gd name="T15" fmla="*/ 33 h 41"/>
                    <a:gd name="T16" fmla="*/ 19 w 31"/>
                    <a:gd name="T17" fmla="*/ 37 h 41"/>
                    <a:gd name="T18" fmla="*/ 10 w 31"/>
                    <a:gd name="T19" fmla="*/ 39 h 41"/>
                    <a:gd name="T20" fmla="*/ 8 w 31"/>
                    <a:gd name="T21" fmla="*/ 33 h 41"/>
                    <a:gd name="T22" fmla="*/ 12 w 31"/>
                    <a:gd name="T23" fmla="*/ 30 h 41"/>
                    <a:gd name="T24" fmla="*/ 1 w 31"/>
                    <a:gd name="T25" fmla="*/ 24 h 41"/>
                    <a:gd name="T26" fmla="*/ 8 w 31"/>
                    <a:gd name="T27" fmla="*/ 17 h 41"/>
                    <a:gd name="T28" fmla="*/ 10 w 31"/>
                    <a:gd name="T2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1">
                      <a:moveTo>
                        <a:pt x="10" y="0"/>
                      </a:moveTo>
                      <a:cubicBezTo>
                        <a:pt x="12" y="0"/>
                        <a:pt x="12" y="1"/>
                        <a:pt x="12" y="2"/>
                      </a:cubicBezTo>
                      <a:cubicBezTo>
                        <a:pt x="12" y="5"/>
                        <a:pt x="16" y="2"/>
                        <a:pt x="16" y="2"/>
                      </a:cubicBezTo>
                      <a:cubicBezTo>
                        <a:pt x="21" y="5"/>
                        <a:pt x="19" y="12"/>
                        <a:pt x="31" y="9"/>
                      </a:cubicBezTo>
                      <a:cubicBezTo>
                        <a:pt x="31" y="12"/>
                        <a:pt x="31" y="15"/>
                        <a:pt x="31" y="19"/>
                      </a:cubicBezTo>
                      <a:cubicBezTo>
                        <a:pt x="29" y="19"/>
                        <a:pt x="27" y="19"/>
                        <a:pt x="25" y="19"/>
                      </a:cubicBezTo>
                      <a:cubicBezTo>
                        <a:pt x="25" y="21"/>
                        <a:pt x="25" y="22"/>
                        <a:pt x="23" y="22"/>
                      </a:cubicBezTo>
                      <a:cubicBezTo>
                        <a:pt x="27" y="27"/>
                        <a:pt x="22" y="28"/>
                        <a:pt x="21" y="33"/>
                      </a:cubicBezTo>
                      <a:cubicBezTo>
                        <a:pt x="21" y="35"/>
                        <a:pt x="15" y="36"/>
                        <a:pt x="19" y="37"/>
                      </a:cubicBezTo>
                      <a:cubicBezTo>
                        <a:pt x="20" y="41"/>
                        <a:pt x="13" y="38"/>
                        <a:pt x="10" y="39"/>
                      </a:cubicBezTo>
                      <a:cubicBezTo>
                        <a:pt x="11" y="36"/>
                        <a:pt x="8" y="36"/>
                        <a:pt x="8" y="33"/>
                      </a:cubicBezTo>
                      <a:cubicBezTo>
                        <a:pt x="8" y="30"/>
                        <a:pt x="10" y="30"/>
                        <a:pt x="12" y="30"/>
                      </a:cubicBezTo>
                      <a:cubicBezTo>
                        <a:pt x="9" y="27"/>
                        <a:pt x="8" y="22"/>
                        <a:pt x="1" y="24"/>
                      </a:cubicBezTo>
                      <a:cubicBezTo>
                        <a:pt x="0" y="19"/>
                        <a:pt x="6" y="19"/>
                        <a:pt x="8" y="17"/>
                      </a:cubicBezTo>
                      <a:cubicBezTo>
                        <a:pt x="9" y="7"/>
                        <a:pt x="8" y="7"/>
                        <a:pt x="10" y="0"/>
                      </a:cubicBezTo>
                      <a:close/>
                    </a:path>
                  </a:pathLst>
                </a:custGeom>
                <a:grpFill/>
                <a:ln>
                  <a:noFill/>
                </a:ln>
              </p:spPr>
              <p:txBody>
                <a:bodyPr anchor="ctr"/>
                <a:lstStyle/>
                <a:p>
                  <a:pPr algn="ctr"/>
                  <a:endParaRPr dirty="0">
                    <a:cs typeface="+mn-ea"/>
                    <a:sym typeface="+mn-lt"/>
                  </a:endParaRPr>
                </a:p>
              </p:txBody>
            </p:sp>
            <p:sp>
              <p:nvSpPr>
                <p:cNvPr id="140" name="ïsľîḑê"/>
                <p:cNvSpPr/>
                <p:nvPr/>
              </p:nvSpPr>
              <p:spPr bwMode="auto">
                <a:xfrm>
                  <a:off x="7957460" y="2890068"/>
                  <a:ext cx="51829" cy="56031"/>
                </a:xfrm>
                <a:custGeom>
                  <a:avLst/>
                  <a:gdLst>
                    <a:gd name="T0" fmla="*/ 24 w 25"/>
                    <a:gd name="T1" fmla="*/ 1 h 27"/>
                    <a:gd name="T2" fmla="*/ 24 w 25"/>
                    <a:gd name="T3" fmla="*/ 12 h 27"/>
                    <a:gd name="T4" fmla="*/ 22 w 25"/>
                    <a:gd name="T5" fmla="*/ 9 h 27"/>
                    <a:gd name="T6" fmla="*/ 20 w 25"/>
                    <a:gd name="T7" fmla="*/ 11 h 27"/>
                    <a:gd name="T8" fmla="*/ 20 w 25"/>
                    <a:gd name="T9" fmla="*/ 20 h 27"/>
                    <a:gd name="T10" fmla="*/ 16 w 25"/>
                    <a:gd name="T11" fmla="*/ 20 h 27"/>
                    <a:gd name="T12" fmla="*/ 16 w 25"/>
                    <a:gd name="T13" fmla="*/ 24 h 27"/>
                    <a:gd name="T14" fmla="*/ 11 w 25"/>
                    <a:gd name="T15" fmla="*/ 27 h 27"/>
                    <a:gd name="T16" fmla="*/ 7 w 25"/>
                    <a:gd name="T17" fmla="*/ 22 h 27"/>
                    <a:gd name="T18" fmla="*/ 3 w 25"/>
                    <a:gd name="T19" fmla="*/ 18 h 27"/>
                    <a:gd name="T20" fmla="*/ 0 w 25"/>
                    <a:gd name="T21" fmla="*/ 7 h 27"/>
                    <a:gd name="T22" fmla="*/ 15 w 25"/>
                    <a:gd name="T23" fmla="*/ 3 h 27"/>
                    <a:gd name="T24" fmla="*/ 24 w 25"/>
                    <a:gd name="T25"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7">
                      <a:moveTo>
                        <a:pt x="24" y="1"/>
                      </a:moveTo>
                      <a:cubicBezTo>
                        <a:pt x="23" y="5"/>
                        <a:pt x="25" y="8"/>
                        <a:pt x="24" y="12"/>
                      </a:cubicBezTo>
                      <a:cubicBezTo>
                        <a:pt x="24" y="13"/>
                        <a:pt x="22" y="10"/>
                        <a:pt x="22" y="9"/>
                      </a:cubicBezTo>
                      <a:cubicBezTo>
                        <a:pt x="22" y="9"/>
                        <a:pt x="21" y="9"/>
                        <a:pt x="20" y="11"/>
                      </a:cubicBezTo>
                      <a:cubicBezTo>
                        <a:pt x="19" y="13"/>
                        <a:pt x="21" y="17"/>
                        <a:pt x="20" y="20"/>
                      </a:cubicBezTo>
                      <a:cubicBezTo>
                        <a:pt x="20" y="20"/>
                        <a:pt x="17" y="19"/>
                        <a:pt x="16" y="20"/>
                      </a:cubicBezTo>
                      <a:cubicBezTo>
                        <a:pt x="16" y="20"/>
                        <a:pt x="17" y="23"/>
                        <a:pt x="16" y="24"/>
                      </a:cubicBezTo>
                      <a:cubicBezTo>
                        <a:pt x="15" y="25"/>
                        <a:pt x="11" y="24"/>
                        <a:pt x="11" y="27"/>
                      </a:cubicBezTo>
                      <a:cubicBezTo>
                        <a:pt x="9" y="26"/>
                        <a:pt x="8" y="24"/>
                        <a:pt x="7" y="22"/>
                      </a:cubicBezTo>
                      <a:cubicBezTo>
                        <a:pt x="6" y="21"/>
                        <a:pt x="4" y="19"/>
                        <a:pt x="3" y="18"/>
                      </a:cubicBezTo>
                      <a:cubicBezTo>
                        <a:pt x="2" y="14"/>
                        <a:pt x="4" y="9"/>
                        <a:pt x="0" y="7"/>
                      </a:cubicBezTo>
                      <a:cubicBezTo>
                        <a:pt x="2" y="4"/>
                        <a:pt x="9" y="4"/>
                        <a:pt x="15" y="3"/>
                      </a:cubicBezTo>
                      <a:cubicBezTo>
                        <a:pt x="18" y="2"/>
                        <a:pt x="20" y="0"/>
                        <a:pt x="24" y="1"/>
                      </a:cubicBezTo>
                      <a:close/>
                    </a:path>
                  </a:pathLst>
                </a:custGeom>
                <a:grpFill/>
                <a:ln>
                  <a:noFill/>
                </a:ln>
              </p:spPr>
              <p:txBody>
                <a:bodyPr anchor="ctr"/>
                <a:lstStyle/>
                <a:p>
                  <a:pPr algn="ctr"/>
                  <a:endParaRPr dirty="0">
                    <a:cs typeface="+mn-ea"/>
                    <a:sym typeface="+mn-lt"/>
                  </a:endParaRPr>
                </a:p>
              </p:txBody>
            </p:sp>
            <p:sp>
              <p:nvSpPr>
                <p:cNvPr id="141" name="íṡľîďê"/>
                <p:cNvSpPr/>
                <p:nvPr/>
              </p:nvSpPr>
              <p:spPr bwMode="auto">
                <a:xfrm>
                  <a:off x="4511536" y="414885"/>
                  <a:ext cx="952532" cy="710197"/>
                </a:xfrm>
                <a:custGeom>
                  <a:avLst/>
                  <a:gdLst>
                    <a:gd name="T0" fmla="*/ 325 w 458"/>
                    <a:gd name="T1" fmla="*/ 39 h 342"/>
                    <a:gd name="T2" fmla="*/ 343 w 458"/>
                    <a:gd name="T3" fmla="*/ 40 h 342"/>
                    <a:gd name="T4" fmla="*/ 370 w 458"/>
                    <a:gd name="T5" fmla="*/ 35 h 342"/>
                    <a:gd name="T6" fmla="*/ 384 w 458"/>
                    <a:gd name="T7" fmla="*/ 37 h 342"/>
                    <a:gd name="T8" fmla="*/ 383 w 458"/>
                    <a:gd name="T9" fmla="*/ 42 h 342"/>
                    <a:gd name="T10" fmla="*/ 431 w 458"/>
                    <a:gd name="T11" fmla="*/ 33 h 342"/>
                    <a:gd name="T12" fmla="*/ 457 w 458"/>
                    <a:gd name="T13" fmla="*/ 39 h 342"/>
                    <a:gd name="T14" fmla="*/ 424 w 458"/>
                    <a:gd name="T15" fmla="*/ 55 h 342"/>
                    <a:gd name="T16" fmla="*/ 414 w 458"/>
                    <a:gd name="T17" fmla="*/ 68 h 342"/>
                    <a:gd name="T18" fmla="*/ 397 w 458"/>
                    <a:gd name="T19" fmla="*/ 87 h 342"/>
                    <a:gd name="T20" fmla="*/ 401 w 458"/>
                    <a:gd name="T21" fmla="*/ 104 h 342"/>
                    <a:gd name="T22" fmla="*/ 390 w 458"/>
                    <a:gd name="T23" fmla="*/ 121 h 342"/>
                    <a:gd name="T24" fmla="*/ 403 w 458"/>
                    <a:gd name="T25" fmla="*/ 143 h 342"/>
                    <a:gd name="T26" fmla="*/ 392 w 458"/>
                    <a:gd name="T27" fmla="*/ 160 h 342"/>
                    <a:gd name="T28" fmla="*/ 379 w 458"/>
                    <a:gd name="T29" fmla="*/ 175 h 342"/>
                    <a:gd name="T30" fmla="*/ 397 w 458"/>
                    <a:gd name="T31" fmla="*/ 208 h 342"/>
                    <a:gd name="T32" fmla="*/ 368 w 458"/>
                    <a:gd name="T33" fmla="*/ 204 h 342"/>
                    <a:gd name="T34" fmla="*/ 366 w 458"/>
                    <a:gd name="T35" fmla="*/ 216 h 342"/>
                    <a:gd name="T36" fmla="*/ 353 w 458"/>
                    <a:gd name="T37" fmla="*/ 234 h 342"/>
                    <a:gd name="T38" fmla="*/ 323 w 458"/>
                    <a:gd name="T39" fmla="*/ 242 h 342"/>
                    <a:gd name="T40" fmla="*/ 308 w 458"/>
                    <a:gd name="T41" fmla="*/ 251 h 342"/>
                    <a:gd name="T42" fmla="*/ 299 w 458"/>
                    <a:gd name="T43" fmla="*/ 262 h 342"/>
                    <a:gd name="T44" fmla="*/ 258 w 458"/>
                    <a:gd name="T45" fmla="*/ 273 h 342"/>
                    <a:gd name="T46" fmla="*/ 247 w 458"/>
                    <a:gd name="T47" fmla="*/ 290 h 342"/>
                    <a:gd name="T48" fmla="*/ 235 w 458"/>
                    <a:gd name="T49" fmla="*/ 305 h 342"/>
                    <a:gd name="T50" fmla="*/ 232 w 458"/>
                    <a:gd name="T51" fmla="*/ 320 h 342"/>
                    <a:gd name="T52" fmla="*/ 207 w 458"/>
                    <a:gd name="T53" fmla="*/ 335 h 342"/>
                    <a:gd name="T54" fmla="*/ 181 w 458"/>
                    <a:gd name="T55" fmla="*/ 322 h 342"/>
                    <a:gd name="T56" fmla="*/ 166 w 458"/>
                    <a:gd name="T57" fmla="*/ 303 h 342"/>
                    <a:gd name="T58" fmla="*/ 157 w 458"/>
                    <a:gd name="T59" fmla="*/ 290 h 342"/>
                    <a:gd name="T60" fmla="*/ 150 w 458"/>
                    <a:gd name="T61" fmla="*/ 262 h 342"/>
                    <a:gd name="T62" fmla="*/ 153 w 458"/>
                    <a:gd name="T63" fmla="*/ 253 h 342"/>
                    <a:gd name="T64" fmla="*/ 166 w 458"/>
                    <a:gd name="T65" fmla="*/ 238 h 342"/>
                    <a:gd name="T66" fmla="*/ 159 w 458"/>
                    <a:gd name="T67" fmla="*/ 219 h 342"/>
                    <a:gd name="T68" fmla="*/ 163 w 458"/>
                    <a:gd name="T69" fmla="*/ 204 h 342"/>
                    <a:gd name="T70" fmla="*/ 144 w 458"/>
                    <a:gd name="T71" fmla="*/ 199 h 342"/>
                    <a:gd name="T72" fmla="*/ 131 w 458"/>
                    <a:gd name="T73" fmla="*/ 175 h 342"/>
                    <a:gd name="T74" fmla="*/ 118 w 458"/>
                    <a:gd name="T75" fmla="*/ 148 h 342"/>
                    <a:gd name="T76" fmla="*/ 84 w 458"/>
                    <a:gd name="T77" fmla="*/ 132 h 342"/>
                    <a:gd name="T78" fmla="*/ 38 w 458"/>
                    <a:gd name="T79" fmla="*/ 134 h 342"/>
                    <a:gd name="T80" fmla="*/ 38 w 458"/>
                    <a:gd name="T81" fmla="*/ 122 h 342"/>
                    <a:gd name="T82" fmla="*/ 19 w 458"/>
                    <a:gd name="T83" fmla="*/ 106 h 342"/>
                    <a:gd name="T84" fmla="*/ 28 w 458"/>
                    <a:gd name="T85" fmla="*/ 89 h 342"/>
                    <a:gd name="T86" fmla="*/ 51 w 458"/>
                    <a:gd name="T87" fmla="*/ 80 h 342"/>
                    <a:gd name="T88" fmla="*/ 55 w 458"/>
                    <a:gd name="T89" fmla="*/ 68 h 342"/>
                    <a:gd name="T90" fmla="*/ 49 w 458"/>
                    <a:gd name="T91" fmla="*/ 61 h 342"/>
                    <a:gd name="T92" fmla="*/ 66 w 458"/>
                    <a:gd name="T93" fmla="*/ 55 h 342"/>
                    <a:gd name="T94" fmla="*/ 84 w 458"/>
                    <a:gd name="T95" fmla="*/ 37 h 342"/>
                    <a:gd name="T96" fmla="*/ 140 w 458"/>
                    <a:gd name="T97" fmla="*/ 29 h 342"/>
                    <a:gd name="T98" fmla="*/ 166 w 458"/>
                    <a:gd name="T99" fmla="*/ 37 h 342"/>
                    <a:gd name="T100" fmla="*/ 191 w 458"/>
                    <a:gd name="T101" fmla="*/ 24 h 342"/>
                    <a:gd name="T102" fmla="*/ 213 w 458"/>
                    <a:gd name="T103" fmla="*/ 25 h 342"/>
                    <a:gd name="T104" fmla="*/ 220 w 458"/>
                    <a:gd name="T105" fmla="*/ 12 h 342"/>
                    <a:gd name="T106" fmla="*/ 263 w 458"/>
                    <a:gd name="T107" fmla="*/ 3 h 342"/>
                    <a:gd name="T108" fmla="*/ 323 w 458"/>
                    <a:gd name="T109" fmla="*/ 1 h 342"/>
                    <a:gd name="T110" fmla="*/ 368 w 458"/>
                    <a:gd name="T111" fmla="*/ 16 h 342"/>
                    <a:gd name="T112" fmla="*/ 383 w 458"/>
                    <a:gd name="T113" fmla="*/ 27 h 342"/>
                    <a:gd name="T114" fmla="*/ 319 w 458"/>
                    <a:gd name="T115" fmla="*/ 2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8" h="342">
                      <a:moveTo>
                        <a:pt x="310" y="35"/>
                      </a:moveTo>
                      <a:cubicBezTo>
                        <a:pt x="310" y="37"/>
                        <a:pt x="314" y="36"/>
                        <a:pt x="314" y="39"/>
                      </a:cubicBezTo>
                      <a:cubicBezTo>
                        <a:pt x="316" y="40"/>
                        <a:pt x="319" y="37"/>
                        <a:pt x="319" y="37"/>
                      </a:cubicBezTo>
                      <a:cubicBezTo>
                        <a:pt x="322" y="36"/>
                        <a:pt x="322" y="39"/>
                        <a:pt x="325" y="39"/>
                      </a:cubicBezTo>
                      <a:cubicBezTo>
                        <a:pt x="326" y="38"/>
                        <a:pt x="327" y="37"/>
                        <a:pt x="329" y="37"/>
                      </a:cubicBezTo>
                      <a:cubicBezTo>
                        <a:pt x="330" y="36"/>
                        <a:pt x="332" y="37"/>
                        <a:pt x="334" y="37"/>
                      </a:cubicBezTo>
                      <a:cubicBezTo>
                        <a:pt x="341" y="35"/>
                        <a:pt x="349" y="32"/>
                        <a:pt x="355" y="35"/>
                      </a:cubicBezTo>
                      <a:cubicBezTo>
                        <a:pt x="353" y="39"/>
                        <a:pt x="345" y="36"/>
                        <a:pt x="343" y="40"/>
                      </a:cubicBezTo>
                      <a:cubicBezTo>
                        <a:pt x="344" y="44"/>
                        <a:pt x="347" y="40"/>
                        <a:pt x="347" y="40"/>
                      </a:cubicBezTo>
                      <a:cubicBezTo>
                        <a:pt x="351" y="41"/>
                        <a:pt x="351" y="43"/>
                        <a:pt x="356" y="40"/>
                      </a:cubicBezTo>
                      <a:cubicBezTo>
                        <a:pt x="358" y="40"/>
                        <a:pt x="359" y="39"/>
                        <a:pt x="360" y="39"/>
                      </a:cubicBezTo>
                      <a:cubicBezTo>
                        <a:pt x="361" y="38"/>
                        <a:pt x="369" y="35"/>
                        <a:pt x="370" y="35"/>
                      </a:cubicBezTo>
                      <a:cubicBezTo>
                        <a:pt x="373" y="40"/>
                        <a:pt x="368" y="33"/>
                        <a:pt x="371" y="33"/>
                      </a:cubicBezTo>
                      <a:cubicBezTo>
                        <a:pt x="372" y="33"/>
                        <a:pt x="377" y="33"/>
                        <a:pt x="377" y="33"/>
                      </a:cubicBezTo>
                      <a:cubicBezTo>
                        <a:pt x="378" y="32"/>
                        <a:pt x="381" y="30"/>
                        <a:pt x="386" y="31"/>
                      </a:cubicBezTo>
                      <a:cubicBezTo>
                        <a:pt x="386" y="34"/>
                        <a:pt x="387" y="36"/>
                        <a:pt x="384" y="37"/>
                      </a:cubicBezTo>
                      <a:cubicBezTo>
                        <a:pt x="384" y="38"/>
                        <a:pt x="382" y="39"/>
                        <a:pt x="381" y="40"/>
                      </a:cubicBezTo>
                      <a:cubicBezTo>
                        <a:pt x="379" y="43"/>
                        <a:pt x="378" y="47"/>
                        <a:pt x="373" y="46"/>
                      </a:cubicBezTo>
                      <a:cubicBezTo>
                        <a:pt x="374" y="52"/>
                        <a:pt x="377" y="44"/>
                        <a:pt x="381" y="46"/>
                      </a:cubicBezTo>
                      <a:cubicBezTo>
                        <a:pt x="383" y="47"/>
                        <a:pt x="382" y="43"/>
                        <a:pt x="383" y="42"/>
                      </a:cubicBezTo>
                      <a:cubicBezTo>
                        <a:pt x="385" y="41"/>
                        <a:pt x="392" y="43"/>
                        <a:pt x="392" y="39"/>
                      </a:cubicBezTo>
                      <a:cubicBezTo>
                        <a:pt x="396" y="45"/>
                        <a:pt x="408" y="36"/>
                        <a:pt x="411" y="40"/>
                      </a:cubicBezTo>
                      <a:cubicBezTo>
                        <a:pt x="412" y="39"/>
                        <a:pt x="414" y="37"/>
                        <a:pt x="416" y="35"/>
                      </a:cubicBezTo>
                      <a:cubicBezTo>
                        <a:pt x="422" y="37"/>
                        <a:pt x="426" y="33"/>
                        <a:pt x="431" y="33"/>
                      </a:cubicBezTo>
                      <a:cubicBezTo>
                        <a:pt x="430" y="33"/>
                        <a:pt x="432" y="35"/>
                        <a:pt x="433" y="35"/>
                      </a:cubicBezTo>
                      <a:cubicBezTo>
                        <a:pt x="434" y="35"/>
                        <a:pt x="441" y="34"/>
                        <a:pt x="442" y="35"/>
                      </a:cubicBezTo>
                      <a:cubicBezTo>
                        <a:pt x="444" y="37"/>
                        <a:pt x="443" y="34"/>
                        <a:pt x="446" y="35"/>
                      </a:cubicBezTo>
                      <a:cubicBezTo>
                        <a:pt x="449" y="36"/>
                        <a:pt x="453" y="39"/>
                        <a:pt x="457" y="39"/>
                      </a:cubicBezTo>
                      <a:cubicBezTo>
                        <a:pt x="458" y="42"/>
                        <a:pt x="455" y="41"/>
                        <a:pt x="453" y="42"/>
                      </a:cubicBezTo>
                      <a:cubicBezTo>
                        <a:pt x="452" y="43"/>
                        <a:pt x="451" y="45"/>
                        <a:pt x="450" y="46"/>
                      </a:cubicBezTo>
                      <a:cubicBezTo>
                        <a:pt x="445" y="48"/>
                        <a:pt x="437" y="47"/>
                        <a:pt x="437" y="53"/>
                      </a:cubicBezTo>
                      <a:cubicBezTo>
                        <a:pt x="432" y="53"/>
                        <a:pt x="426" y="53"/>
                        <a:pt x="424" y="55"/>
                      </a:cubicBezTo>
                      <a:cubicBezTo>
                        <a:pt x="426" y="58"/>
                        <a:pt x="430" y="59"/>
                        <a:pt x="422" y="59"/>
                      </a:cubicBezTo>
                      <a:cubicBezTo>
                        <a:pt x="422" y="61"/>
                        <a:pt x="425" y="61"/>
                        <a:pt x="427" y="61"/>
                      </a:cubicBezTo>
                      <a:cubicBezTo>
                        <a:pt x="424" y="66"/>
                        <a:pt x="415" y="65"/>
                        <a:pt x="414" y="72"/>
                      </a:cubicBezTo>
                      <a:cubicBezTo>
                        <a:pt x="411" y="72"/>
                        <a:pt x="415" y="69"/>
                        <a:pt x="414" y="68"/>
                      </a:cubicBezTo>
                      <a:cubicBezTo>
                        <a:pt x="413" y="68"/>
                        <a:pt x="408" y="71"/>
                        <a:pt x="405" y="72"/>
                      </a:cubicBezTo>
                      <a:cubicBezTo>
                        <a:pt x="405" y="74"/>
                        <a:pt x="407" y="73"/>
                        <a:pt x="409" y="74"/>
                      </a:cubicBezTo>
                      <a:cubicBezTo>
                        <a:pt x="404" y="78"/>
                        <a:pt x="407" y="77"/>
                        <a:pt x="405" y="83"/>
                      </a:cubicBezTo>
                      <a:cubicBezTo>
                        <a:pt x="405" y="85"/>
                        <a:pt x="398" y="86"/>
                        <a:pt x="397" y="87"/>
                      </a:cubicBezTo>
                      <a:cubicBezTo>
                        <a:pt x="397" y="88"/>
                        <a:pt x="398" y="92"/>
                        <a:pt x="397" y="93"/>
                      </a:cubicBezTo>
                      <a:cubicBezTo>
                        <a:pt x="396" y="94"/>
                        <a:pt x="392" y="93"/>
                        <a:pt x="390" y="94"/>
                      </a:cubicBezTo>
                      <a:cubicBezTo>
                        <a:pt x="391" y="97"/>
                        <a:pt x="393" y="97"/>
                        <a:pt x="394" y="100"/>
                      </a:cubicBezTo>
                      <a:cubicBezTo>
                        <a:pt x="395" y="104"/>
                        <a:pt x="399" y="102"/>
                        <a:pt x="401" y="104"/>
                      </a:cubicBezTo>
                      <a:cubicBezTo>
                        <a:pt x="402" y="104"/>
                        <a:pt x="401" y="107"/>
                        <a:pt x="401" y="107"/>
                      </a:cubicBezTo>
                      <a:cubicBezTo>
                        <a:pt x="403" y="109"/>
                        <a:pt x="406" y="108"/>
                        <a:pt x="407" y="109"/>
                      </a:cubicBezTo>
                      <a:cubicBezTo>
                        <a:pt x="407" y="113"/>
                        <a:pt x="409" y="113"/>
                        <a:pt x="409" y="117"/>
                      </a:cubicBezTo>
                      <a:cubicBezTo>
                        <a:pt x="403" y="119"/>
                        <a:pt x="397" y="117"/>
                        <a:pt x="390" y="121"/>
                      </a:cubicBezTo>
                      <a:cubicBezTo>
                        <a:pt x="395" y="125"/>
                        <a:pt x="399" y="131"/>
                        <a:pt x="409" y="130"/>
                      </a:cubicBezTo>
                      <a:cubicBezTo>
                        <a:pt x="408" y="133"/>
                        <a:pt x="410" y="133"/>
                        <a:pt x="412" y="134"/>
                      </a:cubicBezTo>
                      <a:cubicBezTo>
                        <a:pt x="413" y="138"/>
                        <a:pt x="409" y="136"/>
                        <a:pt x="409" y="139"/>
                      </a:cubicBezTo>
                      <a:cubicBezTo>
                        <a:pt x="409" y="141"/>
                        <a:pt x="406" y="143"/>
                        <a:pt x="403" y="143"/>
                      </a:cubicBezTo>
                      <a:cubicBezTo>
                        <a:pt x="401" y="150"/>
                        <a:pt x="410" y="146"/>
                        <a:pt x="409" y="152"/>
                      </a:cubicBezTo>
                      <a:cubicBezTo>
                        <a:pt x="405" y="152"/>
                        <a:pt x="405" y="154"/>
                        <a:pt x="407" y="154"/>
                      </a:cubicBezTo>
                      <a:cubicBezTo>
                        <a:pt x="405" y="160"/>
                        <a:pt x="401" y="153"/>
                        <a:pt x="397" y="154"/>
                      </a:cubicBezTo>
                      <a:cubicBezTo>
                        <a:pt x="394" y="154"/>
                        <a:pt x="396" y="160"/>
                        <a:pt x="392" y="160"/>
                      </a:cubicBezTo>
                      <a:cubicBezTo>
                        <a:pt x="392" y="163"/>
                        <a:pt x="393" y="164"/>
                        <a:pt x="396" y="165"/>
                      </a:cubicBezTo>
                      <a:cubicBezTo>
                        <a:pt x="395" y="168"/>
                        <a:pt x="391" y="166"/>
                        <a:pt x="388" y="167"/>
                      </a:cubicBezTo>
                      <a:cubicBezTo>
                        <a:pt x="383" y="168"/>
                        <a:pt x="378" y="172"/>
                        <a:pt x="373" y="173"/>
                      </a:cubicBezTo>
                      <a:cubicBezTo>
                        <a:pt x="373" y="175"/>
                        <a:pt x="377" y="174"/>
                        <a:pt x="379" y="175"/>
                      </a:cubicBezTo>
                      <a:cubicBezTo>
                        <a:pt x="381" y="176"/>
                        <a:pt x="382" y="182"/>
                        <a:pt x="386" y="180"/>
                      </a:cubicBezTo>
                      <a:cubicBezTo>
                        <a:pt x="388" y="184"/>
                        <a:pt x="383" y="184"/>
                        <a:pt x="383" y="186"/>
                      </a:cubicBezTo>
                      <a:cubicBezTo>
                        <a:pt x="382" y="188"/>
                        <a:pt x="385" y="194"/>
                        <a:pt x="381" y="195"/>
                      </a:cubicBezTo>
                      <a:cubicBezTo>
                        <a:pt x="383" y="202"/>
                        <a:pt x="396" y="200"/>
                        <a:pt x="397" y="208"/>
                      </a:cubicBezTo>
                      <a:cubicBezTo>
                        <a:pt x="395" y="208"/>
                        <a:pt x="390" y="209"/>
                        <a:pt x="390" y="206"/>
                      </a:cubicBezTo>
                      <a:cubicBezTo>
                        <a:pt x="388" y="207"/>
                        <a:pt x="389" y="208"/>
                        <a:pt x="390" y="208"/>
                      </a:cubicBezTo>
                      <a:cubicBezTo>
                        <a:pt x="385" y="214"/>
                        <a:pt x="382" y="213"/>
                        <a:pt x="373" y="212"/>
                      </a:cubicBezTo>
                      <a:cubicBezTo>
                        <a:pt x="376" y="205"/>
                        <a:pt x="365" y="211"/>
                        <a:pt x="368" y="204"/>
                      </a:cubicBezTo>
                      <a:cubicBezTo>
                        <a:pt x="362" y="203"/>
                        <a:pt x="362" y="208"/>
                        <a:pt x="356" y="206"/>
                      </a:cubicBezTo>
                      <a:cubicBezTo>
                        <a:pt x="359" y="209"/>
                        <a:pt x="358" y="210"/>
                        <a:pt x="355" y="210"/>
                      </a:cubicBezTo>
                      <a:cubicBezTo>
                        <a:pt x="355" y="213"/>
                        <a:pt x="366" y="213"/>
                        <a:pt x="356" y="214"/>
                      </a:cubicBezTo>
                      <a:cubicBezTo>
                        <a:pt x="358" y="218"/>
                        <a:pt x="363" y="215"/>
                        <a:pt x="366" y="216"/>
                      </a:cubicBezTo>
                      <a:cubicBezTo>
                        <a:pt x="370" y="216"/>
                        <a:pt x="375" y="219"/>
                        <a:pt x="381" y="217"/>
                      </a:cubicBezTo>
                      <a:cubicBezTo>
                        <a:pt x="377" y="223"/>
                        <a:pt x="372" y="228"/>
                        <a:pt x="368" y="232"/>
                      </a:cubicBezTo>
                      <a:cubicBezTo>
                        <a:pt x="363" y="231"/>
                        <a:pt x="360" y="233"/>
                        <a:pt x="356" y="234"/>
                      </a:cubicBezTo>
                      <a:cubicBezTo>
                        <a:pt x="356" y="234"/>
                        <a:pt x="353" y="234"/>
                        <a:pt x="353" y="234"/>
                      </a:cubicBezTo>
                      <a:cubicBezTo>
                        <a:pt x="351" y="236"/>
                        <a:pt x="352" y="234"/>
                        <a:pt x="349" y="234"/>
                      </a:cubicBezTo>
                      <a:cubicBezTo>
                        <a:pt x="344" y="234"/>
                        <a:pt x="339" y="238"/>
                        <a:pt x="332" y="238"/>
                      </a:cubicBezTo>
                      <a:cubicBezTo>
                        <a:pt x="329" y="238"/>
                        <a:pt x="332" y="240"/>
                        <a:pt x="332" y="240"/>
                      </a:cubicBezTo>
                      <a:cubicBezTo>
                        <a:pt x="330" y="244"/>
                        <a:pt x="329" y="241"/>
                        <a:pt x="323" y="242"/>
                      </a:cubicBezTo>
                      <a:cubicBezTo>
                        <a:pt x="323" y="243"/>
                        <a:pt x="325" y="243"/>
                        <a:pt x="327" y="244"/>
                      </a:cubicBezTo>
                      <a:cubicBezTo>
                        <a:pt x="327" y="246"/>
                        <a:pt x="313" y="248"/>
                        <a:pt x="315" y="242"/>
                      </a:cubicBezTo>
                      <a:cubicBezTo>
                        <a:pt x="314" y="243"/>
                        <a:pt x="309" y="242"/>
                        <a:pt x="308" y="244"/>
                      </a:cubicBezTo>
                      <a:cubicBezTo>
                        <a:pt x="307" y="245"/>
                        <a:pt x="309" y="249"/>
                        <a:pt x="308" y="251"/>
                      </a:cubicBezTo>
                      <a:cubicBezTo>
                        <a:pt x="308" y="251"/>
                        <a:pt x="303" y="249"/>
                        <a:pt x="302" y="251"/>
                      </a:cubicBezTo>
                      <a:cubicBezTo>
                        <a:pt x="302" y="252"/>
                        <a:pt x="305" y="254"/>
                        <a:pt x="304" y="257"/>
                      </a:cubicBezTo>
                      <a:cubicBezTo>
                        <a:pt x="302" y="259"/>
                        <a:pt x="301" y="257"/>
                        <a:pt x="299" y="257"/>
                      </a:cubicBezTo>
                      <a:cubicBezTo>
                        <a:pt x="299" y="258"/>
                        <a:pt x="299" y="260"/>
                        <a:pt x="299" y="262"/>
                      </a:cubicBezTo>
                      <a:cubicBezTo>
                        <a:pt x="298" y="262"/>
                        <a:pt x="296" y="262"/>
                        <a:pt x="295" y="262"/>
                      </a:cubicBezTo>
                      <a:cubicBezTo>
                        <a:pt x="293" y="263"/>
                        <a:pt x="295" y="265"/>
                        <a:pt x="293" y="266"/>
                      </a:cubicBezTo>
                      <a:cubicBezTo>
                        <a:pt x="290" y="267"/>
                        <a:pt x="282" y="265"/>
                        <a:pt x="284" y="271"/>
                      </a:cubicBezTo>
                      <a:cubicBezTo>
                        <a:pt x="276" y="273"/>
                        <a:pt x="267" y="274"/>
                        <a:pt x="258" y="273"/>
                      </a:cubicBezTo>
                      <a:cubicBezTo>
                        <a:pt x="254" y="276"/>
                        <a:pt x="252" y="285"/>
                        <a:pt x="247" y="281"/>
                      </a:cubicBezTo>
                      <a:cubicBezTo>
                        <a:pt x="247" y="282"/>
                        <a:pt x="249" y="284"/>
                        <a:pt x="248" y="286"/>
                      </a:cubicBezTo>
                      <a:cubicBezTo>
                        <a:pt x="248" y="287"/>
                        <a:pt x="245" y="286"/>
                        <a:pt x="245" y="286"/>
                      </a:cubicBezTo>
                      <a:cubicBezTo>
                        <a:pt x="244" y="287"/>
                        <a:pt x="247" y="289"/>
                        <a:pt x="247" y="290"/>
                      </a:cubicBezTo>
                      <a:cubicBezTo>
                        <a:pt x="247" y="290"/>
                        <a:pt x="245" y="291"/>
                        <a:pt x="245" y="292"/>
                      </a:cubicBezTo>
                      <a:cubicBezTo>
                        <a:pt x="245" y="294"/>
                        <a:pt x="239" y="298"/>
                        <a:pt x="243" y="299"/>
                      </a:cubicBezTo>
                      <a:cubicBezTo>
                        <a:pt x="243" y="302"/>
                        <a:pt x="240" y="300"/>
                        <a:pt x="239" y="301"/>
                      </a:cubicBezTo>
                      <a:cubicBezTo>
                        <a:pt x="238" y="302"/>
                        <a:pt x="236" y="304"/>
                        <a:pt x="235" y="305"/>
                      </a:cubicBezTo>
                      <a:cubicBezTo>
                        <a:pt x="235" y="306"/>
                        <a:pt x="236" y="308"/>
                        <a:pt x="235" y="309"/>
                      </a:cubicBezTo>
                      <a:cubicBezTo>
                        <a:pt x="233" y="311"/>
                        <a:pt x="235" y="313"/>
                        <a:pt x="233" y="316"/>
                      </a:cubicBezTo>
                      <a:cubicBezTo>
                        <a:pt x="233" y="317"/>
                        <a:pt x="230" y="316"/>
                        <a:pt x="230" y="316"/>
                      </a:cubicBezTo>
                      <a:cubicBezTo>
                        <a:pt x="230" y="317"/>
                        <a:pt x="231" y="319"/>
                        <a:pt x="232" y="320"/>
                      </a:cubicBezTo>
                      <a:cubicBezTo>
                        <a:pt x="232" y="323"/>
                        <a:pt x="230" y="323"/>
                        <a:pt x="230" y="326"/>
                      </a:cubicBezTo>
                      <a:cubicBezTo>
                        <a:pt x="230" y="327"/>
                        <a:pt x="231" y="330"/>
                        <a:pt x="232" y="329"/>
                      </a:cubicBezTo>
                      <a:cubicBezTo>
                        <a:pt x="229" y="336"/>
                        <a:pt x="226" y="338"/>
                        <a:pt x="220" y="342"/>
                      </a:cubicBezTo>
                      <a:cubicBezTo>
                        <a:pt x="214" y="342"/>
                        <a:pt x="211" y="338"/>
                        <a:pt x="207" y="335"/>
                      </a:cubicBezTo>
                      <a:cubicBezTo>
                        <a:pt x="202" y="342"/>
                        <a:pt x="191" y="331"/>
                        <a:pt x="192" y="331"/>
                      </a:cubicBezTo>
                      <a:cubicBezTo>
                        <a:pt x="191" y="331"/>
                        <a:pt x="190" y="335"/>
                        <a:pt x="191" y="335"/>
                      </a:cubicBezTo>
                      <a:cubicBezTo>
                        <a:pt x="188" y="334"/>
                        <a:pt x="188" y="331"/>
                        <a:pt x="187" y="329"/>
                      </a:cubicBezTo>
                      <a:cubicBezTo>
                        <a:pt x="185" y="327"/>
                        <a:pt x="180" y="327"/>
                        <a:pt x="181" y="322"/>
                      </a:cubicBezTo>
                      <a:cubicBezTo>
                        <a:pt x="179" y="319"/>
                        <a:pt x="176" y="318"/>
                        <a:pt x="174" y="316"/>
                      </a:cubicBezTo>
                      <a:cubicBezTo>
                        <a:pt x="174" y="314"/>
                        <a:pt x="176" y="315"/>
                        <a:pt x="178" y="314"/>
                      </a:cubicBezTo>
                      <a:cubicBezTo>
                        <a:pt x="177" y="310"/>
                        <a:pt x="173" y="312"/>
                        <a:pt x="170" y="309"/>
                      </a:cubicBezTo>
                      <a:cubicBezTo>
                        <a:pt x="169" y="307"/>
                        <a:pt x="169" y="304"/>
                        <a:pt x="166" y="303"/>
                      </a:cubicBezTo>
                      <a:cubicBezTo>
                        <a:pt x="163" y="307"/>
                        <a:pt x="166" y="300"/>
                        <a:pt x="166" y="301"/>
                      </a:cubicBezTo>
                      <a:cubicBezTo>
                        <a:pt x="166" y="299"/>
                        <a:pt x="164" y="301"/>
                        <a:pt x="163" y="299"/>
                      </a:cubicBezTo>
                      <a:cubicBezTo>
                        <a:pt x="161" y="297"/>
                        <a:pt x="164" y="294"/>
                        <a:pt x="161" y="294"/>
                      </a:cubicBezTo>
                      <a:cubicBezTo>
                        <a:pt x="157" y="294"/>
                        <a:pt x="160" y="286"/>
                        <a:pt x="157" y="290"/>
                      </a:cubicBezTo>
                      <a:cubicBezTo>
                        <a:pt x="155" y="289"/>
                        <a:pt x="155" y="286"/>
                        <a:pt x="151" y="286"/>
                      </a:cubicBezTo>
                      <a:cubicBezTo>
                        <a:pt x="152" y="284"/>
                        <a:pt x="155" y="283"/>
                        <a:pt x="155" y="281"/>
                      </a:cubicBezTo>
                      <a:cubicBezTo>
                        <a:pt x="155" y="278"/>
                        <a:pt x="151" y="279"/>
                        <a:pt x="148" y="279"/>
                      </a:cubicBezTo>
                      <a:cubicBezTo>
                        <a:pt x="146" y="272"/>
                        <a:pt x="147" y="269"/>
                        <a:pt x="150" y="262"/>
                      </a:cubicBezTo>
                      <a:cubicBezTo>
                        <a:pt x="145" y="259"/>
                        <a:pt x="153" y="256"/>
                        <a:pt x="146" y="257"/>
                      </a:cubicBezTo>
                      <a:cubicBezTo>
                        <a:pt x="145" y="254"/>
                        <a:pt x="149" y="256"/>
                        <a:pt x="150" y="255"/>
                      </a:cubicBezTo>
                      <a:cubicBezTo>
                        <a:pt x="150" y="254"/>
                        <a:pt x="149" y="251"/>
                        <a:pt x="150" y="251"/>
                      </a:cubicBezTo>
                      <a:cubicBezTo>
                        <a:pt x="151" y="251"/>
                        <a:pt x="152" y="253"/>
                        <a:pt x="153" y="253"/>
                      </a:cubicBezTo>
                      <a:cubicBezTo>
                        <a:pt x="153" y="249"/>
                        <a:pt x="153" y="245"/>
                        <a:pt x="153" y="242"/>
                      </a:cubicBezTo>
                      <a:cubicBezTo>
                        <a:pt x="156" y="242"/>
                        <a:pt x="158" y="240"/>
                        <a:pt x="159" y="238"/>
                      </a:cubicBezTo>
                      <a:cubicBezTo>
                        <a:pt x="161" y="238"/>
                        <a:pt x="160" y="240"/>
                        <a:pt x="161" y="242"/>
                      </a:cubicBezTo>
                      <a:cubicBezTo>
                        <a:pt x="163" y="240"/>
                        <a:pt x="163" y="237"/>
                        <a:pt x="166" y="238"/>
                      </a:cubicBezTo>
                      <a:cubicBezTo>
                        <a:pt x="168" y="236"/>
                        <a:pt x="164" y="235"/>
                        <a:pt x="164" y="234"/>
                      </a:cubicBezTo>
                      <a:cubicBezTo>
                        <a:pt x="165" y="232"/>
                        <a:pt x="170" y="232"/>
                        <a:pt x="170" y="230"/>
                      </a:cubicBezTo>
                      <a:cubicBezTo>
                        <a:pt x="171" y="227"/>
                        <a:pt x="164" y="226"/>
                        <a:pt x="168" y="221"/>
                      </a:cubicBezTo>
                      <a:cubicBezTo>
                        <a:pt x="160" y="226"/>
                        <a:pt x="172" y="217"/>
                        <a:pt x="159" y="219"/>
                      </a:cubicBezTo>
                      <a:cubicBezTo>
                        <a:pt x="158" y="213"/>
                        <a:pt x="164" y="214"/>
                        <a:pt x="170" y="214"/>
                      </a:cubicBezTo>
                      <a:cubicBezTo>
                        <a:pt x="170" y="212"/>
                        <a:pt x="166" y="212"/>
                        <a:pt x="166" y="210"/>
                      </a:cubicBezTo>
                      <a:cubicBezTo>
                        <a:pt x="167" y="208"/>
                        <a:pt x="164" y="209"/>
                        <a:pt x="163" y="208"/>
                      </a:cubicBezTo>
                      <a:cubicBezTo>
                        <a:pt x="162" y="208"/>
                        <a:pt x="163" y="205"/>
                        <a:pt x="163" y="204"/>
                      </a:cubicBezTo>
                      <a:cubicBezTo>
                        <a:pt x="162" y="204"/>
                        <a:pt x="158" y="201"/>
                        <a:pt x="157" y="201"/>
                      </a:cubicBezTo>
                      <a:cubicBezTo>
                        <a:pt x="156" y="201"/>
                        <a:pt x="154" y="196"/>
                        <a:pt x="151" y="193"/>
                      </a:cubicBezTo>
                      <a:cubicBezTo>
                        <a:pt x="149" y="196"/>
                        <a:pt x="148" y="199"/>
                        <a:pt x="146" y="193"/>
                      </a:cubicBezTo>
                      <a:cubicBezTo>
                        <a:pt x="144" y="194"/>
                        <a:pt x="144" y="197"/>
                        <a:pt x="144" y="199"/>
                      </a:cubicBezTo>
                      <a:cubicBezTo>
                        <a:pt x="141" y="199"/>
                        <a:pt x="138" y="199"/>
                        <a:pt x="135" y="199"/>
                      </a:cubicBezTo>
                      <a:cubicBezTo>
                        <a:pt x="129" y="191"/>
                        <a:pt x="133" y="185"/>
                        <a:pt x="135" y="176"/>
                      </a:cubicBezTo>
                      <a:cubicBezTo>
                        <a:pt x="134" y="175"/>
                        <a:pt x="133" y="173"/>
                        <a:pt x="133" y="171"/>
                      </a:cubicBezTo>
                      <a:cubicBezTo>
                        <a:pt x="131" y="171"/>
                        <a:pt x="131" y="173"/>
                        <a:pt x="131" y="175"/>
                      </a:cubicBezTo>
                      <a:cubicBezTo>
                        <a:pt x="126" y="175"/>
                        <a:pt x="133" y="164"/>
                        <a:pt x="125" y="167"/>
                      </a:cubicBezTo>
                      <a:cubicBezTo>
                        <a:pt x="128" y="164"/>
                        <a:pt x="128" y="162"/>
                        <a:pt x="125" y="160"/>
                      </a:cubicBezTo>
                      <a:cubicBezTo>
                        <a:pt x="125" y="157"/>
                        <a:pt x="122" y="158"/>
                        <a:pt x="120" y="158"/>
                      </a:cubicBezTo>
                      <a:cubicBezTo>
                        <a:pt x="118" y="155"/>
                        <a:pt x="119" y="151"/>
                        <a:pt x="118" y="148"/>
                      </a:cubicBezTo>
                      <a:cubicBezTo>
                        <a:pt x="117" y="146"/>
                        <a:pt x="112" y="146"/>
                        <a:pt x="114" y="141"/>
                      </a:cubicBezTo>
                      <a:cubicBezTo>
                        <a:pt x="111" y="142"/>
                        <a:pt x="110" y="140"/>
                        <a:pt x="109" y="139"/>
                      </a:cubicBezTo>
                      <a:cubicBezTo>
                        <a:pt x="108" y="139"/>
                        <a:pt x="105" y="140"/>
                        <a:pt x="105" y="139"/>
                      </a:cubicBezTo>
                      <a:cubicBezTo>
                        <a:pt x="103" y="136"/>
                        <a:pt x="88" y="138"/>
                        <a:pt x="84" y="132"/>
                      </a:cubicBezTo>
                      <a:cubicBezTo>
                        <a:pt x="77" y="135"/>
                        <a:pt x="62" y="127"/>
                        <a:pt x="58" y="132"/>
                      </a:cubicBezTo>
                      <a:cubicBezTo>
                        <a:pt x="56" y="135"/>
                        <a:pt x="56" y="131"/>
                        <a:pt x="53" y="132"/>
                      </a:cubicBezTo>
                      <a:cubicBezTo>
                        <a:pt x="48" y="132"/>
                        <a:pt x="44" y="135"/>
                        <a:pt x="40" y="135"/>
                      </a:cubicBezTo>
                      <a:cubicBezTo>
                        <a:pt x="40" y="135"/>
                        <a:pt x="39" y="134"/>
                        <a:pt x="38" y="134"/>
                      </a:cubicBezTo>
                      <a:cubicBezTo>
                        <a:pt x="36" y="133"/>
                        <a:pt x="34" y="134"/>
                        <a:pt x="32" y="134"/>
                      </a:cubicBezTo>
                      <a:cubicBezTo>
                        <a:pt x="32" y="130"/>
                        <a:pt x="31" y="129"/>
                        <a:pt x="28" y="128"/>
                      </a:cubicBezTo>
                      <a:cubicBezTo>
                        <a:pt x="28" y="125"/>
                        <a:pt x="33" y="127"/>
                        <a:pt x="34" y="126"/>
                      </a:cubicBezTo>
                      <a:cubicBezTo>
                        <a:pt x="35" y="125"/>
                        <a:pt x="29" y="121"/>
                        <a:pt x="38" y="122"/>
                      </a:cubicBezTo>
                      <a:cubicBezTo>
                        <a:pt x="35" y="117"/>
                        <a:pt x="21" y="123"/>
                        <a:pt x="17" y="119"/>
                      </a:cubicBezTo>
                      <a:cubicBezTo>
                        <a:pt x="21" y="109"/>
                        <a:pt x="33" y="119"/>
                        <a:pt x="40" y="111"/>
                      </a:cubicBezTo>
                      <a:cubicBezTo>
                        <a:pt x="36" y="107"/>
                        <a:pt x="24" y="110"/>
                        <a:pt x="19" y="111"/>
                      </a:cubicBezTo>
                      <a:cubicBezTo>
                        <a:pt x="17" y="109"/>
                        <a:pt x="18" y="108"/>
                        <a:pt x="19" y="106"/>
                      </a:cubicBezTo>
                      <a:cubicBezTo>
                        <a:pt x="18" y="105"/>
                        <a:pt x="17" y="106"/>
                        <a:pt x="17" y="107"/>
                      </a:cubicBezTo>
                      <a:cubicBezTo>
                        <a:pt x="15" y="107"/>
                        <a:pt x="16" y="105"/>
                        <a:pt x="15" y="104"/>
                      </a:cubicBezTo>
                      <a:cubicBezTo>
                        <a:pt x="8" y="105"/>
                        <a:pt x="5" y="102"/>
                        <a:pt x="0" y="100"/>
                      </a:cubicBezTo>
                      <a:cubicBezTo>
                        <a:pt x="4" y="88"/>
                        <a:pt x="19" y="91"/>
                        <a:pt x="28" y="89"/>
                      </a:cubicBezTo>
                      <a:cubicBezTo>
                        <a:pt x="31" y="88"/>
                        <a:pt x="30" y="89"/>
                        <a:pt x="32" y="87"/>
                      </a:cubicBezTo>
                      <a:cubicBezTo>
                        <a:pt x="32" y="87"/>
                        <a:pt x="35" y="85"/>
                        <a:pt x="34" y="85"/>
                      </a:cubicBezTo>
                      <a:cubicBezTo>
                        <a:pt x="39" y="83"/>
                        <a:pt x="46" y="85"/>
                        <a:pt x="49" y="83"/>
                      </a:cubicBezTo>
                      <a:cubicBezTo>
                        <a:pt x="51" y="82"/>
                        <a:pt x="49" y="81"/>
                        <a:pt x="51" y="80"/>
                      </a:cubicBezTo>
                      <a:cubicBezTo>
                        <a:pt x="52" y="78"/>
                        <a:pt x="55" y="79"/>
                        <a:pt x="56" y="78"/>
                      </a:cubicBezTo>
                      <a:cubicBezTo>
                        <a:pt x="58" y="76"/>
                        <a:pt x="59" y="74"/>
                        <a:pt x="62" y="72"/>
                      </a:cubicBezTo>
                      <a:cubicBezTo>
                        <a:pt x="64" y="66"/>
                        <a:pt x="56" y="71"/>
                        <a:pt x="58" y="65"/>
                      </a:cubicBezTo>
                      <a:cubicBezTo>
                        <a:pt x="55" y="62"/>
                        <a:pt x="55" y="68"/>
                        <a:pt x="55" y="68"/>
                      </a:cubicBezTo>
                      <a:cubicBezTo>
                        <a:pt x="53" y="69"/>
                        <a:pt x="45" y="64"/>
                        <a:pt x="40" y="66"/>
                      </a:cubicBezTo>
                      <a:cubicBezTo>
                        <a:pt x="37" y="61"/>
                        <a:pt x="44" y="64"/>
                        <a:pt x="45" y="63"/>
                      </a:cubicBezTo>
                      <a:cubicBezTo>
                        <a:pt x="45" y="62"/>
                        <a:pt x="45" y="61"/>
                        <a:pt x="45" y="61"/>
                      </a:cubicBezTo>
                      <a:cubicBezTo>
                        <a:pt x="46" y="60"/>
                        <a:pt x="48" y="61"/>
                        <a:pt x="49" y="61"/>
                      </a:cubicBezTo>
                      <a:cubicBezTo>
                        <a:pt x="49" y="60"/>
                        <a:pt x="50" y="57"/>
                        <a:pt x="51" y="57"/>
                      </a:cubicBezTo>
                      <a:cubicBezTo>
                        <a:pt x="53" y="56"/>
                        <a:pt x="52" y="59"/>
                        <a:pt x="53" y="59"/>
                      </a:cubicBezTo>
                      <a:cubicBezTo>
                        <a:pt x="53" y="59"/>
                        <a:pt x="59" y="58"/>
                        <a:pt x="58" y="53"/>
                      </a:cubicBezTo>
                      <a:cubicBezTo>
                        <a:pt x="62" y="53"/>
                        <a:pt x="62" y="56"/>
                        <a:pt x="66" y="55"/>
                      </a:cubicBezTo>
                      <a:cubicBezTo>
                        <a:pt x="69" y="55"/>
                        <a:pt x="66" y="53"/>
                        <a:pt x="66" y="53"/>
                      </a:cubicBezTo>
                      <a:cubicBezTo>
                        <a:pt x="66" y="51"/>
                        <a:pt x="70" y="52"/>
                        <a:pt x="69" y="48"/>
                      </a:cubicBezTo>
                      <a:cubicBezTo>
                        <a:pt x="74" y="48"/>
                        <a:pt x="78" y="48"/>
                        <a:pt x="83" y="48"/>
                      </a:cubicBezTo>
                      <a:cubicBezTo>
                        <a:pt x="87" y="48"/>
                        <a:pt x="83" y="40"/>
                        <a:pt x="84" y="37"/>
                      </a:cubicBezTo>
                      <a:cubicBezTo>
                        <a:pt x="91" y="38"/>
                        <a:pt x="97" y="40"/>
                        <a:pt x="103" y="37"/>
                      </a:cubicBezTo>
                      <a:cubicBezTo>
                        <a:pt x="103" y="35"/>
                        <a:pt x="101" y="35"/>
                        <a:pt x="99" y="35"/>
                      </a:cubicBezTo>
                      <a:cubicBezTo>
                        <a:pt x="101" y="32"/>
                        <a:pt x="107" y="33"/>
                        <a:pt x="110" y="31"/>
                      </a:cubicBezTo>
                      <a:cubicBezTo>
                        <a:pt x="115" y="28"/>
                        <a:pt x="129" y="30"/>
                        <a:pt x="140" y="29"/>
                      </a:cubicBezTo>
                      <a:cubicBezTo>
                        <a:pt x="143" y="29"/>
                        <a:pt x="144" y="27"/>
                        <a:pt x="146" y="27"/>
                      </a:cubicBezTo>
                      <a:cubicBezTo>
                        <a:pt x="151" y="27"/>
                        <a:pt x="155" y="29"/>
                        <a:pt x="159" y="27"/>
                      </a:cubicBezTo>
                      <a:cubicBezTo>
                        <a:pt x="158" y="29"/>
                        <a:pt x="160" y="34"/>
                        <a:pt x="161" y="33"/>
                      </a:cubicBezTo>
                      <a:cubicBezTo>
                        <a:pt x="163" y="30"/>
                        <a:pt x="161" y="32"/>
                        <a:pt x="166" y="37"/>
                      </a:cubicBezTo>
                      <a:cubicBezTo>
                        <a:pt x="170" y="36"/>
                        <a:pt x="163" y="31"/>
                        <a:pt x="172" y="33"/>
                      </a:cubicBezTo>
                      <a:cubicBezTo>
                        <a:pt x="169" y="30"/>
                        <a:pt x="175" y="26"/>
                        <a:pt x="166" y="25"/>
                      </a:cubicBezTo>
                      <a:cubicBezTo>
                        <a:pt x="167" y="22"/>
                        <a:pt x="181" y="16"/>
                        <a:pt x="181" y="24"/>
                      </a:cubicBezTo>
                      <a:cubicBezTo>
                        <a:pt x="187" y="24"/>
                        <a:pt x="186" y="21"/>
                        <a:pt x="191" y="24"/>
                      </a:cubicBezTo>
                      <a:cubicBezTo>
                        <a:pt x="193" y="25"/>
                        <a:pt x="194" y="26"/>
                        <a:pt x="196" y="27"/>
                      </a:cubicBezTo>
                      <a:cubicBezTo>
                        <a:pt x="198" y="29"/>
                        <a:pt x="204" y="29"/>
                        <a:pt x="211" y="31"/>
                      </a:cubicBezTo>
                      <a:cubicBezTo>
                        <a:pt x="211" y="29"/>
                        <a:pt x="209" y="30"/>
                        <a:pt x="207" y="29"/>
                      </a:cubicBezTo>
                      <a:cubicBezTo>
                        <a:pt x="208" y="27"/>
                        <a:pt x="210" y="25"/>
                        <a:pt x="213" y="25"/>
                      </a:cubicBezTo>
                      <a:cubicBezTo>
                        <a:pt x="210" y="21"/>
                        <a:pt x="202" y="21"/>
                        <a:pt x="196" y="20"/>
                      </a:cubicBezTo>
                      <a:cubicBezTo>
                        <a:pt x="196" y="15"/>
                        <a:pt x="204" y="16"/>
                        <a:pt x="209" y="16"/>
                      </a:cubicBezTo>
                      <a:cubicBezTo>
                        <a:pt x="210" y="12"/>
                        <a:pt x="207" y="13"/>
                        <a:pt x="204" y="12"/>
                      </a:cubicBezTo>
                      <a:cubicBezTo>
                        <a:pt x="208" y="5"/>
                        <a:pt x="215" y="12"/>
                        <a:pt x="220" y="12"/>
                      </a:cubicBezTo>
                      <a:cubicBezTo>
                        <a:pt x="224" y="13"/>
                        <a:pt x="224" y="10"/>
                        <a:pt x="228" y="11"/>
                      </a:cubicBezTo>
                      <a:cubicBezTo>
                        <a:pt x="237" y="11"/>
                        <a:pt x="243" y="15"/>
                        <a:pt x="250" y="11"/>
                      </a:cubicBezTo>
                      <a:cubicBezTo>
                        <a:pt x="253" y="9"/>
                        <a:pt x="257" y="10"/>
                        <a:pt x="261" y="9"/>
                      </a:cubicBezTo>
                      <a:cubicBezTo>
                        <a:pt x="264" y="8"/>
                        <a:pt x="263" y="5"/>
                        <a:pt x="263" y="3"/>
                      </a:cubicBezTo>
                      <a:cubicBezTo>
                        <a:pt x="266" y="3"/>
                        <a:pt x="270" y="4"/>
                        <a:pt x="273" y="3"/>
                      </a:cubicBezTo>
                      <a:cubicBezTo>
                        <a:pt x="275" y="3"/>
                        <a:pt x="276" y="1"/>
                        <a:pt x="278" y="1"/>
                      </a:cubicBezTo>
                      <a:cubicBezTo>
                        <a:pt x="282" y="1"/>
                        <a:pt x="287" y="4"/>
                        <a:pt x="295" y="3"/>
                      </a:cubicBezTo>
                      <a:cubicBezTo>
                        <a:pt x="300" y="2"/>
                        <a:pt x="312" y="0"/>
                        <a:pt x="323" y="1"/>
                      </a:cubicBezTo>
                      <a:cubicBezTo>
                        <a:pt x="326" y="1"/>
                        <a:pt x="326" y="3"/>
                        <a:pt x="329" y="3"/>
                      </a:cubicBezTo>
                      <a:cubicBezTo>
                        <a:pt x="339" y="5"/>
                        <a:pt x="349" y="1"/>
                        <a:pt x="349" y="11"/>
                      </a:cubicBezTo>
                      <a:cubicBezTo>
                        <a:pt x="354" y="12"/>
                        <a:pt x="354" y="8"/>
                        <a:pt x="358" y="9"/>
                      </a:cubicBezTo>
                      <a:cubicBezTo>
                        <a:pt x="358" y="15"/>
                        <a:pt x="365" y="13"/>
                        <a:pt x="368" y="16"/>
                      </a:cubicBezTo>
                      <a:cubicBezTo>
                        <a:pt x="373" y="18"/>
                        <a:pt x="373" y="14"/>
                        <a:pt x="377" y="14"/>
                      </a:cubicBezTo>
                      <a:cubicBezTo>
                        <a:pt x="375" y="21"/>
                        <a:pt x="384" y="17"/>
                        <a:pt x="388" y="18"/>
                      </a:cubicBezTo>
                      <a:cubicBezTo>
                        <a:pt x="385" y="22"/>
                        <a:pt x="385" y="19"/>
                        <a:pt x="386" y="25"/>
                      </a:cubicBezTo>
                      <a:cubicBezTo>
                        <a:pt x="384" y="23"/>
                        <a:pt x="382" y="24"/>
                        <a:pt x="383" y="27"/>
                      </a:cubicBezTo>
                      <a:cubicBezTo>
                        <a:pt x="363" y="29"/>
                        <a:pt x="339" y="30"/>
                        <a:pt x="325" y="31"/>
                      </a:cubicBezTo>
                      <a:cubicBezTo>
                        <a:pt x="323" y="31"/>
                        <a:pt x="323" y="32"/>
                        <a:pt x="323" y="33"/>
                      </a:cubicBezTo>
                      <a:cubicBezTo>
                        <a:pt x="321" y="33"/>
                        <a:pt x="322" y="31"/>
                        <a:pt x="323" y="31"/>
                      </a:cubicBezTo>
                      <a:cubicBezTo>
                        <a:pt x="324" y="30"/>
                        <a:pt x="320" y="29"/>
                        <a:pt x="319" y="29"/>
                      </a:cubicBezTo>
                      <a:cubicBezTo>
                        <a:pt x="319" y="30"/>
                        <a:pt x="320" y="33"/>
                        <a:pt x="319" y="33"/>
                      </a:cubicBezTo>
                      <a:cubicBezTo>
                        <a:pt x="316" y="34"/>
                        <a:pt x="312" y="32"/>
                        <a:pt x="310" y="35"/>
                      </a:cubicBezTo>
                      <a:close/>
                    </a:path>
                  </a:pathLst>
                </a:custGeom>
                <a:grpFill/>
                <a:ln>
                  <a:noFill/>
                </a:ln>
              </p:spPr>
              <p:txBody>
                <a:bodyPr anchor="ctr"/>
                <a:lstStyle/>
                <a:p>
                  <a:pPr algn="ctr"/>
                  <a:endParaRPr dirty="0">
                    <a:cs typeface="+mn-ea"/>
                    <a:sym typeface="+mn-lt"/>
                  </a:endParaRPr>
                </a:p>
              </p:txBody>
            </p:sp>
            <p:sp>
              <p:nvSpPr>
                <p:cNvPr id="142" name="íšḻíḋê"/>
                <p:cNvSpPr/>
                <p:nvPr/>
              </p:nvSpPr>
              <p:spPr bwMode="auto">
                <a:xfrm>
                  <a:off x="4224375" y="434497"/>
                  <a:ext cx="466461" cy="253542"/>
                </a:xfrm>
                <a:custGeom>
                  <a:avLst/>
                  <a:gdLst>
                    <a:gd name="T0" fmla="*/ 209 w 224"/>
                    <a:gd name="T1" fmla="*/ 12 h 122"/>
                    <a:gd name="T2" fmla="*/ 222 w 224"/>
                    <a:gd name="T3" fmla="*/ 19 h 122"/>
                    <a:gd name="T4" fmla="*/ 217 w 224"/>
                    <a:gd name="T5" fmla="*/ 23 h 122"/>
                    <a:gd name="T6" fmla="*/ 207 w 224"/>
                    <a:gd name="T7" fmla="*/ 27 h 122"/>
                    <a:gd name="T8" fmla="*/ 181 w 224"/>
                    <a:gd name="T9" fmla="*/ 32 h 122"/>
                    <a:gd name="T10" fmla="*/ 193 w 224"/>
                    <a:gd name="T11" fmla="*/ 36 h 122"/>
                    <a:gd name="T12" fmla="*/ 170 w 224"/>
                    <a:gd name="T13" fmla="*/ 45 h 122"/>
                    <a:gd name="T14" fmla="*/ 163 w 224"/>
                    <a:gd name="T15" fmla="*/ 49 h 122"/>
                    <a:gd name="T16" fmla="*/ 152 w 224"/>
                    <a:gd name="T17" fmla="*/ 55 h 122"/>
                    <a:gd name="T18" fmla="*/ 133 w 224"/>
                    <a:gd name="T19" fmla="*/ 62 h 122"/>
                    <a:gd name="T20" fmla="*/ 127 w 224"/>
                    <a:gd name="T21" fmla="*/ 68 h 122"/>
                    <a:gd name="T22" fmla="*/ 114 w 224"/>
                    <a:gd name="T23" fmla="*/ 70 h 122"/>
                    <a:gd name="T24" fmla="*/ 122 w 224"/>
                    <a:gd name="T25" fmla="*/ 81 h 122"/>
                    <a:gd name="T26" fmla="*/ 109 w 224"/>
                    <a:gd name="T27" fmla="*/ 90 h 122"/>
                    <a:gd name="T28" fmla="*/ 99 w 224"/>
                    <a:gd name="T29" fmla="*/ 96 h 122"/>
                    <a:gd name="T30" fmla="*/ 83 w 224"/>
                    <a:gd name="T31" fmla="*/ 107 h 122"/>
                    <a:gd name="T32" fmla="*/ 88 w 224"/>
                    <a:gd name="T33" fmla="*/ 116 h 122"/>
                    <a:gd name="T34" fmla="*/ 73 w 224"/>
                    <a:gd name="T35" fmla="*/ 120 h 122"/>
                    <a:gd name="T36" fmla="*/ 45 w 224"/>
                    <a:gd name="T37" fmla="*/ 114 h 122"/>
                    <a:gd name="T38" fmla="*/ 36 w 224"/>
                    <a:gd name="T39" fmla="*/ 116 h 122"/>
                    <a:gd name="T40" fmla="*/ 23 w 224"/>
                    <a:gd name="T41" fmla="*/ 107 h 122"/>
                    <a:gd name="T42" fmla="*/ 36 w 224"/>
                    <a:gd name="T43" fmla="*/ 96 h 122"/>
                    <a:gd name="T44" fmla="*/ 51 w 224"/>
                    <a:gd name="T45" fmla="*/ 96 h 122"/>
                    <a:gd name="T46" fmla="*/ 25 w 224"/>
                    <a:gd name="T47" fmla="*/ 90 h 122"/>
                    <a:gd name="T48" fmla="*/ 40 w 224"/>
                    <a:gd name="T49" fmla="*/ 79 h 122"/>
                    <a:gd name="T50" fmla="*/ 53 w 224"/>
                    <a:gd name="T51" fmla="*/ 79 h 122"/>
                    <a:gd name="T52" fmla="*/ 53 w 224"/>
                    <a:gd name="T53" fmla="*/ 71 h 122"/>
                    <a:gd name="T54" fmla="*/ 49 w 224"/>
                    <a:gd name="T55" fmla="*/ 62 h 122"/>
                    <a:gd name="T56" fmla="*/ 40 w 224"/>
                    <a:gd name="T57" fmla="*/ 58 h 122"/>
                    <a:gd name="T58" fmla="*/ 60 w 224"/>
                    <a:gd name="T59" fmla="*/ 56 h 122"/>
                    <a:gd name="T60" fmla="*/ 68 w 224"/>
                    <a:gd name="T61" fmla="*/ 53 h 122"/>
                    <a:gd name="T62" fmla="*/ 83 w 224"/>
                    <a:gd name="T63" fmla="*/ 42 h 122"/>
                    <a:gd name="T64" fmla="*/ 51 w 224"/>
                    <a:gd name="T65" fmla="*/ 47 h 122"/>
                    <a:gd name="T66" fmla="*/ 29 w 224"/>
                    <a:gd name="T67" fmla="*/ 42 h 122"/>
                    <a:gd name="T68" fmla="*/ 6 w 224"/>
                    <a:gd name="T69" fmla="*/ 36 h 122"/>
                    <a:gd name="T70" fmla="*/ 2 w 224"/>
                    <a:gd name="T71" fmla="*/ 25 h 122"/>
                    <a:gd name="T72" fmla="*/ 40 w 224"/>
                    <a:gd name="T73" fmla="*/ 15 h 122"/>
                    <a:gd name="T74" fmla="*/ 66 w 224"/>
                    <a:gd name="T75" fmla="*/ 10 h 122"/>
                    <a:gd name="T76" fmla="*/ 97 w 224"/>
                    <a:gd name="T77" fmla="*/ 4 h 122"/>
                    <a:gd name="T78" fmla="*/ 129 w 224"/>
                    <a:gd name="T79" fmla="*/ 2 h 122"/>
                    <a:gd name="T80" fmla="*/ 146 w 224"/>
                    <a:gd name="T81" fmla="*/ 2 h 122"/>
                    <a:gd name="T82" fmla="*/ 178 w 224"/>
                    <a:gd name="T83" fmla="*/ 2 h 122"/>
                    <a:gd name="T84" fmla="*/ 209 w 224"/>
                    <a:gd name="T85"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4" h="122">
                      <a:moveTo>
                        <a:pt x="209" y="4"/>
                      </a:moveTo>
                      <a:cubicBezTo>
                        <a:pt x="206" y="8"/>
                        <a:pt x="209" y="7"/>
                        <a:pt x="209" y="12"/>
                      </a:cubicBezTo>
                      <a:cubicBezTo>
                        <a:pt x="214" y="12"/>
                        <a:pt x="219" y="12"/>
                        <a:pt x="224" y="12"/>
                      </a:cubicBezTo>
                      <a:cubicBezTo>
                        <a:pt x="224" y="15"/>
                        <a:pt x="222" y="16"/>
                        <a:pt x="222" y="19"/>
                      </a:cubicBezTo>
                      <a:cubicBezTo>
                        <a:pt x="221" y="20"/>
                        <a:pt x="218" y="18"/>
                        <a:pt x="217" y="19"/>
                      </a:cubicBezTo>
                      <a:cubicBezTo>
                        <a:pt x="216" y="20"/>
                        <a:pt x="217" y="23"/>
                        <a:pt x="217" y="23"/>
                      </a:cubicBezTo>
                      <a:cubicBezTo>
                        <a:pt x="214" y="24"/>
                        <a:pt x="210" y="25"/>
                        <a:pt x="209" y="23"/>
                      </a:cubicBezTo>
                      <a:cubicBezTo>
                        <a:pt x="207" y="22"/>
                        <a:pt x="208" y="26"/>
                        <a:pt x="207" y="27"/>
                      </a:cubicBezTo>
                      <a:cubicBezTo>
                        <a:pt x="205" y="28"/>
                        <a:pt x="200" y="25"/>
                        <a:pt x="200" y="29"/>
                      </a:cubicBezTo>
                      <a:cubicBezTo>
                        <a:pt x="194" y="28"/>
                        <a:pt x="185" y="26"/>
                        <a:pt x="181" y="32"/>
                      </a:cubicBezTo>
                      <a:cubicBezTo>
                        <a:pt x="183" y="37"/>
                        <a:pt x="191" y="32"/>
                        <a:pt x="193" y="30"/>
                      </a:cubicBezTo>
                      <a:cubicBezTo>
                        <a:pt x="195" y="31"/>
                        <a:pt x="192" y="33"/>
                        <a:pt x="193" y="36"/>
                      </a:cubicBezTo>
                      <a:cubicBezTo>
                        <a:pt x="186" y="36"/>
                        <a:pt x="182" y="39"/>
                        <a:pt x="176" y="40"/>
                      </a:cubicBezTo>
                      <a:cubicBezTo>
                        <a:pt x="173" y="41"/>
                        <a:pt x="171" y="43"/>
                        <a:pt x="170" y="45"/>
                      </a:cubicBezTo>
                      <a:cubicBezTo>
                        <a:pt x="169" y="46"/>
                        <a:pt x="166" y="45"/>
                        <a:pt x="165" y="45"/>
                      </a:cubicBezTo>
                      <a:cubicBezTo>
                        <a:pt x="163" y="46"/>
                        <a:pt x="164" y="48"/>
                        <a:pt x="163" y="49"/>
                      </a:cubicBezTo>
                      <a:cubicBezTo>
                        <a:pt x="161" y="50"/>
                        <a:pt x="157" y="47"/>
                        <a:pt x="157" y="51"/>
                      </a:cubicBezTo>
                      <a:cubicBezTo>
                        <a:pt x="157" y="54"/>
                        <a:pt x="152" y="52"/>
                        <a:pt x="152" y="55"/>
                      </a:cubicBezTo>
                      <a:cubicBezTo>
                        <a:pt x="151" y="59"/>
                        <a:pt x="146" y="56"/>
                        <a:pt x="144" y="58"/>
                      </a:cubicBezTo>
                      <a:cubicBezTo>
                        <a:pt x="142" y="61"/>
                        <a:pt x="137" y="60"/>
                        <a:pt x="133" y="62"/>
                      </a:cubicBezTo>
                      <a:cubicBezTo>
                        <a:pt x="132" y="62"/>
                        <a:pt x="133" y="64"/>
                        <a:pt x="131" y="64"/>
                      </a:cubicBezTo>
                      <a:cubicBezTo>
                        <a:pt x="126" y="64"/>
                        <a:pt x="129" y="66"/>
                        <a:pt x="127" y="68"/>
                      </a:cubicBezTo>
                      <a:cubicBezTo>
                        <a:pt x="127" y="68"/>
                        <a:pt x="126" y="68"/>
                        <a:pt x="125" y="68"/>
                      </a:cubicBezTo>
                      <a:cubicBezTo>
                        <a:pt x="124" y="68"/>
                        <a:pt x="120" y="71"/>
                        <a:pt x="114" y="70"/>
                      </a:cubicBezTo>
                      <a:cubicBezTo>
                        <a:pt x="115" y="72"/>
                        <a:pt x="122" y="73"/>
                        <a:pt x="114" y="73"/>
                      </a:cubicBezTo>
                      <a:cubicBezTo>
                        <a:pt x="115" y="77"/>
                        <a:pt x="124" y="74"/>
                        <a:pt x="122" y="81"/>
                      </a:cubicBezTo>
                      <a:cubicBezTo>
                        <a:pt x="118" y="77"/>
                        <a:pt x="118" y="81"/>
                        <a:pt x="118" y="86"/>
                      </a:cubicBezTo>
                      <a:cubicBezTo>
                        <a:pt x="114" y="81"/>
                        <a:pt x="112" y="88"/>
                        <a:pt x="109" y="90"/>
                      </a:cubicBezTo>
                      <a:cubicBezTo>
                        <a:pt x="105" y="92"/>
                        <a:pt x="100" y="90"/>
                        <a:pt x="97" y="94"/>
                      </a:cubicBezTo>
                      <a:cubicBezTo>
                        <a:pt x="96" y="96"/>
                        <a:pt x="99" y="95"/>
                        <a:pt x="99" y="96"/>
                      </a:cubicBezTo>
                      <a:cubicBezTo>
                        <a:pt x="100" y="97"/>
                        <a:pt x="93" y="99"/>
                        <a:pt x="97" y="99"/>
                      </a:cubicBezTo>
                      <a:cubicBezTo>
                        <a:pt x="95" y="105"/>
                        <a:pt x="85" y="101"/>
                        <a:pt x="83" y="107"/>
                      </a:cubicBezTo>
                      <a:cubicBezTo>
                        <a:pt x="86" y="110"/>
                        <a:pt x="91" y="111"/>
                        <a:pt x="97" y="111"/>
                      </a:cubicBezTo>
                      <a:cubicBezTo>
                        <a:pt x="99" y="117"/>
                        <a:pt x="88" y="112"/>
                        <a:pt x="88" y="116"/>
                      </a:cubicBezTo>
                      <a:cubicBezTo>
                        <a:pt x="88" y="119"/>
                        <a:pt x="86" y="116"/>
                        <a:pt x="84" y="116"/>
                      </a:cubicBezTo>
                      <a:cubicBezTo>
                        <a:pt x="80" y="116"/>
                        <a:pt x="78" y="122"/>
                        <a:pt x="73" y="120"/>
                      </a:cubicBezTo>
                      <a:cubicBezTo>
                        <a:pt x="72" y="118"/>
                        <a:pt x="69" y="118"/>
                        <a:pt x="70" y="114"/>
                      </a:cubicBezTo>
                      <a:cubicBezTo>
                        <a:pt x="60" y="113"/>
                        <a:pt x="54" y="116"/>
                        <a:pt x="45" y="114"/>
                      </a:cubicBezTo>
                      <a:cubicBezTo>
                        <a:pt x="45" y="114"/>
                        <a:pt x="43" y="112"/>
                        <a:pt x="43" y="112"/>
                      </a:cubicBezTo>
                      <a:cubicBezTo>
                        <a:pt x="40" y="112"/>
                        <a:pt x="39" y="116"/>
                        <a:pt x="36" y="116"/>
                      </a:cubicBezTo>
                      <a:cubicBezTo>
                        <a:pt x="27" y="117"/>
                        <a:pt x="20" y="114"/>
                        <a:pt x="10" y="112"/>
                      </a:cubicBezTo>
                      <a:cubicBezTo>
                        <a:pt x="13" y="109"/>
                        <a:pt x="17" y="107"/>
                        <a:pt x="23" y="107"/>
                      </a:cubicBezTo>
                      <a:cubicBezTo>
                        <a:pt x="27" y="106"/>
                        <a:pt x="23" y="99"/>
                        <a:pt x="27" y="97"/>
                      </a:cubicBezTo>
                      <a:cubicBezTo>
                        <a:pt x="32" y="99"/>
                        <a:pt x="31" y="95"/>
                        <a:pt x="36" y="96"/>
                      </a:cubicBezTo>
                      <a:cubicBezTo>
                        <a:pt x="36" y="102"/>
                        <a:pt x="43" y="101"/>
                        <a:pt x="49" y="101"/>
                      </a:cubicBezTo>
                      <a:cubicBezTo>
                        <a:pt x="53" y="100"/>
                        <a:pt x="47" y="98"/>
                        <a:pt x="51" y="96"/>
                      </a:cubicBezTo>
                      <a:cubicBezTo>
                        <a:pt x="50" y="91"/>
                        <a:pt x="40" y="97"/>
                        <a:pt x="43" y="88"/>
                      </a:cubicBezTo>
                      <a:cubicBezTo>
                        <a:pt x="36" y="90"/>
                        <a:pt x="33" y="93"/>
                        <a:pt x="25" y="90"/>
                      </a:cubicBezTo>
                      <a:cubicBezTo>
                        <a:pt x="26" y="86"/>
                        <a:pt x="30" y="85"/>
                        <a:pt x="34" y="84"/>
                      </a:cubicBezTo>
                      <a:cubicBezTo>
                        <a:pt x="36" y="83"/>
                        <a:pt x="38" y="81"/>
                        <a:pt x="40" y="79"/>
                      </a:cubicBezTo>
                      <a:cubicBezTo>
                        <a:pt x="42" y="79"/>
                        <a:pt x="43" y="78"/>
                        <a:pt x="43" y="77"/>
                      </a:cubicBezTo>
                      <a:cubicBezTo>
                        <a:pt x="48" y="76"/>
                        <a:pt x="51" y="77"/>
                        <a:pt x="53" y="79"/>
                      </a:cubicBezTo>
                      <a:cubicBezTo>
                        <a:pt x="55" y="78"/>
                        <a:pt x="57" y="76"/>
                        <a:pt x="58" y="73"/>
                      </a:cubicBezTo>
                      <a:cubicBezTo>
                        <a:pt x="59" y="70"/>
                        <a:pt x="54" y="73"/>
                        <a:pt x="53" y="71"/>
                      </a:cubicBezTo>
                      <a:cubicBezTo>
                        <a:pt x="52" y="71"/>
                        <a:pt x="51" y="67"/>
                        <a:pt x="51" y="66"/>
                      </a:cubicBezTo>
                      <a:cubicBezTo>
                        <a:pt x="50" y="65"/>
                        <a:pt x="48" y="64"/>
                        <a:pt x="49" y="62"/>
                      </a:cubicBezTo>
                      <a:cubicBezTo>
                        <a:pt x="48" y="63"/>
                        <a:pt x="46" y="64"/>
                        <a:pt x="43" y="64"/>
                      </a:cubicBezTo>
                      <a:cubicBezTo>
                        <a:pt x="44" y="60"/>
                        <a:pt x="43" y="58"/>
                        <a:pt x="40" y="58"/>
                      </a:cubicBezTo>
                      <a:cubicBezTo>
                        <a:pt x="41" y="55"/>
                        <a:pt x="43" y="52"/>
                        <a:pt x="49" y="53"/>
                      </a:cubicBezTo>
                      <a:cubicBezTo>
                        <a:pt x="54" y="52"/>
                        <a:pt x="53" y="59"/>
                        <a:pt x="60" y="56"/>
                      </a:cubicBezTo>
                      <a:cubicBezTo>
                        <a:pt x="60" y="59"/>
                        <a:pt x="61" y="60"/>
                        <a:pt x="62" y="60"/>
                      </a:cubicBezTo>
                      <a:cubicBezTo>
                        <a:pt x="68" y="62"/>
                        <a:pt x="65" y="54"/>
                        <a:pt x="68" y="53"/>
                      </a:cubicBezTo>
                      <a:cubicBezTo>
                        <a:pt x="77" y="51"/>
                        <a:pt x="85" y="48"/>
                        <a:pt x="90" y="42"/>
                      </a:cubicBezTo>
                      <a:cubicBezTo>
                        <a:pt x="90" y="37"/>
                        <a:pt x="87" y="44"/>
                        <a:pt x="83" y="42"/>
                      </a:cubicBezTo>
                      <a:cubicBezTo>
                        <a:pt x="80" y="44"/>
                        <a:pt x="75" y="44"/>
                        <a:pt x="73" y="47"/>
                      </a:cubicBezTo>
                      <a:cubicBezTo>
                        <a:pt x="68" y="46"/>
                        <a:pt x="59" y="48"/>
                        <a:pt x="51" y="47"/>
                      </a:cubicBezTo>
                      <a:cubicBezTo>
                        <a:pt x="46" y="47"/>
                        <a:pt x="44" y="44"/>
                        <a:pt x="38" y="47"/>
                      </a:cubicBezTo>
                      <a:cubicBezTo>
                        <a:pt x="36" y="40"/>
                        <a:pt x="31" y="48"/>
                        <a:pt x="29" y="42"/>
                      </a:cubicBezTo>
                      <a:cubicBezTo>
                        <a:pt x="26" y="45"/>
                        <a:pt x="21" y="40"/>
                        <a:pt x="14" y="42"/>
                      </a:cubicBezTo>
                      <a:cubicBezTo>
                        <a:pt x="15" y="36"/>
                        <a:pt x="8" y="39"/>
                        <a:pt x="6" y="36"/>
                      </a:cubicBezTo>
                      <a:cubicBezTo>
                        <a:pt x="5" y="31"/>
                        <a:pt x="10" y="32"/>
                        <a:pt x="12" y="30"/>
                      </a:cubicBezTo>
                      <a:cubicBezTo>
                        <a:pt x="12" y="25"/>
                        <a:pt x="0" y="33"/>
                        <a:pt x="2" y="25"/>
                      </a:cubicBezTo>
                      <a:cubicBezTo>
                        <a:pt x="11" y="22"/>
                        <a:pt x="25" y="21"/>
                        <a:pt x="38" y="19"/>
                      </a:cubicBezTo>
                      <a:cubicBezTo>
                        <a:pt x="40" y="19"/>
                        <a:pt x="39" y="17"/>
                        <a:pt x="40" y="15"/>
                      </a:cubicBezTo>
                      <a:cubicBezTo>
                        <a:pt x="49" y="17"/>
                        <a:pt x="57" y="13"/>
                        <a:pt x="62" y="15"/>
                      </a:cubicBezTo>
                      <a:cubicBezTo>
                        <a:pt x="64" y="14"/>
                        <a:pt x="65" y="12"/>
                        <a:pt x="66" y="10"/>
                      </a:cubicBezTo>
                      <a:cubicBezTo>
                        <a:pt x="77" y="9"/>
                        <a:pt x="87" y="6"/>
                        <a:pt x="96" y="8"/>
                      </a:cubicBezTo>
                      <a:cubicBezTo>
                        <a:pt x="97" y="8"/>
                        <a:pt x="97" y="6"/>
                        <a:pt x="97" y="4"/>
                      </a:cubicBezTo>
                      <a:cubicBezTo>
                        <a:pt x="105" y="5"/>
                        <a:pt x="115" y="3"/>
                        <a:pt x="120" y="6"/>
                      </a:cubicBezTo>
                      <a:cubicBezTo>
                        <a:pt x="121" y="3"/>
                        <a:pt x="129" y="6"/>
                        <a:pt x="129" y="2"/>
                      </a:cubicBezTo>
                      <a:cubicBezTo>
                        <a:pt x="134" y="4"/>
                        <a:pt x="141" y="5"/>
                        <a:pt x="148" y="4"/>
                      </a:cubicBezTo>
                      <a:cubicBezTo>
                        <a:pt x="148" y="3"/>
                        <a:pt x="147" y="3"/>
                        <a:pt x="146" y="2"/>
                      </a:cubicBezTo>
                      <a:cubicBezTo>
                        <a:pt x="146" y="0"/>
                        <a:pt x="148" y="1"/>
                        <a:pt x="148" y="2"/>
                      </a:cubicBezTo>
                      <a:cubicBezTo>
                        <a:pt x="156" y="4"/>
                        <a:pt x="169" y="1"/>
                        <a:pt x="178" y="2"/>
                      </a:cubicBezTo>
                      <a:cubicBezTo>
                        <a:pt x="178" y="2"/>
                        <a:pt x="177" y="6"/>
                        <a:pt x="178" y="6"/>
                      </a:cubicBezTo>
                      <a:cubicBezTo>
                        <a:pt x="192" y="6"/>
                        <a:pt x="193" y="3"/>
                        <a:pt x="209" y="4"/>
                      </a:cubicBezTo>
                      <a:close/>
                    </a:path>
                  </a:pathLst>
                </a:custGeom>
                <a:grpFill/>
                <a:ln>
                  <a:noFill/>
                </a:ln>
              </p:spPr>
              <p:txBody>
                <a:bodyPr anchor="ctr"/>
                <a:lstStyle/>
                <a:p>
                  <a:pPr algn="ctr"/>
                  <a:endParaRPr dirty="0">
                    <a:cs typeface="+mn-ea"/>
                    <a:sym typeface="+mn-lt"/>
                  </a:endParaRPr>
                </a:p>
              </p:txBody>
            </p:sp>
            <p:sp>
              <p:nvSpPr>
                <p:cNvPr id="143" name="íşḷíḑè"/>
                <p:cNvSpPr/>
                <p:nvPr/>
              </p:nvSpPr>
              <p:spPr bwMode="auto">
                <a:xfrm>
                  <a:off x="5955742" y="531150"/>
                  <a:ext cx="133075" cy="49028"/>
                </a:xfrm>
                <a:custGeom>
                  <a:avLst/>
                  <a:gdLst>
                    <a:gd name="T0" fmla="*/ 17 w 64"/>
                    <a:gd name="T1" fmla="*/ 3 h 24"/>
                    <a:gd name="T2" fmla="*/ 17 w 64"/>
                    <a:gd name="T3" fmla="*/ 5 h 24"/>
                    <a:gd name="T4" fmla="*/ 22 w 64"/>
                    <a:gd name="T5" fmla="*/ 10 h 24"/>
                    <a:gd name="T6" fmla="*/ 28 w 64"/>
                    <a:gd name="T7" fmla="*/ 7 h 24"/>
                    <a:gd name="T8" fmla="*/ 37 w 64"/>
                    <a:gd name="T9" fmla="*/ 10 h 24"/>
                    <a:gd name="T10" fmla="*/ 54 w 64"/>
                    <a:gd name="T11" fmla="*/ 7 h 24"/>
                    <a:gd name="T12" fmla="*/ 61 w 64"/>
                    <a:gd name="T13" fmla="*/ 10 h 24"/>
                    <a:gd name="T14" fmla="*/ 58 w 64"/>
                    <a:gd name="T15" fmla="*/ 18 h 24"/>
                    <a:gd name="T16" fmla="*/ 41 w 64"/>
                    <a:gd name="T17" fmla="*/ 20 h 24"/>
                    <a:gd name="T18" fmla="*/ 30 w 64"/>
                    <a:gd name="T19" fmla="*/ 24 h 24"/>
                    <a:gd name="T20" fmla="*/ 11 w 64"/>
                    <a:gd name="T21" fmla="*/ 10 h 24"/>
                    <a:gd name="T22" fmla="*/ 2 w 64"/>
                    <a:gd name="T23" fmla="*/ 9 h 24"/>
                    <a:gd name="T24" fmla="*/ 17 w 64"/>
                    <a:gd name="T25"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24">
                      <a:moveTo>
                        <a:pt x="17" y="3"/>
                      </a:moveTo>
                      <a:cubicBezTo>
                        <a:pt x="19" y="3"/>
                        <a:pt x="18" y="5"/>
                        <a:pt x="17" y="5"/>
                      </a:cubicBezTo>
                      <a:cubicBezTo>
                        <a:pt x="16" y="9"/>
                        <a:pt x="25" y="4"/>
                        <a:pt x="22" y="10"/>
                      </a:cubicBezTo>
                      <a:cubicBezTo>
                        <a:pt x="26" y="11"/>
                        <a:pt x="25" y="7"/>
                        <a:pt x="28" y="7"/>
                      </a:cubicBezTo>
                      <a:cubicBezTo>
                        <a:pt x="32" y="11"/>
                        <a:pt x="36" y="3"/>
                        <a:pt x="37" y="10"/>
                      </a:cubicBezTo>
                      <a:cubicBezTo>
                        <a:pt x="42" y="9"/>
                        <a:pt x="49" y="8"/>
                        <a:pt x="54" y="7"/>
                      </a:cubicBezTo>
                      <a:cubicBezTo>
                        <a:pt x="53" y="12"/>
                        <a:pt x="63" y="5"/>
                        <a:pt x="61" y="10"/>
                      </a:cubicBezTo>
                      <a:cubicBezTo>
                        <a:pt x="64" y="16"/>
                        <a:pt x="50" y="14"/>
                        <a:pt x="58" y="18"/>
                      </a:cubicBezTo>
                      <a:cubicBezTo>
                        <a:pt x="56" y="22"/>
                        <a:pt x="46" y="19"/>
                        <a:pt x="41" y="20"/>
                      </a:cubicBezTo>
                      <a:cubicBezTo>
                        <a:pt x="37" y="20"/>
                        <a:pt x="33" y="22"/>
                        <a:pt x="30" y="24"/>
                      </a:cubicBezTo>
                      <a:cubicBezTo>
                        <a:pt x="22" y="20"/>
                        <a:pt x="15" y="17"/>
                        <a:pt x="11" y="10"/>
                      </a:cubicBezTo>
                      <a:cubicBezTo>
                        <a:pt x="8" y="9"/>
                        <a:pt x="1" y="13"/>
                        <a:pt x="2" y="9"/>
                      </a:cubicBezTo>
                      <a:cubicBezTo>
                        <a:pt x="0" y="0"/>
                        <a:pt x="16" y="9"/>
                        <a:pt x="17" y="3"/>
                      </a:cubicBezTo>
                      <a:close/>
                    </a:path>
                  </a:pathLst>
                </a:custGeom>
                <a:grpFill/>
                <a:ln>
                  <a:noFill/>
                </a:ln>
              </p:spPr>
              <p:txBody>
                <a:bodyPr anchor="ctr"/>
                <a:lstStyle/>
                <a:p>
                  <a:pPr algn="ctr"/>
                  <a:endParaRPr dirty="0">
                    <a:cs typeface="+mn-ea"/>
                    <a:sym typeface="+mn-lt"/>
                  </a:endParaRPr>
                </a:p>
              </p:txBody>
            </p:sp>
            <p:sp>
              <p:nvSpPr>
                <p:cNvPr id="144" name="íṣḻïde"/>
                <p:cNvSpPr/>
                <p:nvPr/>
              </p:nvSpPr>
              <p:spPr bwMode="auto">
                <a:xfrm>
                  <a:off x="3864374" y="596988"/>
                  <a:ext cx="63036" cy="19611"/>
                </a:xfrm>
                <a:custGeom>
                  <a:avLst/>
                  <a:gdLst>
                    <a:gd name="T0" fmla="*/ 28 w 30"/>
                    <a:gd name="T1" fmla="*/ 1 h 9"/>
                    <a:gd name="T2" fmla="*/ 17 w 30"/>
                    <a:gd name="T3" fmla="*/ 6 h 9"/>
                    <a:gd name="T4" fmla="*/ 13 w 30"/>
                    <a:gd name="T5" fmla="*/ 8 h 9"/>
                    <a:gd name="T6" fmla="*/ 6 w 30"/>
                    <a:gd name="T7" fmla="*/ 8 h 9"/>
                    <a:gd name="T8" fmla="*/ 10 w 30"/>
                    <a:gd name="T9" fmla="*/ 3 h 9"/>
                    <a:gd name="T10" fmla="*/ 28 w 30"/>
                    <a:gd name="T11" fmla="*/ 1 h 9"/>
                  </a:gdLst>
                  <a:ahLst/>
                  <a:cxnLst>
                    <a:cxn ang="0">
                      <a:pos x="T0" y="T1"/>
                    </a:cxn>
                    <a:cxn ang="0">
                      <a:pos x="T2" y="T3"/>
                    </a:cxn>
                    <a:cxn ang="0">
                      <a:pos x="T4" y="T5"/>
                    </a:cxn>
                    <a:cxn ang="0">
                      <a:pos x="T6" y="T7"/>
                    </a:cxn>
                    <a:cxn ang="0">
                      <a:pos x="T8" y="T9"/>
                    </a:cxn>
                    <a:cxn ang="0">
                      <a:pos x="T10" y="T11"/>
                    </a:cxn>
                  </a:cxnLst>
                  <a:rect l="0" t="0" r="r" b="b"/>
                  <a:pathLst>
                    <a:path w="30" h="9">
                      <a:moveTo>
                        <a:pt x="28" y="1"/>
                      </a:moveTo>
                      <a:cubicBezTo>
                        <a:pt x="30" y="7"/>
                        <a:pt x="22" y="6"/>
                        <a:pt x="17" y="6"/>
                      </a:cubicBezTo>
                      <a:cubicBezTo>
                        <a:pt x="15" y="7"/>
                        <a:pt x="15" y="8"/>
                        <a:pt x="13" y="8"/>
                      </a:cubicBezTo>
                      <a:cubicBezTo>
                        <a:pt x="10" y="8"/>
                        <a:pt x="6" y="6"/>
                        <a:pt x="6" y="8"/>
                      </a:cubicBezTo>
                      <a:cubicBezTo>
                        <a:pt x="0" y="9"/>
                        <a:pt x="9" y="2"/>
                        <a:pt x="10" y="3"/>
                      </a:cubicBezTo>
                      <a:cubicBezTo>
                        <a:pt x="13" y="7"/>
                        <a:pt x="22" y="0"/>
                        <a:pt x="28" y="1"/>
                      </a:cubicBezTo>
                      <a:close/>
                    </a:path>
                  </a:pathLst>
                </a:custGeom>
                <a:grpFill/>
                <a:ln>
                  <a:noFill/>
                </a:ln>
              </p:spPr>
              <p:txBody>
                <a:bodyPr anchor="ctr"/>
                <a:lstStyle/>
                <a:p>
                  <a:pPr algn="ctr"/>
                  <a:endParaRPr dirty="0">
                    <a:cs typeface="+mn-ea"/>
                    <a:sym typeface="+mn-lt"/>
                  </a:endParaRPr>
                </a:p>
              </p:txBody>
            </p:sp>
            <p:sp>
              <p:nvSpPr>
                <p:cNvPr id="145" name="iṩļíḓê"/>
                <p:cNvSpPr/>
                <p:nvPr/>
              </p:nvSpPr>
              <p:spPr bwMode="auto">
                <a:xfrm>
                  <a:off x="4109512" y="596988"/>
                  <a:ext cx="56031" cy="37822"/>
                </a:xfrm>
                <a:custGeom>
                  <a:avLst/>
                  <a:gdLst>
                    <a:gd name="T0" fmla="*/ 13 w 27"/>
                    <a:gd name="T1" fmla="*/ 1 h 18"/>
                    <a:gd name="T2" fmla="*/ 9 w 27"/>
                    <a:gd name="T3" fmla="*/ 3 h 18"/>
                    <a:gd name="T4" fmla="*/ 18 w 27"/>
                    <a:gd name="T5" fmla="*/ 8 h 18"/>
                    <a:gd name="T6" fmla="*/ 22 w 27"/>
                    <a:gd name="T7" fmla="*/ 6 h 18"/>
                    <a:gd name="T8" fmla="*/ 11 w 27"/>
                    <a:gd name="T9" fmla="*/ 18 h 18"/>
                    <a:gd name="T10" fmla="*/ 0 w 27"/>
                    <a:gd name="T11" fmla="*/ 5 h 18"/>
                    <a:gd name="T12" fmla="*/ 13 w 27"/>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27" h="18">
                      <a:moveTo>
                        <a:pt x="13" y="1"/>
                      </a:moveTo>
                      <a:cubicBezTo>
                        <a:pt x="13" y="3"/>
                        <a:pt x="10" y="2"/>
                        <a:pt x="9" y="3"/>
                      </a:cubicBezTo>
                      <a:cubicBezTo>
                        <a:pt x="9" y="8"/>
                        <a:pt x="21" y="0"/>
                        <a:pt x="18" y="8"/>
                      </a:cubicBezTo>
                      <a:cubicBezTo>
                        <a:pt x="20" y="9"/>
                        <a:pt x="22" y="8"/>
                        <a:pt x="22" y="6"/>
                      </a:cubicBezTo>
                      <a:cubicBezTo>
                        <a:pt x="27" y="12"/>
                        <a:pt x="12" y="13"/>
                        <a:pt x="11" y="18"/>
                      </a:cubicBezTo>
                      <a:cubicBezTo>
                        <a:pt x="6" y="14"/>
                        <a:pt x="7" y="5"/>
                        <a:pt x="0" y="5"/>
                      </a:cubicBezTo>
                      <a:cubicBezTo>
                        <a:pt x="2" y="1"/>
                        <a:pt x="9" y="3"/>
                        <a:pt x="13" y="1"/>
                      </a:cubicBezTo>
                      <a:close/>
                    </a:path>
                  </a:pathLst>
                </a:custGeom>
                <a:grpFill/>
                <a:ln>
                  <a:noFill/>
                </a:ln>
              </p:spPr>
              <p:txBody>
                <a:bodyPr anchor="ctr"/>
                <a:lstStyle/>
                <a:p>
                  <a:pPr algn="ctr"/>
                  <a:endParaRPr dirty="0">
                    <a:cs typeface="+mn-ea"/>
                    <a:sym typeface="+mn-lt"/>
                  </a:endParaRPr>
                </a:p>
              </p:txBody>
            </p:sp>
            <p:sp>
              <p:nvSpPr>
                <p:cNvPr id="146" name="iş1ïḋè"/>
                <p:cNvSpPr/>
                <p:nvPr/>
              </p:nvSpPr>
              <p:spPr bwMode="auto">
                <a:xfrm>
                  <a:off x="5381422" y="639011"/>
                  <a:ext cx="3276430" cy="2147400"/>
                </a:xfrm>
                <a:custGeom>
                  <a:avLst/>
                  <a:gdLst>
                    <a:gd name="T0" fmla="*/ 936 w 1575"/>
                    <a:gd name="T1" fmla="*/ 72 h 1033"/>
                    <a:gd name="T2" fmla="*/ 1105 w 1575"/>
                    <a:gd name="T3" fmla="*/ 72 h 1033"/>
                    <a:gd name="T4" fmla="*/ 1247 w 1575"/>
                    <a:gd name="T5" fmla="*/ 85 h 1033"/>
                    <a:gd name="T6" fmla="*/ 1432 w 1575"/>
                    <a:gd name="T7" fmla="*/ 115 h 1033"/>
                    <a:gd name="T8" fmla="*/ 1575 w 1575"/>
                    <a:gd name="T9" fmla="*/ 162 h 1033"/>
                    <a:gd name="T10" fmla="*/ 1484 w 1575"/>
                    <a:gd name="T11" fmla="*/ 184 h 1033"/>
                    <a:gd name="T12" fmla="*/ 1366 w 1575"/>
                    <a:gd name="T13" fmla="*/ 273 h 1033"/>
                    <a:gd name="T14" fmla="*/ 1320 w 1575"/>
                    <a:gd name="T15" fmla="*/ 301 h 1033"/>
                    <a:gd name="T16" fmla="*/ 1381 w 1575"/>
                    <a:gd name="T17" fmla="*/ 208 h 1033"/>
                    <a:gd name="T18" fmla="*/ 1247 w 1575"/>
                    <a:gd name="T19" fmla="*/ 247 h 1033"/>
                    <a:gd name="T20" fmla="*/ 1204 w 1575"/>
                    <a:gd name="T21" fmla="*/ 313 h 1033"/>
                    <a:gd name="T22" fmla="*/ 1130 w 1575"/>
                    <a:gd name="T23" fmla="*/ 415 h 1033"/>
                    <a:gd name="T24" fmla="*/ 1081 w 1575"/>
                    <a:gd name="T25" fmla="*/ 439 h 1033"/>
                    <a:gd name="T26" fmla="*/ 1061 w 1575"/>
                    <a:gd name="T27" fmla="*/ 464 h 1033"/>
                    <a:gd name="T28" fmla="*/ 993 w 1575"/>
                    <a:gd name="T29" fmla="*/ 587 h 1033"/>
                    <a:gd name="T30" fmla="*/ 956 w 1575"/>
                    <a:gd name="T31" fmla="*/ 674 h 1033"/>
                    <a:gd name="T32" fmla="*/ 895 w 1575"/>
                    <a:gd name="T33" fmla="*/ 685 h 1033"/>
                    <a:gd name="T34" fmla="*/ 882 w 1575"/>
                    <a:gd name="T35" fmla="*/ 689 h 1033"/>
                    <a:gd name="T36" fmla="*/ 848 w 1575"/>
                    <a:gd name="T37" fmla="*/ 602 h 1033"/>
                    <a:gd name="T38" fmla="*/ 742 w 1575"/>
                    <a:gd name="T39" fmla="*/ 657 h 1033"/>
                    <a:gd name="T40" fmla="*/ 665 w 1575"/>
                    <a:gd name="T41" fmla="*/ 579 h 1033"/>
                    <a:gd name="T42" fmla="*/ 524 w 1575"/>
                    <a:gd name="T43" fmla="*/ 557 h 1033"/>
                    <a:gd name="T44" fmla="*/ 557 w 1575"/>
                    <a:gd name="T45" fmla="*/ 616 h 1033"/>
                    <a:gd name="T46" fmla="*/ 453 w 1575"/>
                    <a:gd name="T47" fmla="*/ 622 h 1033"/>
                    <a:gd name="T48" fmla="*/ 391 w 1575"/>
                    <a:gd name="T49" fmla="*/ 546 h 1033"/>
                    <a:gd name="T50" fmla="*/ 440 w 1575"/>
                    <a:gd name="T51" fmla="*/ 646 h 1033"/>
                    <a:gd name="T52" fmla="*/ 470 w 1575"/>
                    <a:gd name="T53" fmla="*/ 749 h 1033"/>
                    <a:gd name="T54" fmla="*/ 412 w 1575"/>
                    <a:gd name="T55" fmla="*/ 898 h 1033"/>
                    <a:gd name="T56" fmla="*/ 352 w 1575"/>
                    <a:gd name="T57" fmla="*/ 1013 h 1033"/>
                    <a:gd name="T58" fmla="*/ 237 w 1575"/>
                    <a:gd name="T59" fmla="*/ 924 h 1033"/>
                    <a:gd name="T60" fmla="*/ 224 w 1575"/>
                    <a:gd name="T61" fmla="*/ 788 h 1033"/>
                    <a:gd name="T62" fmla="*/ 47 w 1575"/>
                    <a:gd name="T63" fmla="*/ 702 h 1033"/>
                    <a:gd name="T64" fmla="*/ 6 w 1575"/>
                    <a:gd name="T65" fmla="*/ 588 h 1033"/>
                    <a:gd name="T66" fmla="*/ 162 w 1575"/>
                    <a:gd name="T67" fmla="*/ 465 h 1033"/>
                    <a:gd name="T68" fmla="*/ 263 w 1575"/>
                    <a:gd name="T69" fmla="*/ 512 h 1033"/>
                    <a:gd name="T70" fmla="*/ 378 w 1575"/>
                    <a:gd name="T71" fmla="*/ 512 h 1033"/>
                    <a:gd name="T72" fmla="*/ 309 w 1575"/>
                    <a:gd name="T73" fmla="*/ 436 h 1033"/>
                    <a:gd name="T74" fmla="*/ 255 w 1575"/>
                    <a:gd name="T75" fmla="*/ 402 h 1033"/>
                    <a:gd name="T76" fmla="*/ 259 w 1575"/>
                    <a:gd name="T77" fmla="*/ 432 h 1033"/>
                    <a:gd name="T78" fmla="*/ 158 w 1575"/>
                    <a:gd name="T79" fmla="*/ 408 h 1033"/>
                    <a:gd name="T80" fmla="*/ 116 w 1575"/>
                    <a:gd name="T81" fmla="*/ 406 h 1033"/>
                    <a:gd name="T82" fmla="*/ 158 w 1575"/>
                    <a:gd name="T83" fmla="*/ 329 h 1033"/>
                    <a:gd name="T84" fmla="*/ 214 w 1575"/>
                    <a:gd name="T85" fmla="*/ 292 h 1033"/>
                    <a:gd name="T86" fmla="*/ 317 w 1575"/>
                    <a:gd name="T87" fmla="*/ 247 h 1033"/>
                    <a:gd name="T88" fmla="*/ 313 w 1575"/>
                    <a:gd name="T89" fmla="*/ 197 h 1033"/>
                    <a:gd name="T90" fmla="*/ 278 w 1575"/>
                    <a:gd name="T91" fmla="*/ 238 h 1033"/>
                    <a:gd name="T92" fmla="*/ 183 w 1575"/>
                    <a:gd name="T93" fmla="*/ 251 h 1033"/>
                    <a:gd name="T94" fmla="*/ 227 w 1575"/>
                    <a:gd name="T95" fmla="*/ 167 h 1033"/>
                    <a:gd name="T96" fmla="*/ 354 w 1575"/>
                    <a:gd name="T97" fmla="*/ 106 h 1033"/>
                    <a:gd name="T98" fmla="*/ 397 w 1575"/>
                    <a:gd name="T99" fmla="*/ 154 h 1033"/>
                    <a:gd name="T100" fmla="*/ 470 w 1575"/>
                    <a:gd name="T101" fmla="*/ 134 h 1033"/>
                    <a:gd name="T102" fmla="*/ 596 w 1575"/>
                    <a:gd name="T103" fmla="*/ 126 h 1033"/>
                    <a:gd name="T104" fmla="*/ 660 w 1575"/>
                    <a:gd name="T105" fmla="*/ 83 h 1033"/>
                    <a:gd name="T106" fmla="*/ 705 w 1575"/>
                    <a:gd name="T107" fmla="*/ 130 h 1033"/>
                    <a:gd name="T108" fmla="*/ 734 w 1575"/>
                    <a:gd name="T109" fmla="*/ 81 h 1033"/>
                    <a:gd name="T110" fmla="*/ 889 w 1575"/>
                    <a:gd name="T111" fmla="*/ 18 h 1033"/>
                    <a:gd name="T112" fmla="*/ 373 w 1575"/>
                    <a:gd name="T113" fmla="*/ 374 h 1033"/>
                    <a:gd name="T114" fmla="*/ 449 w 1575"/>
                    <a:gd name="T115" fmla="*/ 424 h 1033"/>
                    <a:gd name="T116" fmla="*/ 531 w 1575"/>
                    <a:gd name="T117" fmla="*/ 411 h 1033"/>
                    <a:gd name="T118" fmla="*/ 505 w 1575"/>
                    <a:gd name="T119" fmla="*/ 451 h 1033"/>
                    <a:gd name="T120" fmla="*/ 375 w 1575"/>
                    <a:gd name="T121" fmla="*/ 762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5" h="1033">
                      <a:moveTo>
                        <a:pt x="949" y="11"/>
                      </a:moveTo>
                      <a:cubicBezTo>
                        <a:pt x="949" y="13"/>
                        <a:pt x="952" y="12"/>
                        <a:pt x="954" y="13"/>
                      </a:cubicBezTo>
                      <a:cubicBezTo>
                        <a:pt x="954" y="15"/>
                        <a:pt x="951" y="14"/>
                        <a:pt x="949" y="14"/>
                      </a:cubicBezTo>
                      <a:cubicBezTo>
                        <a:pt x="957" y="22"/>
                        <a:pt x="965" y="11"/>
                        <a:pt x="979" y="14"/>
                      </a:cubicBezTo>
                      <a:cubicBezTo>
                        <a:pt x="982" y="19"/>
                        <a:pt x="987" y="22"/>
                        <a:pt x="993" y="24"/>
                      </a:cubicBezTo>
                      <a:cubicBezTo>
                        <a:pt x="994" y="26"/>
                        <a:pt x="993" y="29"/>
                        <a:pt x="993" y="31"/>
                      </a:cubicBezTo>
                      <a:cubicBezTo>
                        <a:pt x="994" y="33"/>
                        <a:pt x="998" y="33"/>
                        <a:pt x="997" y="37"/>
                      </a:cubicBezTo>
                      <a:cubicBezTo>
                        <a:pt x="993" y="36"/>
                        <a:pt x="994" y="39"/>
                        <a:pt x="993" y="42"/>
                      </a:cubicBezTo>
                      <a:cubicBezTo>
                        <a:pt x="992" y="41"/>
                        <a:pt x="989" y="40"/>
                        <a:pt x="986" y="40"/>
                      </a:cubicBezTo>
                      <a:cubicBezTo>
                        <a:pt x="983" y="41"/>
                        <a:pt x="986" y="43"/>
                        <a:pt x="984" y="44"/>
                      </a:cubicBezTo>
                      <a:cubicBezTo>
                        <a:pt x="983" y="45"/>
                        <a:pt x="982" y="42"/>
                        <a:pt x="980" y="42"/>
                      </a:cubicBezTo>
                      <a:cubicBezTo>
                        <a:pt x="979" y="43"/>
                        <a:pt x="975" y="46"/>
                        <a:pt x="969" y="44"/>
                      </a:cubicBezTo>
                      <a:cubicBezTo>
                        <a:pt x="967" y="44"/>
                        <a:pt x="968" y="47"/>
                        <a:pt x="967" y="48"/>
                      </a:cubicBezTo>
                      <a:cubicBezTo>
                        <a:pt x="967" y="48"/>
                        <a:pt x="964" y="47"/>
                        <a:pt x="964" y="48"/>
                      </a:cubicBezTo>
                      <a:cubicBezTo>
                        <a:pt x="963" y="50"/>
                        <a:pt x="967" y="51"/>
                        <a:pt x="964" y="55"/>
                      </a:cubicBezTo>
                      <a:cubicBezTo>
                        <a:pt x="963" y="52"/>
                        <a:pt x="954" y="56"/>
                        <a:pt x="958" y="57"/>
                      </a:cubicBezTo>
                      <a:cubicBezTo>
                        <a:pt x="954" y="61"/>
                        <a:pt x="948" y="59"/>
                        <a:pt x="943" y="61"/>
                      </a:cubicBezTo>
                      <a:cubicBezTo>
                        <a:pt x="940" y="62"/>
                        <a:pt x="938" y="67"/>
                        <a:pt x="934" y="67"/>
                      </a:cubicBezTo>
                      <a:cubicBezTo>
                        <a:pt x="934" y="69"/>
                        <a:pt x="934" y="72"/>
                        <a:pt x="932" y="72"/>
                      </a:cubicBezTo>
                      <a:cubicBezTo>
                        <a:pt x="933" y="75"/>
                        <a:pt x="934" y="72"/>
                        <a:pt x="936" y="72"/>
                      </a:cubicBezTo>
                      <a:cubicBezTo>
                        <a:pt x="941" y="72"/>
                        <a:pt x="943" y="68"/>
                        <a:pt x="947" y="67"/>
                      </a:cubicBezTo>
                      <a:cubicBezTo>
                        <a:pt x="950" y="66"/>
                        <a:pt x="950" y="69"/>
                        <a:pt x="952" y="68"/>
                      </a:cubicBezTo>
                      <a:cubicBezTo>
                        <a:pt x="955" y="68"/>
                        <a:pt x="955" y="65"/>
                        <a:pt x="956" y="65"/>
                      </a:cubicBezTo>
                      <a:cubicBezTo>
                        <a:pt x="960" y="63"/>
                        <a:pt x="965" y="65"/>
                        <a:pt x="969" y="63"/>
                      </a:cubicBezTo>
                      <a:cubicBezTo>
                        <a:pt x="972" y="62"/>
                        <a:pt x="968" y="60"/>
                        <a:pt x="971" y="59"/>
                      </a:cubicBezTo>
                      <a:cubicBezTo>
                        <a:pt x="972" y="59"/>
                        <a:pt x="974" y="60"/>
                        <a:pt x="975" y="59"/>
                      </a:cubicBezTo>
                      <a:cubicBezTo>
                        <a:pt x="975" y="59"/>
                        <a:pt x="976" y="55"/>
                        <a:pt x="977" y="55"/>
                      </a:cubicBezTo>
                      <a:cubicBezTo>
                        <a:pt x="977" y="55"/>
                        <a:pt x="982" y="57"/>
                        <a:pt x="984" y="57"/>
                      </a:cubicBezTo>
                      <a:cubicBezTo>
                        <a:pt x="989" y="57"/>
                        <a:pt x="989" y="56"/>
                        <a:pt x="993" y="55"/>
                      </a:cubicBezTo>
                      <a:cubicBezTo>
                        <a:pt x="993" y="57"/>
                        <a:pt x="993" y="59"/>
                        <a:pt x="993" y="61"/>
                      </a:cubicBezTo>
                      <a:cubicBezTo>
                        <a:pt x="996" y="59"/>
                        <a:pt x="997" y="59"/>
                        <a:pt x="997" y="63"/>
                      </a:cubicBezTo>
                      <a:cubicBezTo>
                        <a:pt x="1007" y="62"/>
                        <a:pt x="1023" y="64"/>
                        <a:pt x="1038" y="63"/>
                      </a:cubicBezTo>
                      <a:cubicBezTo>
                        <a:pt x="1037" y="71"/>
                        <a:pt x="1051" y="65"/>
                        <a:pt x="1049" y="74"/>
                      </a:cubicBezTo>
                      <a:cubicBezTo>
                        <a:pt x="1051" y="71"/>
                        <a:pt x="1054" y="74"/>
                        <a:pt x="1057" y="74"/>
                      </a:cubicBezTo>
                      <a:cubicBezTo>
                        <a:pt x="1062" y="74"/>
                        <a:pt x="1069" y="72"/>
                        <a:pt x="1072" y="74"/>
                      </a:cubicBezTo>
                      <a:cubicBezTo>
                        <a:pt x="1076" y="74"/>
                        <a:pt x="1072" y="66"/>
                        <a:pt x="1076" y="65"/>
                      </a:cubicBezTo>
                      <a:cubicBezTo>
                        <a:pt x="1082" y="66"/>
                        <a:pt x="1088" y="65"/>
                        <a:pt x="1094" y="67"/>
                      </a:cubicBezTo>
                      <a:cubicBezTo>
                        <a:pt x="1094" y="67"/>
                        <a:pt x="1094" y="68"/>
                        <a:pt x="1094" y="68"/>
                      </a:cubicBezTo>
                      <a:cubicBezTo>
                        <a:pt x="1097" y="69"/>
                        <a:pt x="1101" y="68"/>
                        <a:pt x="1103" y="68"/>
                      </a:cubicBezTo>
                      <a:cubicBezTo>
                        <a:pt x="1104" y="69"/>
                        <a:pt x="1105" y="72"/>
                        <a:pt x="1105" y="72"/>
                      </a:cubicBezTo>
                      <a:cubicBezTo>
                        <a:pt x="1108" y="74"/>
                        <a:pt x="1113" y="71"/>
                        <a:pt x="1115" y="74"/>
                      </a:cubicBezTo>
                      <a:cubicBezTo>
                        <a:pt x="1114" y="78"/>
                        <a:pt x="1114" y="82"/>
                        <a:pt x="1109" y="81"/>
                      </a:cubicBezTo>
                      <a:cubicBezTo>
                        <a:pt x="1109" y="85"/>
                        <a:pt x="1112" y="86"/>
                        <a:pt x="1117" y="85"/>
                      </a:cubicBezTo>
                      <a:cubicBezTo>
                        <a:pt x="1115" y="96"/>
                        <a:pt x="1124" y="97"/>
                        <a:pt x="1128" y="102"/>
                      </a:cubicBezTo>
                      <a:cubicBezTo>
                        <a:pt x="1131" y="100"/>
                        <a:pt x="1134" y="99"/>
                        <a:pt x="1137" y="96"/>
                      </a:cubicBezTo>
                      <a:cubicBezTo>
                        <a:pt x="1138" y="95"/>
                        <a:pt x="1138" y="92"/>
                        <a:pt x="1139" y="91"/>
                      </a:cubicBezTo>
                      <a:cubicBezTo>
                        <a:pt x="1140" y="90"/>
                        <a:pt x="1143" y="91"/>
                        <a:pt x="1143" y="89"/>
                      </a:cubicBezTo>
                      <a:cubicBezTo>
                        <a:pt x="1148" y="88"/>
                        <a:pt x="1146" y="93"/>
                        <a:pt x="1148" y="95"/>
                      </a:cubicBezTo>
                      <a:cubicBezTo>
                        <a:pt x="1153" y="95"/>
                        <a:pt x="1157" y="95"/>
                        <a:pt x="1161" y="95"/>
                      </a:cubicBezTo>
                      <a:cubicBezTo>
                        <a:pt x="1163" y="93"/>
                        <a:pt x="1168" y="94"/>
                        <a:pt x="1167" y="89"/>
                      </a:cubicBezTo>
                      <a:cubicBezTo>
                        <a:pt x="1173" y="91"/>
                        <a:pt x="1187" y="85"/>
                        <a:pt x="1187" y="93"/>
                      </a:cubicBezTo>
                      <a:cubicBezTo>
                        <a:pt x="1193" y="93"/>
                        <a:pt x="1191" y="86"/>
                        <a:pt x="1199" y="89"/>
                      </a:cubicBezTo>
                      <a:cubicBezTo>
                        <a:pt x="1198" y="87"/>
                        <a:pt x="1196" y="87"/>
                        <a:pt x="1195" y="87"/>
                      </a:cubicBezTo>
                      <a:cubicBezTo>
                        <a:pt x="1196" y="86"/>
                        <a:pt x="1196" y="82"/>
                        <a:pt x="1199" y="81"/>
                      </a:cubicBezTo>
                      <a:cubicBezTo>
                        <a:pt x="1204" y="82"/>
                        <a:pt x="1202" y="75"/>
                        <a:pt x="1210" y="78"/>
                      </a:cubicBezTo>
                      <a:cubicBezTo>
                        <a:pt x="1212" y="78"/>
                        <a:pt x="1210" y="75"/>
                        <a:pt x="1210" y="76"/>
                      </a:cubicBezTo>
                      <a:cubicBezTo>
                        <a:pt x="1213" y="72"/>
                        <a:pt x="1218" y="75"/>
                        <a:pt x="1225" y="74"/>
                      </a:cubicBezTo>
                      <a:cubicBezTo>
                        <a:pt x="1223" y="84"/>
                        <a:pt x="1235" y="71"/>
                        <a:pt x="1232" y="80"/>
                      </a:cubicBezTo>
                      <a:cubicBezTo>
                        <a:pt x="1240" y="81"/>
                        <a:pt x="1246" y="79"/>
                        <a:pt x="1253" y="78"/>
                      </a:cubicBezTo>
                      <a:cubicBezTo>
                        <a:pt x="1253" y="83"/>
                        <a:pt x="1245" y="79"/>
                        <a:pt x="1247" y="85"/>
                      </a:cubicBezTo>
                      <a:cubicBezTo>
                        <a:pt x="1248" y="89"/>
                        <a:pt x="1254" y="87"/>
                        <a:pt x="1258" y="87"/>
                      </a:cubicBezTo>
                      <a:cubicBezTo>
                        <a:pt x="1265" y="87"/>
                        <a:pt x="1271" y="87"/>
                        <a:pt x="1277" y="85"/>
                      </a:cubicBezTo>
                      <a:cubicBezTo>
                        <a:pt x="1278" y="92"/>
                        <a:pt x="1287" y="92"/>
                        <a:pt x="1290" y="98"/>
                      </a:cubicBezTo>
                      <a:cubicBezTo>
                        <a:pt x="1294" y="97"/>
                        <a:pt x="1296" y="100"/>
                        <a:pt x="1299" y="100"/>
                      </a:cubicBezTo>
                      <a:cubicBezTo>
                        <a:pt x="1311" y="101"/>
                        <a:pt x="1324" y="98"/>
                        <a:pt x="1335" y="100"/>
                      </a:cubicBezTo>
                      <a:cubicBezTo>
                        <a:pt x="1339" y="101"/>
                        <a:pt x="1343" y="106"/>
                        <a:pt x="1348" y="104"/>
                      </a:cubicBezTo>
                      <a:cubicBezTo>
                        <a:pt x="1347" y="107"/>
                        <a:pt x="1349" y="107"/>
                        <a:pt x="1351" y="108"/>
                      </a:cubicBezTo>
                      <a:cubicBezTo>
                        <a:pt x="1351" y="110"/>
                        <a:pt x="1351" y="113"/>
                        <a:pt x="1351" y="115"/>
                      </a:cubicBezTo>
                      <a:cubicBezTo>
                        <a:pt x="1351" y="118"/>
                        <a:pt x="1358" y="115"/>
                        <a:pt x="1359" y="117"/>
                      </a:cubicBezTo>
                      <a:cubicBezTo>
                        <a:pt x="1361" y="120"/>
                        <a:pt x="1360" y="116"/>
                        <a:pt x="1363" y="117"/>
                      </a:cubicBezTo>
                      <a:cubicBezTo>
                        <a:pt x="1363" y="117"/>
                        <a:pt x="1363" y="119"/>
                        <a:pt x="1364" y="119"/>
                      </a:cubicBezTo>
                      <a:cubicBezTo>
                        <a:pt x="1367" y="119"/>
                        <a:pt x="1387" y="121"/>
                        <a:pt x="1389" y="119"/>
                      </a:cubicBezTo>
                      <a:cubicBezTo>
                        <a:pt x="1389" y="119"/>
                        <a:pt x="1389" y="117"/>
                        <a:pt x="1389" y="117"/>
                      </a:cubicBezTo>
                      <a:cubicBezTo>
                        <a:pt x="1390" y="117"/>
                        <a:pt x="1394" y="119"/>
                        <a:pt x="1394" y="119"/>
                      </a:cubicBezTo>
                      <a:cubicBezTo>
                        <a:pt x="1396" y="117"/>
                        <a:pt x="1399" y="116"/>
                        <a:pt x="1400" y="119"/>
                      </a:cubicBezTo>
                      <a:cubicBezTo>
                        <a:pt x="1403" y="115"/>
                        <a:pt x="1409" y="115"/>
                        <a:pt x="1415" y="113"/>
                      </a:cubicBezTo>
                      <a:cubicBezTo>
                        <a:pt x="1414" y="119"/>
                        <a:pt x="1416" y="122"/>
                        <a:pt x="1417" y="126"/>
                      </a:cubicBezTo>
                      <a:cubicBezTo>
                        <a:pt x="1424" y="126"/>
                        <a:pt x="1427" y="130"/>
                        <a:pt x="1433" y="126"/>
                      </a:cubicBezTo>
                      <a:cubicBezTo>
                        <a:pt x="1434" y="123"/>
                        <a:pt x="1432" y="123"/>
                        <a:pt x="1430" y="122"/>
                      </a:cubicBezTo>
                      <a:cubicBezTo>
                        <a:pt x="1431" y="121"/>
                        <a:pt x="1432" y="118"/>
                        <a:pt x="1432" y="115"/>
                      </a:cubicBezTo>
                      <a:cubicBezTo>
                        <a:pt x="1436" y="111"/>
                        <a:pt x="1448" y="113"/>
                        <a:pt x="1450" y="117"/>
                      </a:cubicBezTo>
                      <a:cubicBezTo>
                        <a:pt x="1458" y="117"/>
                        <a:pt x="1466" y="116"/>
                        <a:pt x="1474" y="117"/>
                      </a:cubicBezTo>
                      <a:cubicBezTo>
                        <a:pt x="1477" y="117"/>
                        <a:pt x="1483" y="121"/>
                        <a:pt x="1484" y="117"/>
                      </a:cubicBezTo>
                      <a:cubicBezTo>
                        <a:pt x="1488" y="119"/>
                        <a:pt x="1487" y="121"/>
                        <a:pt x="1493" y="122"/>
                      </a:cubicBezTo>
                      <a:cubicBezTo>
                        <a:pt x="1495" y="123"/>
                        <a:pt x="1496" y="126"/>
                        <a:pt x="1497" y="126"/>
                      </a:cubicBezTo>
                      <a:cubicBezTo>
                        <a:pt x="1498" y="126"/>
                        <a:pt x="1499" y="125"/>
                        <a:pt x="1499" y="124"/>
                      </a:cubicBezTo>
                      <a:cubicBezTo>
                        <a:pt x="1501" y="125"/>
                        <a:pt x="1499" y="127"/>
                        <a:pt x="1500" y="128"/>
                      </a:cubicBezTo>
                      <a:cubicBezTo>
                        <a:pt x="1501" y="129"/>
                        <a:pt x="1504" y="127"/>
                        <a:pt x="1504" y="128"/>
                      </a:cubicBezTo>
                      <a:cubicBezTo>
                        <a:pt x="1505" y="129"/>
                        <a:pt x="1509" y="130"/>
                        <a:pt x="1514" y="132"/>
                      </a:cubicBezTo>
                      <a:cubicBezTo>
                        <a:pt x="1516" y="133"/>
                        <a:pt x="1521" y="134"/>
                        <a:pt x="1525" y="136"/>
                      </a:cubicBezTo>
                      <a:cubicBezTo>
                        <a:pt x="1526" y="136"/>
                        <a:pt x="1526" y="139"/>
                        <a:pt x="1527" y="139"/>
                      </a:cubicBezTo>
                      <a:cubicBezTo>
                        <a:pt x="1527" y="140"/>
                        <a:pt x="1530" y="139"/>
                        <a:pt x="1530" y="139"/>
                      </a:cubicBezTo>
                      <a:cubicBezTo>
                        <a:pt x="1531" y="140"/>
                        <a:pt x="1530" y="142"/>
                        <a:pt x="1530" y="143"/>
                      </a:cubicBezTo>
                      <a:cubicBezTo>
                        <a:pt x="1531" y="144"/>
                        <a:pt x="1534" y="142"/>
                        <a:pt x="1534" y="143"/>
                      </a:cubicBezTo>
                      <a:cubicBezTo>
                        <a:pt x="1535" y="145"/>
                        <a:pt x="1532" y="151"/>
                        <a:pt x="1540" y="149"/>
                      </a:cubicBezTo>
                      <a:cubicBezTo>
                        <a:pt x="1540" y="153"/>
                        <a:pt x="1540" y="157"/>
                        <a:pt x="1540" y="162"/>
                      </a:cubicBezTo>
                      <a:cubicBezTo>
                        <a:pt x="1546" y="161"/>
                        <a:pt x="1551" y="160"/>
                        <a:pt x="1553" y="154"/>
                      </a:cubicBezTo>
                      <a:cubicBezTo>
                        <a:pt x="1558" y="157"/>
                        <a:pt x="1565" y="156"/>
                        <a:pt x="1569" y="158"/>
                      </a:cubicBezTo>
                      <a:cubicBezTo>
                        <a:pt x="1570" y="158"/>
                        <a:pt x="1569" y="161"/>
                        <a:pt x="1569" y="162"/>
                      </a:cubicBezTo>
                      <a:cubicBezTo>
                        <a:pt x="1570" y="163"/>
                        <a:pt x="1574" y="161"/>
                        <a:pt x="1575" y="162"/>
                      </a:cubicBezTo>
                      <a:cubicBezTo>
                        <a:pt x="1574" y="164"/>
                        <a:pt x="1571" y="164"/>
                        <a:pt x="1571" y="167"/>
                      </a:cubicBezTo>
                      <a:cubicBezTo>
                        <a:pt x="1568" y="168"/>
                        <a:pt x="1568" y="165"/>
                        <a:pt x="1566" y="165"/>
                      </a:cubicBezTo>
                      <a:cubicBezTo>
                        <a:pt x="1564" y="167"/>
                        <a:pt x="1564" y="170"/>
                        <a:pt x="1560" y="169"/>
                      </a:cubicBezTo>
                      <a:cubicBezTo>
                        <a:pt x="1561" y="172"/>
                        <a:pt x="1566" y="171"/>
                        <a:pt x="1564" y="177"/>
                      </a:cubicBezTo>
                      <a:cubicBezTo>
                        <a:pt x="1557" y="171"/>
                        <a:pt x="1563" y="179"/>
                        <a:pt x="1558" y="180"/>
                      </a:cubicBezTo>
                      <a:cubicBezTo>
                        <a:pt x="1557" y="181"/>
                        <a:pt x="1555" y="182"/>
                        <a:pt x="1554" y="184"/>
                      </a:cubicBezTo>
                      <a:cubicBezTo>
                        <a:pt x="1552" y="184"/>
                        <a:pt x="1551" y="183"/>
                        <a:pt x="1549" y="182"/>
                      </a:cubicBezTo>
                      <a:cubicBezTo>
                        <a:pt x="1548" y="181"/>
                        <a:pt x="1546" y="179"/>
                        <a:pt x="1545" y="178"/>
                      </a:cubicBezTo>
                      <a:cubicBezTo>
                        <a:pt x="1542" y="177"/>
                        <a:pt x="1540" y="178"/>
                        <a:pt x="1538" y="177"/>
                      </a:cubicBezTo>
                      <a:cubicBezTo>
                        <a:pt x="1536" y="176"/>
                        <a:pt x="1535" y="173"/>
                        <a:pt x="1534" y="173"/>
                      </a:cubicBezTo>
                      <a:cubicBezTo>
                        <a:pt x="1532" y="172"/>
                        <a:pt x="1529" y="173"/>
                        <a:pt x="1527" y="173"/>
                      </a:cubicBezTo>
                      <a:cubicBezTo>
                        <a:pt x="1526" y="173"/>
                        <a:pt x="1526" y="171"/>
                        <a:pt x="1525" y="171"/>
                      </a:cubicBezTo>
                      <a:cubicBezTo>
                        <a:pt x="1522" y="171"/>
                        <a:pt x="1520" y="164"/>
                        <a:pt x="1517" y="169"/>
                      </a:cubicBezTo>
                      <a:cubicBezTo>
                        <a:pt x="1515" y="169"/>
                        <a:pt x="1516" y="166"/>
                        <a:pt x="1515" y="163"/>
                      </a:cubicBezTo>
                      <a:cubicBezTo>
                        <a:pt x="1512" y="163"/>
                        <a:pt x="1508" y="163"/>
                        <a:pt x="1504" y="163"/>
                      </a:cubicBezTo>
                      <a:cubicBezTo>
                        <a:pt x="1500" y="164"/>
                        <a:pt x="1504" y="168"/>
                        <a:pt x="1504" y="167"/>
                      </a:cubicBezTo>
                      <a:cubicBezTo>
                        <a:pt x="1504" y="170"/>
                        <a:pt x="1500" y="170"/>
                        <a:pt x="1500" y="175"/>
                      </a:cubicBezTo>
                      <a:cubicBezTo>
                        <a:pt x="1492" y="174"/>
                        <a:pt x="1491" y="180"/>
                        <a:pt x="1482" y="178"/>
                      </a:cubicBezTo>
                      <a:cubicBezTo>
                        <a:pt x="1480" y="180"/>
                        <a:pt x="1480" y="183"/>
                        <a:pt x="1476" y="182"/>
                      </a:cubicBezTo>
                      <a:cubicBezTo>
                        <a:pt x="1477" y="185"/>
                        <a:pt x="1481" y="184"/>
                        <a:pt x="1484" y="184"/>
                      </a:cubicBezTo>
                      <a:cubicBezTo>
                        <a:pt x="1486" y="185"/>
                        <a:pt x="1487" y="187"/>
                        <a:pt x="1489" y="188"/>
                      </a:cubicBezTo>
                      <a:cubicBezTo>
                        <a:pt x="1488" y="194"/>
                        <a:pt x="1488" y="192"/>
                        <a:pt x="1491" y="195"/>
                      </a:cubicBezTo>
                      <a:cubicBezTo>
                        <a:pt x="1493" y="199"/>
                        <a:pt x="1498" y="200"/>
                        <a:pt x="1500" y="203"/>
                      </a:cubicBezTo>
                      <a:cubicBezTo>
                        <a:pt x="1500" y="203"/>
                        <a:pt x="1495" y="208"/>
                        <a:pt x="1495" y="208"/>
                      </a:cubicBezTo>
                      <a:cubicBezTo>
                        <a:pt x="1490" y="209"/>
                        <a:pt x="1490" y="204"/>
                        <a:pt x="1487" y="204"/>
                      </a:cubicBezTo>
                      <a:cubicBezTo>
                        <a:pt x="1488" y="204"/>
                        <a:pt x="1490" y="208"/>
                        <a:pt x="1487" y="208"/>
                      </a:cubicBezTo>
                      <a:cubicBezTo>
                        <a:pt x="1482" y="209"/>
                        <a:pt x="1473" y="208"/>
                        <a:pt x="1467" y="210"/>
                      </a:cubicBezTo>
                      <a:cubicBezTo>
                        <a:pt x="1464" y="211"/>
                        <a:pt x="1457" y="213"/>
                        <a:pt x="1458" y="218"/>
                      </a:cubicBezTo>
                      <a:cubicBezTo>
                        <a:pt x="1449" y="216"/>
                        <a:pt x="1448" y="222"/>
                        <a:pt x="1443" y="223"/>
                      </a:cubicBezTo>
                      <a:cubicBezTo>
                        <a:pt x="1441" y="225"/>
                        <a:pt x="1441" y="226"/>
                        <a:pt x="1439" y="227"/>
                      </a:cubicBezTo>
                      <a:cubicBezTo>
                        <a:pt x="1438" y="228"/>
                        <a:pt x="1435" y="231"/>
                        <a:pt x="1433" y="231"/>
                      </a:cubicBezTo>
                      <a:cubicBezTo>
                        <a:pt x="1432" y="231"/>
                        <a:pt x="1430" y="233"/>
                        <a:pt x="1430" y="234"/>
                      </a:cubicBezTo>
                      <a:cubicBezTo>
                        <a:pt x="1424" y="233"/>
                        <a:pt x="1414" y="237"/>
                        <a:pt x="1411" y="232"/>
                      </a:cubicBezTo>
                      <a:cubicBezTo>
                        <a:pt x="1409" y="234"/>
                        <a:pt x="1404" y="233"/>
                        <a:pt x="1405" y="238"/>
                      </a:cubicBezTo>
                      <a:cubicBezTo>
                        <a:pt x="1395" y="239"/>
                        <a:pt x="1394" y="239"/>
                        <a:pt x="1383" y="238"/>
                      </a:cubicBezTo>
                      <a:cubicBezTo>
                        <a:pt x="1382" y="238"/>
                        <a:pt x="1381" y="240"/>
                        <a:pt x="1379" y="240"/>
                      </a:cubicBezTo>
                      <a:cubicBezTo>
                        <a:pt x="1378" y="241"/>
                        <a:pt x="1374" y="242"/>
                        <a:pt x="1374" y="246"/>
                      </a:cubicBezTo>
                      <a:cubicBezTo>
                        <a:pt x="1373" y="251"/>
                        <a:pt x="1365" y="248"/>
                        <a:pt x="1366" y="257"/>
                      </a:cubicBezTo>
                      <a:cubicBezTo>
                        <a:pt x="1365" y="263"/>
                        <a:pt x="1371" y="262"/>
                        <a:pt x="1374" y="264"/>
                      </a:cubicBezTo>
                      <a:cubicBezTo>
                        <a:pt x="1373" y="269"/>
                        <a:pt x="1372" y="274"/>
                        <a:pt x="1366" y="273"/>
                      </a:cubicBezTo>
                      <a:cubicBezTo>
                        <a:pt x="1367" y="277"/>
                        <a:pt x="1366" y="279"/>
                        <a:pt x="1363" y="279"/>
                      </a:cubicBezTo>
                      <a:cubicBezTo>
                        <a:pt x="1363" y="282"/>
                        <a:pt x="1363" y="284"/>
                        <a:pt x="1363" y="287"/>
                      </a:cubicBezTo>
                      <a:cubicBezTo>
                        <a:pt x="1363" y="289"/>
                        <a:pt x="1366" y="285"/>
                        <a:pt x="1366" y="288"/>
                      </a:cubicBezTo>
                      <a:cubicBezTo>
                        <a:pt x="1368" y="292"/>
                        <a:pt x="1364" y="291"/>
                        <a:pt x="1363" y="292"/>
                      </a:cubicBezTo>
                      <a:cubicBezTo>
                        <a:pt x="1362" y="293"/>
                        <a:pt x="1361" y="297"/>
                        <a:pt x="1361" y="298"/>
                      </a:cubicBezTo>
                      <a:cubicBezTo>
                        <a:pt x="1359" y="299"/>
                        <a:pt x="1353" y="298"/>
                        <a:pt x="1351" y="300"/>
                      </a:cubicBezTo>
                      <a:cubicBezTo>
                        <a:pt x="1350" y="301"/>
                        <a:pt x="1353" y="306"/>
                        <a:pt x="1351" y="307"/>
                      </a:cubicBezTo>
                      <a:cubicBezTo>
                        <a:pt x="1350" y="308"/>
                        <a:pt x="1350" y="303"/>
                        <a:pt x="1350" y="303"/>
                      </a:cubicBezTo>
                      <a:cubicBezTo>
                        <a:pt x="1348" y="303"/>
                        <a:pt x="1344" y="304"/>
                        <a:pt x="1348" y="313"/>
                      </a:cubicBezTo>
                      <a:cubicBezTo>
                        <a:pt x="1344" y="311"/>
                        <a:pt x="1345" y="315"/>
                        <a:pt x="1344" y="316"/>
                      </a:cubicBezTo>
                      <a:cubicBezTo>
                        <a:pt x="1343" y="317"/>
                        <a:pt x="1341" y="316"/>
                        <a:pt x="1340" y="316"/>
                      </a:cubicBezTo>
                      <a:cubicBezTo>
                        <a:pt x="1339" y="317"/>
                        <a:pt x="1340" y="322"/>
                        <a:pt x="1336" y="320"/>
                      </a:cubicBezTo>
                      <a:cubicBezTo>
                        <a:pt x="1337" y="323"/>
                        <a:pt x="1334" y="324"/>
                        <a:pt x="1335" y="328"/>
                      </a:cubicBezTo>
                      <a:cubicBezTo>
                        <a:pt x="1332" y="328"/>
                        <a:pt x="1327" y="327"/>
                        <a:pt x="1327" y="329"/>
                      </a:cubicBezTo>
                      <a:cubicBezTo>
                        <a:pt x="1325" y="329"/>
                        <a:pt x="1328" y="327"/>
                        <a:pt x="1327" y="324"/>
                      </a:cubicBezTo>
                      <a:cubicBezTo>
                        <a:pt x="1327" y="324"/>
                        <a:pt x="1325" y="323"/>
                        <a:pt x="1325" y="322"/>
                      </a:cubicBezTo>
                      <a:cubicBezTo>
                        <a:pt x="1325" y="321"/>
                        <a:pt x="1325" y="319"/>
                        <a:pt x="1325" y="318"/>
                      </a:cubicBezTo>
                      <a:cubicBezTo>
                        <a:pt x="1324" y="317"/>
                        <a:pt x="1323" y="315"/>
                        <a:pt x="1322" y="314"/>
                      </a:cubicBezTo>
                      <a:cubicBezTo>
                        <a:pt x="1321" y="314"/>
                        <a:pt x="1320" y="312"/>
                        <a:pt x="1318" y="313"/>
                      </a:cubicBezTo>
                      <a:cubicBezTo>
                        <a:pt x="1320" y="310"/>
                        <a:pt x="1320" y="305"/>
                        <a:pt x="1320" y="301"/>
                      </a:cubicBezTo>
                      <a:cubicBezTo>
                        <a:pt x="1320" y="298"/>
                        <a:pt x="1318" y="298"/>
                        <a:pt x="1318" y="296"/>
                      </a:cubicBezTo>
                      <a:cubicBezTo>
                        <a:pt x="1317" y="289"/>
                        <a:pt x="1320" y="281"/>
                        <a:pt x="1318" y="275"/>
                      </a:cubicBezTo>
                      <a:cubicBezTo>
                        <a:pt x="1325" y="281"/>
                        <a:pt x="1319" y="272"/>
                        <a:pt x="1322" y="268"/>
                      </a:cubicBezTo>
                      <a:cubicBezTo>
                        <a:pt x="1322" y="267"/>
                        <a:pt x="1324" y="274"/>
                        <a:pt x="1325" y="270"/>
                      </a:cubicBezTo>
                      <a:cubicBezTo>
                        <a:pt x="1325" y="269"/>
                        <a:pt x="1325" y="267"/>
                        <a:pt x="1325" y="266"/>
                      </a:cubicBezTo>
                      <a:cubicBezTo>
                        <a:pt x="1327" y="263"/>
                        <a:pt x="1335" y="258"/>
                        <a:pt x="1336" y="257"/>
                      </a:cubicBezTo>
                      <a:cubicBezTo>
                        <a:pt x="1336" y="257"/>
                        <a:pt x="1340" y="256"/>
                        <a:pt x="1338" y="255"/>
                      </a:cubicBezTo>
                      <a:cubicBezTo>
                        <a:pt x="1336" y="253"/>
                        <a:pt x="1339" y="253"/>
                        <a:pt x="1342" y="253"/>
                      </a:cubicBezTo>
                      <a:cubicBezTo>
                        <a:pt x="1345" y="251"/>
                        <a:pt x="1346" y="248"/>
                        <a:pt x="1346" y="244"/>
                      </a:cubicBezTo>
                      <a:cubicBezTo>
                        <a:pt x="1346" y="243"/>
                        <a:pt x="1352" y="241"/>
                        <a:pt x="1351" y="240"/>
                      </a:cubicBezTo>
                      <a:cubicBezTo>
                        <a:pt x="1351" y="240"/>
                        <a:pt x="1350" y="240"/>
                        <a:pt x="1350" y="240"/>
                      </a:cubicBezTo>
                      <a:cubicBezTo>
                        <a:pt x="1350" y="240"/>
                        <a:pt x="1351" y="236"/>
                        <a:pt x="1351" y="236"/>
                      </a:cubicBezTo>
                      <a:cubicBezTo>
                        <a:pt x="1353" y="236"/>
                        <a:pt x="1356" y="241"/>
                        <a:pt x="1355" y="232"/>
                      </a:cubicBezTo>
                      <a:cubicBezTo>
                        <a:pt x="1358" y="232"/>
                        <a:pt x="1362" y="232"/>
                        <a:pt x="1364" y="231"/>
                      </a:cubicBezTo>
                      <a:cubicBezTo>
                        <a:pt x="1365" y="230"/>
                        <a:pt x="1366" y="227"/>
                        <a:pt x="1366" y="227"/>
                      </a:cubicBezTo>
                      <a:cubicBezTo>
                        <a:pt x="1367" y="226"/>
                        <a:pt x="1369" y="227"/>
                        <a:pt x="1370" y="227"/>
                      </a:cubicBezTo>
                      <a:cubicBezTo>
                        <a:pt x="1371" y="226"/>
                        <a:pt x="1373" y="224"/>
                        <a:pt x="1374" y="223"/>
                      </a:cubicBezTo>
                      <a:cubicBezTo>
                        <a:pt x="1375" y="222"/>
                        <a:pt x="1375" y="223"/>
                        <a:pt x="1376" y="221"/>
                      </a:cubicBezTo>
                      <a:cubicBezTo>
                        <a:pt x="1376" y="219"/>
                        <a:pt x="1378" y="214"/>
                        <a:pt x="1381" y="218"/>
                      </a:cubicBezTo>
                      <a:cubicBezTo>
                        <a:pt x="1381" y="214"/>
                        <a:pt x="1381" y="211"/>
                        <a:pt x="1381" y="208"/>
                      </a:cubicBezTo>
                      <a:cubicBezTo>
                        <a:pt x="1377" y="208"/>
                        <a:pt x="1374" y="209"/>
                        <a:pt x="1372" y="210"/>
                      </a:cubicBezTo>
                      <a:cubicBezTo>
                        <a:pt x="1371" y="211"/>
                        <a:pt x="1369" y="213"/>
                        <a:pt x="1368" y="214"/>
                      </a:cubicBezTo>
                      <a:cubicBezTo>
                        <a:pt x="1367" y="215"/>
                        <a:pt x="1366" y="214"/>
                        <a:pt x="1366" y="216"/>
                      </a:cubicBezTo>
                      <a:cubicBezTo>
                        <a:pt x="1366" y="219"/>
                        <a:pt x="1359" y="218"/>
                        <a:pt x="1359" y="223"/>
                      </a:cubicBezTo>
                      <a:cubicBezTo>
                        <a:pt x="1355" y="223"/>
                        <a:pt x="1353" y="224"/>
                        <a:pt x="1353" y="227"/>
                      </a:cubicBezTo>
                      <a:cubicBezTo>
                        <a:pt x="1351" y="227"/>
                        <a:pt x="1352" y="224"/>
                        <a:pt x="1351" y="223"/>
                      </a:cubicBezTo>
                      <a:cubicBezTo>
                        <a:pt x="1351" y="223"/>
                        <a:pt x="1348" y="224"/>
                        <a:pt x="1348" y="223"/>
                      </a:cubicBezTo>
                      <a:cubicBezTo>
                        <a:pt x="1347" y="222"/>
                        <a:pt x="1348" y="219"/>
                        <a:pt x="1348" y="218"/>
                      </a:cubicBezTo>
                      <a:cubicBezTo>
                        <a:pt x="1340" y="219"/>
                        <a:pt x="1335" y="216"/>
                        <a:pt x="1329" y="218"/>
                      </a:cubicBezTo>
                      <a:cubicBezTo>
                        <a:pt x="1327" y="218"/>
                        <a:pt x="1329" y="220"/>
                        <a:pt x="1327" y="221"/>
                      </a:cubicBezTo>
                      <a:cubicBezTo>
                        <a:pt x="1325" y="223"/>
                        <a:pt x="1322" y="222"/>
                        <a:pt x="1320" y="223"/>
                      </a:cubicBezTo>
                      <a:cubicBezTo>
                        <a:pt x="1316" y="225"/>
                        <a:pt x="1316" y="226"/>
                        <a:pt x="1314" y="229"/>
                      </a:cubicBezTo>
                      <a:cubicBezTo>
                        <a:pt x="1313" y="230"/>
                        <a:pt x="1312" y="233"/>
                        <a:pt x="1308" y="232"/>
                      </a:cubicBezTo>
                      <a:cubicBezTo>
                        <a:pt x="1307" y="238"/>
                        <a:pt x="1311" y="237"/>
                        <a:pt x="1310" y="242"/>
                      </a:cubicBezTo>
                      <a:cubicBezTo>
                        <a:pt x="1308" y="243"/>
                        <a:pt x="1307" y="244"/>
                        <a:pt x="1307" y="247"/>
                      </a:cubicBezTo>
                      <a:cubicBezTo>
                        <a:pt x="1299" y="246"/>
                        <a:pt x="1297" y="250"/>
                        <a:pt x="1290" y="249"/>
                      </a:cubicBezTo>
                      <a:cubicBezTo>
                        <a:pt x="1288" y="247"/>
                        <a:pt x="1289" y="246"/>
                        <a:pt x="1290" y="244"/>
                      </a:cubicBezTo>
                      <a:cubicBezTo>
                        <a:pt x="1287" y="244"/>
                        <a:pt x="1286" y="242"/>
                        <a:pt x="1286" y="240"/>
                      </a:cubicBezTo>
                      <a:cubicBezTo>
                        <a:pt x="1283" y="240"/>
                        <a:pt x="1279" y="241"/>
                        <a:pt x="1279" y="238"/>
                      </a:cubicBezTo>
                      <a:cubicBezTo>
                        <a:pt x="1270" y="243"/>
                        <a:pt x="1259" y="246"/>
                        <a:pt x="1247" y="247"/>
                      </a:cubicBezTo>
                      <a:cubicBezTo>
                        <a:pt x="1246" y="244"/>
                        <a:pt x="1241" y="246"/>
                        <a:pt x="1243" y="240"/>
                      </a:cubicBezTo>
                      <a:cubicBezTo>
                        <a:pt x="1241" y="240"/>
                        <a:pt x="1238" y="240"/>
                        <a:pt x="1236" y="240"/>
                      </a:cubicBezTo>
                      <a:cubicBezTo>
                        <a:pt x="1228" y="242"/>
                        <a:pt x="1222" y="244"/>
                        <a:pt x="1215" y="247"/>
                      </a:cubicBezTo>
                      <a:cubicBezTo>
                        <a:pt x="1210" y="250"/>
                        <a:pt x="1206" y="255"/>
                        <a:pt x="1200" y="257"/>
                      </a:cubicBezTo>
                      <a:cubicBezTo>
                        <a:pt x="1201" y="260"/>
                        <a:pt x="1200" y="263"/>
                        <a:pt x="1197" y="262"/>
                      </a:cubicBezTo>
                      <a:cubicBezTo>
                        <a:pt x="1198" y="268"/>
                        <a:pt x="1194" y="267"/>
                        <a:pt x="1195" y="272"/>
                      </a:cubicBezTo>
                      <a:cubicBezTo>
                        <a:pt x="1191" y="268"/>
                        <a:pt x="1187" y="279"/>
                        <a:pt x="1185" y="277"/>
                      </a:cubicBezTo>
                      <a:cubicBezTo>
                        <a:pt x="1182" y="274"/>
                        <a:pt x="1185" y="279"/>
                        <a:pt x="1180" y="279"/>
                      </a:cubicBezTo>
                      <a:cubicBezTo>
                        <a:pt x="1177" y="279"/>
                        <a:pt x="1176" y="280"/>
                        <a:pt x="1176" y="283"/>
                      </a:cubicBezTo>
                      <a:cubicBezTo>
                        <a:pt x="1167" y="280"/>
                        <a:pt x="1170" y="289"/>
                        <a:pt x="1163" y="288"/>
                      </a:cubicBezTo>
                      <a:cubicBezTo>
                        <a:pt x="1164" y="290"/>
                        <a:pt x="1169" y="298"/>
                        <a:pt x="1171" y="294"/>
                      </a:cubicBezTo>
                      <a:cubicBezTo>
                        <a:pt x="1173" y="295"/>
                        <a:pt x="1172" y="299"/>
                        <a:pt x="1172" y="301"/>
                      </a:cubicBezTo>
                      <a:cubicBezTo>
                        <a:pt x="1175" y="300"/>
                        <a:pt x="1178" y="303"/>
                        <a:pt x="1178" y="303"/>
                      </a:cubicBezTo>
                      <a:cubicBezTo>
                        <a:pt x="1180" y="303"/>
                        <a:pt x="1182" y="301"/>
                        <a:pt x="1185" y="301"/>
                      </a:cubicBezTo>
                      <a:cubicBezTo>
                        <a:pt x="1186" y="302"/>
                        <a:pt x="1188" y="303"/>
                        <a:pt x="1187" y="303"/>
                      </a:cubicBezTo>
                      <a:cubicBezTo>
                        <a:pt x="1190" y="303"/>
                        <a:pt x="1192" y="298"/>
                        <a:pt x="1193" y="301"/>
                      </a:cubicBezTo>
                      <a:cubicBezTo>
                        <a:pt x="1195" y="301"/>
                        <a:pt x="1194" y="299"/>
                        <a:pt x="1195" y="298"/>
                      </a:cubicBezTo>
                      <a:cubicBezTo>
                        <a:pt x="1198" y="299"/>
                        <a:pt x="1198" y="312"/>
                        <a:pt x="1202" y="305"/>
                      </a:cubicBezTo>
                      <a:cubicBezTo>
                        <a:pt x="1207" y="304"/>
                        <a:pt x="1201" y="314"/>
                        <a:pt x="1208" y="311"/>
                      </a:cubicBezTo>
                      <a:cubicBezTo>
                        <a:pt x="1208" y="313"/>
                        <a:pt x="1205" y="312"/>
                        <a:pt x="1204" y="313"/>
                      </a:cubicBezTo>
                      <a:cubicBezTo>
                        <a:pt x="1204" y="313"/>
                        <a:pt x="1207" y="318"/>
                        <a:pt x="1206" y="320"/>
                      </a:cubicBezTo>
                      <a:cubicBezTo>
                        <a:pt x="1206" y="321"/>
                        <a:pt x="1204" y="320"/>
                        <a:pt x="1204" y="322"/>
                      </a:cubicBezTo>
                      <a:cubicBezTo>
                        <a:pt x="1204" y="323"/>
                        <a:pt x="1202" y="324"/>
                        <a:pt x="1202" y="326"/>
                      </a:cubicBezTo>
                      <a:cubicBezTo>
                        <a:pt x="1201" y="332"/>
                        <a:pt x="1205" y="342"/>
                        <a:pt x="1199" y="337"/>
                      </a:cubicBezTo>
                      <a:cubicBezTo>
                        <a:pt x="1200" y="353"/>
                        <a:pt x="1193" y="361"/>
                        <a:pt x="1189" y="372"/>
                      </a:cubicBezTo>
                      <a:cubicBezTo>
                        <a:pt x="1187" y="374"/>
                        <a:pt x="1186" y="373"/>
                        <a:pt x="1184" y="372"/>
                      </a:cubicBezTo>
                      <a:cubicBezTo>
                        <a:pt x="1183" y="374"/>
                        <a:pt x="1184" y="376"/>
                        <a:pt x="1184" y="378"/>
                      </a:cubicBezTo>
                      <a:cubicBezTo>
                        <a:pt x="1183" y="380"/>
                        <a:pt x="1180" y="378"/>
                        <a:pt x="1178" y="380"/>
                      </a:cubicBezTo>
                      <a:cubicBezTo>
                        <a:pt x="1177" y="380"/>
                        <a:pt x="1179" y="383"/>
                        <a:pt x="1178" y="383"/>
                      </a:cubicBezTo>
                      <a:cubicBezTo>
                        <a:pt x="1177" y="384"/>
                        <a:pt x="1175" y="383"/>
                        <a:pt x="1174" y="383"/>
                      </a:cubicBezTo>
                      <a:cubicBezTo>
                        <a:pt x="1173" y="385"/>
                        <a:pt x="1176" y="386"/>
                        <a:pt x="1176" y="385"/>
                      </a:cubicBezTo>
                      <a:cubicBezTo>
                        <a:pt x="1175" y="387"/>
                        <a:pt x="1172" y="387"/>
                        <a:pt x="1171" y="389"/>
                      </a:cubicBezTo>
                      <a:cubicBezTo>
                        <a:pt x="1170" y="390"/>
                        <a:pt x="1170" y="393"/>
                        <a:pt x="1169" y="395"/>
                      </a:cubicBezTo>
                      <a:cubicBezTo>
                        <a:pt x="1167" y="396"/>
                        <a:pt x="1165" y="395"/>
                        <a:pt x="1163" y="396"/>
                      </a:cubicBezTo>
                      <a:cubicBezTo>
                        <a:pt x="1161" y="398"/>
                        <a:pt x="1163" y="400"/>
                        <a:pt x="1161" y="402"/>
                      </a:cubicBezTo>
                      <a:cubicBezTo>
                        <a:pt x="1161" y="403"/>
                        <a:pt x="1158" y="401"/>
                        <a:pt x="1158" y="402"/>
                      </a:cubicBezTo>
                      <a:cubicBezTo>
                        <a:pt x="1157" y="402"/>
                        <a:pt x="1157" y="407"/>
                        <a:pt x="1156" y="406"/>
                      </a:cubicBezTo>
                      <a:cubicBezTo>
                        <a:pt x="1154" y="404"/>
                        <a:pt x="1152" y="404"/>
                        <a:pt x="1152" y="410"/>
                      </a:cubicBezTo>
                      <a:cubicBezTo>
                        <a:pt x="1143" y="411"/>
                        <a:pt x="1143" y="410"/>
                        <a:pt x="1133" y="410"/>
                      </a:cubicBezTo>
                      <a:cubicBezTo>
                        <a:pt x="1133" y="411"/>
                        <a:pt x="1126" y="414"/>
                        <a:pt x="1130" y="415"/>
                      </a:cubicBezTo>
                      <a:cubicBezTo>
                        <a:pt x="1131" y="419"/>
                        <a:pt x="1117" y="416"/>
                        <a:pt x="1124" y="419"/>
                      </a:cubicBezTo>
                      <a:cubicBezTo>
                        <a:pt x="1123" y="421"/>
                        <a:pt x="1120" y="421"/>
                        <a:pt x="1120" y="419"/>
                      </a:cubicBezTo>
                      <a:cubicBezTo>
                        <a:pt x="1115" y="423"/>
                        <a:pt x="1118" y="427"/>
                        <a:pt x="1118" y="434"/>
                      </a:cubicBezTo>
                      <a:cubicBezTo>
                        <a:pt x="1113" y="435"/>
                        <a:pt x="1115" y="435"/>
                        <a:pt x="1109" y="434"/>
                      </a:cubicBezTo>
                      <a:cubicBezTo>
                        <a:pt x="1111" y="436"/>
                        <a:pt x="1111" y="438"/>
                        <a:pt x="1107" y="438"/>
                      </a:cubicBezTo>
                      <a:cubicBezTo>
                        <a:pt x="1107" y="441"/>
                        <a:pt x="1109" y="457"/>
                        <a:pt x="1111" y="452"/>
                      </a:cubicBezTo>
                      <a:cubicBezTo>
                        <a:pt x="1115" y="452"/>
                        <a:pt x="1111" y="467"/>
                        <a:pt x="1117" y="467"/>
                      </a:cubicBezTo>
                      <a:cubicBezTo>
                        <a:pt x="1121" y="468"/>
                        <a:pt x="1115" y="473"/>
                        <a:pt x="1120" y="475"/>
                      </a:cubicBezTo>
                      <a:cubicBezTo>
                        <a:pt x="1119" y="475"/>
                        <a:pt x="1119" y="478"/>
                        <a:pt x="1118" y="479"/>
                      </a:cubicBezTo>
                      <a:cubicBezTo>
                        <a:pt x="1116" y="479"/>
                        <a:pt x="1114" y="477"/>
                        <a:pt x="1115" y="477"/>
                      </a:cubicBezTo>
                      <a:cubicBezTo>
                        <a:pt x="1113" y="478"/>
                        <a:pt x="1114" y="479"/>
                        <a:pt x="1113" y="480"/>
                      </a:cubicBezTo>
                      <a:cubicBezTo>
                        <a:pt x="1112" y="481"/>
                        <a:pt x="1109" y="480"/>
                        <a:pt x="1107" y="480"/>
                      </a:cubicBezTo>
                      <a:cubicBezTo>
                        <a:pt x="1103" y="482"/>
                        <a:pt x="1098" y="486"/>
                        <a:pt x="1094" y="482"/>
                      </a:cubicBezTo>
                      <a:cubicBezTo>
                        <a:pt x="1093" y="478"/>
                        <a:pt x="1096" y="477"/>
                        <a:pt x="1096" y="475"/>
                      </a:cubicBezTo>
                      <a:cubicBezTo>
                        <a:pt x="1097" y="471"/>
                        <a:pt x="1094" y="465"/>
                        <a:pt x="1098" y="464"/>
                      </a:cubicBezTo>
                      <a:cubicBezTo>
                        <a:pt x="1097" y="461"/>
                        <a:pt x="1092" y="462"/>
                        <a:pt x="1094" y="456"/>
                      </a:cubicBezTo>
                      <a:cubicBezTo>
                        <a:pt x="1090" y="454"/>
                        <a:pt x="1087" y="457"/>
                        <a:pt x="1083" y="452"/>
                      </a:cubicBezTo>
                      <a:cubicBezTo>
                        <a:pt x="1082" y="447"/>
                        <a:pt x="1089" y="450"/>
                        <a:pt x="1087" y="443"/>
                      </a:cubicBezTo>
                      <a:cubicBezTo>
                        <a:pt x="1086" y="441"/>
                        <a:pt x="1085" y="442"/>
                        <a:pt x="1085" y="443"/>
                      </a:cubicBezTo>
                      <a:cubicBezTo>
                        <a:pt x="1082" y="443"/>
                        <a:pt x="1082" y="441"/>
                        <a:pt x="1081" y="439"/>
                      </a:cubicBezTo>
                      <a:cubicBezTo>
                        <a:pt x="1080" y="438"/>
                        <a:pt x="1078" y="438"/>
                        <a:pt x="1077" y="436"/>
                      </a:cubicBezTo>
                      <a:cubicBezTo>
                        <a:pt x="1076" y="437"/>
                        <a:pt x="1074" y="438"/>
                        <a:pt x="1072" y="438"/>
                      </a:cubicBezTo>
                      <a:cubicBezTo>
                        <a:pt x="1070" y="438"/>
                        <a:pt x="1071" y="439"/>
                        <a:pt x="1072" y="439"/>
                      </a:cubicBezTo>
                      <a:cubicBezTo>
                        <a:pt x="1072" y="445"/>
                        <a:pt x="1067" y="435"/>
                        <a:pt x="1068" y="443"/>
                      </a:cubicBezTo>
                      <a:cubicBezTo>
                        <a:pt x="1063" y="439"/>
                        <a:pt x="1063" y="447"/>
                        <a:pt x="1057" y="443"/>
                      </a:cubicBezTo>
                      <a:cubicBezTo>
                        <a:pt x="1062" y="439"/>
                        <a:pt x="1057" y="436"/>
                        <a:pt x="1062" y="432"/>
                      </a:cubicBezTo>
                      <a:cubicBezTo>
                        <a:pt x="1066" y="430"/>
                        <a:pt x="1053" y="431"/>
                        <a:pt x="1053" y="434"/>
                      </a:cubicBezTo>
                      <a:cubicBezTo>
                        <a:pt x="1053" y="438"/>
                        <a:pt x="1050" y="432"/>
                        <a:pt x="1051" y="432"/>
                      </a:cubicBezTo>
                      <a:cubicBezTo>
                        <a:pt x="1048" y="433"/>
                        <a:pt x="1049" y="437"/>
                        <a:pt x="1046" y="438"/>
                      </a:cubicBezTo>
                      <a:cubicBezTo>
                        <a:pt x="1045" y="438"/>
                        <a:pt x="1041" y="440"/>
                        <a:pt x="1040" y="441"/>
                      </a:cubicBezTo>
                      <a:cubicBezTo>
                        <a:pt x="1039" y="442"/>
                        <a:pt x="1038" y="443"/>
                        <a:pt x="1038" y="445"/>
                      </a:cubicBezTo>
                      <a:cubicBezTo>
                        <a:pt x="1031" y="444"/>
                        <a:pt x="1033" y="444"/>
                        <a:pt x="1025" y="445"/>
                      </a:cubicBezTo>
                      <a:cubicBezTo>
                        <a:pt x="1027" y="445"/>
                        <a:pt x="1026" y="450"/>
                        <a:pt x="1027" y="451"/>
                      </a:cubicBezTo>
                      <a:cubicBezTo>
                        <a:pt x="1028" y="451"/>
                        <a:pt x="1031" y="450"/>
                        <a:pt x="1033" y="451"/>
                      </a:cubicBezTo>
                      <a:cubicBezTo>
                        <a:pt x="1033" y="451"/>
                        <a:pt x="1032" y="454"/>
                        <a:pt x="1033" y="454"/>
                      </a:cubicBezTo>
                      <a:cubicBezTo>
                        <a:pt x="1033" y="455"/>
                        <a:pt x="1037" y="454"/>
                        <a:pt x="1038" y="454"/>
                      </a:cubicBezTo>
                      <a:cubicBezTo>
                        <a:pt x="1039" y="455"/>
                        <a:pt x="1038" y="458"/>
                        <a:pt x="1038" y="458"/>
                      </a:cubicBezTo>
                      <a:cubicBezTo>
                        <a:pt x="1040" y="459"/>
                        <a:pt x="1043" y="458"/>
                        <a:pt x="1044" y="460"/>
                      </a:cubicBezTo>
                      <a:cubicBezTo>
                        <a:pt x="1046" y="459"/>
                        <a:pt x="1045" y="456"/>
                        <a:pt x="1048" y="456"/>
                      </a:cubicBezTo>
                      <a:cubicBezTo>
                        <a:pt x="1055" y="455"/>
                        <a:pt x="1061" y="457"/>
                        <a:pt x="1061" y="464"/>
                      </a:cubicBezTo>
                      <a:cubicBezTo>
                        <a:pt x="1058" y="466"/>
                        <a:pt x="1054" y="466"/>
                        <a:pt x="1051" y="464"/>
                      </a:cubicBezTo>
                      <a:cubicBezTo>
                        <a:pt x="1050" y="466"/>
                        <a:pt x="1049" y="469"/>
                        <a:pt x="1049" y="473"/>
                      </a:cubicBezTo>
                      <a:cubicBezTo>
                        <a:pt x="1046" y="472"/>
                        <a:pt x="1046" y="475"/>
                        <a:pt x="1048" y="475"/>
                      </a:cubicBezTo>
                      <a:cubicBezTo>
                        <a:pt x="1047" y="477"/>
                        <a:pt x="1043" y="476"/>
                        <a:pt x="1040" y="477"/>
                      </a:cubicBezTo>
                      <a:cubicBezTo>
                        <a:pt x="1043" y="483"/>
                        <a:pt x="1049" y="486"/>
                        <a:pt x="1049" y="495"/>
                      </a:cubicBezTo>
                      <a:cubicBezTo>
                        <a:pt x="1054" y="490"/>
                        <a:pt x="1051" y="494"/>
                        <a:pt x="1055" y="497"/>
                      </a:cubicBezTo>
                      <a:cubicBezTo>
                        <a:pt x="1054" y="504"/>
                        <a:pt x="1057" y="514"/>
                        <a:pt x="1053" y="518"/>
                      </a:cubicBezTo>
                      <a:cubicBezTo>
                        <a:pt x="1056" y="522"/>
                        <a:pt x="1058" y="528"/>
                        <a:pt x="1057" y="536"/>
                      </a:cubicBezTo>
                      <a:cubicBezTo>
                        <a:pt x="1051" y="532"/>
                        <a:pt x="1054" y="545"/>
                        <a:pt x="1051" y="542"/>
                      </a:cubicBezTo>
                      <a:cubicBezTo>
                        <a:pt x="1049" y="539"/>
                        <a:pt x="1051" y="542"/>
                        <a:pt x="1049" y="544"/>
                      </a:cubicBezTo>
                      <a:cubicBezTo>
                        <a:pt x="1048" y="545"/>
                        <a:pt x="1044" y="545"/>
                        <a:pt x="1046" y="551"/>
                      </a:cubicBezTo>
                      <a:cubicBezTo>
                        <a:pt x="1040" y="549"/>
                        <a:pt x="1044" y="557"/>
                        <a:pt x="1038" y="555"/>
                      </a:cubicBezTo>
                      <a:cubicBezTo>
                        <a:pt x="1043" y="559"/>
                        <a:pt x="1030" y="562"/>
                        <a:pt x="1033" y="564"/>
                      </a:cubicBezTo>
                      <a:cubicBezTo>
                        <a:pt x="1036" y="567"/>
                        <a:pt x="1032" y="565"/>
                        <a:pt x="1029" y="568"/>
                      </a:cubicBezTo>
                      <a:cubicBezTo>
                        <a:pt x="1028" y="569"/>
                        <a:pt x="1028" y="572"/>
                        <a:pt x="1027" y="574"/>
                      </a:cubicBezTo>
                      <a:cubicBezTo>
                        <a:pt x="1027" y="574"/>
                        <a:pt x="1024" y="573"/>
                        <a:pt x="1023" y="574"/>
                      </a:cubicBezTo>
                      <a:cubicBezTo>
                        <a:pt x="1023" y="574"/>
                        <a:pt x="1024" y="577"/>
                        <a:pt x="1023" y="577"/>
                      </a:cubicBezTo>
                      <a:cubicBezTo>
                        <a:pt x="1022" y="579"/>
                        <a:pt x="1016" y="576"/>
                        <a:pt x="1018" y="581"/>
                      </a:cubicBezTo>
                      <a:cubicBezTo>
                        <a:pt x="1006" y="582"/>
                        <a:pt x="1008" y="583"/>
                        <a:pt x="995" y="581"/>
                      </a:cubicBezTo>
                      <a:cubicBezTo>
                        <a:pt x="993" y="581"/>
                        <a:pt x="994" y="584"/>
                        <a:pt x="993" y="587"/>
                      </a:cubicBezTo>
                      <a:cubicBezTo>
                        <a:pt x="989" y="583"/>
                        <a:pt x="983" y="591"/>
                        <a:pt x="982" y="590"/>
                      </a:cubicBezTo>
                      <a:cubicBezTo>
                        <a:pt x="979" y="587"/>
                        <a:pt x="982" y="592"/>
                        <a:pt x="975" y="592"/>
                      </a:cubicBezTo>
                      <a:cubicBezTo>
                        <a:pt x="972" y="593"/>
                        <a:pt x="976" y="595"/>
                        <a:pt x="973" y="596"/>
                      </a:cubicBezTo>
                      <a:cubicBezTo>
                        <a:pt x="969" y="600"/>
                        <a:pt x="967" y="593"/>
                        <a:pt x="962" y="592"/>
                      </a:cubicBezTo>
                      <a:cubicBezTo>
                        <a:pt x="956" y="591"/>
                        <a:pt x="955" y="594"/>
                        <a:pt x="951" y="594"/>
                      </a:cubicBezTo>
                      <a:cubicBezTo>
                        <a:pt x="948" y="595"/>
                        <a:pt x="947" y="598"/>
                        <a:pt x="947" y="602"/>
                      </a:cubicBezTo>
                      <a:cubicBezTo>
                        <a:pt x="941" y="600"/>
                        <a:pt x="941" y="604"/>
                        <a:pt x="938" y="605"/>
                      </a:cubicBezTo>
                      <a:cubicBezTo>
                        <a:pt x="936" y="610"/>
                        <a:pt x="941" y="609"/>
                        <a:pt x="941" y="613"/>
                      </a:cubicBezTo>
                      <a:cubicBezTo>
                        <a:pt x="941" y="615"/>
                        <a:pt x="941" y="616"/>
                        <a:pt x="943" y="616"/>
                      </a:cubicBezTo>
                      <a:cubicBezTo>
                        <a:pt x="946" y="617"/>
                        <a:pt x="944" y="619"/>
                        <a:pt x="945" y="620"/>
                      </a:cubicBezTo>
                      <a:cubicBezTo>
                        <a:pt x="946" y="622"/>
                        <a:pt x="949" y="621"/>
                        <a:pt x="951" y="622"/>
                      </a:cubicBezTo>
                      <a:cubicBezTo>
                        <a:pt x="951" y="622"/>
                        <a:pt x="950" y="625"/>
                        <a:pt x="951" y="626"/>
                      </a:cubicBezTo>
                      <a:cubicBezTo>
                        <a:pt x="951" y="626"/>
                        <a:pt x="954" y="625"/>
                        <a:pt x="954" y="626"/>
                      </a:cubicBezTo>
                      <a:cubicBezTo>
                        <a:pt x="956" y="627"/>
                        <a:pt x="956" y="632"/>
                        <a:pt x="958" y="635"/>
                      </a:cubicBezTo>
                      <a:cubicBezTo>
                        <a:pt x="959" y="637"/>
                        <a:pt x="964" y="641"/>
                        <a:pt x="964" y="641"/>
                      </a:cubicBezTo>
                      <a:cubicBezTo>
                        <a:pt x="964" y="643"/>
                        <a:pt x="963" y="646"/>
                        <a:pt x="964" y="648"/>
                      </a:cubicBezTo>
                      <a:cubicBezTo>
                        <a:pt x="964" y="651"/>
                        <a:pt x="966" y="652"/>
                        <a:pt x="965" y="656"/>
                      </a:cubicBezTo>
                      <a:cubicBezTo>
                        <a:pt x="965" y="659"/>
                        <a:pt x="964" y="659"/>
                        <a:pt x="964" y="661"/>
                      </a:cubicBezTo>
                      <a:cubicBezTo>
                        <a:pt x="963" y="665"/>
                        <a:pt x="965" y="668"/>
                        <a:pt x="960" y="665"/>
                      </a:cubicBezTo>
                      <a:cubicBezTo>
                        <a:pt x="963" y="672"/>
                        <a:pt x="955" y="668"/>
                        <a:pt x="956" y="674"/>
                      </a:cubicBezTo>
                      <a:cubicBezTo>
                        <a:pt x="949" y="672"/>
                        <a:pt x="950" y="678"/>
                        <a:pt x="945" y="678"/>
                      </a:cubicBezTo>
                      <a:cubicBezTo>
                        <a:pt x="943" y="677"/>
                        <a:pt x="944" y="681"/>
                        <a:pt x="943" y="682"/>
                      </a:cubicBezTo>
                      <a:cubicBezTo>
                        <a:pt x="943" y="682"/>
                        <a:pt x="938" y="682"/>
                        <a:pt x="939" y="684"/>
                      </a:cubicBezTo>
                      <a:cubicBezTo>
                        <a:pt x="941" y="685"/>
                        <a:pt x="941" y="684"/>
                        <a:pt x="939" y="685"/>
                      </a:cubicBezTo>
                      <a:cubicBezTo>
                        <a:pt x="938" y="687"/>
                        <a:pt x="937" y="689"/>
                        <a:pt x="934" y="689"/>
                      </a:cubicBezTo>
                      <a:cubicBezTo>
                        <a:pt x="936" y="680"/>
                        <a:pt x="930" y="688"/>
                        <a:pt x="930" y="684"/>
                      </a:cubicBezTo>
                      <a:cubicBezTo>
                        <a:pt x="930" y="682"/>
                        <a:pt x="929" y="678"/>
                        <a:pt x="926" y="676"/>
                      </a:cubicBezTo>
                      <a:cubicBezTo>
                        <a:pt x="926" y="675"/>
                        <a:pt x="923" y="677"/>
                        <a:pt x="923" y="676"/>
                      </a:cubicBezTo>
                      <a:cubicBezTo>
                        <a:pt x="922" y="675"/>
                        <a:pt x="923" y="673"/>
                        <a:pt x="923" y="672"/>
                      </a:cubicBezTo>
                      <a:cubicBezTo>
                        <a:pt x="921" y="671"/>
                        <a:pt x="916" y="672"/>
                        <a:pt x="915" y="670"/>
                      </a:cubicBezTo>
                      <a:cubicBezTo>
                        <a:pt x="915" y="670"/>
                        <a:pt x="916" y="667"/>
                        <a:pt x="915" y="667"/>
                      </a:cubicBezTo>
                      <a:cubicBezTo>
                        <a:pt x="914" y="666"/>
                        <a:pt x="911" y="667"/>
                        <a:pt x="910" y="667"/>
                      </a:cubicBezTo>
                      <a:cubicBezTo>
                        <a:pt x="908" y="667"/>
                        <a:pt x="909" y="662"/>
                        <a:pt x="908" y="661"/>
                      </a:cubicBezTo>
                      <a:cubicBezTo>
                        <a:pt x="907" y="661"/>
                        <a:pt x="905" y="662"/>
                        <a:pt x="906" y="663"/>
                      </a:cubicBezTo>
                      <a:cubicBezTo>
                        <a:pt x="902" y="659"/>
                        <a:pt x="904" y="659"/>
                        <a:pt x="900" y="656"/>
                      </a:cubicBezTo>
                      <a:cubicBezTo>
                        <a:pt x="895" y="653"/>
                        <a:pt x="896" y="662"/>
                        <a:pt x="895" y="665"/>
                      </a:cubicBezTo>
                      <a:cubicBezTo>
                        <a:pt x="894" y="666"/>
                        <a:pt x="891" y="666"/>
                        <a:pt x="891" y="667"/>
                      </a:cubicBezTo>
                      <a:cubicBezTo>
                        <a:pt x="890" y="670"/>
                        <a:pt x="892" y="675"/>
                        <a:pt x="889" y="678"/>
                      </a:cubicBezTo>
                      <a:cubicBezTo>
                        <a:pt x="890" y="679"/>
                        <a:pt x="891" y="681"/>
                        <a:pt x="891" y="684"/>
                      </a:cubicBezTo>
                      <a:cubicBezTo>
                        <a:pt x="892" y="686"/>
                        <a:pt x="894" y="688"/>
                        <a:pt x="895" y="685"/>
                      </a:cubicBezTo>
                      <a:cubicBezTo>
                        <a:pt x="899" y="690"/>
                        <a:pt x="897" y="692"/>
                        <a:pt x="897" y="698"/>
                      </a:cubicBezTo>
                      <a:cubicBezTo>
                        <a:pt x="897" y="700"/>
                        <a:pt x="898" y="700"/>
                        <a:pt x="898" y="702"/>
                      </a:cubicBezTo>
                      <a:cubicBezTo>
                        <a:pt x="900" y="703"/>
                        <a:pt x="901" y="705"/>
                        <a:pt x="902" y="706"/>
                      </a:cubicBezTo>
                      <a:cubicBezTo>
                        <a:pt x="905" y="708"/>
                        <a:pt x="908" y="709"/>
                        <a:pt x="911" y="711"/>
                      </a:cubicBezTo>
                      <a:cubicBezTo>
                        <a:pt x="913" y="712"/>
                        <a:pt x="911" y="713"/>
                        <a:pt x="913" y="713"/>
                      </a:cubicBezTo>
                      <a:cubicBezTo>
                        <a:pt x="915" y="713"/>
                        <a:pt x="915" y="716"/>
                        <a:pt x="915" y="717"/>
                      </a:cubicBezTo>
                      <a:cubicBezTo>
                        <a:pt x="916" y="719"/>
                        <a:pt x="918" y="717"/>
                        <a:pt x="919" y="719"/>
                      </a:cubicBezTo>
                      <a:cubicBezTo>
                        <a:pt x="920" y="721"/>
                        <a:pt x="918" y="724"/>
                        <a:pt x="919" y="726"/>
                      </a:cubicBezTo>
                      <a:cubicBezTo>
                        <a:pt x="919" y="727"/>
                        <a:pt x="923" y="730"/>
                        <a:pt x="923" y="730"/>
                      </a:cubicBezTo>
                      <a:cubicBezTo>
                        <a:pt x="923" y="732"/>
                        <a:pt x="918" y="737"/>
                        <a:pt x="925" y="738"/>
                      </a:cubicBezTo>
                      <a:cubicBezTo>
                        <a:pt x="924" y="742"/>
                        <a:pt x="920" y="740"/>
                        <a:pt x="917" y="739"/>
                      </a:cubicBezTo>
                      <a:cubicBezTo>
                        <a:pt x="914" y="739"/>
                        <a:pt x="909" y="739"/>
                        <a:pt x="908" y="738"/>
                      </a:cubicBezTo>
                      <a:cubicBezTo>
                        <a:pt x="908" y="738"/>
                        <a:pt x="910" y="729"/>
                        <a:pt x="906" y="736"/>
                      </a:cubicBezTo>
                      <a:cubicBezTo>
                        <a:pt x="902" y="734"/>
                        <a:pt x="904" y="729"/>
                        <a:pt x="902" y="726"/>
                      </a:cubicBezTo>
                      <a:cubicBezTo>
                        <a:pt x="901" y="724"/>
                        <a:pt x="899" y="724"/>
                        <a:pt x="897" y="721"/>
                      </a:cubicBezTo>
                      <a:cubicBezTo>
                        <a:pt x="896" y="718"/>
                        <a:pt x="896" y="716"/>
                        <a:pt x="898" y="715"/>
                      </a:cubicBezTo>
                      <a:cubicBezTo>
                        <a:pt x="895" y="712"/>
                        <a:pt x="894" y="706"/>
                        <a:pt x="889" y="704"/>
                      </a:cubicBezTo>
                      <a:cubicBezTo>
                        <a:pt x="889" y="701"/>
                        <a:pt x="886" y="699"/>
                        <a:pt x="889" y="698"/>
                      </a:cubicBezTo>
                      <a:cubicBezTo>
                        <a:pt x="888" y="697"/>
                        <a:pt x="886" y="696"/>
                        <a:pt x="883" y="695"/>
                      </a:cubicBezTo>
                      <a:cubicBezTo>
                        <a:pt x="884" y="692"/>
                        <a:pt x="884" y="689"/>
                        <a:pt x="882" y="689"/>
                      </a:cubicBezTo>
                      <a:cubicBezTo>
                        <a:pt x="881" y="685"/>
                        <a:pt x="883" y="684"/>
                        <a:pt x="883" y="682"/>
                      </a:cubicBezTo>
                      <a:cubicBezTo>
                        <a:pt x="884" y="678"/>
                        <a:pt x="882" y="677"/>
                        <a:pt x="880" y="676"/>
                      </a:cubicBezTo>
                      <a:cubicBezTo>
                        <a:pt x="881" y="674"/>
                        <a:pt x="882" y="673"/>
                        <a:pt x="880" y="672"/>
                      </a:cubicBezTo>
                      <a:cubicBezTo>
                        <a:pt x="880" y="670"/>
                        <a:pt x="884" y="671"/>
                        <a:pt x="887" y="670"/>
                      </a:cubicBezTo>
                      <a:cubicBezTo>
                        <a:pt x="887" y="669"/>
                        <a:pt x="885" y="669"/>
                        <a:pt x="885" y="667"/>
                      </a:cubicBezTo>
                      <a:cubicBezTo>
                        <a:pt x="885" y="665"/>
                        <a:pt x="888" y="665"/>
                        <a:pt x="887" y="663"/>
                      </a:cubicBezTo>
                      <a:cubicBezTo>
                        <a:pt x="887" y="660"/>
                        <a:pt x="884" y="657"/>
                        <a:pt x="883" y="654"/>
                      </a:cubicBezTo>
                      <a:cubicBezTo>
                        <a:pt x="883" y="650"/>
                        <a:pt x="884" y="645"/>
                        <a:pt x="883" y="643"/>
                      </a:cubicBezTo>
                      <a:cubicBezTo>
                        <a:pt x="883" y="640"/>
                        <a:pt x="881" y="640"/>
                        <a:pt x="880" y="639"/>
                      </a:cubicBezTo>
                      <a:cubicBezTo>
                        <a:pt x="879" y="637"/>
                        <a:pt x="879" y="635"/>
                        <a:pt x="878" y="633"/>
                      </a:cubicBezTo>
                      <a:cubicBezTo>
                        <a:pt x="876" y="630"/>
                        <a:pt x="875" y="627"/>
                        <a:pt x="872" y="626"/>
                      </a:cubicBezTo>
                      <a:cubicBezTo>
                        <a:pt x="866" y="625"/>
                        <a:pt x="870" y="632"/>
                        <a:pt x="865" y="628"/>
                      </a:cubicBezTo>
                      <a:cubicBezTo>
                        <a:pt x="862" y="628"/>
                        <a:pt x="864" y="632"/>
                        <a:pt x="863" y="633"/>
                      </a:cubicBezTo>
                      <a:cubicBezTo>
                        <a:pt x="863" y="634"/>
                        <a:pt x="860" y="633"/>
                        <a:pt x="859" y="633"/>
                      </a:cubicBezTo>
                      <a:cubicBezTo>
                        <a:pt x="858" y="634"/>
                        <a:pt x="860" y="637"/>
                        <a:pt x="857" y="637"/>
                      </a:cubicBezTo>
                      <a:cubicBezTo>
                        <a:pt x="853" y="637"/>
                        <a:pt x="853" y="636"/>
                        <a:pt x="852" y="631"/>
                      </a:cubicBezTo>
                      <a:cubicBezTo>
                        <a:pt x="851" y="630"/>
                        <a:pt x="850" y="630"/>
                        <a:pt x="850" y="629"/>
                      </a:cubicBezTo>
                      <a:cubicBezTo>
                        <a:pt x="849" y="627"/>
                        <a:pt x="852" y="627"/>
                        <a:pt x="852" y="626"/>
                      </a:cubicBezTo>
                      <a:cubicBezTo>
                        <a:pt x="852" y="624"/>
                        <a:pt x="847" y="616"/>
                        <a:pt x="852" y="613"/>
                      </a:cubicBezTo>
                      <a:cubicBezTo>
                        <a:pt x="850" y="611"/>
                        <a:pt x="847" y="609"/>
                        <a:pt x="848" y="602"/>
                      </a:cubicBezTo>
                      <a:cubicBezTo>
                        <a:pt x="846" y="602"/>
                        <a:pt x="847" y="604"/>
                        <a:pt x="846" y="605"/>
                      </a:cubicBezTo>
                      <a:cubicBezTo>
                        <a:pt x="843" y="604"/>
                        <a:pt x="845" y="597"/>
                        <a:pt x="843" y="594"/>
                      </a:cubicBezTo>
                      <a:cubicBezTo>
                        <a:pt x="841" y="593"/>
                        <a:pt x="840" y="592"/>
                        <a:pt x="839" y="590"/>
                      </a:cubicBezTo>
                      <a:cubicBezTo>
                        <a:pt x="838" y="589"/>
                        <a:pt x="838" y="587"/>
                        <a:pt x="837" y="587"/>
                      </a:cubicBezTo>
                      <a:cubicBezTo>
                        <a:pt x="835" y="585"/>
                        <a:pt x="830" y="585"/>
                        <a:pt x="831" y="581"/>
                      </a:cubicBezTo>
                      <a:cubicBezTo>
                        <a:pt x="825" y="580"/>
                        <a:pt x="823" y="584"/>
                        <a:pt x="820" y="587"/>
                      </a:cubicBezTo>
                      <a:cubicBezTo>
                        <a:pt x="817" y="586"/>
                        <a:pt x="815" y="586"/>
                        <a:pt x="815" y="588"/>
                      </a:cubicBezTo>
                      <a:cubicBezTo>
                        <a:pt x="810" y="588"/>
                        <a:pt x="806" y="588"/>
                        <a:pt x="801" y="588"/>
                      </a:cubicBezTo>
                      <a:cubicBezTo>
                        <a:pt x="801" y="590"/>
                        <a:pt x="799" y="591"/>
                        <a:pt x="798" y="592"/>
                      </a:cubicBezTo>
                      <a:cubicBezTo>
                        <a:pt x="797" y="593"/>
                        <a:pt x="796" y="592"/>
                        <a:pt x="796" y="594"/>
                      </a:cubicBezTo>
                      <a:cubicBezTo>
                        <a:pt x="796" y="596"/>
                        <a:pt x="791" y="597"/>
                        <a:pt x="790" y="598"/>
                      </a:cubicBezTo>
                      <a:cubicBezTo>
                        <a:pt x="786" y="601"/>
                        <a:pt x="783" y="608"/>
                        <a:pt x="775" y="611"/>
                      </a:cubicBezTo>
                      <a:cubicBezTo>
                        <a:pt x="771" y="614"/>
                        <a:pt x="770" y="621"/>
                        <a:pt x="762" y="622"/>
                      </a:cubicBezTo>
                      <a:cubicBezTo>
                        <a:pt x="765" y="625"/>
                        <a:pt x="764" y="626"/>
                        <a:pt x="759" y="626"/>
                      </a:cubicBezTo>
                      <a:cubicBezTo>
                        <a:pt x="758" y="628"/>
                        <a:pt x="759" y="629"/>
                        <a:pt x="760" y="629"/>
                      </a:cubicBezTo>
                      <a:cubicBezTo>
                        <a:pt x="760" y="632"/>
                        <a:pt x="757" y="631"/>
                        <a:pt x="757" y="629"/>
                      </a:cubicBezTo>
                      <a:cubicBezTo>
                        <a:pt x="754" y="630"/>
                        <a:pt x="755" y="635"/>
                        <a:pt x="749" y="633"/>
                      </a:cubicBezTo>
                      <a:cubicBezTo>
                        <a:pt x="747" y="634"/>
                        <a:pt x="747" y="637"/>
                        <a:pt x="744" y="637"/>
                      </a:cubicBezTo>
                      <a:cubicBezTo>
                        <a:pt x="743" y="640"/>
                        <a:pt x="746" y="640"/>
                        <a:pt x="746" y="643"/>
                      </a:cubicBezTo>
                      <a:cubicBezTo>
                        <a:pt x="745" y="646"/>
                        <a:pt x="743" y="651"/>
                        <a:pt x="742" y="657"/>
                      </a:cubicBezTo>
                      <a:cubicBezTo>
                        <a:pt x="741" y="666"/>
                        <a:pt x="742" y="675"/>
                        <a:pt x="740" y="678"/>
                      </a:cubicBezTo>
                      <a:cubicBezTo>
                        <a:pt x="740" y="678"/>
                        <a:pt x="737" y="677"/>
                        <a:pt x="736" y="678"/>
                      </a:cubicBezTo>
                      <a:cubicBezTo>
                        <a:pt x="735" y="679"/>
                        <a:pt x="736" y="684"/>
                        <a:pt x="734" y="685"/>
                      </a:cubicBezTo>
                      <a:cubicBezTo>
                        <a:pt x="733" y="687"/>
                        <a:pt x="729" y="686"/>
                        <a:pt x="727" y="687"/>
                      </a:cubicBezTo>
                      <a:cubicBezTo>
                        <a:pt x="725" y="688"/>
                        <a:pt x="725" y="692"/>
                        <a:pt x="721" y="691"/>
                      </a:cubicBezTo>
                      <a:cubicBezTo>
                        <a:pt x="717" y="686"/>
                        <a:pt x="714" y="680"/>
                        <a:pt x="712" y="672"/>
                      </a:cubicBezTo>
                      <a:cubicBezTo>
                        <a:pt x="711" y="672"/>
                        <a:pt x="710" y="670"/>
                        <a:pt x="708" y="669"/>
                      </a:cubicBezTo>
                      <a:cubicBezTo>
                        <a:pt x="707" y="668"/>
                        <a:pt x="707" y="666"/>
                        <a:pt x="705" y="667"/>
                      </a:cubicBezTo>
                      <a:cubicBezTo>
                        <a:pt x="703" y="661"/>
                        <a:pt x="707" y="661"/>
                        <a:pt x="708" y="657"/>
                      </a:cubicBezTo>
                      <a:cubicBezTo>
                        <a:pt x="708" y="654"/>
                        <a:pt x="705" y="652"/>
                        <a:pt x="703" y="650"/>
                      </a:cubicBezTo>
                      <a:cubicBezTo>
                        <a:pt x="701" y="648"/>
                        <a:pt x="700" y="645"/>
                        <a:pt x="697" y="644"/>
                      </a:cubicBezTo>
                      <a:cubicBezTo>
                        <a:pt x="696" y="641"/>
                        <a:pt x="696" y="637"/>
                        <a:pt x="693" y="633"/>
                      </a:cubicBezTo>
                      <a:cubicBezTo>
                        <a:pt x="691" y="630"/>
                        <a:pt x="691" y="617"/>
                        <a:pt x="690" y="607"/>
                      </a:cubicBezTo>
                      <a:cubicBezTo>
                        <a:pt x="689" y="603"/>
                        <a:pt x="688" y="592"/>
                        <a:pt x="686" y="585"/>
                      </a:cubicBezTo>
                      <a:cubicBezTo>
                        <a:pt x="683" y="585"/>
                        <a:pt x="678" y="593"/>
                        <a:pt x="682" y="594"/>
                      </a:cubicBezTo>
                      <a:cubicBezTo>
                        <a:pt x="682" y="599"/>
                        <a:pt x="675" y="595"/>
                        <a:pt x="673" y="594"/>
                      </a:cubicBezTo>
                      <a:cubicBezTo>
                        <a:pt x="672" y="594"/>
                        <a:pt x="670" y="595"/>
                        <a:pt x="669" y="594"/>
                      </a:cubicBezTo>
                      <a:cubicBezTo>
                        <a:pt x="667" y="593"/>
                        <a:pt x="665" y="586"/>
                        <a:pt x="662" y="588"/>
                      </a:cubicBezTo>
                      <a:cubicBezTo>
                        <a:pt x="661" y="585"/>
                        <a:pt x="663" y="585"/>
                        <a:pt x="665" y="585"/>
                      </a:cubicBezTo>
                      <a:cubicBezTo>
                        <a:pt x="663" y="582"/>
                        <a:pt x="665" y="582"/>
                        <a:pt x="665" y="579"/>
                      </a:cubicBezTo>
                      <a:cubicBezTo>
                        <a:pt x="665" y="576"/>
                        <a:pt x="660" y="578"/>
                        <a:pt x="658" y="577"/>
                      </a:cubicBezTo>
                      <a:cubicBezTo>
                        <a:pt x="656" y="576"/>
                        <a:pt x="653" y="568"/>
                        <a:pt x="652" y="574"/>
                      </a:cubicBezTo>
                      <a:cubicBezTo>
                        <a:pt x="648" y="573"/>
                        <a:pt x="650" y="567"/>
                        <a:pt x="651" y="568"/>
                      </a:cubicBezTo>
                      <a:cubicBezTo>
                        <a:pt x="650" y="566"/>
                        <a:pt x="646" y="566"/>
                        <a:pt x="647" y="562"/>
                      </a:cubicBezTo>
                      <a:cubicBezTo>
                        <a:pt x="645" y="561"/>
                        <a:pt x="640" y="564"/>
                        <a:pt x="639" y="562"/>
                      </a:cubicBezTo>
                      <a:cubicBezTo>
                        <a:pt x="639" y="562"/>
                        <a:pt x="640" y="559"/>
                        <a:pt x="639" y="559"/>
                      </a:cubicBezTo>
                      <a:cubicBezTo>
                        <a:pt x="635" y="558"/>
                        <a:pt x="632" y="560"/>
                        <a:pt x="628" y="560"/>
                      </a:cubicBezTo>
                      <a:cubicBezTo>
                        <a:pt x="627" y="561"/>
                        <a:pt x="625" y="561"/>
                        <a:pt x="624" y="560"/>
                      </a:cubicBezTo>
                      <a:cubicBezTo>
                        <a:pt x="622" y="560"/>
                        <a:pt x="621" y="558"/>
                        <a:pt x="621" y="562"/>
                      </a:cubicBezTo>
                      <a:cubicBezTo>
                        <a:pt x="603" y="564"/>
                        <a:pt x="589" y="561"/>
                        <a:pt x="576" y="559"/>
                      </a:cubicBezTo>
                      <a:cubicBezTo>
                        <a:pt x="577" y="555"/>
                        <a:pt x="572" y="556"/>
                        <a:pt x="572" y="553"/>
                      </a:cubicBezTo>
                      <a:cubicBezTo>
                        <a:pt x="572" y="549"/>
                        <a:pt x="564" y="557"/>
                        <a:pt x="569" y="549"/>
                      </a:cubicBezTo>
                      <a:cubicBezTo>
                        <a:pt x="566" y="550"/>
                        <a:pt x="565" y="549"/>
                        <a:pt x="565" y="547"/>
                      </a:cubicBezTo>
                      <a:cubicBezTo>
                        <a:pt x="560" y="550"/>
                        <a:pt x="546" y="547"/>
                        <a:pt x="541" y="546"/>
                      </a:cubicBezTo>
                      <a:cubicBezTo>
                        <a:pt x="538" y="545"/>
                        <a:pt x="537" y="545"/>
                        <a:pt x="537" y="542"/>
                      </a:cubicBezTo>
                      <a:cubicBezTo>
                        <a:pt x="529" y="544"/>
                        <a:pt x="531" y="536"/>
                        <a:pt x="524" y="536"/>
                      </a:cubicBezTo>
                      <a:cubicBezTo>
                        <a:pt x="523" y="529"/>
                        <a:pt x="519" y="525"/>
                        <a:pt x="516" y="520"/>
                      </a:cubicBezTo>
                      <a:cubicBezTo>
                        <a:pt x="500" y="517"/>
                        <a:pt x="500" y="525"/>
                        <a:pt x="501" y="534"/>
                      </a:cubicBezTo>
                      <a:cubicBezTo>
                        <a:pt x="502" y="537"/>
                        <a:pt x="509" y="541"/>
                        <a:pt x="514" y="547"/>
                      </a:cubicBezTo>
                      <a:cubicBezTo>
                        <a:pt x="516" y="549"/>
                        <a:pt x="519" y="559"/>
                        <a:pt x="524" y="557"/>
                      </a:cubicBezTo>
                      <a:cubicBezTo>
                        <a:pt x="523" y="561"/>
                        <a:pt x="527" y="561"/>
                        <a:pt x="526" y="566"/>
                      </a:cubicBezTo>
                      <a:cubicBezTo>
                        <a:pt x="530" y="566"/>
                        <a:pt x="540" y="564"/>
                        <a:pt x="535" y="570"/>
                      </a:cubicBezTo>
                      <a:cubicBezTo>
                        <a:pt x="539" y="572"/>
                        <a:pt x="537" y="567"/>
                        <a:pt x="539" y="566"/>
                      </a:cubicBezTo>
                      <a:cubicBezTo>
                        <a:pt x="540" y="565"/>
                        <a:pt x="546" y="566"/>
                        <a:pt x="546" y="562"/>
                      </a:cubicBezTo>
                      <a:cubicBezTo>
                        <a:pt x="546" y="561"/>
                        <a:pt x="548" y="561"/>
                        <a:pt x="550" y="560"/>
                      </a:cubicBezTo>
                      <a:cubicBezTo>
                        <a:pt x="552" y="560"/>
                        <a:pt x="550" y="558"/>
                        <a:pt x="552" y="557"/>
                      </a:cubicBezTo>
                      <a:cubicBezTo>
                        <a:pt x="555" y="555"/>
                        <a:pt x="559" y="556"/>
                        <a:pt x="563" y="555"/>
                      </a:cubicBezTo>
                      <a:cubicBezTo>
                        <a:pt x="563" y="556"/>
                        <a:pt x="560" y="558"/>
                        <a:pt x="561" y="559"/>
                      </a:cubicBezTo>
                      <a:cubicBezTo>
                        <a:pt x="561" y="559"/>
                        <a:pt x="565" y="558"/>
                        <a:pt x="565" y="559"/>
                      </a:cubicBezTo>
                      <a:cubicBezTo>
                        <a:pt x="566" y="562"/>
                        <a:pt x="564" y="564"/>
                        <a:pt x="567" y="566"/>
                      </a:cubicBezTo>
                      <a:cubicBezTo>
                        <a:pt x="566" y="570"/>
                        <a:pt x="572" y="568"/>
                        <a:pt x="572" y="572"/>
                      </a:cubicBezTo>
                      <a:cubicBezTo>
                        <a:pt x="572" y="576"/>
                        <a:pt x="576" y="573"/>
                        <a:pt x="580" y="575"/>
                      </a:cubicBezTo>
                      <a:cubicBezTo>
                        <a:pt x="582" y="577"/>
                        <a:pt x="581" y="580"/>
                        <a:pt x="585" y="581"/>
                      </a:cubicBezTo>
                      <a:cubicBezTo>
                        <a:pt x="581" y="585"/>
                        <a:pt x="586" y="590"/>
                        <a:pt x="585" y="596"/>
                      </a:cubicBezTo>
                      <a:cubicBezTo>
                        <a:pt x="583" y="596"/>
                        <a:pt x="582" y="596"/>
                        <a:pt x="580" y="596"/>
                      </a:cubicBezTo>
                      <a:cubicBezTo>
                        <a:pt x="582" y="603"/>
                        <a:pt x="575" y="601"/>
                        <a:pt x="576" y="607"/>
                      </a:cubicBezTo>
                      <a:cubicBezTo>
                        <a:pt x="572" y="606"/>
                        <a:pt x="570" y="607"/>
                        <a:pt x="570" y="611"/>
                      </a:cubicBezTo>
                      <a:cubicBezTo>
                        <a:pt x="568" y="611"/>
                        <a:pt x="565" y="611"/>
                        <a:pt x="563" y="611"/>
                      </a:cubicBezTo>
                      <a:cubicBezTo>
                        <a:pt x="560" y="611"/>
                        <a:pt x="562" y="615"/>
                        <a:pt x="561" y="616"/>
                      </a:cubicBezTo>
                      <a:cubicBezTo>
                        <a:pt x="561" y="617"/>
                        <a:pt x="558" y="616"/>
                        <a:pt x="557" y="616"/>
                      </a:cubicBezTo>
                      <a:cubicBezTo>
                        <a:pt x="556" y="617"/>
                        <a:pt x="558" y="621"/>
                        <a:pt x="557" y="622"/>
                      </a:cubicBezTo>
                      <a:cubicBezTo>
                        <a:pt x="554" y="621"/>
                        <a:pt x="552" y="622"/>
                        <a:pt x="552" y="626"/>
                      </a:cubicBezTo>
                      <a:cubicBezTo>
                        <a:pt x="548" y="625"/>
                        <a:pt x="546" y="626"/>
                        <a:pt x="544" y="628"/>
                      </a:cubicBezTo>
                      <a:cubicBezTo>
                        <a:pt x="541" y="629"/>
                        <a:pt x="542" y="630"/>
                        <a:pt x="537" y="631"/>
                      </a:cubicBezTo>
                      <a:cubicBezTo>
                        <a:pt x="535" y="632"/>
                        <a:pt x="526" y="635"/>
                        <a:pt x="526" y="641"/>
                      </a:cubicBezTo>
                      <a:cubicBezTo>
                        <a:pt x="523" y="641"/>
                        <a:pt x="520" y="640"/>
                        <a:pt x="518" y="641"/>
                      </a:cubicBezTo>
                      <a:cubicBezTo>
                        <a:pt x="516" y="642"/>
                        <a:pt x="518" y="643"/>
                        <a:pt x="516" y="644"/>
                      </a:cubicBezTo>
                      <a:cubicBezTo>
                        <a:pt x="516" y="645"/>
                        <a:pt x="513" y="644"/>
                        <a:pt x="513" y="644"/>
                      </a:cubicBezTo>
                      <a:cubicBezTo>
                        <a:pt x="513" y="644"/>
                        <a:pt x="507" y="646"/>
                        <a:pt x="507" y="646"/>
                      </a:cubicBezTo>
                      <a:cubicBezTo>
                        <a:pt x="504" y="650"/>
                        <a:pt x="489" y="648"/>
                        <a:pt x="483" y="652"/>
                      </a:cubicBezTo>
                      <a:cubicBezTo>
                        <a:pt x="477" y="653"/>
                        <a:pt x="488" y="655"/>
                        <a:pt x="479" y="656"/>
                      </a:cubicBezTo>
                      <a:cubicBezTo>
                        <a:pt x="478" y="656"/>
                        <a:pt x="476" y="655"/>
                        <a:pt x="475" y="656"/>
                      </a:cubicBezTo>
                      <a:cubicBezTo>
                        <a:pt x="473" y="656"/>
                        <a:pt x="474" y="660"/>
                        <a:pt x="470" y="659"/>
                      </a:cubicBezTo>
                      <a:cubicBezTo>
                        <a:pt x="472" y="655"/>
                        <a:pt x="467" y="657"/>
                        <a:pt x="466" y="656"/>
                      </a:cubicBezTo>
                      <a:cubicBezTo>
                        <a:pt x="465" y="653"/>
                        <a:pt x="467" y="648"/>
                        <a:pt x="462" y="648"/>
                      </a:cubicBezTo>
                      <a:cubicBezTo>
                        <a:pt x="462" y="645"/>
                        <a:pt x="464" y="645"/>
                        <a:pt x="464" y="643"/>
                      </a:cubicBezTo>
                      <a:cubicBezTo>
                        <a:pt x="463" y="641"/>
                        <a:pt x="459" y="640"/>
                        <a:pt x="462" y="639"/>
                      </a:cubicBezTo>
                      <a:cubicBezTo>
                        <a:pt x="461" y="637"/>
                        <a:pt x="460" y="635"/>
                        <a:pt x="457" y="635"/>
                      </a:cubicBezTo>
                      <a:cubicBezTo>
                        <a:pt x="459" y="630"/>
                        <a:pt x="453" y="624"/>
                        <a:pt x="457" y="624"/>
                      </a:cubicBezTo>
                      <a:cubicBezTo>
                        <a:pt x="457" y="622"/>
                        <a:pt x="454" y="623"/>
                        <a:pt x="453" y="622"/>
                      </a:cubicBezTo>
                      <a:cubicBezTo>
                        <a:pt x="451" y="620"/>
                        <a:pt x="452" y="615"/>
                        <a:pt x="453" y="616"/>
                      </a:cubicBezTo>
                      <a:cubicBezTo>
                        <a:pt x="452" y="615"/>
                        <a:pt x="450" y="613"/>
                        <a:pt x="449" y="613"/>
                      </a:cubicBezTo>
                      <a:cubicBezTo>
                        <a:pt x="448" y="612"/>
                        <a:pt x="449" y="611"/>
                        <a:pt x="447" y="611"/>
                      </a:cubicBezTo>
                      <a:cubicBezTo>
                        <a:pt x="446" y="611"/>
                        <a:pt x="444" y="604"/>
                        <a:pt x="444" y="605"/>
                      </a:cubicBezTo>
                      <a:cubicBezTo>
                        <a:pt x="444" y="605"/>
                        <a:pt x="444" y="607"/>
                        <a:pt x="444" y="607"/>
                      </a:cubicBezTo>
                      <a:cubicBezTo>
                        <a:pt x="440" y="604"/>
                        <a:pt x="440" y="598"/>
                        <a:pt x="434" y="598"/>
                      </a:cubicBezTo>
                      <a:cubicBezTo>
                        <a:pt x="439" y="590"/>
                        <a:pt x="430" y="588"/>
                        <a:pt x="431" y="579"/>
                      </a:cubicBezTo>
                      <a:cubicBezTo>
                        <a:pt x="430" y="577"/>
                        <a:pt x="427" y="578"/>
                        <a:pt x="427" y="575"/>
                      </a:cubicBezTo>
                      <a:cubicBezTo>
                        <a:pt x="427" y="572"/>
                        <a:pt x="421" y="574"/>
                        <a:pt x="419" y="572"/>
                      </a:cubicBezTo>
                      <a:cubicBezTo>
                        <a:pt x="421" y="569"/>
                        <a:pt x="421" y="568"/>
                        <a:pt x="418" y="568"/>
                      </a:cubicBezTo>
                      <a:cubicBezTo>
                        <a:pt x="420" y="565"/>
                        <a:pt x="419" y="564"/>
                        <a:pt x="418" y="559"/>
                      </a:cubicBezTo>
                      <a:cubicBezTo>
                        <a:pt x="417" y="558"/>
                        <a:pt x="418" y="555"/>
                        <a:pt x="418" y="555"/>
                      </a:cubicBezTo>
                      <a:cubicBezTo>
                        <a:pt x="417" y="555"/>
                        <a:pt x="416" y="555"/>
                        <a:pt x="416" y="555"/>
                      </a:cubicBezTo>
                      <a:cubicBezTo>
                        <a:pt x="415" y="550"/>
                        <a:pt x="419" y="552"/>
                        <a:pt x="416" y="547"/>
                      </a:cubicBezTo>
                      <a:cubicBezTo>
                        <a:pt x="414" y="545"/>
                        <a:pt x="412" y="557"/>
                        <a:pt x="412" y="547"/>
                      </a:cubicBezTo>
                      <a:cubicBezTo>
                        <a:pt x="412" y="540"/>
                        <a:pt x="406" y="536"/>
                        <a:pt x="399" y="529"/>
                      </a:cubicBezTo>
                      <a:cubicBezTo>
                        <a:pt x="394" y="533"/>
                        <a:pt x="398" y="534"/>
                        <a:pt x="395" y="540"/>
                      </a:cubicBezTo>
                      <a:cubicBezTo>
                        <a:pt x="391" y="541"/>
                        <a:pt x="392" y="536"/>
                        <a:pt x="390" y="536"/>
                      </a:cubicBezTo>
                      <a:cubicBezTo>
                        <a:pt x="387" y="537"/>
                        <a:pt x="386" y="535"/>
                        <a:pt x="384" y="534"/>
                      </a:cubicBezTo>
                      <a:cubicBezTo>
                        <a:pt x="388" y="537"/>
                        <a:pt x="385" y="546"/>
                        <a:pt x="391" y="546"/>
                      </a:cubicBezTo>
                      <a:cubicBezTo>
                        <a:pt x="389" y="550"/>
                        <a:pt x="392" y="555"/>
                        <a:pt x="395" y="562"/>
                      </a:cubicBezTo>
                      <a:cubicBezTo>
                        <a:pt x="395" y="563"/>
                        <a:pt x="395" y="566"/>
                        <a:pt x="395" y="566"/>
                      </a:cubicBezTo>
                      <a:cubicBezTo>
                        <a:pt x="398" y="568"/>
                        <a:pt x="399" y="577"/>
                        <a:pt x="401" y="581"/>
                      </a:cubicBezTo>
                      <a:cubicBezTo>
                        <a:pt x="403" y="581"/>
                        <a:pt x="406" y="581"/>
                        <a:pt x="408" y="581"/>
                      </a:cubicBezTo>
                      <a:cubicBezTo>
                        <a:pt x="407" y="583"/>
                        <a:pt x="406" y="584"/>
                        <a:pt x="406" y="587"/>
                      </a:cubicBezTo>
                      <a:cubicBezTo>
                        <a:pt x="409" y="587"/>
                        <a:pt x="410" y="586"/>
                        <a:pt x="410" y="585"/>
                      </a:cubicBezTo>
                      <a:cubicBezTo>
                        <a:pt x="414" y="587"/>
                        <a:pt x="412" y="590"/>
                        <a:pt x="414" y="594"/>
                      </a:cubicBezTo>
                      <a:cubicBezTo>
                        <a:pt x="414" y="595"/>
                        <a:pt x="417" y="595"/>
                        <a:pt x="418" y="596"/>
                      </a:cubicBezTo>
                      <a:cubicBezTo>
                        <a:pt x="418" y="597"/>
                        <a:pt x="417" y="599"/>
                        <a:pt x="418" y="600"/>
                      </a:cubicBezTo>
                      <a:cubicBezTo>
                        <a:pt x="418" y="600"/>
                        <a:pt x="419" y="599"/>
                        <a:pt x="419" y="600"/>
                      </a:cubicBezTo>
                      <a:cubicBezTo>
                        <a:pt x="420" y="602"/>
                        <a:pt x="418" y="603"/>
                        <a:pt x="418" y="603"/>
                      </a:cubicBezTo>
                      <a:cubicBezTo>
                        <a:pt x="418" y="606"/>
                        <a:pt x="420" y="606"/>
                        <a:pt x="421" y="607"/>
                      </a:cubicBezTo>
                      <a:cubicBezTo>
                        <a:pt x="422" y="608"/>
                        <a:pt x="421" y="610"/>
                        <a:pt x="421" y="611"/>
                      </a:cubicBezTo>
                      <a:cubicBezTo>
                        <a:pt x="421" y="611"/>
                        <a:pt x="423" y="611"/>
                        <a:pt x="423" y="611"/>
                      </a:cubicBezTo>
                      <a:cubicBezTo>
                        <a:pt x="424" y="613"/>
                        <a:pt x="421" y="620"/>
                        <a:pt x="427" y="618"/>
                      </a:cubicBezTo>
                      <a:cubicBezTo>
                        <a:pt x="427" y="622"/>
                        <a:pt x="427" y="626"/>
                        <a:pt x="429" y="629"/>
                      </a:cubicBezTo>
                      <a:cubicBezTo>
                        <a:pt x="429" y="631"/>
                        <a:pt x="432" y="632"/>
                        <a:pt x="432" y="633"/>
                      </a:cubicBezTo>
                      <a:cubicBezTo>
                        <a:pt x="433" y="635"/>
                        <a:pt x="433" y="637"/>
                        <a:pt x="434" y="639"/>
                      </a:cubicBezTo>
                      <a:cubicBezTo>
                        <a:pt x="435" y="640"/>
                        <a:pt x="437" y="640"/>
                        <a:pt x="438" y="641"/>
                      </a:cubicBezTo>
                      <a:cubicBezTo>
                        <a:pt x="440" y="643"/>
                        <a:pt x="436" y="646"/>
                        <a:pt x="440" y="646"/>
                      </a:cubicBezTo>
                      <a:cubicBezTo>
                        <a:pt x="442" y="646"/>
                        <a:pt x="441" y="651"/>
                        <a:pt x="442" y="654"/>
                      </a:cubicBezTo>
                      <a:cubicBezTo>
                        <a:pt x="449" y="650"/>
                        <a:pt x="447" y="657"/>
                        <a:pt x="457" y="656"/>
                      </a:cubicBezTo>
                      <a:cubicBezTo>
                        <a:pt x="457" y="661"/>
                        <a:pt x="460" y="663"/>
                        <a:pt x="460" y="669"/>
                      </a:cubicBezTo>
                      <a:cubicBezTo>
                        <a:pt x="467" y="679"/>
                        <a:pt x="489" y="676"/>
                        <a:pt x="503" y="674"/>
                      </a:cubicBezTo>
                      <a:cubicBezTo>
                        <a:pt x="505" y="675"/>
                        <a:pt x="504" y="671"/>
                        <a:pt x="505" y="670"/>
                      </a:cubicBezTo>
                      <a:cubicBezTo>
                        <a:pt x="509" y="669"/>
                        <a:pt x="518" y="674"/>
                        <a:pt x="516" y="667"/>
                      </a:cubicBezTo>
                      <a:cubicBezTo>
                        <a:pt x="520" y="669"/>
                        <a:pt x="520" y="672"/>
                        <a:pt x="518" y="676"/>
                      </a:cubicBezTo>
                      <a:cubicBezTo>
                        <a:pt x="518" y="677"/>
                        <a:pt x="516" y="678"/>
                        <a:pt x="516" y="678"/>
                      </a:cubicBezTo>
                      <a:cubicBezTo>
                        <a:pt x="516" y="681"/>
                        <a:pt x="517" y="686"/>
                        <a:pt x="516" y="689"/>
                      </a:cubicBezTo>
                      <a:cubicBezTo>
                        <a:pt x="516" y="690"/>
                        <a:pt x="513" y="689"/>
                        <a:pt x="513" y="689"/>
                      </a:cubicBezTo>
                      <a:cubicBezTo>
                        <a:pt x="512" y="690"/>
                        <a:pt x="512" y="698"/>
                        <a:pt x="511" y="700"/>
                      </a:cubicBezTo>
                      <a:cubicBezTo>
                        <a:pt x="510" y="702"/>
                        <a:pt x="505" y="703"/>
                        <a:pt x="507" y="710"/>
                      </a:cubicBezTo>
                      <a:cubicBezTo>
                        <a:pt x="501" y="710"/>
                        <a:pt x="505" y="720"/>
                        <a:pt x="498" y="719"/>
                      </a:cubicBezTo>
                      <a:cubicBezTo>
                        <a:pt x="499" y="725"/>
                        <a:pt x="496" y="726"/>
                        <a:pt x="496" y="730"/>
                      </a:cubicBezTo>
                      <a:cubicBezTo>
                        <a:pt x="489" y="728"/>
                        <a:pt x="493" y="737"/>
                        <a:pt x="486" y="736"/>
                      </a:cubicBezTo>
                      <a:cubicBezTo>
                        <a:pt x="486" y="738"/>
                        <a:pt x="486" y="739"/>
                        <a:pt x="486" y="741"/>
                      </a:cubicBezTo>
                      <a:cubicBezTo>
                        <a:pt x="485" y="741"/>
                        <a:pt x="484" y="739"/>
                        <a:pt x="483" y="739"/>
                      </a:cubicBezTo>
                      <a:cubicBezTo>
                        <a:pt x="479" y="741"/>
                        <a:pt x="481" y="743"/>
                        <a:pt x="475" y="745"/>
                      </a:cubicBezTo>
                      <a:cubicBezTo>
                        <a:pt x="475" y="745"/>
                        <a:pt x="470" y="747"/>
                        <a:pt x="470" y="747"/>
                      </a:cubicBezTo>
                      <a:cubicBezTo>
                        <a:pt x="470" y="747"/>
                        <a:pt x="470" y="749"/>
                        <a:pt x="470" y="749"/>
                      </a:cubicBezTo>
                      <a:cubicBezTo>
                        <a:pt x="468" y="750"/>
                        <a:pt x="464" y="751"/>
                        <a:pt x="462" y="753"/>
                      </a:cubicBezTo>
                      <a:cubicBezTo>
                        <a:pt x="458" y="756"/>
                        <a:pt x="456" y="762"/>
                        <a:pt x="449" y="762"/>
                      </a:cubicBezTo>
                      <a:cubicBezTo>
                        <a:pt x="451" y="767"/>
                        <a:pt x="447" y="767"/>
                        <a:pt x="447" y="771"/>
                      </a:cubicBezTo>
                      <a:cubicBezTo>
                        <a:pt x="445" y="773"/>
                        <a:pt x="444" y="772"/>
                        <a:pt x="442" y="771"/>
                      </a:cubicBezTo>
                      <a:cubicBezTo>
                        <a:pt x="443" y="773"/>
                        <a:pt x="439" y="776"/>
                        <a:pt x="440" y="777"/>
                      </a:cubicBezTo>
                      <a:cubicBezTo>
                        <a:pt x="444" y="780"/>
                        <a:pt x="438" y="777"/>
                        <a:pt x="438" y="782"/>
                      </a:cubicBezTo>
                      <a:cubicBezTo>
                        <a:pt x="438" y="785"/>
                        <a:pt x="435" y="783"/>
                        <a:pt x="434" y="784"/>
                      </a:cubicBezTo>
                      <a:cubicBezTo>
                        <a:pt x="434" y="785"/>
                        <a:pt x="435" y="787"/>
                        <a:pt x="434" y="788"/>
                      </a:cubicBezTo>
                      <a:cubicBezTo>
                        <a:pt x="434" y="790"/>
                        <a:pt x="430" y="804"/>
                        <a:pt x="431" y="808"/>
                      </a:cubicBezTo>
                      <a:cubicBezTo>
                        <a:pt x="431" y="812"/>
                        <a:pt x="432" y="813"/>
                        <a:pt x="434" y="816"/>
                      </a:cubicBezTo>
                      <a:cubicBezTo>
                        <a:pt x="435" y="821"/>
                        <a:pt x="434" y="823"/>
                        <a:pt x="434" y="827"/>
                      </a:cubicBezTo>
                      <a:cubicBezTo>
                        <a:pt x="434" y="828"/>
                        <a:pt x="436" y="834"/>
                        <a:pt x="438" y="835"/>
                      </a:cubicBezTo>
                      <a:cubicBezTo>
                        <a:pt x="443" y="835"/>
                        <a:pt x="432" y="843"/>
                        <a:pt x="442" y="844"/>
                      </a:cubicBezTo>
                      <a:cubicBezTo>
                        <a:pt x="441" y="853"/>
                        <a:pt x="443" y="860"/>
                        <a:pt x="442" y="868"/>
                      </a:cubicBezTo>
                      <a:cubicBezTo>
                        <a:pt x="441" y="873"/>
                        <a:pt x="436" y="878"/>
                        <a:pt x="436" y="883"/>
                      </a:cubicBezTo>
                      <a:cubicBezTo>
                        <a:pt x="432" y="883"/>
                        <a:pt x="425" y="888"/>
                        <a:pt x="423" y="890"/>
                      </a:cubicBezTo>
                      <a:cubicBezTo>
                        <a:pt x="422" y="892"/>
                        <a:pt x="421" y="892"/>
                        <a:pt x="423" y="892"/>
                      </a:cubicBezTo>
                      <a:cubicBezTo>
                        <a:pt x="423" y="895"/>
                        <a:pt x="419" y="893"/>
                        <a:pt x="418" y="894"/>
                      </a:cubicBezTo>
                      <a:cubicBezTo>
                        <a:pt x="416" y="895"/>
                        <a:pt x="417" y="897"/>
                        <a:pt x="416" y="898"/>
                      </a:cubicBezTo>
                      <a:cubicBezTo>
                        <a:pt x="415" y="898"/>
                        <a:pt x="412" y="894"/>
                        <a:pt x="412" y="898"/>
                      </a:cubicBezTo>
                      <a:cubicBezTo>
                        <a:pt x="412" y="900"/>
                        <a:pt x="410" y="899"/>
                        <a:pt x="408" y="900"/>
                      </a:cubicBezTo>
                      <a:cubicBezTo>
                        <a:pt x="406" y="901"/>
                        <a:pt x="406" y="906"/>
                        <a:pt x="401" y="905"/>
                      </a:cubicBezTo>
                      <a:cubicBezTo>
                        <a:pt x="398" y="916"/>
                        <a:pt x="401" y="931"/>
                        <a:pt x="403" y="946"/>
                      </a:cubicBezTo>
                      <a:cubicBezTo>
                        <a:pt x="401" y="948"/>
                        <a:pt x="399" y="949"/>
                        <a:pt x="399" y="946"/>
                      </a:cubicBezTo>
                      <a:cubicBezTo>
                        <a:pt x="397" y="946"/>
                        <a:pt x="398" y="949"/>
                        <a:pt x="397" y="950"/>
                      </a:cubicBezTo>
                      <a:cubicBezTo>
                        <a:pt x="395" y="952"/>
                        <a:pt x="392" y="949"/>
                        <a:pt x="391" y="952"/>
                      </a:cubicBezTo>
                      <a:cubicBezTo>
                        <a:pt x="391" y="955"/>
                        <a:pt x="384" y="954"/>
                        <a:pt x="382" y="958"/>
                      </a:cubicBezTo>
                      <a:cubicBezTo>
                        <a:pt x="382" y="961"/>
                        <a:pt x="382" y="965"/>
                        <a:pt x="382" y="969"/>
                      </a:cubicBezTo>
                      <a:cubicBezTo>
                        <a:pt x="378" y="969"/>
                        <a:pt x="380" y="975"/>
                        <a:pt x="378" y="978"/>
                      </a:cubicBezTo>
                      <a:cubicBezTo>
                        <a:pt x="378" y="979"/>
                        <a:pt x="375" y="979"/>
                        <a:pt x="375" y="980"/>
                      </a:cubicBezTo>
                      <a:cubicBezTo>
                        <a:pt x="373" y="983"/>
                        <a:pt x="374" y="987"/>
                        <a:pt x="371" y="989"/>
                      </a:cubicBezTo>
                      <a:cubicBezTo>
                        <a:pt x="370" y="990"/>
                        <a:pt x="371" y="992"/>
                        <a:pt x="371" y="993"/>
                      </a:cubicBezTo>
                      <a:cubicBezTo>
                        <a:pt x="371" y="993"/>
                        <a:pt x="368" y="992"/>
                        <a:pt x="367" y="993"/>
                      </a:cubicBezTo>
                      <a:cubicBezTo>
                        <a:pt x="367" y="994"/>
                        <a:pt x="368" y="997"/>
                        <a:pt x="367" y="999"/>
                      </a:cubicBezTo>
                      <a:cubicBezTo>
                        <a:pt x="367" y="999"/>
                        <a:pt x="364" y="998"/>
                        <a:pt x="363" y="999"/>
                      </a:cubicBezTo>
                      <a:cubicBezTo>
                        <a:pt x="363" y="999"/>
                        <a:pt x="364" y="1002"/>
                        <a:pt x="363" y="1002"/>
                      </a:cubicBezTo>
                      <a:cubicBezTo>
                        <a:pt x="363" y="1003"/>
                        <a:pt x="360" y="1002"/>
                        <a:pt x="360" y="1002"/>
                      </a:cubicBezTo>
                      <a:cubicBezTo>
                        <a:pt x="359" y="1003"/>
                        <a:pt x="356" y="1006"/>
                        <a:pt x="356" y="1008"/>
                      </a:cubicBezTo>
                      <a:cubicBezTo>
                        <a:pt x="356" y="1010"/>
                        <a:pt x="354" y="1009"/>
                        <a:pt x="352" y="1010"/>
                      </a:cubicBezTo>
                      <a:cubicBezTo>
                        <a:pt x="352" y="1010"/>
                        <a:pt x="353" y="1013"/>
                        <a:pt x="352" y="1013"/>
                      </a:cubicBezTo>
                      <a:cubicBezTo>
                        <a:pt x="352" y="1014"/>
                        <a:pt x="349" y="1013"/>
                        <a:pt x="349" y="1013"/>
                      </a:cubicBezTo>
                      <a:cubicBezTo>
                        <a:pt x="347" y="1015"/>
                        <a:pt x="346" y="1016"/>
                        <a:pt x="345" y="1017"/>
                      </a:cubicBezTo>
                      <a:cubicBezTo>
                        <a:pt x="344" y="1018"/>
                        <a:pt x="342" y="1021"/>
                        <a:pt x="341" y="1021"/>
                      </a:cubicBezTo>
                      <a:cubicBezTo>
                        <a:pt x="340" y="1021"/>
                        <a:pt x="335" y="1023"/>
                        <a:pt x="335" y="1023"/>
                      </a:cubicBezTo>
                      <a:cubicBezTo>
                        <a:pt x="334" y="1022"/>
                        <a:pt x="334" y="1021"/>
                        <a:pt x="332" y="1023"/>
                      </a:cubicBezTo>
                      <a:cubicBezTo>
                        <a:pt x="329" y="1024"/>
                        <a:pt x="328" y="1024"/>
                        <a:pt x="324" y="1025"/>
                      </a:cubicBezTo>
                      <a:cubicBezTo>
                        <a:pt x="323" y="1025"/>
                        <a:pt x="311" y="1030"/>
                        <a:pt x="308" y="1025"/>
                      </a:cubicBezTo>
                      <a:cubicBezTo>
                        <a:pt x="305" y="1025"/>
                        <a:pt x="307" y="1027"/>
                        <a:pt x="308" y="1027"/>
                      </a:cubicBezTo>
                      <a:cubicBezTo>
                        <a:pt x="305" y="1031"/>
                        <a:pt x="301" y="1027"/>
                        <a:pt x="295" y="1028"/>
                      </a:cubicBezTo>
                      <a:cubicBezTo>
                        <a:pt x="292" y="1029"/>
                        <a:pt x="293" y="1030"/>
                        <a:pt x="295" y="1030"/>
                      </a:cubicBezTo>
                      <a:cubicBezTo>
                        <a:pt x="293" y="1033"/>
                        <a:pt x="283" y="1028"/>
                        <a:pt x="278" y="1028"/>
                      </a:cubicBezTo>
                      <a:cubicBezTo>
                        <a:pt x="278" y="1019"/>
                        <a:pt x="269" y="1014"/>
                        <a:pt x="274" y="1006"/>
                      </a:cubicBezTo>
                      <a:cubicBezTo>
                        <a:pt x="270" y="1003"/>
                        <a:pt x="265" y="1000"/>
                        <a:pt x="267" y="991"/>
                      </a:cubicBezTo>
                      <a:cubicBezTo>
                        <a:pt x="261" y="997"/>
                        <a:pt x="265" y="994"/>
                        <a:pt x="263" y="985"/>
                      </a:cubicBezTo>
                      <a:cubicBezTo>
                        <a:pt x="260" y="977"/>
                        <a:pt x="249" y="970"/>
                        <a:pt x="252" y="959"/>
                      </a:cubicBezTo>
                      <a:cubicBezTo>
                        <a:pt x="250" y="958"/>
                        <a:pt x="250" y="963"/>
                        <a:pt x="250" y="963"/>
                      </a:cubicBezTo>
                      <a:cubicBezTo>
                        <a:pt x="246" y="962"/>
                        <a:pt x="250" y="950"/>
                        <a:pt x="246" y="956"/>
                      </a:cubicBezTo>
                      <a:cubicBezTo>
                        <a:pt x="243" y="953"/>
                        <a:pt x="244" y="947"/>
                        <a:pt x="244" y="943"/>
                      </a:cubicBezTo>
                      <a:cubicBezTo>
                        <a:pt x="245" y="937"/>
                        <a:pt x="245" y="933"/>
                        <a:pt x="242" y="926"/>
                      </a:cubicBezTo>
                      <a:cubicBezTo>
                        <a:pt x="243" y="923"/>
                        <a:pt x="238" y="925"/>
                        <a:pt x="237" y="924"/>
                      </a:cubicBezTo>
                      <a:cubicBezTo>
                        <a:pt x="236" y="923"/>
                        <a:pt x="242" y="919"/>
                        <a:pt x="233" y="920"/>
                      </a:cubicBezTo>
                      <a:cubicBezTo>
                        <a:pt x="232" y="919"/>
                        <a:pt x="234" y="915"/>
                        <a:pt x="233" y="915"/>
                      </a:cubicBezTo>
                      <a:cubicBezTo>
                        <a:pt x="233" y="914"/>
                        <a:pt x="229" y="915"/>
                        <a:pt x="229" y="915"/>
                      </a:cubicBezTo>
                      <a:cubicBezTo>
                        <a:pt x="229" y="914"/>
                        <a:pt x="235" y="907"/>
                        <a:pt x="227" y="909"/>
                      </a:cubicBezTo>
                      <a:cubicBezTo>
                        <a:pt x="227" y="906"/>
                        <a:pt x="230" y="905"/>
                        <a:pt x="229" y="902"/>
                      </a:cubicBezTo>
                      <a:cubicBezTo>
                        <a:pt x="226" y="900"/>
                        <a:pt x="230" y="892"/>
                        <a:pt x="224" y="894"/>
                      </a:cubicBezTo>
                      <a:cubicBezTo>
                        <a:pt x="223" y="877"/>
                        <a:pt x="225" y="871"/>
                        <a:pt x="233" y="861"/>
                      </a:cubicBezTo>
                      <a:cubicBezTo>
                        <a:pt x="232" y="858"/>
                        <a:pt x="235" y="851"/>
                        <a:pt x="231" y="851"/>
                      </a:cubicBezTo>
                      <a:cubicBezTo>
                        <a:pt x="231" y="848"/>
                        <a:pt x="235" y="851"/>
                        <a:pt x="237" y="849"/>
                      </a:cubicBezTo>
                      <a:cubicBezTo>
                        <a:pt x="238" y="849"/>
                        <a:pt x="236" y="845"/>
                        <a:pt x="239" y="846"/>
                      </a:cubicBezTo>
                      <a:cubicBezTo>
                        <a:pt x="238" y="843"/>
                        <a:pt x="237" y="826"/>
                        <a:pt x="235" y="831"/>
                      </a:cubicBezTo>
                      <a:cubicBezTo>
                        <a:pt x="231" y="827"/>
                        <a:pt x="233" y="823"/>
                        <a:pt x="233" y="820"/>
                      </a:cubicBezTo>
                      <a:cubicBezTo>
                        <a:pt x="233" y="815"/>
                        <a:pt x="234" y="810"/>
                        <a:pt x="233" y="807"/>
                      </a:cubicBezTo>
                      <a:cubicBezTo>
                        <a:pt x="233" y="804"/>
                        <a:pt x="230" y="806"/>
                        <a:pt x="229" y="805"/>
                      </a:cubicBezTo>
                      <a:cubicBezTo>
                        <a:pt x="229" y="804"/>
                        <a:pt x="231" y="802"/>
                        <a:pt x="231" y="801"/>
                      </a:cubicBezTo>
                      <a:cubicBezTo>
                        <a:pt x="231" y="801"/>
                        <a:pt x="229" y="800"/>
                        <a:pt x="229" y="799"/>
                      </a:cubicBezTo>
                      <a:cubicBezTo>
                        <a:pt x="229" y="795"/>
                        <a:pt x="227" y="796"/>
                        <a:pt x="226" y="794"/>
                      </a:cubicBezTo>
                      <a:cubicBezTo>
                        <a:pt x="225" y="793"/>
                        <a:pt x="226" y="790"/>
                        <a:pt x="226" y="790"/>
                      </a:cubicBezTo>
                      <a:cubicBezTo>
                        <a:pt x="225" y="790"/>
                        <a:pt x="220" y="789"/>
                        <a:pt x="222" y="788"/>
                      </a:cubicBezTo>
                      <a:cubicBezTo>
                        <a:pt x="222" y="788"/>
                        <a:pt x="224" y="788"/>
                        <a:pt x="224" y="788"/>
                      </a:cubicBezTo>
                      <a:cubicBezTo>
                        <a:pt x="221" y="784"/>
                        <a:pt x="219" y="783"/>
                        <a:pt x="214" y="780"/>
                      </a:cubicBezTo>
                      <a:cubicBezTo>
                        <a:pt x="213" y="780"/>
                        <a:pt x="215" y="779"/>
                        <a:pt x="213" y="779"/>
                      </a:cubicBezTo>
                      <a:cubicBezTo>
                        <a:pt x="211" y="779"/>
                        <a:pt x="211" y="773"/>
                        <a:pt x="207" y="775"/>
                      </a:cubicBezTo>
                      <a:cubicBezTo>
                        <a:pt x="203" y="759"/>
                        <a:pt x="207" y="746"/>
                        <a:pt x="207" y="728"/>
                      </a:cubicBezTo>
                      <a:cubicBezTo>
                        <a:pt x="206" y="725"/>
                        <a:pt x="202" y="731"/>
                        <a:pt x="203" y="723"/>
                      </a:cubicBezTo>
                      <a:cubicBezTo>
                        <a:pt x="192" y="724"/>
                        <a:pt x="184" y="722"/>
                        <a:pt x="177" y="719"/>
                      </a:cubicBezTo>
                      <a:cubicBezTo>
                        <a:pt x="179" y="709"/>
                        <a:pt x="172" y="720"/>
                        <a:pt x="173" y="710"/>
                      </a:cubicBezTo>
                      <a:cubicBezTo>
                        <a:pt x="165" y="707"/>
                        <a:pt x="163" y="705"/>
                        <a:pt x="153" y="708"/>
                      </a:cubicBezTo>
                      <a:cubicBezTo>
                        <a:pt x="151" y="708"/>
                        <a:pt x="148" y="709"/>
                        <a:pt x="145" y="710"/>
                      </a:cubicBezTo>
                      <a:cubicBezTo>
                        <a:pt x="144" y="710"/>
                        <a:pt x="140" y="713"/>
                        <a:pt x="134" y="711"/>
                      </a:cubicBezTo>
                      <a:cubicBezTo>
                        <a:pt x="137" y="716"/>
                        <a:pt x="140" y="713"/>
                        <a:pt x="130" y="715"/>
                      </a:cubicBezTo>
                      <a:cubicBezTo>
                        <a:pt x="124" y="717"/>
                        <a:pt x="120" y="718"/>
                        <a:pt x="110" y="719"/>
                      </a:cubicBezTo>
                      <a:cubicBezTo>
                        <a:pt x="107" y="719"/>
                        <a:pt x="107" y="717"/>
                        <a:pt x="104" y="717"/>
                      </a:cubicBezTo>
                      <a:cubicBezTo>
                        <a:pt x="92" y="716"/>
                        <a:pt x="79" y="723"/>
                        <a:pt x="69" y="721"/>
                      </a:cubicBezTo>
                      <a:cubicBezTo>
                        <a:pt x="70" y="714"/>
                        <a:pt x="62" y="716"/>
                        <a:pt x="60" y="715"/>
                      </a:cubicBezTo>
                      <a:cubicBezTo>
                        <a:pt x="59" y="715"/>
                        <a:pt x="60" y="712"/>
                        <a:pt x="60" y="711"/>
                      </a:cubicBezTo>
                      <a:cubicBezTo>
                        <a:pt x="59" y="711"/>
                        <a:pt x="55" y="712"/>
                        <a:pt x="54" y="711"/>
                      </a:cubicBezTo>
                      <a:cubicBezTo>
                        <a:pt x="53" y="711"/>
                        <a:pt x="55" y="708"/>
                        <a:pt x="54" y="708"/>
                      </a:cubicBezTo>
                      <a:cubicBezTo>
                        <a:pt x="53" y="707"/>
                        <a:pt x="50" y="709"/>
                        <a:pt x="50" y="706"/>
                      </a:cubicBezTo>
                      <a:cubicBezTo>
                        <a:pt x="50" y="705"/>
                        <a:pt x="47" y="702"/>
                        <a:pt x="47" y="702"/>
                      </a:cubicBezTo>
                      <a:cubicBezTo>
                        <a:pt x="46" y="701"/>
                        <a:pt x="47" y="700"/>
                        <a:pt x="45" y="700"/>
                      </a:cubicBezTo>
                      <a:cubicBezTo>
                        <a:pt x="43" y="700"/>
                        <a:pt x="43" y="698"/>
                        <a:pt x="43" y="697"/>
                      </a:cubicBezTo>
                      <a:cubicBezTo>
                        <a:pt x="42" y="694"/>
                        <a:pt x="40" y="696"/>
                        <a:pt x="39" y="695"/>
                      </a:cubicBezTo>
                      <a:cubicBezTo>
                        <a:pt x="39" y="694"/>
                        <a:pt x="40" y="692"/>
                        <a:pt x="39" y="691"/>
                      </a:cubicBezTo>
                      <a:cubicBezTo>
                        <a:pt x="38" y="689"/>
                        <a:pt x="35" y="692"/>
                        <a:pt x="35" y="689"/>
                      </a:cubicBezTo>
                      <a:cubicBezTo>
                        <a:pt x="35" y="688"/>
                        <a:pt x="37" y="686"/>
                        <a:pt x="37" y="687"/>
                      </a:cubicBezTo>
                      <a:cubicBezTo>
                        <a:pt x="35" y="681"/>
                        <a:pt x="26" y="682"/>
                        <a:pt x="28" y="676"/>
                      </a:cubicBezTo>
                      <a:cubicBezTo>
                        <a:pt x="19" y="679"/>
                        <a:pt x="23" y="668"/>
                        <a:pt x="15" y="670"/>
                      </a:cubicBezTo>
                      <a:cubicBezTo>
                        <a:pt x="16" y="669"/>
                        <a:pt x="17" y="667"/>
                        <a:pt x="17" y="665"/>
                      </a:cubicBezTo>
                      <a:cubicBezTo>
                        <a:pt x="16" y="662"/>
                        <a:pt x="12" y="663"/>
                        <a:pt x="9" y="663"/>
                      </a:cubicBezTo>
                      <a:cubicBezTo>
                        <a:pt x="11" y="660"/>
                        <a:pt x="6" y="659"/>
                        <a:pt x="6" y="657"/>
                      </a:cubicBezTo>
                      <a:cubicBezTo>
                        <a:pt x="5" y="654"/>
                        <a:pt x="9" y="655"/>
                        <a:pt x="6" y="650"/>
                      </a:cubicBezTo>
                      <a:cubicBezTo>
                        <a:pt x="5" y="649"/>
                        <a:pt x="4" y="650"/>
                        <a:pt x="4" y="648"/>
                      </a:cubicBezTo>
                      <a:cubicBezTo>
                        <a:pt x="4" y="647"/>
                        <a:pt x="2" y="642"/>
                        <a:pt x="0" y="641"/>
                      </a:cubicBezTo>
                      <a:cubicBezTo>
                        <a:pt x="0" y="638"/>
                        <a:pt x="4" y="640"/>
                        <a:pt x="6" y="639"/>
                      </a:cubicBezTo>
                      <a:cubicBezTo>
                        <a:pt x="7" y="638"/>
                        <a:pt x="6" y="632"/>
                        <a:pt x="9" y="633"/>
                      </a:cubicBezTo>
                      <a:cubicBezTo>
                        <a:pt x="9" y="623"/>
                        <a:pt x="9" y="612"/>
                        <a:pt x="9" y="602"/>
                      </a:cubicBezTo>
                      <a:cubicBezTo>
                        <a:pt x="10" y="599"/>
                        <a:pt x="6" y="601"/>
                        <a:pt x="6" y="600"/>
                      </a:cubicBezTo>
                      <a:cubicBezTo>
                        <a:pt x="5" y="599"/>
                        <a:pt x="7" y="597"/>
                        <a:pt x="7" y="596"/>
                      </a:cubicBezTo>
                      <a:cubicBezTo>
                        <a:pt x="8" y="593"/>
                        <a:pt x="5" y="592"/>
                        <a:pt x="6" y="588"/>
                      </a:cubicBezTo>
                      <a:cubicBezTo>
                        <a:pt x="13" y="596"/>
                        <a:pt x="6" y="575"/>
                        <a:pt x="13" y="583"/>
                      </a:cubicBezTo>
                      <a:cubicBezTo>
                        <a:pt x="14" y="581"/>
                        <a:pt x="13" y="574"/>
                        <a:pt x="15" y="572"/>
                      </a:cubicBezTo>
                      <a:cubicBezTo>
                        <a:pt x="15" y="571"/>
                        <a:pt x="19" y="572"/>
                        <a:pt x="19" y="572"/>
                      </a:cubicBezTo>
                      <a:cubicBezTo>
                        <a:pt x="19" y="571"/>
                        <a:pt x="16" y="568"/>
                        <a:pt x="17" y="566"/>
                      </a:cubicBezTo>
                      <a:cubicBezTo>
                        <a:pt x="24" y="564"/>
                        <a:pt x="23" y="554"/>
                        <a:pt x="30" y="553"/>
                      </a:cubicBezTo>
                      <a:cubicBezTo>
                        <a:pt x="30" y="547"/>
                        <a:pt x="36" y="547"/>
                        <a:pt x="35" y="540"/>
                      </a:cubicBezTo>
                      <a:cubicBezTo>
                        <a:pt x="39" y="541"/>
                        <a:pt x="39" y="539"/>
                        <a:pt x="39" y="536"/>
                      </a:cubicBezTo>
                      <a:cubicBezTo>
                        <a:pt x="50" y="535"/>
                        <a:pt x="59" y="531"/>
                        <a:pt x="58" y="518"/>
                      </a:cubicBezTo>
                      <a:cubicBezTo>
                        <a:pt x="65" y="519"/>
                        <a:pt x="59" y="507"/>
                        <a:pt x="65" y="508"/>
                      </a:cubicBezTo>
                      <a:cubicBezTo>
                        <a:pt x="65" y="505"/>
                        <a:pt x="65" y="501"/>
                        <a:pt x="65" y="497"/>
                      </a:cubicBezTo>
                      <a:cubicBezTo>
                        <a:pt x="69" y="497"/>
                        <a:pt x="69" y="495"/>
                        <a:pt x="73" y="495"/>
                      </a:cubicBezTo>
                      <a:cubicBezTo>
                        <a:pt x="76" y="492"/>
                        <a:pt x="79" y="489"/>
                        <a:pt x="82" y="484"/>
                      </a:cubicBezTo>
                      <a:cubicBezTo>
                        <a:pt x="83" y="483"/>
                        <a:pt x="84" y="484"/>
                        <a:pt x="84" y="482"/>
                      </a:cubicBezTo>
                      <a:cubicBezTo>
                        <a:pt x="84" y="480"/>
                        <a:pt x="89" y="480"/>
                        <a:pt x="88" y="477"/>
                      </a:cubicBezTo>
                      <a:cubicBezTo>
                        <a:pt x="96" y="478"/>
                        <a:pt x="97" y="472"/>
                        <a:pt x="104" y="473"/>
                      </a:cubicBezTo>
                      <a:cubicBezTo>
                        <a:pt x="102" y="480"/>
                        <a:pt x="113" y="473"/>
                        <a:pt x="110" y="480"/>
                      </a:cubicBezTo>
                      <a:cubicBezTo>
                        <a:pt x="114" y="476"/>
                        <a:pt x="129" y="483"/>
                        <a:pt x="129" y="475"/>
                      </a:cubicBezTo>
                      <a:cubicBezTo>
                        <a:pt x="137" y="474"/>
                        <a:pt x="145" y="471"/>
                        <a:pt x="149" y="465"/>
                      </a:cubicBezTo>
                      <a:cubicBezTo>
                        <a:pt x="152" y="466"/>
                        <a:pt x="154" y="466"/>
                        <a:pt x="155" y="464"/>
                      </a:cubicBezTo>
                      <a:cubicBezTo>
                        <a:pt x="158" y="464"/>
                        <a:pt x="159" y="465"/>
                        <a:pt x="162" y="465"/>
                      </a:cubicBezTo>
                      <a:cubicBezTo>
                        <a:pt x="166" y="466"/>
                        <a:pt x="170" y="463"/>
                        <a:pt x="173" y="464"/>
                      </a:cubicBezTo>
                      <a:cubicBezTo>
                        <a:pt x="173" y="464"/>
                        <a:pt x="174" y="465"/>
                        <a:pt x="175" y="465"/>
                      </a:cubicBezTo>
                      <a:cubicBezTo>
                        <a:pt x="179" y="466"/>
                        <a:pt x="187" y="469"/>
                        <a:pt x="196" y="467"/>
                      </a:cubicBezTo>
                      <a:cubicBezTo>
                        <a:pt x="199" y="467"/>
                        <a:pt x="205" y="461"/>
                        <a:pt x="209" y="465"/>
                      </a:cubicBezTo>
                      <a:cubicBezTo>
                        <a:pt x="212" y="468"/>
                        <a:pt x="211" y="466"/>
                        <a:pt x="216" y="465"/>
                      </a:cubicBezTo>
                      <a:cubicBezTo>
                        <a:pt x="216" y="467"/>
                        <a:pt x="219" y="467"/>
                        <a:pt x="218" y="469"/>
                      </a:cubicBezTo>
                      <a:cubicBezTo>
                        <a:pt x="218" y="470"/>
                        <a:pt x="214" y="471"/>
                        <a:pt x="214" y="471"/>
                      </a:cubicBezTo>
                      <a:cubicBezTo>
                        <a:pt x="214" y="473"/>
                        <a:pt x="216" y="472"/>
                        <a:pt x="216" y="473"/>
                      </a:cubicBezTo>
                      <a:cubicBezTo>
                        <a:pt x="217" y="475"/>
                        <a:pt x="214" y="475"/>
                        <a:pt x="214" y="475"/>
                      </a:cubicBezTo>
                      <a:cubicBezTo>
                        <a:pt x="215" y="476"/>
                        <a:pt x="216" y="477"/>
                        <a:pt x="216" y="479"/>
                      </a:cubicBezTo>
                      <a:cubicBezTo>
                        <a:pt x="216" y="484"/>
                        <a:pt x="213" y="486"/>
                        <a:pt x="218" y="493"/>
                      </a:cubicBezTo>
                      <a:cubicBezTo>
                        <a:pt x="219" y="498"/>
                        <a:pt x="221" y="491"/>
                        <a:pt x="224" y="495"/>
                      </a:cubicBezTo>
                      <a:cubicBezTo>
                        <a:pt x="223" y="498"/>
                        <a:pt x="227" y="496"/>
                        <a:pt x="227" y="497"/>
                      </a:cubicBezTo>
                      <a:cubicBezTo>
                        <a:pt x="228" y="498"/>
                        <a:pt x="227" y="500"/>
                        <a:pt x="227" y="501"/>
                      </a:cubicBezTo>
                      <a:cubicBezTo>
                        <a:pt x="229" y="502"/>
                        <a:pt x="233" y="500"/>
                        <a:pt x="233" y="503"/>
                      </a:cubicBezTo>
                      <a:cubicBezTo>
                        <a:pt x="239" y="500"/>
                        <a:pt x="243" y="508"/>
                        <a:pt x="246" y="503"/>
                      </a:cubicBezTo>
                      <a:cubicBezTo>
                        <a:pt x="248" y="502"/>
                        <a:pt x="247" y="506"/>
                        <a:pt x="248" y="506"/>
                      </a:cubicBezTo>
                      <a:cubicBezTo>
                        <a:pt x="251" y="508"/>
                        <a:pt x="253" y="506"/>
                        <a:pt x="257" y="508"/>
                      </a:cubicBezTo>
                      <a:cubicBezTo>
                        <a:pt x="258" y="509"/>
                        <a:pt x="258" y="511"/>
                        <a:pt x="259" y="512"/>
                      </a:cubicBezTo>
                      <a:cubicBezTo>
                        <a:pt x="260" y="513"/>
                        <a:pt x="262" y="511"/>
                        <a:pt x="263" y="512"/>
                      </a:cubicBezTo>
                      <a:cubicBezTo>
                        <a:pt x="265" y="514"/>
                        <a:pt x="266" y="513"/>
                        <a:pt x="268" y="514"/>
                      </a:cubicBezTo>
                      <a:cubicBezTo>
                        <a:pt x="269" y="514"/>
                        <a:pt x="270" y="518"/>
                        <a:pt x="270" y="518"/>
                      </a:cubicBezTo>
                      <a:cubicBezTo>
                        <a:pt x="271" y="518"/>
                        <a:pt x="274" y="516"/>
                        <a:pt x="276" y="516"/>
                      </a:cubicBezTo>
                      <a:cubicBezTo>
                        <a:pt x="275" y="516"/>
                        <a:pt x="277" y="517"/>
                        <a:pt x="278" y="518"/>
                      </a:cubicBezTo>
                      <a:cubicBezTo>
                        <a:pt x="279" y="518"/>
                        <a:pt x="280" y="517"/>
                        <a:pt x="281" y="518"/>
                      </a:cubicBezTo>
                      <a:cubicBezTo>
                        <a:pt x="282" y="516"/>
                        <a:pt x="284" y="515"/>
                        <a:pt x="285" y="514"/>
                      </a:cubicBezTo>
                      <a:cubicBezTo>
                        <a:pt x="285" y="514"/>
                        <a:pt x="288" y="513"/>
                        <a:pt x="287" y="512"/>
                      </a:cubicBezTo>
                      <a:cubicBezTo>
                        <a:pt x="282" y="508"/>
                        <a:pt x="292" y="509"/>
                        <a:pt x="293" y="503"/>
                      </a:cubicBezTo>
                      <a:cubicBezTo>
                        <a:pt x="298" y="504"/>
                        <a:pt x="298" y="499"/>
                        <a:pt x="304" y="501"/>
                      </a:cubicBezTo>
                      <a:cubicBezTo>
                        <a:pt x="305" y="501"/>
                        <a:pt x="305" y="503"/>
                        <a:pt x="306" y="503"/>
                      </a:cubicBezTo>
                      <a:cubicBezTo>
                        <a:pt x="308" y="503"/>
                        <a:pt x="311" y="502"/>
                        <a:pt x="313" y="503"/>
                      </a:cubicBezTo>
                      <a:cubicBezTo>
                        <a:pt x="314" y="503"/>
                        <a:pt x="317" y="506"/>
                        <a:pt x="317" y="506"/>
                      </a:cubicBezTo>
                      <a:cubicBezTo>
                        <a:pt x="318" y="507"/>
                        <a:pt x="320" y="504"/>
                        <a:pt x="322" y="505"/>
                      </a:cubicBezTo>
                      <a:cubicBezTo>
                        <a:pt x="323" y="505"/>
                        <a:pt x="322" y="508"/>
                        <a:pt x="322" y="508"/>
                      </a:cubicBezTo>
                      <a:cubicBezTo>
                        <a:pt x="324" y="509"/>
                        <a:pt x="327" y="505"/>
                        <a:pt x="330" y="506"/>
                      </a:cubicBezTo>
                      <a:cubicBezTo>
                        <a:pt x="331" y="508"/>
                        <a:pt x="326" y="508"/>
                        <a:pt x="326" y="508"/>
                      </a:cubicBezTo>
                      <a:cubicBezTo>
                        <a:pt x="327" y="512"/>
                        <a:pt x="339" y="512"/>
                        <a:pt x="345" y="512"/>
                      </a:cubicBezTo>
                      <a:cubicBezTo>
                        <a:pt x="344" y="519"/>
                        <a:pt x="360" y="517"/>
                        <a:pt x="363" y="512"/>
                      </a:cubicBezTo>
                      <a:cubicBezTo>
                        <a:pt x="365" y="514"/>
                        <a:pt x="373" y="510"/>
                        <a:pt x="375" y="512"/>
                      </a:cubicBezTo>
                      <a:cubicBezTo>
                        <a:pt x="377" y="514"/>
                        <a:pt x="375" y="512"/>
                        <a:pt x="378" y="512"/>
                      </a:cubicBezTo>
                      <a:cubicBezTo>
                        <a:pt x="382" y="512"/>
                        <a:pt x="384" y="514"/>
                        <a:pt x="388" y="514"/>
                      </a:cubicBezTo>
                      <a:cubicBezTo>
                        <a:pt x="391" y="513"/>
                        <a:pt x="393" y="511"/>
                        <a:pt x="397" y="510"/>
                      </a:cubicBezTo>
                      <a:cubicBezTo>
                        <a:pt x="398" y="506"/>
                        <a:pt x="398" y="500"/>
                        <a:pt x="403" y="499"/>
                      </a:cubicBezTo>
                      <a:cubicBezTo>
                        <a:pt x="403" y="496"/>
                        <a:pt x="400" y="495"/>
                        <a:pt x="401" y="492"/>
                      </a:cubicBezTo>
                      <a:cubicBezTo>
                        <a:pt x="407" y="492"/>
                        <a:pt x="406" y="480"/>
                        <a:pt x="412" y="486"/>
                      </a:cubicBezTo>
                      <a:cubicBezTo>
                        <a:pt x="413" y="479"/>
                        <a:pt x="410" y="477"/>
                        <a:pt x="404" y="477"/>
                      </a:cubicBezTo>
                      <a:cubicBezTo>
                        <a:pt x="406" y="475"/>
                        <a:pt x="406" y="472"/>
                        <a:pt x="406" y="469"/>
                      </a:cubicBezTo>
                      <a:cubicBezTo>
                        <a:pt x="404" y="464"/>
                        <a:pt x="393" y="467"/>
                        <a:pt x="391" y="462"/>
                      </a:cubicBezTo>
                      <a:cubicBezTo>
                        <a:pt x="388" y="464"/>
                        <a:pt x="382" y="463"/>
                        <a:pt x="380" y="467"/>
                      </a:cubicBezTo>
                      <a:cubicBezTo>
                        <a:pt x="378" y="468"/>
                        <a:pt x="379" y="464"/>
                        <a:pt x="378" y="464"/>
                      </a:cubicBezTo>
                      <a:cubicBezTo>
                        <a:pt x="375" y="462"/>
                        <a:pt x="369" y="465"/>
                        <a:pt x="365" y="464"/>
                      </a:cubicBezTo>
                      <a:cubicBezTo>
                        <a:pt x="363" y="465"/>
                        <a:pt x="363" y="468"/>
                        <a:pt x="360" y="467"/>
                      </a:cubicBezTo>
                      <a:cubicBezTo>
                        <a:pt x="354" y="468"/>
                        <a:pt x="356" y="460"/>
                        <a:pt x="347" y="462"/>
                      </a:cubicBezTo>
                      <a:cubicBezTo>
                        <a:pt x="347" y="458"/>
                        <a:pt x="344" y="458"/>
                        <a:pt x="345" y="454"/>
                      </a:cubicBezTo>
                      <a:cubicBezTo>
                        <a:pt x="343" y="455"/>
                        <a:pt x="342" y="454"/>
                        <a:pt x="341" y="452"/>
                      </a:cubicBezTo>
                      <a:cubicBezTo>
                        <a:pt x="340" y="450"/>
                        <a:pt x="337" y="449"/>
                        <a:pt x="334" y="449"/>
                      </a:cubicBezTo>
                      <a:cubicBezTo>
                        <a:pt x="337" y="444"/>
                        <a:pt x="335" y="433"/>
                        <a:pt x="334" y="428"/>
                      </a:cubicBezTo>
                      <a:cubicBezTo>
                        <a:pt x="329" y="431"/>
                        <a:pt x="323" y="425"/>
                        <a:pt x="322" y="434"/>
                      </a:cubicBezTo>
                      <a:cubicBezTo>
                        <a:pt x="317" y="431"/>
                        <a:pt x="316" y="435"/>
                        <a:pt x="311" y="432"/>
                      </a:cubicBezTo>
                      <a:cubicBezTo>
                        <a:pt x="312" y="434"/>
                        <a:pt x="311" y="435"/>
                        <a:pt x="309" y="436"/>
                      </a:cubicBezTo>
                      <a:cubicBezTo>
                        <a:pt x="311" y="437"/>
                        <a:pt x="312" y="438"/>
                        <a:pt x="313" y="439"/>
                      </a:cubicBezTo>
                      <a:cubicBezTo>
                        <a:pt x="314" y="441"/>
                        <a:pt x="313" y="444"/>
                        <a:pt x="317" y="443"/>
                      </a:cubicBezTo>
                      <a:cubicBezTo>
                        <a:pt x="315" y="449"/>
                        <a:pt x="315" y="447"/>
                        <a:pt x="319" y="451"/>
                      </a:cubicBezTo>
                      <a:cubicBezTo>
                        <a:pt x="320" y="455"/>
                        <a:pt x="316" y="453"/>
                        <a:pt x="315" y="454"/>
                      </a:cubicBezTo>
                      <a:cubicBezTo>
                        <a:pt x="315" y="455"/>
                        <a:pt x="312" y="461"/>
                        <a:pt x="311" y="460"/>
                      </a:cubicBezTo>
                      <a:cubicBezTo>
                        <a:pt x="307" y="456"/>
                        <a:pt x="311" y="465"/>
                        <a:pt x="304" y="464"/>
                      </a:cubicBezTo>
                      <a:cubicBezTo>
                        <a:pt x="303" y="462"/>
                        <a:pt x="302" y="460"/>
                        <a:pt x="300" y="460"/>
                      </a:cubicBezTo>
                      <a:cubicBezTo>
                        <a:pt x="299" y="457"/>
                        <a:pt x="302" y="456"/>
                        <a:pt x="304" y="456"/>
                      </a:cubicBezTo>
                      <a:cubicBezTo>
                        <a:pt x="301" y="453"/>
                        <a:pt x="295" y="451"/>
                        <a:pt x="300" y="447"/>
                      </a:cubicBezTo>
                      <a:cubicBezTo>
                        <a:pt x="298" y="446"/>
                        <a:pt x="294" y="448"/>
                        <a:pt x="293" y="447"/>
                      </a:cubicBezTo>
                      <a:cubicBezTo>
                        <a:pt x="291" y="446"/>
                        <a:pt x="296" y="445"/>
                        <a:pt x="296" y="445"/>
                      </a:cubicBezTo>
                      <a:cubicBezTo>
                        <a:pt x="296" y="445"/>
                        <a:pt x="292" y="440"/>
                        <a:pt x="287" y="438"/>
                      </a:cubicBezTo>
                      <a:cubicBezTo>
                        <a:pt x="288" y="429"/>
                        <a:pt x="283" y="427"/>
                        <a:pt x="283" y="419"/>
                      </a:cubicBezTo>
                      <a:cubicBezTo>
                        <a:pt x="284" y="416"/>
                        <a:pt x="279" y="418"/>
                        <a:pt x="278" y="417"/>
                      </a:cubicBezTo>
                      <a:cubicBezTo>
                        <a:pt x="277" y="416"/>
                        <a:pt x="281" y="414"/>
                        <a:pt x="280" y="413"/>
                      </a:cubicBezTo>
                      <a:cubicBezTo>
                        <a:pt x="276" y="410"/>
                        <a:pt x="275" y="414"/>
                        <a:pt x="272" y="411"/>
                      </a:cubicBezTo>
                      <a:cubicBezTo>
                        <a:pt x="272" y="411"/>
                        <a:pt x="274" y="409"/>
                        <a:pt x="274" y="408"/>
                      </a:cubicBezTo>
                      <a:cubicBezTo>
                        <a:pt x="273" y="406"/>
                        <a:pt x="272" y="410"/>
                        <a:pt x="272" y="410"/>
                      </a:cubicBezTo>
                      <a:cubicBezTo>
                        <a:pt x="270" y="410"/>
                        <a:pt x="271" y="407"/>
                        <a:pt x="270" y="406"/>
                      </a:cubicBezTo>
                      <a:cubicBezTo>
                        <a:pt x="263" y="407"/>
                        <a:pt x="263" y="401"/>
                        <a:pt x="255" y="402"/>
                      </a:cubicBezTo>
                      <a:cubicBezTo>
                        <a:pt x="255" y="400"/>
                        <a:pt x="253" y="400"/>
                        <a:pt x="252" y="398"/>
                      </a:cubicBezTo>
                      <a:cubicBezTo>
                        <a:pt x="251" y="398"/>
                        <a:pt x="252" y="395"/>
                        <a:pt x="252" y="395"/>
                      </a:cubicBezTo>
                      <a:cubicBezTo>
                        <a:pt x="251" y="394"/>
                        <a:pt x="248" y="395"/>
                        <a:pt x="248" y="395"/>
                      </a:cubicBezTo>
                      <a:cubicBezTo>
                        <a:pt x="248" y="394"/>
                        <a:pt x="248" y="387"/>
                        <a:pt x="246" y="389"/>
                      </a:cubicBezTo>
                      <a:cubicBezTo>
                        <a:pt x="245" y="391"/>
                        <a:pt x="244" y="389"/>
                        <a:pt x="242" y="387"/>
                      </a:cubicBezTo>
                      <a:cubicBezTo>
                        <a:pt x="242" y="386"/>
                        <a:pt x="240" y="386"/>
                        <a:pt x="240" y="383"/>
                      </a:cubicBezTo>
                      <a:cubicBezTo>
                        <a:pt x="234" y="384"/>
                        <a:pt x="235" y="386"/>
                        <a:pt x="229" y="383"/>
                      </a:cubicBezTo>
                      <a:cubicBezTo>
                        <a:pt x="227" y="384"/>
                        <a:pt x="228" y="387"/>
                        <a:pt x="226" y="387"/>
                      </a:cubicBezTo>
                      <a:cubicBezTo>
                        <a:pt x="224" y="392"/>
                        <a:pt x="229" y="391"/>
                        <a:pt x="229" y="395"/>
                      </a:cubicBezTo>
                      <a:cubicBezTo>
                        <a:pt x="229" y="396"/>
                        <a:pt x="232" y="399"/>
                        <a:pt x="233" y="400"/>
                      </a:cubicBezTo>
                      <a:cubicBezTo>
                        <a:pt x="234" y="401"/>
                        <a:pt x="235" y="402"/>
                        <a:pt x="237" y="402"/>
                      </a:cubicBezTo>
                      <a:cubicBezTo>
                        <a:pt x="234" y="408"/>
                        <a:pt x="240" y="407"/>
                        <a:pt x="242" y="410"/>
                      </a:cubicBezTo>
                      <a:cubicBezTo>
                        <a:pt x="243" y="410"/>
                        <a:pt x="244" y="417"/>
                        <a:pt x="246" y="415"/>
                      </a:cubicBezTo>
                      <a:cubicBezTo>
                        <a:pt x="249" y="412"/>
                        <a:pt x="246" y="416"/>
                        <a:pt x="248" y="417"/>
                      </a:cubicBezTo>
                      <a:cubicBezTo>
                        <a:pt x="250" y="419"/>
                        <a:pt x="254" y="418"/>
                        <a:pt x="255" y="423"/>
                      </a:cubicBezTo>
                      <a:cubicBezTo>
                        <a:pt x="258" y="421"/>
                        <a:pt x="259" y="424"/>
                        <a:pt x="259" y="424"/>
                      </a:cubicBezTo>
                      <a:cubicBezTo>
                        <a:pt x="260" y="425"/>
                        <a:pt x="262" y="423"/>
                        <a:pt x="261" y="423"/>
                      </a:cubicBezTo>
                      <a:cubicBezTo>
                        <a:pt x="263" y="423"/>
                        <a:pt x="264" y="428"/>
                        <a:pt x="265" y="424"/>
                      </a:cubicBezTo>
                      <a:cubicBezTo>
                        <a:pt x="269" y="424"/>
                        <a:pt x="264" y="433"/>
                        <a:pt x="270" y="430"/>
                      </a:cubicBezTo>
                      <a:cubicBezTo>
                        <a:pt x="270" y="434"/>
                        <a:pt x="262" y="431"/>
                        <a:pt x="259" y="432"/>
                      </a:cubicBezTo>
                      <a:cubicBezTo>
                        <a:pt x="260" y="434"/>
                        <a:pt x="262" y="433"/>
                        <a:pt x="263" y="436"/>
                      </a:cubicBezTo>
                      <a:cubicBezTo>
                        <a:pt x="264" y="439"/>
                        <a:pt x="260" y="445"/>
                        <a:pt x="263" y="445"/>
                      </a:cubicBezTo>
                      <a:cubicBezTo>
                        <a:pt x="261" y="448"/>
                        <a:pt x="257" y="448"/>
                        <a:pt x="253" y="449"/>
                      </a:cubicBezTo>
                      <a:cubicBezTo>
                        <a:pt x="256" y="448"/>
                        <a:pt x="254" y="441"/>
                        <a:pt x="257" y="441"/>
                      </a:cubicBezTo>
                      <a:cubicBezTo>
                        <a:pt x="256" y="440"/>
                        <a:pt x="256" y="436"/>
                        <a:pt x="253" y="436"/>
                      </a:cubicBezTo>
                      <a:cubicBezTo>
                        <a:pt x="251" y="435"/>
                        <a:pt x="255" y="433"/>
                        <a:pt x="250" y="430"/>
                      </a:cubicBezTo>
                      <a:cubicBezTo>
                        <a:pt x="248" y="429"/>
                        <a:pt x="244" y="429"/>
                        <a:pt x="244" y="424"/>
                      </a:cubicBezTo>
                      <a:cubicBezTo>
                        <a:pt x="236" y="426"/>
                        <a:pt x="235" y="421"/>
                        <a:pt x="229" y="421"/>
                      </a:cubicBezTo>
                      <a:cubicBezTo>
                        <a:pt x="228" y="416"/>
                        <a:pt x="225" y="414"/>
                        <a:pt x="222" y="410"/>
                      </a:cubicBezTo>
                      <a:cubicBezTo>
                        <a:pt x="221" y="408"/>
                        <a:pt x="220" y="410"/>
                        <a:pt x="220" y="408"/>
                      </a:cubicBezTo>
                      <a:cubicBezTo>
                        <a:pt x="220" y="405"/>
                        <a:pt x="217" y="407"/>
                        <a:pt x="216" y="406"/>
                      </a:cubicBezTo>
                      <a:cubicBezTo>
                        <a:pt x="216" y="405"/>
                        <a:pt x="217" y="402"/>
                        <a:pt x="216" y="402"/>
                      </a:cubicBezTo>
                      <a:cubicBezTo>
                        <a:pt x="214" y="401"/>
                        <a:pt x="211" y="403"/>
                        <a:pt x="209" y="402"/>
                      </a:cubicBezTo>
                      <a:cubicBezTo>
                        <a:pt x="208" y="401"/>
                        <a:pt x="212" y="400"/>
                        <a:pt x="213" y="400"/>
                      </a:cubicBezTo>
                      <a:cubicBezTo>
                        <a:pt x="210" y="396"/>
                        <a:pt x="199" y="396"/>
                        <a:pt x="194" y="398"/>
                      </a:cubicBezTo>
                      <a:cubicBezTo>
                        <a:pt x="193" y="400"/>
                        <a:pt x="197" y="401"/>
                        <a:pt x="198" y="400"/>
                      </a:cubicBezTo>
                      <a:cubicBezTo>
                        <a:pt x="196" y="403"/>
                        <a:pt x="195" y="401"/>
                        <a:pt x="192" y="402"/>
                      </a:cubicBezTo>
                      <a:cubicBezTo>
                        <a:pt x="188" y="404"/>
                        <a:pt x="188" y="410"/>
                        <a:pt x="185" y="410"/>
                      </a:cubicBezTo>
                      <a:cubicBezTo>
                        <a:pt x="177" y="409"/>
                        <a:pt x="175" y="403"/>
                        <a:pt x="166" y="404"/>
                      </a:cubicBezTo>
                      <a:cubicBezTo>
                        <a:pt x="163" y="405"/>
                        <a:pt x="164" y="410"/>
                        <a:pt x="158" y="408"/>
                      </a:cubicBezTo>
                      <a:cubicBezTo>
                        <a:pt x="158" y="412"/>
                        <a:pt x="158" y="416"/>
                        <a:pt x="158" y="421"/>
                      </a:cubicBezTo>
                      <a:cubicBezTo>
                        <a:pt x="153" y="423"/>
                        <a:pt x="141" y="421"/>
                        <a:pt x="144" y="432"/>
                      </a:cubicBezTo>
                      <a:cubicBezTo>
                        <a:pt x="131" y="429"/>
                        <a:pt x="141" y="439"/>
                        <a:pt x="130" y="439"/>
                      </a:cubicBezTo>
                      <a:cubicBezTo>
                        <a:pt x="130" y="442"/>
                        <a:pt x="137" y="446"/>
                        <a:pt x="132" y="447"/>
                      </a:cubicBezTo>
                      <a:cubicBezTo>
                        <a:pt x="132" y="453"/>
                        <a:pt x="129" y="447"/>
                        <a:pt x="125" y="452"/>
                      </a:cubicBezTo>
                      <a:cubicBezTo>
                        <a:pt x="125" y="455"/>
                        <a:pt x="125" y="456"/>
                        <a:pt x="127" y="456"/>
                      </a:cubicBezTo>
                      <a:cubicBezTo>
                        <a:pt x="127" y="460"/>
                        <a:pt x="120" y="457"/>
                        <a:pt x="117" y="458"/>
                      </a:cubicBezTo>
                      <a:cubicBezTo>
                        <a:pt x="115" y="458"/>
                        <a:pt x="115" y="463"/>
                        <a:pt x="114" y="464"/>
                      </a:cubicBezTo>
                      <a:cubicBezTo>
                        <a:pt x="108" y="466"/>
                        <a:pt x="98" y="462"/>
                        <a:pt x="93" y="469"/>
                      </a:cubicBezTo>
                      <a:cubicBezTo>
                        <a:pt x="91" y="467"/>
                        <a:pt x="89" y="464"/>
                        <a:pt x="88" y="462"/>
                      </a:cubicBezTo>
                      <a:cubicBezTo>
                        <a:pt x="79" y="460"/>
                        <a:pt x="70" y="464"/>
                        <a:pt x="67" y="462"/>
                      </a:cubicBezTo>
                      <a:cubicBezTo>
                        <a:pt x="68" y="455"/>
                        <a:pt x="71" y="447"/>
                        <a:pt x="65" y="443"/>
                      </a:cubicBezTo>
                      <a:cubicBezTo>
                        <a:pt x="64" y="440"/>
                        <a:pt x="68" y="439"/>
                        <a:pt x="69" y="436"/>
                      </a:cubicBezTo>
                      <a:cubicBezTo>
                        <a:pt x="70" y="430"/>
                        <a:pt x="67" y="425"/>
                        <a:pt x="71" y="421"/>
                      </a:cubicBezTo>
                      <a:cubicBezTo>
                        <a:pt x="69" y="417"/>
                        <a:pt x="70" y="411"/>
                        <a:pt x="65" y="410"/>
                      </a:cubicBezTo>
                      <a:cubicBezTo>
                        <a:pt x="66" y="408"/>
                        <a:pt x="70" y="408"/>
                        <a:pt x="69" y="404"/>
                      </a:cubicBezTo>
                      <a:cubicBezTo>
                        <a:pt x="74" y="405"/>
                        <a:pt x="85" y="400"/>
                        <a:pt x="84" y="408"/>
                      </a:cubicBezTo>
                      <a:cubicBezTo>
                        <a:pt x="88" y="404"/>
                        <a:pt x="106" y="412"/>
                        <a:pt x="110" y="408"/>
                      </a:cubicBezTo>
                      <a:cubicBezTo>
                        <a:pt x="112" y="406"/>
                        <a:pt x="111" y="407"/>
                        <a:pt x="114" y="408"/>
                      </a:cubicBezTo>
                      <a:cubicBezTo>
                        <a:pt x="113" y="408"/>
                        <a:pt x="115" y="405"/>
                        <a:pt x="116" y="406"/>
                      </a:cubicBezTo>
                      <a:cubicBezTo>
                        <a:pt x="116" y="406"/>
                        <a:pt x="116" y="408"/>
                        <a:pt x="116" y="408"/>
                      </a:cubicBezTo>
                      <a:cubicBezTo>
                        <a:pt x="121" y="406"/>
                        <a:pt x="124" y="404"/>
                        <a:pt x="125" y="398"/>
                      </a:cubicBezTo>
                      <a:cubicBezTo>
                        <a:pt x="125" y="396"/>
                        <a:pt x="130" y="386"/>
                        <a:pt x="125" y="382"/>
                      </a:cubicBezTo>
                      <a:cubicBezTo>
                        <a:pt x="122" y="379"/>
                        <a:pt x="126" y="379"/>
                        <a:pt x="123" y="374"/>
                      </a:cubicBezTo>
                      <a:cubicBezTo>
                        <a:pt x="123" y="372"/>
                        <a:pt x="120" y="373"/>
                        <a:pt x="117" y="372"/>
                      </a:cubicBezTo>
                      <a:cubicBezTo>
                        <a:pt x="118" y="371"/>
                        <a:pt x="119" y="369"/>
                        <a:pt x="119" y="367"/>
                      </a:cubicBezTo>
                      <a:cubicBezTo>
                        <a:pt x="117" y="365"/>
                        <a:pt x="116" y="369"/>
                        <a:pt x="116" y="369"/>
                      </a:cubicBezTo>
                      <a:cubicBezTo>
                        <a:pt x="113" y="368"/>
                        <a:pt x="115" y="366"/>
                        <a:pt x="114" y="365"/>
                      </a:cubicBezTo>
                      <a:cubicBezTo>
                        <a:pt x="112" y="364"/>
                        <a:pt x="107" y="364"/>
                        <a:pt x="104" y="363"/>
                      </a:cubicBezTo>
                      <a:cubicBezTo>
                        <a:pt x="104" y="363"/>
                        <a:pt x="104" y="361"/>
                        <a:pt x="102" y="361"/>
                      </a:cubicBezTo>
                      <a:cubicBezTo>
                        <a:pt x="100" y="361"/>
                        <a:pt x="99" y="361"/>
                        <a:pt x="99" y="359"/>
                      </a:cubicBezTo>
                      <a:cubicBezTo>
                        <a:pt x="97" y="354"/>
                        <a:pt x="103" y="357"/>
                        <a:pt x="102" y="357"/>
                      </a:cubicBezTo>
                      <a:cubicBezTo>
                        <a:pt x="108" y="356"/>
                        <a:pt x="112" y="352"/>
                        <a:pt x="123" y="354"/>
                      </a:cubicBezTo>
                      <a:cubicBezTo>
                        <a:pt x="124" y="350"/>
                        <a:pt x="122" y="350"/>
                        <a:pt x="119" y="350"/>
                      </a:cubicBezTo>
                      <a:cubicBezTo>
                        <a:pt x="121" y="345"/>
                        <a:pt x="127" y="350"/>
                        <a:pt x="130" y="350"/>
                      </a:cubicBezTo>
                      <a:cubicBezTo>
                        <a:pt x="132" y="350"/>
                        <a:pt x="136" y="346"/>
                        <a:pt x="136" y="350"/>
                      </a:cubicBezTo>
                      <a:cubicBezTo>
                        <a:pt x="140" y="347"/>
                        <a:pt x="140" y="341"/>
                        <a:pt x="147" y="341"/>
                      </a:cubicBezTo>
                      <a:cubicBezTo>
                        <a:pt x="145" y="334"/>
                        <a:pt x="152" y="337"/>
                        <a:pt x="151" y="331"/>
                      </a:cubicBezTo>
                      <a:cubicBezTo>
                        <a:pt x="155" y="331"/>
                        <a:pt x="158" y="331"/>
                        <a:pt x="162" y="331"/>
                      </a:cubicBezTo>
                      <a:cubicBezTo>
                        <a:pt x="162" y="329"/>
                        <a:pt x="160" y="330"/>
                        <a:pt x="158" y="329"/>
                      </a:cubicBezTo>
                      <a:cubicBezTo>
                        <a:pt x="159" y="326"/>
                        <a:pt x="164" y="328"/>
                        <a:pt x="162" y="322"/>
                      </a:cubicBezTo>
                      <a:cubicBezTo>
                        <a:pt x="167" y="322"/>
                        <a:pt x="166" y="325"/>
                        <a:pt x="170" y="322"/>
                      </a:cubicBezTo>
                      <a:cubicBezTo>
                        <a:pt x="165" y="312"/>
                        <a:pt x="173" y="316"/>
                        <a:pt x="173" y="307"/>
                      </a:cubicBezTo>
                      <a:cubicBezTo>
                        <a:pt x="176" y="307"/>
                        <a:pt x="178" y="308"/>
                        <a:pt x="181" y="307"/>
                      </a:cubicBezTo>
                      <a:cubicBezTo>
                        <a:pt x="183" y="306"/>
                        <a:pt x="183" y="304"/>
                        <a:pt x="185" y="303"/>
                      </a:cubicBezTo>
                      <a:cubicBezTo>
                        <a:pt x="187" y="302"/>
                        <a:pt x="186" y="305"/>
                        <a:pt x="186" y="305"/>
                      </a:cubicBezTo>
                      <a:cubicBezTo>
                        <a:pt x="189" y="306"/>
                        <a:pt x="188" y="303"/>
                        <a:pt x="188" y="303"/>
                      </a:cubicBezTo>
                      <a:cubicBezTo>
                        <a:pt x="190" y="303"/>
                        <a:pt x="194" y="304"/>
                        <a:pt x="196" y="303"/>
                      </a:cubicBezTo>
                      <a:cubicBezTo>
                        <a:pt x="198" y="303"/>
                        <a:pt x="199" y="297"/>
                        <a:pt x="203" y="300"/>
                      </a:cubicBezTo>
                      <a:cubicBezTo>
                        <a:pt x="203" y="295"/>
                        <a:pt x="197" y="296"/>
                        <a:pt x="198" y="290"/>
                      </a:cubicBezTo>
                      <a:cubicBezTo>
                        <a:pt x="203" y="289"/>
                        <a:pt x="200" y="288"/>
                        <a:pt x="199" y="281"/>
                      </a:cubicBezTo>
                      <a:cubicBezTo>
                        <a:pt x="199" y="276"/>
                        <a:pt x="202" y="273"/>
                        <a:pt x="201" y="268"/>
                      </a:cubicBezTo>
                      <a:cubicBezTo>
                        <a:pt x="204" y="268"/>
                        <a:pt x="206" y="268"/>
                        <a:pt x="209" y="268"/>
                      </a:cubicBezTo>
                      <a:cubicBezTo>
                        <a:pt x="214" y="268"/>
                        <a:pt x="204" y="263"/>
                        <a:pt x="213" y="264"/>
                      </a:cubicBezTo>
                      <a:cubicBezTo>
                        <a:pt x="213" y="266"/>
                        <a:pt x="215" y="266"/>
                        <a:pt x="216" y="266"/>
                      </a:cubicBezTo>
                      <a:cubicBezTo>
                        <a:pt x="213" y="270"/>
                        <a:pt x="213" y="266"/>
                        <a:pt x="214" y="272"/>
                      </a:cubicBezTo>
                      <a:cubicBezTo>
                        <a:pt x="215" y="275"/>
                        <a:pt x="214" y="278"/>
                        <a:pt x="218" y="277"/>
                      </a:cubicBezTo>
                      <a:cubicBezTo>
                        <a:pt x="218" y="280"/>
                        <a:pt x="218" y="282"/>
                        <a:pt x="216" y="283"/>
                      </a:cubicBezTo>
                      <a:cubicBezTo>
                        <a:pt x="216" y="286"/>
                        <a:pt x="224" y="280"/>
                        <a:pt x="227" y="285"/>
                      </a:cubicBezTo>
                      <a:cubicBezTo>
                        <a:pt x="226" y="290"/>
                        <a:pt x="215" y="286"/>
                        <a:pt x="214" y="292"/>
                      </a:cubicBezTo>
                      <a:cubicBezTo>
                        <a:pt x="213" y="296"/>
                        <a:pt x="219" y="297"/>
                        <a:pt x="220" y="298"/>
                      </a:cubicBezTo>
                      <a:cubicBezTo>
                        <a:pt x="222" y="299"/>
                        <a:pt x="222" y="302"/>
                        <a:pt x="226" y="301"/>
                      </a:cubicBezTo>
                      <a:cubicBezTo>
                        <a:pt x="224" y="298"/>
                        <a:pt x="219" y="298"/>
                        <a:pt x="227" y="298"/>
                      </a:cubicBezTo>
                      <a:cubicBezTo>
                        <a:pt x="230" y="298"/>
                        <a:pt x="233" y="297"/>
                        <a:pt x="235" y="298"/>
                      </a:cubicBezTo>
                      <a:cubicBezTo>
                        <a:pt x="238" y="298"/>
                        <a:pt x="239" y="300"/>
                        <a:pt x="242" y="300"/>
                      </a:cubicBezTo>
                      <a:cubicBezTo>
                        <a:pt x="247" y="300"/>
                        <a:pt x="248" y="296"/>
                        <a:pt x="253" y="298"/>
                      </a:cubicBezTo>
                      <a:cubicBezTo>
                        <a:pt x="254" y="298"/>
                        <a:pt x="260" y="301"/>
                        <a:pt x="263" y="298"/>
                      </a:cubicBezTo>
                      <a:cubicBezTo>
                        <a:pt x="263" y="298"/>
                        <a:pt x="263" y="296"/>
                        <a:pt x="263" y="296"/>
                      </a:cubicBezTo>
                      <a:cubicBezTo>
                        <a:pt x="268" y="294"/>
                        <a:pt x="274" y="296"/>
                        <a:pt x="276" y="292"/>
                      </a:cubicBezTo>
                      <a:cubicBezTo>
                        <a:pt x="283" y="300"/>
                        <a:pt x="288" y="286"/>
                        <a:pt x="293" y="290"/>
                      </a:cubicBezTo>
                      <a:cubicBezTo>
                        <a:pt x="293" y="288"/>
                        <a:pt x="293" y="285"/>
                        <a:pt x="293" y="283"/>
                      </a:cubicBezTo>
                      <a:cubicBezTo>
                        <a:pt x="296" y="284"/>
                        <a:pt x="296" y="281"/>
                        <a:pt x="296" y="279"/>
                      </a:cubicBezTo>
                      <a:cubicBezTo>
                        <a:pt x="296" y="279"/>
                        <a:pt x="298" y="274"/>
                        <a:pt x="298" y="273"/>
                      </a:cubicBezTo>
                      <a:cubicBezTo>
                        <a:pt x="300" y="272"/>
                        <a:pt x="298" y="272"/>
                        <a:pt x="298" y="268"/>
                      </a:cubicBezTo>
                      <a:cubicBezTo>
                        <a:pt x="302" y="268"/>
                        <a:pt x="305" y="267"/>
                        <a:pt x="306" y="264"/>
                      </a:cubicBezTo>
                      <a:cubicBezTo>
                        <a:pt x="308" y="264"/>
                        <a:pt x="307" y="266"/>
                        <a:pt x="308" y="268"/>
                      </a:cubicBezTo>
                      <a:cubicBezTo>
                        <a:pt x="309" y="266"/>
                        <a:pt x="312" y="266"/>
                        <a:pt x="315" y="266"/>
                      </a:cubicBezTo>
                      <a:cubicBezTo>
                        <a:pt x="317" y="266"/>
                        <a:pt x="316" y="262"/>
                        <a:pt x="319" y="262"/>
                      </a:cubicBezTo>
                      <a:cubicBezTo>
                        <a:pt x="319" y="258"/>
                        <a:pt x="318" y="255"/>
                        <a:pt x="315" y="255"/>
                      </a:cubicBezTo>
                      <a:cubicBezTo>
                        <a:pt x="316" y="253"/>
                        <a:pt x="317" y="251"/>
                        <a:pt x="317" y="247"/>
                      </a:cubicBezTo>
                      <a:cubicBezTo>
                        <a:pt x="321" y="248"/>
                        <a:pt x="323" y="247"/>
                        <a:pt x="322" y="244"/>
                      </a:cubicBezTo>
                      <a:cubicBezTo>
                        <a:pt x="327" y="248"/>
                        <a:pt x="328" y="241"/>
                        <a:pt x="335" y="244"/>
                      </a:cubicBezTo>
                      <a:cubicBezTo>
                        <a:pt x="336" y="244"/>
                        <a:pt x="338" y="246"/>
                        <a:pt x="337" y="246"/>
                      </a:cubicBezTo>
                      <a:cubicBezTo>
                        <a:pt x="339" y="246"/>
                        <a:pt x="339" y="244"/>
                        <a:pt x="341" y="244"/>
                      </a:cubicBezTo>
                      <a:cubicBezTo>
                        <a:pt x="343" y="243"/>
                        <a:pt x="345" y="245"/>
                        <a:pt x="345" y="246"/>
                      </a:cubicBezTo>
                      <a:cubicBezTo>
                        <a:pt x="347" y="245"/>
                        <a:pt x="345" y="243"/>
                        <a:pt x="347" y="242"/>
                      </a:cubicBezTo>
                      <a:cubicBezTo>
                        <a:pt x="348" y="241"/>
                        <a:pt x="350" y="242"/>
                        <a:pt x="350" y="242"/>
                      </a:cubicBezTo>
                      <a:cubicBezTo>
                        <a:pt x="353" y="240"/>
                        <a:pt x="353" y="236"/>
                        <a:pt x="358" y="238"/>
                      </a:cubicBezTo>
                      <a:cubicBezTo>
                        <a:pt x="355" y="236"/>
                        <a:pt x="357" y="229"/>
                        <a:pt x="352" y="229"/>
                      </a:cubicBezTo>
                      <a:cubicBezTo>
                        <a:pt x="349" y="226"/>
                        <a:pt x="349" y="232"/>
                        <a:pt x="349" y="232"/>
                      </a:cubicBezTo>
                      <a:cubicBezTo>
                        <a:pt x="347" y="233"/>
                        <a:pt x="346" y="230"/>
                        <a:pt x="345" y="231"/>
                      </a:cubicBezTo>
                      <a:cubicBezTo>
                        <a:pt x="344" y="231"/>
                        <a:pt x="342" y="232"/>
                        <a:pt x="343" y="232"/>
                      </a:cubicBezTo>
                      <a:cubicBezTo>
                        <a:pt x="341" y="232"/>
                        <a:pt x="341" y="230"/>
                        <a:pt x="339" y="231"/>
                      </a:cubicBezTo>
                      <a:cubicBezTo>
                        <a:pt x="336" y="231"/>
                        <a:pt x="334" y="234"/>
                        <a:pt x="330" y="232"/>
                      </a:cubicBezTo>
                      <a:cubicBezTo>
                        <a:pt x="328" y="232"/>
                        <a:pt x="328" y="235"/>
                        <a:pt x="328" y="236"/>
                      </a:cubicBezTo>
                      <a:cubicBezTo>
                        <a:pt x="320" y="235"/>
                        <a:pt x="312" y="237"/>
                        <a:pt x="306" y="234"/>
                      </a:cubicBezTo>
                      <a:cubicBezTo>
                        <a:pt x="305" y="234"/>
                        <a:pt x="306" y="231"/>
                        <a:pt x="306" y="231"/>
                      </a:cubicBezTo>
                      <a:cubicBezTo>
                        <a:pt x="304" y="229"/>
                        <a:pt x="299" y="231"/>
                        <a:pt x="298" y="229"/>
                      </a:cubicBezTo>
                      <a:cubicBezTo>
                        <a:pt x="303" y="218"/>
                        <a:pt x="300" y="213"/>
                        <a:pt x="298" y="201"/>
                      </a:cubicBezTo>
                      <a:cubicBezTo>
                        <a:pt x="303" y="200"/>
                        <a:pt x="311" y="193"/>
                        <a:pt x="313" y="197"/>
                      </a:cubicBezTo>
                      <a:cubicBezTo>
                        <a:pt x="316" y="195"/>
                        <a:pt x="313" y="194"/>
                        <a:pt x="315" y="190"/>
                      </a:cubicBezTo>
                      <a:cubicBezTo>
                        <a:pt x="321" y="190"/>
                        <a:pt x="321" y="179"/>
                        <a:pt x="322" y="177"/>
                      </a:cubicBezTo>
                      <a:cubicBezTo>
                        <a:pt x="323" y="176"/>
                        <a:pt x="326" y="177"/>
                        <a:pt x="326" y="177"/>
                      </a:cubicBezTo>
                      <a:cubicBezTo>
                        <a:pt x="326" y="173"/>
                        <a:pt x="319" y="171"/>
                        <a:pt x="322" y="167"/>
                      </a:cubicBezTo>
                      <a:cubicBezTo>
                        <a:pt x="320" y="169"/>
                        <a:pt x="315" y="167"/>
                        <a:pt x="311" y="167"/>
                      </a:cubicBezTo>
                      <a:cubicBezTo>
                        <a:pt x="307" y="168"/>
                        <a:pt x="303" y="172"/>
                        <a:pt x="298" y="171"/>
                      </a:cubicBezTo>
                      <a:cubicBezTo>
                        <a:pt x="295" y="168"/>
                        <a:pt x="295" y="182"/>
                        <a:pt x="296" y="178"/>
                      </a:cubicBezTo>
                      <a:cubicBezTo>
                        <a:pt x="295" y="182"/>
                        <a:pt x="294" y="177"/>
                        <a:pt x="293" y="178"/>
                      </a:cubicBezTo>
                      <a:cubicBezTo>
                        <a:pt x="291" y="180"/>
                        <a:pt x="294" y="184"/>
                        <a:pt x="293" y="186"/>
                      </a:cubicBezTo>
                      <a:cubicBezTo>
                        <a:pt x="292" y="187"/>
                        <a:pt x="288" y="191"/>
                        <a:pt x="285" y="193"/>
                      </a:cubicBezTo>
                      <a:cubicBezTo>
                        <a:pt x="280" y="199"/>
                        <a:pt x="280" y="203"/>
                        <a:pt x="272" y="203"/>
                      </a:cubicBezTo>
                      <a:cubicBezTo>
                        <a:pt x="272" y="205"/>
                        <a:pt x="275" y="208"/>
                        <a:pt x="272" y="208"/>
                      </a:cubicBezTo>
                      <a:cubicBezTo>
                        <a:pt x="270" y="208"/>
                        <a:pt x="272" y="211"/>
                        <a:pt x="270" y="212"/>
                      </a:cubicBezTo>
                      <a:cubicBezTo>
                        <a:pt x="270" y="212"/>
                        <a:pt x="267" y="211"/>
                        <a:pt x="267" y="212"/>
                      </a:cubicBezTo>
                      <a:cubicBezTo>
                        <a:pt x="266" y="213"/>
                        <a:pt x="267" y="215"/>
                        <a:pt x="267" y="216"/>
                      </a:cubicBezTo>
                      <a:cubicBezTo>
                        <a:pt x="266" y="216"/>
                        <a:pt x="265" y="215"/>
                        <a:pt x="265" y="216"/>
                      </a:cubicBezTo>
                      <a:cubicBezTo>
                        <a:pt x="264" y="218"/>
                        <a:pt x="266" y="223"/>
                        <a:pt x="263" y="223"/>
                      </a:cubicBezTo>
                      <a:cubicBezTo>
                        <a:pt x="264" y="225"/>
                        <a:pt x="268" y="226"/>
                        <a:pt x="265" y="227"/>
                      </a:cubicBezTo>
                      <a:cubicBezTo>
                        <a:pt x="267" y="229"/>
                        <a:pt x="269" y="232"/>
                        <a:pt x="274" y="232"/>
                      </a:cubicBezTo>
                      <a:cubicBezTo>
                        <a:pt x="274" y="236"/>
                        <a:pt x="275" y="237"/>
                        <a:pt x="278" y="238"/>
                      </a:cubicBezTo>
                      <a:cubicBezTo>
                        <a:pt x="276" y="240"/>
                        <a:pt x="275" y="240"/>
                        <a:pt x="274" y="242"/>
                      </a:cubicBezTo>
                      <a:cubicBezTo>
                        <a:pt x="273" y="244"/>
                        <a:pt x="274" y="246"/>
                        <a:pt x="272" y="247"/>
                      </a:cubicBezTo>
                      <a:cubicBezTo>
                        <a:pt x="270" y="249"/>
                        <a:pt x="268" y="249"/>
                        <a:pt x="265" y="249"/>
                      </a:cubicBezTo>
                      <a:cubicBezTo>
                        <a:pt x="264" y="257"/>
                        <a:pt x="257" y="259"/>
                        <a:pt x="259" y="270"/>
                      </a:cubicBezTo>
                      <a:cubicBezTo>
                        <a:pt x="252" y="267"/>
                        <a:pt x="253" y="279"/>
                        <a:pt x="248" y="279"/>
                      </a:cubicBezTo>
                      <a:cubicBezTo>
                        <a:pt x="247" y="279"/>
                        <a:pt x="247" y="279"/>
                        <a:pt x="246" y="279"/>
                      </a:cubicBezTo>
                      <a:cubicBezTo>
                        <a:pt x="244" y="280"/>
                        <a:pt x="245" y="282"/>
                        <a:pt x="244" y="283"/>
                      </a:cubicBezTo>
                      <a:cubicBezTo>
                        <a:pt x="241" y="284"/>
                        <a:pt x="237" y="280"/>
                        <a:pt x="235" y="285"/>
                      </a:cubicBezTo>
                      <a:cubicBezTo>
                        <a:pt x="231" y="284"/>
                        <a:pt x="234" y="277"/>
                        <a:pt x="233" y="273"/>
                      </a:cubicBezTo>
                      <a:cubicBezTo>
                        <a:pt x="231" y="272"/>
                        <a:pt x="232" y="268"/>
                        <a:pt x="229" y="268"/>
                      </a:cubicBezTo>
                      <a:cubicBezTo>
                        <a:pt x="224" y="268"/>
                        <a:pt x="231" y="262"/>
                        <a:pt x="224" y="262"/>
                      </a:cubicBezTo>
                      <a:cubicBezTo>
                        <a:pt x="227" y="258"/>
                        <a:pt x="220" y="257"/>
                        <a:pt x="220" y="255"/>
                      </a:cubicBezTo>
                      <a:cubicBezTo>
                        <a:pt x="220" y="254"/>
                        <a:pt x="222" y="253"/>
                        <a:pt x="222" y="251"/>
                      </a:cubicBezTo>
                      <a:cubicBezTo>
                        <a:pt x="221" y="246"/>
                        <a:pt x="217" y="243"/>
                        <a:pt x="213" y="240"/>
                      </a:cubicBezTo>
                      <a:cubicBezTo>
                        <a:pt x="207" y="242"/>
                        <a:pt x="209" y="251"/>
                        <a:pt x="199" y="249"/>
                      </a:cubicBezTo>
                      <a:cubicBezTo>
                        <a:pt x="200" y="251"/>
                        <a:pt x="202" y="251"/>
                        <a:pt x="203" y="251"/>
                      </a:cubicBezTo>
                      <a:cubicBezTo>
                        <a:pt x="203" y="253"/>
                        <a:pt x="201" y="253"/>
                        <a:pt x="199" y="253"/>
                      </a:cubicBezTo>
                      <a:cubicBezTo>
                        <a:pt x="196" y="253"/>
                        <a:pt x="198" y="259"/>
                        <a:pt x="194" y="259"/>
                      </a:cubicBezTo>
                      <a:cubicBezTo>
                        <a:pt x="185" y="260"/>
                        <a:pt x="188" y="251"/>
                        <a:pt x="179" y="253"/>
                      </a:cubicBezTo>
                      <a:cubicBezTo>
                        <a:pt x="179" y="251"/>
                        <a:pt x="181" y="252"/>
                        <a:pt x="183" y="251"/>
                      </a:cubicBezTo>
                      <a:cubicBezTo>
                        <a:pt x="185" y="246"/>
                        <a:pt x="178" y="242"/>
                        <a:pt x="183" y="240"/>
                      </a:cubicBezTo>
                      <a:cubicBezTo>
                        <a:pt x="181" y="238"/>
                        <a:pt x="179" y="237"/>
                        <a:pt x="177" y="236"/>
                      </a:cubicBezTo>
                      <a:cubicBezTo>
                        <a:pt x="176" y="234"/>
                        <a:pt x="179" y="233"/>
                        <a:pt x="179" y="232"/>
                      </a:cubicBezTo>
                      <a:cubicBezTo>
                        <a:pt x="179" y="231"/>
                        <a:pt x="175" y="229"/>
                        <a:pt x="175" y="229"/>
                      </a:cubicBezTo>
                      <a:cubicBezTo>
                        <a:pt x="175" y="227"/>
                        <a:pt x="178" y="216"/>
                        <a:pt x="175" y="223"/>
                      </a:cubicBezTo>
                      <a:cubicBezTo>
                        <a:pt x="172" y="222"/>
                        <a:pt x="174" y="219"/>
                        <a:pt x="177" y="219"/>
                      </a:cubicBezTo>
                      <a:cubicBezTo>
                        <a:pt x="173" y="213"/>
                        <a:pt x="183" y="211"/>
                        <a:pt x="179" y="210"/>
                      </a:cubicBezTo>
                      <a:cubicBezTo>
                        <a:pt x="179" y="207"/>
                        <a:pt x="184" y="209"/>
                        <a:pt x="185" y="206"/>
                      </a:cubicBezTo>
                      <a:cubicBezTo>
                        <a:pt x="185" y="204"/>
                        <a:pt x="187" y="206"/>
                        <a:pt x="186" y="206"/>
                      </a:cubicBezTo>
                      <a:cubicBezTo>
                        <a:pt x="188" y="205"/>
                        <a:pt x="188" y="203"/>
                        <a:pt x="190" y="203"/>
                      </a:cubicBezTo>
                      <a:cubicBezTo>
                        <a:pt x="192" y="202"/>
                        <a:pt x="192" y="199"/>
                        <a:pt x="192" y="197"/>
                      </a:cubicBezTo>
                      <a:cubicBezTo>
                        <a:pt x="196" y="198"/>
                        <a:pt x="198" y="197"/>
                        <a:pt x="198" y="193"/>
                      </a:cubicBezTo>
                      <a:cubicBezTo>
                        <a:pt x="203" y="192"/>
                        <a:pt x="200" y="200"/>
                        <a:pt x="207" y="197"/>
                      </a:cubicBezTo>
                      <a:cubicBezTo>
                        <a:pt x="207" y="195"/>
                        <a:pt x="205" y="196"/>
                        <a:pt x="203" y="195"/>
                      </a:cubicBezTo>
                      <a:cubicBezTo>
                        <a:pt x="208" y="191"/>
                        <a:pt x="214" y="193"/>
                        <a:pt x="218" y="188"/>
                      </a:cubicBezTo>
                      <a:cubicBezTo>
                        <a:pt x="219" y="187"/>
                        <a:pt x="217" y="185"/>
                        <a:pt x="218" y="184"/>
                      </a:cubicBezTo>
                      <a:cubicBezTo>
                        <a:pt x="219" y="183"/>
                        <a:pt x="221" y="185"/>
                        <a:pt x="222" y="184"/>
                      </a:cubicBezTo>
                      <a:cubicBezTo>
                        <a:pt x="223" y="183"/>
                        <a:pt x="221" y="180"/>
                        <a:pt x="222" y="178"/>
                      </a:cubicBezTo>
                      <a:cubicBezTo>
                        <a:pt x="222" y="177"/>
                        <a:pt x="227" y="176"/>
                        <a:pt x="227" y="175"/>
                      </a:cubicBezTo>
                      <a:cubicBezTo>
                        <a:pt x="228" y="173"/>
                        <a:pt x="226" y="169"/>
                        <a:pt x="227" y="167"/>
                      </a:cubicBezTo>
                      <a:cubicBezTo>
                        <a:pt x="228" y="167"/>
                        <a:pt x="230" y="170"/>
                        <a:pt x="231" y="169"/>
                      </a:cubicBezTo>
                      <a:cubicBezTo>
                        <a:pt x="229" y="170"/>
                        <a:pt x="234" y="160"/>
                        <a:pt x="233" y="160"/>
                      </a:cubicBezTo>
                      <a:cubicBezTo>
                        <a:pt x="237" y="164"/>
                        <a:pt x="238" y="157"/>
                        <a:pt x="242" y="156"/>
                      </a:cubicBezTo>
                      <a:cubicBezTo>
                        <a:pt x="242" y="153"/>
                        <a:pt x="245" y="151"/>
                        <a:pt x="242" y="150"/>
                      </a:cubicBezTo>
                      <a:cubicBezTo>
                        <a:pt x="243" y="147"/>
                        <a:pt x="248" y="150"/>
                        <a:pt x="248" y="145"/>
                      </a:cubicBezTo>
                      <a:cubicBezTo>
                        <a:pt x="248" y="143"/>
                        <a:pt x="251" y="143"/>
                        <a:pt x="253" y="143"/>
                      </a:cubicBezTo>
                      <a:cubicBezTo>
                        <a:pt x="254" y="141"/>
                        <a:pt x="253" y="140"/>
                        <a:pt x="252" y="139"/>
                      </a:cubicBezTo>
                      <a:cubicBezTo>
                        <a:pt x="257" y="135"/>
                        <a:pt x="260" y="135"/>
                        <a:pt x="265" y="134"/>
                      </a:cubicBezTo>
                      <a:cubicBezTo>
                        <a:pt x="267" y="132"/>
                        <a:pt x="264" y="131"/>
                        <a:pt x="267" y="126"/>
                      </a:cubicBezTo>
                      <a:cubicBezTo>
                        <a:pt x="268" y="125"/>
                        <a:pt x="272" y="124"/>
                        <a:pt x="272" y="121"/>
                      </a:cubicBezTo>
                      <a:cubicBezTo>
                        <a:pt x="272" y="116"/>
                        <a:pt x="278" y="123"/>
                        <a:pt x="278" y="115"/>
                      </a:cubicBezTo>
                      <a:cubicBezTo>
                        <a:pt x="285" y="112"/>
                        <a:pt x="292" y="119"/>
                        <a:pt x="293" y="108"/>
                      </a:cubicBezTo>
                      <a:cubicBezTo>
                        <a:pt x="296" y="110"/>
                        <a:pt x="304" y="106"/>
                        <a:pt x="309" y="109"/>
                      </a:cubicBezTo>
                      <a:cubicBezTo>
                        <a:pt x="311" y="108"/>
                        <a:pt x="312" y="106"/>
                        <a:pt x="313" y="104"/>
                      </a:cubicBezTo>
                      <a:cubicBezTo>
                        <a:pt x="318" y="101"/>
                        <a:pt x="323" y="110"/>
                        <a:pt x="322" y="102"/>
                      </a:cubicBezTo>
                      <a:cubicBezTo>
                        <a:pt x="326" y="103"/>
                        <a:pt x="326" y="107"/>
                        <a:pt x="330" y="108"/>
                      </a:cubicBezTo>
                      <a:cubicBezTo>
                        <a:pt x="333" y="107"/>
                        <a:pt x="332" y="102"/>
                        <a:pt x="337" y="104"/>
                      </a:cubicBezTo>
                      <a:cubicBezTo>
                        <a:pt x="338" y="107"/>
                        <a:pt x="336" y="107"/>
                        <a:pt x="335" y="109"/>
                      </a:cubicBezTo>
                      <a:cubicBezTo>
                        <a:pt x="337" y="110"/>
                        <a:pt x="346" y="101"/>
                        <a:pt x="350" y="106"/>
                      </a:cubicBezTo>
                      <a:cubicBezTo>
                        <a:pt x="353" y="108"/>
                        <a:pt x="351" y="105"/>
                        <a:pt x="354" y="106"/>
                      </a:cubicBezTo>
                      <a:cubicBezTo>
                        <a:pt x="358" y="106"/>
                        <a:pt x="362" y="109"/>
                        <a:pt x="367" y="108"/>
                      </a:cubicBezTo>
                      <a:cubicBezTo>
                        <a:pt x="366" y="109"/>
                        <a:pt x="368" y="112"/>
                        <a:pt x="367" y="113"/>
                      </a:cubicBezTo>
                      <a:cubicBezTo>
                        <a:pt x="367" y="114"/>
                        <a:pt x="364" y="113"/>
                        <a:pt x="363" y="113"/>
                      </a:cubicBezTo>
                      <a:cubicBezTo>
                        <a:pt x="362" y="115"/>
                        <a:pt x="364" y="118"/>
                        <a:pt x="360" y="117"/>
                      </a:cubicBezTo>
                      <a:cubicBezTo>
                        <a:pt x="363" y="121"/>
                        <a:pt x="374" y="118"/>
                        <a:pt x="378" y="117"/>
                      </a:cubicBezTo>
                      <a:cubicBezTo>
                        <a:pt x="382" y="115"/>
                        <a:pt x="381" y="120"/>
                        <a:pt x="382" y="121"/>
                      </a:cubicBezTo>
                      <a:cubicBezTo>
                        <a:pt x="384" y="122"/>
                        <a:pt x="388" y="119"/>
                        <a:pt x="388" y="122"/>
                      </a:cubicBezTo>
                      <a:cubicBezTo>
                        <a:pt x="401" y="119"/>
                        <a:pt x="404" y="130"/>
                        <a:pt x="412" y="126"/>
                      </a:cubicBezTo>
                      <a:cubicBezTo>
                        <a:pt x="410" y="132"/>
                        <a:pt x="418" y="129"/>
                        <a:pt x="418" y="134"/>
                      </a:cubicBezTo>
                      <a:cubicBezTo>
                        <a:pt x="422" y="134"/>
                        <a:pt x="430" y="133"/>
                        <a:pt x="425" y="137"/>
                      </a:cubicBezTo>
                      <a:cubicBezTo>
                        <a:pt x="429" y="139"/>
                        <a:pt x="433" y="138"/>
                        <a:pt x="436" y="139"/>
                      </a:cubicBezTo>
                      <a:cubicBezTo>
                        <a:pt x="437" y="139"/>
                        <a:pt x="436" y="143"/>
                        <a:pt x="436" y="143"/>
                      </a:cubicBezTo>
                      <a:cubicBezTo>
                        <a:pt x="437" y="144"/>
                        <a:pt x="441" y="142"/>
                        <a:pt x="442" y="143"/>
                      </a:cubicBezTo>
                      <a:cubicBezTo>
                        <a:pt x="443" y="150"/>
                        <a:pt x="443" y="152"/>
                        <a:pt x="442" y="160"/>
                      </a:cubicBezTo>
                      <a:cubicBezTo>
                        <a:pt x="439" y="155"/>
                        <a:pt x="435" y="161"/>
                        <a:pt x="431" y="162"/>
                      </a:cubicBezTo>
                      <a:cubicBezTo>
                        <a:pt x="425" y="162"/>
                        <a:pt x="419" y="156"/>
                        <a:pt x="414" y="162"/>
                      </a:cubicBezTo>
                      <a:cubicBezTo>
                        <a:pt x="412" y="162"/>
                        <a:pt x="413" y="158"/>
                        <a:pt x="412" y="158"/>
                      </a:cubicBezTo>
                      <a:cubicBezTo>
                        <a:pt x="409" y="157"/>
                        <a:pt x="409" y="160"/>
                        <a:pt x="408" y="160"/>
                      </a:cubicBezTo>
                      <a:cubicBezTo>
                        <a:pt x="406" y="160"/>
                        <a:pt x="405" y="156"/>
                        <a:pt x="404" y="156"/>
                      </a:cubicBezTo>
                      <a:cubicBezTo>
                        <a:pt x="401" y="156"/>
                        <a:pt x="396" y="161"/>
                        <a:pt x="397" y="154"/>
                      </a:cubicBezTo>
                      <a:cubicBezTo>
                        <a:pt x="391" y="156"/>
                        <a:pt x="393" y="154"/>
                        <a:pt x="386" y="154"/>
                      </a:cubicBezTo>
                      <a:cubicBezTo>
                        <a:pt x="385" y="157"/>
                        <a:pt x="387" y="158"/>
                        <a:pt x="390" y="158"/>
                      </a:cubicBezTo>
                      <a:cubicBezTo>
                        <a:pt x="393" y="157"/>
                        <a:pt x="393" y="160"/>
                        <a:pt x="395" y="160"/>
                      </a:cubicBezTo>
                      <a:cubicBezTo>
                        <a:pt x="392" y="163"/>
                        <a:pt x="395" y="162"/>
                        <a:pt x="397" y="163"/>
                      </a:cubicBezTo>
                      <a:cubicBezTo>
                        <a:pt x="398" y="164"/>
                        <a:pt x="397" y="166"/>
                        <a:pt x="397" y="167"/>
                      </a:cubicBezTo>
                      <a:cubicBezTo>
                        <a:pt x="398" y="169"/>
                        <a:pt x="401" y="169"/>
                        <a:pt x="401" y="171"/>
                      </a:cubicBezTo>
                      <a:cubicBezTo>
                        <a:pt x="401" y="173"/>
                        <a:pt x="405" y="178"/>
                        <a:pt x="404" y="184"/>
                      </a:cubicBezTo>
                      <a:cubicBezTo>
                        <a:pt x="405" y="190"/>
                        <a:pt x="416" y="186"/>
                        <a:pt x="418" y="191"/>
                      </a:cubicBezTo>
                      <a:cubicBezTo>
                        <a:pt x="419" y="190"/>
                        <a:pt x="419" y="187"/>
                        <a:pt x="423" y="188"/>
                      </a:cubicBezTo>
                      <a:cubicBezTo>
                        <a:pt x="422" y="182"/>
                        <a:pt x="414" y="184"/>
                        <a:pt x="412" y="180"/>
                      </a:cubicBezTo>
                      <a:cubicBezTo>
                        <a:pt x="411" y="173"/>
                        <a:pt x="422" y="178"/>
                        <a:pt x="427" y="177"/>
                      </a:cubicBezTo>
                      <a:cubicBezTo>
                        <a:pt x="426" y="181"/>
                        <a:pt x="435" y="176"/>
                        <a:pt x="432" y="182"/>
                      </a:cubicBezTo>
                      <a:cubicBezTo>
                        <a:pt x="437" y="184"/>
                        <a:pt x="440" y="176"/>
                        <a:pt x="440" y="184"/>
                      </a:cubicBezTo>
                      <a:cubicBezTo>
                        <a:pt x="445" y="181"/>
                        <a:pt x="440" y="174"/>
                        <a:pt x="436" y="175"/>
                      </a:cubicBezTo>
                      <a:cubicBezTo>
                        <a:pt x="437" y="171"/>
                        <a:pt x="441" y="170"/>
                        <a:pt x="445" y="169"/>
                      </a:cubicBezTo>
                      <a:cubicBezTo>
                        <a:pt x="448" y="167"/>
                        <a:pt x="448" y="162"/>
                        <a:pt x="451" y="160"/>
                      </a:cubicBezTo>
                      <a:cubicBezTo>
                        <a:pt x="459" y="159"/>
                        <a:pt x="463" y="162"/>
                        <a:pt x="468" y="163"/>
                      </a:cubicBezTo>
                      <a:cubicBezTo>
                        <a:pt x="470" y="163"/>
                        <a:pt x="469" y="160"/>
                        <a:pt x="472" y="160"/>
                      </a:cubicBezTo>
                      <a:cubicBezTo>
                        <a:pt x="472" y="157"/>
                        <a:pt x="470" y="155"/>
                        <a:pt x="468" y="154"/>
                      </a:cubicBezTo>
                      <a:cubicBezTo>
                        <a:pt x="471" y="147"/>
                        <a:pt x="471" y="140"/>
                        <a:pt x="470" y="134"/>
                      </a:cubicBezTo>
                      <a:cubicBezTo>
                        <a:pt x="476" y="134"/>
                        <a:pt x="481" y="133"/>
                        <a:pt x="485" y="136"/>
                      </a:cubicBezTo>
                      <a:cubicBezTo>
                        <a:pt x="486" y="136"/>
                        <a:pt x="491" y="136"/>
                        <a:pt x="490" y="141"/>
                      </a:cubicBezTo>
                      <a:cubicBezTo>
                        <a:pt x="486" y="141"/>
                        <a:pt x="483" y="141"/>
                        <a:pt x="479" y="141"/>
                      </a:cubicBezTo>
                      <a:cubicBezTo>
                        <a:pt x="479" y="143"/>
                        <a:pt x="479" y="145"/>
                        <a:pt x="479" y="147"/>
                      </a:cubicBezTo>
                      <a:cubicBezTo>
                        <a:pt x="483" y="152"/>
                        <a:pt x="485" y="146"/>
                        <a:pt x="488" y="149"/>
                      </a:cubicBezTo>
                      <a:cubicBezTo>
                        <a:pt x="490" y="150"/>
                        <a:pt x="483" y="151"/>
                        <a:pt x="483" y="150"/>
                      </a:cubicBezTo>
                      <a:cubicBezTo>
                        <a:pt x="481" y="154"/>
                        <a:pt x="488" y="150"/>
                        <a:pt x="490" y="154"/>
                      </a:cubicBezTo>
                      <a:cubicBezTo>
                        <a:pt x="493" y="152"/>
                        <a:pt x="497" y="150"/>
                        <a:pt x="500" y="147"/>
                      </a:cubicBezTo>
                      <a:cubicBezTo>
                        <a:pt x="500" y="146"/>
                        <a:pt x="502" y="145"/>
                        <a:pt x="501" y="143"/>
                      </a:cubicBezTo>
                      <a:cubicBezTo>
                        <a:pt x="510" y="145"/>
                        <a:pt x="509" y="138"/>
                        <a:pt x="516" y="139"/>
                      </a:cubicBezTo>
                      <a:cubicBezTo>
                        <a:pt x="519" y="138"/>
                        <a:pt x="520" y="137"/>
                        <a:pt x="520" y="134"/>
                      </a:cubicBezTo>
                      <a:cubicBezTo>
                        <a:pt x="523" y="134"/>
                        <a:pt x="525" y="132"/>
                        <a:pt x="526" y="130"/>
                      </a:cubicBezTo>
                      <a:cubicBezTo>
                        <a:pt x="533" y="136"/>
                        <a:pt x="539" y="127"/>
                        <a:pt x="546" y="126"/>
                      </a:cubicBezTo>
                      <a:cubicBezTo>
                        <a:pt x="546" y="129"/>
                        <a:pt x="546" y="131"/>
                        <a:pt x="546" y="134"/>
                      </a:cubicBezTo>
                      <a:cubicBezTo>
                        <a:pt x="553" y="134"/>
                        <a:pt x="559" y="134"/>
                        <a:pt x="563" y="132"/>
                      </a:cubicBezTo>
                      <a:cubicBezTo>
                        <a:pt x="564" y="132"/>
                        <a:pt x="566" y="132"/>
                        <a:pt x="567" y="132"/>
                      </a:cubicBezTo>
                      <a:cubicBezTo>
                        <a:pt x="567" y="132"/>
                        <a:pt x="566" y="130"/>
                        <a:pt x="567" y="130"/>
                      </a:cubicBezTo>
                      <a:cubicBezTo>
                        <a:pt x="570" y="129"/>
                        <a:pt x="576" y="130"/>
                        <a:pt x="576" y="124"/>
                      </a:cubicBezTo>
                      <a:cubicBezTo>
                        <a:pt x="581" y="127"/>
                        <a:pt x="588" y="127"/>
                        <a:pt x="591" y="132"/>
                      </a:cubicBezTo>
                      <a:cubicBezTo>
                        <a:pt x="594" y="131"/>
                        <a:pt x="595" y="129"/>
                        <a:pt x="596" y="126"/>
                      </a:cubicBezTo>
                      <a:cubicBezTo>
                        <a:pt x="597" y="124"/>
                        <a:pt x="588" y="122"/>
                        <a:pt x="595" y="121"/>
                      </a:cubicBezTo>
                      <a:cubicBezTo>
                        <a:pt x="592" y="116"/>
                        <a:pt x="583" y="118"/>
                        <a:pt x="585" y="108"/>
                      </a:cubicBezTo>
                      <a:cubicBezTo>
                        <a:pt x="588" y="109"/>
                        <a:pt x="589" y="112"/>
                        <a:pt x="595" y="113"/>
                      </a:cubicBezTo>
                      <a:cubicBezTo>
                        <a:pt x="597" y="114"/>
                        <a:pt x="600" y="118"/>
                        <a:pt x="606" y="117"/>
                      </a:cubicBezTo>
                      <a:cubicBezTo>
                        <a:pt x="607" y="117"/>
                        <a:pt x="608" y="115"/>
                        <a:pt x="608" y="115"/>
                      </a:cubicBezTo>
                      <a:cubicBezTo>
                        <a:pt x="609" y="115"/>
                        <a:pt x="611" y="118"/>
                        <a:pt x="611" y="115"/>
                      </a:cubicBezTo>
                      <a:cubicBezTo>
                        <a:pt x="614" y="115"/>
                        <a:pt x="614" y="118"/>
                        <a:pt x="615" y="119"/>
                      </a:cubicBezTo>
                      <a:cubicBezTo>
                        <a:pt x="618" y="120"/>
                        <a:pt x="621" y="118"/>
                        <a:pt x="621" y="122"/>
                      </a:cubicBezTo>
                      <a:cubicBezTo>
                        <a:pt x="627" y="120"/>
                        <a:pt x="629" y="124"/>
                        <a:pt x="636" y="121"/>
                      </a:cubicBezTo>
                      <a:cubicBezTo>
                        <a:pt x="633" y="127"/>
                        <a:pt x="642" y="122"/>
                        <a:pt x="639" y="128"/>
                      </a:cubicBezTo>
                      <a:cubicBezTo>
                        <a:pt x="643" y="128"/>
                        <a:pt x="644" y="129"/>
                        <a:pt x="645" y="132"/>
                      </a:cubicBezTo>
                      <a:cubicBezTo>
                        <a:pt x="651" y="131"/>
                        <a:pt x="652" y="135"/>
                        <a:pt x="658" y="134"/>
                      </a:cubicBezTo>
                      <a:cubicBezTo>
                        <a:pt x="661" y="122"/>
                        <a:pt x="647" y="128"/>
                        <a:pt x="651" y="117"/>
                      </a:cubicBezTo>
                      <a:cubicBezTo>
                        <a:pt x="650" y="114"/>
                        <a:pt x="648" y="118"/>
                        <a:pt x="645" y="117"/>
                      </a:cubicBezTo>
                      <a:cubicBezTo>
                        <a:pt x="645" y="113"/>
                        <a:pt x="648" y="111"/>
                        <a:pt x="647" y="106"/>
                      </a:cubicBezTo>
                      <a:cubicBezTo>
                        <a:pt x="647" y="103"/>
                        <a:pt x="644" y="105"/>
                        <a:pt x="643" y="104"/>
                      </a:cubicBezTo>
                      <a:cubicBezTo>
                        <a:pt x="643" y="103"/>
                        <a:pt x="647" y="100"/>
                        <a:pt x="643" y="100"/>
                      </a:cubicBezTo>
                      <a:cubicBezTo>
                        <a:pt x="643" y="96"/>
                        <a:pt x="648" y="98"/>
                        <a:pt x="647" y="93"/>
                      </a:cubicBezTo>
                      <a:cubicBezTo>
                        <a:pt x="651" y="93"/>
                        <a:pt x="649" y="88"/>
                        <a:pt x="654" y="89"/>
                      </a:cubicBezTo>
                      <a:cubicBezTo>
                        <a:pt x="654" y="85"/>
                        <a:pt x="656" y="83"/>
                        <a:pt x="660" y="83"/>
                      </a:cubicBezTo>
                      <a:cubicBezTo>
                        <a:pt x="658" y="75"/>
                        <a:pt x="666" y="77"/>
                        <a:pt x="665" y="70"/>
                      </a:cubicBezTo>
                      <a:cubicBezTo>
                        <a:pt x="674" y="69"/>
                        <a:pt x="678" y="73"/>
                        <a:pt x="684" y="74"/>
                      </a:cubicBezTo>
                      <a:cubicBezTo>
                        <a:pt x="684" y="77"/>
                        <a:pt x="684" y="79"/>
                        <a:pt x="686" y="80"/>
                      </a:cubicBezTo>
                      <a:cubicBezTo>
                        <a:pt x="686" y="82"/>
                        <a:pt x="682" y="81"/>
                        <a:pt x="680" y="81"/>
                      </a:cubicBezTo>
                      <a:cubicBezTo>
                        <a:pt x="680" y="89"/>
                        <a:pt x="684" y="92"/>
                        <a:pt x="680" y="98"/>
                      </a:cubicBezTo>
                      <a:cubicBezTo>
                        <a:pt x="682" y="99"/>
                        <a:pt x="683" y="101"/>
                        <a:pt x="684" y="102"/>
                      </a:cubicBezTo>
                      <a:cubicBezTo>
                        <a:pt x="685" y="103"/>
                        <a:pt x="686" y="104"/>
                        <a:pt x="688" y="104"/>
                      </a:cubicBezTo>
                      <a:cubicBezTo>
                        <a:pt x="685" y="108"/>
                        <a:pt x="687" y="118"/>
                        <a:pt x="684" y="122"/>
                      </a:cubicBezTo>
                      <a:cubicBezTo>
                        <a:pt x="682" y="128"/>
                        <a:pt x="689" y="126"/>
                        <a:pt x="690" y="130"/>
                      </a:cubicBezTo>
                      <a:cubicBezTo>
                        <a:pt x="688" y="145"/>
                        <a:pt x="682" y="154"/>
                        <a:pt x="669" y="158"/>
                      </a:cubicBezTo>
                      <a:cubicBezTo>
                        <a:pt x="670" y="162"/>
                        <a:pt x="677" y="158"/>
                        <a:pt x="678" y="162"/>
                      </a:cubicBezTo>
                      <a:cubicBezTo>
                        <a:pt x="683" y="161"/>
                        <a:pt x="682" y="155"/>
                        <a:pt x="688" y="156"/>
                      </a:cubicBezTo>
                      <a:cubicBezTo>
                        <a:pt x="687" y="158"/>
                        <a:pt x="686" y="159"/>
                        <a:pt x="686" y="162"/>
                      </a:cubicBezTo>
                      <a:cubicBezTo>
                        <a:pt x="688" y="161"/>
                        <a:pt x="687" y="158"/>
                        <a:pt x="690" y="158"/>
                      </a:cubicBezTo>
                      <a:cubicBezTo>
                        <a:pt x="692" y="158"/>
                        <a:pt x="691" y="155"/>
                        <a:pt x="692" y="154"/>
                      </a:cubicBezTo>
                      <a:cubicBezTo>
                        <a:pt x="692" y="154"/>
                        <a:pt x="695" y="155"/>
                        <a:pt x="695" y="154"/>
                      </a:cubicBezTo>
                      <a:cubicBezTo>
                        <a:pt x="696" y="153"/>
                        <a:pt x="695" y="150"/>
                        <a:pt x="695" y="149"/>
                      </a:cubicBezTo>
                      <a:cubicBezTo>
                        <a:pt x="697" y="149"/>
                        <a:pt x="699" y="149"/>
                        <a:pt x="701" y="149"/>
                      </a:cubicBezTo>
                      <a:cubicBezTo>
                        <a:pt x="699" y="143"/>
                        <a:pt x="707" y="137"/>
                        <a:pt x="701" y="134"/>
                      </a:cubicBezTo>
                      <a:cubicBezTo>
                        <a:pt x="701" y="132"/>
                        <a:pt x="705" y="132"/>
                        <a:pt x="705" y="130"/>
                      </a:cubicBezTo>
                      <a:cubicBezTo>
                        <a:pt x="705" y="128"/>
                        <a:pt x="702" y="128"/>
                        <a:pt x="701" y="128"/>
                      </a:cubicBezTo>
                      <a:cubicBezTo>
                        <a:pt x="701" y="124"/>
                        <a:pt x="707" y="127"/>
                        <a:pt x="710" y="126"/>
                      </a:cubicBezTo>
                      <a:cubicBezTo>
                        <a:pt x="708" y="124"/>
                        <a:pt x="710" y="119"/>
                        <a:pt x="705" y="121"/>
                      </a:cubicBezTo>
                      <a:cubicBezTo>
                        <a:pt x="700" y="123"/>
                        <a:pt x="698" y="116"/>
                        <a:pt x="697" y="121"/>
                      </a:cubicBezTo>
                      <a:cubicBezTo>
                        <a:pt x="694" y="117"/>
                        <a:pt x="694" y="113"/>
                        <a:pt x="695" y="109"/>
                      </a:cubicBezTo>
                      <a:cubicBezTo>
                        <a:pt x="695" y="109"/>
                        <a:pt x="699" y="110"/>
                        <a:pt x="699" y="109"/>
                      </a:cubicBezTo>
                      <a:cubicBezTo>
                        <a:pt x="701" y="108"/>
                        <a:pt x="698" y="102"/>
                        <a:pt x="699" y="100"/>
                      </a:cubicBezTo>
                      <a:cubicBezTo>
                        <a:pt x="699" y="97"/>
                        <a:pt x="697" y="100"/>
                        <a:pt x="697" y="100"/>
                      </a:cubicBezTo>
                      <a:cubicBezTo>
                        <a:pt x="693" y="97"/>
                        <a:pt x="696" y="93"/>
                        <a:pt x="693" y="89"/>
                      </a:cubicBezTo>
                      <a:cubicBezTo>
                        <a:pt x="701" y="91"/>
                        <a:pt x="698" y="84"/>
                        <a:pt x="703" y="83"/>
                      </a:cubicBezTo>
                      <a:cubicBezTo>
                        <a:pt x="703" y="80"/>
                        <a:pt x="703" y="77"/>
                        <a:pt x="703" y="74"/>
                      </a:cubicBezTo>
                      <a:cubicBezTo>
                        <a:pt x="709" y="72"/>
                        <a:pt x="706" y="80"/>
                        <a:pt x="706" y="83"/>
                      </a:cubicBezTo>
                      <a:cubicBezTo>
                        <a:pt x="707" y="86"/>
                        <a:pt x="710" y="82"/>
                        <a:pt x="710" y="85"/>
                      </a:cubicBezTo>
                      <a:cubicBezTo>
                        <a:pt x="710" y="86"/>
                        <a:pt x="708" y="88"/>
                        <a:pt x="708" y="87"/>
                      </a:cubicBezTo>
                      <a:cubicBezTo>
                        <a:pt x="710" y="92"/>
                        <a:pt x="714" y="93"/>
                        <a:pt x="719" y="96"/>
                      </a:cubicBezTo>
                      <a:cubicBezTo>
                        <a:pt x="723" y="97"/>
                        <a:pt x="719" y="91"/>
                        <a:pt x="718" y="91"/>
                      </a:cubicBezTo>
                      <a:cubicBezTo>
                        <a:pt x="720" y="88"/>
                        <a:pt x="726" y="88"/>
                        <a:pt x="731" y="87"/>
                      </a:cubicBezTo>
                      <a:cubicBezTo>
                        <a:pt x="730" y="85"/>
                        <a:pt x="727" y="85"/>
                        <a:pt x="725" y="85"/>
                      </a:cubicBezTo>
                      <a:cubicBezTo>
                        <a:pt x="727" y="80"/>
                        <a:pt x="722" y="80"/>
                        <a:pt x="723" y="76"/>
                      </a:cubicBezTo>
                      <a:cubicBezTo>
                        <a:pt x="725" y="80"/>
                        <a:pt x="736" y="74"/>
                        <a:pt x="734" y="81"/>
                      </a:cubicBezTo>
                      <a:cubicBezTo>
                        <a:pt x="736" y="83"/>
                        <a:pt x="738" y="80"/>
                        <a:pt x="738" y="80"/>
                      </a:cubicBezTo>
                      <a:cubicBezTo>
                        <a:pt x="741" y="80"/>
                        <a:pt x="739" y="82"/>
                        <a:pt x="740" y="83"/>
                      </a:cubicBezTo>
                      <a:cubicBezTo>
                        <a:pt x="741" y="84"/>
                        <a:pt x="743" y="83"/>
                        <a:pt x="744" y="83"/>
                      </a:cubicBezTo>
                      <a:cubicBezTo>
                        <a:pt x="747" y="87"/>
                        <a:pt x="754" y="83"/>
                        <a:pt x="749" y="89"/>
                      </a:cubicBezTo>
                      <a:cubicBezTo>
                        <a:pt x="752" y="89"/>
                        <a:pt x="756" y="89"/>
                        <a:pt x="759" y="89"/>
                      </a:cubicBezTo>
                      <a:cubicBezTo>
                        <a:pt x="759" y="87"/>
                        <a:pt x="751" y="85"/>
                        <a:pt x="757" y="83"/>
                      </a:cubicBezTo>
                      <a:cubicBezTo>
                        <a:pt x="755" y="82"/>
                        <a:pt x="753" y="81"/>
                        <a:pt x="751" y="80"/>
                      </a:cubicBezTo>
                      <a:cubicBezTo>
                        <a:pt x="750" y="70"/>
                        <a:pt x="751" y="70"/>
                        <a:pt x="751" y="59"/>
                      </a:cubicBezTo>
                      <a:cubicBezTo>
                        <a:pt x="761" y="58"/>
                        <a:pt x="775" y="61"/>
                        <a:pt x="783" y="59"/>
                      </a:cubicBezTo>
                      <a:cubicBezTo>
                        <a:pt x="786" y="58"/>
                        <a:pt x="784" y="53"/>
                        <a:pt x="788" y="57"/>
                      </a:cubicBezTo>
                      <a:cubicBezTo>
                        <a:pt x="794" y="53"/>
                        <a:pt x="790" y="50"/>
                        <a:pt x="792" y="44"/>
                      </a:cubicBezTo>
                      <a:cubicBezTo>
                        <a:pt x="797" y="45"/>
                        <a:pt x="799" y="44"/>
                        <a:pt x="801" y="42"/>
                      </a:cubicBezTo>
                      <a:cubicBezTo>
                        <a:pt x="804" y="38"/>
                        <a:pt x="809" y="37"/>
                        <a:pt x="813" y="33"/>
                      </a:cubicBezTo>
                      <a:cubicBezTo>
                        <a:pt x="832" y="30"/>
                        <a:pt x="851" y="28"/>
                        <a:pt x="867" y="22"/>
                      </a:cubicBezTo>
                      <a:cubicBezTo>
                        <a:pt x="870" y="19"/>
                        <a:pt x="870" y="26"/>
                        <a:pt x="870" y="26"/>
                      </a:cubicBezTo>
                      <a:cubicBezTo>
                        <a:pt x="871" y="25"/>
                        <a:pt x="874" y="21"/>
                        <a:pt x="872" y="20"/>
                      </a:cubicBezTo>
                      <a:cubicBezTo>
                        <a:pt x="875" y="21"/>
                        <a:pt x="872" y="23"/>
                        <a:pt x="874" y="26"/>
                      </a:cubicBezTo>
                      <a:cubicBezTo>
                        <a:pt x="875" y="26"/>
                        <a:pt x="879" y="25"/>
                        <a:pt x="878" y="27"/>
                      </a:cubicBezTo>
                      <a:cubicBezTo>
                        <a:pt x="881" y="26"/>
                        <a:pt x="876" y="25"/>
                        <a:pt x="880" y="24"/>
                      </a:cubicBezTo>
                      <a:cubicBezTo>
                        <a:pt x="883" y="23"/>
                        <a:pt x="889" y="24"/>
                        <a:pt x="889" y="18"/>
                      </a:cubicBezTo>
                      <a:cubicBezTo>
                        <a:pt x="893" y="19"/>
                        <a:pt x="895" y="18"/>
                        <a:pt x="895" y="14"/>
                      </a:cubicBezTo>
                      <a:cubicBezTo>
                        <a:pt x="897" y="15"/>
                        <a:pt x="898" y="18"/>
                        <a:pt x="900" y="18"/>
                      </a:cubicBezTo>
                      <a:cubicBezTo>
                        <a:pt x="905" y="18"/>
                        <a:pt x="904" y="12"/>
                        <a:pt x="904" y="7"/>
                      </a:cubicBezTo>
                      <a:cubicBezTo>
                        <a:pt x="913" y="4"/>
                        <a:pt x="922" y="0"/>
                        <a:pt x="936" y="1"/>
                      </a:cubicBezTo>
                      <a:cubicBezTo>
                        <a:pt x="934" y="3"/>
                        <a:pt x="934" y="6"/>
                        <a:pt x="934" y="9"/>
                      </a:cubicBezTo>
                      <a:cubicBezTo>
                        <a:pt x="937" y="13"/>
                        <a:pt x="945" y="13"/>
                        <a:pt x="949" y="9"/>
                      </a:cubicBezTo>
                      <a:cubicBezTo>
                        <a:pt x="951" y="9"/>
                        <a:pt x="950" y="11"/>
                        <a:pt x="949" y="11"/>
                      </a:cubicBezTo>
                      <a:close/>
                      <a:moveTo>
                        <a:pt x="1396" y="238"/>
                      </a:moveTo>
                      <a:cubicBezTo>
                        <a:pt x="1396" y="236"/>
                        <a:pt x="1393" y="236"/>
                        <a:pt x="1392" y="234"/>
                      </a:cubicBezTo>
                      <a:cubicBezTo>
                        <a:pt x="1386" y="233"/>
                        <a:pt x="1386" y="238"/>
                        <a:pt x="1392" y="236"/>
                      </a:cubicBezTo>
                      <a:cubicBezTo>
                        <a:pt x="1393" y="238"/>
                        <a:pt x="1394" y="238"/>
                        <a:pt x="1396" y="238"/>
                      </a:cubicBezTo>
                      <a:close/>
                      <a:moveTo>
                        <a:pt x="403" y="378"/>
                      </a:moveTo>
                      <a:cubicBezTo>
                        <a:pt x="401" y="384"/>
                        <a:pt x="409" y="380"/>
                        <a:pt x="406" y="387"/>
                      </a:cubicBezTo>
                      <a:cubicBezTo>
                        <a:pt x="410" y="388"/>
                        <a:pt x="411" y="384"/>
                        <a:pt x="412" y="387"/>
                      </a:cubicBezTo>
                      <a:cubicBezTo>
                        <a:pt x="412" y="389"/>
                        <a:pt x="411" y="389"/>
                        <a:pt x="410" y="389"/>
                      </a:cubicBezTo>
                      <a:cubicBezTo>
                        <a:pt x="407" y="390"/>
                        <a:pt x="399" y="393"/>
                        <a:pt x="397" y="393"/>
                      </a:cubicBezTo>
                      <a:cubicBezTo>
                        <a:pt x="392" y="392"/>
                        <a:pt x="391" y="388"/>
                        <a:pt x="388" y="385"/>
                      </a:cubicBezTo>
                      <a:cubicBezTo>
                        <a:pt x="388" y="382"/>
                        <a:pt x="393" y="384"/>
                        <a:pt x="393" y="382"/>
                      </a:cubicBezTo>
                      <a:cubicBezTo>
                        <a:pt x="389" y="378"/>
                        <a:pt x="388" y="377"/>
                        <a:pt x="382" y="380"/>
                      </a:cubicBezTo>
                      <a:cubicBezTo>
                        <a:pt x="380" y="376"/>
                        <a:pt x="379" y="373"/>
                        <a:pt x="373" y="374"/>
                      </a:cubicBezTo>
                      <a:cubicBezTo>
                        <a:pt x="370" y="374"/>
                        <a:pt x="372" y="377"/>
                        <a:pt x="371" y="378"/>
                      </a:cubicBezTo>
                      <a:cubicBezTo>
                        <a:pt x="370" y="379"/>
                        <a:pt x="367" y="379"/>
                        <a:pt x="365" y="380"/>
                      </a:cubicBezTo>
                      <a:cubicBezTo>
                        <a:pt x="363" y="381"/>
                        <a:pt x="362" y="387"/>
                        <a:pt x="358" y="385"/>
                      </a:cubicBezTo>
                      <a:cubicBezTo>
                        <a:pt x="360" y="392"/>
                        <a:pt x="354" y="394"/>
                        <a:pt x="354" y="395"/>
                      </a:cubicBezTo>
                      <a:cubicBezTo>
                        <a:pt x="353" y="399"/>
                        <a:pt x="354" y="403"/>
                        <a:pt x="352" y="408"/>
                      </a:cubicBezTo>
                      <a:cubicBezTo>
                        <a:pt x="350" y="408"/>
                        <a:pt x="350" y="406"/>
                        <a:pt x="349" y="406"/>
                      </a:cubicBezTo>
                      <a:cubicBezTo>
                        <a:pt x="347" y="412"/>
                        <a:pt x="353" y="415"/>
                        <a:pt x="349" y="419"/>
                      </a:cubicBezTo>
                      <a:cubicBezTo>
                        <a:pt x="352" y="417"/>
                        <a:pt x="351" y="422"/>
                        <a:pt x="352" y="423"/>
                      </a:cubicBezTo>
                      <a:cubicBezTo>
                        <a:pt x="353" y="423"/>
                        <a:pt x="355" y="422"/>
                        <a:pt x="356" y="423"/>
                      </a:cubicBezTo>
                      <a:cubicBezTo>
                        <a:pt x="360" y="424"/>
                        <a:pt x="361" y="427"/>
                        <a:pt x="363" y="424"/>
                      </a:cubicBezTo>
                      <a:cubicBezTo>
                        <a:pt x="364" y="424"/>
                        <a:pt x="367" y="425"/>
                        <a:pt x="367" y="424"/>
                      </a:cubicBezTo>
                      <a:cubicBezTo>
                        <a:pt x="374" y="424"/>
                        <a:pt x="372" y="423"/>
                        <a:pt x="375" y="421"/>
                      </a:cubicBezTo>
                      <a:cubicBezTo>
                        <a:pt x="378" y="420"/>
                        <a:pt x="379" y="423"/>
                        <a:pt x="382" y="423"/>
                      </a:cubicBezTo>
                      <a:cubicBezTo>
                        <a:pt x="382" y="421"/>
                        <a:pt x="382" y="419"/>
                        <a:pt x="384" y="419"/>
                      </a:cubicBezTo>
                      <a:cubicBezTo>
                        <a:pt x="388" y="418"/>
                        <a:pt x="397" y="418"/>
                        <a:pt x="401" y="419"/>
                      </a:cubicBezTo>
                      <a:cubicBezTo>
                        <a:pt x="404" y="420"/>
                        <a:pt x="405" y="422"/>
                        <a:pt x="408" y="423"/>
                      </a:cubicBezTo>
                      <a:cubicBezTo>
                        <a:pt x="410" y="423"/>
                        <a:pt x="410" y="421"/>
                        <a:pt x="412" y="421"/>
                      </a:cubicBezTo>
                      <a:cubicBezTo>
                        <a:pt x="411" y="421"/>
                        <a:pt x="413" y="422"/>
                        <a:pt x="414" y="423"/>
                      </a:cubicBezTo>
                      <a:cubicBezTo>
                        <a:pt x="419" y="424"/>
                        <a:pt x="419" y="424"/>
                        <a:pt x="423" y="424"/>
                      </a:cubicBezTo>
                      <a:cubicBezTo>
                        <a:pt x="431" y="425"/>
                        <a:pt x="441" y="423"/>
                        <a:pt x="449" y="424"/>
                      </a:cubicBezTo>
                      <a:cubicBezTo>
                        <a:pt x="449" y="420"/>
                        <a:pt x="449" y="417"/>
                        <a:pt x="451" y="415"/>
                      </a:cubicBezTo>
                      <a:cubicBezTo>
                        <a:pt x="445" y="407"/>
                        <a:pt x="439" y="398"/>
                        <a:pt x="427" y="396"/>
                      </a:cubicBezTo>
                      <a:cubicBezTo>
                        <a:pt x="427" y="393"/>
                        <a:pt x="424" y="393"/>
                        <a:pt x="423" y="391"/>
                      </a:cubicBezTo>
                      <a:cubicBezTo>
                        <a:pt x="423" y="388"/>
                        <a:pt x="422" y="387"/>
                        <a:pt x="421" y="385"/>
                      </a:cubicBezTo>
                      <a:cubicBezTo>
                        <a:pt x="422" y="380"/>
                        <a:pt x="428" y="379"/>
                        <a:pt x="427" y="372"/>
                      </a:cubicBezTo>
                      <a:cubicBezTo>
                        <a:pt x="416" y="371"/>
                        <a:pt x="411" y="376"/>
                        <a:pt x="403" y="378"/>
                      </a:cubicBezTo>
                      <a:close/>
                      <a:moveTo>
                        <a:pt x="531" y="464"/>
                      </a:moveTo>
                      <a:cubicBezTo>
                        <a:pt x="529" y="464"/>
                        <a:pt x="526" y="464"/>
                        <a:pt x="529" y="465"/>
                      </a:cubicBezTo>
                      <a:cubicBezTo>
                        <a:pt x="532" y="463"/>
                        <a:pt x="539" y="463"/>
                        <a:pt x="542" y="462"/>
                      </a:cubicBezTo>
                      <a:cubicBezTo>
                        <a:pt x="543" y="462"/>
                        <a:pt x="542" y="458"/>
                        <a:pt x="542" y="458"/>
                      </a:cubicBezTo>
                      <a:cubicBezTo>
                        <a:pt x="543" y="457"/>
                        <a:pt x="545" y="460"/>
                        <a:pt x="546" y="460"/>
                      </a:cubicBezTo>
                      <a:cubicBezTo>
                        <a:pt x="546" y="456"/>
                        <a:pt x="546" y="451"/>
                        <a:pt x="546" y="447"/>
                      </a:cubicBezTo>
                      <a:cubicBezTo>
                        <a:pt x="544" y="444"/>
                        <a:pt x="542" y="443"/>
                        <a:pt x="541" y="441"/>
                      </a:cubicBezTo>
                      <a:cubicBezTo>
                        <a:pt x="540" y="440"/>
                        <a:pt x="541" y="438"/>
                        <a:pt x="541" y="438"/>
                      </a:cubicBezTo>
                      <a:cubicBezTo>
                        <a:pt x="540" y="435"/>
                        <a:pt x="534" y="433"/>
                        <a:pt x="539" y="432"/>
                      </a:cubicBezTo>
                      <a:cubicBezTo>
                        <a:pt x="542" y="432"/>
                        <a:pt x="546" y="432"/>
                        <a:pt x="550" y="432"/>
                      </a:cubicBezTo>
                      <a:cubicBezTo>
                        <a:pt x="551" y="425"/>
                        <a:pt x="546" y="425"/>
                        <a:pt x="546" y="423"/>
                      </a:cubicBezTo>
                      <a:cubicBezTo>
                        <a:pt x="546" y="419"/>
                        <a:pt x="542" y="419"/>
                        <a:pt x="541" y="417"/>
                      </a:cubicBezTo>
                      <a:cubicBezTo>
                        <a:pt x="541" y="417"/>
                        <a:pt x="544" y="415"/>
                        <a:pt x="542" y="413"/>
                      </a:cubicBezTo>
                      <a:cubicBezTo>
                        <a:pt x="537" y="415"/>
                        <a:pt x="536" y="411"/>
                        <a:pt x="531" y="411"/>
                      </a:cubicBezTo>
                      <a:cubicBezTo>
                        <a:pt x="533" y="401"/>
                        <a:pt x="520" y="404"/>
                        <a:pt x="520" y="395"/>
                      </a:cubicBezTo>
                      <a:cubicBezTo>
                        <a:pt x="525" y="391"/>
                        <a:pt x="528" y="385"/>
                        <a:pt x="539" y="387"/>
                      </a:cubicBezTo>
                      <a:cubicBezTo>
                        <a:pt x="539" y="386"/>
                        <a:pt x="539" y="384"/>
                        <a:pt x="541" y="383"/>
                      </a:cubicBezTo>
                      <a:cubicBezTo>
                        <a:pt x="541" y="378"/>
                        <a:pt x="535" y="379"/>
                        <a:pt x="535" y="374"/>
                      </a:cubicBezTo>
                      <a:cubicBezTo>
                        <a:pt x="526" y="373"/>
                        <a:pt x="522" y="377"/>
                        <a:pt x="516" y="374"/>
                      </a:cubicBezTo>
                      <a:cubicBezTo>
                        <a:pt x="516" y="377"/>
                        <a:pt x="516" y="378"/>
                        <a:pt x="514" y="376"/>
                      </a:cubicBezTo>
                      <a:cubicBezTo>
                        <a:pt x="513" y="375"/>
                        <a:pt x="512" y="378"/>
                        <a:pt x="513" y="378"/>
                      </a:cubicBezTo>
                      <a:cubicBezTo>
                        <a:pt x="508" y="380"/>
                        <a:pt x="502" y="383"/>
                        <a:pt x="500" y="383"/>
                      </a:cubicBezTo>
                      <a:cubicBezTo>
                        <a:pt x="494" y="385"/>
                        <a:pt x="496" y="386"/>
                        <a:pt x="494" y="389"/>
                      </a:cubicBezTo>
                      <a:cubicBezTo>
                        <a:pt x="493" y="390"/>
                        <a:pt x="491" y="388"/>
                        <a:pt x="490" y="389"/>
                      </a:cubicBezTo>
                      <a:cubicBezTo>
                        <a:pt x="489" y="390"/>
                        <a:pt x="491" y="394"/>
                        <a:pt x="490" y="395"/>
                      </a:cubicBezTo>
                      <a:cubicBezTo>
                        <a:pt x="491" y="399"/>
                        <a:pt x="495" y="392"/>
                        <a:pt x="496" y="398"/>
                      </a:cubicBezTo>
                      <a:cubicBezTo>
                        <a:pt x="496" y="400"/>
                        <a:pt x="497" y="401"/>
                        <a:pt x="498" y="402"/>
                      </a:cubicBezTo>
                      <a:cubicBezTo>
                        <a:pt x="496" y="408"/>
                        <a:pt x="499" y="412"/>
                        <a:pt x="500" y="413"/>
                      </a:cubicBezTo>
                      <a:cubicBezTo>
                        <a:pt x="500" y="416"/>
                        <a:pt x="500" y="416"/>
                        <a:pt x="501" y="417"/>
                      </a:cubicBezTo>
                      <a:cubicBezTo>
                        <a:pt x="502" y="417"/>
                        <a:pt x="503" y="423"/>
                        <a:pt x="503" y="423"/>
                      </a:cubicBezTo>
                      <a:cubicBezTo>
                        <a:pt x="505" y="428"/>
                        <a:pt x="505" y="427"/>
                        <a:pt x="507" y="430"/>
                      </a:cubicBezTo>
                      <a:cubicBezTo>
                        <a:pt x="508" y="432"/>
                        <a:pt x="506" y="434"/>
                        <a:pt x="507" y="436"/>
                      </a:cubicBezTo>
                      <a:cubicBezTo>
                        <a:pt x="508" y="437"/>
                        <a:pt x="512" y="438"/>
                        <a:pt x="511" y="441"/>
                      </a:cubicBezTo>
                      <a:cubicBezTo>
                        <a:pt x="504" y="439"/>
                        <a:pt x="509" y="449"/>
                        <a:pt x="505" y="451"/>
                      </a:cubicBezTo>
                      <a:cubicBezTo>
                        <a:pt x="513" y="452"/>
                        <a:pt x="513" y="463"/>
                        <a:pt x="522" y="458"/>
                      </a:cubicBezTo>
                      <a:cubicBezTo>
                        <a:pt x="515" y="465"/>
                        <a:pt x="531" y="459"/>
                        <a:pt x="531" y="464"/>
                      </a:cubicBezTo>
                      <a:close/>
                      <a:moveTo>
                        <a:pt x="587" y="378"/>
                      </a:moveTo>
                      <a:cubicBezTo>
                        <a:pt x="586" y="379"/>
                        <a:pt x="587" y="382"/>
                        <a:pt x="585" y="383"/>
                      </a:cubicBezTo>
                      <a:cubicBezTo>
                        <a:pt x="584" y="385"/>
                        <a:pt x="580" y="385"/>
                        <a:pt x="580" y="387"/>
                      </a:cubicBezTo>
                      <a:cubicBezTo>
                        <a:pt x="581" y="389"/>
                        <a:pt x="585" y="392"/>
                        <a:pt x="585" y="395"/>
                      </a:cubicBezTo>
                      <a:cubicBezTo>
                        <a:pt x="585" y="395"/>
                        <a:pt x="582" y="395"/>
                        <a:pt x="583" y="396"/>
                      </a:cubicBezTo>
                      <a:cubicBezTo>
                        <a:pt x="585" y="398"/>
                        <a:pt x="589" y="397"/>
                        <a:pt x="591" y="400"/>
                      </a:cubicBezTo>
                      <a:cubicBezTo>
                        <a:pt x="591" y="398"/>
                        <a:pt x="593" y="397"/>
                        <a:pt x="595" y="396"/>
                      </a:cubicBezTo>
                      <a:cubicBezTo>
                        <a:pt x="596" y="391"/>
                        <a:pt x="592" y="391"/>
                        <a:pt x="591" y="387"/>
                      </a:cubicBezTo>
                      <a:cubicBezTo>
                        <a:pt x="594" y="386"/>
                        <a:pt x="597" y="384"/>
                        <a:pt x="596" y="380"/>
                      </a:cubicBezTo>
                      <a:cubicBezTo>
                        <a:pt x="593" y="380"/>
                        <a:pt x="592" y="378"/>
                        <a:pt x="595" y="376"/>
                      </a:cubicBezTo>
                      <a:cubicBezTo>
                        <a:pt x="592" y="377"/>
                        <a:pt x="589" y="376"/>
                        <a:pt x="587" y="378"/>
                      </a:cubicBezTo>
                      <a:close/>
                      <a:moveTo>
                        <a:pt x="343" y="428"/>
                      </a:moveTo>
                      <a:cubicBezTo>
                        <a:pt x="342" y="436"/>
                        <a:pt x="356" y="431"/>
                        <a:pt x="356" y="428"/>
                      </a:cubicBezTo>
                      <a:cubicBezTo>
                        <a:pt x="351" y="426"/>
                        <a:pt x="348" y="426"/>
                        <a:pt x="343" y="428"/>
                      </a:cubicBezTo>
                      <a:close/>
                      <a:moveTo>
                        <a:pt x="386" y="775"/>
                      </a:moveTo>
                      <a:cubicBezTo>
                        <a:pt x="388" y="768"/>
                        <a:pt x="399" y="768"/>
                        <a:pt x="397" y="756"/>
                      </a:cubicBezTo>
                      <a:cubicBezTo>
                        <a:pt x="392" y="761"/>
                        <a:pt x="382" y="752"/>
                        <a:pt x="377" y="758"/>
                      </a:cubicBezTo>
                      <a:cubicBezTo>
                        <a:pt x="385" y="759"/>
                        <a:pt x="375" y="760"/>
                        <a:pt x="375" y="762"/>
                      </a:cubicBezTo>
                      <a:cubicBezTo>
                        <a:pt x="375" y="760"/>
                        <a:pt x="377" y="766"/>
                        <a:pt x="377" y="767"/>
                      </a:cubicBezTo>
                      <a:cubicBezTo>
                        <a:pt x="377" y="770"/>
                        <a:pt x="377" y="773"/>
                        <a:pt x="375" y="773"/>
                      </a:cubicBezTo>
                      <a:cubicBezTo>
                        <a:pt x="375" y="772"/>
                        <a:pt x="373" y="771"/>
                        <a:pt x="373" y="773"/>
                      </a:cubicBezTo>
                      <a:cubicBezTo>
                        <a:pt x="375" y="776"/>
                        <a:pt x="381" y="775"/>
                        <a:pt x="386" y="775"/>
                      </a:cubicBezTo>
                      <a:close/>
                    </a:path>
                  </a:pathLst>
                </a:custGeom>
                <a:grpFill/>
                <a:ln>
                  <a:noFill/>
                </a:ln>
              </p:spPr>
              <p:txBody>
                <a:bodyPr anchor="ctr"/>
                <a:lstStyle/>
                <a:p>
                  <a:pPr algn="ctr"/>
                  <a:endParaRPr dirty="0">
                    <a:cs typeface="+mn-ea"/>
                    <a:sym typeface="+mn-lt"/>
                  </a:endParaRPr>
                </a:p>
              </p:txBody>
            </p:sp>
            <p:sp>
              <p:nvSpPr>
                <p:cNvPr id="147" name="íṩľíḓé"/>
                <p:cNvSpPr/>
                <p:nvPr/>
              </p:nvSpPr>
              <p:spPr bwMode="auto">
                <a:xfrm>
                  <a:off x="4137528" y="707649"/>
                  <a:ext cx="47627" cy="25214"/>
                </a:xfrm>
                <a:custGeom>
                  <a:avLst/>
                  <a:gdLst>
                    <a:gd name="T0" fmla="*/ 16 w 23"/>
                    <a:gd name="T1" fmla="*/ 0 h 12"/>
                    <a:gd name="T2" fmla="*/ 20 w 23"/>
                    <a:gd name="T3" fmla="*/ 11 h 12"/>
                    <a:gd name="T4" fmla="*/ 0 w 23"/>
                    <a:gd name="T5" fmla="*/ 6 h 12"/>
                    <a:gd name="T6" fmla="*/ 16 w 23"/>
                    <a:gd name="T7" fmla="*/ 0 h 12"/>
                  </a:gdLst>
                  <a:ahLst/>
                  <a:cxnLst>
                    <a:cxn ang="0">
                      <a:pos x="T0" y="T1"/>
                    </a:cxn>
                    <a:cxn ang="0">
                      <a:pos x="T2" y="T3"/>
                    </a:cxn>
                    <a:cxn ang="0">
                      <a:pos x="T4" y="T5"/>
                    </a:cxn>
                    <a:cxn ang="0">
                      <a:pos x="T6" y="T7"/>
                    </a:cxn>
                  </a:cxnLst>
                  <a:rect l="0" t="0" r="r" b="b"/>
                  <a:pathLst>
                    <a:path w="23" h="12">
                      <a:moveTo>
                        <a:pt x="16" y="0"/>
                      </a:moveTo>
                      <a:cubicBezTo>
                        <a:pt x="16" y="5"/>
                        <a:pt x="23" y="4"/>
                        <a:pt x="20" y="11"/>
                      </a:cubicBezTo>
                      <a:cubicBezTo>
                        <a:pt x="10" y="12"/>
                        <a:pt x="4" y="10"/>
                        <a:pt x="0" y="6"/>
                      </a:cubicBezTo>
                      <a:cubicBezTo>
                        <a:pt x="3" y="1"/>
                        <a:pt x="10" y="1"/>
                        <a:pt x="16" y="0"/>
                      </a:cubicBezTo>
                      <a:close/>
                    </a:path>
                  </a:pathLst>
                </a:custGeom>
                <a:grpFill/>
                <a:ln>
                  <a:noFill/>
                </a:ln>
              </p:spPr>
              <p:txBody>
                <a:bodyPr anchor="ctr"/>
                <a:lstStyle/>
                <a:p>
                  <a:pPr algn="ctr"/>
                  <a:endParaRPr dirty="0">
                    <a:cs typeface="+mn-ea"/>
                    <a:sym typeface="+mn-lt"/>
                  </a:endParaRPr>
                </a:p>
              </p:txBody>
            </p:sp>
            <p:sp>
              <p:nvSpPr>
                <p:cNvPr id="148" name="ïsľíďê"/>
                <p:cNvSpPr/>
                <p:nvPr/>
              </p:nvSpPr>
              <p:spPr bwMode="auto">
                <a:xfrm>
                  <a:off x="4234180" y="755276"/>
                  <a:ext cx="466461" cy="326383"/>
                </a:xfrm>
                <a:custGeom>
                  <a:avLst/>
                  <a:gdLst>
                    <a:gd name="T0" fmla="*/ 22 w 224"/>
                    <a:gd name="T1" fmla="*/ 9 h 157"/>
                    <a:gd name="T2" fmla="*/ 29 w 224"/>
                    <a:gd name="T3" fmla="*/ 7 h 157"/>
                    <a:gd name="T4" fmla="*/ 29 w 224"/>
                    <a:gd name="T5" fmla="*/ 11 h 157"/>
                    <a:gd name="T6" fmla="*/ 29 w 224"/>
                    <a:gd name="T7" fmla="*/ 18 h 157"/>
                    <a:gd name="T8" fmla="*/ 35 w 224"/>
                    <a:gd name="T9" fmla="*/ 33 h 157"/>
                    <a:gd name="T10" fmla="*/ 48 w 224"/>
                    <a:gd name="T11" fmla="*/ 9 h 157"/>
                    <a:gd name="T12" fmla="*/ 65 w 224"/>
                    <a:gd name="T13" fmla="*/ 7 h 157"/>
                    <a:gd name="T14" fmla="*/ 76 w 224"/>
                    <a:gd name="T15" fmla="*/ 25 h 157"/>
                    <a:gd name="T16" fmla="*/ 89 w 224"/>
                    <a:gd name="T17" fmla="*/ 22 h 157"/>
                    <a:gd name="T18" fmla="*/ 107 w 224"/>
                    <a:gd name="T19" fmla="*/ 20 h 157"/>
                    <a:gd name="T20" fmla="*/ 115 w 224"/>
                    <a:gd name="T21" fmla="*/ 27 h 157"/>
                    <a:gd name="T22" fmla="*/ 122 w 224"/>
                    <a:gd name="T23" fmla="*/ 31 h 157"/>
                    <a:gd name="T24" fmla="*/ 126 w 224"/>
                    <a:gd name="T25" fmla="*/ 33 h 157"/>
                    <a:gd name="T26" fmla="*/ 143 w 224"/>
                    <a:gd name="T27" fmla="*/ 37 h 157"/>
                    <a:gd name="T28" fmla="*/ 158 w 224"/>
                    <a:gd name="T29" fmla="*/ 44 h 157"/>
                    <a:gd name="T30" fmla="*/ 163 w 224"/>
                    <a:gd name="T31" fmla="*/ 50 h 157"/>
                    <a:gd name="T32" fmla="*/ 174 w 224"/>
                    <a:gd name="T33" fmla="*/ 59 h 157"/>
                    <a:gd name="T34" fmla="*/ 167 w 224"/>
                    <a:gd name="T35" fmla="*/ 74 h 157"/>
                    <a:gd name="T36" fmla="*/ 184 w 224"/>
                    <a:gd name="T37" fmla="*/ 76 h 157"/>
                    <a:gd name="T38" fmla="*/ 188 w 224"/>
                    <a:gd name="T39" fmla="*/ 85 h 157"/>
                    <a:gd name="T40" fmla="*/ 202 w 224"/>
                    <a:gd name="T41" fmla="*/ 87 h 157"/>
                    <a:gd name="T42" fmla="*/ 212 w 224"/>
                    <a:gd name="T43" fmla="*/ 96 h 157"/>
                    <a:gd name="T44" fmla="*/ 216 w 224"/>
                    <a:gd name="T45" fmla="*/ 104 h 157"/>
                    <a:gd name="T46" fmla="*/ 206 w 224"/>
                    <a:gd name="T47" fmla="*/ 117 h 157"/>
                    <a:gd name="T48" fmla="*/ 193 w 224"/>
                    <a:gd name="T49" fmla="*/ 115 h 157"/>
                    <a:gd name="T50" fmla="*/ 182 w 224"/>
                    <a:gd name="T51" fmla="*/ 104 h 157"/>
                    <a:gd name="T52" fmla="*/ 173 w 224"/>
                    <a:gd name="T53" fmla="*/ 113 h 157"/>
                    <a:gd name="T54" fmla="*/ 186 w 224"/>
                    <a:gd name="T55" fmla="*/ 121 h 157"/>
                    <a:gd name="T56" fmla="*/ 193 w 224"/>
                    <a:gd name="T57" fmla="*/ 134 h 157"/>
                    <a:gd name="T58" fmla="*/ 188 w 224"/>
                    <a:gd name="T59" fmla="*/ 147 h 157"/>
                    <a:gd name="T60" fmla="*/ 163 w 224"/>
                    <a:gd name="T61" fmla="*/ 137 h 157"/>
                    <a:gd name="T62" fmla="*/ 171 w 224"/>
                    <a:gd name="T63" fmla="*/ 147 h 157"/>
                    <a:gd name="T64" fmla="*/ 180 w 224"/>
                    <a:gd name="T65" fmla="*/ 152 h 157"/>
                    <a:gd name="T66" fmla="*/ 171 w 224"/>
                    <a:gd name="T67" fmla="*/ 152 h 157"/>
                    <a:gd name="T68" fmla="*/ 150 w 224"/>
                    <a:gd name="T69" fmla="*/ 145 h 157"/>
                    <a:gd name="T70" fmla="*/ 139 w 224"/>
                    <a:gd name="T71" fmla="*/ 139 h 157"/>
                    <a:gd name="T72" fmla="*/ 133 w 224"/>
                    <a:gd name="T73" fmla="*/ 130 h 157"/>
                    <a:gd name="T74" fmla="*/ 122 w 224"/>
                    <a:gd name="T75" fmla="*/ 109 h 157"/>
                    <a:gd name="T76" fmla="*/ 124 w 224"/>
                    <a:gd name="T77" fmla="*/ 104 h 157"/>
                    <a:gd name="T78" fmla="*/ 128 w 224"/>
                    <a:gd name="T79" fmla="*/ 96 h 157"/>
                    <a:gd name="T80" fmla="*/ 133 w 224"/>
                    <a:gd name="T81" fmla="*/ 87 h 157"/>
                    <a:gd name="T82" fmla="*/ 128 w 224"/>
                    <a:gd name="T83" fmla="*/ 76 h 157"/>
                    <a:gd name="T84" fmla="*/ 120 w 224"/>
                    <a:gd name="T85" fmla="*/ 70 h 157"/>
                    <a:gd name="T86" fmla="*/ 115 w 224"/>
                    <a:gd name="T87" fmla="*/ 70 h 157"/>
                    <a:gd name="T88" fmla="*/ 107 w 224"/>
                    <a:gd name="T89" fmla="*/ 68 h 157"/>
                    <a:gd name="T90" fmla="*/ 92 w 224"/>
                    <a:gd name="T91" fmla="*/ 52 h 157"/>
                    <a:gd name="T92" fmla="*/ 78 w 224"/>
                    <a:gd name="T93" fmla="*/ 55 h 157"/>
                    <a:gd name="T94" fmla="*/ 65 w 224"/>
                    <a:gd name="T95" fmla="*/ 55 h 157"/>
                    <a:gd name="T96" fmla="*/ 50 w 224"/>
                    <a:gd name="T97" fmla="*/ 55 h 157"/>
                    <a:gd name="T98" fmla="*/ 22 w 224"/>
                    <a:gd name="T99" fmla="*/ 50 h 157"/>
                    <a:gd name="T100" fmla="*/ 9 w 224"/>
                    <a:gd name="T101" fmla="*/ 42 h 157"/>
                    <a:gd name="T102" fmla="*/ 5 w 224"/>
                    <a:gd name="T103" fmla="*/ 33 h 157"/>
                    <a:gd name="T104" fmla="*/ 7 w 224"/>
                    <a:gd name="T105" fmla="*/ 25 h 157"/>
                    <a:gd name="T106" fmla="*/ 145 w 224"/>
                    <a:gd name="T107" fmla="*/ 107 h 157"/>
                    <a:gd name="T108" fmla="*/ 154 w 224"/>
                    <a:gd name="T109" fmla="*/ 100 h 157"/>
                    <a:gd name="T110" fmla="*/ 145 w 224"/>
                    <a:gd name="T111" fmla="*/ 10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4" h="157">
                      <a:moveTo>
                        <a:pt x="9" y="11"/>
                      </a:moveTo>
                      <a:cubicBezTo>
                        <a:pt x="12" y="16"/>
                        <a:pt x="19" y="4"/>
                        <a:pt x="22" y="9"/>
                      </a:cubicBezTo>
                      <a:cubicBezTo>
                        <a:pt x="24" y="9"/>
                        <a:pt x="23" y="5"/>
                        <a:pt x="24" y="5"/>
                      </a:cubicBezTo>
                      <a:cubicBezTo>
                        <a:pt x="26" y="4"/>
                        <a:pt x="27" y="7"/>
                        <a:pt x="29" y="7"/>
                      </a:cubicBezTo>
                      <a:cubicBezTo>
                        <a:pt x="32" y="7"/>
                        <a:pt x="32" y="0"/>
                        <a:pt x="37" y="5"/>
                      </a:cubicBezTo>
                      <a:cubicBezTo>
                        <a:pt x="36" y="13"/>
                        <a:pt x="32" y="7"/>
                        <a:pt x="29" y="11"/>
                      </a:cubicBezTo>
                      <a:cubicBezTo>
                        <a:pt x="28" y="12"/>
                        <a:pt x="33" y="12"/>
                        <a:pt x="33" y="12"/>
                      </a:cubicBezTo>
                      <a:cubicBezTo>
                        <a:pt x="32" y="15"/>
                        <a:pt x="30" y="15"/>
                        <a:pt x="29" y="18"/>
                      </a:cubicBezTo>
                      <a:cubicBezTo>
                        <a:pt x="29" y="21"/>
                        <a:pt x="31" y="22"/>
                        <a:pt x="31" y="24"/>
                      </a:cubicBezTo>
                      <a:cubicBezTo>
                        <a:pt x="32" y="27"/>
                        <a:pt x="30" y="33"/>
                        <a:pt x="35" y="33"/>
                      </a:cubicBezTo>
                      <a:cubicBezTo>
                        <a:pt x="39" y="32"/>
                        <a:pt x="35" y="22"/>
                        <a:pt x="37" y="18"/>
                      </a:cubicBezTo>
                      <a:cubicBezTo>
                        <a:pt x="46" y="20"/>
                        <a:pt x="45" y="13"/>
                        <a:pt x="48" y="9"/>
                      </a:cubicBezTo>
                      <a:cubicBezTo>
                        <a:pt x="50" y="13"/>
                        <a:pt x="55" y="5"/>
                        <a:pt x="57" y="11"/>
                      </a:cubicBezTo>
                      <a:cubicBezTo>
                        <a:pt x="61" y="11"/>
                        <a:pt x="59" y="5"/>
                        <a:pt x="65" y="7"/>
                      </a:cubicBezTo>
                      <a:cubicBezTo>
                        <a:pt x="64" y="14"/>
                        <a:pt x="69" y="15"/>
                        <a:pt x="74" y="16"/>
                      </a:cubicBezTo>
                      <a:cubicBezTo>
                        <a:pt x="72" y="22"/>
                        <a:pt x="73" y="21"/>
                        <a:pt x="76" y="25"/>
                      </a:cubicBezTo>
                      <a:cubicBezTo>
                        <a:pt x="78" y="23"/>
                        <a:pt x="80" y="23"/>
                        <a:pt x="83" y="25"/>
                      </a:cubicBezTo>
                      <a:cubicBezTo>
                        <a:pt x="87" y="27"/>
                        <a:pt x="87" y="23"/>
                        <a:pt x="89" y="22"/>
                      </a:cubicBezTo>
                      <a:cubicBezTo>
                        <a:pt x="91" y="21"/>
                        <a:pt x="94" y="23"/>
                        <a:pt x="94" y="20"/>
                      </a:cubicBezTo>
                      <a:cubicBezTo>
                        <a:pt x="100" y="22"/>
                        <a:pt x="102" y="22"/>
                        <a:pt x="107" y="20"/>
                      </a:cubicBezTo>
                      <a:cubicBezTo>
                        <a:pt x="107" y="24"/>
                        <a:pt x="112" y="22"/>
                        <a:pt x="111" y="22"/>
                      </a:cubicBezTo>
                      <a:cubicBezTo>
                        <a:pt x="113" y="23"/>
                        <a:pt x="113" y="26"/>
                        <a:pt x="115" y="27"/>
                      </a:cubicBezTo>
                      <a:cubicBezTo>
                        <a:pt x="116" y="28"/>
                        <a:pt x="119" y="29"/>
                        <a:pt x="120" y="29"/>
                      </a:cubicBezTo>
                      <a:cubicBezTo>
                        <a:pt x="121" y="30"/>
                        <a:pt x="120" y="31"/>
                        <a:pt x="122" y="31"/>
                      </a:cubicBezTo>
                      <a:cubicBezTo>
                        <a:pt x="126" y="31"/>
                        <a:pt x="121" y="34"/>
                        <a:pt x="124" y="37"/>
                      </a:cubicBezTo>
                      <a:cubicBezTo>
                        <a:pt x="125" y="38"/>
                        <a:pt x="126" y="34"/>
                        <a:pt x="126" y="33"/>
                      </a:cubicBezTo>
                      <a:cubicBezTo>
                        <a:pt x="129" y="35"/>
                        <a:pt x="129" y="38"/>
                        <a:pt x="133" y="39"/>
                      </a:cubicBezTo>
                      <a:cubicBezTo>
                        <a:pt x="137" y="39"/>
                        <a:pt x="139" y="37"/>
                        <a:pt x="143" y="37"/>
                      </a:cubicBezTo>
                      <a:cubicBezTo>
                        <a:pt x="142" y="44"/>
                        <a:pt x="154" y="40"/>
                        <a:pt x="154" y="46"/>
                      </a:cubicBezTo>
                      <a:cubicBezTo>
                        <a:pt x="156" y="46"/>
                        <a:pt x="157" y="46"/>
                        <a:pt x="158" y="44"/>
                      </a:cubicBezTo>
                      <a:cubicBezTo>
                        <a:pt x="160" y="45"/>
                        <a:pt x="161" y="48"/>
                        <a:pt x="161" y="52"/>
                      </a:cubicBezTo>
                      <a:cubicBezTo>
                        <a:pt x="163" y="52"/>
                        <a:pt x="163" y="51"/>
                        <a:pt x="163" y="50"/>
                      </a:cubicBezTo>
                      <a:cubicBezTo>
                        <a:pt x="166" y="52"/>
                        <a:pt x="168" y="56"/>
                        <a:pt x="174" y="55"/>
                      </a:cubicBezTo>
                      <a:cubicBezTo>
                        <a:pt x="173" y="57"/>
                        <a:pt x="172" y="59"/>
                        <a:pt x="174" y="59"/>
                      </a:cubicBezTo>
                      <a:cubicBezTo>
                        <a:pt x="176" y="62"/>
                        <a:pt x="169" y="65"/>
                        <a:pt x="174" y="66"/>
                      </a:cubicBezTo>
                      <a:cubicBezTo>
                        <a:pt x="172" y="69"/>
                        <a:pt x="167" y="69"/>
                        <a:pt x="167" y="74"/>
                      </a:cubicBezTo>
                      <a:cubicBezTo>
                        <a:pt x="171" y="81"/>
                        <a:pt x="180" y="72"/>
                        <a:pt x="182" y="80"/>
                      </a:cubicBezTo>
                      <a:cubicBezTo>
                        <a:pt x="184" y="79"/>
                        <a:pt x="183" y="77"/>
                        <a:pt x="184" y="76"/>
                      </a:cubicBezTo>
                      <a:cubicBezTo>
                        <a:pt x="186" y="76"/>
                        <a:pt x="185" y="80"/>
                        <a:pt x="186" y="81"/>
                      </a:cubicBezTo>
                      <a:cubicBezTo>
                        <a:pt x="186" y="81"/>
                        <a:pt x="188" y="85"/>
                        <a:pt x="188" y="85"/>
                      </a:cubicBezTo>
                      <a:cubicBezTo>
                        <a:pt x="190" y="85"/>
                        <a:pt x="192" y="81"/>
                        <a:pt x="191" y="89"/>
                      </a:cubicBezTo>
                      <a:cubicBezTo>
                        <a:pt x="196" y="89"/>
                        <a:pt x="197" y="86"/>
                        <a:pt x="202" y="87"/>
                      </a:cubicBezTo>
                      <a:cubicBezTo>
                        <a:pt x="203" y="88"/>
                        <a:pt x="204" y="90"/>
                        <a:pt x="204" y="93"/>
                      </a:cubicBezTo>
                      <a:cubicBezTo>
                        <a:pt x="208" y="93"/>
                        <a:pt x="214" y="91"/>
                        <a:pt x="212" y="96"/>
                      </a:cubicBezTo>
                      <a:cubicBezTo>
                        <a:pt x="219" y="93"/>
                        <a:pt x="215" y="97"/>
                        <a:pt x="221" y="98"/>
                      </a:cubicBezTo>
                      <a:cubicBezTo>
                        <a:pt x="224" y="102"/>
                        <a:pt x="215" y="104"/>
                        <a:pt x="216" y="104"/>
                      </a:cubicBezTo>
                      <a:cubicBezTo>
                        <a:pt x="214" y="105"/>
                        <a:pt x="217" y="106"/>
                        <a:pt x="217" y="106"/>
                      </a:cubicBezTo>
                      <a:cubicBezTo>
                        <a:pt x="213" y="111"/>
                        <a:pt x="209" y="110"/>
                        <a:pt x="206" y="117"/>
                      </a:cubicBezTo>
                      <a:cubicBezTo>
                        <a:pt x="204" y="117"/>
                        <a:pt x="203" y="117"/>
                        <a:pt x="202" y="119"/>
                      </a:cubicBezTo>
                      <a:cubicBezTo>
                        <a:pt x="201" y="118"/>
                        <a:pt x="193" y="118"/>
                        <a:pt x="193" y="115"/>
                      </a:cubicBezTo>
                      <a:cubicBezTo>
                        <a:pt x="193" y="111"/>
                        <a:pt x="184" y="115"/>
                        <a:pt x="186" y="107"/>
                      </a:cubicBezTo>
                      <a:cubicBezTo>
                        <a:pt x="182" y="108"/>
                        <a:pt x="182" y="106"/>
                        <a:pt x="182" y="104"/>
                      </a:cubicBezTo>
                      <a:cubicBezTo>
                        <a:pt x="179" y="104"/>
                        <a:pt x="177" y="104"/>
                        <a:pt x="174" y="104"/>
                      </a:cubicBezTo>
                      <a:cubicBezTo>
                        <a:pt x="170" y="103"/>
                        <a:pt x="174" y="110"/>
                        <a:pt x="173" y="113"/>
                      </a:cubicBezTo>
                      <a:cubicBezTo>
                        <a:pt x="173" y="117"/>
                        <a:pt x="178" y="117"/>
                        <a:pt x="178" y="121"/>
                      </a:cubicBezTo>
                      <a:cubicBezTo>
                        <a:pt x="182" y="118"/>
                        <a:pt x="185" y="125"/>
                        <a:pt x="186" y="121"/>
                      </a:cubicBezTo>
                      <a:cubicBezTo>
                        <a:pt x="188" y="123"/>
                        <a:pt x="189" y="127"/>
                        <a:pt x="189" y="132"/>
                      </a:cubicBezTo>
                      <a:cubicBezTo>
                        <a:pt x="189" y="134"/>
                        <a:pt x="193" y="133"/>
                        <a:pt x="193" y="134"/>
                      </a:cubicBezTo>
                      <a:cubicBezTo>
                        <a:pt x="196" y="138"/>
                        <a:pt x="191" y="147"/>
                        <a:pt x="191" y="150"/>
                      </a:cubicBezTo>
                      <a:cubicBezTo>
                        <a:pt x="187" y="152"/>
                        <a:pt x="189" y="148"/>
                        <a:pt x="188" y="147"/>
                      </a:cubicBezTo>
                      <a:cubicBezTo>
                        <a:pt x="185" y="145"/>
                        <a:pt x="179" y="146"/>
                        <a:pt x="178" y="141"/>
                      </a:cubicBezTo>
                      <a:cubicBezTo>
                        <a:pt x="171" y="142"/>
                        <a:pt x="172" y="135"/>
                        <a:pt x="163" y="137"/>
                      </a:cubicBezTo>
                      <a:cubicBezTo>
                        <a:pt x="164" y="141"/>
                        <a:pt x="170" y="138"/>
                        <a:pt x="171" y="141"/>
                      </a:cubicBezTo>
                      <a:cubicBezTo>
                        <a:pt x="164" y="147"/>
                        <a:pt x="177" y="144"/>
                        <a:pt x="171" y="147"/>
                      </a:cubicBezTo>
                      <a:cubicBezTo>
                        <a:pt x="171" y="149"/>
                        <a:pt x="176" y="149"/>
                        <a:pt x="178" y="150"/>
                      </a:cubicBezTo>
                      <a:cubicBezTo>
                        <a:pt x="179" y="151"/>
                        <a:pt x="178" y="152"/>
                        <a:pt x="180" y="152"/>
                      </a:cubicBezTo>
                      <a:cubicBezTo>
                        <a:pt x="183" y="152"/>
                        <a:pt x="184" y="153"/>
                        <a:pt x="184" y="156"/>
                      </a:cubicBezTo>
                      <a:cubicBezTo>
                        <a:pt x="178" y="157"/>
                        <a:pt x="175" y="155"/>
                        <a:pt x="171" y="152"/>
                      </a:cubicBezTo>
                      <a:cubicBezTo>
                        <a:pt x="168" y="151"/>
                        <a:pt x="163" y="151"/>
                        <a:pt x="160" y="148"/>
                      </a:cubicBezTo>
                      <a:cubicBezTo>
                        <a:pt x="157" y="147"/>
                        <a:pt x="153" y="145"/>
                        <a:pt x="150" y="145"/>
                      </a:cubicBezTo>
                      <a:cubicBezTo>
                        <a:pt x="148" y="145"/>
                        <a:pt x="148" y="142"/>
                        <a:pt x="147" y="141"/>
                      </a:cubicBezTo>
                      <a:cubicBezTo>
                        <a:pt x="144" y="140"/>
                        <a:pt x="141" y="141"/>
                        <a:pt x="139" y="139"/>
                      </a:cubicBezTo>
                      <a:cubicBezTo>
                        <a:pt x="137" y="138"/>
                        <a:pt x="139" y="135"/>
                        <a:pt x="137" y="134"/>
                      </a:cubicBezTo>
                      <a:cubicBezTo>
                        <a:pt x="136" y="132"/>
                        <a:pt x="132" y="134"/>
                        <a:pt x="133" y="130"/>
                      </a:cubicBezTo>
                      <a:cubicBezTo>
                        <a:pt x="125" y="130"/>
                        <a:pt x="125" y="122"/>
                        <a:pt x="120" y="119"/>
                      </a:cubicBezTo>
                      <a:cubicBezTo>
                        <a:pt x="122" y="118"/>
                        <a:pt x="120" y="112"/>
                        <a:pt x="122" y="109"/>
                      </a:cubicBezTo>
                      <a:cubicBezTo>
                        <a:pt x="123" y="109"/>
                        <a:pt x="126" y="110"/>
                        <a:pt x="126" y="109"/>
                      </a:cubicBezTo>
                      <a:cubicBezTo>
                        <a:pt x="126" y="108"/>
                        <a:pt x="123" y="106"/>
                        <a:pt x="124" y="104"/>
                      </a:cubicBezTo>
                      <a:cubicBezTo>
                        <a:pt x="124" y="103"/>
                        <a:pt x="128" y="104"/>
                        <a:pt x="128" y="104"/>
                      </a:cubicBezTo>
                      <a:cubicBezTo>
                        <a:pt x="129" y="103"/>
                        <a:pt x="127" y="98"/>
                        <a:pt x="128" y="96"/>
                      </a:cubicBezTo>
                      <a:cubicBezTo>
                        <a:pt x="128" y="96"/>
                        <a:pt x="131" y="97"/>
                        <a:pt x="132" y="96"/>
                      </a:cubicBezTo>
                      <a:cubicBezTo>
                        <a:pt x="134" y="94"/>
                        <a:pt x="131" y="89"/>
                        <a:pt x="133" y="87"/>
                      </a:cubicBezTo>
                      <a:cubicBezTo>
                        <a:pt x="133" y="85"/>
                        <a:pt x="130" y="85"/>
                        <a:pt x="128" y="85"/>
                      </a:cubicBezTo>
                      <a:cubicBezTo>
                        <a:pt x="128" y="82"/>
                        <a:pt x="128" y="79"/>
                        <a:pt x="128" y="76"/>
                      </a:cubicBezTo>
                      <a:cubicBezTo>
                        <a:pt x="126" y="76"/>
                        <a:pt x="125" y="76"/>
                        <a:pt x="124" y="78"/>
                      </a:cubicBezTo>
                      <a:cubicBezTo>
                        <a:pt x="121" y="76"/>
                        <a:pt x="123" y="72"/>
                        <a:pt x="120" y="70"/>
                      </a:cubicBezTo>
                      <a:cubicBezTo>
                        <a:pt x="120" y="70"/>
                        <a:pt x="118" y="72"/>
                        <a:pt x="117" y="72"/>
                      </a:cubicBezTo>
                      <a:cubicBezTo>
                        <a:pt x="117" y="72"/>
                        <a:pt x="115" y="70"/>
                        <a:pt x="115" y="70"/>
                      </a:cubicBezTo>
                      <a:cubicBezTo>
                        <a:pt x="114" y="70"/>
                        <a:pt x="112" y="67"/>
                        <a:pt x="111" y="66"/>
                      </a:cubicBezTo>
                      <a:cubicBezTo>
                        <a:pt x="110" y="66"/>
                        <a:pt x="109" y="69"/>
                        <a:pt x="107" y="68"/>
                      </a:cubicBezTo>
                      <a:cubicBezTo>
                        <a:pt x="107" y="68"/>
                        <a:pt x="104" y="64"/>
                        <a:pt x="100" y="65"/>
                      </a:cubicBezTo>
                      <a:cubicBezTo>
                        <a:pt x="108" y="56"/>
                        <a:pt x="90" y="61"/>
                        <a:pt x="92" y="52"/>
                      </a:cubicBezTo>
                      <a:cubicBezTo>
                        <a:pt x="88" y="52"/>
                        <a:pt x="83" y="52"/>
                        <a:pt x="83" y="57"/>
                      </a:cubicBezTo>
                      <a:cubicBezTo>
                        <a:pt x="80" y="59"/>
                        <a:pt x="78" y="55"/>
                        <a:pt x="78" y="55"/>
                      </a:cubicBezTo>
                      <a:cubicBezTo>
                        <a:pt x="76" y="55"/>
                        <a:pt x="75" y="57"/>
                        <a:pt x="72" y="57"/>
                      </a:cubicBezTo>
                      <a:cubicBezTo>
                        <a:pt x="69" y="57"/>
                        <a:pt x="68" y="55"/>
                        <a:pt x="65" y="55"/>
                      </a:cubicBezTo>
                      <a:cubicBezTo>
                        <a:pt x="61" y="55"/>
                        <a:pt x="61" y="57"/>
                        <a:pt x="57" y="57"/>
                      </a:cubicBezTo>
                      <a:cubicBezTo>
                        <a:pt x="53" y="57"/>
                        <a:pt x="52" y="56"/>
                        <a:pt x="50" y="55"/>
                      </a:cubicBezTo>
                      <a:cubicBezTo>
                        <a:pt x="41" y="55"/>
                        <a:pt x="34" y="56"/>
                        <a:pt x="25" y="53"/>
                      </a:cubicBezTo>
                      <a:cubicBezTo>
                        <a:pt x="24" y="53"/>
                        <a:pt x="22" y="50"/>
                        <a:pt x="22" y="50"/>
                      </a:cubicBezTo>
                      <a:cubicBezTo>
                        <a:pt x="18" y="49"/>
                        <a:pt x="15" y="51"/>
                        <a:pt x="16" y="46"/>
                      </a:cubicBezTo>
                      <a:cubicBezTo>
                        <a:pt x="13" y="46"/>
                        <a:pt x="7" y="48"/>
                        <a:pt x="9" y="42"/>
                      </a:cubicBezTo>
                      <a:cubicBezTo>
                        <a:pt x="15" y="44"/>
                        <a:pt x="16" y="40"/>
                        <a:pt x="20" y="39"/>
                      </a:cubicBezTo>
                      <a:cubicBezTo>
                        <a:pt x="17" y="35"/>
                        <a:pt x="7" y="38"/>
                        <a:pt x="5" y="33"/>
                      </a:cubicBezTo>
                      <a:cubicBezTo>
                        <a:pt x="3" y="33"/>
                        <a:pt x="3" y="34"/>
                        <a:pt x="3" y="35"/>
                      </a:cubicBezTo>
                      <a:cubicBezTo>
                        <a:pt x="0" y="34"/>
                        <a:pt x="5" y="27"/>
                        <a:pt x="7" y="25"/>
                      </a:cubicBezTo>
                      <a:cubicBezTo>
                        <a:pt x="5" y="19"/>
                        <a:pt x="10" y="17"/>
                        <a:pt x="9" y="11"/>
                      </a:cubicBezTo>
                      <a:close/>
                      <a:moveTo>
                        <a:pt x="145" y="107"/>
                      </a:moveTo>
                      <a:cubicBezTo>
                        <a:pt x="145" y="103"/>
                        <a:pt x="154" y="107"/>
                        <a:pt x="158" y="106"/>
                      </a:cubicBezTo>
                      <a:cubicBezTo>
                        <a:pt x="158" y="102"/>
                        <a:pt x="155" y="102"/>
                        <a:pt x="154" y="100"/>
                      </a:cubicBezTo>
                      <a:cubicBezTo>
                        <a:pt x="152" y="97"/>
                        <a:pt x="147" y="99"/>
                        <a:pt x="143" y="96"/>
                      </a:cubicBezTo>
                      <a:cubicBezTo>
                        <a:pt x="144" y="100"/>
                        <a:pt x="141" y="107"/>
                        <a:pt x="145" y="107"/>
                      </a:cubicBezTo>
                      <a:close/>
                    </a:path>
                  </a:pathLst>
                </a:custGeom>
                <a:grpFill/>
                <a:ln>
                  <a:noFill/>
                </a:ln>
              </p:spPr>
              <p:txBody>
                <a:bodyPr anchor="ctr"/>
                <a:lstStyle/>
                <a:p>
                  <a:pPr algn="ctr"/>
                  <a:endParaRPr dirty="0">
                    <a:cs typeface="+mn-ea"/>
                    <a:sym typeface="+mn-lt"/>
                  </a:endParaRPr>
                </a:p>
              </p:txBody>
            </p:sp>
            <p:sp>
              <p:nvSpPr>
                <p:cNvPr id="149" name="íṡļïḋê"/>
                <p:cNvSpPr/>
                <p:nvPr/>
              </p:nvSpPr>
              <p:spPr bwMode="auto">
                <a:xfrm>
                  <a:off x="3778927" y="772085"/>
                  <a:ext cx="287161" cy="145681"/>
                </a:xfrm>
                <a:custGeom>
                  <a:avLst/>
                  <a:gdLst>
                    <a:gd name="T0" fmla="*/ 15 w 138"/>
                    <a:gd name="T1" fmla="*/ 53 h 70"/>
                    <a:gd name="T2" fmla="*/ 17 w 138"/>
                    <a:gd name="T3" fmla="*/ 47 h 70"/>
                    <a:gd name="T4" fmla="*/ 24 w 138"/>
                    <a:gd name="T5" fmla="*/ 45 h 70"/>
                    <a:gd name="T6" fmla="*/ 28 w 138"/>
                    <a:gd name="T7" fmla="*/ 44 h 70"/>
                    <a:gd name="T8" fmla="*/ 49 w 138"/>
                    <a:gd name="T9" fmla="*/ 42 h 70"/>
                    <a:gd name="T10" fmla="*/ 28 w 138"/>
                    <a:gd name="T11" fmla="*/ 40 h 70"/>
                    <a:gd name="T12" fmla="*/ 26 w 138"/>
                    <a:gd name="T13" fmla="*/ 38 h 70"/>
                    <a:gd name="T14" fmla="*/ 21 w 138"/>
                    <a:gd name="T15" fmla="*/ 40 h 70"/>
                    <a:gd name="T16" fmla="*/ 10 w 138"/>
                    <a:gd name="T17" fmla="*/ 38 h 70"/>
                    <a:gd name="T18" fmla="*/ 19 w 138"/>
                    <a:gd name="T19" fmla="*/ 31 h 70"/>
                    <a:gd name="T20" fmla="*/ 24 w 138"/>
                    <a:gd name="T21" fmla="*/ 31 h 70"/>
                    <a:gd name="T22" fmla="*/ 4 w 138"/>
                    <a:gd name="T23" fmla="*/ 27 h 70"/>
                    <a:gd name="T24" fmla="*/ 0 w 138"/>
                    <a:gd name="T25" fmla="*/ 21 h 70"/>
                    <a:gd name="T26" fmla="*/ 10 w 138"/>
                    <a:gd name="T27" fmla="*/ 14 h 70"/>
                    <a:gd name="T28" fmla="*/ 10 w 138"/>
                    <a:gd name="T29" fmla="*/ 12 h 70"/>
                    <a:gd name="T30" fmla="*/ 28 w 138"/>
                    <a:gd name="T31" fmla="*/ 4 h 70"/>
                    <a:gd name="T32" fmla="*/ 34 w 138"/>
                    <a:gd name="T33" fmla="*/ 1 h 70"/>
                    <a:gd name="T34" fmla="*/ 37 w 138"/>
                    <a:gd name="T35" fmla="*/ 3 h 70"/>
                    <a:gd name="T36" fmla="*/ 41 w 138"/>
                    <a:gd name="T37" fmla="*/ 10 h 70"/>
                    <a:gd name="T38" fmla="*/ 37 w 138"/>
                    <a:gd name="T39" fmla="*/ 12 h 70"/>
                    <a:gd name="T40" fmla="*/ 41 w 138"/>
                    <a:gd name="T41" fmla="*/ 14 h 70"/>
                    <a:gd name="T42" fmla="*/ 43 w 138"/>
                    <a:gd name="T43" fmla="*/ 10 h 70"/>
                    <a:gd name="T44" fmla="*/ 54 w 138"/>
                    <a:gd name="T45" fmla="*/ 8 h 70"/>
                    <a:gd name="T46" fmla="*/ 60 w 138"/>
                    <a:gd name="T47" fmla="*/ 17 h 70"/>
                    <a:gd name="T48" fmla="*/ 67 w 138"/>
                    <a:gd name="T49" fmla="*/ 14 h 70"/>
                    <a:gd name="T50" fmla="*/ 73 w 138"/>
                    <a:gd name="T51" fmla="*/ 8 h 70"/>
                    <a:gd name="T52" fmla="*/ 79 w 138"/>
                    <a:gd name="T53" fmla="*/ 10 h 70"/>
                    <a:gd name="T54" fmla="*/ 80 w 138"/>
                    <a:gd name="T55" fmla="*/ 17 h 70"/>
                    <a:gd name="T56" fmla="*/ 84 w 138"/>
                    <a:gd name="T57" fmla="*/ 25 h 70"/>
                    <a:gd name="T58" fmla="*/ 92 w 138"/>
                    <a:gd name="T59" fmla="*/ 19 h 70"/>
                    <a:gd name="T60" fmla="*/ 86 w 138"/>
                    <a:gd name="T61" fmla="*/ 16 h 70"/>
                    <a:gd name="T62" fmla="*/ 86 w 138"/>
                    <a:gd name="T63" fmla="*/ 4 h 70"/>
                    <a:gd name="T64" fmla="*/ 93 w 138"/>
                    <a:gd name="T65" fmla="*/ 3 h 70"/>
                    <a:gd name="T66" fmla="*/ 101 w 138"/>
                    <a:gd name="T67" fmla="*/ 16 h 70"/>
                    <a:gd name="T68" fmla="*/ 106 w 138"/>
                    <a:gd name="T69" fmla="*/ 19 h 70"/>
                    <a:gd name="T70" fmla="*/ 110 w 138"/>
                    <a:gd name="T71" fmla="*/ 25 h 70"/>
                    <a:gd name="T72" fmla="*/ 108 w 138"/>
                    <a:gd name="T73" fmla="*/ 31 h 70"/>
                    <a:gd name="T74" fmla="*/ 114 w 138"/>
                    <a:gd name="T75" fmla="*/ 38 h 70"/>
                    <a:gd name="T76" fmla="*/ 131 w 138"/>
                    <a:gd name="T77" fmla="*/ 40 h 70"/>
                    <a:gd name="T78" fmla="*/ 136 w 138"/>
                    <a:gd name="T79" fmla="*/ 45 h 70"/>
                    <a:gd name="T80" fmla="*/ 138 w 138"/>
                    <a:gd name="T81" fmla="*/ 49 h 70"/>
                    <a:gd name="T82" fmla="*/ 123 w 138"/>
                    <a:gd name="T83" fmla="*/ 49 h 70"/>
                    <a:gd name="T84" fmla="*/ 127 w 138"/>
                    <a:gd name="T85" fmla="*/ 62 h 70"/>
                    <a:gd name="T86" fmla="*/ 106 w 138"/>
                    <a:gd name="T87" fmla="*/ 62 h 70"/>
                    <a:gd name="T88" fmla="*/ 80 w 138"/>
                    <a:gd name="T89" fmla="*/ 62 h 70"/>
                    <a:gd name="T90" fmla="*/ 71 w 138"/>
                    <a:gd name="T91" fmla="*/ 64 h 70"/>
                    <a:gd name="T92" fmla="*/ 69 w 138"/>
                    <a:gd name="T93" fmla="*/ 68 h 70"/>
                    <a:gd name="T94" fmla="*/ 45 w 138"/>
                    <a:gd name="T95" fmla="*/ 68 h 70"/>
                    <a:gd name="T96" fmla="*/ 37 w 138"/>
                    <a:gd name="T97" fmla="*/ 57 h 70"/>
                    <a:gd name="T98" fmla="*/ 23 w 138"/>
                    <a:gd name="T99" fmla="*/ 53 h 70"/>
                    <a:gd name="T100" fmla="*/ 21 w 138"/>
                    <a:gd name="T101" fmla="*/ 55 h 70"/>
                    <a:gd name="T102" fmla="*/ 21 w 138"/>
                    <a:gd name="T103" fmla="*/ 51 h 70"/>
                    <a:gd name="T104" fmla="*/ 15 w 138"/>
                    <a:gd name="T105" fmla="*/ 5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8" h="70">
                      <a:moveTo>
                        <a:pt x="15" y="53"/>
                      </a:moveTo>
                      <a:cubicBezTo>
                        <a:pt x="11" y="53"/>
                        <a:pt x="16" y="48"/>
                        <a:pt x="17" y="47"/>
                      </a:cubicBezTo>
                      <a:cubicBezTo>
                        <a:pt x="17" y="45"/>
                        <a:pt x="22" y="46"/>
                        <a:pt x="24" y="45"/>
                      </a:cubicBezTo>
                      <a:cubicBezTo>
                        <a:pt x="26" y="45"/>
                        <a:pt x="26" y="44"/>
                        <a:pt x="28" y="44"/>
                      </a:cubicBezTo>
                      <a:cubicBezTo>
                        <a:pt x="35" y="43"/>
                        <a:pt x="44" y="46"/>
                        <a:pt x="49" y="42"/>
                      </a:cubicBezTo>
                      <a:cubicBezTo>
                        <a:pt x="47" y="37"/>
                        <a:pt x="35" y="42"/>
                        <a:pt x="28" y="40"/>
                      </a:cubicBezTo>
                      <a:cubicBezTo>
                        <a:pt x="27" y="40"/>
                        <a:pt x="26" y="38"/>
                        <a:pt x="26" y="38"/>
                      </a:cubicBezTo>
                      <a:cubicBezTo>
                        <a:pt x="25" y="38"/>
                        <a:pt x="23" y="40"/>
                        <a:pt x="21" y="40"/>
                      </a:cubicBezTo>
                      <a:cubicBezTo>
                        <a:pt x="17" y="40"/>
                        <a:pt x="13" y="37"/>
                        <a:pt x="10" y="38"/>
                      </a:cubicBezTo>
                      <a:cubicBezTo>
                        <a:pt x="5" y="32"/>
                        <a:pt x="19" y="34"/>
                        <a:pt x="19" y="31"/>
                      </a:cubicBezTo>
                      <a:cubicBezTo>
                        <a:pt x="19" y="27"/>
                        <a:pt x="23" y="30"/>
                        <a:pt x="24" y="31"/>
                      </a:cubicBezTo>
                      <a:cubicBezTo>
                        <a:pt x="24" y="20"/>
                        <a:pt x="13" y="30"/>
                        <a:pt x="4" y="27"/>
                      </a:cubicBezTo>
                      <a:cubicBezTo>
                        <a:pt x="0" y="24"/>
                        <a:pt x="8" y="21"/>
                        <a:pt x="0" y="21"/>
                      </a:cubicBezTo>
                      <a:cubicBezTo>
                        <a:pt x="2" y="18"/>
                        <a:pt x="2" y="12"/>
                        <a:pt x="10" y="14"/>
                      </a:cubicBezTo>
                      <a:cubicBezTo>
                        <a:pt x="12" y="14"/>
                        <a:pt x="10" y="11"/>
                        <a:pt x="10" y="12"/>
                      </a:cubicBezTo>
                      <a:cubicBezTo>
                        <a:pt x="13" y="7"/>
                        <a:pt x="21" y="6"/>
                        <a:pt x="28" y="4"/>
                      </a:cubicBezTo>
                      <a:cubicBezTo>
                        <a:pt x="30" y="3"/>
                        <a:pt x="30" y="0"/>
                        <a:pt x="34" y="1"/>
                      </a:cubicBezTo>
                      <a:cubicBezTo>
                        <a:pt x="34" y="3"/>
                        <a:pt x="36" y="2"/>
                        <a:pt x="37" y="3"/>
                      </a:cubicBezTo>
                      <a:cubicBezTo>
                        <a:pt x="37" y="7"/>
                        <a:pt x="34" y="10"/>
                        <a:pt x="41" y="10"/>
                      </a:cubicBezTo>
                      <a:cubicBezTo>
                        <a:pt x="41" y="12"/>
                        <a:pt x="39" y="11"/>
                        <a:pt x="37" y="12"/>
                      </a:cubicBezTo>
                      <a:cubicBezTo>
                        <a:pt x="37" y="13"/>
                        <a:pt x="40" y="14"/>
                        <a:pt x="41" y="14"/>
                      </a:cubicBezTo>
                      <a:cubicBezTo>
                        <a:pt x="43" y="13"/>
                        <a:pt x="42" y="10"/>
                        <a:pt x="43" y="10"/>
                      </a:cubicBezTo>
                      <a:cubicBezTo>
                        <a:pt x="47" y="8"/>
                        <a:pt x="50" y="9"/>
                        <a:pt x="54" y="8"/>
                      </a:cubicBezTo>
                      <a:cubicBezTo>
                        <a:pt x="56" y="11"/>
                        <a:pt x="60" y="12"/>
                        <a:pt x="60" y="17"/>
                      </a:cubicBezTo>
                      <a:cubicBezTo>
                        <a:pt x="64" y="17"/>
                        <a:pt x="62" y="12"/>
                        <a:pt x="67" y="14"/>
                      </a:cubicBezTo>
                      <a:cubicBezTo>
                        <a:pt x="69" y="12"/>
                        <a:pt x="71" y="10"/>
                        <a:pt x="73" y="8"/>
                      </a:cubicBezTo>
                      <a:cubicBezTo>
                        <a:pt x="74" y="9"/>
                        <a:pt x="76" y="10"/>
                        <a:pt x="79" y="10"/>
                      </a:cubicBezTo>
                      <a:cubicBezTo>
                        <a:pt x="80" y="13"/>
                        <a:pt x="79" y="15"/>
                        <a:pt x="80" y="17"/>
                      </a:cubicBezTo>
                      <a:cubicBezTo>
                        <a:pt x="81" y="20"/>
                        <a:pt x="86" y="20"/>
                        <a:pt x="84" y="25"/>
                      </a:cubicBezTo>
                      <a:cubicBezTo>
                        <a:pt x="88" y="24"/>
                        <a:pt x="88" y="20"/>
                        <a:pt x="92" y="19"/>
                      </a:cubicBezTo>
                      <a:cubicBezTo>
                        <a:pt x="91" y="17"/>
                        <a:pt x="87" y="17"/>
                        <a:pt x="86" y="16"/>
                      </a:cubicBezTo>
                      <a:cubicBezTo>
                        <a:pt x="84" y="12"/>
                        <a:pt x="87" y="9"/>
                        <a:pt x="86" y="4"/>
                      </a:cubicBezTo>
                      <a:cubicBezTo>
                        <a:pt x="89" y="5"/>
                        <a:pt x="90" y="2"/>
                        <a:pt x="93" y="3"/>
                      </a:cubicBezTo>
                      <a:cubicBezTo>
                        <a:pt x="94" y="6"/>
                        <a:pt x="98" y="11"/>
                        <a:pt x="101" y="16"/>
                      </a:cubicBezTo>
                      <a:cubicBezTo>
                        <a:pt x="101" y="16"/>
                        <a:pt x="105" y="24"/>
                        <a:pt x="106" y="19"/>
                      </a:cubicBezTo>
                      <a:cubicBezTo>
                        <a:pt x="109" y="20"/>
                        <a:pt x="107" y="25"/>
                        <a:pt x="110" y="25"/>
                      </a:cubicBezTo>
                      <a:cubicBezTo>
                        <a:pt x="110" y="28"/>
                        <a:pt x="110" y="30"/>
                        <a:pt x="108" y="31"/>
                      </a:cubicBezTo>
                      <a:cubicBezTo>
                        <a:pt x="109" y="34"/>
                        <a:pt x="116" y="32"/>
                        <a:pt x="114" y="38"/>
                      </a:cubicBezTo>
                      <a:cubicBezTo>
                        <a:pt x="121" y="34"/>
                        <a:pt x="121" y="41"/>
                        <a:pt x="131" y="40"/>
                      </a:cubicBezTo>
                      <a:cubicBezTo>
                        <a:pt x="127" y="47"/>
                        <a:pt x="135" y="44"/>
                        <a:pt x="136" y="45"/>
                      </a:cubicBezTo>
                      <a:cubicBezTo>
                        <a:pt x="137" y="46"/>
                        <a:pt x="133" y="51"/>
                        <a:pt x="138" y="49"/>
                      </a:cubicBezTo>
                      <a:cubicBezTo>
                        <a:pt x="135" y="58"/>
                        <a:pt x="131" y="47"/>
                        <a:pt x="123" y="49"/>
                      </a:cubicBezTo>
                      <a:cubicBezTo>
                        <a:pt x="121" y="56"/>
                        <a:pt x="130" y="54"/>
                        <a:pt x="127" y="62"/>
                      </a:cubicBezTo>
                      <a:cubicBezTo>
                        <a:pt x="120" y="64"/>
                        <a:pt x="112" y="66"/>
                        <a:pt x="106" y="62"/>
                      </a:cubicBezTo>
                      <a:cubicBezTo>
                        <a:pt x="100" y="58"/>
                        <a:pt x="88" y="57"/>
                        <a:pt x="80" y="62"/>
                      </a:cubicBezTo>
                      <a:cubicBezTo>
                        <a:pt x="78" y="63"/>
                        <a:pt x="76" y="62"/>
                        <a:pt x="71" y="64"/>
                      </a:cubicBezTo>
                      <a:cubicBezTo>
                        <a:pt x="69" y="65"/>
                        <a:pt x="69" y="66"/>
                        <a:pt x="69" y="68"/>
                      </a:cubicBezTo>
                      <a:cubicBezTo>
                        <a:pt x="64" y="65"/>
                        <a:pt x="54" y="70"/>
                        <a:pt x="45" y="68"/>
                      </a:cubicBezTo>
                      <a:cubicBezTo>
                        <a:pt x="43" y="64"/>
                        <a:pt x="40" y="61"/>
                        <a:pt x="37" y="57"/>
                      </a:cubicBezTo>
                      <a:cubicBezTo>
                        <a:pt x="32" y="56"/>
                        <a:pt x="23" y="59"/>
                        <a:pt x="23" y="53"/>
                      </a:cubicBezTo>
                      <a:cubicBezTo>
                        <a:pt x="21" y="53"/>
                        <a:pt x="21" y="54"/>
                        <a:pt x="21" y="55"/>
                      </a:cubicBezTo>
                      <a:cubicBezTo>
                        <a:pt x="18" y="54"/>
                        <a:pt x="19" y="51"/>
                        <a:pt x="21" y="51"/>
                      </a:cubicBezTo>
                      <a:cubicBezTo>
                        <a:pt x="21" y="47"/>
                        <a:pt x="15" y="51"/>
                        <a:pt x="15" y="53"/>
                      </a:cubicBezTo>
                      <a:close/>
                    </a:path>
                  </a:pathLst>
                </a:custGeom>
                <a:grpFill/>
                <a:ln>
                  <a:noFill/>
                </a:ln>
              </p:spPr>
              <p:txBody>
                <a:bodyPr anchor="ctr"/>
                <a:lstStyle/>
                <a:p>
                  <a:pPr algn="ctr"/>
                  <a:endParaRPr dirty="0">
                    <a:cs typeface="+mn-ea"/>
                    <a:sym typeface="+mn-lt"/>
                  </a:endParaRPr>
                </a:p>
              </p:txBody>
            </p:sp>
            <p:sp>
              <p:nvSpPr>
                <p:cNvPr id="150" name="ïṣľíḍè"/>
                <p:cNvSpPr/>
                <p:nvPr/>
              </p:nvSpPr>
              <p:spPr bwMode="auto">
                <a:xfrm>
                  <a:off x="3011299" y="807105"/>
                  <a:ext cx="2054948" cy="2382730"/>
                </a:xfrm>
                <a:custGeom>
                  <a:avLst/>
                  <a:gdLst>
                    <a:gd name="T0" fmla="*/ 647 w 988"/>
                    <a:gd name="T1" fmla="*/ 75 h 1146"/>
                    <a:gd name="T2" fmla="*/ 582 w 988"/>
                    <a:gd name="T3" fmla="*/ 120 h 1146"/>
                    <a:gd name="T4" fmla="*/ 574 w 988"/>
                    <a:gd name="T5" fmla="*/ 187 h 1146"/>
                    <a:gd name="T6" fmla="*/ 654 w 988"/>
                    <a:gd name="T7" fmla="*/ 241 h 1146"/>
                    <a:gd name="T8" fmla="*/ 680 w 988"/>
                    <a:gd name="T9" fmla="*/ 168 h 1146"/>
                    <a:gd name="T10" fmla="*/ 748 w 988"/>
                    <a:gd name="T11" fmla="*/ 166 h 1146"/>
                    <a:gd name="T12" fmla="*/ 809 w 988"/>
                    <a:gd name="T13" fmla="*/ 183 h 1146"/>
                    <a:gd name="T14" fmla="*/ 833 w 988"/>
                    <a:gd name="T15" fmla="*/ 247 h 1146"/>
                    <a:gd name="T16" fmla="*/ 757 w 988"/>
                    <a:gd name="T17" fmla="*/ 274 h 1146"/>
                    <a:gd name="T18" fmla="*/ 804 w 988"/>
                    <a:gd name="T19" fmla="*/ 302 h 1146"/>
                    <a:gd name="T20" fmla="*/ 785 w 988"/>
                    <a:gd name="T21" fmla="*/ 312 h 1146"/>
                    <a:gd name="T22" fmla="*/ 701 w 988"/>
                    <a:gd name="T23" fmla="*/ 373 h 1146"/>
                    <a:gd name="T24" fmla="*/ 666 w 988"/>
                    <a:gd name="T25" fmla="*/ 478 h 1146"/>
                    <a:gd name="T26" fmla="*/ 593 w 988"/>
                    <a:gd name="T27" fmla="*/ 437 h 1146"/>
                    <a:gd name="T28" fmla="*/ 535 w 988"/>
                    <a:gd name="T29" fmla="*/ 515 h 1146"/>
                    <a:gd name="T30" fmla="*/ 600 w 988"/>
                    <a:gd name="T31" fmla="*/ 547 h 1146"/>
                    <a:gd name="T32" fmla="*/ 692 w 988"/>
                    <a:gd name="T33" fmla="*/ 608 h 1146"/>
                    <a:gd name="T34" fmla="*/ 766 w 988"/>
                    <a:gd name="T35" fmla="*/ 597 h 1146"/>
                    <a:gd name="T36" fmla="*/ 884 w 988"/>
                    <a:gd name="T37" fmla="*/ 647 h 1146"/>
                    <a:gd name="T38" fmla="*/ 988 w 988"/>
                    <a:gd name="T39" fmla="*/ 711 h 1146"/>
                    <a:gd name="T40" fmla="*/ 943 w 988"/>
                    <a:gd name="T41" fmla="*/ 854 h 1146"/>
                    <a:gd name="T42" fmla="*/ 885 w 988"/>
                    <a:gd name="T43" fmla="*/ 918 h 1146"/>
                    <a:gd name="T44" fmla="*/ 830 w 988"/>
                    <a:gd name="T45" fmla="*/ 979 h 1146"/>
                    <a:gd name="T46" fmla="*/ 779 w 988"/>
                    <a:gd name="T47" fmla="*/ 1037 h 1146"/>
                    <a:gd name="T48" fmla="*/ 757 w 988"/>
                    <a:gd name="T49" fmla="*/ 1082 h 1146"/>
                    <a:gd name="T50" fmla="*/ 716 w 988"/>
                    <a:gd name="T51" fmla="*/ 1126 h 1146"/>
                    <a:gd name="T52" fmla="*/ 703 w 988"/>
                    <a:gd name="T53" fmla="*/ 1065 h 1146"/>
                    <a:gd name="T54" fmla="*/ 735 w 988"/>
                    <a:gd name="T55" fmla="*/ 936 h 1146"/>
                    <a:gd name="T56" fmla="*/ 731 w 988"/>
                    <a:gd name="T57" fmla="*/ 813 h 1146"/>
                    <a:gd name="T58" fmla="*/ 666 w 988"/>
                    <a:gd name="T59" fmla="*/ 729 h 1146"/>
                    <a:gd name="T60" fmla="*/ 679 w 988"/>
                    <a:gd name="T61" fmla="*/ 660 h 1146"/>
                    <a:gd name="T62" fmla="*/ 621 w 988"/>
                    <a:gd name="T63" fmla="*/ 588 h 1146"/>
                    <a:gd name="T64" fmla="*/ 559 w 988"/>
                    <a:gd name="T65" fmla="*/ 550 h 1146"/>
                    <a:gd name="T66" fmla="*/ 464 w 988"/>
                    <a:gd name="T67" fmla="*/ 496 h 1146"/>
                    <a:gd name="T68" fmla="*/ 410 w 988"/>
                    <a:gd name="T69" fmla="*/ 440 h 1146"/>
                    <a:gd name="T70" fmla="*/ 410 w 988"/>
                    <a:gd name="T71" fmla="*/ 463 h 1146"/>
                    <a:gd name="T72" fmla="*/ 354 w 988"/>
                    <a:gd name="T73" fmla="*/ 392 h 1146"/>
                    <a:gd name="T74" fmla="*/ 319 w 988"/>
                    <a:gd name="T75" fmla="*/ 267 h 1146"/>
                    <a:gd name="T76" fmla="*/ 298 w 988"/>
                    <a:gd name="T77" fmla="*/ 233 h 1146"/>
                    <a:gd name="T78" fmla="*/ 244 w 988"/>
                    <a:gd name="T79" fmla="*/ 174 h 1146"/>
                    <a:gd name="T80" fmla="*/ 151 w 988"/>
                    <a:gd name="T81" fmla="*/ 144 h 1146"/>
                    <a:gd name="T82" fmla="*/ 105 w 988"/>
                    <a:gd name="T83" fmla="*/ 168 h 1146"/>
                    <a:gd name="T84" fmla="*/ 58 w 988"/>
                    <a:gd name="T85" fmla="*/ 198 h 1146"/>
                    <a:gd name="T86" fmla="*/ 24 w 988"/>
                    <a:gd name="T87" fmla="*/ 153 h 1146"/>
                    <a:gd name="T88" fmla="*/ 9 w 988"/>
                    <a:gd name="T89" fmla="*/ 97 h 1146"/>
                    <a:gd name="T90" fmla="*/ 28 w 988"/>
                    <a:gd name="T91" fmla="*/ 62 h 1146"/>
                    <a:gd name="T92" fmla="*/ 95 w 988"/>
                    <a:gd name="T93" fmla="*/ 21 h 1146"/>
                    <a:gd name="T94" fmla="*/ 255 w 988"/>
                    <a:gd name="T95" fmla="*/ 38 h 1146"/>
                    <a:gd name="T96" fmla="*/ 332 w 988"/>
                    <a:gd name="T97" fmla="*/ 41 h 1146"/>
                    <a:gd name="T98" fmla="*/ 451 w 988"/>
                    <a:gd name="T99" fmla="*/ 73 h 1146"/>
                    <a:gd name="T100" fmla="*/ 537 w 988"/>
                    <a:gd name="T101" fmla="*/ 53 h 1146"/>
                    <a:gd name="T102" fmla="*/ 561 w 988"/>
                    <a:gd name="T103" fmla="*/ 12 h 1146"/>
                    <a:gd name="T104" fmla="*/ 606 w 988"/>
                    <a:gd name="T105" fmla="*/ 51 h 1146"/>
                    <a:gd name="T106" fmla="*/ 324 w 988"/>
                    <a:gd name="T107" fmla="*/ 86 h 1146"/>
                    <a:gd name="T108" fmla="*/ 418 w 988"/>
                    <a:gd name="T109" fmla="*/ 135 h 1146"/>
                    <a:gd name="T110" fmla="*/ 403 w 988"/>
                    <a:gd name="T111" fmla="*/ 133 h 1146"/>
                    <a:gd name="T112" fmla="*/ 533 w 988"/>
                    <a:gd name="T113" fmla="*/ 250 h 1146"/>
                    <a:gd name="T114" fmla="*/ 576 w 988"/>
                    <a:gd name="T115" fmla="*/ 295 h 1146"/>
                    <a:gd name="T116" fmla="*/ 613 w 988"/>
                    <a:gd name="T117" fmla="*/ 271 h 1146"/>
                    <a:gd name="T118" fmla="*/ 606 w 988"/>
                    <a:gd name="T119" fmla="*/ 340 h 1146"/>
                    <a:gd name="T120" fmla="*/ 671 w 988"/>
                    <a:gd name="T121" fmla="*/ 317 h 1146"/>
                    <a:gd name="T122" fmla="*/ 653 w 988"/>
                    <a:gd name="T123" fmla="*/ 338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8" h="1146">
                      <a:moveTo>
                        <a:pt x="602" y="62"/>
                      </a:moveTo>
                      <a:cubicBezTo>
                        <a:pt x="603" y="66"/>
                        <a:pt x="608" y="59"/>
                        <a:pt x="606" y="68"/>
                      </a:cubicBezTo>
                      <a:cubicBezTo>
                        <a:pt x="608" y="68"/>
                        <a:pt x="610" y="68"/>
                        <a:pt x="612" y="68"/>
                      </a:cubicBezTo>
                      <a:cubicBezTo>
                        <a:pt x="614" y="66"/>
                        <a:pt x="616" y="63"/>
                        <a:pt x="615" y="58"/>
                      </a:cubicBezTo>
                      <a:cubicBezTo>
                        <a:pt x="618" y="57"/>
                        <a:pt x="619" y="56"/>
                        <a:pt x="619" y="53"/>
                      </a:cubicBezTo>
                      <a:cubicBezTo>
                        <a:pt x="625" y="55"/>
                        <a:pt x="620" y="47"/>
                        <a:pt x="626" y="49"/>
                      </a:cubicBezTo>
                      <a:cubicBezTo>
                        <a:pt x="626" y="45"/>
                        <a:pt x="626" y="40"/>
                        <a:pt x="626" y="36"/>
                      </a:cubicBezTo>
                      <a:cubicBezTo>
                        <a:pt x="633" y="35"/>
                        <a:pt x="636" y="34"/>
                        <a:pt x="641" y="36"/>
                      </a:cubicBezTo>
                      <a:cubicBezTo>
                        <a:pt x="643" y="37"/>
                        <a:pt x="642" y="40"/>
                        <a:pt x="643" y="41"/>
                      </a:cubicBezTo>
                      <a:cubicBezTo>
                        <a:pt x="644" y="42"/>
                        <a:pt x="646" y="41"/>
                        <a:pt x="647" y="41"/>
                      </a:cubicBezTo>
                      <a:cubicBezTo>
                        <a:pt x="649" y="42"/>
                        <a:pt x="650" y="45"/>
                        <a:pt x="653" y="45"/>
                      </a:cubicBezTo>
                      <a:cubicBezTo>
                        <a:pt x="653" y="51"/>
                        <a:pt x="650" y="53"/>
                        <a:pt x="647" y="55"/>
                      </a:cubicBezTo>
                      <a:cubicBezTo>
                        <a:pt x="651" y="57"/>
                        <a:pt x="649" y="64"/>
                        <a:pt x="654" y="66"/>
                      </a:cubicBezTo>
                      <a:cubicBezTo>
                        <a:pt x="653" y="70"/>
                        <a:pt x="648" y="71"/>
                        <a:pt x="647" y="75"/>
                      </a:cubicBezTo>
                      <a:cubicBezTo>
                        <a:pt x="644" y="75"/>
                        <a:pt x="642" y="78"/>
                        <a:pt x="641" y="75"/>
                      </a:cubicBezTo>
                      <a:cubicBezTo>
                        <a:pt x="638" y="77"/>
                        <a:pt x="638" y="82"/>
                        <a:pt x="636" y="84"/>
                      </a:cubicBezTo>
                      <a:cubicBezTo>
                        <a:pt x="634" y="83"/>
                        <a:pt x="637" y="79"/>
                        <a:pt x="628" y="81"/>
                      </a:cubicBezTo>
                      <a:cubicBezTo>
                        <a:pt x="628" y="79"/>
                        <a:pt x="631" y="79"/>
                        <a:pt x="632" y="79"/>
                      </a:cubicBezTo>
                      <a:cubicBezTo>
                        <a:pt x="628" y="73"/>
                        <a:pt x="621" y="81"/>
                        <a:pt x="615" y="79"/>
                      </a:cubicBezTo>
                      <a:cubicBezTo>
                        <a:pt x="617" y="85"/>
                        <a:pt x="615" y="83"/>
                        <a:pt x="615" y="90"/>
                      </a:cubicBezTo>
                      <a:cubicBezTo>
                        <a:pt x="613" y="90"/>
                        <a:pt x="614" y="88"/>
                        <a:pt x="613" y="86"/>
                      </a:cubicBezTo>
                      <a:cubicBezTo>
                        <a:pt x="609" y="87"/>
                        <a:pt x="610" y="93"/>
                        <a:pt x="604" y="92"/>
                      </a:cubicBezTo>
                      <a:cubicBezTo>
                        <a:pt x="605" y="94"/>
                        <a:pt x="608" y="93"/>
                        <a:pt x="608" y="96"/>
                      </a:cubicBezTo>
                      <a:cubicBezTo>
                        <a:pt x="608" y="99"/>
                        <a:pt x="606" y="100"/>
                        <a:pt x="606" y="103"/>
                      </a:cubicBezTo>
                      <a:cubicBezTo>
                        <a:pt x="602" y="99"/>
                        <a:pt x="596" y="110"/>
                        <a:pt x="595" y="109"/>
                      </a:cubicBezTo>
                      <a:cubicBezTo>
                        <a:pt x="594" y="108"/>
                        <a:pt x="591" y="106"/>
                        <a:pt x="591" y="112"/>
                      </a:cubicBezTo>
                      <a:cubicBezTo>
                        <a:pt x="589" y="112"/>
                        <a:pt x="586" y="112"/>
                        <a:pt x="584" y="112"/>
                      </a:cubicBezTo>
                      <a:cubicBezTo>
                        <a:pt x="581" y="113"/>
                        <a:pt x="582" y="117"/>
                        <a:pt x="582" y="120"/>
                      </a:cubicBezTo>
                      <a:cubicBezTo>
                        <a:pt x="579" y="118"/>
                        <a:pt x="578" y="118"/>
                        <a:pt x="578" y="122"/>
                      </a:cubicBezTo>
                      <a:cubicBezTo>
                        <a:pt x="574" y="118"/>
                        <a:pt x="573" y="121"/>
                        <a:pt x="569" y="122"/>
                      </a:cubicBezTo>
                      <a:cubicBezTo>
                        <a:pt x="570" y="123"/>
                        <a:pt x="571" y="126"/>
                        <a:pt x="571" y="129"/>
                      </a:cubicBezTo>
                      <a:cubicBezTo>
                        <a:pt x="566" y="125"/>
                        <a:pt x="568" y="130"/>
                        <a:pt x="565" y="135"/>
                      </a:cubicBezTo>
                      <a:cubicBezTo>
                        <a:pt x="563" y="139"/>
                        <a:pt x="558" y="143"/>
                        <a:pt x="557" y="151"/>
                      </a:cubicBezTo>
                      <a:cubicBezTo>
                        <a:pt x="553" y="154"/>
                        <a:pt x="551" y="159"/>
                        <a:pt x="548" y="163"/>
                      </a:cubicBezTo>
                      <a:cubicBezTo>
                        <a:pt x="548" y="166"/>
                        <a:pt x="550" y="163"/>
                        <a:pt x="550" y="163"/>
                      </a:cubicBezTo>
                      <a:cubicBezTo>
                        <a:pt x="552" y="163"/>
                        <a:pt x="551" y="164"/>
                        <a:pt x="552" y="165"/>
                      </a:cubicBezTo>
                      <a:cubicBezTo>
                        <a:pt x="553" y="165"/>
                        <a:pt x="555" y="168"/>
                        <a:pt x="556" y="168"/>
                      </a:cubicBezTo>
                      <a:cubicBezTo>
                        <a:pt x="557" y="169"/>
                        <a:pt x="559" y="164"/>
                        <a:pt x="563" y="168"/>
                      </a:cubicBezTo>
                      <a:cubicBezTo>
                        <a:pt x="564" y="169"/>
                        <a:pt x="565" y="170"/>
                        <a:pt x="567" y="170"/>
                      </a:cubicBezTo>
                      <a:cubicBezTo>
                        <a:pt x="567" y="173"/>
                        <a:pt x="567" y="175"/>
                        <a:pt x="567" y="178"/>
                      </a:cubicBezTo>
                      <a:cubicBezTo>
                        <a:pt x="567" y="180"/>
                        <a:pt x="570" y="179"/>
                        <a:pt x="571" y="181"/>
                      </a:cubicBezTo>
                      <a:cubicBezTo>
                        <a:pt x="572" y="183"/>
                        <a:pt x="575" y="183"/>
                        <a:pt x="574" y="187"/>
                      </a:cubicBezTo>
                      <a:cubicBezTo>
                        <a:pt x="584" y="186"/>
                        <a:pt x="591" y="189"/>
                        <a:pt x="597" y="187"/>
                      </a:cubicBezTo>
                      <a:cubicBezTo>
                        <a:pt x="598" y="194"/>
                        <a:pt x="606" y="192"/>
                        <a:pt x="610" y="196"/>
                      </a:cubicBezTo>
                      <a:cubicBezTo>
                        <a:pt x="611" y="197"/>
                        <a:pt x="611" y="196"/>
                        <a:pt x="612" y="198"/>
                      </a:cubicBezTo>
                      <a:cubicBezTo>
                        <a:pt x="612" y="201"/>
                        <a:pt x="614" y="198"/>
                        <a:pt x="613" y="198"/>
                      </a:cubicBezTo>
                      <a:cubicBezTo>
                        <a:pt x="616" y="198"/>
                        <a:pt x="616" y="201"/>
                        <a:pt x="617" y="202"/>
                      </a:cubicBezTo>
                      <a:cubicBezTo>
                        <a:pt x="620" y="203"/>
                        <a:pt x="624" y="201"/>
                        <a:pt x="623" y="206"/>
                      </a:cubicBezTo>
                      <a:cubicBezTo>
                        <a:pt x="633" y="205"/>
                        <a:pt x="638" y="209"/>
                        <a:pt x="647" y="209"/>
                      </a:cubicBezTo>
                      <a:cubicBezTo>
                        <a:pt x="647" y="215"/>
                        <a:pt x="646" y="221"/>
                        <a:pt x="649" y="224"/>
                      </a:cubicBezTo>
                      <a:cubicBezTo>
                        <a:pt x="649" y="224"/>
                        <a:pt x="651" y="227"/>
                        <a:pt x="651" y="226"/>
                      </a:cubicBezTo>
                      <a:cubicBezTo>
                        <a:pt x="651" y="228"/>
                        <a:pt x="649" y="230"/>
                        <a:pt x="649" y="230"/>
                      </a:cubicBezTo>
                      <a:cubicBezTo>
                        <a:pt x="650" y="232"/>
                        <a:pt x="651" y="230"/>
                        <a:pt x="653" y="232"/>
                      </a:cubicBezTo>
                      <a:cubicBezTo>
                        <a:pt x="653" y="232"/>
                        <a:pt x="649" y="237"/>
                        <a:pt x="654" y="235"/>
                      </a:cubicBezTo>
                      <a:cubicBezTo>
                        <a:pt x="653" y="237"/>
                        <a:pt x="652" y="238"/>
                        <a:pt x="653" y="241"/>
                      </a:cubicBezTo>
                      <a:cubicBezTo>
                        <a:pt x="653" y="243"/>
                        <a:pt x="654" y="242"/>
                        <a:pt x="654" y="241"/>
                      </a:cubicBezTo>
                      <a:cubicBezTo>
                        <a:pt x="657" y="241"/>
                        <a:pt x="655" y="244"/>
                        <a:pt x="656" y="245"/>
                      </a:cubicBezTo>
                      <a:cubicBezTo>
                        <a:pt x="657" y="245"/>
                        <a:pt x="659" y="244"/>
                        <a:pt x="660" y="245"/>
                      </a:cubicBezTo>
                      <a:cubicBezTo>
                        <a:pt x="662" y="247"/>
                        <a:pt x="669" y="247"/>
                        <a:pt x="675" y="245"/>
                      </a:cubicBezTo>
                      <a:cubicBezTo>
                        <a:pt x="677" y="237"/>
                        <a:pt x="677" y="233"/>
                        <a:pt x="675" y="226"/>
                      </a:cubicBezTo>
                      <a:cubicBezTo>
                        <a:pt x="676" y="224"/>
                        <a:pt x="672" y="225"/>
                        <a:pt x="671" y="224"/>
                      </a:cubicBezTo>
                      <a:cubicBezTo>
                        <a:pt x="669" y="221"/>
                        <a:pt x="674" y="215"/>
                        <a:pt x="667" y="217"/>
                      </a:cubicBezTo>
                      <a:cubicBezTo>
                        <a:pt x="669" y="215"/>
                        <a:pt x="672" y="215"/>
                        <a:pt x="671" y="211"/>
                      </a:cubicBezTo>
                      <a:cubicBezTo>
                        <a:pt x="679" y="213"/>
                        <a:pt x="678" y="207"/>
                        <a:pt x="684" y="207"/>
                      </a:cubicBezTo>
                      <a:cubicBezTo>
                        <a:pt x="687" y="208"/>
                        <a:pt x="685" y="203"/>
                        <a:pt x="686" y="202"/>
                      </a:cubicBezTo>
                      <a:cubicBezTo>
                        <a:pt x="686" y="202"/>
                        <a:pt x="691" y="204"/>
                        <a:pt x="692" y="202"/>
                      </a:cubicBezTo>
                      <a:cubicBezTo>
                        <a:pt x="687" y="194"/>
                        <a:pt x="694" y="186"/>
                        <a:pt x="690" y="181"/>
                      </a:cubicBezTo>
                      <a:cubicBezTo>
                        <a:pt x="690" y="179"/>
                        <a:pt x="687" y="181"/>
                        <a:pt x="688" y="181"/>
                      </a:cubicBezTo>
                      <a:cubicBezTo>
                        <a:pt x="685" y="179"/>
                        <a:pt x="688" y="175"/>
                        <a:pt x="682" y="176"/>
                      </a:cubicBezTo>
                      <a:cubicBezTo>
                        <a:pt x="683" y="172"/>
                        <a:pt x="680" y="172"/>
                        <a:pt x="680" y="168"/>
                      </a:cubicBezTo>
                      <a:cubicBezTo>
                        <a:pt x="680" y="164"/>
                        <a:pt x="682" y="162"/>
                        <a:pt x="686" y="163"/>
                      </a:cubicBezTo>
                      <a:cubicBezTo>
                        <a:pt x="683" y="161"/>
                        <a:pt x="688" y="150"/>
                        <a:pt x="680" y="150"/>
                      </a:cubicBezTo>
                      <a:cubicBezTo>
                        <a:pt x="682" y="148"/>
                        <a:pt x="682" y="147"/>
                        <a:pt x="682" y="144"/>
                      </a:cubicBezTo>
                      <a:cubicBezTo>
                        <a:pt x="682" y="144"/>
                        <a:pt x="680" y="143"/>
                        <a:pt x="680" y="142"/>
                      </a:cubicBezTo>
                      <a:cubicBezTo>
                        <a:pt x="681" y="142"/>
                        <a:pt x="683" y="142"/>
                        <a:pt x="682" y="140"/>
                      </a:cubicBezTo>
                      <a:cubicBezTo>
                        <a:pt x="682" y="139"/>
                        <a:pt x="680" y="138"/>
                        <a:pt x="680" y="137"/>
                      </a:cubicBezTo>
                      <a:cubicBezTo>
                        <a:pt x="680" y="134"/>
                        <a:pt x="684" y="130"/>
                        <a:pt x="680" y="129"/>
                      </a:cubicBezTo>
                      <a:cubicBezTo>
                        <a:pt x="681" y="126"/>
                        <a:pt x="696" y="125"/>
                        <a:pt x="694" y="131"/>
                      </a:cubicBezTo>
                      <a:cubicBezTo>
                        <a:pt x="701" y="131"/>
                        <a:pt x="711" y="133"/>
                        <a:pt x="714" y="127"/>
                      </a:cubicBezTo>
                      <a:cubicBezTo>
                        <a:pt x="718" y="132"/>
                        <a:pt x="728" y="132"/>
                        <a:pt x="727" y="142"/>
                      </a:cubicBezTo>
                      <a:cubicBezTo>
                        <a:pt x="732" y="142"/>
                        <a:pt x="737" y="142"/>
                        <a:pt x="742" y="142"/>
                      </a:cubicBezTo>
                      <a:cubicBezTo>
                        <a:pt x="741" y="145"/>
                        <a:pt x="743" y="146"/>
                        <a:pt x="746" y="146"/>
                      </a:cubicBezTo>
                      <a:cubicBezTo>
                        <a:pt x="746" y="150"/>
                        <a:pt x="745" y="153"/>
                        <a:pt x="746" y="157"/>
                      </a:cubicBezTo>
                      <a:cubicBezTo>
                        <a:pt x="746" y="161"/>
                        <a:pt x="751" y="165"/>
                        <a:pt x="748" y="166"/>
                      </a:cubicBezTo>
                      <a:cubicBezTo>
                        <a:pt x="748" y="169"/>
                        <a:pt x="751" y="168"/>
                        <a:pt x="753" y="168"/>
                      </a:cubicBezTo>
                      <a:cubicBezTo>
                        <a:pt x="752" y="174"/>
                        <a:pt x="760" y="171"/>
                        <a:pt x="755" y="176"/>
                      </a:cubicBezTo>
                      <a:cubicBezTo>
                        <a:pt x="763" y="177"/>
                        <a:pt x="765" y="173"/>
                        <a:pt x="772" y="174"/>
                      </a:cubicBezTo>
                      <a:cubicBezTo>
                        <a:pt x="772" y="172"/>
                        <a:pt x="771" y="171"/>
                        <a:pt x="770" y="170"/>
                      </a:cubicBezTo>
                      <a:cubicBezTo>
                        <a:pt x="771" y="166"/>
                        <a:pt x="773" y="166"/>
                        <a:pt x="776" y="168"/>
                      </a:cubicBezTo>
                      <a:cubicBezTo>
                        <a:pt x="773" y="162"/>
                        <a:pt x="780" y="163"/>
                        <a:pt x="781" y="161"/>
                      </a:cubicBezTo>
                      <a:cubicBezTo>
                        <a:pt x="782" y="159"/>
                        <a:pt x="779" y="159"/>
                        <a:pt x="779" y="159"/>
                      </a:cubicBezTo>
                      <a:cubicBezTo>
                        <a:pt x="779" y="157"/>
                        <a:pt x="783" y="156"/>
                        <a:pt x="787" y="155"/>
                      </a:cubicBezTo>
                      <a:cubicBezTo>
                        <a:pt x="783" y="159"/>
                        <a:pt x="786" y="159"/>
                        <a:pt x="790" y="165"/>
                      </a:cubicBezTo>
                      <a:cubicBezTo>
                        <a:pt x="793" y="167"/>
                        <a:pt x="795" y="172"/>
                        <a:pt x="802" y="172"/>
                      </a:cubicBezTo>
                      <a:cubicBezTo>
                        <a:pt x="801" y="174"/>
                        <a:pt x="798" y="173"/>
                        <a:pt x="798" y="176"/>
                      </a:cubicBezTo>
                      <a:cubicBezTo>
                        <a:pt x="799" y="178"/>
                        <a:pt x="802" y="178"/>
                        <a:pt x="802" y="181"/>
                      </a:cubicBezTo>
                      <a:cubicBezTo>
                        <a:pt x="804" y="182"/>
                        <a:pt x="803" y="178"/>
                        <a:pt x="804" y="178"/>
                      </a:cubicBezTo>
                      <a:cubicBezTo>
                        <a:pt x="808" y="176"/>
                        <a:pt x="802" y="185"/>
                        <a:pt x="809" y="183"/>
                      </a:cubicBezTo>
                      <a:cubicBezTo>
                        <a:pt x="806" y="188"/>
                        <a:pt x="810" y="190"/>
                        <a:pt x="805" y="194"/>
                      </a:cubicBezTo>
                      <a:cubicBezTo>
                        <a:pt x="806" y="198"/>
                        <a:pt x="811" y="196"/>
                        <a:pt x="813" y="198"/>
                      </a:cubicBezTo>
                      <a:cubicBezTo>
                        <a:pt x="813" y="199"/>
                        <a:pt x="810" y="201"/>
                        <a:pt x="811" y="202"/>
                      </a:cubicBezTo>
                      <a:cubicBezTo>
                        <a:pt x="812" y="203"/>
                        <a:pt x="815" y="203"/>
                        <a:pt x="817" y="204"/>
                      </a:cubicBezTo>
                      <a:cubicBezTo>
                        <a:pt x="818" y="204"/>
                        <a:pt x="819" y="207"/>
                        <a:pt x="820" y="207"/>
                      </a:cubicBezTo>
                      <a:cubicBezTo>
                        <a:pt x="823" y="209"/>
                        <a:pt x="827" y="210"/>
                        <a:pt x="830" y="213"/>
                      </a:cubicBezTo>
                      <a:cubicBezTo>
                        <a:pt x="832" y="214"/>
                        <a:pt x="834" y="206"/>
                        <a:pt x="835" y="211"/>
                      </a:cubicBezTo>
                      <a:cubicBezTo>
                        <a:pt x="835" y="216"/>
                        <a:pt x="831" y="216"/>
                        <a:pt x="826" y="217"/>
                      </a:cubicBezTo>
                      <a:cubicBezTo>
                        <a:pt x="829" y="220"/>
                        <a:pt x="835" y="222"/>
                        <a:pt x="841" y="222"/>
                      </a:cubicBezTo>
                      <a:cubicBezTo>
                        <a:pt x="840" y="225"/>
                        <a:pt x="842" y="226"/>
                        <a:pt x="845" y="226"/>
                      </a:cubicBezTo>
                      <a:cubicBezTo>
                        <a:pt x="844" y="230"/>
                        <a:pt x="845" y="232"/>
                        <a:pt x="848" y="232"/>
                      </a:cubicBezTo>
                      <a:cubicBezTo>
                        <a:pt x="847" y="234"/>
                        <a:pt x="846" y="237"/>
                        <a:pt x="846" y="241"/>
                      </a:cubicBezTo>
                      <a:cubicBezTo>
                        <a:pt x="843" y="242"/>
                        <a:pt x="839" y="242"/>
                        <a:pt x="835" y="245"/>
                      </a:cubicBezTo>
                      <a:cubicBezTo>
                        <a:pt x="834" y="245"/>
                        <a:pt x="835" y="246"/>
                        <a:pt x="833" y="247"/>
                      </a:cubicBezTo>
                      <a:cubicBezTo>
                        <a:pt x="831" y="247"/>
                        <a:pt x="830" y="247"/>
                        <a:pt x="830" y="248"/>
                      </a:cubicBezTo>
                      <a:cubicBezTo>
                        <a:pt x="829" y="252"/>
                        <a:pt x="825" y="249"/>
                        <a:pt x="826" y="248"/>
                      </a:cubicBezTo>
                      <a:cubicBezTo>
                        <a:pt x="825" y="249"/>
                        <a:pt x="823" y="251"/>
                        <a:pt x="822" y="252"/>
                      </a:cubicBezTo>
                      <a:cubicBezTo>
                        <a:pt x="822" y="253"/>
                        <a:pt x="821" y="257"/>
                        <a:pt x="820" y="258"/>
                      </a:cubicBezTo>
                      <a:cubicBezTo>
                        <a:pt x="819" y="259"/>
                        <a:pt x="812" y="257"/>
                        <a:pt x="817" y="260"/>
                      </a:cubicBezTo>
                      <a:cubicBezTo>
                        <a:pt x="814" y="263"/>
                        <a:pt x="808" y="261"/>
                        <a:pt x="805" y="261"/>
                      </a:cubicBezTo>
                      <a:cubicBezTo>
                        <a:pt x="801" y="262"/>
                        <a:pt x="798" y="262"/>
                        <a:pt x="794" y="261"/>
                      </a:cubicBezTo>
                      <a:cubicBezTo>
                        <a:pt x="791" y="261"/>
                        <a:pt x="791" y="260"/>
                        <a:pt x="789" y="260"/>
                      </a:cubicBezTo>
                      <a:cubicBezTo>
                        <a:pt x="780" y="258"/>
                        <a:pt x="772" y="260"/>
                        <a:pt x="764" y="261"/>
                      </a:cubicBezTo>
                      <a:cubicBezTo>
                        <a:pt x="758" y="264"/>
                        <a:pt x="756" y="271"/>
                        <a:pt x="748" y="273"/>
                      </a:cubicBezTo>
                      <a:cubicBezTo>
                        <a:pt x="752" y="277"/>
                        <a:pt x="744" y="277"/>
                        <a:pt x="742" y="280"/>
                      </a:cubicBezTo>
                      <a:cubicBezTo>
                        <a:pt x="743" y="282"/>
                        <a:pt x="744" y="283"/>
                        <a:pt x="744" y="286"/>
                      </a:cubicBezTo>
                      <a:cubicBezTo>
                        <a:pt x="747" y="284"/>
                        <a:pt x="747" y="280"/>
                        <a:pt x="749" y="278"/>
                      </a:cubicBezTo>
                      <a:cubicBezTo>
                        <a:pt x="751" y="277"/>
                        <a:pt x="757" y="278"/>
                        <a:pt x="757" y="274"/>
                      </a:cubicBezTo>
                      <a:cubicBezTo>
                        <a:pt x="757" y="268"/>
                        <a:pt x="760" y="279"/>
                        <a:pt x="761" y="271"/>
                      </a:cubicBezTo>
                      <a:cubicBezTo>
                        <a:pt x="763" y="269"/>
                        <a:pt x="764" y="273"/>
                        <a:pt x="764" y="273"/>
                      </a:cubicBezTo>
                      <a:cubicBezTo>
                        <a:pt x="766" y="272"/>
                        <a:pt x="765" y="269"/>
                        <a:pt x="766" y="269"/>
                      </a:cubicBezTo>
                      <a:cubicBezTo>
                        <a:pt x="770" y="268"/>
                        <a:pt x="773" y="269"/>
                        <a:pt x="779" y="269"/>
                      </a:cubicBezTo>
                      <a:cubicBezTo>
                        <a:pt x="780" y="271"/>
                        <a:pt x="781" y="270"/>
                        <a:pt x="781" y="269"/>
                      </a:cubicBezTo>
                      <a:cubicBezTo>
                        <a:pt x="784" y="268"/>
                        <a:pt x="784" y="279"/>
                        <a:pt x="779" y="276"/>
                      </a:cubicBezTo>
                      <a:cubicBezTo>
                        <a:pt x="784" y="281"/>
                        <a:pt x="776" y="282"/>
                        <a:pt x="777" y="289"/>
                      </a:cubicBezTo>
                      <a:cubicBezTo>
                        <a:pt x="778" y="291"/>
                        <a:pt x="779" y="292"/>
                        <a:pt x="779" y="295"/>
                      </a:cubicBezTo>
                      <a:cubicBezTo>
                        <a:pt x="781" y="294"/>
                        <a:pt x="783" y="293"/>
                        <a:pt x="783" y="295"/>
                      </a:cubicBezTo>
                      <a:cubicBezTo>
                        <a:pt x="783" y="297"/>
                        <a:pt x="785" y="296"/>
                        <a:pt x="787" y="297"/>
                      </a:cubicBezTo>
                      <a:cubicBezTo>
                        <a:pt x="788" y="297"/>
                        <a:pt x="790" y="300"/>
                        <a:pt x="790" y="301"/>
                      </a:cubicBezTo>
                      <a:cubicBezTo>
                        <a:pt x="791" y="301"/>
                        <a:pt x="793" y="300"/>
                        <a:pt x="794" y="301"/>
                      </a:cubicBezTo>
                      <a:cubicBezTo>
                        <a:pt x="795" y="301"/>
                        <a:pt x="796" y="302"/>
                        <a:pt x="796" y="302"/>
                      </a:cubicBezTo>
                      <a:cubicBezTo>
                        <a:pt x="799" y="303"/>
                        <a:pt x="801" y="298"/>
                        <a:pt x="804" y="302"/>
                      </a:cubicBezTo>
                      <a:cubicBezTo>
                        <a:pt x="806" y="303"/>
                        <a:pt x="804" y="299"/>
                        <a:pt x="805" y="299"/>
                      </a:cubicBezTo>
                      <a:cubicBezTo>
                        <a:pt x="806" y="298"/>
                        <a:pt x="809" y="299"/>
                        <a:pt x="809" y="299"/>
                      </a:cubicBezTo>
                      <a:cubicBezTo>
                        <a:pt x="810" y="297"/>
                        <a:pt x="808" y="295"/>
                        <a:pt x="809" y="293"/>
                      </a:cubicBezTo>
                      <a:cubicBezTo>
                        <a:pt x="812" y="292"/>
                        <a:pt x="813" y="295"/>
                        <a:pt x="813" y="297"/>
                      </a:cubicBezTo>
                      <a:cubicBezTo>
                        <a:pt x="814" y="300"/>
                        <a:pt x="819" y="298"/>
                        <a:pt x="817" y="304"/>
                      </a:cubicBezTo>
                      <a:cubicBezTo>
                        <a:pt x="814" y="305"/>
                        <a:pt x="813" y="302"/>
                        <a:pt x="811" y="302"/>
                      </a:cubicBezTo>
                      <a:cubicBezTo>
                        <a:pt x="808" y="303"/>
                        <a:pt x="808" y="307"/>
                        <a:pt x="805" y="308"/>
                      </a:cubicBezTo>
                      <a:cubicBezTo>
                        <a:pt x="804" y="309"/>
                        <a:pt x="801" y="308"/>
                        <a:pt x="800" y="308"/>
                      </a:cubicBezTo>
                      <a:cubicBezTo>
                        <a:pt x="796" y="309"/>
                        <a:pt x="797" y="313"/>
                        <a:pt x="790" y="312"/>
                      </a:cubicBezTo>
                      <a:cubicBezTo>
                        <a:pt x="787" y="311"/>
                        <a:pt x="788" y="316"/>
                        <a:pt x="787" y="317"/>
                      </a:cubicBezTo>
                      <a:cubicBezTo>
                        <a:pt x="786" y="318"/>
                        <a:pt x="784" y="316"/>
                        <a:pt x="785" y="315"/>
                      </a:cubicBezTo>
                      <a:cubicBezTo>
                        <a:pt x="781" y="318"/>
                        <a:pt x="782" y="322"/>
                        <a:pt x="776" y="321"/>
                      </a:cubicBezTo>
                      <a:cubicBezTo>
                        <a:pt x="779" y="317"/>
                        <a:pt x="775" y="319"/>
                        <a:pt x="776" y="314"/>
                      </a:cubicBezTo>
                      <a:cubicBezTo>
                        <a:pt x="779" y="312"/>
                        <a:pt x="781" y="308"/>
                        <a:pt x="785" y="312"/>
                      </a:cubicBezTo>
                      <a:cubicBezTo>
                        <a:pt x="786" y="306"/>
                        <a:pt x="782" y="306"/>
                        <a:pt x="779" y="304"/>
                      </a:cubicBezTo>
                      <a:cubicBezTo>
                        <a:pt x="775" y="303"/>
                        <a:pt x="772" y="310"/>
                        <a:pt x="768" y="310"/>
                      </a:cubicBezTo>
                      <a:cubicBezTo>
                        <a:pt x="768" y="310"/>
                        <a:pt x="763" y="311"/>
                        <a:pt x="762" y="312"/>
                      </a:cubicBezTo>
                      <a:cubicBezTo>
                        <a:pt x="761" y="313"/>
                        <a:pt x="761" y="313"/>
                        <a:pt x="761" y="315"/>
                      </a:cubicBezTo>
                      <a:cubicBezTo>
                        <a:pt x="750" y="314"/>
                        <a:pt x="751" y="321"/>
                        <a:pt x="742" y="317"/>
                      </a:cubicBezTo>
                      <a:cubicBezTo>
                        <a:pt x="745" y="320"/>
                        <a:pt x="747" y="321"/>
                        <a:pt x="738" y="321"/>
                      </a:cubicBezTo>
                      <a:cubicBezTo>
                        <a:pt x="734" y="324"/>
                        <a:pt x="733" y="334"/>
                        <a:pt x="738" y="336"/>
                      </a:cubicBezTo>
                      <a:cubicBezTo>
                        <a:pt x="738" y="340"/>
                        <a:pt x="733" y="338"/>
                        <a:pt x="735" y="343"/>
                      </a:cubicBezTo>
                      <a:cubicBezTo>
                        <a:pt x="733" y="344"/>
                        <a:pt x="731" y="343"/>
                        <a:pt x="729" y="343"/>
                      </a:cubicBezTo>
                      <a:cubicBezTo>
                        <a:pt x="727" y="344"/>
                        <a:pt x="727" y="346"/>
                        <a:pt x="725" y="347"/>
                      </a:cubicBezTo>
                      <a:cubicBezTo>
                        <a:pt x="722" y="349"/>
                        <a:pt x="717" y="348"/>
                        <a:pt x="714" y="351"/>
                      </a:cubicBezTo>
                      <a:cubicBezTo>
                        <a:pt x="713" y="352"/>
                        <a:pt x="711" y="353"/>
                        <a:pt x="710" y="355"/>
                      </a:cubicBezTo>
                      <a:cubicBezTo>
                        <a:pt x="708" y="357"/>
                        <a:pt x="708" y="361"/>
                        <a:pt x="705" y="364"/>
                      </a:cubicBezTo>
                      <a:cubicBezTo>
                        <a:pt x="703" y="366"/>
                        <a:pt x="699" y="366"/>
                        <a:pt x="701" y="373"/>
                      </a:cubicBezTo>
                      <a:cubicBezTo>
                        <a:pt x="697" y="373"/>
                        <a:pt x="697" y="368"/>
                        <a:pt x="694" y="368"/>
                      </a:cubicBezTo>
                      <a:cubicBezTo>
                        <a:pt x="692" y="368"/>
                        <a:pt x="692" y="371"/>
                        <a:pt x="690" y="371"/>
                      </a:cubicBezTo>
                      <a:cubicBezTo>
                        <a:pt x="697" y="379"/>
                        <a:pt x="696" y="385"/>
                        <a:pt x="697" y="396"/>
                      </a:cubicBezTo>
                      <a:cubicBezTo>
                        <a:pt x="693" y="394"/>
                        <a:pt x="695" y="398"/>
                        <a:pt x="694" y="399"/>
                      </a:cubicBezTo>
                      <a:cubicBezTo>
                        <a:pt x="693" y="400"/>
                        <a:pt x="690" y="399"/>
                        <a:pt x="690" y="399"/>
                      </a:cubicBezTo>
                      <a:cubicBezTo>
                        <a:pt x="688" y="401"/>
                        <a:pt x="688" y="402"/>
                        <a:pt x="686" y="403"/>
                      </a:cubicBezTo>
                      <a:cubicBezTo>
                        <a:pt x="684" y="405"/>
                        <a:pt x="682" y="408"/>
                        <a:pt x="680" y="409"/>
                      </a:cubicBezTo>
                      <a:cubicBezTo>
                        <a:pt x="678" y="410"/>
                        <a:pt x="675" y="408"/>
                        <a:pt x="673" y="411"/>
                      </a:cubicBezTo>
                      <a:cubicBezTo>
                        <a:pt x="669" y="412"/>
                        <a:pt x="667" y="416"/>
                        <a:pt x="666" y="420"/>
                      </a:cubicBezTo>
                      <a:cubicBezTo>
                        <a:pt x="661" y="420"/>
                        <a:pt x="662" y="426"/>
                        <a:pt x="656" y="425"/>
                      </a:cubicBezTo>
                      <a:cubicBezTo>
                        <a:pt x="658" y="432"/>
                        <a:pt x="652" y="446"/>
                        <a:pt x="660" y="446"/>
                      </a:cubicBezTo>
                      <a:cubicBezTo>
                        <a:pt x="656" y="453"/>
                        <a:pt x="663" y="453"/>
                        <a:pt x="662" y="463"/>
                      </a:cubicBezTo>
                      <a:cubicBezTo>
                        <a:pt x="662" y="465"/>
                        <a:pt x="664" y="464"/>
                        <a:pt x="666" y="465"/>
                      </a:cubicBezTo>
                      <a:cubicBezTo>
                        <a:pt x="663" y="470"/>
                        <a:pt x="666" y="470"/>
                        <a:pt x="666" y="478"/>
                      </a:cubicBezTo>
                      <a:cubicBezTo>
                        <a:pt x="662" y="478"/>
                        <a:pt x="659" y="479"/>
                        <a:pt x="658" y="481"/>
                      </a:cubicBezTo>
                      <a:cubicBezTo>
                        <a:pt x="655" y="481"/>
                        <a:pt x="657" y="478"/>
                        <a:pt x="656" y="476"/>
                      </a:cubicBezTo>
                      <a:cubicBezTo>
                        <a:pt x="655" y="474"/>
                        <a:pt x="652" y="475"/>
                        <a:pt x="651" y="474"/>
                      </a:cubicBezTo>
                      <a:cubicBezTo>
                        <a:pt x="650" y="473"/>
                        <a:pt x="651" y="469"/>
                        <a:pt x="647" y="470"/>
                      </a:cubicBezTo>
                      <a:cubicBezTo>
                        <a:pt x="648" y="466"/>
                        <a:pt x="650" y="462"/>
                        <a:pt x="643" y="461"/>
                      </a:cubicBezTo>
                      <a:cubicBezTo>
                        <a:pt x="646" y="452"/>
                        <a:pt x="642" y="453"/>
                        <a:pt x="641" y="444"/>
                      </a:cubicBezTo>
                      <a:cubicBezTo>
                        <a:pt x="640" y="444"/>
                        <a:pt x="639" y="446"/>
                        <a:pt x="638" y="446"/>
                      </a:cubicBezTo>
                      <a:cubicBezTo>
                        <a:pt x="638" y="445"/>
                        <a:pt x="638" y="443"/>
                        <a:pt x="638" y="442"/>
                      </a:cubicBezTo>
                      <a:cubicBezTo>
                        <a:pt x="635" y="443"/>
                        <a:pt x="625" y="445"/>
                        <a:pt x="623" y="442"/>
                      </a:cubicBezTo>
                      <a:cubicBezTo>
                        <a:pt x="621" y="441"/>
                        <a:pt x="621" y="439"/>
                        <a:pt x="619" y="439"/>
                      </a:cubicBezTo>
                      <a:cubicBezTo>
                        <a:pt x="618" y="438"/>
                        <a:pt x="615" y="441"/>
                        <a:pt x="612" y="440"/>
                      </a:cubicBezTo>
                      <a:cubicBezTo>
                        <a:pt x="612" y="440"/>
                        <a:pt x="619" y="434"/>
                        <a:pt x="612" y="437"/>
                      </a:cubicBezTo>
                      <a:cubicBezTo>
                        <a:pt x="611" y="437"/>
                        <a:pt x="612" y="438"/>
                        <a:pt x="610" y="439"/>
                      </a:cubicBezTo>
                      <a:cubicBezTo>
                        <a:pt x="605" y="439"/>
                        <a:pt x="597" y="439"/>
                        <a:pt x="593" y="437"/>
                      </a:cubicBezTo>
                      <a:cubicBezTo>
                        <a:pt x="589" y="436"/>
                        <a:pt x="592" y="443"/>
                        <a:pt x="591" y="446"/>
                      </a:cubicBezTo>
                      <a:cubicBezTo>
                        <a:pt x="581" y="444"/>
                        <a:pt x="569" y="444"/>
                        <a:pt x="557" y="442"/>
                      </a:cubicBezTo>
                      <a:cubicBezTo>
                        <a:pt x="556" y="443"/>
                        <a:pt x="556" y="444"/>
                        <a:pt x="554" y="444"/>
                      </a:cubicBezTo>
                      <a:cubicBezTo>
                        <a:pt x="552" y="445"/>
                        <a:pt x="552" y="448"/>
                        <a:pt x="550" y="448"/>
                      </a:cubicBezTo>
                      <a:cubicBezTo>
                        <a:pt x="548" y="448"/>
                        <a:pt x="549" y="450"/>
                        <a:pt x="548" y="452"/>
                      </a:cubicBezTo>
                      <a:cubicBezTo>
                        <a:pt x="546" y="452"/>
                        <a:pt x="543" y="451"/>
                        <a:pt x="541" y="452"/>
                      </a:cubicBezTo>
                      <a:cubicBezTo>
                        <a:pt x="539" y="452"/>
                        <a:pt x="539" y="456"/>
                        <a:pt x="535" y="455"/>
                      </a:cubicBezTo>
                      <a:cubicBezTo>
                        <a:pt x="536" y="459"/>
                        <a:pt x="533" y="468"/>
                        <a:pt x="537" y="468"/>
                      </a:cubicBezTo>
                      <a:cubicBezTo>
                        <a:pt x="535" y="471"/>
                        <a:pt x="534" y="474"/>
                        <a:pt x="531" y="476"/>
                      </a:cubicBezTo>
                      <a:cubicBezTo>
                        <a:pt x="532" y="481"/>
                        <a:pt x="531" y="486"/>
                        <a:pt x="531" y="491"/>
                      </a:cubicBezTo>
                      <a:cubicBezTo>
                        <a:pt x="532" y="493"/>
                        <a:pt x="533" y="494"/>
                        <a:pt x="533" y="496"/>
                      </a:cubicBezTo>
                      <a:cubicBezTo>
                        <a:pt x="533" y="501"/>
                        <a:pt x="535" y="506"/>
                        <a:pt x="531" y="509"/>
                      </a:cubicBezTo>
                      <a:cubicBezTo>
                        <a:pt x="531" y="512"/>
                        <a:pt x="536" y="510"/>
                        <a:pt x="537" y="511"/>
                      </a:cubicBezTo>
                      <a:cubicBezTo>
                        <a:pt x="537" y="512"/>
                        <a:pt x="535" y="514"/>
                        <a:pt x="535" y="515"/>
                      </a:cubicBezTo>
                      <a:cubicBezTo>
                        <a:pt x="535" y="514"/>
                        <a:pt x="537" y="517"/>
                        <a:pt x="537" y="517"/>
                      </a:cubicBezTo>
                      <a:cubicBezTo>
                        <a:pt x="538" y="519"/>
                        <a:pt x="540" y="517"/>
                        <a:pt x="541" y="519"/>
                      </a:cubicBezTo>
                      <a:cubicBezTo>
                        <a:pt x="541" y="519"/>
                        <a:pt x="540" y="522"/>
                        <a:pt x="541" y="522"/>
                      </a:cubicBezTo>
                      <a:cubicBezTo>
                        <a:pt x="541" y="523"/>
                        <a:pt x="542" y="522"/>
                        <a:pt x="543" y="522"/>
                      </a:cubicBezTo>
                      <a:cubicBezTo>
                        <a:pt x="543" y="523"/>
                        <a:pt x="542" y="526"/>
                        <a:pt x="543" y="526"/>
                      </a:cubicBezTo>
                      <a:cubicBezTo>
                        <a:pt x="544" y="527"/>
                        <a:pt x="548" y="530"/>
                        <a:pt x="548" y="534"/>
                      </a:cubicBezTo>
                      <a:cubicBezTo>
                        <a:pt x="563" y="535"/>
                        <a:pt x="571" y="531"/>
                        <a:pt x="578" y="534"/>
                      </a:cubicBezTo>
                      <a:cubicBezTo>
                        <a:pt x="580" y="533"/>
                        <a:pt x="580" y="531"/>
                        <a:pt x="582" y="530"/>
                      </a:cubicBezTo>
                      <a:cubicBezTo>
                        <a:pt x="583" y="528"/>
                        <a:pt x="586" y="525"/>
                        <a:pt x="587" y="521"/>
                      </a:cubicBezTo>
                      <a:cubicBezTo>
                        <a:pt x="588" y="519"/>
                        <a:pt x="590" y="517"/>
                        <a:pt x="587" y="517"/>
                      </a:cubicBezTo>
                      <a:cubicBezTo>
                        <a:pt x="592" y="511"/>
                        <a:pt x="605" y="507"/>
                        <a:pt x="615" y="511"/>
                      </a:cubicBezTo>
                      <a:cubicBezTo>
                        <a:pt x="611" y="516"/>
                        <a:pt x="610" y="523"/>
                        <a:pt x="606" y="528"/>
                      </a:cubicBezTo>
                      <a:cubicBezTo>
                        <a:pt x="604" y="533"/>
                        <a:pt x="609" y="533"/>
                        <a:pt x="608" y="537"/>
                      </a:cubicBezTo>
                      <a:cubicBezTo>
                        <a:pt x="604" y="538"/>
                        <a:pt x="602" y="542"/>
                        <a:pt x="600" y="547"/>
                      </a:cubicBezTo>
                      <a:cubicBezTo>
                        <a:pt x="600" y="548"/>
                        <a:pt x="600" y="549"/>
                        <a:pt x="598" y="548"/>
                      </a:cubicBezTo>
                      <a:cubicBezTo>
                        <a:pt x="598" y="553"/>
                        <a:pt x="607" y="547"/>
                        <a:pt x="604" y="554"/>
                      </a:cubicBezTo>
                      <a:cubicBezTo>
                        <a:pt x="608" y="554"/>
                        <a:pt x="610" y="551"/>
                        <a:pt x="615" y="552"/>
                      </a:cubicBezTo>
                      <a:cubicBezTo>
                        <a:pt x="614" y="556"/>
                        <a:pt x="619" y="555"/>
                        <a:pt x="619" y="558"/>
                      </a:cubicBezTo>
                      <a:cubicBezTo>
                        <a:pt x="629" y="554"/>
                        <a:pt x="630" y="561"/>
                        <a:pt x="641" y="560"/>
                      </a:cubicBezTo>
                      <a:cubicBezTo>
                        <a:pt x="637" y="564"/>
                        <a:pt x="644" y="570"/>
                        <a:pt x="638" y="573"/>
                      </a:cubicBezTo>
                      <a:cubicBezTo>
                        <a:pt x="641" y="577"/>
                        <a:pt x="639" y="588"/>
                        <a:pt x="638" y="593"/>
                      </a:cubicBezTo>
                      <a:cubicBezTo>
                        <a:pt x="638" y="596"/>
                        <a:pt x="641" y="597"/>
                        <a:pt x="645" y="597"/>
                      </a:cubicBezTo>
                      <a:cubicBezTo>
                        <a:pt x="644" y="601"/>
                        <a:pt x="649" y="600"/>
                        <a:pt x="649" y="603"/>
                      </a:cubicBezTo>
                      <a:cubicBezTo>
                        <a:pt x="649" y="605"/>
                        <a:pt x="655" y="603"/>
                        <a:pt x="654" y="606"/>
                      </a:cubicBezTo>
                      <a:cubicBezTo>
                        <a:pt x="661" y="601"/>
                        <a:pt x="672" y="607"/>
                        <a:pt x="677" y="604"/>
                      </a:cubicBezTo>
                      <a:cubicBezTo>
                        <a:pt x="677" y="606"/>
                        <a:pt x="677" y="607"/>
                        <a:pt x="677" y="608"/>
                      </a:cubicBezTo>
                      <a:cubicBezTo>
                        <a:pt x="680" y="608"/>
                        <a:pt x="686" y="604"/>
                        <a:pt x="686" y="610"/>
                      </a:cubicBezTo>
                      <a:cubicBezTo>
                        <a:pt x="688" y="609"/>
                        <a:pt x="689" y="608"/>
                        <a:pt x="692" y="608"/>
                      </a:cubicBezTo>
                      <a:cubicBezTo>
                        <a:pt x="693" y="607"/>
                        <a:pt x="694" y="606"/>
                        <a:pt x="695" y="604"/>
                      </a:cubicBezTo>
                      <a:cubicBezTo>
                        <a:pt x="696" y="603"/>
                        <a:pt x="697" y="605"/>
                        <a:pt x="697" y="603"/>
                      </a:cubicBezTo>
                      <a:cubicBezTo>
                        <a:pt x="697" y="600"/>
                        <a:pt x="700" y="604"/>
                        <a:pt x="701" y="601"/>
                      </a:cubicBezTo>
                      <a:cubicBezTo>
                        <a:pt x="701" y="600"/>
                        <a:pt x="701" y="597"/>
                        <a:pt x="701" y="597"/>
                      </a:cubicBezTo>
                      <a:cubicBezTo>
                        <a:pt x="702" y="596"/>
                        <a:pt x="703" y="599"/>
                        <a:pt x="703" y="599"/>
                      </a:cubicBezTo>
                      <a:cubicBezTo>
                        <a:pt x="704" y="598"/>
                        <a:pt x="705" y="596"/>
                        <a:pt x="707" y="595"/>
                      </a:cubicBezTo>
                      <a:cubicBezTo>
                        <a:pt x="708" y="594"/>
                        <a:pt x="711" y="592"/>
                        <a:pt x="714" y="589"/>
                      </a:cubicBezTo>
                      <a:cubicBezTo>
                        <a:pt x="715" y="589"/>
                        <a:pt x="716" y="588"/>
                        <a:pt x="716" y="586"/>
                      </a:cubicBezTo>
                      <a:cubicBezTo>
                        <a:pt x="718" y="588"/>
                        <a:pt x="737" y="589"/>
                        <a:pt x="727" y="591"/>
                      </a:cubicBezTo>
                      <a:cubicBezTo>
                        <a:pt x="728" y="594"/>
                        <a:pt x="732" y="593"/>
                        <a:pt x="735" y="593"/>
                      </a:cubicBezTo>
                      <a:cubicBezTo>
                        <a:pt x="736" y="593"/>
                        <a:pt x="736" y="591"/>
                        <a:pt x="736" y="589"/>
                      </a:cubicBezTo>
                      <a:cubicBezTo>
                        <a:pt x="741" y="589"/>
                        <a:pt x="746" y="589"/>
                        <a:pt x="751" y="589"/>
                      </a:cubicBezTo>
                      <a:cubicBezTo>
                        <a:pt x="749" y="595"/>
                        <a:pt x="759" y="593"/>
                        <a:pt x="764" y="595"/>
                      </a:cubicBezTo>
                      <a:cubicBezTo>
                        <a:pt x="765" y="595"/>
                        <a:pt x="764" y="597"/>
                        <a:pt x="766" y="597"/>
                      </a:cubicBezTo>
                      <a:cubicBezTo>
                        <a:pt x="768" y="597"/>
                        <a:pt x="768" y="599"/>
                        <a:pt x="770" y="599"/>
                      </a:cubicBezTo>
                      <a:cubicBezTo>
                        <a:pt x="774" y="599"/>
                        <a:pt x="775" y="597"/>
                        <a:pt x="777" y="597"/>
                      </a:cubicBezTo>
                      <a:cubicBezTo>
                        <a:pt x="787" y="596"/>
                        <a:pt x="796" y="598"/>
                        <a:pt x="805" y="599"/>
                      </a:cubicBezTo>
                      <a:cubicBezTo>
                        <a:pt x="805" y="602"/>
                        <a:pt x="807" y="606"/>
                        <a:pt x="807" y="603"/>
                      </a:cubicBezTo>
                      <a:cubicBezTo>
                        <a:pt x="809" y="603"/>
                        <a:pt x="808" y="604"/>
                        <a:pt x="807" y="604"/>
                      </a:cubicBezTo>
                      <a:cubicBezTo>
                        <a:pt x="807" y="609"/>
                        <a:pt x="812" y="605"/>
                        <a:pt x="815" y="608"/>
                      </a:cubicBezTo>
                      <a:cubicBezTo>
                        <a:pt x="815" y="609"/>
                        <a:pt x="814" y="612"/>
                        <a:pt x="815" y="612"/>
                      </a:cubicBezTo>
                      <a:cubicBezTo>
                        <a:pt x="817" y="613"/>
                        <a:pt x="820" y="611"/>
                        <a:pt x="822" y="612"/>
                      </a:cubicBezTo>
                      <a:cubicBezTo>
                        <a:pt x="821" y="616"/>
                        <a:pt x="823" y="617"/>
                        <a:pt x="826" y="619"/>
                      </a:cubicBezTo>
                      <a:cubicBezTo>
                        <a:pt x="829" y="622"/>
                        <a:pt x="832" y="624"/>
                        <a:pt x="833" y="629"/>
                      </a:cubicBezTo>
                      <a:cubicBezTo>
                        <a:pt x="845" y="628"/>
                        <a:pt x="850" y="634"/>
                        <a:pt x="859" y="630"/>
                      </a:cubicBezTo>
                      <a:cubicBezTo>
                        <a:pt x="857" y="638"/>
                        <a:pt x="870" y="630"/>
                        <a:pt x="867" y="638"/>
                      </a:cubicBezTo>
                      <a:cubicBezTo>
                        <a:pt x="873" y="635"/>
                        <a:pt x="873" y="643"/>
                        <a:pt x="878" y="644"/>
                      </a:cubicBezTo>
                      <a:cubicBezTo>
                        <a:pt x="880" y="644"/>
                        <a:pt x="880" y="649"/>
                        <a:pt x="884" y="647"/>
                      </a:cubicBezTo>
                      <a:cubicBezTo>
                        <a:pt x="878" y="652"/>
                        <a:pt x="886" y="651"/>
                        <a:pt x="885" y="657"/>
                      </a:cubicBezTo>
                      <a:cubicBezTo>
                        <a:pt x="885" y="660"/>
                        <a:pt x="889" y="659"/>
                        <a:pt x="891" y="660"/>
                      </a:cubicBezTo>
                      <a:cubicBezTo>
                        <a:pt x="892" y="661"/>
                        <a:pt x="891" y="666"/>
                        <a:pt x="895" y="664"/>
                      </a:cubicBezTo>
                      <a:cubicBezTo>
                        <a:pt x="888" y="671"/>
                        <a:pt x="904" y="673"/>
                        <a:pt x="899" y="679"/>
                      </a:cubicBezTo>
                      <a:cubicBezTo>
                        <a:pt x="902" y="678"/>
                        <a:pt x="904" y="679"/>
                        <a:pt x="904" y="683"/>
                      </a:cubicBezTo>
                      <a:cubicBezTo>
                        <a:pt x="914" y="681"/>
                        <a:pt x="926" y="684"/>
                        <a:pt x="930" y="692"/>
                      </a:cubicBezTo>
                      <a:cubicBezTo>
                        <a:pt x="939" y="692"/>
                        <a:pt x="944" y="695"/>
                        <a:pt x="954" y="694"/>
                      </a:cubicBezTo>
                      <a:cubicBezTo>
                        <a:pt x="955" y="695"/>
                        <a:pt x="951" y="696"/>
                        <a:pt x="951" y="696"/>
                      </a:cubicBezTo>
                      <a:cubicBezTo>
                        <a:pt x="953" y="699"/>
                        <a:pt x="965" y="697"/>
                        <a:pt x="971" y="698"/>
                      </a:cubicBezTo>
                      <a:cubicBezTo>
                        <a:pt x="971" y="699"/>
                        <a:pt x="974" y="699"/>
                        <a:pt x="975" y="699"/>
                      </a:cubicBezTo>
                      <a:cubicBezTo>
                        <a:pt x="975" y="703"/>
                        <a:pt x="979" y="702"/>
                        <a:pt x="981" y="703"/>
                      </a:cubicBezTo>
                      <a:cubicBezTo>
                        <a:pt x="981" y="704"/>
                        <a:pt x="980" y="706"/>
                        <a:pt x="981" y="707"/>
                      </a:cubicBezTo>
                      <a:cubicBezTo>
                        <a:pt x="981" y="708"/>
                        <a:pt x="984" y="706"/>
                        <a:pt x="984" y="707"/>
                      </a:cubicBezTo>
                      <a:cubicBezTo>
                        <a:pt x="986" y="708"/>
                        <a:pt x="984" y="712"/>
                        <a:pt x="988" y="711"/>
                      </a:cubicBezTo>
                      <a:cubicBezTo>
                        <a:pt x="988" y="730"/>
                        <a:pt x="988" y="749"/>
                        <a:pt x="988" y="768"/>
                      </a:cubicBezTo>
                      <a:cubicBezTo>
                        <a:pt x="980" y="766"/>
                        <a:pt x="988" y="779"/>
                        <a:pt x="981" y="776"/>
                      </a:cubicBezTo>
                      <a:cubicBezTo>
                        <a:pt x="980" y="782"/>
                        <a:pt x="979" y="788"/>
                        <a:pt x="979" y="795"/>
                      </a:cubicBezTo>
                      <a:cubicBezTo>
                        <a:pt x="979" y="798"/>
                        <a:pt x="982" y="805"/>
                        <a:pt x="981" y="813"/>
                      </a:cubicBezTo>
                      <a:cubicBezTo>
                        <a:pt x="981" y="813"/>
                        <a:pt x="979" y="814"/>
                        <a:pt x="979" y="815"/>
                      </a:cubicBezTo>
                      <a:cubicBezTo>
                        <a:pt x="978" y="816"/>
                        <a:pt x="979" y="818"/>
                        <a:pt x="979" y="819"/>
                      </a:cubicBezTo>
                      <a:cubicBezTo>
                        <a:pt x="978" y="820"/>
                        <a:pt x="973" y="821"/>
                        <a:pt x="975" y="828"/>
                      </a:cubicBezTo>
                      <a:cubicBezTo>
                        <a:pt x="971" y="829"/>
                        <a:pt x="969" y="832"/>
                        <a:pt x="966" y="834"/>
                      </a:cubicBezTo>
                      <a:cubicBezTo>
                        <a:pt x="965" y="835"/>
                        <a:pt x="967" y="838"/>
                        <a:pt x="966" y="839"/>
                      </a:cubicBezTo>
                      <a:cubicBezTo>
                        <a:pt x="965" y="840"/>
                        <a:pt x="962" y="839"/>
                        <a:pt x="962" y="839"/>
                      </a:cubicBezTo>
                      <a:cubicBezTo>
                        <a:pt x="961" y="840"/>
                        <a:pt x="963" y="843"/>
                        <a:pt x="962" y="843"/>
                      </a:cubicBezTo>
                      <a:cubicBezTo>
                        <a:pt x="960" y="844"/>
                        <a:pt x="955" y="843"/>
                        <a:pt x="954" y="847"/>
                      </a:cubicBezTo>
                      <a:cubicBezTo>
                        <a:pt x="954" y="849"/>
                        <a:pt x="951" y="848"/>
                        <a:pt x="947" y="850"/>
                      </a:cubicBezTo>
                      <a:cubicBezTo>
                        <a:pt x="946" y="851"/>
                        <a:pt x="944" y="854"/>
                        <a:pt x="943" y="854"/>
                      </a:cubicBezTo>
                      <a:cubicBezTo>
                        <a:pt x="942" y="854"/>
                        <a:pt x="941" y="852"/>
                        <a:pt x="940" y="852"/>
                      </a:cubicBezTo>
                      <a:cubicBezTo>
                        <a:pt x="940" y="852"/>
                        <a:pt x="939" y="854"/>
                        <a:pt x="938" y="854"/>
                      </a:cubicBezTo>
                      <a:cubicBezTo>
                        <a:pt x="935" y="854"/>
                        <a:pt x="934" y="855"/>
                        <a:pt x="934" y="858"/>
                      </a:cubicBezTo>
                      <a:cubicBezTo>
                        <a:pt x="927" y="855"/>
                        <a:pt x="923" y="863"/>
                        <a:pt x="919" y="865"/>
                      </a:cubicBezTo>
                      <a:cubicBezTo>
                        <a:pt x="918" y="866"/>
                        <a:pt x="916" y="865"/>
                        <a:pt x="915" y="865"/>
                      </a:cubicBezTo>
                      <a:cubicBezTo>
                        <a:pt x="914" y="866"/>
                        <a:pt x="912" y="868"/>
                        <a:pt x="912" y="869"/>
                      </a:cubicBezTo>
                      <a:cubicBezTo>
                        <a:pt x="911" y="870"/>
                        <a:pt x="908" y="872"/>
                        <a:pt x="908" y="873"/>
                      </a:cubicBezTo>
                      <a:cubicBezTo>
                        <a:pt x="907" y="874"/>
                        <a:pt x="911" y="878"/>
                        <a:pt x="906" y="877"/>
                      </a:cubicBezTo>
                      <a:cubicBezTo>
                        <a:pt x="907" y="885"/>
                        <a:pt x="903" y="889"/>
                        <a:pt x="904" y="897"/>
                      </a:cubicBezTo>
                      <a:cubicBezTo>
                        <a:pt x="899" y="895"/>
                        <a:pt x="902" y="901"/>
                        <a:pt x="900" y="903"/>
                      </a:cubicBezTo>
                      <a:cubicBezTo>
                        <a:pt x="900" y="903"/>
                        <a:pt x="897" y="902"/>
                        <a:pt x="897" y="903"/>
                      </a:cubicBezTo>
                      <a:cubicBezTo>
                        <a:pt x="896" y="904"/>
                        <a:pt x="900" y="906"/>
                        <a:pt x="897" y="906"/>
                      </a:cubicBezTo>
                      <a:cubicBezTo>
                        <a:pt x="894" y="906"/>
                        <a:pt x="894" y="914"/>
                        <a:pt x="889" y="914"/>
                      </a:cubicBezTo>
                      <a:cubicBezTo>
                        <a:pt x="889" y="914"/>
                        <a:pt x="886" y="917"/>
                        <a:pt x="885" y="918"/>
                      </a:cubicBezTo>
                      <a:cubicBezTo>
                        <a:pt x="883" y="920"/>
                        <a:pt x="881" y="926"/>
                        <a:pt x="876" y="929"/>
                      </a:cubicBezTo>
                      <a:cubicBezTo>
                        <a:pt x="876" y="931"/>
                        <a:pt x="876" y="934"/>
                        <a:pt x="876" y="936"/>
                      </a:cubicBezTo>
                      <a:cubicBezTo>
                        <a:pt x="873" y="938"/>
                        <a:pt x="870" y="939"/>
                        <a:pt x="871" y="944"/>
                      </a:cubicBezTo>
                      <a:cubicBezTo>
                        <a:pt x="867" y="944"/>
                        <a:pt x="864" y="944"/>
                        <a:pt x="861" y="944"/>
                      </a:cubicBezTo>
                      <a:cubicBezTo>
                        <a:pt x="861" y="945"/>
                        <a:pt x="864" y="945"/>
                        <a:pt x="865" y="946"/>
                      </a:cubicBezTo>
                      <a:cubicBezTo>
                        <a:pt x="865" y="948"/>
                        <a:pt x="862" y="947"/>
                        <a:pt x="859" y="947"/>
                      </a:cubicBezTo>
                      <a:cubicBezTo>
                        <a:pt x="857" y="949"/>
                        <a:pt x="856" y="951"/>
                        <a:pt x="856" y="955"/>
                      </a:cubicBezTo>
                      <a:cubicBezTo>
                        <a:pt x="853" y="953"/>
                        <a:pt x="852" y="953"/>
                        <a:pt x="852" y="957"/>
                      </a:cubicBezTo>
                      <a:cubicBezTo>
                        <a:pt x="850" y="957"/>
                        <a:pt x="851" y="954"/>
                        <a:pt x="850" y="953"/>
                      </a:cubicBezTo>
                      <a:cubicBezTo>
                        <a:pt x="847" y="953"/>
                        <a:pt x="845" y="953"/>
                        <a:pt x="845" y="951"/>
                      </a:cubicBezTo>
                      <a:cubicBezTo>
                        <a:pt x="843" y="952"/>
                        <a:pt x="843" y="955"/>
                        <a:pt x="839" y="955"/>
                      </a:cubicBezTo>
                      <a:cubicBezTo>
                        <a:pt x="838" y="959"/>
                        <a:pt x="842" y="960"/>
                        <a:pt x="843" y="964"/>
                      </a:cubicBezTo>
                      <a:cubicBezTo>
                        <a:pt x="843" y="969"/>
                        <a:pt x="836" y="972"/>
                        <a:pt x="841" y="975"/>
                      </a:cubicBezTo>
                      <a:cubicBezTo>
                        <a:pt x="840" y="980"/>
                        <a:pt x="831" y="975"/>
                        <a:pt x="830" y="979"/>
                      </a:cubicBezTo>
                      <a:cubicBezTo>
                        <a:pt x="827" y="979"/>
                        <a:pt x="829" y="982"/>
                        <a:pt x="828" y="983"/>
                      </a:cubicBezTo>
                      <a:cubicBezTo>
                        <a:pt x="826" y="984"/>
                        <a:pt x="819" y="983"/>
                        <a:pt x="820" y="988"/>
                      </a:cubicBezTo>
                      <a:cubicBezTo>
                        <a:pt x="816" y="985"/>
                        <a:pt x="803" y="985"/>
                        <a:pt x="802" y="990"/>
                      </a:cubicBezTo>
                      <a:cubicBezTo>
                        <a:pt x="802" y="992"/>
                        <a:pt x="804" y="991"/>
                        <a:pt x="804" y="990"/>
                      </a:cubicBezTo>
                      <a:cubicBezTo>
                        <a:pt x="808" y="990"/>
                        <a:pt x="803" y="995"/>
                        <a:pt x="800" y="994"/>
                      </a:cubicBezTo>
                      <a:cubicBezTo>
                        <a:pt x="801" y="998"/>
                        <a:pt x="794" y="1004"/>
                        <a:pt x="798" y="1005"/>
                      </a:cubicBezTo>
                      <a:cubicBezTo>
                        <a:pt x="798" y="1006"/>
                        <a:pt x="795" y="1007"/>
                        <a:pt x="794" y="1007"/>
                      </a:cubicBezTo>
                      <a:cubicBezTo>
                        <a:pt x="794" y="1007"/>
                        <a:pt x="792" y="1005"/>
                        <a:pt x="792" y="1005"/>
                      </a:cubicBezTo>
                      <a:cubicBezTo>
                        <a:pt x="791" y="1005"/>
                        <a:pt x="786" y="1010"/>
                        <a:pt x="787" y="1003"/>
                      </a:cubicBezTo>
                      <a:cubicBezTo>
                        <a:pt x="785" y="1004"/>
                        <a:pt x="784" y="1008"/>
                        <a:pt x="783" y="1005"/>
                      </a:cubicBezTo>
                      <a:cubicBezTo>
                        <a:pt x="780" y="1006"/>
                        <a:pt x="784" y="1016"/>
                        <a:pt x="785" y="1020"/>
                      </a:cubicBezTo>
                      <a:cubicBezTo>
                        <a:pt x="786" y="1025"/>
                        <a:pt x="782" y="1023"/>
                        <a:pt x="781" y="1028"/>
                      </a:cubicBezTo>
                      <a:cubicBezTo>
                        <a:pt x="781" y="1030"/>
                        <a:pt x="781" y="1034"/>
                        <a:pt x="776" y="1033"/>
                      </a:cubicBezTo>
                      <a:cubicBezTo>
                        <a:pt x="775" y="1035"/>
                        <a:pt x="779" y="1036"/>
                        <a:pt x="779" y="1037"/>
                      </a:cubicBezTo>
                      <a:cubicBezTo>
                        <a:pt x="780" y="1040"/>
                        <a:pt x="776" y="1036"/>
                        <a:pt x="776" y="1037"/>
                      </a:cubicBezTo>
                      <a:cubicBezTo>
                        <a:pt x="774" y="1038"/>
                        <a:pt x="774" y="1043"/>
                        <a:pt x="776" y="1042"/>
                      </a:cubicBezTo>
                      <a:cubicBezTo>
                        <a:pt x="775" y="1045"/>
                        <a:pt x="774" y="1043"/>
                        <a:pt x="772" y="1042"/>
                      </a:cubicBezTo>
                      <a:cubicBezTo>
                        <a:pt x="772" y="1042"/>
                        <a:pt x="771" y="1045"/>
                        <a:pt x="770" y="1044"/>
                      </a:cubicBezTo>
                      <a:cubicBezTo>
                        <a:pt x="767" y="1040"/>
                        <a:pt x="771" y="1045"/>
                        <a:pt x="768" y="1048"/>
                      </a:cubicBezTo>
                      <a:cubicBezTo>
                        <a:pt x="765" y="1051"/>
                        <a:pt x="764" y="1047"/>
                        <a:pt x="761" y="1050"/>
                      </a:cubicBezTo>
                      <a:cubicBezTo>
                        <a:pt x="758" y="1055"/>
                        <a:pt x="769" y="1054"/>
                        <a:pt x="762" y="1057"/>
                      </a:cubicBezTo>
                      <a:cubicBezTo>
                        <a:pt x="763" y="1059"/>
                        <a:pt x="766" y="1059"/>
                        <a:pt x="768" y="1059"/>
                      </a:cubicBezTo>
                      <a:cubicBezTo>
                        <a:pt x="767" y="1063"/>
                        <a:pt x="768" y="1065"/>
                        <a:pt x="772" y="1065"/>
                      </a:cubicBezTo>
                      <a:cubicBezTo>
                        <a:pt x="775" y="1069"/>
                        <a:pt x="768" y="1071"/>
                        <a:pt x="768" y="1072"/>
                      </a:cubicBezTo>
                      <a:cubicBezTo>
                        <a:pt x="768" y="1073"/>
                        <a:pt x="769" y="1075"/>
                        <a:pt x="770" y="1074"/>
                      </a:cubicBezTo>
                      <a:cubicBezTo>
                        <a:pt x="768" y="1077"/>
                        <a:pt x="769" y="1074"/>
                        <a:pt x="768" y="1074"/>
                      </a:cubicBezTo>
                      <a:cubicBezTo>
                        <a:pt x="765" y="1074"/>
                        <a:pt x="766" y="1078"/>
                        <a:pt x="761" y="1078"/>
                      </a:cubicBezTo>
                      <a:cubicBezTo>
                        <a:pt x="763" y="1081"/>
                        <a:pt x="762" y="1082"/>
                        <a:pt x="757" y="1082"/>
                      </a:cubicBezTo>
                      <a:cubicBezTo>
                        <a:pt x="758" y="1087"/>
                        <a:pt x="754" y="1086"/>
                        <a:pt x="755" y="1091"/>
                      </a:cubicBezTo>
                      <a:cubicBezTo>
                        <a:pt x="748" y="1092"/>
                        <a:pt x="756" y="1099"/>
                        <a:pt x="749" y="1095"/>
                      </a:cubicBezTo>
                      <a:cubicBezTo>
                        <a:pt x="750" y="1099"/>
                        <a:pt x="748" y="1103"/>
                        <a:pt x="749" y="1108"/>
                      </a:cubicBezTo>
                      <a:cubicBezTo>
                        <a:pt x="750" y="1109"/>
                        <a:pt x="751" y="1110"/>
                        <a:pt x="751" y="1110"/>
                      </a:cubicBezTo>
                      <a:cubicBezTo>
                        <a:pt x="751" y="1112"/>
                        <a:pt x="748" y="1113"/>
                        <a:pt x="751" y="1117"/>
                      </a:cubicBezTo>
                      <a:cubicBezTo>
                        <a:pt x="754" y="1119"/>
                        <a:pt x="751" y="1121"/>
                        <a:pt x="753" y="1126"/>
                      </a:cubicBezTo>
                      <a:cubicBezTo>
                        <a:pt x="755" y="1130"/>
                        <a:pt x="759" y="1132"/>
                        <a:pt x="761" y="1136"/>
                      </a:cubicBezTo>
                      <a:cubicBezTo>
                        <a:pt x="765" y="1139"/>
                        <a:pt x="768" y="1133"/>
                        <a:pt x="772" y="1137"/>
                      </a:cubicBezTo>
                      <a:cubicBezTo>
                        <a:pt x="773" y="1144"/>
                        <a:pt x="766" y="1140"/>
                        <a:pt x="762" y="1141"/>
                      </a:cubicBezTo>
                      <a:cubicBezTo>
                        <a:pt x="755" y="1143"/>
                        <a:pt x="746" y="1146"/>
                        <a:pt x="740" y="1145"/>
                      </a:cubicBezTo>
                      <a:cubicBezTo>
                        <a:pt x="740" y="1145"/>
                        <a:pt x="740" y="1142"/>
                        <a:pt x="740" y="1141"/>
                      </a:cubicBezTo>
                      <a:cubicBezTo>
                        <a:pt x="732" y="1143"/>
                        <a:pt x="730" y="1138"/>
                        <a:pt x="723" y="1137"/>
                      </a:cubicBezTo>
                      <a:cubicBezTo>
                        <a:pt x="723" y="1136"/>
                        <a:pt x="723" y="1134"/>
                        <a:pt x="723" y="1132"/>
                      </a:cubicBezTo>
                      <a:cubicBezTo>
                        <a:pt x="722" y="1127"/>
                        <a:pt x="716" y="1131"/>
                        <a:pt x="716" y="1126"/>
                      </a:cubicBezTo>
                      <a:cubicBezTo>
                        <a:pt x="716" y="1125"/>
                        <a:pt x="714" y="1124"/>
                        <a:pt x="714" y="1123"/>
                      </a:cubicBezTo>
                      <a:cubicBezTo>
                        <a:pt x="714" y="1121"/>
                        <a:pt x="712" y="1121"/>
                        <a:pt x="712" y="1121"/>
                      </a:cubicBezTo>
                      <a:cubicBezTo>
                        <a:pt x="712" y="1119"/>
                        <a:pt x="716" y="1115"/>
                        <a:pt x="712" y="1115"/>
                      </a:cubicBezTo>
                      <a:cubicBezTo>
                        <a:pt x="709" y="1115"/>
                        <a:pt x="712" y="1113"/>
                        <a:pt x="712" y="1111"/>
                      </a:cubicBezTo>
                      <a:cubicBezTo>
                        <a:pt x="712" y="1109"/>
                        <a:pt x="709" y="1109"/>
                        <a:pt x="708" y="1108"/>
                      </a:cubicBezTo>
                      <a:cubicBezTo>
                        <a:pt x="708" y="1106"/>
                        <a:pt x="711" y="1106"/>
                        <a:pt x="710" y="1104"/>
                      </a:cubicBezTo>
                      <a:cubicBezTo>
                        <a:pt x="710" y="1104"/>
                        <a:pt x="709" y="1103"/>
                        <a:pt x="708" y="1102"/>
                      </a:cubicBezTo>
                      <a:cubicBezTo>
                        <a:pt x="708" y="1100"/>
                        <a:pt x="707" y="1097"/>
                        <a:pt x="705" y="1096"/>
                      </a:cubicBezTo>
                      <a:cubicBezTo>
                        <a:pt x="704" y="1094"/>
                        <a:pt x="707" y="1093"/>
                        <a:pt x="707" y="1091"/>
                      </a:cubicBezTo>
                      <a:cubicBezTo>
                        <a:pt x="706" y="1090"/>
                        <a:pt x="703" y="1088"/>
                        <a:pt x="703" y="1089"/>
                      </a:cubicBezTo>
                      <a:cubicBezTo>
                        <a:pt x="703" y="1088"/>
                        <a:pt x="710" y="1085"/>
                        <a:pt x="705" y="1083"/>
                      </a:cubicBezTo>
                      <a:cubicBezTo>
                        <a:pt x="705" y="1082"/>
                        <a:pt x="707" y="1082"/>
                        <a:pt x="708" y="1082"/>
                      </a:cubicBezTo>
                      <a:cubicBezTo>
                        <a:pt x="708" y="1077"/>
                        <a:pt x="708" y="1073"/>
                        <a:pt x="708" y="1068"/>
                      </a:cubicBezTo>
                      <a:cubicBezTo>
                        <a:pt x="707" y="1067"/>
                        <a:pt x="705" y="1066"/>
                        <a:pt x="703" y="1065"/>
                      </a:cubicBezTo>
                      <a:cubicBezTo>
                        <a:pt x="705" y="1059"/>
                        <a:pt x="709" y="1054"/>
                        <a:pt x="707" y="1048"/>
                      </a:cubicBezTo>
                      <a:cubicBezTo>
                        <a:pt x="712" y="1050"/>
                        <a:pt x="711" y="1045"/>
                        <a:pt x="716" y="1046"/>
                      </a:cubicBezTo>
                      <a:cubicBezTo>
                        <a:pt x="716" y="1041"/>
                        <a:pt x="716" y="1035"/>
                        <a:pt x="716" y="1029"/>
                      </a:cubicBezTo>
                      <a:cubicBezTo>
                        <a:pt x="725" y="1030"/>
                        <a:pt x="721" y="1017"/>
                        <a:pt x="725" y="1013"/>
                      </a:cubicBezTo>
                      <a:cubicBezTo>
                        <a:pt x="724" y="1014"/>
                        <a:pt x="722" y="1015"/>
                        <a:pt x="721" y="1013"/>
                      </a:cubicBezTo>
                      <a:cubicBezTo>
                        <a:pt x="718" y="1014"/>
                        <a:pt x="716" y="1018"/>
                        <a:pt x="716" y="1024"/>
                      </a:cubicBezTo>
                      <a:cubicBezTo>
                        <a:pt x="713" y="1022"/>
                        <a:pt x="710" y="1021"/>
                        <a:pt x="710" y="1016"/>
                      </a:cubicBezTo>
                      <a:cubicBezTo>
                        <a:pt x="707" y="1014"/>
                        <a:pt x="716" y="1010"/>
                        <a:pt x="714" y="1009"/>
                      </a:cubicBezTo>
                      <a:cubicBezTo>
                        <a:pt x="710" y="1006"/>
                        <a:pt x="715" y="1010"/>
                        <a:pt x="718" y="1007"/>
                      </a:cubicBezTo>
                      <a:cubicBezTo>
                        <a:pt x="719" y="997"/>
                        <a:pt x="715" y="989"/>
                        <a:pt x="716" y="981"/>
                      </a:cubicBezTo>
                      <a:cubicBezTo>
                        <a:pt x="716" y="981"/>
                        <a:pt x="719" y="981"/>
                        <a:pt x="720" y="981"/>
                      </a:cubicBezTo>
                      <a:cubicBezTo>
                        <a:pt x="718" y="972"/>
                        <a:pt x="720" y="971"/>
                        <a:pt x="720" y="960"/>
                      </a:cubicBezTo>
                      <a:cubicBezTo>
                        <a:pt x="724" y="955"/>
                        <a:pt x="730" y="949"/>
                        <a:pt x="727" y="942"/>
                      </a:cubicBezTo>
                      <a:cubicBezTo>
                        <a:pt x="734" y="950"/>
                        <a:pt x="728" y="928"/>
                        <a:pt x="735" y="936"/>
                      </a:cubicBezTo>
                      <a:cubicBezTo>
                        <a:pt x="734" y="932"/>
                        <a:pt x="734" y="928"/>
                        <a:pt x="733" y="923"/>
                      </a:cubicBezTo>
                      <a:cubicBezTo>
                        <a:pt x="732" y="921"/>
                        <a:pt x="729" y="918"/>
                        <a:pt x="729" y="916"/>
                      </a:cubicBezTo>
                      <a:cubicBezTo>
                        <a:pt x="729" y="913"/>
                        <a:pt x="730" y="912"/>
                        <a:pt x="731" y="910"/>
                      </a:cubicBezTo>
                      <a:cubicBezTo>
                        <a:pt x="731" y="906"/>
                        <a:pt x="729" y="900"/>
                        <a:pt x="735" y="904"/>
                      </a:cubicBezTo>
                      <a:cubicBezTo>
                        <a:pt x="734" y="899"/>
                        <a:pt x="735" y="894"/>
                        <a:pt x="736" y="890"/>
                      </a:cubicBezTo>
                      <a:cubicBezTo>
                        <a:pt x="738" y="886"/>
                        <a:pt x="737" y="888"/>
                        <a:pt x="736" y="884"/>
                      </a:cubicBezTo>
                      <a:cubicBezTo>
                        <a:pt x="736" y="882"/>
                        <a:pt x="741" y="877"/>
                        <a:pt x="738" y="875"/>
                      </a:cubicBezTo>
                      <a:cubicBezTo>
                        <a:pt x="737" y="873"/>
                        <a:pt x="738" y="873"/>
                        <a:pt x="738" y="869"/>
                      </a:cubicBezTo>
                      <a:cubicBezTo>
                        <a:pt x="739" y="867"/>
                        <a:pt x="738" y="864"/>
                        <a:pt x="738" y="862"/>
                      </a:cubicBezTo>
                      <a:cubicBezTo>
                        <a:pt x="739" y="859"/>
                        <a:pt x="740" y="858"/>
                        <a:pt x="740" y="856"/>
                      </a:cubicBezTo>
                      <a:cubicBezTo>
                        <a:pt x="741" y="849"/>
                        <a:pt x="739" y="842"/>
                        <a:pt x="740" y="836"/>
                      </a:cubicBezTo>
                      <a:cubicBezTo>
                        <a:pt x="740" y="833"/>
                        <a:pt x="742" y="832"/>
                        <a:pt x="742" y="830"/>
                      </a:cubicBezTo>
                      <a:cubicBezTo>
                        <a:pt x="741" y="824"/>
                        <a:pt x="736" y="819"/>
                        <a:pt x="736" y="813"/>
                      </a:cubicBezTo>
                      <a:cubicBezTo>
                        <a:pt x="736" y="810"/>
                        <a:pt x="734" y="814"/>
                        <a:pt x="731" y="813"/>
                      </a:cubicBezTo>
                      <a:cubicBezTo>
                        <a:pt x="728" y="809"/>
                        <a:pt x="723" y="804"/>
                        <a:pt x="718" y="804"/>
                      </a:cubicBezTo>
                      <a:cubicBezTo>
                        <a:pt x="717" y="804"/>
                        <a:pt x="715" y="799"/>
                        <a:pt x="714" y="800"/>
                      </a:cubicBezTo>
                      <a:cubicBezTo>
                        <a:pt x="711" y="803"/>
                        <a:pt x="714" y="799"/>
                        <a:pt x="712" y="798"/>
                      </a:cubicBezTo>
                      <a:cubicBezTo>
                        <a:pt x="709" y="796"/>
                        <a:pt x="704" y="800"/>
                        <a:pt x="708" y="795"/>
                      </a:cubicBezTo>
                      <a:cubicBezTo>
                        <a:pt x="708" y="791"/>
                        <a:pt x="703" y="794"/>
                        <a:pt x="701" y="793"/>
                      </a:cubicBezTo>
                      <a:cubicBezTo>
                        <a:pt x="700" y="792"/>
                        <a:pt x="702" y="789"/>
                        <a:pt x="701" y="789"/>
                      </a:cubicBezTo>
                      <a:cubicBezTo>
                        <a:pt x="700" y="788"/>
                        <a:pt x="698" y="788"/>
                        <a:pt x="697" y="787"/>
                      </a:cubicBezTo>
                      <a:cubicBezTo>
                        <a:pt x="695" y="785"/>
                        <a:pt x="692" y="780"/>
                        <a:pt x="692" y="774"/>
                      </a:cubicBezTo>
                      <a:cubicBezTo>
                        <a:pt x="692" y="772"/>
                        <a:pt x="689" y="773"/>
                        <a:pt x="688" y="772"/>
                      </a:cubicBezTo>
                      <a:cubicBezTo>
                        <a:pt x="686" y="771"/>
                        <a:pt x="688" y="763"/>
                        <a:pt x="684" y="763"/>
                      </a:cubicBezTo>
                      <a:cubicBezTo>
                        <a:pt x="681" y="763"/>
                        <a:pt x="679" y="752"/>
                        <a:pt x="677" y="748"/>
                      </a:cubicBezTo>
                      <a:cubicBezTo>
                        <a:pt x="675" y="745"/>
                        <a:pt x="672" y="741"/>
                        <a:pt x="669" y="737"/>
                      </a:cubicBezTo>
                      <a:cubicBezTo>
                        <a:pt x="668" y="735"/>
                        <a:pt x="666" y="734"/>
                        <a:pt x="666" y="733"/>
                      </a:cubicBezTo>
                      <a:cubicBezTo>
                        <a:pt x="665" y="732"/>
                        <a:pt x="666" y="730"/>
                        <a:pt x="666" y="729"/>
                      </a:cubicBezTo>
                      <a:cubicBezTo>
                        <a:pt x="665" y="727"/>
                        <a:pt x="663" y="729"/>
                        <a:pt x="662" y="727"/>
                      </a:cubicBezTo>
                      <a:cubicBezTo>
                        <a:pt x="662" y="727"/>
                        <a:pt x="659" y="713"/>
                        <a:pt x="658" y="724"/>
                      </a:cubicBezTo>
                      <a:cubicBezTo>
                        <a:pt x="654" y="722"/>
                        <a:pt x="657" y="712"/>
                        <a:pt x="656" y="707"/>
                      </a:cubicBezTo>
                      <a:cubicBezTo>
                        <a:pt x="661" y="707"/>
                        <a:pt x="661" y="702"/>
                        <a:pt x="664" y="699"/>
                      </a:cubicBezTo>
                      <a:cubicBezTo>
                        <a:pt x="665" y="694"/>
                        <a:pt x="660" y="696"/>
                        <a:pt x="658" y="694"/>
                      </a:cubicBezTo>
                      <a:cubicBezTo>
                        <a:pt x="658" y="688"/>
                        <a:pt x="661" y="686"/>
                        <a:pt x="660" y="679"/>
                      </a:cubicBezTo>
                      <a:cubicBezTo>
                        <a:pt x="661" y="678"/>
                        <a:pt x="663" y="677"/>
                        <a:pt x="666" y="677"/>
                      </a:cubicBezTo>
                      <a:cubicBezTo>
                        <a:pt x="666" y="676"/>
                        <a:pt x="665" y="673"/>
                        <a:pt x="666" y="672"/>
                      </a:cubicBezTo>
                      <a:cubicBezTo>
                        <a:pt x="666" y="671"/>
                        <a:pt x="669" y="672"/>
                        <a:pt x="669" y="672"/>
                      </a:cubicBezTo>
                      <a:cubicBezTo>
                        <a:pt x="670" y="671"/>
                        <a:pt x="669" y="670"/>
                        <a:pt x="669" y="670"/>
                      </a:cubicBezTo>
                      <a:cubicBezTo>
                        <a:pt x="670" y="669"/>
                        <a:pt x="674" y="666"/>
                        <a:pt x="673" y="666"/>
                      </a:cubicBezTo>
                      <a:cubicBezTo>
                        <a:pt x="673" y="666"/>
                        <a:pt x="671" y="666"/>
                        <a:pt x="671" y="666"/>
                      </a:cubicBezTo>
                      <a:cubicBezTo>
                        <a:pt x="671" y="666"/>
                        <a:pt x="672" y="663"/>
                        <a:pt x="673" y="664"/>
                      </a:cubicBezTo>
                      <a:cubicBezTo>
                        <a:pt x="677" y="669"/>
                        <a:pt x="674" y="661"/>
                        <a:pt x="679" y="660"/>
                      </a:cubicBezTo>
                      <a:cubicBezTo>
                        <a:pt x="682" y="660"/>
                        <a:pt x="680" y="656"/>
                        <a:pt x="682" y="653"/>
                      </a:cubicBezTo>
                      <a:cubicBezTo>
                        <a:pt x="682" y="653"/>
                        <a:pt x="691" y="646"/>
                        <a:pt x="686" y="642"/>
                      </a:cubicBezTo>
                      <a:cubicBezTo>
                        <a:pt x="684" y="639"/>
                        <a:pt x="686" y="641"/>
                        <a:pt x="686" y="638"/>
                      </a:cubicBezTo>
                      <a:cubicBezTo>
                        <a:pt x="686" y="634"/>
                        <a:pt x="682" y="620"/>
                        <a:pt x="684" y="616"/>
                      </a:cubicBezTo>
                      <a:cubicBezTo>
                        <a:pt x="675" y="617"/>
                        <a:pt x="675" y="609"/>
                        <a:pt x="666" y="612"/>
                      </a:cubicBezTo>
                      <a:cubicBezTo>
                        <a:pt x="663" y="613"/>
                        <a:pt x="666" y="615"/>
                        <a:pt x="664" y="619"/>
                      </a:cubicBezTo>
                      <a:cubicBezTo>
                        <a:pt x="654" y="620"/>
                        <a:pt x="650" y="614"/>
                        <a:pt x="641" y="614"/>
                      </a:cubicBezTo>
                      <a:cubicBezTo>
                        <a:pt x="641" y="610"/>
                        <a:pt x="636" y="611"/>
                        <a:pt x="638" y="606"/>
                      </a:cubicBezTo>
                      <a:cubicBezTo>
                        <a:pt x="635" y="605"/>
                        <a:pt x="632" y="606"/>
                        <a:pt x="630" y="604"/>
                      </a:cubicBezTo>
                      <a:cubicBezTo>
                        <a:pt x="630" y="604"/>
                        <a:pt x="631" y="601"/>
                        <a:pt x="630" y="601"/>
                      </a:cubicBezTo>
                      <a:cubicBezTo>
                        <a:pt x="630" y="600"/>
                        <a:pt x="627" y="601"/>
                        <a:pt x="626" y="601"/>
                      </a:cubicBezTo>
                      <a:cubicBezTo>
                        <a:pt x="625" y="599"/>
                        <a:pt x="626" y="595"/>
                        <a:pt x="623" y="595"/>
                      </a:cubicBezTo>
                      <a:cubicBezTo>
                        <a:pt x="623" y="590"/>
                        <a:pt x="626" y="591"/>
                        <a:pt x="623" y="588"/>
                      </a:cubicBezTo>
                      <a:cubicBezTo>
                        <a:pt x="622" y="586"/>
                        <a:pt x="621" y="587"/>
                        <a:pt x="621" y="588"/>
                      </a:cubicBezTo>
                      <a:cubicBezTo>
                        <a:pt x="618" y="586"/>
                        <a:pt x="617" y="582"/>
                        <a:pt x="612" y="582"/>
                      </a:cubicBezTo>
                      <a:cubicBezTo>
                        <a:pt x="614" y="576"/>
                        <a:pt x="605" y="581"/>
                        <a:pt x="608" y="575"/>
                      </a:cubicBezTo>
                      <a:cubicBezTo>
                        <a:pt x="606" y="574"/>
                        <a:pt x="596" y="574"/>
                        <a:pt x="598" y="575"/>
                      </a:cubicBezTo>
                      <a:cubicBezTo>
                        <a:pt x="596" y="574"/>
                        <a:pt x="598" y="572"/>
                        <a:pt x="597" y="571"/>
                      </a:cubicBezTo>
                      <a:cubicBezTo>
                        <a:pt x="596" y="570"/>
                        <a:pt x="594" y="571"/>
                        <a:pt x="593" y="571"/>
                      </a:cubicBezTo>
                      <a:cubicBezTo>
                        <a:pt x="591" y="570"/>
                        <a:pt x="587" y="568"/>
                        <a:pt x="582" y="569"/>
                      </a:cubicBezTo>
                      <a:cubicBezTo>
                        <a:pt x="584" y="562"/>
                        <a:pt x="578" y="566"/>
                        <a:pt x="574" y="563"/>
                      </a:cubicBezTo>
                      <a:cubicBezTo>
                        <a:pt x="574" y="563"/>
                        <a:pt x="575" y="560"/>
                        <a:pt x="574" y="560"/>
                      </a:cubicBezTo>
                      <a:cubicBezTo>
                        <a:pt x="574" y="559"/>
                        <a:pt x="571" y="560"/>
                        <a:pt x="571" y="560"/>
                      </a:cubicBezTo>
                      <a:cubicBezTo>
                        <a:pt x="570" y="559"/>
                        <a:pt x="571" y="557"/>
                        <a:pt x="571" y="556"/>
                      </a:cubicBezTo>
                      <a:cubicBezTo>
                        <a:pt x="570" y="555"/>
                        <a:pt x="567" y="556"/>
                        <a:pt x="567" y="556"/>
                      </a:cubicBezTo>
                      <a:cubicBezTo>
                        <a:pt x="566" y="555"/>
                        <a:pt x="567" y="553"/>
                        <a:pt x="567" y="552"/>
                      </a:cubicBezTo>
                      <a:cubicBezTo>
                        <a:pt x="565" y="551"/>
                        <a:pt x="565" y="554"/>
                        <a:pt x="565" y="554"/>
                      </a:cubicBezTo>
                      <a:cubicBezTo>
                        <a:pt x="564" y="554"/>
                        <a:pt x="560" y="552"/>
                        <a:pt x="559" y="550"/>
                      </a:cubicBezTo>
                      <a:cubicBezTo>
                        <a:pt x="557" y="553"/>
                        <a:pt x="556" y="550"/>
                        <a:pt x="554" y="550"/>
                      </a:cubicBezTo>
                      <a:cubicBezTo>
                        <a:pt x="551" y="551"/>
                        <a:pt x="548" y="554"/>
                        <a:pt x="544" y="554"/>
                      </a:cubicBezTo>
                      <a:cubicBezTo>
                        <a:pt x="540" y="554"/>
                        <a:pt x="540" y="552"/>
                        <a:pt x="537" y="552"/>
                      </a:cubicBezTo>
                      <a:cubicBezTo>
                        <a:pt x="532" y="552"/>
                        <a:pt x="534" y="555"/>
                        <a:pt x="530" y="552"/>
                      </a:cubicBezTo>
                      <a:cubicBezTo>
                        <a:pt x="527" y="551"/>
                        <a:pt x="525" y="552"/>
                        <a:pt x="520" y="550"/>
                      </a:cubicBezTo>
                      <a:cubicBezTo>
                        <a:pt x="519" y="550"/>
                        <a:pt x="519" y="547"/>
                        <a:pt x="518" y="547"/>
                      </a:cubicBezTo>
                      <a:cubicBezTo>
                        <a:pt x="517" y="546"/>
                        <a:pt x="516" y="547"/>
                        <a:pt x="515" y="547"/>
                      </a:cubicBezTo>
                      <a:cubicBezTo>
                        <a:pt x="512" y="546"/>
                        <a:pt x="504" y="545"/>
                        <a:pt x="509" y="541"/>
                      </a:cubicBezTo>
                      <a:cubicBezTo>
                        <a:pt x="504" y="541"/>
                        <a:pt x="503" y="537"/>
                        <a:pt x="498" y="537"/>
                      </a:cubicBezTo>
                      <a:cubicBezTo>
                        <a:pt x="497" y="536"/>
                        <a:pt x="496" y="534"/>
                        <a:pt x="496" y="532"/>
                      </a:cubicBezTo>
                      <a:cubicBezTo>
                        <a:pt x="488" y="531"/>
                        <a:pt x="486" y="525"/>
                        <a:pt x="477" y="524"/>
                      </a:cubicBezTo>
                      <a:cubicBezTo>
                        <a:pt x="476" y="518"/>
                        <a:pt x="472" y="515"/>
                        <a:pt x="474" y="506"/>
                      </a:cubicBezTo>
                      <a:cubicBezTo>
                        <a:pt x="473" y="498"/>
                        <a:pt x="463" y="502"/>
                        <a:pt x="468" y="494"/>
                      </a:cubicBezTo>
                      <a:cubicBezTo>
                        <a:pt x="466" y="494"/>
                        <a:pt x="465" y="495"/>
                        <a:pt x="464" y="496"/>
                      </a:cubicBezTo>
                      <a:cubicBezTo>
                        <a:pt x="462" y="496"/>
                        <a:pt x="463" y="494"/>
                        <a:pt x="462" y="493"/>
                      </a:cubicBezTo>
                      <a:cubicBezTo>
                        <a:pt x="461" y="491"/>
                        <a:pt x="457" y="491"/>
                        <a:pt x="457" y="487"/>
                      </a:cubicBezTo>
                      <a:cubicBezTo>
                        <a:pt x="457" y="485"/>
                        <a:pt x="453" y="485"/>
                        <a:pt x="451" y="485"/>
                      </a:cubicBezTo>
                      <a:cubicBezTo>
                        <a:pt x="451" y="484"/>
                        <a:pt x="454" y="483"/>
                        <a:pt x="453" y="481"/>
                      </a:cubicBezTo>
                      <a:cubicBezTo>
                        <a:pt x="453" y="481"/>
                        <a:pt x="451" y="478"/>
                        <a:pt x="451" y="478"/>
                      </a:cubicBezTo>
                      <a:cubicBezTo>
                        <a:pt x="450" y="477"/>
                        <a:pt x="448" y="478"/>
                        <a:pt x="448" y="478"/>
                      </a:cubicBezTo>
                      <a:cubicBezTo>
                        <a:pt x="446" y="476"/>
                        <a:pt x="447" y="473"/>
                        <a:pt x="446" y="472"/>
                      </a:cubicBezTo>
                      <a:cubicBezTo>
                        <a:pt x="441" y="468"/>
                        <a:pt x="436" y="467"/>
                        <a:pt x="434" y="459"/>
                      </a:cubicBezTo>
                      <a:cubicBezTo>
                        <a:pt x="431" y="456"/>
                        <a:pt x="431" y="460"/>
                        <a:pt x="427" y="457"/>
                      </a:cubicBezTo>
                      <a:cubicBezTo>
                        <a:pt x="428" y="453"/>
                        <a:pt x="424" y="453"/>
                        <a:pt x="423" y="452"/>
                      </a:cubicBezTo>
                      <a:cubicBezTo>
                        <a:pt x="422" y="449"/>
                        <a:pt x="424" y="442"/>
                        <a:pt x="418" y="442"/>
                      </a:cubicBezTo>
                      <a:cubicBezTo>
                        <a:pt x="419" y="433"/>
                        <a:pt x="414" y="429"/>
                        <a:pt x="408" y="427"/>
                      </a:cubicBezTo>
                      <a:cubicBezTo>
                        <a:pt x="407" y="429"/>
                        <a:pt x="406" y="431"/>
                        <a:pt x="405" y="433"/>
                      </a:cubicBezTo>
                      <a:cubicBezTo>
                        <a:pt x="403" y="437"/>
                        <a:pt x="409" y="438"/>
                        <a:pt x="410" y="440"/>
                      </a:cubicBezTo>
                      <a:cubicBezTo>
                        <a:pt x="411" y="441"/>
                        <a:pt x="410" y="444"/>
                        <a:pt x="410" y="444"/>
                      </a:cubicBezTo>
                      <a:cubicBezTo>
                        <a:pt x="410" y="444"/>
                        <a:pt x="412" y="444"/>
                        <a:pt x="412" y="444"/>
                      </a:cubicBezTo>
                      <a:cubicBezTo>
                        <a:pt x="413" y="447"/>
                        <a:pt x="410" y="451"/>
                        <a:pt x="414" y="452"/>
                      </a:cubicBezTo>
                      <a:cubicBezTo>
                        <a:pt x="417" y="452"/>
                        <a:pt x="415" y="457"/>
                        <a:pt x="418" y="461"/>
                      </a:cubicBezTo>
                      <a:cubicBezTo>
                        <a:pt x="418" y="462"/>
                        <a:pt x="419" y="461"/>
                        <a:pt x="420" y="463"/>
                      </a:cubicBezTo>
                      <a:cubicBezTo>
                        <a:pt x="420" y="466"/>
                        <a:pt x="425" y="465"/>
                        <a:pt x="423" y="472"/>
                      </a:cubicBezTo>
                      <a:cubicBezTo>
                        <a:pt x="424" y="474"/>
                        <a:pt x="427" y="474"/>
                        <a:pt x="429" y="474"/>
                      </a:cubicBezTo>
                      <a:cubicBezTo>
                        <a:pt x="427" y="476"/>
                        <a:pt x="431" y="477"/>
                        <a:pt x="431" y="478"/>
                      </a:cubicBezTo>
                      <a:cubicBezTo>
                        <a:pt x="431" y="479"/>
                        <a:pt x="429" y="482"/>
                        <a:pt x="429" y="481"/>
                      </a:cubicBezTo>
                      <a:cubicBezTo>
                        <a:pt x="430" y="484"/>
                        <a:pt x="435" y="483"/>
                        <a:pt x="433" y="489"/>
                      </a:cubicBezTo>
                      <a:cubicBezTo>
                        <a:pt x="430" y="487"/>
                        <a:pt x="429" y="484"/>
                        <a:pt x="423" y="485"/>
                      </a:cubicBezTo>
                      <a:cubicBezTo>
                        <a:pt x="426" y="478"/>
                        <a:pt x="419" y="479"/>
                        <a:pt x="420" y="474"/>
                      </a:cubicBezTo>
                      <a:cubicBezTo>
                        <a:pt x="419" y="471"/>
                        <a:pt x="416" y="470"/>
                        <a:pt x="414" y="468"/>
                      </a:cubicBezTo>
                      <a:cubicBezTo>
                        <a:pt x="412" y="467"/>
                        <a:pt x="411" y="465"/>
                        <a:pt x="410" y="463"/>
                      </a:cubicBezTo>
                      <a:cubicBezTo>
                        <a:pt x="407" y="462"/>
                        <a:pt x="404" y="462"/>
                        <a:pt x="403" y="459"/>
                      </a:cubicBezTo>
                      <a:cubicBezTo>
                        <a:pt x="403" y="454"/>
                        <a:pt x="404" y="457"/>
                        <a:pt x="406" y="457"/>
                      </a:cubicBezTo>
                      <a:cubicBezTo>
                        <a:pt x="408" y="449"/>
                        <a:pt x="400" y="451"/>
                        <a:pt x="401" y="444"/>
                      </a:cubicBezTo>
                      <a:cubicBezTo>
                        <a:pt x="397" y="443"/>
                        <a:pt x="396" y="440"/>
                        <a:pt x="392" y="440"/>
                      </a:cubicBezTo>
                      <a:cubicBezTo>
                        <a:pt x="392" y="436"/>
                        <a:pt x="395" y="436"/>
                        <a:pt x="392" y="431"/>
                      </a:cubicBezTo>
                      <a:cubicBezTo>
                        <a:pt x="391" y="430"/>
                        <a:pt x="390" y="429"/>
                        <a:pt x="390" y="429"/>
                      </a:cubicBezTo>
                      <a:cubicBezTo>
                        <a:pt x="388" y="425"/>
                        <a:pt x="389" y="419"/>
                        <a:pt x="380" y="420"/>
                      </a:cubicBezTo>
                      <a:cubicBezTo>
                        <a:pt x="382" y="418"/>
                        <a:pt x="382" y="417"/>
                        <a:pt x="380" y="414"/>
                      </a:cubicBezTo>
                      <a:cubicBezTo>
                        <a:pt x="380" y="414"/>
                        <a:pt x="379" y="411"/>
                        <a:pt x="379" y="411"/>
                      </a:cubicBezTo>
                      <a:cubicBezTo>
                        <a:pt x="378" y="410"/>
                        <a:pt x="374" y="411"/>
                        <a:pt x="373" y="411"/>
                      </a:cubicBezTo>
                      <a:cubicBezTo>
                        <a:pt x="372" y="409"/>
                        <a:pt x="377" y="409"/>
                        <a:pt x="377" y="409"/>
                      </a:cubicBezTo>
                      <a:cubicBezTo>
                        <a:pt x="376" y="405"/>
                        <a:pt x="365" y="403"/>
                        <a:pt x="360" y="401"/>
                      </a:cubicBezTo>
                      <a:cubicBezTo>
                        <a:pt x="359" y="400"/>
                        <a:pt x="359" y="399"/>
                        <a:pt x="358" y="398"/>
                      </a:cubicBezTo>
                      <a:cubicBezTo>
                        <a:pt x="357" y="395"/>
                        <a:pt x="356" y="394"/>
                        <a:pt x="354" y="392"/>
                      </a:cubicBezTo>
                      <a:cubicBezTo>
                        <a:pt x="353" y="390"/>
                        <a:pt x="353" y="385"/>
                        <a:pt x="351" y="381"/>
                      </a:cubicBezTo>
                      <a:cubicBezTo>
                        <a:pt x="350" y="380"/>
                        <a:pt x="347" y="380"/>
                        <a:pt x="347" y="379"/>
                      </a:cubicBezTo>
                      <a:cubicBezTo>
                        <a:pt x="346" y="376"/>
                        <a:pt x="348" y="372"/>
                        <a:pt x="343" y="373"/>
                      </a:cubicBezTo>
                      <a:cubicBezTo>
                        <a:pt x="344" y="366"/>
                        <a:pt x="340" y="362"/>
                        <a:pt x="336" y="357"/>
                      </a:cubicBezTo>
                      <a:cubicBezTo>
                        <a:pt x="334" y="354"/>
                        <a:pt x="334" y="349"/>
                        <a:pt x="330" y="351"/>
                      </a:cubicBezTo>
                      <a:cubicBezTo>
                        <a:pt x="333" y="329"/>
                        <a:pt x="329" y="316"/>
                        <a:pt x="330" y="289"/>
                      </a:cubicBezTo>
                      <a:cubicBezTo>
                        <a:pt x="330" y="288"/>
                        <a:pt x="328" y="288"/>
                        <a:pt x="328" y="286"/>
                      </a:cubicBezTo>
                      <a:cubicBezTo>
                        <a:pt x="327" y="285"/>
                        <a:pt x="326" y="283"/>
                        <a:pt x="324" y="282"/>
                      </a:cubicBezTo>
                      <a:cubicBezTo>
                        <a:pt x="324" y="281"/>
                        <a:pt x="323" y="280"/>
                        <a:pt x="321" y="280"/>
                      </a:cubicBezTo>
                      <a:cubicBezTo>
                        <a:pt x="320" y="271"/>
                        <a:pt x="312" y="266"/>
                        <a:pt x="306" y="260"/>
                      </a:cubicBezTo>
                      <a:cubicBezTo>
                        <a:pt x="305" y="259"/>
                        <a:pt x="304" y="258"/>
                        <a:pt x="304" y="256"/>
                      </a:cubicBezTo>
                      <a:cubicBezTo>
                        <a:pt x="305" y="257"/>
                        <a:pt x="309" y="259"/>
                        <a:pt x="310" y="256"/>
                      </a:cubicBezTo>
                      <a:cubicBezTo>
                        <a:pt x="313" y="256"/>
                        <a:pt x="312" y="261"/>
                        <a:pt x="317" y="260"/>
                      </a:cubicBezTo>
                      <a:cubicBezTo>
                        <a:pt x="318" y="261"/>
                        <a:pt x="319" y="264"/>
                        <a:pt x="319" y="267"/>
                      </a:cubicBezTo>
                      <a:cubicBezTo>
                        <a:pt x="328" y="266"/>
                        <a:pt x="330" y="272"/>
                        <a:pt x="336" y="274"/>
                      </a:cubicBezTo>
                      <a:cubicBezTo>
                        <a:pt x="335" y="281"/>
                        <a:pt x="339" y="283"/>
                        <a:pt x="341" y="286"/>
                      </a:cubicBezTo>
                      <a:cubicBezTo>
                        <a:pt x="343" y="285"/>
                        <a:pt x="344" y="282"/>
                        <a:pt x="343" y="280"/>
                      </a:cubicBezTo>
                      <a:cubicBezTo>
                        <a:pt x="343" y="278"/>
                        <a:pt x="340" y="278"/>
                        <a:pt x="339" y="276"/>
                      </a:cubicBezTo>
                      <a:cubicBezTo>
                        <a:pt x="338" y="273"/>
                        <a:pt x="338" y="271"/>
                        <a:pt x="338" y="269"/>
                      </a:cubicBezTo>
                      <a:cubicBezTo>
                        <a:pt x="337" y="268"/>
                        <a:pt x="336" y="267"/>
                        <a:pt x="336" y="267"/>
                      </a:cubicBezTo>
                      <a:cubicBezTo>
                        <a:pt x="335" y="266"/>
                        <a:pt x="337" y="264"/>
                        <a:pt x="338" y="265"/>
                      </a:cubicBezTo>
                      <a:cubicBezTo>
                        <a:pt x="335" y="261"/>
                        <a:pt x="331" y="262"/>
                        <a:pt x="332" y="258"/>
                      </a:cubicBezTo>
                      <a:cubicBezTo>
                        <a:pt x="323" y="259"/>
                        <a:pt x="322" y="252"/>
                        <a:pt x="313" y="252"/>
                      </a:cubicBezTo>
                      <a:cubicBezTo>
                        <a:pt x="316" y="246"/>
                        <a:pt x="307" y="251"/>
                        <a:pt x="310" y="245"/>
                      </a:cubicBezTo>
                      <a:cubicBezTo>
                        <a:pt x="308" y="243"/>
                        <a:pt x="305" y="245"/>
                        <a:pt x="302" y="241"/>
                      </a:cubicBezTo>
                      <a:cubicBezTo>
                        <a:pt x="302" y="239"/>
                        <a:pt x="304" y="239"/>
                        <a:pt x="306" y="239"/>
                      </a:cubicBezTo>
                      <a:cubicBezTo>
                        <a:pt x="308" y="234"/>
                        <a:pt x="299" y="237"/>
                        <a:pt x="300" y="237"/>
                      </a:cubicBezTo>
                      <a:cubicBezTo>
                        <a:pt x="298" y="236"/>
                        <a:pt x="300" y="234"/>
                        <a:pt x="298" y="233"/>
                      </a:cubicBezTo>
                      <a:cubicBezTo>
                        <a:pt x="298" y="233"/>
                        <a:pt x="295" y="234"/>
                        <a:pt x="295" y="233"/>
                      </a:cubicBezTo>
                      <a:cubicBezTo>
                        <a:pt x="294" y="232"/>
                        <a:pt x="297" y="231"/>
                        <a:pt x="297" y="230"/>
                      </a:cubicBezTo>
                      <a:cubicBezTo>
                        <a:pt x="296" y="227"/>
                        <a:pt x="294" y="230"/>
                        <a:pt x="291" y="230"/>
                      </a:cubicBezTo>
                      <a:cubicBezTo>
                        <a:pt x="287" y="227"/>
                        <a:pt x="289" y="223"/>
                        <a:pt x="287" y="220"/>
                      </a:cubicBezTo>
                      <a:cubicBezTo>
                        <a:pt x="286" y="219"/>
                        <a:pt x="284" y="218"/>
                        <a:pt x="282" y="219"/>
                      </a:cubicBezTo>
                      <a:cubicBezTo>
                        <a:pt x="288" y="208"/>
                        <a:pt x="267" y="215"/>
                        <a:pt x="269" y="204"/>
                      </a:cubicBezTo>
                      <a:cubicBezTo>
                        <a:pt x="270" y="204"/>
                        <a:pt x="272" y="204"/>
                        <a:pt x="274" y="204"/>
                      </a:cubicBezTo>
                      <a:cubicBezTo>
                        <a:pt x="275" y="199"/>
                        <a:pt x="266" y="205"/>
                        <a:pt x="269" y="198"/>
                      </a:cubicBezTo>
                      <a:cubicBezTo>
                        <a:pt x="265" y="198"/>
                        <a:pt x="261" y="198"/>
                        <a:pt x="257" y="198"/>
                      </a:cubicBezTo>
                      <a:cubicBezTo>
                        <a:pt x="262" y="195"/>
                        <a:pt x="255" y="194"/>
                        <a:pt x="259" y="192"/>
                      </a:cubicBezTo>
                      <a:cubicBezTo>
                        <a:pt x="260" y="189"/>
                        <a:pt x="254" y="189"/>
                        <a:pt x="255" y="191"/>
                      </a:cubicBezTo>
                      <a:cubicBezTo>
                        <a:pt x="252" y="187"/>
                        <a:pt x="255" y="186"/>
                        <a:pt x="252" y="181"/>
                      </a:cubicBezTo>
                      <a:cubicBezTo>
                        <a:pt x="248" y="181"/>
                        <a:pt x="244" y="181"/>
                        <a:pt x="241" y="181"/>
                      </a:cubicBezTo>
                      <a:cubicBezTo>
                        <a:pt x="242" y="179"/>
                        <a:pt x="243" y="177"/>
                        <a:pt x="244" y="174"/>
                      </a:cubicBezTo>
                      <a:cubicBezTo>
                        <a:pt x="243" y="170"/>
                        <a:pt x="239" y="173"/>
                        <a:pt x="242" y="168"/>
                      </a:cubicBezTo>
                      <a:cubicBezTo>
                        <a:pt x="236" y="169"/>
                        <a:pt x="232" y="171"/>
                        <a:pt x="224" y="170"/>
                      </a:cubicBezTo>
                      <a:cubicBezTo>
                        <a:pt x="224" y="165"/>
                        <a:pt x="219" y="163"/>
                        <a:pt x="214" y="161"/>
                      </a:cubicBezTo>
                      <a:cubicBezTo>
                        <a:pt x="213" y="160"/>
                        <a:pt x="210" y="160"/>
                        <a:pt x="209" y="159"/>
                      </a:cubicBezTo>
                      <a:cubicBezTo>
                        <a:pt x="208" y="159"/>
                        <a:pt x="209" y="156"/>
                        <a:pt x="209" y="155"/>
                      </a:cubicBezTo>
                      <a:cubicBezTo>
                        <a:pt x="208" y="154"/>
                        <a:pt x="204" y="156"/>
                        <a:pt x="205" y="153"/>
                      </a:cubicBezTo>
                      <a:cubicBezTo>
                        <a:pt x="199" y="151"/>
                        <a:pt x="186" y="157"/>
                        <a:pt x="183" y="153"/>
                      </a:cubicBezTo>
                      <a:cubicBezTo>
                        <a:pt x="183" y="153"/>
                        <a:pt x="183" y="151"/>
                        <a:pt x="183" y="151"/>
                      </a:cubicBezTo>
                      <a:cubicBezTo>
                        <a:pt x="181" y="151"/>
                        <a:pt x="179" y="153"/>
                        <a:pt x="179" y="153"/>
                      </a:cubicBezTo>
                      <a:cubicBezTo>
                        <a:pt x="177" y="153"/>
                        <a:pt x="177" y="147"/>
                        <a:pt x="170" y="150"/>
                      </a:cubicBezTo>
                      <a:cubicBezTo>
                        <a:pt x="170" y="145"/>
                        <a:pt x="161" y="147"/>
                        <a:pt x="166" y="142"/>
                      </a:cubicBezTo>
                      <a:cubicBezTo>
                        <a:pt x="165" y="142"/>
                        <a:pt x="164" y="144"/>
                        <a:pt x="162" y="144"/>
                      </a:cubicBezTo>
                      <a:cubicBezTo>
                        <a:pt x="161" y="144"/>
                        <a:pt x="160" y="142"/>
                        <a:pt x="160" y="142"/>
                      </a:cubicBezTo>
                      <a:cubicBezTo>
                        <a:pt x="157" y="143"/>
                        <a:pt x="154" y="147"/>
                        <a:pt x="151" y="144"/>
                      </a:cubicBezTo>
                      <a:cubicBezTo>
                        <a:pt x="147" y="144"/>
                        <a:pt x="150" y="151"/>
                        <a:pt x="149" y="153"/>
                      </a:cubicBezTo>
                      <a:cubicBezTo>
                        <a:pt x="148" y="153"/>
                        <a:pt x="146" y="151"/>
                        <a:pt x="144" y="151"/>
                      </a:cubicBezTo>
                      <a:cubicBezTo>
                        <a:pt x="141" y="152"/>
                        <a:pt x="143" y="155"/>
                        <a:pt x="142" y="155"/>
                      </a:cubicBezTo>
                      <a:cubicBezTo>
                        <a:pt x="140" y="156"/>
                        <a:pt x="133" y="155"/>
                        <a:pt x="131" y="157"/>
                      </a:cubicBezTo>
                      <a:cubicBezTo>
                        <a:pt x="129" y="158"/>
                        <a:pt x="129" y="160"/>
                        <a:pt x="127" y="161"/>
                      </a:cubicBezTo>
                      <a:cubicBezTo>
                        <a:pt x="124" y="161"/>
                        <a:pt x="123" y="159"/>
                        <a:pt x="119" y="159"/>
                      </a:cubicBezTo>
                      <a:cubicBezTo>
                        <a:pt x="122" y="156"/>
                        <a:pt x="127" y="155"/>
                        <a:pt x="125" y="148"/>
                      </a:cubicBezTo>
                      <a:cubicBezTo>
                        <a:pt x="128" y="148"/>
                        <a:pt x="129" y="146"/>
                        <a:pt x="129" y="144"/>
                      </a:cubicBezTo>
                      <a:cubicBezTo>
                        <a:pt x="128" y="142"/>
                        <a:pt x="125" y="142"/>
                        <a:pt x="123" y="142"/>
                      </a:cubicBezTo>
                      <a:cubicBezTo>
                        <a:pt x="121" y="144"/>
                        <a:pt x="121" y="147"/>
                        <a:pt x="118" y="150"/>
                      </a:cubicBezTo>
                      <a:cubicBezTo>
                        <a:pt x="116" y="151"/>
                        <a:pt x="116" y="153"/>
                        <a:pt x="114" y="153"/>
                      </a:cubicBezTo>
                      <a:cubicBezTo>
                        <a:pt x="112" y="153"/>
                        <a:pt x="112" y="158"/>
                        <a:pt x="108" y="157"/>
                      </a:cubicBezTo>
                      <a:cubicBezTo>
                        <a:pt x="109" y="160"/>
                        <a:pt x="107" y="161"/>
                        <a:pt x="105" y="161"/>
                      </a:cubicBezTo>
                      <a:cubicBezTo>
                        <a:pt x="105" y="163"/>
                        <a:pt x="105" y="166"/>
                        <a:pt x="105" y="168"/>
                      </a:cubicBezTo>
                      <a:cubicBezTo>
                        <a:pt x="99" y="170"/>
                        <a:pt x="98" y="176"/>
                        <a:pt x="93" y="179"/>
                      </a:cubicBezTo>
                      <a:cubicBezTo>
                        <a:pt x="93" y="180"/>
                        <a:pt x="90" y="179"/>
                        <a:pt x="90" y="179"/>
                      </a:cubicBezTo>
                      <a:cubicBezTo>
                        <a:pt x="89" y="180"/>
                        <a:pt x="90" y="183"/>
                        <a:pt x="90" y="183"/>
                      </a:cubicBezTo>
                      <a:cubicBezTo>
                        <a:pt x="89" y="183"/>
                        <a:pt x="82" y="183"/>
                        <a:pt x="84" y="185"/>
                      </a:cubicBezTo>
                      <a:cubicBezTo>
                        <a:pt x="88" y="188"/>
                        <a:pt x="79" y="187"/>
                        <a:pt x="77" y="191"/>
                      </a:cubicBezTo>
                      <a:cubicBezTo>
                        <a:pt x="76" y="191"/>
                        <a:pt x="74" y="197"/>
                        <a:pt x="73" y="196"/>
                      </a:cubicBezTo>
                      <a:cubicBezTo>
                        <a:pt x="71" y="194"/>
                        <a:pt x="72" y="195"/>
                        <a:pt x="71" y="198"/>
                      </a:cubicBezTo>
                      <a:cubicBezTo>
                        <a:pt x="68" y="198"/>
                        <a:pt x="66" y="198"/>
                        <a:pt x="64" y="198"/>
                      </a:cubicBezTo>
                      <a:cubicBezTo>
                        <a:pt x="60" y="200"/>
                        <a:pt x="67" y="201"/>
                        <a:pt x="58" y="202"/>
                      </a:cubicBezTo>
                      <a:cubicBezTo>
                        <a:pt x="54" y="202"/>
                        <a:pt x="51" y="202"/>
                        <a:pt x="47" y="204"/>
                      </a:cubicBezTo>
                      <a:cubicBezTo>
                        <a:pt x="44" y="205"/>
                        <a:pt x="44" y="210"/>
                        <a:pt x="39" y="207"/>
                      </a:cubicBezTo>
                      <a:cubicBezTo>
                        <a:pt x="39" y="202"/>
                        <a:pt x="45" y="204"/>
                        <a:pt x="49" y="202"/>
                      </a:cubicBezTo>
                      <a:cubicBezTo>
                        <a:pt x="50" y="201"/>
                        <a:pt x="50" y="202"/>
                        <a:pt x="50" y="200"/>
                      </a:cubicBezTo>
                      <a:cubicBezTo>
                        <a:pt x="51" y="197"/>
                        <a:pt x="55" y="198"/>
                        <a:pt x="58" y="198"/>
                      </a:cubicBezTo>
                      <a:cubicBezTo>
                        <a:pt x="61" y="198"/>
                        <a:pt x="59" y="194"/>
                        <a:pt x="60" y="192"/>
                      </a:cubicBezTo>
                      <a:cubicBezTo>
                        <a:pt x="61" y="191"/>
                        <a:pt x="62" y="196"/>
                        <a:pt x="65" y="191"/>
                      </a:cubicBezTo>
                      <a:cubicBezTo>
                        <a:pt x="66" y="190"/>
                        <a:pt x="67" y="191"/>
                        <a:pt x="67" y="189"/>
                      </a:cubicBezTo>
                      <a:cubicBezTo>
                        <a:pt x="67" y="186"/>
                        <a:pt x="72" y="187"/>
                        <a:pt x="75" y="185"/>
                      </a:cubicBezTo>
                      <a:cubicBezTo>
                        <a:pt x="75" y="182"/>
                        <a:pt x="75" y="179"/>
                        <a:pt x="75" y="176"/>
                      </a:cubicBezTo>
                      <a:cubicBezTo>
                        <a:pt x="81" y="182"/>
                        <a:pt x="75" y="170"/>
                        <a:pt x="82" y="172"/>
                      </a:cubicBezTo>
                      <a:cubicBezTo>
                        <a:pt x="83" y="167"/>
                        <a:pt x="74" y="173"/>
                        <a:pt x="77" y="166"/>
                      </a:cubicBezTo>
                      <a:cubicBezTo>
                        <a:pt x="75" y="171"/>
                        <a:pt x="63" y="165"/>
                        <a:pt x="62" y="170"/>
                      </a:cubicBezTo>
                      <a:cubicBezTo>
                        <a:pt x="59" y="171"/>
                        <a:pt x="61" y="167"/>
                        <a:pt x="60" y="166"/>
                      </a:cubicBezTo>
                      <a:cubicBezTo>
                        <a:pt x="57" y="165"/>
                        <a:pt x="52" y="168"/>
                        <a:pt x="49" y="166"/>
                      </a:cubicBezTo>
                      <a:cubicBezTo>
                        <a:pt x="51" y="162"/>
                        <a:pt x="46" y="164"/>
                        <a:pt x="45" y="163"/>
                      </a:cubicBezTo>
                      <a:cubicBezTo>
                        <a:pt x="44" y="161"/>
                        <a:pt x="46" y="160"/>
                        <a:pt x="47" y="161"/>
                      </a:cubicBezTo>
                      <a:cubicBezTo>
                        <a:pt x="43" y="156"/>
                        <a:pt x="40" y="157"/>
                        <a:pt x="37" y="151"/>
                      </a:cubicBezTo>
                      <a:cubicBezTo>
                        <a:pt x="35" y="154"/>
                        <a:pt x="29" y="153"/>
                        <a:pt x="24" y="153"/>
                      </a:cubicBezTo>
                      <a:cubicBezTo>
                        <a:pt x="24" y="151"/>
                        <a:pt x="25" y="150"/>
                        <a:pt x="26" y="150"/>
                      </a:cubicBezTo>
                      <a:cubicBezTo>
                        <a:pt x="25" y="146"/>
                        <a:pt x="19" y="147"/>
                        <a:pt x="21" y="140"/>
                      </a:cubicBezTo>
                      <a:cubicBezTo>
                        <a:pt x="20" y="138"/>
                        <a:pt x="17" y="136"/>
                        <a:pt x="17" y="138"/>
                      </a:cubicBezTo>
                      <a:cubicBezTo>
                        <a:pt x="12" y="138"/>
                        <a:pt x="16" y="133"/>
                        <a:pt x="17" y="131"/>
                      </a:cubicBezTo>
                      <a:cubicBezTo>
                        <a:pt x="17" y="130"/>
                        <a:pt x="16" y="128"/>
                        <a:pt x="17" y="127"/>
                      </a:cubicBezTo>
                      <a:cubicBezTo>
                        <a:pt x="17" y="127"/>
                        <a:pt x="20" y="128"/>
                        <a:pt x="21" y="127"/>
                      </a:cubicBezTo>
                      <a:cubicBezTo>
                        <a:pt x="22" y="126"/>
                        <a:pt x="21" y="123"/>
                        <a:pt x="22" y="122"/>
                      </a:cubicBezTo>
                      <a:cubicBezTo>
                        <a:pt x="27" y="121"/>
                        <a:pt x="34" y="120"/>
                        <a:pt x="37" y="118"/>
                      </a:cubicBezTo>
                      <a:cubicBezTo>
                        <a:pt x="40" y="116"/>
                        <a:pt x="42" y="117"/>
                        <a:pt x="45" y="116"/>
                      </a:cubicBezTo>
                      <a:cubicBezTo>
                        <a:pt x="48" y="115"/>
                        <a:pt x="42" y="111"/>
                        <a:pt x="52" y="112"/>
                      </a:cubicBezTo>
                      <a:cubicBezTo>
                        <a:pt x="51" y="108"/>
                        <a:pt x="51" y="104"/>
                        <a:pt x="49" y="97"/>
                      </a:cubicBezTo>
                      <a:cubicBezTo>
                        <a:pt x="45" y="93"/>
                        <a:pt x="34" y="104"/>
                        <a:pt x="30" y="99"/>
                      </a:cubicBezTo>
                      <a:cubicBezTo>
                        <a:pt x="27" y="96"/>
                        <a:pt x="29" y="101"/>
                        <a:pt x="22" y="101"/>
                      </a:cubicBezTo>
                      <a:cubicBezTo>
                        <a:pt x="21" y="98"/>
                        <a:pt x="14" y="100"/>
                        <a:pt x="9" y="97"/>
                      </a:cubicBezTo>
                      <a:cubicBezTo>
                        <a:pt x="9" y="97"/>
                        <a:pt x="13" y="94"/>
                        <a:pt x="9" y="94"/>
                      </a:cubicBezTo>
                      <a:cubicBezTo>
                        <a:pt x="6" y="93"/>
                        <a:pt x="3" y="92"/>
                        <a:pt x="2" y="86"/>
                      </a:cubicBezTo>
                      <a:cubicBezTo>
                        <a:pt x="13" y="87"/>
                        <a:pt x="0" y="81"/>
                        <a:pt x="13" y="82"/>
                      </a:cubicBezTo>
                      <a:cubicBezTo>
                        <a:pt x="15" y="82"/>
                        <a:pt x="14" y="81"/>
                        <a:pt x="13" y="81"/>
                      </a:cubicBezTo>
                      <a:cubicBezTo>
                        <a:pt x="14" y="77"/>
                        <a:pt x="17" y="81"/>
                        <a:pt x="17" y="81"/>
                      </a:cubicBezTo>
                      <a:cubicBezTo>
                        <a:pt x="20" y="81"/>
                        <a:pt x="21" y="78"/>
                        <a:pt x="24" y="79"/>
                      </a:cubicBezTo>
                      <a:cubicBezTo>
                        <a:pt x="25" y="79"/>
                        <a:pt x="26" y="82"/>
                        <a:pt x="28" y="82"/>
                      </a:cubicBezTo>
                      <a:cubicBezTo>
                        <a:pt x="32" y="83"/>
                        <a:pt x="36" y="81"/>
                        <a:pt x="41" y="82"/>
                      </a:cubicBezTo>
                      <a:cubicBezTo>
                        <a:pt x="44" y="83"/>
                        <a:pt x="44" y="84"/>
                        <a:pt x="47" y="82"/>
                      </a:cubicBezTo>
                      <a:cubicBezTo>
                        <a:pt x="49" y="82"/>
                        <a:pt x="47" y="81"/>
                        <a:pt x="47" y="79"/>
                      </a:cubicBezTo>
                      <a:cubicBezTo>
                        <a:pt x="49" y="79"/>
                        <a:pt x="50" y="78"/>
                        <a:pt x="50" y="77"/>
                      </a:cubicBezTo>
                      <a:cubicBezTo>
                        <a:pt x="51" y="72"/>
                        <a:pt x="42" y="78"/>
                        <a:pt x="45" y="71"/>
                      </a:cubicBezTo>
                      <a:cubicBezTo>
                        <a:pt x="40" y="70"/>
                        <a:pt x="35" y="69"/>
                        <a:pt x="30" y="68"/>
                      </a:cubicBezTo>
                      <a:cubicBezTo>
                        <a:pt x="32" y="64"/>
                        <a:pt x="32" y="65"/>
                        <a:pt x="28" y="62"/>
                      </a:cubicBezTo>
                      <a:cubicBezTo>
                        <a:pt x="27" y="62"/>
                        <a:pt x="27" y="60"/>
                        <a:pt x="26" y="60"/>
                      </a:cubicBezTo>
                      <a:cubicBezTo>
                        <a:pt x="25" y="59"/>
                        <a:pt x="21" y="60"/>
                        <a:pt x="19" y="58"/>
                      </a:cubicBezTo>
                      <a:cubicBezTo>
                        <a:pt x="19" y="58"/>
                        <a:pt x="22" y="52"/>
                        <a:pt x="19" y="53"/>
                      </a:cubicBezTo>
                      <a:cubicBezTo>
                        <a:pt x="18" y="53"/>
                        <a:pt x="19" y="55"/>
                        <a:pt x="17" y="55"/>
                      </a:cubicBezTo>
                      <a:cubicBezTo>
                        <a:pt x="15" y="54"/>
                        <a:pt x="14" y="52"/>
                        <a:pt x="11" y="53"/>
                      </a:cubicBezTo>
                      <a:cubicBezTo>
                        <a:pt x="15" y="47"/>
                        <a:pt x="23" y="46"/>
                        <a:pt x="30" y="43"/>
                      </a:cubicBezTo>
                      <a:cubicBezTo>
                        <a:pt x="28" y="37"/>
                        <a:pt x="35" y="37"/>
                        <a:pt x="37" y="34"/>
                      </a:cubicBezTo>
                      <a:cubicBezTo>
                        <a:pt x="39" y="32"/>
                        <a:pt x="37" y="28"/>
                        <a:pt x="39" y="27"/>
                      </a:cubicBezTo>
                      <a:cubicBezTo>
                        <a:pt x="44" y="31"/>
                        <a:pt x="44" y="28"/>
                        <a:pt x="52" y="28"/>
                      </a:cubicBezTo>
                      <a:cubicBezTo>
                        <a:pt x="56" y="23"/>
                        <a:pt x="62" y="19"/>
                        <a:pt x="73" y="21"/>
                      </a:cubicBezTo>
                      <a:cubicBezTo>
                        <a:pt x="75" y="22"/>
                        <a:pt x="74" y="18"/>
                        <a:pt x="75" y="17"/>
                      </a:cubicBezTo>
                      <a:cubicBezTo>
                        <a:pt x="78" y="15"/>
                        <a:pt x="85" y="19"/>
                        <a:pt x="86" y="14"/>
                      </a:cubicBezTo>
                      <a:cubicBezTo>
                        <a:pt x="88" y="13"/>
                        <a:pt x="89" y="17"/>
                        <a:pt x="90" y="17"/>
                      </a:cubicBezTo>
                      <a:cubicBezTo>
                        <a:pt x="93" y="18"/>
                        <a:pt x="96" y="16"/>
                        <a:pt x="95" y="21"/>
                      </a:cubicBezTo>
                      <a:cubicBezTo>
                        <a:pt x="103" y="21"/>
                        <a:pt x="111" y="21"/>
                        <a:pt x="119" y="21"/>
                      </a:cubicBezTo>
                      <a:cubicBezTo>
                        <a:pt x="111" y="29"/>
                        <a:pt x="132" y="18"/>
                        <a:pt x="125" y="27"/>
                      </a:cubicBezTo>
                      <a:cubicBezTo>
                        <a:pt x="129" y="27"/>
                        <a:pt x="132" y="26"/>
                        <a:pt x="132" y="23"/>
                      </a:cubicBezTo>
                      <a:cubicBezTo>
                        <a:pt x="136" y="27"/>
                        <a:pt x="144" y="25"/>
                        <a:pt x="149" y="27"/>
                      </a:cubicBezTo>
                      <a:cubicBezTo>
                        <a:pt x="150" y="27"/>
                        <a:pt x="149" y="28"/>
                        <a:pt x="151" y="28"/>
                      </a:cubicBezTo>
                      <a:cubicBezTo>
                        <a:pt x="153" y="28"/>
                        <a:pt x="153" y="30"/>
                        <a:pt x="155" y="30"/>
                      </a:cubicBezTo>
                      <a:cubicBezTo>
                        <a:pt x="160" y="31"/>
                        <a:pt x="161" y="27"/>
                        <a:pt x="164" y="30"/>
                      </a:cubicBezTo>
                      <a:cubicBezTo>
                        <a:pt x="165" y="31"/>
                        <a:pt x="186" y="31"/>
                        <a:pt x="188" y="32"/>
                      </a:cubicBezTo>
                      <a:cubicBezTo>
                        <a:pt x="191" y="34"/>
                        <a:pt x="202" y="35"/>
                        <a:pt x="209" y="36"/>
                      </a:cubicBezTo>
                      <a:cubicBezTo>
                        <a:pt x="211" y="38"/>
                        <a:pt x="214" y="40"/>
                        <a:pt x="214" y="43"/>
                      </a:cubicBezTo>
                      <a:cubicBezTo>
                        <a:pt x="221" y="44"/>
                        <a:pt x="224" y="48"/>
                        <a:pt x="229" y="45"/>
                      </a:cubicBezTo>
                      <a:cubicBezTo>
                        <a:pt x="230" y="51"/>
                        <a:pt x="239" y="48"/>
                        <a:pt x="244" y="49"/>
                      </a:cubicBezTo>
                      <a:cubicBezTo>
                        <a:pt x="244" y="47"/>
                        <a:pt x="242" y="47"/>
                        <a:pt x="241" y="47"/>
                      </a:cubicBezTo>
                      <a:cubicBezTo>
                        <a:pt x="244" y="43"/>
                        <a:pt x="249" y="39"/>
                        <a:pt x="255" y="38"/>
                      </a:cubicBezTo>
                      <a:cubicBezTo>
                        <a:pt x="255" y="41"/>
                        <a:pt x="257" y="42"/>
                        <a:pt x="257" y="40"/>
                      </a:cubicBezTo>
                      <a:cubicBezTo>
                        <a:pt x="259" y="40"/>
                        <a:pt x="259" y="43"/>
                        <a:pt x="261" y="43"/>
                      </a:cubicBezTo>
                      <a:cubicBezTo>
                        <a:pt x="265" y="44"/>
                        <a:pt x="265" y="41"/>
                        <a:pt x="265" y="38"/>
                      </a:cubicBezTo>
                      <a:cubicBezTo>
                        <a:pt x="269" y="37"/>
                        <a:pt x="270" y="39"/>
                        <a:pt x="272" y="40"/>
                      </a:cubicBezTo>
                      <a:cubicBezTo>
                        <a:pt x="274" y="38"/>
                        <a:pt x="272" y="35"/>
                        <a:pt x="276" y="32"/>
                      </a:cubicBezTo>
                      <a:cubicBezTo>
                        <a:pt x="279" y="32"/>
                        <a:pt x="281" y="35"/>
                        <a:pt x="282" y="32"/>
                      </a:cubicBezTo>
                      <a:cubicBezTo>
                        <a:pt x="285" y="33"/>
                        <a:pt x="283" y="36"/>
                        <a:pt x="280" y="36"/>
                      </a:cubicBezTo>
                      <a:cubicBezTo>
                        <a:pt x="282" y="41"/>
                        <a:pt x="295" y="31"/>
                        <a:pt x="298" y="38"/>
                      </a:cubicBezTo>
                      <a:cubicBezTo>
                        <a:pt x="304" y="38"/>
                        <a:pt x="294" y="32"/>
                        <a:pt x="300" y="32"/>
                      </a:cubicBezTo>
                      <a:cubicBezTo>
                        <a:pt x="301" y="30"/>
                        <a:pt x="303" y="28"/>
                        <a:pt x="306" y="28"/>
                      </a:cubicBezTo>
                      <a:cubicBezTo>
                        <a:pt x="306" y="30"/>
                        <a:pt x="306" y="32"/>
                        <a:pt x="306" y="34"/>
                      </a:cubicBezTo>
                      <a:cubicBezTo>
                        <a:pt x="310" y="30"/>
                        <a:pt x="311" y="37"/>
                        <a:pt x="315" y="38"/>
                      </a:cubicBezTo>
                      <a:cubicBezTo>
                        <a:pt x="321" y="38"/>
                        <a:pt x="325" y="37"/>
                        <a:pt x="326" y="34"/>
                      </a:cubicBezTo>
                      <a:cubicBezTo>
                        <a:pt x="329" y="36"/>
                        <a:pt x="334" y="36"/>
                        <a:pt x="332" y="41"/>
                      </a:cubicBezTo>
                      <a:cubicBezTo>
                        <a:pt x="336" y="40"/>
                        <a:pt x="341" y="39"/>
                        <a:pt x="341" y="34"/>
                      </a:cubicBezTo>
                      <a:cubicBezTo>
                        <a:pt x="346" y="37"/>
                        <a:pt x="348" y="33"/>
                        <a:pt x="352" y="38"/>
                      </a:cubicBezTo>
                      <a:cubicBezTo>
                        <a:pt x="357" y="38"/>
                        <a:pt x="361" y="38"/>
                        <a:pt x="365" y="38"/>
                      </a:cubicBezTo>
                      <a:cubicBezTo>
                        <a:pt x="366" y="38"/>
                        <a:pt x="363" y="41"/>
                        <a:pt x="364" y="41"/>
                      </a:cubicBezTo>
                      <a:cubicBezTo>
                        <a:pt x="363" y="41"/>
                        <a:pt x="369" y="43"/>
                        <a:pt x="367" y="43"/>
                      </a:cubicBezTo>
                      <a:cubicBezTo>
                        <a:pt x="369" y="44"/>
                        <a:pt x="370" y="41"/>
                        <a:pt x="373" y="41"/>
                      </a:cubicBezTo>
                      <a:cubicBezTo>
                        <a:pt x="373" y="42"/>
                        <a:pt x="373" y="45"/>
                        <a:pt x="373" y="45"/>
                      </a:cubicBezTo>
                      <a:cubicBezTo>
                        <a:pt x="378" y="48"/>
                        <a:pt x="386" y="44"/>
                        <a:pt x="392" y="45"/>
                      </a:cubicBezTo>
                      <a:cubicBezTo>
                        <a:pt x="392" y="47"/>
                        <a:pt x="395" y="47"/>
                        <a:pt x="397" y="47"/>
                      </a:cubicBezTo>
                      <a:cubicBezTo>
                        <a:pt x="394" y="54"/>
                        <a:pt x="404" y="48"/>
                        <a:pt x="403" y="53"/>
                      </a:cubicBezTo>
                      <a:cubicBezTo>
                        <a:pt x="404" y="57"/>
                        <a:pt x="399" y="55"/>
                        <a:pt x="399" y="58"/>
                      </a:cubicBezTo>
                      <a:cubicBezTo>
                        <a:pt x="398" y="61"/>
                        <a:pt x="401" y="62"/>
                        <a:pt x="401" y="64"/>
                      </a:cubicBezTo>
                      <a:cubicBezTo>
                        <a:pt x="421" y="62"/>
                        <a:pt x="438" y="61"/>
                        <a:pt x="453" y="68"/>
                      </a:cubicBezTo>
                      <a:cubicBezTo>
                        <a:pt x="452" y="69"/>
                        <a:pt x="451" y="71"/>
                        <a:pt x="451" y="73"/>
                      </a:cubicBezTo>
                      <a:cubicBezTo>
                        <a:pt x="455" y="73"/>
                        <a:pt x="455" y="71"/>
                        <a:pt x="459" y="71"/>
                      </a:cubicBezTo>
                      <a:cubicBezTo>
                        <a:pt x="457" y="65"/>
                        <a:pt x="458" y="67"/>
                        <a:pt x="457" y="60"/>
                      </a:cubicBezTo>
                      <a:cubicBezTo>
                        <a:pt x="458" y="57"/>
                        <a:pt x="472" y="57"/>
                        <a:pt x="468" y="55"/>
                      </a:cubicBezTo>
                      <a:cubicBezTo>
                        <a:pt x="469" y="51"/>
                        <a:pt x="471" y="54"/>
                        <a:pt x="474" y="55"/>
                      </a:cubicBezTo>
                      <a:cubicBezTo>
                        <a:pt x="474" y="57"/>
                        <a:pt x="477" y="56"/>
                        <a:pt x="477" y="58"/>
                      </a:cubicBezTo>
                      <a:cubicBezTo>
                        <a:pt x="485" y="60"/>
                        <a:pt x="490" y="57"/>
                        <a:pt x="496" y="58"/>
                      </a:cubicBezTo>
                      <a:cubicBezTo>
                        <a:pt x="496" y="58"/>
                        <a:pt x="496" y="60"/>
                        <a:pt x="498" y="60"/>
                      </a:cubicBezTo>
                      <a:cubicBezTo>
                        <a:pt x="499" y="60"/>
                        <a:pt x="500" y="62"/>
                        <a:pt x="502" y="62"/>
                      </a:cubicBezTo>
                      <a:cubicBezTo>
                        <a:pt x="508" y="62"/>
                        <a:pt x="514" y="58"/>
                        <a:pt x="524" y="60"/>
                      </a:cubicBezTo>
                      <a:cubicBezTo>
                        <a:pt x="529" y="56"/>
                        <a:pt x="528" y="53"/>
                        <a:pt x="530" y="49"/>
                      </a:cubicBezTo>
                      <a:cubicBezTo>
                        <a:pt x="528" y="43"/>
                        <a:pt x="523" y="45"/>
                        <a:pt x="522" y="43"/>
                      </a:cubicBezTo>
                      <a:cubicBezTo>
                        <a:pt x="523" y="34"/>
                        <a:pt x="540" y="39"/>
                        <a:pt x="544" y="41"/>
                      </a:cubicBezTo>
                      <a:cubicBezTo>
                        <a:pt x="544" y="44"/>
                        <a:pt x="542" y="45"/>
                        <a:pt x="539" y="45"/>
                      </a:cubicBezTo>
                      <a:cubicBezTo>
                        <a:pt x="543" y="49"/>
                        <a:pt x="539" y="50"/>
                        <a:pt x="537" y="53"/>
                      </a:cubicBezTo>
                      <a:cubicBezTo>
                        <a:pt x="536" y="57"/>
                        <a:pt x="540" y="56"/>
                        <a:pt x="543" y="56"/>
                      </a:cubicBezTo>
                      <a:cubicBezTo>
                        <a:pt x="540" y="62"/>
                        <a:pt x="544" y="63"/>
                        <a:pt x="541" y="68"/>
                      </a:cubicBezTo>
                      <a:cubicBezTo>
                        <a:pt x="546" y="71"/>
                        <a:pt x="550" y="59"/>
                        <a:pt x="548" y="60"/>
                      </a:cubicBezTo>
                      <a:cubicBezTo>
                        <a:pt x="549" y="59"/>
                        <a:pt x="554" y="65"/>
                        <a:pt x="552" y="56"/>
                      </a:cubicBezTo>
                      <a:cubicBezTo>
                        <a:pt x="560" y="58"/>
                        <a:pt x="558" y="49"/>
                        <a:pt x="563" y="47"/>
                      </a:cubicBezTo>
                      <a:cubicBezTo>
                        <a:pt x="561" y="42"/>
                        <a:pt x="558" y="38"/>
                        <a:pt x="550" y="38"/>
                      </a:cubicBezTo>
                      <a:cubicBezTo>
                        <a:pt x="554" y="35"/>
                        <a:pt x="546" y="30"/>
                        <a:pt x="541" y="28"/>
                      </a:cubicBezTo>
                      <a:cubicBezTo>
                        <a:pt x="541" y="26"/>
                        <a:pt x="541" y="23"/>
                        <a:pt x="539" y="23"/>
                      </a:cubicBezTo>
                      <a:cubicBezTo>
                        <a:pt x="539" y="19"/>
                        <a:pt x="544" y="17"/>
                        <a:pt x="544" y="14"/>
                      </a:cubicBezTo>
                      <a:cubicBezTo>
                        <a:pt x="544" y="13"/>
                        <a:pt x="549" y="11"/>
                        <a:pt x="548" y="10"/>
                      </a:cubicBezTo>
                      <a:cubicBezTo>
                        <a:pt x="543" y="5"/>
                        <a:pt x="555" y="11"/>
                        <a:pt x="550" y="6"/>
                      </a:cubicBezTo>
                      <a:cubicBezTo>
                        <a:pt x="550" y="0"/>
                        <a:pt x="555" y="8"/>
                        <a:pt x="556" y="8"/>
                      </a:cubicBezTo>
                      <a:cubicBezTo>
                        <a:pt x="558" y="9"/>
                        <a:pt x="561" y="7"/>
                        <a:pt x="563" y="8"/>
                      </a:cubicBezTo>
                      <a:cubicBezTo>
                        <a:pt x="564" y="8"/>
                        <a:pt x="560" y="11"/>
                        <a:pt x="561" y="12"/>
                      </a:cubicBezTo>
                      <a:cubicBezTo>
                        <a:pt x="562" y="12"/>
                        <a:pt x="566" y="11"/>
                        <a:pt x="567" y="12"/>
                      </a:cubicBezTo>
                      <a:cubicBezTo>
                        <a:pt x="568" y="13"/>
                        <a:pt x="566" y="16"/>
                        <a:pt x="567" y="17"/>
                      </a:cubicBezTo>
                      <a:cubicBezTo>
                        <a:pt x="567" y="18"/>
                        <a:pt x="570" y="17"/>
                        <a:pt x="571" y="17"/>
                      </a:cubicBezTo>
                      <a:cubicBezTo>
                        <a:pt x="572" y="22"/>
                        <a:pt x="567" y="20"/>
                        <a:pt x="571" y="25"/>
                      </a:cubicBezTo>
                      <a:cubicBezTo>
                        <a:pt x="571" y="26"/>
                        <a:pt x="573" y="26"/>
                        <a:pt x="572" y="28"/>
                      </a:cubicBezTo>
                      <a:cubicBezTo>
                        <a:pt x="572" y="28"/>
                        <a:pt x="571" y="29"/>
                        <a:pt x="571" y="30"/>
                      </a:cubicBezTo>
                      <a:cubicBezTo>
                        <a:pt x="570" y="33"/>
                        <a:pt x="569" y="34"/>
                        <a:pt x="569" y="36"/>
                      </a:cubicBezTo>
                      <a:cubicBezTo>
                        <a:pt x="568" y="39"/>
                        <a:pt x="581" y="40"/>
                        <a:pt x="578" y="34"/>
                      </a:cubicBezTo>
                      <a:cubicBezTo>
                        <a:pt x="582" y="34"/>
                        <a:pt x="580" y="39"/>
                        <a:pt x="585" y="38"/>
                      </a:cubicBezTo>
                      <a:cubicBezTo>
                        <a:pt x="582" y="41"/>
                        <a:pt x="587" y="41"/>
                        <a:pt x="585" y="47"/>
                      </a:cubicBezTo>
                      <a:cubicBezTo>
                        <a:pt x="594" y="48"/>
                        <a:pt x="592" y="41"/>
                        <a:pt x="598" y="45"/>
                      </a:cubicBezTo>
                      <a:cubicBezTo>
                        <a:pt x="600" y="46"/>
                        <a:pt x="600" y="44"/>
                        <a:pt x="600" y="43"/>
                      </a:cubicBezTo>
                      <a:cubicBezTo>
                        <a:pt x="605" y="45"/>
                        <a:pt x="598" y="45"/>
                        <a:pt x="602" y="49"/>
                      </a:cubicBezTo>
                      <a:cubicBezTo>
                        <a:pt x="602" y="49"/>
                        <a:pt x="606" y="51"/>
                        <a:pt x="606" y="51"/>
                      </a:cubicBezTo>
                      <a:cubicBezTo>
                        <a:pt x="606" y="54"/>
                        <a:pt x="599" y="56"/>
                        <a:pt x="602" y="62"/>
                      </a:cubicBezTo>
                      <a:close/>
                      <a:moveTo>
                        <a:pt x="380" y="82"/>
                      </a:moveTo>
                      <a:cubicBezTo>
                        <a:pt x="380" y="79"/>
                        <a:pt x="383" y="78"/>
                        <a:pt x="380" y="77"/>
                      </a:cubicBezTo>
                      <a:cubicBezTo>
                        <a:pt x="380" y="78"/>
                        <a:pt x="380" y="79"/>
                        <a:pt x="379" y="79"/>
                      </a:cubicBezTo>
                      <a:cubicBezTo>
                        <a:pt x="378" y="77"/>
                        <a:pt x="379" y="73"/>
                        <a:pt x="377" y="73"/>
                      </a:cubicBezTo>
                      <a:cubicBezTo>
                        <a:pt x="374" y="76"/>
                        <a:pt x="366" y="82"/>
                        <a:pt x="362" y="77"/>
                      </a:cubicBezTo>
                      <a:cubicBezTo>
                        <a:pt x="361" y="72"/>
                        <a:pt x="370" y="78"/>
                        <a:pt x="367" y="71"/>
                      </a:cubicBezTo>
                      <a:cubicBezTo>
                        <a:pt x="366" y="71"/>
                        <a:pt x="364" y="71"/>
                        <a:pt x="364" y="69"/>
                      </a:cubicBezTo>
                      <a:cubicBezTo>
                        <a:pt x="360" y="68"/>
                        <a:pt x="359" y="72"/>
                        <a:pt x="356" y="73"/>
                      </a:cubicBezTo>
                      <a:cubicBezTo>
                        <a:pt x="352" y="74"/>
                        <a:pt x="348" y="74"/>
                        <a:pt x="343" y="75"/>
                      </a:cubicBezTo>
                      <a:cubicBezTo>
                        <a:pt x="343" y="75"/>
                        <a:pt x="343" y="77"/>
                        <a:pt x="341" y="77"/>
                      </a:cubicBezTo>
                      <a:cubicBezTo>
                        <a:pt x="335" y="79"/>
                        <a:pt x="329" y="79"/>
                        <a:pt x="323" y="79"/>
                      </a:cubicBezTo>
                      <a:cubicBezTo>
                        <a:pt x="323" y="82"/>
                        <a:pt x="320" y="84"/>
                        <a:pt x="323" y="84"/>
                      </a:cubicBezTo>
                      <a:cubicBezTo>
                        <a:pt x="323" y="82"/>
                        <a:pt x="325" y="83"/>
                        <a:pt x="324" y="86"/>
                      </a:cubicBezTo>
                      <a:cubicBezTo>
                        <a:pt x="333" y="87"/>
                        <a:pt x="344" y="79"/>
                        <a:pt x="347" y="86"/>
                      </a:cubicBezTo>
                      <a:cubicBezTo>
                        <a:pt x="343" y="82"/>
                        <a:pt x="345" y="87"/>
                        <a:pt x="341" y="88"/>
                      </a:cubicBezTo>
                      <a:cubicBezTo>
                        <a:pt x="338" y="88"/>
                        <a:pt x="335" y="89"/>
                        <a:pt x="334" y="92"/>
                      </a:cubicBezTo>
                      <a:cubicBezTo>
                        <a:pt x="344" y="93"/>
                        <a:pt x="349" y="90"/>
                        <a:pt x="358" y="90"/>
                      </a:cubicBezTo>
                      <a:cubicBezTo>
                        <a:pt x="358" y="92"/>
                        <a:pt x="358" y="95"/>
                        <a:pt x="360" y="96"/>
                      </a:cubicBezTo>
                      <a:cubicBezTo>
                        <a:pt x="360" y="93"/>
                        <a:pt x="363" y="94"/>
                        <a:pt x="365" y="94"/>
                      </a:cubicBezTo>
                      <a:cubicBezTo>
                        <a:pt x="366" y="90"/>
                        <a:pt x="367" y="87"/>
                        <a:pt x="369" y="86"/>
                      </a:cubicBezTo>
                      <a:cubicBezTo>
                        <a:pt x="373" y="83"/>
                        <a:pt x="372" y="86"/>
                        <a:pt x="377" y="86"/>
                      </a:cubicBezTo>
                      <a:cubicBezTo>
                        <a:pt x="377" y="84"/>
                        <a:pt x="377" y="82"/>
                        <a:pt x="380" y="82"/>
                      </a:cubicBezTo>
                      <a:close/>
                      <a:moveTo>
                        <a:pt x="393" y="146"/>
                      </a:moveTo>
                      <a:cubicBezTo>
                        <a:pt x="395" y="141"/>
                        <a:pt x="401" y="143"/>
                        <a:pt x="403" y="140"/>
                      </a:cubicBezTo>
                      <a:cubicBezTo>
                        <a:pt x="403" y="140"/>
                        <a:pt x="406" y="141"/>
                        <a:pt x="406" y="140"/>
                      </a:cubicBezTo>
                      <a:cubicBezTo>
                        <a:pt x="409" y="139"/>
                        <a:pt x="413" y="140"/>
                        <a:pt x="416" y="138"/>
                      </a:cubicBezTo>
                      <a:cubicBezTo>
                        <a:pt x="416" y="138"/>
                        <a:pt x="417" y="135"/>
                        <a:pt x="418" y="135"/>
                      </a:cubicBezTo>
                      <a:cubicBezTo>
                        <a:pt x="422" y="131"/>
                        <a:pt x="426" y="136"/>
                        <a:pt x="427" y="133"/>
                      </a:cubicBezTo>
                      <a:cubicBezTo>
                        <a:pt x="426" y="133"/>
                        <a:pt x="425" y="131"/>
                        <a:pt x="427" y="131"/>
                      </a:cubicBezTo>
                      <a:cubicBezTo>
                        <a:pt x="431" y="131"/>
                        <a:pt x="431" y="129"/>
                        <a:pt x="433" y="131"/>
                      </a:cubicBezTo>
                      <a:cubicBezTo>
                        <a:pt x="434" y="132"/>
                        <a:pt x="435" y="129"/>
                        <a:pt x="434" y="129"/>
                      </a:cubicBezTo>
                      <a:cubicBezTo>
                        <a:pt x="431" y="130"/>
                        <a:pt x="435" y="125"/>
                        <a:pt x="438" y="129"/>
                      </a:cubicBezTo>
                      <a:cubicBezTo>
                        <a:pt x="439" y="126"/>
                        <a:pt x="442" y="124"/>
                        <a:pt x="442" y="120"/>
                      </a:cubicBezTo>
                      <a:cubicBezTo>
                        <a:pt x="435" y="118"/>
                        <a:pt x="434" y="123"/>
                        <a:pt x="427" y="122"/>
                      </a:cubicBezTo>
                      <a:cubicBezTo>
                        <a:pt x="427" y="125"/>
                        <a:pt x="425" y="126"/>
                        <a:pt x="423" y="127"/>
                      </a:cubicBezTo>
                      <a:cubicBezTo>
                        <a:pt x="417" y="130"/>
                        <a:pt x="419" y="126"/>
                        <a:pt x="414" y="127"/>
                      </a:cubicBezTo>
                      <a:cubicBezTo>
                        <a:pt x="413" y="127"/>
                        <a:pt x="413" y="129"/>
                        <a:pt x="410" y="129"/>
                      </a:cubicBezTo>
                      <a:cubicBezTo>
                        <a:pt x="408" y="129"/>
                        <a:pt x="407" y="126"/>
                        <a:pt x="403" y="127"/>
                      </a:cubicBezTo>
                      <a:cubicBezTo>
                        <a:pt x="402" y="126"/>
                        <a:pt x="403" y="124"/>
                        <a:pt x="401" y="123"/>
                      </a:cubicBezTo>
                      <a:cubicBezTo>
                        <a:pt x="401" y="126"/>
                        <a:pt x="400" y="128"/>
                        <a:pt x="399" y="129"/>
                      </a:cubicBezTo>
                      <a:cubicBezTo>
                        <a:pt x="399" y="132"/>
                        <a:pt x="402" y="131"/>
                        <a:pt x="403" y="133"/>
                      </a:cubicBezTo>
                      <a:cubicBezTo>
                        <a:pt x="397" y="131"/>
                        <a:pt x="397" y="135"/>
                        <a:pt x="395" y="137"/>
                      </a:cubicBezTo>
                      <a:cubicBezTo>
                        <a:pt x="393" y="139"/>
                        <a:pt x="388" y="137"/>
                        <a:pt x="388" y="140"/>
                      </a:cubicBezTo>
                      <a:cubicBezTo>
                        <a:pt x="388" y="145"/>
                        <a:pt x="379" y="139"/>
                        <a:pt x="382" y="146"/>
                      </a:cubicBezTo>
                      <a:cubicBezTo>
                        <a:pt x="386" y="146"/>
                        <a:pt x="390" y="146"/>
                        <a:pt x="393" y="146"/>
                      </a:cubicBezTo>
                      <a:close/>
                      <a:moveTo>
                        <a:pt x="530" y="219"/>
                      </a:moveTo>
                      <a:cubicBezTo>
                        <a:pt x="528" y="219"/>
                        <a:pt x="528" y="220"/>
                        <a:pt x="528" y="220"/>
                      </a:cubicBezTo>
                      <a:cubicBezTo>
                        <a:pt x="527" y="221"/>
                        <a:pt x="522" y="222"/>
                        <a:pt x="522" y="222"/>
                      </a:cubicBezTo>
                      <a:cubicBezTo>
                        <a:pt x="521" y="224"/>
                        <a:pt x="524" y="230"/>
                        <a:pt x="520" y="230"/>
                      </a:cubicBezTo>
                      <a:cubicBezTo>
                        <a:pt x="520" y="228"/>
                        <a:pt x="521" y="224"/>
                        <a:pt x="518" y="224"/>
                      </a:cubicBezTo>
                      <a:cubicBezTo>
                        <a:pt x="518" y="227"/>
                        <a:pt x="518" y="229"/>
                        <a:pt x="518" y="232"/>
                      </a:cubicBezTo>
                      <a:cubicBezTo>
                        <a:pt x="521" y="232"/>
                        <a:pt x="525" y="232"/>
                        <a:pt x="528" y="232"/>
                      </a:cubicBezTo>
                      <a:cubicBezTo>
                        <a:pt x="526" y="234"/>
                        <a:pt x="531" y="237"/>
                        <a:pt x="531" y="239"/>
                      </a:cubicBezTo>
                      <a:cubicBezTo>
                        <a:pt x="533" y="245"/>
                        <a:pt x="534" y="243"/>
                        <a:pt x="537" y="247"/>
                      </a:cubicBezTo>
                      <a:cubicBezTo>
                        <a:pt x="535" y="247"/>
                        <a:pt x="533" y="247"/>
                        <a:pt x="533" y="250"/>
                      </a:cubicBezTo>
                      <a:cubicBezTo>
                        <a:pt x="533" y="253"/>
                        <a:pt x="536" y="253"/>
                        <a:pt x="535" y="256"/>
                      </a:cubicBezTo>
                      <a:cubicBezTo>
                        <a:pt x="538" y="256"/>
                        <a:pt x="540" y="256"/>
                        <a:pt x="543" y="256"/>
                      </a:cubicBezTo>
                      <a:cubicBezTo>
                        <a:pt x="545" y="254"/>
                        <a:pt x="545" y="249"/>
                        <a:pt x="544" y="245"/>
                      </a:cubicBezTo>
                      <a:cubicBezTo>
                        <a:pt x="542" y="244"/>
                        <a:pt x="540" y="243"/>
                        <a:pt x="539" y="241"/>
                      </a:cubicBezTo>
                      <a:cubicBezTo>
                        <a:pt x="542" y="231"/>
                        <a:pt x="539" y="236"/>
                        <a:pt x="537" y="233"/>
                      </a:cubicBezTo>
                      <a:cubicBezTo>
                        <a:pt x="534" y="230"/>
                        <a:pt x="535" y="223"/>
                        <a:pt x="533" y="219"/>
                      </a:cubicBezTo>
                      <a:cubicBezTo>
                        <a:pt x="532" y="219"/>
                        <a:pt x="531" y="218"/>
                        <a:pt x="530" y="219"/>
                      </a:cubicBezTo>
                      <a:close/>
                      <a:moveTo>
                        <a:pt x="602" y="276"/>
                      </a:moveTo>
                      <a:cubicBezTo>
                        <a:pt x="596" y="274"/>
                        <a:pt x="598" y="279"/>
                        <a:pt x="595" y="280"/>
                      </a:cubicBezTo>
                      <a:cubicBezTo>
                        <a:pt x="594" y="279"/>
                        <a:pt x="593" y="278"/>
                        <a:pt x="591" y="278"/>
                      </a:cubicBezTo>
                      <a:cubicBezTo>
                        <a:pt x="591" y="285"/>
                        <a:pt x="584" y="281"/>
                        <a:pt x="582" y="284"/>
                      </a:cubicBezTo>
                      <a:cubicBezTo>
                        <a:pt x="580" y="285"/>
                        <a:pt x="582" y="286"/>
                        <a:pt x="580" y="288"/>
                      </a:cubicBezTo>
                      <a:cubicBezTo>
                        <a:pt x="579" y="288"/>
                        <a:pt x="576" y="287"/>
                        <a:pt x="576" y="289"/>
                      </a:cubicBezTo>
                      <a:cubicBezTo>
                        <a:pt x="579" y="290"/>
                        <a:pt x="576" y="292"/>
                        <a:pt x="576" y="295"/>
                      </a:cubicBezTo>
                      <a:cubicBezTo>
                        <a:pt x="580" y="298"/>
                        <a:pt x="581" y="292"/>
                        <a:pt x="584" y="291"/>
                      </a:cubicBezTo>
                      <a:cubicBezTo>
                        <a:pt x="587" y="290"/>
                        <a:pt x="591" y="292"/>
                        <a:pt x="595" y="291"/>
                      </a:cubicBezTo>
                      <a:cubicBezTo>
                        <a:pt x="597" y="291"/>
                        <a:pt x="597" y="290"/>
                        <a:pt x="600" y="289"/>
                      </a:cubicBezTo>
                      <a:cubicBezTo>
                        <a:pt x="605" y="289"/>
                        <a:pt x="610" y="291"/>
                        <a:pt x="612" y="293"/>
                      </a:cubicBezTo>
                      <a:cubicBezTo>
                        <a:pt x="610" y="294"/>
                        <a:pt x="608" y="293"/>
                        <a:pt x="608" y="295"/>
                      </a:cubicBezTo>
                      <a:cubicBezTo>
                        <a:pt x="609" y="294"/>
                        <a:pt x="610" y="297"/>
                        <a:pt x="610" y="297"/>
                      </a:cubicBezTo>
                      <a:cubicBezTo>
                        <a:pt x="611" y="297"/>
                        <a:pt x="612" y="295"/>
                        <a:pt x="612" y="295"/>
                      </a:cubicBezTo>
                      <a:cubicBezTo>
                        <a:pt x="619" y="296"/>
                        <a:pt x="616" y="296"/>
                        <a:pt x="621" y="293"/>
                      </a:cubicBezTo>
                      <a:cubicBezTo>
                        <a:pt x="627" y="290"/>
                        <a:pt x="630" y="295"/>
                        <a:pt x="634" y="291"/>
                      </a:cubicBezTo>
                      <a:cubicBezTo>
                        <a:pt x="629" y="290"/>
                        <a:pt x="635" y="283"/>
                        <a:pt x="630" y="288"/>
                      </a:cubicBezTo>
                      <a:cubicBezTo>
                        <a:pt x="627" y="291"/>
                        <a:pt x="626" y="280"/>
                        <a:pt x="626" y="280"/>
                      </a:cubicBezTo>
                      <a:cubicBezTo>
                        <a:pt x="626" y="279"/>
                        <a:pt x="621" y="280"/>
                        <a:pt x="623" y="276"/>
                      </a:cubicBezTo>
                      <a:cubicBezTo>
                        <a:pt x="620" y="276"/>
                        <a:pt x="616" y="276"/>
                        <a:pt x="613" y="276"/>
                      </a:cubicBezTo>
                      <a:cubicBezTo>
                        <a:pt x="614" y="274"/>
                        <a:pt x="616" y="273"/>
                        <a:pt x="613" y="271"/>
                      </a:cubicBezTo>
                      <a:cubicBezTo>
                        <a:pt x="607" y="273"/>
                        <a:pt x="609" y="271"/>
                        <a:pt x="602" y="271"/>
                      </a:cubicBezTo>
                      <a:cubicBezTo>
                        <a:pt x="601" y="273"/>
                        <a:pt x="600" y="274"/>
                        <a:pt x="602" y="276"/>
                      </a:cubicBezTo>
                      <a:close/>
                      <a:moveTo>
                        <a:pt x="653" y="323"/>
                      </a:moveTo>
                      <a:cubicBezTo>
                        <a:pt x="651" y="323"/>
                        <a:pt x="650" y="323"/>
                        <a:pt x="651" y="321"/>
                      </a:cubicBezTo>
                      <a:cubicBezTo>
                        <a:pt x="659" y="323"/>
                        <a:pt x="651" y="309"/>
                        <a:pt x="658" y="310"/>
                      </a:cubicBezTo>
                      <a:cubicBezTo>
                        <a:pt x="662" y="314"/>
                        <a:pt x="663" y="309"/>
                        <a:pt x="669" y="310"/>
                      </a:cubicBezTo>
                      <a:cubicBezTo>
                        <a:pt x="666" y="299"/>
                        <a:pt x="653" y="297"/>
                        <a:pt x="641" y="299"/>
                      </a:cubicBezTo>
                      <a:cubicBezTo>
                        <a:pt x="640" y="298"/>
                        <a:pt x="639" y="297"/>
                        <a:pt x="639" y="295"/>
                      </a:cubicBezTo>
                      <a:cubicBezTo>
                        <a:pt x="635" y="294"/>
                        <a:pt x="634" y="299"/>
                        <a:pt x="630" y="299"/>
                      </a:cubicBezTo>
                      <a:cubicBezTo>
                        <a:pt x="628" y="299"/>
                        <a:pt x="627" y="296"/>
                        <a:pt x="625" y="297"/>
                      </a:cubicBezTo>
                      <a:cubicBezTo>
                        <a:pt x="622" y="298"/>
                        <a:pt x="621" y="300"/>
                        <a:pt x="619" y="301"/>
                      </a:cubicBezTo>
                      <a:cubicBezTo>
                        <a:pt x="616" y="302"/>
                        <a:pt x="614" y="301"/>
                        <a:pt x="612" y="302"/>
                      </a:cubicBezTo>
                      <a:cubicBezTo>
                        <a:pt x="612" y="306"/>
                        <a:pt x="610" y="307"/>
                        <a:pt x="608" y="308"/>
                      </a:cubicBezTo>
                      <a:cubicBezTo>
                        <a:pt x="608" y="323"/>
                        <a:pt x="605" y="324"/>
                        <a:pt x="606" y="340"/>
                      </a:cubicBezTo>
                      <a:cubicBezTo>
                        <a:pt x="613" y="342"/>
                        <a:pt x="609" y="335"/>
                        <a:pt x="615" y="336"/>
                      </a:cubicBezTo>
                      <a:cubicBezTo>
                        <a:pt x="615" y="333"/>
                        <a:pt x="616" y="330"/>
                        <a:pt x="617" y="329"/>
                      </a:cubicBezTo>
                      <a:cubicBezTo>
                        <a:pt x="620" y="324"/>
                        <a:pt x="618" y="319"/>
                        <a:pt x="619" y="314"/>
                      </a:cubicBezTo>
                      <a:cubicBezTo>
                        <a:pt x="619" y="313"/>
                        <a:pt x="622" y="311"/>
                        <a:pt x="623" y="310"/>
                      </a:cubicBezTo>
                      <a:cubicBezTo>
                        <a:pt x="624" y="308"/>
                        <a:pt x="622" y="304"/>
                        <a:pt x="625" y="304"/>
                      </a:cubicBezTo>
                      <a:cubicBezTo>
                        <a:pt x="628" y="304"/>
                        <a:pt x="630" y="304"/>
                        <a:pt x="632" y="302"/>
                      </a:cubicBezTo>
                      <a:cubicBezTo>
                        <a:pt x="629" y="309"/>
                        <a:pt x="638" y="304"/>
                        <a:pt x="638" y="308"/>
                      </a:cubicBezTo>
                      <a:cubicBezTo>
                        <a:pt x="639" y="314"/>
                        <a:pt x="639" y="312"/>
                        <a:pt x="638" y="317"/>
                      </a:cubicBezTo>
                      <a:cubicBezTo>
                        <a:pt x="639" y="318"/>
                        <a:pt x="641" y="317"/>
                        <a:pt x="641" y="319"/>
                      </a:cubicBezTo>
                      <a:cubicBezTo>
                        <a:pt x="640" y="320"/>
                        <a:pt x="638" y="319"/>
                        <a:pt x="638" y="321"/>
                      </a:cubicBezTo>
                      <a:cubicBezTo>
                        <a:pt x="644" y="319"/>
                        <a:pt x="650" y="327"/>
                        <a:pt x="653" y="323"/>
                      </a:cubicBezTo>
                      <a:close/>
                      <a:moveTo>
                        <a:pt x="686" y="315"/>
                      </a:moveTo>
                      <a:cubicBezTo>
                        <a:pt x="686" y="315"/>
                        <a:pt x="686" y="319"/>
                        <a:pt x="686" y="319"/>
                      </a:cubicBezTo>
                      <a:cubicBezTo>
                        <a:pt x="683" y="322"/>
                        <a:pt x="675" y="314"/>
                        <a:pt x="671" y="317"/>
                      </a:cubicBezTo>
                      <a:cubicBezTo>
                        <a:pt x="672" y="321"/>
                        <a:pt x="669" y="321"/>
                        <a:pt x="667" y="323"/>
                      </a:cubicBezTo>
                      <a:cubicBezTo>
                        <a:pt x="672" y="328"/>
                        <a:pt x="673" y="325"/>
                        <a:pt x="679" y="325"/>
                      </a:cubicBezTo>
                      <a:cubicBezTo>
                        <a:pt x="683" y="325"/>
                        <a:pt x="689" y="326"/>
                        <a:pt x="692" y="323"/>
                      </a:cubicBezTo>
                      <a:cubicBezTo>
                        <a:pt x="691" y="323"/>
                        <a:pt x="690" y="321"/>
                        <a:pt x="692" y="321"/>
                      </a:cubicBezTo>
                      <a:cubicBezTo>
                        <a:pt x="693" y="321"/>
                        <a:pt x="695" y="321"/>
                        <a:pt x="695" y="319"/>
                      </a:cubicBezTo>
                      <a:cubicBezTo>
                        <a:pt x="691" y="319"/>
                        <a:pt x="689" y="316"/>
                        <a:pt x="686" y="315"/>
                      </a:cubicBezTo>
                      <a:close/>
                      <a:moveTo>
                        <a:pt x="660" y="330"/>
                      </a:moveTo>
                      <a:cubicBezTo>
                        <a:pt x="659" y="330"/>
                        <a:pt x="659" y="327"/>
                        <a:pt x="656" y="329"/>
                      </a:cubicBezTo>
                      <a:cubicBezTo>
                        <a:pt x="656" y="329"/>
                        <a:pt x="657" y="332"/>
                        <a:pt x="656" y="332"/>
                      </a:cubicBezTo>
                      <a:cubicBezTo>
                        <a:pt x="653" y="332"/>
                        <a:pt x="650" y="332"/>
                        <a:pt x="647" y="332"/>
                      </a:cubicBezTo>
                      <a:cubicBezTo>
                        <a:pt x="650" y="339"/>
                        <a:pt x="641" y="333"/>
                        <a:pt x="641" y="338"/>
                      </a:cubicBezTo>
                      <a:cubicBezTo>
                        <a:pt x="643" y="338"/>
                        <a:pt x="645" y="338"/>
                        <a:pt x="647" y="338"/>
                      </a:cubicBezTo>
                      <a:cubicBezTo>
                        <a:pt x="647" y="340"/>
                        <a:pt x="645" y="340"/>
                        <a:pt x="645" y="342"/>
                      </a:cubicBezTo>
                      <a:cubicBezTo>
                        <a:pt x="650" y="343"/>
                        <a:pt x="649" y="338"/>
                        <a:pt x="653" y="338"/>
                      </a:cubicBezTo>
                      <a:cubicBezTo>
                        <a:pt x="655" y="339"/>
                        <a:pt x="658" y="340"/>
                        <a:pt x="662" y="340"/>
                      </a:cubicBezTo>
                      <a:cubicBezTo>
                        <a:pt x="661" y="332"/>
                        <a:pt x="674" y="338"/>
                        <a:pt x="671" y="329"/>
                      </a:cubicBezTo>
                      <a:cubicBezTo>
                        <a:pt x="665" y="327"/>
                        <a:pt x="662" y="331"/>
                        <a:pt x="660" y="330"/>
                      </a:cubicBezTo>
                      <a:close/>
                    </a:path>
                  </a:pathLst>
                </a:custGeom>
                <a:grpFill/>
                <a:ln>
                  <a:noFill/>
                </a:ln>
              </p:spPr>
              <p:txBody>
                <a:bodyPr anchor="ctr"/>
                <a:lstStyle/>
                <a:p>
                  <a:pPr algn="ctr"/>
                  <a:endParaRPr dirty="0">
                    <a:cs typeface="+mn-ea"/>
                    <a:sym typeface="+mn-lt"/>
                  </a:endParaRPr>
                </a:p>
              </p:txBody>
            </p:sp>
            <p:sp>
              <p:nvSpPr>
                <p:cNvPr id="151" name="iş1iḋè"/>
                <p:cNvSpPr/>
                <p:nvPr/>
              </p:nvSpPr>
              <p:spPr bwMode="auto">
                <a:xfrm>
                  <a:off x="5559321" y="1164304"/>
                  <a:ext cx="126070" cy="191908"/>
                </a:xfrm>
                <a:custGeom>
                  <a:avLst/>
                  <a:gdLst>
                    <a:gd name="T0" fmla="*/ 16 w 60"/>
                    <a:gd name="T1" fmla="*/ 9 h 92"/>
                    <a:gd name="T2" fmla="*/ 30 w 60"/>
                    <a:gd name="T3" fmla="*/ 7 h 92"/>
                    <a:gd name="T4" fmla="*/ 31 w 60"/>
                    <a:gd name="T5" fmla="*/ 19 h 92"/>
                    <a:gd name="T6" fmla="*/ 22 w 60"/>
                    <a:gd name="T7" fmla="*/ 24 h 92"/>
                    <a:gd name="T8" fmla="*/ 33 w 60"/>
                    <a:gd name="T9" fmla="*/ 30 h 92"/>
                    <a:gd name="T10" fmla="*/ 39 w 60"/>
                    <a:gd name="T11" fmla="*/ 43 h 92"/>
                    <a:gd name="T12" fmla="*/ 43 w 60"/>
                    <a:gd name="T13" fmla="*/ 47 h 92"/>
                    <a:gd name="T14" fmla="*/ 50 w 60"/>
                    <a:gd name="T15" fmla="*/ 50 h 92"/>
                    <a:gd name="T16" fmla="*/ 46 w 60"/>
                    <a:gd name="T17" fmla="*/ 58 h 92"/>
                    <a:gd name="T18" fmla="*/ 58 w 60"/>
                    <a:gd name="T19" fmla="*/ 60 h 92"/>
                    <a:gd name="T20" fmla="*/ 58 w 60"/>
                    <a:gd name="T21" fmla="*/ 71 h 92"/>
                    <a:gd name="T22" fmla="*/ 54 w 60"/>
                    <a:gd name="T23" fmla="*/ 71 h 92"/>
                    <a:gd name="T24" fmla="*/ 58 w 60"/>
                    <a:gd name="T25" fmla="*/ 73 h 92"/>
                    <a:gd name="T26" fmla="*/ 54 w 60"/>
                    <a:gd name="T27" fmla="*/ 78 h 92"/>
                    <a:gd name="T28" fmla="*/ 48 w 60"/>
                    <a:gd name="T29" fmla="*/ 82 h 92"/>
                    <a:gd name="T30" fmla="*/ 30 w 60"/>
                    <a:gd name="T31" fmla="*/ 80 h 92"/>
                    <a:gd name="T32" fmla="*/ 22 w 60"/>
                    <a:gd name="T33" fmla="*/ 82 h 92"/>
                    <a:gd name="T34" fmla="*/ 9 w 60"/>
                    <a:gd name="T35" fmla="*/ 82 h 92"/>
                    <a:gd name="T36" fmla="*/ 13 w 60"/>
                    <a:gd name="T37" fmla="*/ 80 h 92"/>
                    <a:gd name="T38" fmla="*/ 15 w 60"/>
                    <a:gd name="T39" fmla="*/ 82 h 92"/>
                    <a:gd name="T40" fmla="*/ 16 w 60"/>
                    <a:gd name="T41" fmla="*/ 78 h 92"/>
                    <a:gd name="T42" fmla="*/ 28 w 60"/>
                    <a:gd name="T43" fmla="*/ 76 h 92"/>
                    <a:gd name="T44" fmla="*/ 13 w 60"/>
                    <a:gd name="T45" fmla="*/ 71 h 92"/>
                    <a:gd name="T46" fmla="*/ 13 w 60"/>
                    <a:gd name="T47" fmla="*/ 60 h 92"/>
                    <a:gd name="T48" fmla="*/ 16 w 60"/>
                    <a:gd name="T49" fmla="*/ 58 h 92"/>
                    <a:gd name="T50" fmla="*/ 24 w 60"/>
                    <a:gd name="T51" fmla="*/ 58 h 92"/>
                    <a:gd name="T52" fmla="*/ 26 w 60"/>
                    <a:gd name="T53" fmla="*/ 47 h 92"/>
                    <a:gd name="T54" fmla="*/ 20 w 60"/>
                    <a:gd name="T55" fmla="*/ 39 h 92"/>
                    <a:gd name="T56" fmla="*/ 13 w 60"/>
                    <a:gd name="T57" fmla="*/ 41 h 92"/>
                    <a:gd name="T58" fmla="*/ 13 w 60"/>
                    <a:gd name="T59" fmla="*/ 32 h 92"/>
                    <a:gd name="T60" fmla="*/ 5 w 60"/>
                    <a:gd name="T61" fmla="*/ 28 h 92"/>
                    <a:gd name="T62" fmla="*/ 0 w 60"/>
                    <a:gd name="T63" fmla="*/ 9 h 92"/>
                    <a:gd name="T64" fmla="*/ 9 w 60"/>
                    <a:gd name="T65" fmla="*/ 0 h 92"/>
                    <a:gd name="T66" fmla="*/ 26 w 60"/>
                    <a:gd name="T67" fmla="*/ 0 h 92"/>
                    <a:gd name="T68" fmla="*/ 16 w 60"/>
                    <a:gd name="T69" fmla="*/ 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92">
                      <a:moveTo>
                        <a:pt x="16" y="9"/>
                      </a:moveTo>
                      <a:cubicBezTo>
                        <a:pt x="18" y="13"/>
                        <a:pt x="26" y="7"/>
                        <a:pt x="30" y="7"/>
                      </a:cubicBezTo>
                      <a:cubicBezTo>
                        <a:pt x="32" y="10"/>
                        <a:pt x="32" y="14"/>
                        <a:pt x="31" y="19"/>
                      </a:cubicBezTo>
                      <a:cubicBezTo>
                        <a:pt x="27" y="19"/>
                        <a:pt x="23" y="21"/>
                        <a:pt x="22" y="24"/>
                      </a:cubicBezTo>
                      <a:cubicBezTo>
                        <a:pt x="24" y="28"/>
                        <a:pt x="28" y="30"/>
                        <a:pt x="33" y="30"/>
                      </a:cubicBezTo>
                      <a:cubicBezTo>
                        <a:pt x="33" y="37"/>
                        <a:pt x="41" y="35"/>
                        <a:pt x="39" y="43"/>
                      </a:cubicBezTo>
                      <a:cubicBezTo>
                        <a:pt x="39" y="45"/>
                        <a:pt x="43" y="44"/>
                        <a:pt x="43" y="47"/>
                      </a:cubicBezTo>
                      <a:cubicBezTo>
                        <a:pt x="43" y="50"/>
                        <a:pt x="49" y="48"/>
                        <a:pt x="50" y="50"/>
                      </a:cubicBezTo>
                      <a:cubicBezTo>
                        <a:pt x="49" y="53"/>
                        <a:pt x="47" y="55"/>
                        <a:pt x="46" y="58"/>
                      </a:cubicBezTo>
                      <a:cubicBezTo>
                        <a:pt x="51" y="57"/>
                        <a:pt x="55" y="57"/>
                        <a:pt x="58" y="60"/>
                      </a:cubicBezTo>
                      <a:cubicBezTo>
                        <a:pt x="55" y="62"/>
                        <a:pt x="60" y="68"/>
                        <a:pt x="58" y="71"/>
                      </a:cubicBezTo>
                      <a:cubicBezTo>
                        <a:pt x="57" y="71"/>
                        <a:pt x="54" y="70"/>
                        <a:pt x="54" y="71"/>
                      </a:cubicBezTo>
                      <a:cubicBezTo>
                        <a:pt x="53" y="73"/>
                        <a:pt x="56" y="72"/>
                        <a:pt x="58" y="73"/>
                      </a:cubicBezTo>
                      <a:cubicBezTo>
                        <a:pt x="56" y="75"/>
                        <a:pt x="53" y="75"/>
                        <a:pt x="54" y="78"/>
                      </a:cubicBezTo>
                      <a:cubicBezTo>
                        <a:pt x="51" y="79"/>
                        <a:pt x="51" y="82"/>
                        <a:pt x="48" y="82"/>
                      </a:cubicBezTo>
                      <a:cubicBezTo>
                        <a:pt x="42" y="81"/>
                        <a:pt x="38" y="79"/>
                        <a:pt x="30" y="80"/>
                      </a:cubicBezTo>
                      <a:cubicBezTo>
                        <a:pt x="26" y="84"/>
                        <a:pt x="28" y="84"/>
                        <a:pt x="22" y="82"/>
                      </a:cubicBezTo>
                      <a:cubicBezTo>
                        <a:pt x="20" y="86"/>
                        <a:pt x="9" y="92"/>
                        <a:pt x="9" y="82"/>
                      </a:cubicBezTo>
                      <a:cubicBezTo>
                        <a:pt x="11" y="83"/>
                        <a:pt x="12" y="80"/>
                        <a:pt x="13" y="80"/>
                      </a:cubicBezTo>
                      <a:cubicBezTo>
                        <a:pt x="14" y="80"/>
                        <a:pt x="15" y="82"/>
                        <a:pt x="15" y="82"/>
                      </a:cubicBezTo>
                      <a:cubicBezTo>
                        <a:pt x="17" y="81"/>
                        <a:pt x="15" y="79"/>
                        <a:pt x="16" y="78"/>
                      </a:cubicBezTo>
                      <a:cubicBezTo>
                        <a:pt x="19" y="76"/>
                        <a:pt x="23" y="78"/>
                        <a:pt x="28" y="76"/>
                      </a:cubicBezTo>
                      <a:cubicBezTo>
                        <a:pt x="26" y="67"/>
                        <a:pt x="18" y="74"/>
                        <a:pt x="13" y="71"/>
                      </a:cubicBezTo>
                      <a:cubicBezTo>
                        <a:pt x="13" y="67"/>
                        <a:pt x="13" y="63"/>
                        <a:pt x="13" y="60"/>
                      </a:cubicBezTo>
                      <a:cubicBezTo>
                        <a:pt x="16" y="60"/>
                        <a:pt x="20" y="58"/>
                        <a:pt x="16" y="58"/>
                      </a:cubicBezTo>
                      <a:cubicBezTo>
                        <a:pt x="18" y="52"/>
                        <a:pt x="21" y="60"/>
                        <a:pt x="24" y="58"/>
                      </a:cubicBezTo>
                      <a:cubicBezTo>
                        <a:pt x="28" y="58"/>
                        <a:pt x="21" y="50"/>
                        <a:pt x="26" y="47"/>
                      </a:cubicBezTo>
                      <a:cubicBezTo>
                        <a:pt x="25" y="43"/>
                        <a:pt x="19" y="45"/>
                        <a:pt x="20" y="39"/>
                      </a:cubicBezTo>
                      <a:cubicBezTo>
                        <a:pt x="19" y="41"/>
                        <a:pt x="16" y="41"/>
                        <a:pt x="13" y="41"/>
                      </a:cubicBezTo>
                      <a:cubicBezTo>
                        <a:pt x="13" y="38"/>
                        <a:pt x="13" y="35"/>
                        <a:pt x="13" y="32"/>
                      </a:cubicBezTo>
                      <a:cubicBezTo>
                        <a:pt x="13" y="28"/>
                        <a:pt x="6" y="31"/>
                        <a:pt x="5" y="28"/>
                      </a:cubicBezTo>
                      <a:cubicBezTo>
                        <a:pt x="9" y="21"/>
                        <a:pt x="8" y="10"/>
                        <a:pt x="0" y="9"/>
                      </a:cubicBezTo>
                      <a:cubicBezTo>
                        <a:pt x="3" y="6"/>
                        <a:pt x="8" y="5"/>
                        <a:pt x="9" y="0"/>
                      </a:cubicBezTo>
                      <a:cubicBezTo>
                        <a:pt x="15" y="0"/>
                        <a:pt x="20" y="0"/>
                        <a:pt x="26" y="0"/>
                      </a:cubicBezTo>
                      <a:cubicBezTo>
                        <a:pt x="22" y="3"/>
                        <a:pt x="19" y="6"/>
                        <a:pt x="16" y="9"/>
                      </a:cubicBezTo>
                      <a:close/>
                    </a:path>
                  </a:pathLst>
                </a:custGeom>
                <a:grpFill/>
                <a:ln>
                  <a:noFill/>
                </a:ln>
              </p:spPr>
              <p:txBody>
                <a:bodyPr anchor="ctr"/>
                <a:lstStyle/>
                <a:p>
                  <a:pPr algn="ctr"/>
                  <a:endParaRPr dirty="0">
                    <a:cs typeface="+mn-ea"/>
                    <a:sym typeface="+mn-lt"/>
                  </a:endParaRPr>
                </a:p>
              </p:txBody>
            </p:sp>
            <p:sp>
              <p:nvSpPr>
                <p:cNvPr id="152" name="ïṣḷíde"/>
                <p:cNvSpPr/>
                <p:nvPr/>
              </p:nvSpPr>
              <p:spPr bwMode="auto">
                <a:xfrm>
                  <a:off x="3213011" y="1172709"/>
                  <a:ext cx="35020" cy="28016"/>
                </a:xfrm>
                <a:custGeom>
                  <a:avLst/>
                  <a:gdLst>
                    <a:gd name="T0" fmla="*/ 15 w 17"/>
                    <a:gd name="T1" fmla="*/ 2 h 13"/>
                    <a:gd name="T2" fmla="*/ 17 w 17"/>
                    <a:gd name="T3" fmla="*/ 9 h 13"/>
                    <a:gd name="T4" fmla="*/ 8 w 17"/>
                    <a:gd name="T5" fmla="*/ 13 h 13"/>
                    <a:gd name="T6" fmla="*/ 8 w 17"/>
                    <a:gd name="T7" fmla="*/ 9 h 13"/>
                    <a:gd name="T8" fmla="*/ 4 w 17"/>
                    <a:gd name="T9" fmla="*/ 11 h 13"/>
                    <a:gd name="T10" fmla="*/ 6 w 17"/>
                    <a:gd name="T11" fmla="*/ 9 h 13"/>
                    <a:gd name="T12" fmla="*/ 15 w 17"/>
                    <a:gd name="T13" fmla="*/ 2 h 13"/>
                  </a:gdLst>
                  <a:ahLst/>
                  <a:cxnLst>
                    <a:cxn ang="0">
                      <a:pos x="T0" y="T1"/>
                    </a:cxn>
                    <a:cxn ang="0">
                      <a:pos x="T2" y="T3"/>
                    </a:cxn>
                    <a:cxn ang="0">
                      <a:pos x="T4" y="T5"/>
                    </a:cxn>
                    <a:cxn ang="0">
                      <a:pos x="T6" y="T7"/>
                    </a:cxn>
                    <a:cxn ang="0">
                      <a:pos x="T8" y="T9"/>
                    </a:cxn>
                    <a:cxn ang="0">
                      <a:pos x="T10" y="T11"/>
                    </a:cxn>
                    <a:cxn ang="0">
                      <a:pos x="T12" y="T13"/>
                    </a:cxn>
                  </a:cxnLst>
                  <a:rect l="0" t="0" r="r" b="b"/>
                  <a:pathLst>
                    <a:path w="17" h="13">
                      <a:moveTo>
                        <a:pt x="15" y="2"/>
                      </a:moveTo>
                      <a:cubicBezTo>
                        <a:pt x="13" y="4"/>
                        <a:pt x="14" y="7"/>
                        <a:pt x="17" y="9"/>
                      </a:cubicBezTo>
                      <a:cubicBezTo>
                        <a:pt x="15" y="12"/>
                        <a:pt x="11" y="12"/>
                        <a:pt x="8" y="13"/>
                      </a:cubicBezTo>
                      <a:cubicBezTo>
                        <a:pt x="8" y="12"/>
                        <a:pt x="8" y="10"/>
                        <a:pt x="8" y="9"/>
                      </a:cubicBezTo>
                      <a:cubicBezTo>
                        <a:pt x="6" y="9"/>
                        <a:pt x="6" y="11"/>
                        <a:pt x="4" y="11"/>
                      </a:cubicBezTo>
                      <a:cubicBezTo>
                        <a:pt x="0" y="9"/>
                        <a:pt x="5" y="10"/>
                        <a:pt x="6" y="9"/>
                      </a:cubicBezTo>
                      <a:cubicBezTo>
                        <a:pt x="7" y="8"/>
                        <a:pt x="11" y="0"/>
                        <a:pt x="15" y="2"/>
                      </a:cubicBezTo>
                      <a:close/>
                    </a:path>
                  </a:pathLst>
                </a:custGeom>
                <a:grpFill/>
                <a:ln>
                  <a:noFill/>
                </a:ln>
              </p:spPr>
              <p:txBody>
                <a:bodyPr anchor="ctr"/>
                <a:lstStyle/>
                <a:p>
                  <a:pPr algn="ctr"/>
                  <a:endParaRPr dirty="0">
                    <a:cs typeface="+mn-ea"/>
                    <a:sym typeface="+mn-lt"/>
                  </a:endParaRPr>
                </a:p>
              </p:txBody>
            </p:sp>
            <p:sp>
              <p:nvSpPr>
                <p:cNvPr id="153" name="ïSḻíďê"/>
                <p:cNvSpPr/>
                <p:nvPr/>
              </p:nvSpPr>
              <p:spPr bwMode="auto">
                <a:xfrm>
                  <a:off x="7869210" y="1485083"/>
                  <a:ext cx="21012" cy="22413"/>
                </a:xfrm>
                <a:custGeom>
                  <a:avLst/>
                  <a:gdLst>
                    <a:gd name="T0" fmla="*/ 3 w 10"/>
                    <a:gd name="T1" fmla="*/ 3 h 11"/>
                    <a:gd name="T2" fmla="*/ 10 w 10"/>
                    <a:gd name="T3" fmla="*/ 1 h 11"/>
                    <a:gd name="T4" fmla="*/ 1 w 10"/>
                    <a:gd name="T5" fmla="*/ 10 h 11"/>
                    <a:gd name="T6" fmla="*/ 3 w 10"/>
                    <a:gd name="T7" fmla="*/ 3 h 11"/>
                  </a:gdLst>
                  <a:ahLst/>
                  <a:cxnLst>
                    <a:cxn ang="0">
                      <a:pos x="T0" y="T1"/>
                    </a:cxn>
                    <a:cxn ang="0">
                      <a:pos x="T2" y="T3"/>
                    </a:cxn>
                    <a:cxn ang="0">
                      <a:pos x="T4" y="T5"/>
                    </a:cxn>
                    <a:cxn ang="0">
                      <a:pos x="T6" y="T7"/>
                    </a:cxn>
                  </a:cxnLst>
                  <a:rect l="0" t="0" r="r" b="b"/>
                  <a:pathLst>
                    <a:path w="10" h="11">
                      <a:moveTo>
                        <a:pt x="3" y="3"/>
                      </a:moveTo>
                      <a:cubicBezTo>
                        <a:pt x="4" y="0"/>
                        <a:pt x="5" y="3"/>
                        <a:pt x="10" y="1"/>
                      </a:cubicBezTo>
                      <a:cubicBezTo>
                        <a:pt x="8" y="5"/>
                        <a:pt x="8" y="11"/>
                        <a:pt x="1" y="10"/>
                      </a:cubicBezTo>
                      <a:cubicBezTo>
                        <a:pt x="0" y="8"/>
                        <a:pt x="8" y="4"/>
                        <a:pt x="3" y="3"/>
                      </a:cubicBezTo>
                      <a:close/>
                    </a:path>
                  </a:pathLst>
                </a:custGeom>
                <a:grpFill/>
                <a:ln>
                  <a:noFill/>
                </a:ln>
              </p:spPr>
              <p:txBody>
                <a:bodyPr anchor="ctr"/>
                <a:lstStyle/>
                <a:p>
                  <a:pPr algn="ctr"/>
                  <a:endParaRPr dirty="0">
                    <a:cs typeface="+mn-ea"/>
                    <a:sym typeface="+mn-lt"/>
                  </a:endParaRPr>
                </a:p>
              </p:txBody>
            </p:sp>
            <p:sp>
              <p:nvSpPr>
                <p:cNvPr id="154" name="îŝļïdè"/>
                <p:cNvSpPr/>
                <p:nvPr/>
              </p:nvSpPr>
              <p:spPr bwMode="auto">
                <a:xfrm>
                  <a:off x="7380337" y="2095825"/>
                  <a:ext cx="155487" cy="180701"/>
                </a:xfrm>
                <a:custGeom>
                  <a:avLst/>
                  <a:gdLst>
                    <a:gd name="T0" fmla="*/ 60 w 75"/>
                    <a:gd name="T1" fmla="*/ 5 h 87"/>
                    <a:gd name="T2" fmla="*/ 68 w 75"/>
                    <a:gd name="T3" fmla="*/ 9 h 87"/>
                    <a:gd name="T4" fmla="*/ 75 w 75"/>
                    <a:gd name="T5" fmla="*/ 14 h 87"/>
                    <a:gd name="T6" fmla="*/ 68 w 75"/>
                    <a:gd name="T7" fmla="*/ 24 h 87"/>
                    <a:gd name="T8" fmla="*/ 66 w 75"/>
                    <a:gd name="T9" fmla="*/ 35 h 87"/>
                    <a:gd name="T10" fmla="*/ 70 w 75"/>
                    <a:gd name="T11" fmla="*/ 38 h 87"/>
                    <a:gd name="T12" fmla="*/ 70 w 75"/>
                    <a:gd name="T13" fmla="*/ 44 h 87"/>
                    <a:gd name="T14" fmla="*/ 73 w 75"/>
                    <a:gd name="T15" fmla="*/ 48 h 87"/>
                    <a:gd name="T16" fmla="*/ 64 w 75"/>
                    <a:gd name="T17" fmla="*/ 53 h 87"/>
                    <a:gd name="T18" fmla="*/ 62 w 75"/>
                    <a:gd name="T19" fmla="*/ 63 h 87"/>
                    <a:gd name="T20" fmla="*/ 62 w 75"/>
                    <a:gd name="T21" fmla="*/ 66 h 87"/>
                    <a:gd name="T22" fmla="*/ 59 w 75"/>
                    <a:gd name="T23" fmla="*/ 66 h 87"/>
                    <a:gd name="T24" fmla="*/ 53 w 75"/>
                    <a:gd name="T25" fmla="*/ 74 h 87"/>
                    <a:gd name="T26" fmla="*/ 53 w 75"/>
                    <a:gd name="T27" fmla="*/ 85 h 87"/>
                    <a:gd name="T28" fmla="*/ 34 w 75"/>
                    <a:gd name="T29" fmla="*/ 79 h 87"/>
                    <a:gd name="T30" fmla="*/ 32 w 75"/>
                    <a:gd name="T31" fmla="*/ 83 h 87"/>
                    <a:gd name="T32" fmla="*/ 27 w 75"/>
                    <a:gd name="T33" fmla="*/ 79 h 87"/>
                    <a:gd name="T34" fmla="*/ 18 w 75"/>
                    <a:gd name="T35" fmla="*/ 79 h 87"/>
                    <a:gd name="T36" fmla="*/ 12 w 75"/>
                    <a:gd name="T37" fmla="*/ 78 h 87"/>
                    <a:gd name="T38" fmla="*/ 4 w 75"/>
                    <a:gd name="T39" fmla="*/ 66 h 87"/>
                    <a:gd name="T40" fmla="*/ 6 w 75"/>
                    <a:gd name="T41" fmla="*/ 59 h 87"/>
                    <a:gd name="T42" fmla="*/ 4 w 75"/>
                    <a:gd name="T43" fmla="*/ 59 h 87"/>
                    <a:gd name="T44" fmla="*/ 3 w 75"/>
                    <a:gd name="T45" fmla="*/ 44 h 87"/>
                    <a:gd name="T46" fmla="*/ 21 w 75"/>
                    <a:gd name="T47" fmla="*/ 42 h 87"/>
                    <a:gd name="T48" fmla="*/ 21 w 75"/>
                    <a:gd name="T49" fmla="*/ 37 h 87"/>
                    <a:gd name="T50" fmla="*/ 34 w 75"/>
                    <a:gd name="T51" fmla="*/ 27 h 87"/>
                    <a:gd name="T52" fmla="*/ 46 w 75"/>
                    <a:gd name="T53" fmla="*/ 24 h 87"/>
                    <a:gd name="T54" fmla="*/ 47 w 75"/>
                    <a:gd name="T55" fmla="*/ 18 h 87"/>
                    <a:gd name="T56" fmla="*/ 51 w 75"/>
                    <a:gd name="T57" fmla="*/ 18 h 87"/>
                    <a:gd name="T58" fmla="*/ 55 w 75"/>
                    <a:gd name="T59" fmla="*/ 14 h 87"/>
                    <a:gd name="T60" fmla="*/ 62 w 75"/>
                    <a:gd name="T61" fmla="*/ 5 h 87"/>
                    <a:gd name="T62" fmla="*/ 60 w 75"/>
                    <a:gd name="T63" fmla="*/ 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5" h="87">
                      <a:moveTo>
                        <a:pt x="60" y="5"/>
                      </a:moveTo>
                      <a:cubicBezTo>
                        <a:pt x="62" y="0"/>
                        <a:pt x="65" y="9"/>
                        <a:pt x="68" y="9"/>
                      </a:cubicBezTo>
                      <a:cubicBezTo>
                        <a:pt x="70" y="10"/>
                        <a:pt x="72" y="14"/>
                        <a:pt x="75" y="14"/>
                      </a:cubicBezTo>
                      <a:cubicBezTo>
                        <a:pt x="74" y="19"/>
                        <a:pt x="74" y="24"/>
                        <a:pt x="68" y="24"/>
                      </a:cubicBezTo>
                      <a:cubicBezTo>
                        <a:pt x="67" y="27"/>
                        <a:pt x="70" y="35"/>
                        <a:pt x="66" y="35"/>
                      </a:cubicBezTo>
                      <a:cubicBezTo>
                        <a:pt x="66" y="37"/>
                        <a:pt x="69" y="37"/>
                        <a:pt x="70" y="38"/>
                      </a:cubicBezTo>
                      <a:cubicBezTo>
                        <a:pt x="70" y="40"/>
                        <a:pt x="69" y="43"/>
                        <a:pt x="70" y="44"/>
                      </a:cubicBezTo>
                      <a:cubicBezTo>
                        <a:pt x="71" y="46"/>
                        <a:pt x="73" y="46"/>
                        <a:pt x="73" y="48"/>
                      </a:cubicBezTo>
                      <a:cubicBezTo>
                        <a:pt x="73" y="52"/>
                        <a:pt x="67" y="56"/>
                        <a:pt x="64" y="53"/>
                      </a:cubicBezTo>
                      <a:cubicBezTo>
                        <a:pt x="65" y="58"/>
                        <a:pt x="67" y="59"/>
                        <a:pt x="62" y="63"/>
                      </a:cubicBezTo>
                      <a:cubicBezTo>
                        <a:pt x="62" y="63"/>
                        <a:pt x="63" y="66"/>
                        <a:pt x="62" y="66"/>
                      </a:cubicBezTo>
                      <a:cubicBezTo>
                        <a:pt x="62" y="67"/>
                        <a:pt x="59" y="66"/>
                        <a:pt x="59" y="66"/>
                      </a:cubicBezTo>
                      <a:cubicBezTo>
                        <a:pt x="57" y="69"/>
                        <a:pt x="58" y="76"/>
                        <a:pt x="53" y="74"/>
                      </a:cubicBezTo>
                      <a:cubicBezTo>
                        <a:pt x="56" y="77"/>
                        <a:pt x="51" y="79"/>
                        <a:pt x="53" y="85"/>
                      </a:cubicBezTo>
                      <a:cubicBezTo>
                        <a:pt x="43" y="87"/>
                        <a:pt x="41" y="81"/>
                        <a:pt x="34" y="79"/>
                      </a:cubicBezTo>
                      <a:cubicBezTo>
                        <a:pt x="33" y="79"/>
                        <a:pt x="33" y="82"/>
                        <a:pt x="32" y="83"/>
                      </a:cubicBezTo>
                      <a:cubicBezTo>
                        <a:pt x="29" y="85"/>
                        <a:pt x="28" y="80"/>
                        <a:pt x="27" y="79"/>
                      </a:cubicBezTo>
                      <a:cubicBezTo>
                        <a:pt x="24" y="79"/>
                        <a:pt x="20" y="81"/>
                        <a:pt x="18" y="79"/>
                      </a:cubicBezTo>
                      <a:cubicBezTo>
                        <a:pt x="16" y="79"/>
                        <a:pt x="18" y="74"/>
                        <a:pt x="12" y="78"/>
                      </a:cubicBezTo>
                      <a:cubicBezTo>
                        <a:pt x="10" y="73"/>
                        <a:pt x="10" y="67"/>
                        <a:pt x="4" y="66"/>
                      </a:cubicBezTo>
                      <a:cubicBezTo>
                        <a:pt x="4" y="63"/>
                        <a:pt x="7" y="62"/>
                        <a:pt x="6" y="59"/>
                      </a:cubicBezTo>
                      <a:cubicBezTo>
                        <a:pt x="6" y="56"/>
                        <a:pt x="4" y="59"/>
                        <a:pt x="4" y="59"/>
                      </a:cubicBezTo>
                      <a:cubicBezTo>
                        <a:pt x="0" y="56"/>
                        <a:pt x="4" y="51"/>
                        <a:pt x="3" y="44"/>
                      </a:cubicBezTo>
                      <a:cubicBezTo>
                        <a:pt x="10" y="44"/>
                        <a:pt x="16" y="44"/>
                        <a:pt x="21" y="42"/>
                      </a:cubicBezTo>
                      <a:cubicBezTo>
                        <a:pt x="21" y="39"/>
                        <a:pt x="24" y="37"/>
                        <a:pt x="21" y="37"/>
                      </a:cubicBezTo>
                      <a:cubicBezTo>
                        <a:pt x="23" y="34"/>
                        <a:pt x="38" y="30"/>
                        <a:pt x="34" y="27"/>
                      </a:cubicBezTo>
                      <a:cubicBezTo>
                        <a:pt x="37" y="25"/>
                        <a:pt x="41" y="24"/>
                        <a:pt x="46" y="24"/>
                      </a:cubicBezTo>
                      <a:cubicBezTo>
                        <a:pt x="48" y="24"/>
                        <a:pt x="46" y="20"/>
                        <a:pt x="47" y="18"/>
                      </a:cubicBezTo>
                      <a:cubicBezTo>
                        <a:pt x="48" y="17"/>
                        <a:pt x="51" y="18"/>
                        <a:pt x="51" y="18"/>
                      </a:cubicBezTo>
                      <a:cubicBezTo>
                        <a:pt x="52" y="16"/>
                        <a:pt x="51" y="13"/>
                        <a:pt x="55" y="14"/>
                      </a:cubicBezTo>
                      <a:cubicBezTo>
                        <a:pt x="52" y="6"/>
                        <a:pt x="60" y="8"/>
                        <a:pt x="62" y="5"/>
                      </a:cubicBezTo>
                      <a:cubicBezTo>
                        <a:pt x="62" y="5"/>
                        <a:pt x="61" y="5"/>
                        <a:pt x="60" y="5"/>
                      </a:cubicBezTo>
                      <a:close/>
                    </a:path>
                  </a:pathLst>
                </a:custGeom>
                <a:grpFill/>
                <a:ln>
                  <a:noFill/>
                </a:ln>
              </p:spPr>
              <p:txBody>
                <a:bodyPr anchor="ctr"/>
                <a:lstStyle/>
                <a:p>
                  <a:pPr algn="ctr"/>
                  <a:endParaRPr dirty="0">
                    <a:cs typeface="+mn-ea"/>
                    <a:sym typeface="+mn-lt"/>
                  </a:endParaRPr>
                </a:p>
              </p:txBody>
            </p:sp>
            <p:sp>
              <p:nvSpPr>
                <p:cNvPr id="155" name="í$ḷiḓé"/>
                <p:cNvSpPr/>
                <p:nvPr/>
              </p:nvSpPr>
              <p:spPr bwMode="auto">
                <a:xfrm>
                  <a:off x="7540027" y="2224696"/>
                  <a:ext cx="71440" cy="81245"/>
                </a:xfrm>
                <a:custGeom>
                  <a:avLst/>
                  <a:gdLst>
                    <a:gd name="T0" fmla="*/ 30 w 34"/>
                    <a:gd name="T1" fmla="*/ 1 h 39"/>
                    <a:gd name="T2" fmla="*/ 24 w 34"/>
                    <a:gd name="T3" fmla="*/ 8 h 39"/>
                    <a:gd name="T4" fmla="*/ 23 w 34"/>
                    <a:gd name="T5" fmla="*/ 8 h 39"/>
                    <a:gd name="T6" fmla="*/ 24 w 34"/>
                    <a:gd name="T7" fmla="*/ 14 h 39"/>
                    <a:gd name="T8" fmla="*/ 28 w 34"/>
                    <a:gd name="T9" fmla="*/ 17 h 39"/>
                    <a:gd name="T10" fmla="*/ 30 w 34"/>
                    <a:gd name="T11" fmla="*/ 34 h 39"/>
                    <a:gd name="T12" fmla="*/ 23 w 34"/>
                    <a:gd name="T13" fmla="*/ 34 h 39"/>
                    <a:gd name="T14" fmla="*/ 17 w 34"/>
                    <a:gd name="T15" fmla="*/ 16 h 39"/>
                    <a:gd name="T16" fmla="*/ 10 w 34"/>
                    <a:gd name="T17" fmla="*/ 21 h 39"/>
                    <a:gd name="T18" fmla="*/ 10 w 34"/>
                    <a:gd name="T19" fmla="*/ 32 h 39"/>
                    <a:gd name="T20" fmla="*/ 4 w 34"/>
                    <a:gd name="T21" fmla="*/ 38 h 39"/>
                    <a:gd name="T22" fmla="*/ 2 w 34"/>
                    <a:gd name="T23" fmla="*/ 29 h 39"/>
                    <a:gd name="T24" fmla="*/ 4 w 34"/>
                    <a:gd name="T25" fmla="*/ 27 h 39"/>
                    <a:gd name="T26" fmla="*/ 2 w 34"/>
                    <a:gd name="T27" fmla="*/ 25 h 39"/>
                    <a:gd name="T28" fmla="*/ 4 w 34"/>
                    <a:gd name="T29" fmla="*/ 17 h 39"/>
                    <a:gd name="T30" fmla="*/ 0 w 34"/>
                    <a:gd name="T31" fmla="*/ 14 h 39"/>
                    <a:gd name="T32" fmla="*/ 15 w 34"/>
                    <a:gd name="T33" fmla="*/ 1 h 39"/>
                    <a:gd name="T34" fmla="*/ 30 w 34"/>
                    <a:gd name="T35"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9">
                      <a:moveTo>
                        <a:pt x="30" y="1"/>
                      </a:moveTo>
                      <a:cubicBezTo>
                        <a:pt x="34" y="9"/>
                        <a:pt x="21" y="5"/>
                        <a:pt x="24" y="8"/>
                      </a:cubicBezTo>
                      <a:cubicBezTo>
                        <a:pt x="27" y="11"/>
                        <a:pt x="25" y="9"/>
                        <a:pt x="23" y="8"/>
                      </a:cubicBezTo>
                      <a:cubicBezTo>
                        <a:pt x="23" y="11"/>
                        <a:pt x="23" y="12"/>
                        <a:pt x="24" y="14"/>
                      </a:cubicBezTo>
                      <a:cubicBezTo>
                        <a:pt x="25" y="15"/>
                        <a:pt x="28" y="17"/>
                        <a:pt x="28" y="17"/>
                      </a:cubicBezTo>
                      <a:cubicBezTo>
                        <a:pt x="30" y="22"/>
                        <a:pt x="28" y="28"/>
                        <a:pt x="30" y="34"/>
                      </a:cubicBezTo>
                      <a:cubicBezTo>
                        <a:pt x="28" y="34"/>
                        <a:pt x="25" y="34"/>
                        <a:pt x="23" y="34"/>
                      </a:cubicBezTo>
                      <a:cubicBezTo>
                        <a:pt x="20" y="28"/>
                        <a:pt x="17" y="23"/>
                        <a:pt x="17" y="16"/>
                      </a:cubicBezTo>
                      <a:cubicBezTo>
                        <a:pt x="13" y="16"/>
                        <a:pt x="16" y="23"/>
                        <a:pt x="10" y="21"/>
                      </a:cubicBezTo>
                      <a:cubicBezTo>
                        <a:pt x="10" y="25"/>
                        <a:pt x="10" y="29"/>
                        <a:pt x="10" y="32"/>
                      </a:cubicBezTo>
                      <a:cubicBezTo>
                        <a:pt x="10" y="37"/>
                        <a:pt x="4" y="34"/>
                        <a:pt x="4" y="38"/>
                      </a:cubicBezTo>
                      <a:cubicBezTo>
                        <a:pt x="1" y="39"/>
                        <a:pt x="1" y="32"/>
                        <a:pt x="2" y="29"/>
                      </a:cubicBezTo>
                      <a:cubicBezTo>
                        <a:pt x="2" y="28"/>
                        <a:pt x="4" y="27"/>
                        <a:pt x="4" y="27"/>
                      </a:cubicBezTo>
                      <a:cubicBezTo>
                        <a:pt x="4" y="25"/>
                        <a:pt x="2" y="26"/>
                        <a:pt x="2" y="25"/>
                      </a:cubicBezTo>
                      <a:cubicBezTo>
                        <a:pt x="2" y="24"/>
                        <a:pt x="5" y="20"/>
                        <a:pt x="4" y="17"/>
                      </a:cubicBezTo>
                      <a:cubicBezTo>
                        <a:pt x="5" y="14"/>
                        <a:pt x="2" y="14"/>
                        <a:pt x="0" y="14"/>
                      </a:cubicBezTo>
                      <a:cubicBezTo>
                        <a:pt x="2" y="7"/>
                        <a:pt x="5" y="0"/>
                        <a:pt x="15" y="1"/>
                      </a:cubicBezTo>
                      <a:cubicBezTo>
                        <a:pt x="9" y="7"/>
                        <a:pt x="26" y="1"/>
                        <a:pt x="30" y="1"/>
                      </a:cubicBezTo>
                      <a:close/>
                    </a:path>
                  </a:pathLst>
                </a:custGeom>
                <a:grpFill/>
                <a:ln>
                  <a:noFill/>
                </a:ln>
              </p:spPr>
              <p:txBody>
                <a:bodyPr anchor="ctr"/>
                <a:lstStyle/>
                <a:p>
                  <a:pPr algn="ctr"/>
                  <a:endParaRPr dirty="0">
                    <a:cs typeface="+mn-ea"/>
                    <a:sym typeface="+mn-lt"/>
                  </a:endParaRPr>
                </a:p>
              </p:txBody>
            </p:sp>
            <p:sp>
              <p:nvSpPr>
                <p:cNvPr id="156" name="iS1idê"/>
                <p:cNvSpPr/>
                <p:nvPr/>
              </p:nvSpPr>
              <p:spPr bwMode="auto">
                <a:xfrm>
                  <a:off x="7328508" y="2304541"/>
                  <a:ext cx="163892" cy="47627"/>
                </a:xfrm>
                <a:custGeom>
                  <a:avLst/>
                  <a:gdLst>
                    <a:gd name="T0" fmla="*/ 2 w 79"/>
                    <a:gd name="T1" fmla="*/ 7 h 23"/>
                    <a:gd name="T2" fmla="*/ 9 w 79"/>
                    <a:gd name="T3" fmla="*/ 2 h 23"/>
                    <a:gd name="T4" fmla="*/ 13 w 79"/>
                    <a:gd name="T5" fmla="*/ 6 h 23"/>
                    <a:gd name="T6" fmla="*/ 16 w 79"/>
                    <a:gd name="T7" fmla="*/ 7 h 23"/>
                    <a:gd name="T8" fmla="*/ 35 w 79"/>
                    <a:gd name="T9" fmla="*/ 11 h 23"/>
                    <a:gd name="T10" fmla="*/ 54 w 79"/>
                    <a:gd name="T11" fmla="*/ 9 h 23"/>
                    <a:gd name="T12" fmla="*/ 57 w 79"/>
                    <a:gd name="T13" fmla="*/ 13 h 23"/>
                    <a:gd name="T14" fmla="*/ 63 w 79"/>
                    <a:gd name="T15" fmla="*/ 15 h 23"/>
                    <a:gd name="T16" fmla="*/ 72 w 79"/>
                    <a:gd name="T17" fmla="*/ 15 h 23"/>
                    <a:gd name="T18" fmla="*/ 74 w 79"/>
                    <a:gd name="T19" fmla="*/ 20 h 23"/>
                    <a:gd name="T20" fmla="*/ 71 w 79"/>
                    <a:gd name="T21" fmla="*/ 20 h 23"/>
                    <a:gd name="T22" fmla="*/ 33 w 79"/>
                    <a:gd name="T23" fmla="*/ 15 h 23"/>
                    <a:gd name="T24" fmla="*/ 24 w 79"/>
                    <a:gd name="T25" fmla="*/ 15 h 23"/>
                    <a:gd name="T26" fmla="*/ 11 w 79"/>
                    <a:gd name="T27" fmla="*/ 11 h 23"/>
                    <a:gd name="T28" fmla="*/ 2 w 79"/>
                    <a:gd name="T29"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23">
                      <a:moveTo>
                        <a:pt x="2" y="7"/>
                      </a:moveTo>
                      <a:cubicBezTo>
                        <a:pt x="0" y="1"/>
                        <a:pt x="8" y="5"/>
                        <a:pt x="9" y="2"/>
                      </a:cubicBezTo>
                      <a:cubicBezTo>
                        <a:pt x="13" y="0"/>
                        <a:pt x="11" y="4"/>
                        <a:pt x="13" y="6"/>
                      </a:cubicBezTo>
                      <a:cubicBezTo>
                        <a:pt x="14" y="6"/>
                        <a:pt x="17" y="5"/>
                        <a:pt x="16" y="7"/>
                      </a:cubicBezTo>
                      <a:cubicBezTo>
                        <a:pt x="25" y="5"/>
                        <a:pt x="28" y="6"/>
                        <a:pt x="35" y="11"/>
                      </a:cubicBezTo>
                      <a:cubicBezTo>
                        <a:pt x="42" y="7"/>
                        <a:pt x="44" y="9"/>
                        <a:pt x="54" y="9"/>
                      </a:cubicBezTo>
                      <a:cubicBezTo>
                        <a:pt x="57" y="9"/>
                        <a:pt x="57" y="11"/>
                        <a:pt x="57" y="13"/>
                      </a:cubicBezTo>
                      <a:cubicBezTo>
                        <a:pt x="60" y="13"/>
                        <a:pt x="63" y="13"/>
                        <a:pt x="63" y="15"/>
                      </a:cubicBezTo>
                      <a:cubicBezTo>
                        <a:pt x="68" y="12"/>
                        <a:pt x="72" y="19"/>
                        <a:pt x="72" y="15"/>
                      </a:cubicBezTo>
                      <a:cubicBezTo>
                        <a:pt x="79" y="15"/>
                        <a:pt x="68" y="21"/>
                        <a:pt x="74" y="20"/>
                      </a:cubicBezTo>
                      <a:cubicBezTo>
                        <a:pt x="73" y="23"/>
                        <a:pt x="73" y="20"/>
                        <a:pt x="71" y="20"/>
                      </a:cubicBezTo>
                      <a:cubicBezTo>
                        <a:pt x="56" y="23"/>
                        <a:pt x="45" y="17"/>
                        <a:pt x="33" y="15"/>
                      </a:cubicBezTo>
                      <a:cubicBezTo>
                        <a:pt x="30" y="14"/>
                        <a:pt x="27" y="15"/>
                        <a:pt x="24" y="15"/>
                      </a:cubicBezTo>
                      <a:cubicBezTo>
                        <a:pt x="19" y="14"/>
                        <a:pt x="15" y="12"/>
                        <a:pt x="11" y="11"/>
                      </a:cubicBezTo>
                      <a:cubicBezTo>
                        <a:pt x="7" y="10"/>
                        <a:pt x="2" y="12"/>
                        <a:pt x="2" y="7"/>
                      </a:cubicBezTo>
                      <a:close/>
                    </a:path>
                  </a:pathLst>
                </a:custGeom>
                <a:grpFill/>
                <a:ln>
                  <a:noFill/>
                </a:ln>
              </p:spPr>
              <p:txBody>
                <a:bodyPr anchor="ctr"/>
                <a:lstStyle/>
                <a:p>
                  <a:pPr algn="ctr"/>
                  <a:endParaRPr dirty="0">
                    <a:cs typeface="+mn-ea"/>
                    <a:sym typeface="+mn-lt"/>
                  </a:endParaRPr>
                </a:p>
              </p:txBody>
            </p:sp>
            <p:sp>
              <p:nvSpPr>
                <p:cNvPr id="157" name="íšḻiḑè"/>
                <p:cNvSpPr/>
                <p:nvPr/>
              </p:nvSpPr>
              <p:spPr bwMode="auto">
                <a:xfrm>
                  <a:off x="7547030" y="2360572"/>
                  <a:ext cx="25214" cy="9806"/>
                </a:xfrm>
                <a:custGeom>
                  <a:avLst/>
                  <a:gdLst>
                    <a:gd name="T0" fmla="*/ 5 w 12"/>
                    <a:gd name="T1" fmla="*/ 3 h 5"/>
                    <a:gd name="T2" fmla="*/ 12 w 12"/>
                    <a:gd name="T3" fmla="*/ 5 h 5"/>
                    <a:gd name="T4" fmla="*/ 5 w 12"/>
                    <a:gd name="T5" fmla="*/ 5 h 5"/>
                    <a:gd name="T6" fmla="*/ 3 w 12"/>
                    <a:gd name="T7" fmla="*/ 3 h 5"/>
                    <a:gd name="T8" fmla="*/ 5 w 12"/>
                    <a:gd name="T9" fmla="*/ 3 h 5"/>
                  </a:gdLst>
                  <a:ahLst/>
                  <a:cxnLst>
                    <a:cxn ang="0">
                      <a:pos x="T0" y="T1"/>
                    </a:cxn>
                    <a:cxn ang="0">
                      <a:pos x="T2" y="T3"/>
                    </a:cxn>
                    <a:cxn ang="0">
                      <a:pos x="T4" y="T5"/>
                    </a:cxn>
                    <a:cxn ang="0">
                      <a:pos x="T6" y="T7"/>
                    </a:cxn>
                    <a:cxn ang="0">
                      <a:pos x="T8" y="T9"/>
                    </a:cxn>
                  </a:cxnLst>
                  <a:rect l="0" t="0" r="r" b="b"/>
                  <a:pathLst>
                    <a:path w="12" h="5">
                      <a:moveTo>
                        <a:pt x="5" y="3"/>
                      </a:moveTo>
                      <a:cubicBezTo>
                        <a:pt x="8" y="3"/>
                        <a:pt x="12" y="2"/>
                        <a:pt x="12" y="5"/>
                      </a:cubicBezTo>
                      <a:cubicBezTo>
                        <a:pt x="10" y="5"/>
                        <a:pt x="7" y="5"/>
                        <a:pt x="5" y="5"/>
                      </a:cubicBezTo>
                      <a:cubicBezTo>
                        <a:pt x="5" y="3"/>
                        <a:pt x="3" y="3"/>
                        <a:pt x="3" y="3"/>
                      </a:cubicBezTo>
                      <a:cubicBezTo>
                        <a:pt x="0" y="0"/>
                        <a:pt x="4" y="1"/>
                        <a:pt x="5" y="3"/>
                      </a:cubicBezTo>
                      <a:close/>
                    </a:path>
                  </a:pathLst>
                </a:custGeom>
                <a:grpFill/>
                <a:ln>
                  <a:noFill/>
                </a:ln>
              </p:spPr>
              <p:txBody>
                <a:bodyPr anchor="ctr"/>
                <a:lstStyle/>
                <a:p>
                  <a:pPr algn="ctr"/>
                  <a:endParaRPr dirty="0">
                    <a:cs typeface="+mn-ea"/>
                    <a:sym typeface="+mn-lt"/>
                  </a:endParaRPr>
                </a:p>
              </p:txBody>
            </p:sp>
            <p:sp>
              <p:nvSpPr>
                <p:cNvPr id="158" name="išlîde"/>
                <p:cNvSpPr/>
                <p:nvPr/>
              </p:nvSpPr>
              <p:spPr bwMode="auto">
                <a:xfrm>
                  <a:off x="8288045" y="2892868"/>
                  <a:ext cx="120467" cy="121868"/>
                </a:xfrm>
                <a:custGeom>
                  <a:avLst/>
                  <a:gdLst>
                    <a:gd name="T0" fmla="*/ 1 w 58"/>
                    <a:gd name="T1" fmla="*/ 51 h 59"/>
                    <a:gd name="T2" fmla="*/ 5 w 58"/>
                    <a:gd name="T3" fmla="*/ 43 h 59"/>
                    <a:gd name="T4" fmla="*/ 8 w 58"/>
                    <a:gd name="T5" fmla="*/ 41 h 59"/>
                    <a:gd name="T6" fmla="*/ 8 w 58"/>
                    <a:gd name="T7" fmla="*/ 38 h 59"/>
                    <a:gd name="T8" fmla="*/ 12 w 58"/>
                    <a:gd name="T9" fmla="*/ 38 h 59"/>
                    <a:gd name="T10" fmla="*/ 14 w 58"/>
                    <a:gd name="T11" fmla="*/ 34 h 59"/>
                    <a:gd name="T12" fmla="*/ 21 w 58"/>
                    <a:gd name="T13" fmla="*/ 32 h 59"/>
                    <a:gd name="T14" fmla="*/ 25 w 58"/>
                    <a:gd name="T15" fmla="*/ 28 h 59"/>
                    <a:gd name="T16" fmla="*/ 29 w 58"/>
                    <a:gd name="T17" fmla="*/ 23 h 59"/>
                    <a:gd name="T18" fmla="*/ 33 w 58"/>
                    <a:gd name="T19" fmla="*/ 19 h 59"/>
                    <a:gd name="T20" fmla="*/ 38 w 58"/>
                    <a:gd name="T21" fmla="*/ 21 h 59"/>
                    <a:gd name="T22" fmla="*/ 36 w 58"/>
                    <a:gd name="T23" fmla="*/ 13 h 59"/>
                    <a:gd name="T24" fmla="*/ 44 w 58"/>
                    <a:gd name="T25" fmla="*/ 4 h 59"/>
                    <a:gd name="T26" fmla="*/ 49 w 58"/>
                    <a:gd name="T27" fmla="*/ 0 h 59"/>
                    <a:gd name="T28" fmla="*/ 55 w 58"/>
                    <a:gd name="T29" fmla="*/ 4 h 59"/>
                    <a:gd name="T30" fmla="*/ 57 w 58"/>
                    <a:gd name="T31" fmla="*/ 13 h 59"/>
                    <a:gd name="T32" fmla="*/ 55 w 58"/>
                    <a:gd name="T33" fmla="*/ 19 h 59"/>
                    <a:gd name="T34" fmla="*/ 51 w 58"/>
                    <a:gd name="T35" fmla="*/ 19 h 59"/>
                    <a:gd name="T36" fmla="*/ 49 w 58"/>
                    <a:gd name="T37" fmla="*/ 28 h 59"/>
                    <a:gd name="T38" fmla="*/ 42 w 58"/>
                    <a:gd name="T39" fmla="*/ 30 h 59"/>
                    <a:gd name="T40" fmla="*/ 36 w 58"/>
                    <a:gd name="T41" fmla="*/ 43 h 59"/>
                    <a:gd name="T42" fmla="*/ 33 w 58"/>
                    <a:gd name="T43" fmla="*/ 51 h 59"/>
                    <a:gd name="T44" fmla="*/ 29 w 58"/>
                    <a:gd name="T45" fmla="*/ 54 h 59"/>
                    <a:gd name="T46" fmla="*/ 14 w 58"/>
                    <a:gd name="T47" fmla="*/ 49 h 59"/>
                    <a:gd name="T48" fmla="*/ 7 w 58"/>
                    <a:gd name="T49" fmla="*/ 51 h 59"/>
                    <a:gd name="T50" fmla="*/ 5 w 58"/>
                    <a:gd name="T51" fmla="*/ 47 h 59"/>
                    <a:gd name="T52" fmla="*/ 1 w 58"/>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59">
                      <a:moveTo>
                        <a:pt x="1" y="51"/>
                      </a:moveTo>
                      <a:cubicBezTo>
                        <a:pt x="0" y="48"/>
                        <a:pt x="3" y="45"/>
                        <a:pt x="5" y="43"/>
                      </a:cubicBezTo>
                      <a:cubicBezTo>
                        <a:pt x="5" y="43"/>
                        <a:pt x="8" y="42"/>
                        <a:pt x="8" y="41"/>
                      </a:cubicBezTo>
                      <a:cubicBezTo>
                        <a:pt x="9" y="41"/>
                        <a:pt x="8" y="38"/>
                        <a:pt x="8" y="38"/>
                      </a:cubicBezTo>
                      <a:cubicBezTo>
                        <a:pt x="9" y="37"/>
                        <a:pt x="12" y="38"/>
                        <a:pt x="12" y="38"/>
                      </a:cubicBezTo>
                      <a:cubicBezTo>
                        <a:pt x="13" y="37"/>
                        <a:pt x="13" y="34"/>
                        <a:pt x="14" y="34"/>
                      </a:cubicBezTo>
                      <a:cubicBezTo>
                        <a:pt x="16" y="33"/>
                        <a:pt x="20" y="34"/>
                        <a:pt x="21" y="32"/>
                      </a:cubicBezTo>
                      <a:cubicBezTo>
                        <a:pt x="23" y="29"/>
                        <a:pt x="21" y="29"/>
                        <a:pt x="25" y="28"/>
                      </a:cubicBezTo>
                      <a:cubicBezTo>
                        <a:pt x="29" y="28"/>
                        <a:pt x="27" y="25"/>
                        <a:pt x="29" y="23"/>
                      </a:cubicBezTo>
                      <a:cubicBezTo>
                        <a:pt x="29" y="22"/>
                        <a:pt x="35" y="27"/>
                        <a:pt x="33" y="19"/>
                      </a:cubicBezTo>
                      <a:cubicBezTo>
                        <a:pt x="36" y="18"/>
                        <a:pt x="36" y="21"/>
                        <a:pt x="38" y="21"/>
                      </a:cubicBezTo>
                      <a:cubicBezTo>
                        <a:pt x="38" y="17"/>
                        <a:pt x="36" y="17"/>
                        <a:pt x="36" y="13"/>
                      </a:cubicBezTo>
                      <a:cubicBezTo>
                        <a:pt x="43" y="15"/>
                        <a:pt x="42" y="7"/>
                        <a:pt x="44" y="4"/>
                      </a:cubicBezTo>
                      <a:cubicBezTo>
                        <a:pt x="45" y="2"/>
                        <a:pt x="50" y="4"/>
                        <a:pt x="49" y="0"/>
                      </a:cubicBezTo>
                      <a:cubicBezTo>
                        <a:pt x="51" y="1"/>
                        <a:pt x="51" y="5"/>
                        <a:pt x="55" y="4"/>
                      </a:cubicBezTo>
                      <a:cubicBezTo>
                        <a:pt x="53" y="9"/>
                        <a:pt x="58" y="9"/>
                        <a:pt x="57" y="13"/>
                      </a:cubicBezTo>
                      <a:cubicBezTo>
                        <a:pt x="54" y="13"/>
                        <a:pt x="56" y="17"/>
                        <a:pt x="55" y="19"/>
                      </a:cubicBezTo>
                      <a:cubicBezTo>
                        <a:pt x="55" y="19"/>
                        <a:pt x="52" y="18"/>
                        <a:pt x="51" y="19"/>
                      </a:cubicBezTo>
                      <a:cubicBezTo>
                        <a:pt x="50" y="20"/>
                        <a:pt x="50" y="24"/>
                        <a:pt x="49" y="28"/>
                      </a:cubicBezTo>
                      <a:cubicBezTo>
                        <a:pt x="46" y="31"/>
                        <a:pt x="46" y="27"/>
                        <a:pt x="42" y="30"/>
                      </a:cubicBezTo>
                      <a:cubicBezTo>
                        <a:pt x="37" y="33"/>
                        <a:pt x="38" y="39"/>
                        <a:pt x="36" y="43"/>
                      </a:cubicBezTo>
                      <a:cubicBezTo>
                        <a:pt x="36" y="44"/>
                        <a:pt x="31" y="45"/>
                        <a:pt x="33" y="51"/>
                      </a:cubicBezTo>
                      <a:cubicBezTo>
                        <a:pt x="29" y="50"/>
                        <a:pt x="29" y="52"/>
                        <a:pt x="29" y="54"/>
                      </a:cubicBezTo>
                      <a:cubicBezTo>
                        <a:pt x="24" y="49"/>
                        <a:pt x="15" y="59"/>
                        <a:pt x="14" y="49"/>
                      </a:cubicBezTo>
                      <a:cubicBezTo>
                        <a:pt x="13" y="49"/>
                        <a:pt x="9" y="52"/>
                        <a:pt x="7" y="51"/>
                      </a:cubicBezTo>
                      <a:cubicBezTo>
                        <a:pt x="6" y="51"/>
                        <a:pt x="4" y="47"/>
                        <a:pt x="5" y="47"/>
                      </a:cubicBezTo>
                      <a:cubicBezTo>
                        <a:pt x="1" y="47"/>
                        <a:pt x="9" y="54"/>
                        <a:pt x="1" y="51"/>
                      </a:cubicBezTo>
                      <a:close/>
                    </a:path>
                  </a:pathLst>
                </a:custGeom>
                <a:grpFill/>
                <a:ln>
                  <a:noFill/>
                </a:ln>
              </p:spPr>
              <p:txBody>
                <a:bodyPr anchor="ctr"/>
                <a:lstStyle/>
                <a:p>
                  <a:pPr algn="ctr"/>
                  <a:endParaRPr dirty="0">
                    <a:cs typeface="+mn-ea"/>
                    <a:sym typeface="+mn-lt"/>
                  </a:endParaRPr>
                </a:p>
              </p:txBody>
            </p:sp>
            <p:sp>
              <p:nvSpPr>
                <p:cNvPr id="159" name="iṥḷíḓé"/>
                <p:cNvSpPr/>
                <p:nvPr/>
              </p:nvSpPr>
              <p:spPr bwMode="auto">
                <a:xfrm>
                  <a:off x="4137528" y="505936"/>
                  <a:ext cx="169495" cy="126070"/>
                </a:xfrm>
                <a:custGeom>
                  <a:avLst/>
                  <a:gdLst>
                    <a:gd name="T0" fmla="*/ 22 w 82"/>
                    <a:gd name="T1" fmla="*/ 0 h 61"/>
                    <a:gd name="T2" fmla="*/ 31 w 82"/>
                    <a:gd name="T3" fmla="*/ 8 h 61"/>
                    <a:gd name="T4" fmla="*/ 37 w 82"/>
                    <a:gd name="T5" fmla="*/ 9 h 61"/>
                    <a:gd name="T6" fmla="*/ 41 w 82"/>
                    <a:gd name="T7" fmla="*/ 9 h 61"/>
                    <a:gd name="T8" fmla="*/ 43 w 82"/>
                    <a:gd name="T9" fmla="*/ 11 h 61"/>
                    <a:gd name="T10" fmla="*/ 48 w 82"/>
                    <a:gd name="T11" fmla="*/ 15 h 61"/>
                    <a:gd name="T12" fmla="*/ 54 w 82"/>
                    <a:gd name="T13" fmla="*/ 15 h 61"/>
                    <a:gd name="T14" fmla="*/ 65 w 82"/>
                    <a:gd name="T15" fmla="*/ 19 h 61"/>
                    <a:gd name="T16" fmla="*/ 65 w 82"/>
                    <a:gd name="T17" fmla="*/ 24 h 61"/>
                    <a:gd name="T18" fmla="*/ 71 w 82"/>
                    <a:gd name="T19" fmla="*/ 24 h 61"/>
                    <a:gd name="T20" fmla="*/ 71 w 82"/>
                    <a:gd name="T21" fmla="*/ 28 h 61"/>
                    <a:gd name="T22" fmla="*/ 82 w 82"/>
                    <a:gd name="T23" fmla="*/ 36 h 61"/>
                    <a:gd name="T24" fmla="*/ 80 w 82"/>
                    <a:gd name="T25" fmla="*/ 41 h 61"/>
                    <a:gd name="T26" fmla="*/ 76 w 82"/>
                    <a:gd name="T27" fmla="*/ 39 h 61"/>
                    <a:gd name="T28" fmla="*/ 67 w 82"/>
                    <a:gd name="T29" fmla="*/ 45 h 61"/>
                    <a:gd name="T30" fmla="*/ 65 w 82"/>
                    <a:gd name="T31" fmla="*/ 49 h 61"/>
                    <a:gd name="T32" fmla="*/ 61 w 82"/>
                    <a:gd name="T33" fmla="*/ 52 h 61"/>
                    <a:gd name="T34" fmla="*/ 50 w 82"/>
                    <a:gd name="T35" fmla="*/ 52 h 61"/>
                    <a:gd name="T36" fmla="*/ 50 w 82"/>
                    <a:gd name="T37" fmla="*/ 54 h 61"/>
                    <a:gd name="T38" fmla="*/ 43 w 82"/>
                    <a:gd name="T39" fmla="*/ 56 h 61"/>
                    <a:gd name="T40" fmla="*/ 41 w 82"/>
                    <a:gd name="T41" fmla="*/ 52 h 61"/>
                    <a:gd name="T42" fmla="*/ 30 w 82"/>
                    <a:gd name="T43" fmla="*/ 52 h 61"/>
                    <a:gd name="T44" fmla="*/ 26 w 82"/>
                    <a:gd name="T45" fmla="*/ 49 h 61"/>
                    <a:gd name="T46" fmla="*/ 31 w 82"/>
                    <a:gd name="T47" fmla="*/ 45 h 61"/>
                    <a:gd name="T48" fmla="*/ 22 w 82"/>
                    <a:gd name="T49" fmla="*/ 43 h 61"/>
                    <a:gd name="T50" fmla="*/ 28 w 82"/>
                    <a:gd name="T51" fmla="*/ 39 h 61"/>
                    <a:gd name="T52" fmla="*/ 31 w 82"/>
                    <a:gd name="T53" fmla="*/ 36 h 61"/>
                    <a:gd name="T54" fmla="*/ 37 w 82"/>
                    <a:gd name="T55" fmla="*/ 37 h 61"/>
                    <a:gd name="T56" fmla="*/ 35 w 82"/>
                    <a:gd name="T57" fmla="*/ 32 h 61"/>
                    <a:gd name="T58" fmla="*/ 18 w 82"/>
                    <a:gd name="T59" fmla="*/ 36 h 61"/>
                    <a:gd name="T60" fmla="*/ 13 w 82"/>
                    <a:gd name="T61" fmla="*/ 34 h 61"/>
                    <a:gd name="T62" fmla="*/ 9 w 82"/>
                    <a:gd name="T63" fmla="*/ 30 h 61"/>
                    <a:gd name="T64" fmla="*/ 2 w 82"/>
                    <a:gd name="T65" fmla="*/ 26 h 61"/>
                    <a:gd name="T66" fmla="*/ 0 w 82"/>
                    <a:gd name="T67" fmla="*/ 21 h 61"/>
                    <a:gd name="T68" fmla="*/ 5 w 82"/>
                    <a:gd name="T69" fmla="*/ 17 h 61"/>
                    <a:gd name="T70" fmla="*/ 9 w 82"/>
                    <a:gd name="T71" fmla="*/ 13 h 61"/>
                    <a:gd name="T72" fmla="*/ 11 w 82"/>
                    <a:gd name="T73" fmla="*/ 8 h 61"/>
                    <a:gd name="T74" fmla="*/ 15 w 82"/>
                    <a:gd name="T75" fmla="*/ 8 h 61"/>
                    <a:gd name="T76" fmla="*/ 18 w 82"/>
                    <a:gd name="T77" fmla="*/ 4 h 61"/>
                    <a:gd name="T78" fmla="*/ 22 w 82"/>
                    <a:gd name="T7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 h="61">
                      <a:moveTo>
                        <a:pt x="22" y="0"/>
                      </a:moveTo>
                      <a:cubicBezTo>
                        <a:pt x="25" y="3"/>
                        <a:pt x="30" y="3"/>
                        <a:pt x="31" y="8"/>
                      </a:cubicBezTo>
                      <a:cubicBezTo>
                        <a:pt x="35" y="6"/>
                        <a:pt x="36" y="9"/>
                        <a:pt x="37" y="9"/>
                      </a:cubicBezTo>
                      <a:cubicBezTo>
                        <a:pt x="38" y="10"/>
                        <a:pt x="40" y="9"/>
                        <a:pt x="41" y="9"/>
                      </a:cubicBezTo>
                      <a:cubicBezTo>
                        <a:pt x="41" y="10"/>
                        <a:pt x="41" y="13"/>
                        <a:pt x="43" y="11"/>
                      </a:cubicBezTo>
                      <a:cubicBezTo>
                        <a:pt x="46" y="8"/>
                        <a:pt x="45" y="13"/>
                        <a:pt x="48" y="15"/>
                      </a:cubicBezTo>
                      <a:cubicBezTo>
                        <a:pt x="49" y="16"/>
                        <a:pt x="52" y="14"/>
                        <a:pt x="54" y="15"/>
                      </a:cubicBezTo>
                      <a:cubicBezTo>
                        <a:pt x="55" y="16"/>
                        <a:pt x="58" y="21"/>
                        <a:pt x="65" y="19"/>
                      </a:cubicBezTo>
                      <a:cubicBezTo>
                        <a:pt x="65" y="21"/>
                        <a:pt x="65" y="22"/>
                        <a:pt x="65" y="24"/>
                      </a:cubicBezTo>
                      <a:cubicBezTo>
                        <a:pt x="66" y="25"/>
                        <a:pt x="69" y="23"/>
                        <a:pt x="71" y="24"/>
                      </a:cubicBezTo>
                      <a:cubicBezTo>
                        <a:pt x="71" y="25"/>
                        <a:pt x="70" y="28"/>
                        <a:pt x="71" y="28"/>
                      </a:cubicBezTo>
                      <a:cubicBezTo>
                        <a:pt x="73" y="30"/>
                        <a:pt x="78" y="32"/>
                        <a:pt x="82" y="36"/>
                      </a:cubicBezTo>
                      <a:cubicBezTo>
                        <a:pt x="82" y="37"/>
                        <a:pt x="81" y="41"/>
                        <a:pt x="80" y="41"/>
                      </a:cubicBezTo>
                      <a:cubicBezTo>
                        <a:pt x="78" y="42"/>
                        <a:pt x="76" y="39"/>
                        <a:pt x="76" y="39"/>
                      </a:cubicBezTo>
                      <a:cubicBezTo>
                        <a:pt x="73" y="41"/>
                        <a:pt x="71" y="44"/>
                        <a:pt x="67" y="45"/>
                      </a:cubicBezTo>
                      <a:cubicBezTo>
                        <a:pt x="65" y="45"/>
                        <a:pt x="65" y="47"/>
                        <a:pt x="65" y="49"/>
                      </a:cubicBezTo>
                      <a:cubicBezTo>
                        <a:pt x="62" y="48"/>
                        <a:pt x="61" y="50"/>
                        <a:pt x="61" y="52"/>
                      </a:cubicBezTo>
                      <a:cubicBezTo>
                        <a:pt x="55" y="53"/>
                        <a:pt x="54" y="48"/>
                        <a:pt x="50" y="52"/>
                      </a:cubicBezTo>
                      <a:cubicBezTo>
                        <a:pt x="48" y="53"/>
                        <a:pt x="49" y="54"/>
                        <a:pt x="50" y="54"/>
                      </a:cubicBezTo>
                      <a:cubicBezTo>
                        <a:pt x="49" y="61"/>
                        <a:pt x="43" y="49"/>
                        <a:pt x="43" y="56"/>
                      </a:cubicBezTo>
                      <a:cubicBezTo>
                        <a:pt x="41" y="56"/>
                        <a:pt x="41" y="54"/>
                        <a:pt x="41" y="52"/>
                      </a:cubicBezTo>
                      <a:cubicBezTo>
                        <a:pt x="37" y="56"/>
                        <a:pt x="35" y="51"/>
                        <a:pt x="30" y="52"/>
                      </a:cubicBezTo>
                      <a:cubicBezTo>
                        <a:pt x="30" y="49"/>
                        <a:pt x="28" y="49"/>
                        <a:pt x="26" y="49"/>
                      </a:cubicBezTo>
                      <a:cubicBezTo>
                        <a:pt x="26" y="46"/>
                        <a:pt x="31" y="48"/>
                        <a:pt x="31" y="45"/>
                      </a:cubicBezTo>
                      <a:cubicBezTo>
                        <a:pt x="32" y="41"/>
                        <a:pt x="25" y="44"/>
                        <a:pt x="22" y="43"/>
                      </a:cubicBezTo>
                      <a:cubicBezTo>
                        <a:pt x="21" y="38"/>
                        <a:pt x="25" y="40"/>
                        <a:pt x="28" y="39"/>
                      </a:cubicBezTo>
                      <a:cubicBezTo>
                        <a:pt x="28" y="39"/>
                        <a:pt x="31" y="36"/>
                        <a:pt x="31" y="36"/>
                      </a:cubicBezTo>
                      <a:cubicBezTo>
                        <a:pt x="33" y="35"/>
                        <a:pt x="34" y="38"/>
                        <a:pt x="37" y="37"/>
                      </a:cubicBezTo>
                      <a:cubicBezTo>
                        <a:pt x="37" y="34"/>
                        <a:pt x="35" y="34"/>
                        <a:pt x="35" y="32"/>
                      </a:cubicBezTo>
                      <a:cubicBezTo>
                        <a:pt x="33" y="33"/>
                        <a:pt x="22" y="32"/>
                        <a:pt x="18" y="36"/>
                      </a:cubicBezTo>
                      <a:cubicBezTo>
                        <a:pt x="15" y="39"/>
                        <a:pt x="18" y="35"/>
                        <a:pt x="13" y="34"/>
                      </a:cubicBezTo>
                      <a:cubicBezTo>
                        <a:pt x="7" y="32"/>
                        <a:pt x="3" y="35"/>
                        <a:pt x="9" y="30"/>
                      </a:cubicBezTo>
                      <a:cubicBezTo>
                        <a:pt x="9" y="26"/>
                        <a:pt x="3" y="29"/>
                        <a:pt x="2" y="26"/>
                      </a:cubicBezTo>
                      <a:cubicBezTo>
                        <a:pt x="4" y="22"/>
                        <a:pt x="8" y="17"/>
                        <a:pt x="0" y="21"/>
                      </a:cubicBezTo>
                      <a:cubicBezTo>
                        <a:pt x="0" y="18"/>
                        <a:pt x="2" y="17"/>
                        <a:pt x="5" y="17"/>
                      </a:cubicBezTo>
                      <a:cubicBezTo>
                        <a:pt x="7" y="16"/>
                        <a:pt x="7" y="13"/>
                        <a:pt x="9" y="13"/>
                      </a:cubicBezTo>
                      <a:cubicBezTo>
                        <a:pt x="12" y="13"/>
                        <a:pt x="9" y="9"/>
                        <a:pt x="11" y="8"/>
                      </a:cubicBezTo>
                      <a:cubicBezTo>
                        <a:pt x="11" y="7"/>
                        <a:pt x="14" y="8"/>
                        <a:pt x="15" y="8"/>
                      </a:cubicBezTo>
                      <a:cubicBezTo>
                        <a:pt x="17" y="7"/>
                        <a:pt x="16" y="4"/>
                        <a:pt x="18" y="4"/>
                      </a:cubicBezTo>
                      <a:cubicBezTo>
                        <a:pt x="19" y="2"/>
                        <a:pt x="22" y="3"/>
                        <a:pt x="22" y="0"/>
                      </a:cubicBezTo>
                      <a:close/>
                    </a:path>
                  </a:pathLst>
                </a:custGeom>
                <a:grpFill/>
                <a:ln>
                  <a:noFill/>
                </a:ln>
              </p:spPr>
              <p:txBody>
                <a:bodyPr anchor="ctr"/>
                <a:lstStyle/>
                <a:p>
                  <a:pPr algn="ctr"/>
                  <a:endParaRPr dirty="0">
                    <a:cs typeface="+mn-ea"/>
                    <a:sym typeface="+mn-lt"/>
                  </a:endParaRPr>
                </a:p>
              </p:txBody>
            </p:sp>
            <p:sp>
              <p:nvSpPr>
                <p:cNvPr id="160" name="ïṩḻîḑe"/>
                <p:cNvSpPr/>
                <p:nvPr/>
              </p:nvSpPr>
              <p:spPr bwMode="auto">
                <a:xfrm>
                  <a:off x="5831073" y="552163"/>
                  <a:ext cx="225526" cy="113464"/>
                </a:xfrm>
                <a:custGeom>
                  <a:avLst/>
                  <a:gdLst>
                    <a:gd name="T0" fmla="*/ 37 w 109"/>
                    <a:gd name="T1" fmla="*/ 38 h 55"/>
                    <a:gd name="T2" fmla="*/ 34 w 109"/>
                    <a:gd name="T3" fmla="*/ 40 h 55"/>
                    <a:gd name="T4" fmla="*/ 24 w 109"/>
                    <a:gd name="T5" fmla="*/ 38 h 55"/>
                    <a:gd name="T6" fmla="*/ 30 w 109"/>
                    <a:gd name="T7" fmla="*/ 34 h 55"/>
                    <a:gd name="T8" fmla="*/ 41 w 109"/>
                    <a:gd name="T9" fmla="*/ 27 h 55"/>
                    <a:gd name="T10" fmla="*/ 37 w 109"/>
                    <a:gd name="T11" fmla="*/ 21 h 55"/>
                    <a:gd name="T12" fmla="*/ 28 w 109"/>
                    <a:gd name="T13" fmla="*/ 21 h 55"/>
                    <a:gd name="T14" fmla="*/ 19 w 109"/>
                    <a:gd name="T15" fmla="*/ 28 h 55"/>
                    <a:gd name="T16" fmla="*/ 6 w 109"/>
                    <a:gd name="T17" fmla="*/ 27 h 55"/>
                    <a:gd name="T18" fmla="*/ 8 w 109"/>
                    <a:gd name="T19" fmla="*/ 14 h 55"/>
                    <a:gd name="T20" fmla="*/ 4 w 109"/>
                    <a:gd name="T21" fmla="*/ 15 h 55"/>
                    <a:gd name="T22" fmla="*/ 2 w 109"/>
                    <a:gd name="T23" fmla="*/ 6 h 55"/>
                    <a:gd name="T24" fmla="*/ 6 w 109"/>
                    <a:gd name="T25" fmla="*/ 8 h 55"/>
                    <a:gd name="T26" fmla="*/ 17 w 109"/>
                    <a:gd name="T27" fmla="*/ 4 h 55"/>
                    <a:gd name="T28" fmla="*/ 19 w 109"/>
                    <a:gd name="T29" fmla="*/ 10 h 55"/>
                    <a:gd name="T30" fmla="*/ 34 w 109"/>
                    <a:gd name="T31" fmla="*/ 12 h 55"/>
                    <a:gd name="T32" fmla="*/ 39 w 109"/>
                    <a:gd name="T33" fmla="*/ 4 h 55"/>
                    <a:gd name="T34" fmla="*/ 58 w 109"/>
                    <a:gd name="T35" fmla="*/ 6 h 55"/>
                    <a:gd name="T36" fmla="*/ 60 w 109"/>
                    <a:gd name="T37" fmla="*/ 6 h 55"/>
                    <a:gd name="T38" fmla="*/ 67 w 109"/>
                    <a:gd name="T39" fmla="*/ 12 h 55"/>
                    <a:gd name="T40" fmla="*/ 65 w 109"/>
                    <a:gd name="T41" fmla="*/ 15 h 55"/>
                    <a:gd name="T42" fmla="*/ 75 w 109"/>
                    <a:gd name="T43" fmla="*/ 14 h 55"/>
                    <a:gd name="T44" fmla="*/ 86 w 109"/>
                    <a:gd name="T45" fmla="*/ 17 h 55"/>
                    <a:gd name="T46" fmla="*/ 88 w 109"/>
                    <a:gd name="T47" fmla="*/ 21 h 55"/>
                    <a:gd name="T48" fmla="*/ 90 w 109"/>
                    <a:gd name="T49" fmla="*/ 23 h 55"/>
                    <a:gd name="T50" fmla="*/ 92 w 109"/>
                    <a:gd name="T51" fmla="*/ 27 h 55"/>
                    <a:gd name="T52" fmla="*/ 95 w 109"/>
                    <a:gd name="T53" fmla="*/ 27 h 55"/>
                    <a:gd name="T54" fmla="*/ 95 w 109"/>
                    <a:gd name="T55" fmla="*/ 30 h 55"/>
                    <a:gd name="T56" fmla="*/ 99 w 109"/>
                    <a:gd name="T57" fmla="*/ 30 h 55"/>
                    <a:gd name="T58" fmla="*/ 101 w 109"/>
                    <a:gd name="T59" fmla="*/ 36 h 55"/>
                    <a:gd name="T60" fmla="*/ 106 w 109"/>
                    <a:gd name="T61" fmla="*/ 36 h 55"/>
                    <a:gd name="T62" fmla="*/ 101 w 109"/>
                    <a:gd name="T63" fmla="*/ 40 h 55"/>
                    <a:gd name="T64" fmla="*/ 101 w 109"/>
                    <a:gd name="T65" fmla="*/ 41 h 55"/>
                    <a:gd name="T66" fmla="*/ 82 w 109"/>
                    <a:gd name="T67" fmla="*/ 41 h 55"/>
                    <a:gd name="T68" fmla="*/ 82 w 109"/>
                    <a:gd name="T69" fmla="*/ 30 h 55"/>
                    <a:gd name="T70" fmla="*/ 64 w 109"/>
                    <a:gd name="T71" fmla="*/ 28 h 55"/>
                    <a:gd name="T72" fmla="*/ 62 w 109"/>
                    <a:gd name="T73" fmla="*/ 34 h 55"/>
                    <a:gd name="T74" fmla="*/ 58 w 109"/>
                    <a:gd name="T75" fmla="*/ 34 h 55"/>
                    <a:gd name="T76" fmla="*/ 54 w 109"/>
                    <a:gd name="T77" fmla="*/ 38 h 55"/>
                    <a:gd name="T78" fmla="*/ 56 w 109"/>
                    <a:gd name="T79" fmla="*/ 40 h 55"/>
                    <a:gd name="T80" fmla="*/ 51 w 109"/>
                    <a:gd name="T81" fmla="*/ 41 h 55"/>
                    <a:gd name="T82" fmla="*/ 51 w 109"/>
                    <a:gd name="T83" fmla="*/ 53 h 55"/>
                    <a:gd name="T84" fmla="*/ 26 w 109"/>
                    <a:gd name="T85" fmla="*/ 45 h 55"/>
                    <a:gd name="T86" fmla="*/ 32 w 109"/>
                    <a:gd name="T87" fmla="*/ 41 h 55"/>
                    <a:gd name="T88" fmla="*/ 39 w 109"/>
                    <a:gd name="T89" fmla="*/ 41 h 55"/>
                    <a:gd name="T90" fmla="*/ 37 w 109"/>
                    <a:gd name="T91" fmla="*/ 3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55">
                      <a:moveTo>
                        <a:pt x="37" y="38"/>
                      </a:moveTo>
                      <a:cubicBezTo>
                        <a:pt x="37" y="34"/>
                        <a:pt x="34" y="40"/>
                        <a:pt x="34" y="40"/>
                      </a:cubicBezTo>
                      <a:cubicBezTo>
                        <a:pt x="31" y="40"/>
                        <a:pt x="29" y="36"/>
                        <a:pt x="24" y="38"/>
                      </a:cubicBezTo>
                      <a:cubicBezTo>
                        <a:pt x="25" y="34"/>
                        <a:pt x="28" y="35"/>
                        <a:pt x="30" y="34"/>
                      </a:cubicBezTo>
                      <a:cubicBezTo>
                        <a:pt x="34" y="32"/>
                        <a:pt x="36" y="27"/>
                        <a:pt x="41" y="27"/>
                      </a:cubicBezTo>
                      <a:cubicBezTo>
                        <a:pt x="40" y="25"/>
                        <a:pt x="37" y="25"/>
                        <a:pt x="37" y="21"/>
                      </a:cubicBezTo>
                      <a:cubicBezTo>
                        <a:pt x="34" y="20"/>
                        <a:pt x="30" y="26"/>
                        <a:pt x="28" y="21"/>
                      </a:cubicBezTo>
                      <a:cubicBezTo>
                        <a:pt x="25" y="24"/>
                        <a:pt x="23" y="27"/>
                        <a:pt x="19" y="28"/>
                      </a:cubicBezTo>
                      <a:cubicBezTo>
                        <a:pt x="13" y="29"/>
                        <a:pt x="12" y="25"/>
                        <a:pt x="6" y="27"/>
                      </a:cubicBezTo>
                      <a:cubicBezTo>
                        <a:pt x="10" y="23"/>
                        <a:pt x="10" y="19"/>
                        <a:pt x="8" y="14"/>
                      </a:cubicBezTo>
                      <a:cubicBezTo>
                        <a:pt x="5" y="13"/>
                        <a:pt x="4" y="14"/>
                        <a:pt x="4" y="15"/>
                      </a:cubicBezTo>
                      <a:cubicBezTo>
                        <a:pt x="0" y="16"/>
                        <a:pt x="3" y="9"/>
                        <a:pt x="2" y="6"/>
                      </a:cubicBezTo>
                      <a:cubicBezTo>
                        <a:pt x="4" y="6"/>
                        <a:pt x="5" y="6"/>
                        <a:pt x="6" y="8"/>
                      </a:cubicBezTo>
                      <a:cubicBezTo>
                        <a:pt x="7" y="4"/>
                        <a:pt x="16" y="8"/>
                        <a:pt x="17" y="4"/>
                      </a:cubicBezTo>
                      <a:cubicBezTo>
                        <a:pt x="19" y="4"/>
                        <a:pt x="19" y="8"/>
                        <a:pt x="19" y="10"/>
                      </a:cubicBezTo>
                      <a:cubicBezTo>
                        <a:pt x="26" y="11"/>
                        <a:pt x="33" y="0"/>
                        <a:pt x="34" y="12"/>
                      </a:cubicBezTo>
                      <a:cubicBezTo>
                        <a:pt x="39" y="12"/>
                        <a:pt x="40" y="9"/>
                        <a:pt x="39" y="4"/>
                      </a:cubicBezTo>
                      <a:cubicBezTo>
                        <a:pt x="44" y="6"/>
                        <a:pt x="51" y="5"/>
                        <a:pt x="58" y="6"/>
                      </a:cubicBezTo>
                      <a:cubicBezTo>
                        <a:pt x="59" y="6"/>
                        <a:pt x="60" y="9"/>
                        <a:pt x="60" y="6"/>
                      </a:cubicBezTo>
                      <a:cubicBezTo>
                        <a:pt x="63" y="7"/>
                        <a:pt x="60" y="15"/>
                        <a:pt x="67" y="12"/>
                      </a:cubicBezTo>
                      <a:cubicBezTo>
                        <a:pt x="67" y="13"/>
                        <a:pt x="65" y="13"/>
                        <a:pt x="65" y="15"/>
                      </a:cubicBezTo>
                      <a:cubicBezTo>
                        <a:pt x="68" y="14"/>
                        <a:pt x="75" y="18"/>
                        <a:pt x="75" y="14"/>
                      </a:cubicBezTo>
                      <a:cubicBezTo>
                        <a:pt x="76" y="15"/>
                        <a:pt x="78" y="19"/>
                        <a:pt x="86" y="17"/>
                      </a:cubicBezTo>
                      <a:cubicBezTo>
                        <a:pt x="83" y="21"/>
                        <a:pt x="85" y="20"/>
                        <a:pt x="88" y="21"/>
                      </a:cubicBezTo>
                      <a:cubicBezTo>
                        <a:pt x="89" y="21"/>
                        <a:pt x="88" y="23"/>
                        <a:pt x="90" y="23"/>
                      </a:cubicBezTo>
                      <a:cubicBezTo>
                        <a:pt x="92" y="23"/>
                        <a:pt x="90" y="25"/>
                        <a:pt x="92" y="27"/>
                      </a:cubicBezTo>
                      <a:cubicBezTo>
                        <a:pt x="92" y="27"/>
                        <a:pt x="95" y="26"/>
                        <a:pt x="95" y="27"/>
                      </a:cubicBezTo>
                      <a:cubicBezTo>
                        <a:pt x="96" y="27"/>
                        <a:pt x="95" y="30"/>
                        <a:pt x="95" y="30"/>
                      </a:cubicBezTo>
                      <a:cubicBezTo>
                        <a:pt x="96" y="31"/>
                        <a:pt x="99" y="30"/>
                        <a:pt x="99" y="30"/>
                      </a:cubicBezTo>
                      <a:cubicBezTo>
                        <a:pt x="100" y="32"/>
                        <a:pt x="99" y="35"/>
                        <a:pt x="101" y="36"/>
                      </a:cubicBezTo>
                      <a:cubicBezTo>
                        <a:pt x="104" y="36"/>
                        <a:pt x="106" y="33"/>
                        <a:pt x="106" y="36"/>
                      </a:cubicBezTo>
                      <a:cubicBezTo>
                        <a:pt x="109" y="41"/>
                        <a:pt x="102" y="38"/>
                        <a:pt x="101" y="40"/>
                      </a:cubicBezTo>
                      <a:cubicBezTo>
                        <a:pt x="101" y="40"/>
                        <a:pt x="101" y="41"/>
                        <a:pt x="101" y="41"/>
                      </a:cubicBezTo>
                      <a:cubicBezTo>
                        <a:pt x="96" y="43"/>
                        <a:pt x="88" y="40"/>
                        <a:pt x="82" y="41"/>
                      </a:cubicBezTo>
                      <a:cubicBezTo>
                        <a:pt x="80" y="36"/>
                        <a:pt x="82" y="37"/>
                        <a:pt x="82" y="30"/>
                      </a:cubicBezTo>
                      <a:cubicBezTo>
                        <a:pt x="80" y="25"/>
                        <a:pt x="68" y="25"/>
                        <a:pt x="64" y="28"/>
                      </a:cubicBezTo>
                      <a:cubicBezTo>
                        <a:pt x="61" y="28"/>
                        <a:pt x="63" y="32"/>
                        <a:pt x="62" y="34"/>
                      </a:cubicBezTo>
                      <a:cubicBezTo>
                        <a:pt x="61" y="35"/>
                        <a:pt x="58" y="33"/>
                        <a:pt x="58" y="34"/>
                      </a:cubicBezTo>
                      <a:cubicBezTo>
                        <a:pt x="57" y="36"/>
                        <a:pt x="58" y="39"/>
                        <a:pt x="54" y="38"/>
                      </a:cubicBezTo>
                      <a:cubicBezTo>
                        <a:pt x="54" y="39"/>
                        <a:pt x="55" y="40"/>
                        <a:pt x="56" y="40"/>
                      </a:cubicBezTo>
                      <a:cubicBezTo>
                        <a:pt x="56" y="42"/>
                        <a:pt x="53" y="41"/>
                        <a:pt x="51" y="41"/>
                      </a:cubicBezTo>
                      <a:cubicBezTo>
                        <a:pt x="48" y="47"/>
                        <a:pt x="50" y="46"/>
                        <a:pt x="51" y="53"/>
                      </a:cubicBezTo>
                      <a:cubicBezTo>
                        <a:pt x="44" y="54"/>
                        <a:pt x="27" y="55"/>
                        <a:pt x="26" y="45"/>
                      </a:cubicBezTo>
                      <a:cubicBezTo>
                        <a:pt x="30" y="45"/>
                        <a:pt x="31" y="44"/>
                        <a:pt x="32" y="41"/>
                      </a:cubicBezTo>
                      <a:cubicBezTo>
                        <a:pt x="37" y="41"/>
                        <a:pt x="36" y="45"/>
                        <a:pt x="39" y="41"/>
                      </a:cubicBezTo>
                      <a:cubicBezTo>
                        <a:pt x="38" y="40"/>
                        <a:pt x="34" y="39"/>
                        <a:pt x="37" y="38"/>
                      </a:cubicBezTo>
                      <a:close/>
                    </a:path>
                  </a:pathLst>
                </a:custGeom>
                <a:grpFill/>
                <a:ln>
                  <a:noFill/>
                </a:ln>
              </p:spPr>
              <p:txBody>
                <a:bodyPr anchor="ctr"/>
                <a:lstStyle/>
                <a:p>
                  <a:pPr algn="ctr"/>
                  <a:endParaRPr dirty="0">
                    <a:cs typeface="+mn-ea"/>
                    <a:sym typeface="+mn-lt"/>
                  </a:endParaRPr>
                </a:p>
              </p:txBody>
            </p:sp>
            <p:sp>
              <p:nvSpPr>
                <p:cNvPr id="161" name="îŝḷiḋe"/>
                <p:cNvSpPr/>
                <p:nvPr/>
              </p:nvSpPr>
              <p:spPr bwMode="auto">
                <a:xfrm>
                  <a:off x="3721494" y="640411"/>
                  <a:ext cx="105059" cy="56031"/>
                </a:xfrm>
                <a:custGeom>
                  <a:avLst/>
                  <a:gdLst>
                    <a:gd name="T0" fmla="*/ 51 w 51"/>
                    <a:gd name="T1" fmla="*/ 4 h 27"/>
                    <a:gd name="T2" fmla="*/ 51 w 51"/>
                    <a:gd name="T3" fmla="*/ 10 h 27"/>
                    <a:gd name="T4" fmla="*/ 47 w 51"/>
                    <a:gd name="T5" fmla="*/ 10 h 27"/>
                    <a:gd name="T6" fmla="*/ 47 w 51"/>
                    <a:gd name="T7" fmla="*/ 15 h 27"/>
                    <a:gd name="T8" fmla="*/ 41 w 51"/>
                    <a:gd name="T9" fmla="*/ 19 h 27"/>
                    <a:gd name="T10" fmla="*/ 36 w 51"/>
                    <a:gd name="T11" fmla="*/ 13 h 27"/>
                    <a:gd name="T12" fmla="*/ 30 w 51"/>
                    <a:gd name="T13" fmla="*/ 17 h 27"/>
                    <a:gd name="T14" fmla="*/ 23 w 51"/>
                    <a:gd name="T15" fmla="*/ 25 h 27"/>
                    <a:gd name="T16" fmla="*/ 2 w 51"/>
                    <a:gd name="T17" fmla="*/ 25 h 27"/>
                    <a:gd name="T18" fmla="*/ 0 w 51"/>
                    <a:gd name="T19" fmla="*/ 17 h 27"/>
                    <a:gd name="T20" fmla="*/ 8 w 51"/>
                    <a:gd name="T21" fmla="*/ 19 h 27"/>
                    <a:gd name="T22" fmla="*/ 15 w 51"/>
                    <a:gd name="T23" fmla="*/ 13 h 27"/>
                    <a:gd name="T24" fmla="*/ 19 w 51"/>
                    <a:gd name="T25" fmla="*/ 10 h 27"/>
                    <a:gd name="T26" fmla="*/ 24 w 51"/>
                    <a:gd name="T27" fmla="*/ 8 h 27"/>
                    <a:gd name="T28" fmla="*/ 26 w 51"/>
                    <a:gd name="T29" fmla="*/ 8 h 27"/>
                    <a:gd name="T30" fmla="*/ 30 w 51"/>
                    <a:gd name="T31" fmla="*/ 4 h 27"/>
                    <a:gd name="T32" fmla="*/ 38 w 51"/>
                    <a:gd name="T33" fmla="*/ 4 h 27"/>
                    <a:gd name="T34" fmla="*/ 51 w 51"/>
                    <a:gd name="T35"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27">
                      <a:moveTo>
                        <a:pt x="51" y="4"/>
                      </a:moveTo>
                      <a:cubicBezTo>
                        <a:pt x="50" y="5"/>
                        <a:pt x="51" y="9"/>
                        <a:pt x="51" y="10"/>
                      </a:cubicBezTo>
                      <a:cubicBezTo>
                        <a:pt x="50" y="10"/>
                        <a:pt x="47" y="9"/>
                        <a:pt x="47" y="10"/>
                      </a:cubicBezTo>
                      <a:cubicBezTo>
                        <a:pt x="47" y="10"/>
                        <a:pt x="49" y="15"/>
                        <a:pt x="47" y="15"/>
                      </a:cubicBezTo>
                      <a:cubicBezTo>
                        <a:pt x="45" y="16"/>
                        <a:pt x="42" y="12"/>
                        <a:pt x="41" y="19"/>
                      </a:cubicBezTo>
                      <a:cubicBezTo>
                        <a:pt x="38" y="19"/>
                        <a:pt x="40" y="13"/>
                        <a:pt x="36" y="13"/>
                      </a:cubicBezTo>
                      <a:cubicBezTo>
                        <a:pt x="32" y="12"/>
                        <a:pt x="33" y="17"/>
                        <a:pt x="30" y="17"/>
                      </a:cubicBezTo>
                      <a:cubicBezTo>
                        <a:pt x="28" y="20"/>
                        <a:pt x="22" y="19"/>
                        <a:pt x="23" y="25"/>
                      </a:cubicBezTo>
                      <a:cubicBezTo>
                        <a:pt x="15" y="27"/>
                        <a:pt x="11" y="25"/>
                        <a:pt x="2" y="25"/>
                      </a:cubicBezTo>
                      <a:cubicBezTo>
                        <a:pt x="2" y="21"/>
                        <a:pt x="0" y="21"/>
                        <a:pt x="0" y="17"/>
                      </a:cubicBezTo>
                      <a:cubicBezTo>
                        <a:pt x="2" y="19"/>
                        <a:pt x="4" y="19"/>
                        <a:pt x="8" y="19"/>
                      </a:cubicBezTo>
                      <a:cubicBezTo>
                        <a:pt x="11" y="19"/>
                        <a:pt x="11" y="14"/>
                        <a:pt x="15" y="13"/>
                      </a:cubicBezTo>
                      <a:cubicBezTo>
                        <a:pt x="16" y="13"/>
                        <a:pt x="18" y="9"/>
                        <a:pt x="19" y="10"/>
                      </a:cubicBezTo>
                      <a:cubicBezTo>
                        <a:pt x="23" y="13"/>
                        <a:pt x="19" y="8"/>
                        <a:pt x="24" y="8"/>
                      </a:cubicBezTo>
                      <a:cubicBezTo>
                        <a:pt x="25" y="8"/>
                        <a:pt x="26" y="8"/>
                        <a:pt x="26" y="8"/>
                      </a:cubicBezTo>
                      <a:cubicBezTo>
                        <a:pt x="27" y="7"/>
                        <a:pt x="30" y="4"/>
                        <a:pt x="30" y="4"/>
                      </a:cubicBezTo>
                      <a:cubicBezTo>
                        <a:pt x="32" y="3"/>
                        <a:pt x="35" y="5"/>
                        <a:pt x="38" y="4"/>
                      </a:cubicBezTo>
                      <a:cubicBezTo>
                        <a:pt x="39" y="4"/>
                        <a:pt x="46" y="0"/>
                        <a:pt x="51" y="4"/>
                      </a:cubicBezTo>
                      <a:close/>
                    </a:path>
                  </a:pathLst>
                </a:custGeom>
                <a:grpFill/>
                <a:ln>
                  <a:noFill/>
                </a:ln>
              </p:spPr>
              <p:txBody>
                <a:bodyPr anchor="ctr"/>
                <a:lstStyle/>
                <a:p>
                  <a:pPr algn="ctr"/>
                  <a:endParaRPr dirty="0">
                    <a:cs typeface="+mn-ea"/>
                    <a:sym typeface="+mn-lt"/>
                  </a:endParaRPr>
                </a:p>
              </p:txBody>
            </p:sp>
            <p:sp>
              <p:nvSpPr>
                <p:cNvPr id="162" name="ïšḻiďê"/>
                <p:cNvSpPr/>
                <p:nvPr/>
              </p:nvSpPr>
              <p:spPr bwMode="auto">
                <a:xfrm>
                  <a:off x="4011456" y="664225"/>
                  <a:ext cx="109261" cy="56031"/>
                </a:xfrm>
                <a:custGeom>
                  <a:avLst/>
                  <a:gdLst>
                    <a:gd name="T0" fmla="*/ 47 w 52"/>
                    <a:gd name="T1" fmla="*/ 2 h 27"/>
                    <a:gd name="T2" fmla="*/ 52 w 52"/>
                    <a:gd name="T3" fmla="*/ 19 h 27"/>
                    <a:gd name="T4" fmla="*/ 49 w 52"/>
                    <a:gd name="T5" fmla="*/ 17 h 27"/>
                    <a:gd name="T6" fmla="*/ 49 w 52"/>
                    <a:gd name="T7" fmla="*/ 23 h 27"/>
                    <a:gd name="T8" fmla="*/ 41 w 52"/>
                    <a:gd name="T9" fmla="*/ 25 h 27"/>
                    <a:gd name="T10" fmla="*/ 39 w 52"/>
                    <a:gd name="T11" fmla="*/ 27 h 27"/>
                    <a:gd name="T12" fmla="*/ 34 w 52"/>
                    <a:gd name="T13" fmla="*/ 27 h 27"/>
                    <a:gd name="T14" fmla="*/ 34 w 52"/>
                    <a:gd name="T15" fmla="*/ 19 h 27"/>
                    <a:gd name="T16" fmla="*/ 15 w 52"/>
                    <a:gd name="T17" fmla="*/ 17 h 27"/>
                    <a:gd name="T18" fmla="*/ 0 w 52"/>
                    <a:gd name="T19" fmla="*/ 8 h 27"/>
                    <a:gd name="T20" fmla="*/ 2 w 52"/>
                    <a:gd name="T21" fmla="*/ 4 h 27"/>
                    <a:gd name="T22" fmla="*/ 6 w 52"/>
                    <a:gd name="T23" fmla="*/ 6 h 27"/>
                    <a:gd name="T24" fmla="*/ 15 w 52"/>
                    <a:gd name="T25" fmla="*/ 10 h 27"/>
                    <a:gd name="T26" fmla="*/ 19 w 52"/>
                    <a:gd name="T27" fmla="*/ 10 h 27"/>
                    <a:gd name="T28" fmla="*/ 21 w 52"/>
                    <a:gd name="T29" fmla="*/ 14 h 27"/>
                    <a:gd name="T30" fmla="*/ 22 w 52"/>
                    <a:gd name="T31" fmla="*/ 6 h 27"/>
                    <a:gd name="T32" fmla="*/ 26 w 52"/>
                    <a:gd name="T33" fmla="*/ 10 h 27"/>
                    <a:gd name="T34" fmla="*/ 47 w 52"/>
                    <a:gd name="T35"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27">
                      <a:moveTo>
                        <a:pt x="47" y="2"/>
                      </a:moveTo>
                      <a:cubicBezTo>
                        <a:pt x="44" y="12"/>
                        <a:pt x="52" y="12"/>
                        <a:pt x="52" y="19"/>
                      </a:cubicBezTo>
                      <a:cubicBezTo>
                        <a:pt x="51" y="20"/>
                        <a:pt x="49" y="16"/>
                        <a:pt x="49" y="17"/>
                      </a:cubicBezTo>
                      <a:cubicBezTo>
                        <a:pt x="48" y="18"/>
                        <a:pt x="49" y="22"/>
                        <a:pt x="49" y="23"/>
                      </a:cubicBezTo>
                      <a:cubicBezTo>
                        <a:pt x="47" y="24"/>
                        <a:pt x="44" y="24"/>
                        <a:pt x="41" y="25"/>
                      </a:cubicBezTo>
                      <a:cubicBezTo>
                        <a:pt x="40" y="25"/>
                        <a:pt x="41" y="27"/>
                        <a:pt x="39" y="27"/>
                      </a:cubicBezTo>
                      <a:cubicBezTo>
                        <a:pt x="37" y="27"/>
                        <a:pt x="35" y="27"/>
                        <a:pt x="34" y="27"/>
                      </a:cubicBezTo>
                      <a:cubicBezTo>
                        <a:pt x="31" y="24"/>
                        <a:pt x="31" y="22"/>
                        <a:pt x="34" y="19"/>
                      </a:cubicBezTo>
                      <a:cubicBezTo>
                        <a:pt x="27" y="22"/>
                        <a:pt x="23" y="17"/>
                        <a:pt x="15" y="17"/>
                      </a:cubicBezTo>
                      <a:cubicBezTo>
                        <a:pt x="13" y="11"/>
                        <a:pt x="4" y="12"/>
                        <a:pt x="0" y="8"/>
                      </a:cubicBezTo>
                      <a:cubicBezTo>
                        <a:pt x="1" y="8"/>
                        <a:pt x="1" y="4"/>
                        <a:pt x="2" y="4"/>
                      </a:cubicBezTo>
                      <a:cubicBezTo>
                        <a:pt x="5" y="3"/>
                        <a:pt x="5" y="6"/>
                        <a:pt x="6" y="6"/>
                      </a:cubicBezTo>
                      <a:cubicBezTo>
                        <a:pt x="8" y="6"/>
                        <a:pt x="13" y="8"/>
                        <a:pt x="15" y="10"/>
                      </a:cubicBezTo>
                      <a:cubicBezTo>
                        <a:pt x="15" y="10"/>
                        <a:pt x="18" y="9"/>
                        <a:pt x="19" y="10"/>
                      </a:cubicBezTo>
                      <a:cubicBezTo>
                        <a:pt x="20" y="11"/>
                        <a:pt x="18" y="14"/>
                        <a:pt x="21" y="14"/>
                      </a:cubicBezTo>
                      <a:cubicBezTo>
                        <a:pt x="26" y="12"/>
                        <a:pt x="18" y="9"/>
                        <a:pt x="22" y="6"/>
                      </a:cubicBezTo>
                      <a:cubicBezTo>
                        <a:pt x="26" y="4"/>
                        <a:pt x="26" y="10"/>
                        <a:pt x="26" y="10"/>
                      </a:cubicBezTo>
                      <a:cubicBezTo>
                        <a:pt x="33" y="10"/>
                        <a:pt x="36" y="0"/>
                        <a:pt x="47" y="2"/>
                      </a:cubicBezTo>
                      <a:close/>
                    </a:path>
                  </a:pathLst>
                </a:custGeom>
                <a:grpFill/>
                <a:ln>
                  <a:noFill/>
                </a:ln>
              </p:spPr>
              <p:txBody>
                <a:bodyPr anchor="ctr"/>
                <a:lstStyle/>
                <a:p>
                  <a:pPr algn="ctr"/>
                  <a:endParaRPr dirty="0">
                    <a:cs typeface="+mn-ea"/>
                    <a:sym typeface="+mn-lt"/>
                  </a:endParaRPr>
                </a:p>
              </p:txBody>
            </p:sp>
            <p:sp>
              <p:nvSpPr>
                <p:cNvPr id="163" name="iṩ1íḓe"/>
                <p:cNvSpPr/>
                <p:nvPr/>
              </p:nvSpPr>
              <p:spPr bwMode="auto">
                <a:xfrm>
                  <a:off x="3805541" y="665625"/>
                  <a:ext cx="191908" cy="72841"/>
                </a:xfrm>
                <a:custGeom>
                  <a:avLst/>
                  <a:gdLst>
                    <a:gd name="T0" fmla="*/ 41 w 92"/>
                    <a:gd name="T1" fmla="*/ 13 h 35"/>
                    <a:gd name="T2" fmla="*/ 60 w 92"/>
                    <a:gd name="T3" fmla="*/ 20 h 35"/>
                    <a:gd name="T4" fmla="*/ 60 w 92"/>
                    <a:gd name="T5" fmla="*/ 11 h 35"/>
                    <a:gd name="T6" fmla="*/ 54 w 92"/>
                    <a:gd name="T7" fmla="*/ 3 h 35"/>
                    <a:gd name="T8" fmla="*/ 67 w 92"/>
                    <a:gd name="T9" fmla="*/ 1 h 35"/>
                    <a:gd name="T10" fmla="*/ 71 w 92"/>
                    <a:gd name="T11" fmla="*/ 5 h 35"/>
                    <a:gd name="T12" fmla="*/ 71 w 92"/>
                    <a:gd name="T13" fmla="*/ 9 h 35"/>
                    <a:gd name="T14" fmla="*/ 79 w 92"/>
                    <a:gd name="T15" fmla="*/ 14 h 35"/>
                    <a:gd name="T16" fmla="*/ 84 w 92"/>
                    <a:gd name="T17" fmla="*/ 11 h 35"/>
                    <a:gd name="T18" fmla="*/ 90 w 92"/>
                    <a:gd name="T19" fmla="*/ 14 h 35"/>
                    <a:gd name="T20" fmla="*/ 92 w 92"/>
                    <a:gd name="T21" fmla="*/ 18 h 35"/>
                    <a:gd name="T22" fmla="*/ 90 w 92"/>
                    <a:gd name="T23" fmla="*/ 26 h 35"/>
                    <a:gd name="T24" fmla="*/ 79 w 92"/>
                    <a:gd name="T25" fmla="*/ 27 h 35"/>
                    <a:gd name="T26" fmla="*/ 71 w 92"/>
                    <a:gd name="T27" fmla="*/ 26 h 35"/>
                    <a:gd name="T28" fmla="*/ 54 w 92"/>
                    <a:gd name="T29" fmla="*/ 29 h 35"/>
                    <a:gd name="T30" fmla="*/ 51 w 92"/>
                    <a:gd name="T31" fmla="*/ 29 h 35"/>
                    <a:gd name="T32" fmla="*/ 45 w 92"/>
                    <a:gd name="T33" fmla="*/ 31 h 35"/>
                    <a:gd name="T34" fmla="*/ 26 w 92"/>
                    <a:gd name="T35" fmla="*/ 35 h 35"/>
                    <a:gd name="T36" fmla="*/ 43 w 92"/>
                    <a:gd name="T37" fmla="*/ 29 h 35"/>
                    <a:gd name="T38" fmla="*/ 34 w 92"/>
                    <a:gd name="T39" fmla="*/ 26 h 35"/>
                    <a:gd name="T40" fmla="*/ 26 w 92"/>
                    <a:gd name="T41" fmla="*/ 22 h 35"/>
                    <a:gd name="T42" fmla="*/ 19 w 92"/>
                    <a:gd name="T43" fmla="*/ 26 h 35"/>
                    <a:gd name="T44" fmla="*/ 13 w 92"/>
                    <a:gd name="T45" fmla="*/ 24 h 35"/>
                    <a:gd name="T46" fmla="*/ 0 w 92"/>
                    <a:gd name="T47" fmla="*/ 22 h 35"/>
                    <a:gd name="T48" fmla="*/ 4 w 92"/>
                    <a:gd name="T49" fmla="*/ 18 h 35"/>
                    <a:gd name="T50" fmla="*/ 6 w 92"/>
                    <a:gd name="T51" fmla="*/ 13 h 35"/>
                    <a:gd name="T52" fmla="*/ 13 w 92"/>
                    <a:gd name="T53" fmla="*/ 11 h 35"/>
                    <a:gd name="T54" fmla="*/ 11 w 92"/>
                    <a:gd name="T55" fmla="*/ 7 h 35"/>
                    <a:gd name="T56" fmla="*/ 15 w 92"/>
                    <a:gd name="T57" fmla="*/ 7 h 35"/>
                    <a:gd name="T58" fmla="*/ 21 w 92"/>
                    <a:gd name="T59" fmla="*/ 5 h 35"/>
                    <a:gd name="T60" fmla="*/ 30 w 92"/>
                    <a:gd name="T61" fmla="*/ 7 h 35"/>
                    <a:gd name="T62" fmla="*/ 32 w 92"/>
                    <a:gd name="T63" fmla="*/ 11 h 35"/>
                    <a:gd name="T64" fmla="*/ 36 w 92"/>
                    <a:gd name="T65" fmla="*/ 11 h 35"/>
                    <a:gd name="T66" fmla="*/ 36 w 92"/>
                    <a:gd name="T67" fmla="*/ 16 h 35"/>
                    <a:gd name="T68" fmla="*/ 41 w 92"/>
                    <a:gd name="T69"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35">
                      <a:moveTo>
                        <a:pt x="41" y="13"/>
                      </a:moveTo>
                      <a:cubicBezTo>
                        <a:pt x="39" y="19"/>
                        <a:pt x="56" y="16"/>
                        <a:pt x="60" y="20"/>
                      </a:cubicBezTo>
                      <a:cubicBezTo>
                        <a:pt x="63" y="12"/>
                        <a:pt x="47" y="11"/>
                        <a:pt x="60" y="11"/>
                      </a:cubicBezTo>
                      <a:cubicBezTo>
                        <a:pt x="63" y="4"/>
                        <a:pt x="52" y="10"/>
                        <a:pt x="54" y="3"/>
                      </a:cubicBezTo>
                      <a:cubicBezTo>
                        <a:pt x="60" y="4"/>
                        <a:pt x="61" y="0"/>
                        <a:pt x="67" y="1"/>
                      </a:cubicBezTo>
                      <a:cubicBezTo>
                        <a:pt x="66" y="5"/>
                        <a:pt x="70" y="4"/>
                        <a:pt x="71" y="5"/>
                      </a:cubicBezTo>
                      <a:cubicBezTo>
                        <a:pt x="72" y="6"/>
                        <a:pt x="70" y="8"/>
                        <a:pt x="71" y="9"/>
                      </a:cubicBezTo>
                      <a:cubicBezTo>
                        <a:pt x="73" y="10"/>
                        <a:pt x="76" y="11"/>
                        <a:pt x="79" y="14"/>
                      </a:cubicBezTo>
                      <a:cubicBezTo>
                        <a:pt x="80" y="13"/>
                        <a:pt x="80" y="10"/>
                        <a:pt x="84" y="11"/>
                      </a:cubicBezTo>
                      <a:cubicBezTo>
                        <a:pt x="87" y="11"/>
                        <a:pt x="89" y="13"/>
                        <a:pt x="90" y="14"/>
                      </a:cubicBezTo>
                      <a:cubicBezTo>
                        <a:pt x="90" y="15"/>
                        <a:pt x="92" y="18"/>
                        <a:pt x="92" y="18"/>
                      </a:cubicBezTo>
                      <a:cubicBezTo>
                        <a:pt x="89" y="21"/>
                        <a:pt x="92" y="20"/>
                        <a:pt x="90" y="26"/>
                      </a:cubicBezTo>
                      <a:cubicBezTo>
                        <a:pt x="86" y="21"/>
                        <a:pt x="82" y="27"/>
                        <a:pt x="79" y="27"/>
                      </a:cubicBezTo>
                      <a:cubicBezTo>
                        <a:pt x="75" y="28"/>
                        <a:pt x="75" y="26"/>
                        <a:pt x="71" y="26"/>
                      </a:cubicBezTo>
                      <a:cubicBezTo>
                        <a:pt x="66" y="26"/>
                        <a:pt x="58" y="28"/>
                        <a:pt x="54" y="29"/>
                      </a:cubicBezTo>
                      <a:cubicBezTo>
                        <a:pt x="54" y="30"/>
                        <a:pt x="51" y="29"/>
                        <a:pt x="51" y="29"/>
                      </a:cubicBezTo>
                      <a:cubicBezTo>
                        <a:pt x="49" y="31"/>
                        <a:pt x="48" y="30"/>
                        <a:pt x="45" y="31"/>
                      </a:cubicBezTo>
                      <a:cubicBezTo>
                        <a:pt x="43" y="32"/>
                        <a:pt x="33" y="34"/>
                        <a:pt x="26" y="35"/>
                      </a:cubicBezTo>
                      <a:cubicBezTo>
                        <a:pt x="27" y="28"/>
                        <a:pt x="36" y="30"/>
                        <a:pt x="43" y="29"/>
                      </a:cubicBezTo>
                      <a:cubicBezTo>
                        <a:pt x="44" y="21"/>
                        <a:pt x="37" y="26"/>
                        <a:pt x="34" y="26"/>
                      </a:cubicBezTo>
                      <a:cubicBezTo>
                        <a:pt x="30" y="25"/>
                        <a:pt x="30" y="24"/>
                        <a:pt x="26" y="22"/>
                      </a:cubicBezTo>
                      <a:cubicBezTo>
                        <a:pt x="23" y="21"/>
                        <a:pt x="22" y="25"/>
                        <a:pt x="19" y="26"/>
                      </a:cubicBezTo>
                      <a:cubicBezTo>
                        <a:pt x="16" y="26"/>
                        <a:pt x="16" y="24"/>
                        <a:pt x="13" y="24"/>
                      </a:cubicBezTo>
                      <a:cubicBezTo>
                        <a:pt x="9" y="23"/>
                        <a:pt x="3" y="25"/>
                        <a:pt x="0" y="22"/>
                      </a:cubicBezTo>
                      <a:cubicBezTo>
                        <a:pt x="0" y="20"/>
                        <a:pt x="3" y="19"/>
                        <a:pt x="4" y="18"/>
                      </a:cubicBezTo>
                      <a:cubicBezTo>
                        <a:pt x="4" y="17"/>
                        <a:pt x="5" y="13"/>
                        <a:pt x="6" y="13"/>
                      </a:cubicBezTo>
                      <a:cubicBezTo>
                        <a:pt x="8" y="11"/>
                        <a:pt x="11" y="13"/>
                        <a:pt x="13" y="11"/>
                      </a:cubicBezTo>
                      <a:cubicBezTo>
                        <a:pt x="14" y="10"/>
                        <a:pt x="7" y="8"/>
                        <a:pt x="11" y="7"/>
                      </a:cubicBezTo>
                      <a:cubicBezTo>
                        <a:pt x="13" y="7"/>
                        <a:pt x="14" y="7"/>
                        <a:pt x="15" y="7"/>
                      </a:cubicBezTo>
                      <a:cubicBezTo>
                        <a:pt x="17" y="6"/>
                        <a:pt x="19" y="5"/>
                        <a:pt x="21" y="5"/>
                      </a:cubicBezTo>
                      <a:cubicBezTo>
                        <a:pt x="22" y="5"/>
                        <a:pt x="29" y="6"/>
                        <a:pt x="30" y="7"/>
                      </a:cubicBezTo>
                      <a:cubicBezTo>
                        <a:pt x="31" y="8"/>
                        <a:pt x="30" y="10"/>
                        <a:pt x="32" y="11"/>
                      </a:cubicBezTo>
                      <a:cubicBezTo>
                        <a:pt x="33" y="11"/>
                        <a:pt x="35" y="10"/>
                        <a:pt x="36" y="11"/>
                      </a:cubicBezTo>
                      <a:cubicBezTo>
                        <a:pt x="37" y="12"/>
                        <a:pt x="32" y="17"/>
                        <a:pt x="36" y="16"/>
                      </a:cubicBezTo>
                      <a:cubicBezTo>
                        <a:pt x="37" y="16"/>
                        <a:pt x="38" y="11"/>
                        <a:pt x="41" y="13"/>
                      </a:cubicBezTo>
                      <a:close/>
                    </a:path>
                  </a:pathLst>
                </a:custGeom>
                <a:grpFill/>
                <a:ln>
                  <a:noFill/>
                </a:ln>
              </p:spPr>
              <p:txBody>
                <a:bodyPr anchor="ctr"/>
                <a:lstStyle/>
                <a:p>
                  <a:pPr algn="ctr"/>
                  <a:endParaRPr dirty="0">
                    <a:cs typeface="+mn-ea"/>
                    <a:sym typeface="+mn-lt"/>
                  </a:endParaRPr>
                </a:p>
              </p:txBody>
            </p:sp>
            <p:sp>
              <p:nvSpPr>
                <p:cNvPr id="164" name="íš1îdè"/>
                <p:cNvSpPr/>
                <p:nvPr/>
              </p:nvSpPr>
              <p:spPr bwMode="auto">
                <a:xfrm>
                  <a:off x="3675269" y="741268"/>
                  <a:ext cx="151284" cy="100856"/>
                </a:xfrm>
                <a:custGeom>
                  <a:avLst/>
                  <a:gdLst>
                    <a:gd name="T0" fmla="*/ 9 w 73"/>
                    <a:gd name="T1" fmla="*/ 1 h 49"/>
                    <a:gd name="T2" fmla="*/ 41 w 73"/>
                    <a:gd name="T3" fmla="*/ 3 h 49"/>
                    <a:gd name="T4" fmla="*/ 45 w 73"/>
                    <a:gd name="T5" fmla="*/ 3 h 49"/>
                    <a:gd name="T6" fmla="*/ 52 w 73"/>
                    <a:gd name="T7" fmla="*/ 5 h 49"/>
                    <a:gd name="T8" fmla="*/ 60 w 73"/>
                    <a:gd name="T9" fmla="*/ 5 h 49"/>
                    <a:gd name="T10" fmla="*/ 61 w 73"/>
                    <a:gd name="T11" fmla="*/ 6 h 49"/>
                    <a:gd name="T12" fmla="*/ 73 w 73"/>
                    <a:gd name="T13" fmla="*/ 14 h 49"/>
                    <a:gd name="T14" fmla="*/ 56 w 73"/>
                    <a:gd name="T15" fmla="*/ 18 h 49"/>
                    <a:gd name="T16" fmla="*/ 54 w 73"/>
                    <a:gd name="T17" fmla="*/ 21 h 49"/>
                    <a:gd name="T18" fmla="*/ 50 w 73"/>
                    <a:gd name="T19" fmla="*/ 19 h 49"/>
                    <a:gd name="T20" fmla="*/ 48 w 73"/>
                    <a:gd name="T21" fmla="*/ 21 h 49"/>
                    <a:gd name="T22" fmla="*/ 50 w 73"/>
                    <a:gd name="T23" fmla="*/ 23 h 49"/>
                    <a:gd name="T24" fmla="*/ 46 w 73"/>
                    <a:gd name="T25" fmla="*/ 25 h 49"/>
                    <a:gd name="T26" fmla="*/ 46 w 73"/>
                    <a:gd name="T27" fmla="*/ 29 h 49"/>
                    <a:gd name="T28" fmla="*/ 43 w 73"/>
                    <a:gd name="T29" fmla="*/ 29 h 49"/>
                    <a:gd name="T30" fmla="*/ 39 w 73"/>
                    <a:gd name="T31" fmla="*/ 32 h 49"/>
                    <a:gd name="T32" fmla="*/ 39 w 73"/>
                    <a:gd name="T33" fmla="*/ 40 h 49"/>
                    <a:gd name="T34" fmla="*/ 17 w 73"/>
                    <a:gd name="T35" fmla="*/ 46 h 49"/>
                    <a:gd name="T36" fmla="*/ 0 w 73"/>
                    <a:gd name="T37" fmla="*/ 34 h 49"/>
                    <a:gd name="T38" fmla="*/ 5 w 73"/>
                    <a:gd name="T39" fmla="*/ 31 h 49"/>
                    <a:gd name="T40" fmla="*/ 7 w 73"/>
                    <a:gd name="T41" fmla="*/ 27 h 49"/>
                    <a:gd name="T42" fmla="*/ 5 w 73"/>
                    <a:gd name="T43" fmla="*/ 19 h 49"/>
                    <a:gd name="T44" fmla="*/ 9 w 73"/>
                    <a:gd name="T45" fmla="*/ 18 h 49"/>
                    <a:gd name="T46" fmla="*/ 13 w 73"/>
                    <a:gd name="T47" fmla="*/ 10 h 49"/>
                    <a:gd name="T48" fmla="*/ 9 w 73"/>
                    <a:gd name="T49"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49">
                      <a:moveTo>
                        <a:pt x="9" y="1"/>
                      </a:moveTo>
                      <a:cubicBezTo>
                        <a:pt x="21" y="1"/>
                        <a:pt x="33" y="0"/>
                        <a:pt x="41" y="3"/>
                      </a:cubicBezTo>
                      <a:cubicBezTo>
                        <a:pt x="42" y="3"/>
                        <a:pt x="44" y="2"/>
                        <a:pt x="45" y="3"/>
                      </a:cubicBezTo>
                      <a:cubicBezTo>
                        <a:pt x="46" y="5"/>
                        <a:pt x="50" y="3"/>
                        <a:pt x="52" y="5"/>
                      </a:cubicBezTo>
                      <a:cubicBezTo>
                        <a:pt x="55" y="8"/>
                        <a:pt x="52" y="2"/>
                        <a:pt x="60" y="5"/>
                      </a:cubicBezTo>
                      <a:cubicBezTo>
                        <a:pt x="60" y="5"/>
                        <a:pt x="60" y="6"/>
                        <a:pt x="61" y="6"/>
                      </a:cubicBezTo>
                      <a:cubicBezTo>
                        <a:pt x="63" y="6"/>
                        <a:pt x="73" y="9"/>
                        <a:pt x="73" y="14"/>
                      </a:cubicBezTo>
                      <a:cubicBezTo>
                        <a:pt x="66" y="15"/>
                        <a:pt x="60" y="16"/>
                        <a:pt x="56" y="18"/>
                      </a:cubicBezTo>
                      <a:cubicBezTo>
                        <a:pt x="54" y="18"/>
                        <a:pt x="55" y="21"/>
                        <a:pt x="54" y="21"/>
                      </a:cubicBezTo>
                      <a:cubicBezTo>
                        <a:pt x="53" y="22"/>
                        <a:pt x="51" y="19"/>
                        <a:pt x="50" y="19"/>
                      </a:cubicBezTo>
                      <a:cubicBezTo>
                        <a:pt x="51" y="19"/>
                        <a:pt x="48" y="23"/>
                        <a:pt x="48" y="21"/>
                      </a:cubicBezTo>
                      <a:cubicBezTo>
                        <a:pt x="48" y="22"/>
                        <a:pt x="50" y="24"/>
                        <a:pt x="50" y="23"/>
                      </a:cubicBezTo>
                      <a:cubicBezTo>
                        <a:pt x="49" y="25"/>
                        <a:pt x="47" y="24"/>
                        <a:pt x="46" y="25"/>
                      </a:cubicBezTo>
                      <a:cubicBezTo>
                        <a:pt x="46" y="26"/>
                        <a:pt x="47" y="28"/>
                        <a:pt x="46" y="29"/>
                      </a:cubicBezTo>
                      <a:cubicBezTo>
                        <a:pt x="46" y="29"/>
                        <a:pt x="43" y="28"/>
                        <a:pt x="43" y="29"/>
                      </a:cubicBezTo>
                      <a:cubicBezTo>
                        <a:pt x="42" y="30"/>
                        <a:pt x="41" y="32"/>
                        <a:pt x="39" y="32"/>
                      </a:cubicBezTo>
                      <a:cubicBezTo>
                        <a:pt x="39" y="35"/>
                        <a:pt x="39" y="37"/>
                        <a:pt x="39" y="40"/>
                      </a:cubicBezTo>
                      <a:cubicBezTo>
                        <a:pt x="30" y="40"/>
                        <a:pt x="31" y="49"/>
                        <a:pt x="17" y="46"/>
                      </a:cubicBezTo>
                      <a:cubicBezTo>
                        <a:pt x="18" y="34"/>
                        <a:pt x="7" y="37"/>
                        <a:pt x="0" y="34"/>
                      </a:cubicBezTo>
                      <a:cubicBezTo>
                        <a:pt x="1" y="32"/>
                        <a:pt x="4" y="32"/>
                        <a:pt x="5" y="31"/>
                      </a:cubicBezTo>
                      <a:cubicBezTo>
                        <a:pt x="6" y="30"/>
                        <a:pt x="2" y="25"/>
                        <a:pt x="7" y="27"/>
                      </a:cubicBezTo>
                      <a:cubicBezTo>
                        <a:pt x="8" y="24"/>
                        <a:pt x="5" y="23"/>
                        <a:pt x="5" y="19"/>
                      </a:cubicBezTo>
                      <a:cubicBezTo>
                        <a:pt x="8" y="22"/>
                        <a:pt x="8" y="21"/>
                        <a:pt x="9" y="18"/>
                      </a:cubicBezTo>
                      <a:cubicBezTo>
                        <a:pt x="10" y="15"/>
                        <a:pt x="13" y="16"/>
                        <a:pt x="13" y="10"/>
                      </a:cubicBezTo>
                      <a:cubicBezTo>
                        <a:pt x="14" y="4"/>
                        <a:pt x="7" y="8"/>
                        <a:pt x="9" y="1"/>
                      </a:cubicBezTo>
                      <a:close/>
                    </a:path>
                  </a:pathLst>
                </a:custGeom>
                <a:grpFill/>
                <a:ln>
                  <a:noFill/>
                </a:ln>
              </p:spPr>
              <p:txBody>
                <a:bodyPr anchor="ctr"/>
                <a:lstStyle/>
                <a:p>
                  <a:pPr algn="ctr"/>
                  <a:endParaRPr dirty="0">
                    <a:cs typeface="+mn-ea"/>
                    <a:sym typeface="+mn-lt"/>
                  </a:endParaRPr>
                </a:p>
              </p:txBody>
            </p:sp>
            <p:sp>
              <p:nvSpPr>
                <p:cNvPr id="165" name="ïṣľídé"/>
                <p:cNvSpPr/>
                <p:nvPr/>
              </p:nvSpPr>
              <p:spPr bwMode="auto">
                <a:xfrm>
                  <a:off x="3980640" y="760879"/>
                  <a:ext cx="30817" cy="23814"/>
                </a:xfrm>
                <a:custGeom>
                  <a:avLst/>
                  <a:gdLst>
                    <a:gd name="T0" fmla="*/ 2 w 15"/>
                    <a:gd name="T1" fmla="*/ 0 h 11"/>
                    <a:gd name="T2" fmla="*/ 13 w 15"/>
                    <a:gd name="T3" fmla="*/ 0 h 11"/>
                    <a:gd name="T4" fmla="*/ 15 w 15"/>
                    <a:gd name="T5" fmla="*/ 8 h 11"/>
                    <a:gd name="T6" fmla="*/ 11 w 15"/>
                    <a:gd name="T7" fmla="*/ 11 h 11"/>
                    <a:gd name="T8" fmla="*/ 0 w 15"/>
                    <a:gd name="T9" fmla="*/ 6 h 11"/>
                    <a:gd name="T10" fmla="*/ 2 w 15"/>
                    <a:gd name="T11" fmla="*/ 0 h 11"/>
                  </a:gdLst>
                  <a:ahLst/>
                  <a:cxnLst>
                    <a:cxn ang="0">
                      <a:pos x="T0" y="T1"/>
                    </a:cxn>
                    <a:cxn ang="0">
                      <a:pos x="T2" y="T3"/>
                    </a:cxn>
                    <a:cxn ang="0">
                      <a:pos x="T4" y="T5"/>
                    </a:cxn>
                    <a:cxn ang="0">
                      <a:pos x="T6" y="T7"/>
                    </a:cxn>
                    <a:cxn ang="0">
                      <a:pos x="T8" y="T9"/>
                    </a:cxn>
                    <a:cxn ang="0">
                      <a:pos x="T10" y="T11"/>
                    </a:cxn>
                  </a:cxnLst>
                  <a:rect l="0" t="0" r="r" b="b"/>
                  <a:pathLst>
                    <a:path w="15" h="11">
                      <a:moveTo>
                        <a:pt x="2" y="0"/>
                      </a:moveTo>
                      <a:cubicBezTo>
                        <a:pt x="6" y="0"/>
                        <a:pt x="9" y="0"/>
                        <a:pt x="13" y="0"/>
                      </a:cubicBezTo>
                      <a:cubicBezTo>
                        <a:pt x="13" y="3"/>
                        <a:pt x="15" y="4"/>
                        <a:pt x="15" y="8"/>
                      </a:cubicBezTo>
                      <a:cubicBezTo>
                        <a:pt x="12" y="7"/>
                        <a:pt x="11" y="9"/>
                        <a:pt x="11" y="11"/>
                      </a:cubicBezTo>
                      <a:cubicBezTo>
                        <a:pt x="8" y="9"/>
                        <a:pt x="7" y="5"/>
                        <a:pt x="0" y="6"/>
                      </a:cubicBezTo>
                      <a:cubicBezTo>
                        <a:pt x="1" y="4"/>
                        <a:pt x="2" y="3"/>
                        <a:pt x="2" y="0"/>
                      </a:cubicBezTo>
                      <a:close/>
                    </a:path>
                  </a:pathLst>
                </a:custGeom>
                <a:grpFill/>
                <a:ln>
                  <a:noFill/>
                </a:ln>
              </p:spPr>
              <p:txBody>
                <a:bodyPr anchor="ctr"/>
                <a:lstStyle/>
                <a:p>
                  <a:pPr algn="ctr"/>
                  <a:endParaRPr dirty="0">
                    <a:cs typeface="+mn-ea"/>
                    <a:sym typeface="+mn-lt"/>
                  </a:endParaRPr>
                </a:p>
              </p:txBody>
            </p:sp>
            <p:sp>
              <p:nvSpPr>
                <p:cNvPr id="166" name="ïšlïḑê"/>
                <p:cNvSpPr/>
                <p:nvPr/>
              </p:nvSpPr>
              <p:spPr bwMode="auto">
                <a:xfrm>
                  <a:off x="4148734" y="751074"/>
                  <a:ext cx="77043" cy="54631"/>
                </a:xfrm>
                <a:custGeom>
                  <a:avLst/>
                  <a:gdLst>
                    <a:gd name="T0" fmla="*/ 33 w 37"/>
                    <a:gd name="T1" fmla="*/ 1 h 26"/>
                    <a:gd name="T2" fmla="*/ 35 w 37"/>
                    <a:gd name="T3" fmla="*/ 11 h 26"/>
                    <a:gd name="T4" fmla="*/ 31 w 37"/>
                    <a:gd name="T5" fmla="*/ 14 h 26"/>
                    <a:gd name="T6" fmla="*/ 22 w 37"/>
                    <a:gd name="T7" fmla="*/ 16 h 26"/>
                    <a:gd name="T8" fmla="*/ 7 w 37"/>
                    <a:gd name="T9" fmla="*/ 26 h 26"/>
                    <a:gd name="T10" fmla="*/ 5 w 37"/>
                    <a:gd name="T11" fmla="*/ 18 h 26"/>
                    <a:gd name="T12" fmla="*/ 1 w 37"/>
                    <a:gd name="T13" fmla="*/ 14 h 26"/>
                    <a:gd name="T14" fmla="*/ 1 w 37"/>
                    <a:gd name="T15" fmla="*/ 5 h 26"/>
                    <a:gd name="T16" fmla="*/ 5 w 37"/>
                    <a:gd name="T17" fmla="*/ 1 h 26"/>
                    <a:gd name="T18" fmla="*/ 10 w 37"/>
                    <a:gd name="T19" fmla="*/ 0 h 26"/>
                    <a:gd name="T20" fmla="*/ 25 w 37"/>
                    <a:gd name="T21" fmla="*/ 3 h 26"/>
                    <a:gd name="T22" fmla="*/ 33 w 37"/>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6">
                      <a:moveTo>
                        <a:pt x="33" y="1"/>
                      </a:moveTo>
                      <a:cubicBezTo>
                        <a:pt x="37" y="1"/>
                        <a:pt x="34" y="8"/>
                        <a:pt x="35" y="11"/>
                      </a:cubicBezTo>
                      <a:cubicBezTo>
                        <a:pt x="32" y="10"/>
                        <a:pt x="31" y="12"/>
                        <a:pt x="31" y="14"/>
                      </a:cubicBezTo>
                      <a:cubicBezTo>
                        <a:pt x="25" y="11"/>
                        <a:pt x="23" y="21"/>
                        <a:pt x="22" y="16"/>
                      </a:cubicBezTo>
                      <a:cubicBezTo>
                        <a:pt x="17" y="20"/>
                        <a:pt x="14" y="25"/>
                        <a:pt x="7" y="26"/>
                      </a:cubicBezTo>
                      <a:cubicBezTo>
                        <a:pt x="5" y="24"/>
                        <a:pt x="5" y="21"/>
                        <a:pt x="5" y="18"/>
                      </a:cubicBezTo>
                      <a:cubicBezTo>
                        <a:pt x="4" y="16"/>
                        <a:pt x="2" y="17"/>
                        <a:pt x="1" y="14"/>
                      </a:cubicBezTo>
                      <a:cubicBezTo>
                        <a:pt x="0" y="12"/>
                        <a:pt x="2" y="8"/>
                        <a:pt x="1" y="5"/>
                      </a:cubicBezTo>
                      <a:cubicBezTo>
                        <a:pt x="4" y="6"/>
                        <a:pt x="5" y="4"/>
                        <a:pt x="5" y="1"/>
                      </a:cubicBezTo>
                      <a:cubicBezTo>
                        <a:pt x="7" y="2"/>
                        <a:pt x="10" y="2"/>
                        <a:pt x="10" y="0"/>
                      </a:cubicBezTo>
                      <a:cubicBezTo>
                        <a:pt x="13" y="3"/>
                        <a:pt x="23" y="0"/>
                        <a:pt x="25" y="3"/>
                      </a:cubicBezTo>
                      <a:cubicBezTo>
                        <a:pt x="28" y="3"/>
                        <a:pt x="32" y="4"/>
                        <a:pt x="33" y="1"/>
                      </a:cubicBezTo>
                      <a:close/>
                    </a:path>
                  </a:pathLst>
                </a:custGeom>
                <a:grpFill/>
                <a:ln>
                  <a:noFill/>
                </a:ln>
              </p:spPr>
              <p:txBody>
                <a:bodyPr anchor="ctr"/>
                <a:lstStyle/>
                <a:p>
                  <a:pPr algn="ctr"/>
                  <a:endParaRPr dirty="0">
                    <a:cs typeface="+mn-ea"/>
                    <a:sym typeface="+mn-lt"/>
                  </a:endParaRPr>
                </a:p>
              </p:txBody>
            </p:sp>
            <p:sp>
              <p:nvSpPr>
                <p:cNvPr id="167" name="îSļiḑè"/>
                <p:cNvSpPr/>
                <p:nvPr/>
              </p:nvSpPr>
              <p:spPr bwMode="auto">
                <a:xfrm>
                  <a:off x="5279165" y="962591"/>
                  <a:ext cx="166694" cy="81245"/>
                </a:xfrm>
                <a:custGeom>
                  <a:avLst/>
                  <a:gdLst>
                    <a:gd name="T0" fmla="*/ 58 w 80"/>
                    <a:gd name="T1" fmla="*/ 0 h 39"/>
                    <a:gd name="T2" fmla="*/ 66 w 80"/>
                    <a:gd name="T3" fmla="*/ 4 h 39"/>
                    <a:gd name="T4" fmla="*/ 71 w 80"/>
                    <a:gd name="T5" fmla="*/ 6 h 39"/>
                    <a:gd name="T6" fmla="*/ 69 w 80"/>
                    <a:gd name="T7" fmla="*/ 9 h 39"/>
                    <a:gd name="T8" fmla="*/ 79 w 80"/>
                    <a:gd name="T9" fmla="*/ 15 h 39"/>
                    <a:gd name="T10" fmla="*/ 73 w 80"/>
                    <a:gd name="T11" fmla="*/ 26 h 39"/>
                    <a:gd name="T12" fmla="*/ 68 w 80"/>
                    <a:gd name="T13" fmla="*/ 28 h 39"/>
                    <a:gd name="T14" fmla="*/ 60 w 80"/>
                    <a:gd name="T15" fmla="*/ 32 h 39"/>
                    <a:gd name="T16" fmla="*/ 55 w 80"/>
                    <a:gd name="T17" fmla="*/ 34 h 39"/>
                    <a:gd name="T18" fmla="*/ 51 w 80"/>
                    <a:gd name="T19" fmla="*/ 35 h 39"/>
                    <a:gd name="T20" fmla="*/ 28 w 80"/>
                    <a:gd name="T21" fmla="*/ 37 h 39"/>
                    <a:gd name="T22" fmla="*/ 27 w 80"/>
                    <a:gd name="T23" fmla="*/ 35 h 39"/>
                    <a:gd name="T24" fmla="*/ 19 w 80"/>
                    <a:gd name="T25" fmla="*/ 32 h 39"/>
                    <a:gd name="T26" fmla="*/ 15 w 80"/>
                    <a:gd name="T27" fmla="*/ 30 h 39"/>
                    <a:gd name="T28" fmla="*/ 19 w 80"/>
                    <a:gd name="T29" fmla="*/ 28 h 39"/>
                    <a:gd name="T30" fmla="*/ 14 w 80"/>
                    <a:gd name="T31" fmla="*/ 24 h 39"/>
                    <a:gd name="T32" fmla="*/ 14 w 80"/>
                    <a:gd name="T33" fmla="*/ 13 h 39"/>
                    <a:gd name="T34" fmla="*/ 2 w 80"/>
                    <a:gd name="T35" fmla="*/ 15 h 39"/>
                    <a:gd name="T36" fmla="*/ 6 w 80"/>
                    <a:gd name="T37" fmla="*/ 7 h 39"/>
                    <a:gd name="T38" fmla="*/ 21 w 80"/>
                    <a:gd name="T39" fmla="*/ 7 h 39"/>
                    <a:gd name="T40" fmla="*/ 23 w 80"/>
                    <a:gd name="T41" fmla="*/ 15 h 39"/>
                    <a:gd name="T42" fmla="*/ 28 w 80"/>
                    <a:gd name="T43" fmla="*/ 7 h 39"/>
                    <a:gd name="T44" fmla="*/ 40 w 80"/>
                    <a:gd name="T45" fmla="*/ 11 h 39"/>
                    <a:gd name="T46" fmla="*/ 43 w 80"/>
                    <a:gd name="T47" fmla="*/ 7 h 39"/>
                    <a:gd name="T48" fmla="*/ 55 w 80"/>
                    <a:gd name="T49" fmla="*/ 6 h 39"/>
                    <a:gd name="T50" fmla="*/ 58 w 80"/>
                    <a:gd name="T5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 h="39">
                      <a:moveTo>
                        <a:pt x="58" y="0"/>
                      </a:moveTo>
                      <a:cubicBezTo>
                        <a:pt x="60" y="1"/>
                        <a:pt x="63" y="2"/>
                        <a:pt x="66" y="4"/>
                      </a:cubicBezTo>
                      <a:cubicBezTo>
                        <a:pt x="66" y="4"/>
                        <a:pt x="71" y="5"/>
                        <a:pt x="71" y="6"/>
                      </a:cubicBezTo>
                      <a:cubicBezTo>
                        <a:pt x="72" y="6"/>
                        <a:pt x="69" y="9"/>
                        <a:pt x="69" y="9"/>
                      </a:cubicBezTo>
                      <a:cubicBezTo>
                        <a:pt x="70" y="13"/>
                        <a:pt x="74" y="16"/>
                        <a:pt x="79" y="15"/>
                      </a:cubicBezTo>
                      <a:cubicBezTo>
                        <a:pt x="80" y="20"/>
                        <a:pt x="78" y="22"/>
                        <a:pt x="73" y="26"/>
                      </a:cubicBezTo>
                      <a:cubicBezTo>
                        <a:pt x="72" y="27"/>
                        <a:pt x="69" y="27"/>
                        <a:pt x="68" y="28"/>
                      </a:cubicBezTo>
                      <a:cubicBezTo>
                        <a:pt x="64" y="30"/>
                        <a:pt x="65" y="30"/>
                        <a:pt x="60" y="32"/>
                      </a:cubicBezTo>
                      <a:cubicBezTo>
                        <a:pt x="60" y="32"/>
                        <a:pt x="55" y="33"/>
                        <a:pt x="55" y="34"/>
                      </a:cubicBezTo>
                      <a:cubicBezTo>
                        <a:pt x="53" y="35"/>
                        <a:pt x="53" y="35"/>
                        <a:pt x="51" y="35"/>
                      </a:cubicBezTo>
                      <a:cubicBezTo>
                        <a:pt x="49" y="36"/>
                        <a:pt x="35" y="39"/>
                        <a:pt x="28" y="37"/>
                      </a:cubicBezTo>
                      <a:cubicBezTo>
                        <a:pt x="28" y="37"/>
                        <a:pt x="28" y="36"/>
                        <a:pt x="27" y="35"/>
                      </a:cubicBezTo>
                      <a:cubicBezTo>
                        <a:pt x="24" y="35"/>
                        <a:pt x="23" y="32"/>
                        <a:pt x="19" y="32"/>
                      </a:cubicBezTo>
                      <a:cubicBezTo>
                        <a:pt x="18" y="32"/>
                        <a:pt x="17" y="30"/>
                        <a:pt x="15" y="30"/>
                      </a:cubicBezTo>
                      <a:cubicBezTo>
                        <a:pt x="15" y="28"/>
                        <a:pt x="18" y="28"/>
                        <a:pt x="19" y="28"/>
                      </a:cubicBezTo>
                      <a:cubicBezTo>
                        <a:pt x="19" y="26"/>
                        <a:pt x="14" y="26"/>
                        <a:pt x="14" y="24"/>
                      </a:cubicBezTo>
                      <a:cubicBezTo>
                        <a:pt x="12" y="21"/>
                        <a:pt x="15" y="18"/>
                        <a:pt x="14" y="13"/>
                      </a:cubicBezTo>
                      <a:cubicBezTo>
                        <a:pt x="6" y="11"/>
                        <a:pt x="7" y="20"/>
                        <a:pt x="2" y="15"/>
                      </a:cubicBezTo>
                      <a:cubicBezTo>
                        <a:pt x="0" y="9"/>
                        <a:pt x="8" y="14"/>
                        <a:pt x="6" y="7"/>
                      </a:cubicBezTo>
                      <a:cubicBezTo>
                        <a:pt x="14" y="9"/>
                        <a:pt x="13" y="8"/>
                        <a:pt x="21" y="7"/>
                      </a:cubicBezTo>
                      <a:cubicBezTo>
                        <a:pt x="22" y="11"/>
                        <a:pt x="27" y="11"/>
                        <a:pt x="23" y="15"/>
                      </a:cubicBezTo>
                      <a:cubicBezTo>
                        <a:pt x="28" y="15"/>
                        <a:pt x="29" y="12"/>
                        <a:pt x="28" y="7"/>
                      </a:cubicBezTo>
                      <a:cubicBezTo>
                        <a:pt x="29" y="11"/>
                        <a:pt x="45" y="3"/>
                        <a:pt x="40" y="11"/>
                      </a:cubicBezTo>
                      <a:cubicBezTo>
                        <a:pt x="44" y="13"/>
                        <a:pt x="42" y="8"/>
                        <a:pt x="43" y="7"/>
                      </a:cubicBezTo>
                      <a:cubicBezTo>
                        <a:pt x="46" y="6"/>
                        <a:pt x="51" y="7"/>
                        <a:pt x="55" y="6"/>
                      </a:cubicBezTo>
                      <a:cubicBezTo>
                        <a:pt x="57" y="5"/>
                        <a:pt x="58" y="3"/>
                        <a:pt x="58" y="0"/>
                      </a:cubicBezTo>
                      <a:close/>
                    </a:path>
                  </a:pathLst>
                </a:custGeom>
                <a:grpFill/>
                <a:ln>
                  <a:noFill/>
                </a:ln>
              </p:spPr>
              <p:txBody>
                <a:bodyPr anchor="ctr"/>
                <a:lstStyle/>
                <a:p>
                  <a:pPr algn="ctr"/>
                  <a:endParaRPr dirty="0">
                    <a:cs typeface="+mn-ea"/>
                    <a:sym typeface="+mn-lt"/>
                  </a:endParaRPr>
                </a:p>
              </p:txBody>
            </p:sp>
            <p:sp>
              <p:nvSpPr>
                <p:cNvPr id="168" name="işļïḍè"/>
                <p:cNvSpPr/>
                <p:nvPr/>
              </p:nvSpPr>
              <p:spPr bwMode="auto">
                <a:xfrm>
                  <a:off x="4284609" y="982202"/>
                  <a:ext cx="99456" cy="70039"/>
                </a:xfrm>
                <a:custGeom>
                  <a:avLst/>
                  <a:gdLst>
                    <a:gd name="T0" fmla="*/ 13 w 48"/>
                    <a:gd name="T1" fmla="*/ 0 h 34"/>
                    <a:gd name="T2" fmla="*/ 24 w 48"/>
                    <a:gd name="T3" fmla="*/ 12 h 34"/>
                    <a:gd name="T4" fmla="*/ 27 w 48"/>
                    <a:gd name="T5" fmla="*/ 10 h 34"/>
                    <a:gd name="T6" fmla="*/ 33 w 48"/>
                    <a:gd name="T7" fmla="*/ 15 h 34"/>
                    <a:gd name="T8" fmla="*/ 41 w 48"/>
                    <a:gd name="T9" fmla="*/ 25 h 34"/>
                    <a:gd name="T10" fmla="*/ 48 w 48"/>
                    <a:gd name="T11" fmla="*/ 26 h 34"/>
                    <a:gd name="T12" fmla="*/ 24 w 48"/>
                    <a:gd name="T13" fmla="*/ 28 h 34"/>
                    <a:gd name="T14" fmla="*/ 14 w 48"/>
                    <a:gd name="T15" fmla="*/ 34 h 34"/>
                    <a:gd name="T16" fmla="*/ 0 w 48"/>
                    <a:gd name="T17" fmla="*/ 28 h 34"/>
                    <a:gd name="T18" fmla="*/ 3 w 48"/>
                    <a:gd name="T19" fmla="*/ 26 h 34"/>
                    <a:gd name="T20" fmla="*/ 5 w 48"/>
                    <a:gd name="T21" fmla="*/ 23 h 34"/>
                    <a:gd name="T22" fmla="*/ 5 w 48"/>
                    <a:gd name="T23" fmla="*/ 6 h 34"/>
                    <a:gd name="T24" fmla="*/ 13 w 48"/>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4">
                      <a:moveTo>
                        <a:pt x="13" y="0"/>
                      </a:moveTo>
                      <a:cubicBezTo>
                        <a:pt x="15" y="5"/>
                        <a:pt x="25" y="3"/>
                        <a:pt x="24" y="12"/>
                      </a:cubicBezTo>
                      <a:cubicBezTo>
                        <a:pt x="25" y="13"/>
                        <a:pt x="28" y="10"/>
                        <a:pt x="27" y="10"/>
                      </a:cubicBezTo>
                      <a:cubicBezTo>
                        <a:pt x="30" y="11"/>
                        <a:pt x="29" y="15"/>
                        <a:pt x="33" y="15"/>
                      </a:cubicBezTo>
                      <a:cubicBezTo>
                        <a:pt x="36" y="15"/>
                        <a:pt x="38" y="22"/>
                        <a:pt x="41" y="25"/>
                      </a:cubicBezTo>
                      <a:cubicBezTo>
                        <a:pt x="46" y="23"/>
                        <a:pt x="44" y="23"/>
                        <a:pt x="48" y="26"/>
                      </a:cubicBezTo>
                      <a:cubicBezTo>
                        <a:pt x="44" y="31"/>
                        <a:pt x="31" y="27"/>
                        <a:pt x="24" y="28"/>
                      </a:cubicBezTo>
                      <a:cubicBezTo>
                        <a:pt x="21" y="30"/>
                        <a:pt x="16" y="31"/>
                        <a:pt x="14" y="34"/>
                      </a:cubicBezTo>
                      <a:cubicBezTo>
                        <a:pt x="10" y="31"/>
                        <a:pt x="8" y="26"/>
                        <a:pt x="0" y="28"/>
                      </a:cubicBezTo>
                      <a:cubicBezTo>
                        <a:pt x="0" y="27"/>
                        <a:pt x="2" y="27"/>
                        <a:pt x="3" y="26"/>
                      </a:cubicBezTo>
                      <a:cubicBezTo>
                        <a:pt x="1" y="24"/>
                        <a:pt x="2" y="23"/>
                        <a:pt x="5" y="23"/>
                      </a:cubicBezTo>
                      <a:cubicBezTo>
                        <a:pt x="2" y="16"/>
                        <a:pt x="5" y="14"/>
                        <a:pt x="5" y="6"/>
                      </a:cubicBezTo>
                      <a:cubicBezTo>
                        <a:pt x="9" y="5"/>
                        <a:pt x="13" y="5"/>
                        <a:pt x="13" y="0"/>
                      </a:cubicBezTo>
                      <a:close/>
                    </a:path>
                  </a:pathLst>
                </a:custGeom>
                <a:grpFill/>
                <a:ln>
                  <a:noFill/>
                </a:ln>
              </p:spPr>
              <p:txBody>
                <a:bodyPr anchor="ctr"/>
                <a:lstStyle/>
                <a:p>
                  <a:pPr algn="ctr"/>
                  <a:endParaRPr dirty="0">
                    <a:cs typeface="+mn-ea"/>
                    <a:sym typeface="+mn-lt"/>
                  </a:endParaRPr>
                </a:p>
              </p:txBody>
            </p:sp>
            <p:sp>
              <p:nvSpPr>
                <p:cNvPr id="169" name="îṣḷîḍê"/>
                <p:cNvSpPr/>
                <p:nvPr/>
              </p:nvSpPr>
              <p:spPr bwMode="auto">
                <a:xfrm>
                  <a:off x="7168821" y="2123839"/>
                  <a:ext cx="165292" cy="177900"/>
                </a:xfrm>
                <a:custGeom>
                  <a:avLst/>
                  <a:gdLst>
                    <a:gd name="T0" fmla="*/ 8 w 80"/>
                    <a:gd name="T1" fmla="*/ 12 h 86"/>
                    <a:gd name="T2" fmla="*/ 4 w 80"/>
                    <a:gd name="T3" fmla="*/ 11 h 86"/>
                    <a:gd name="T4" fmla="*/ 0 w 80"/>
                    <a:gd name="T5" fmla="*/ 5 h 86"/>
                    <a:gd name="T6" fmla="*/ 15 w 80"/>
                    <a:gd name="T7" fmla="*/ 3 h 86"/>
                    <a:gd name="T8" fmla="*/ 23 w 80"/>
                    <a:gd name="T9" fmla="*/ 7 h 86"/>
                    <a:gd name="T10" fmla="*/ 23 w 80"/>
                    <a:gd name="T11" fmla="*/ 11 h 86"/>
                    <a:gd name="T12" fmla="*/ 26 w 80"/>
                    <a:gd name="T13" fmla="*/ 14 h 86"/>
                    <a:gd name="T14" fmla="*/ 34 w 80"/>
                    <a:gd name="T15" fmla="*/ 18 h 86"/>
                    <a:gd name="T16" fmla="*/ 47 w 80"/>
                    <a:gd name="T17" fmla="*/ 29 h 86"/>
                    <a:gd name="T18" fmla="*/ 51 w 80"/>
                    <a:gd name="T19" fmla="*/ 35 h 86"/>
                    <a:gd name="T20" fmla="*/ 56 w 80"/>
                    <a:gd name="T21" fmla="*/ 37 h 86"/>
                    <a:gd name="T22" fmla="*/ 60 w 80"/>
                    <a:gd name="T23" fmla="*/ 40 h 86"/>
                    <a:gd name="T24" fmla="*/ 60 w 80"/>
                    <a:gd name="T25" fmla="*/ 44 h 86"/>
                    <a:gd name="T26" fmla="*/ 64 w 80"/>
                    <a:gd name="T27" fmla="*/ 48 h 86"/>
                    <a:gd name="T28" fmla="*/ 69 w 80"/>
                    <a:gd name="T29" fmla="*/ 53 h 86"/>
                    <a:gd name="T30" fmla="*/ 73 w 80"/>
                    <a:gd name="T31" fmla="*/ 57 h 86"/>
                    <a:gd name="T32" fmla="*/ 77 w 80"/>
                    <a:gd name="T33" fmla="*/ 66 h 86"/>
                    <a:gd name="T34" fmla="*/ 79 w 80"/>
                    <a:gd name="T35" fmla="*/ 74 h 86"/>
                    <a:gd name="T36" fmla="*/ 80 w 80"/>
                    <a:gd name="T37" fmla="*/ 80 h 86"/>
                    <a:gd name="T38" fmla="*/ 71 w 80"/>
                    <a:gd name="T39" fmla="*/ 81 h 86"/>
                    <a:gd name="T40" fmla="*/ 64 w 80"/>
                    <a:gd name="T41" fmla="*/ 81 h 86"/>
                    <a:gd name="T42" fmla="*/ 64 w 80"/>
                    <a:gd name="T43" fmla="*/ 78 h 86"/>
                    <a:gd name="T44" fmla="*/ 60 w 80"/>
                    <a:gd name="T45" fmla="*/ 78 h 86"/>
                    <a:gd name="T46" fmla="*/ 51 w 80"/>
                    <a:gd name="T47" fmla="*/ 70 h 86"/>
                    <a:gd name="T48" fmla="*/ 52 w 80"/>
                    <a:gd name="T49" fmla="*/ 66 h 86"/>
                    <a:gd name="T50" fmla="*/ 51 w 80"/>
                    <a:gd name="T51" fmla="*/ 66 h 86"/>
                    <a:gd name="T52" fmla="*/ 49 w 80"/>
                    <a:gd name="T53" fmla="*/ 63 h 86"/>
                    <a:gd name="T54" fmla="*/ 45 w 80"/>
                    <a:gd name="T55" fmla="*/ 63 h 86"/>
                    <a:gd name="T56" fmla="*/ 38 w 80"/>
                    <a:gd name="T57" fmla="*/ 55 h 86"/>
                    <a:gd name="T58" fmla="*/ 34 w 80"/>
                    <a:gd name="T59" fmla="*/ 42 h 86"/>
                    <a:gd name="T60" fmla="*/ 32 w 80"/>
                    <a:gd name="T61" fmla="*/ 46 h 86"/>
                    <a:gd name="T62" fmla="*/ 28 w 80"/>
                    <a:gd name="T63" fmla="*/ 37 h 86"/>
                    <a:gd name="T64" fmla="*/ 24 w 80"/>
                    <a:gd name="T65" fmla="*/ 33 h 86"/>
                    <a:gd name="T66" fmla="*/ 21 w 80"/>
                    <a:gd name="T67" fmla="*/ 31 h 86"/>
                    <a:gd name="T68" fmla="*/ 19 w 80"/>
                    <a:gd name="T69" fmla="*/ 24 h 86"/>
                    <a:gd name="T70" fmla="*/ 13 w 80"/>
                    <a:gd name="T71" fmla="*/ 20 h 86"/>
                    <a:gd name="T72" fmla="*/ 10 w 80"/>
                    <a:gd name="T73" fmla="*/ 16 h 86"/>
                    <a:gd name="T74" fmla="*/ 8 w 80"/>
                    <a:gd name="T75"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 h="86">
                      <a:moveTo>
                        <a:pt x="8" y="12"/>
                      </a:moveTo>
                      <a:cubicBezTo>
                        <a:pt x="8" y="10"/>
                        <a:pt x="5" y="11"/>
                        <a:pt x="4" y="11"/>
                      </a:cubicBezTo>
                      <a:cubicBezTo>
                        <a:pt x="2" y="9"/>
                        <a:pt x="4" y="4"/>
                        <a:pt x="0" y="5"/>
                      </a:cubicBezTo>
                      <a:cubicBezTo>
                        <a:pt x="5" y="0"/>
                        <a:pt x="9" y="6"/>
                        <a:pt x="15" y="3"/>
                      </a:cubicBezTo>
                      <a:cubicBezTo>
                        <a:pt x="15" y="8"/>
                        <a:pt x="20" y="5"/>
                        <a:pt x="23" y="7"/>
                      </a:cubicBezTo>
                      <a:cubicBezTo>
                        <a:pt x="23" y="7"/>
                        <a:pt x="22" y="10"/>
                        <a:pt x="23" y="11"/>
                      </a:cubicBezTo>
                      <a:cubicBezTo>
                        <a:pt x="24" y="12"/>
                        <a:pt x="27" y="10"/>
                        <a:pt x="26" y="14"/>
                      </a:cubicBezTo>
                      <a:cubicBezTo>
                        <a:pt x="31" y="13"/>
                        <a:pt x="30" y="18"/>
                        <a:pt x="34" y="18"/>
                      </a:cubicBezTo>
                      <a:cubicBezTo>
                        <a:pt x="37" y="18"/>
                        <a:pt x="42" y="29"/>
                        <a:pt x="47" y="29"/>
                      </a:cubicBezTo>
                      <a:cubicBezTo>
                        <a:pt x="51" y="29"/>
                        <a:pt x="49" y="33"/>
                        <a:pt x="51" y="35"/>
                      </a:cubicBezTo>
                      <a:cubicBezTo>
                        <a:pt x="52" y="36"/>
                        <a:pt x="55" y="36"/>
                        <a:pt x="56" y="37"/>
                      </a:cubicBezTo>
                      <a:cubicBezTo>
                        <a:pt x="57" y="37"/>
                        <a:pt x="59" y="40"/>
                        <a:pt x="60" y="40"/>
                      </a:cubicBezTo>
                      <a:cubicBezTo>
                        <a:pt x="61" y="41"/>
                        <a:pt x="59" y="43"/>
                        <a:pt x="60" y="44"/>
                      </a:cubicBezTo>
                      <a:cubicBezTo>
                        <a:pt x="61" y="45"/>
                        <a:pt x="63" y="47"/>
                        <a:pt x="64" y="48"/>
                      </a:cubicBezTo>
                      <a:cubicBezTo>
                        <a:pt x="65" y="49"/>
                        <a:pt x="66" y="53"/>
                        <a:pt x="69" y="53"/>
                      </a:cubicBezTo>
                      <a:cubicBezTo>
                        <a:pt x="70" y="53"/>
                        <a:pt x="72" y="57"/>
                        <a:pt x="73" y="57"/>
                      </a:cubicBezTo>
                      <a:cubicBezTo>
                        <a:pt x="75" y="59"/>
                        <a:pt x="74" y="66"/>
                        <a:pt x="77" y="66"/>
                      </a:cubicBezTo>
                      <a:cubicBezTo>
                        <a:pt x="79" y="67"/>
                        <a:pt x="79" y="72"/>
                        <a:pt x="79" y="74"/>
                      </a:cubicBezTo>
                      <a:cubicBezTo>
                        <a:pt x="78" y="77"/>
                        <a:pt x="74" y="80"/>
                        <a:pt x="80" y="80"/>
                      </a:cubicBezTo>
                      <a:cubicBezTo>
                        <a:pt x="80" y="86"/>
                        <a:pt x="74" y="82"/>
                        <a:pt x="71" y="81"/>
                      </a:cubicBezTo>
                      <a:cubicBezTo>
                        <a:pt x="69" y="81"/>
                        <a:pt x="66" y="82"/>
                        <a:pt x="64" y="81"/>
                      </a:cubicBezTo>
                      <a:cubicBezTo>
                        <a:pt x="63" y="81"/>
                        <a:pt x="64" y="78"/>
                        <a:pt x="64" y="78"/>
                      </a:cubicBezTo>
                      <a:cubicBezTo>
                        <a:pt x="63" y="77"/>
                        <a:pt x="61" y="78"/>
                        <a:pt x="60" y="78"/>
                      </a:cubicBezTo>
                      <a:cubicBezTo>
                        <a:pt x="58" y="76"/>
                        <a:pt x="55" y="70"/>
                        <a:pt x="51" y="70"/>
                      </a:cubicBezTo>
                      <a:cubicBezTo>
                        <a:pt x="51" y="69"/>
                        <a:pt x="52" y="68"/>
                        <a:pt x="52" y="66"/>
                      </a:cubicBezTo>
                      <a:cubicBezTo>
                        <a:pt x="52" y="64"/>
                        <a:pt x="51" y="65"/>
                        <a:pt x="51" y="66"/>
                      </a:cubicBezTo>
                      <a:cubicBezTo>
                        <a:pt x="48" y="67"/>
                        <a:pt x="50" y="63"/>
                        <a:pt x="49" y="63"/>
                      </a:cubicBezTo>
                      <a:cubicBezTo>
                        <a:pt x="48" y="62"/>
                        <a:pt x="46" y="63"/>
                        <a:pt x="45" y="63"/>
                      </a:cubicBezTo>
                      <a:cubicBezTo>
                        <a:pt x="43" y="60"/>
                        <a:pt x="43" y="55"/>
                        <a:pt x="38" y="55"/>
                      </a:cubicBezTo>
                      <a:cubicBezTo>
                        <a:pt x="40" y="48"/>
                        <a:pt x="34" y="48"/>
                        <a:pt x="34" y="42"/>
                      </a:cubicBezTo>
                      <a:cubicBezTo>
                        <a:pt x="32" y="42"/>
                        <a:pt x="32" y="44"/>
                        <a:pt x="32" y="46"/>
                      </a:cubicBezTo>
                      <a:cubicBezTo>
                        <a:pt x="29" y="44"/>
                        <a:pt x="30" y="40"/>
                        <a:pt x="28" y="37"/>
                      </a:cubicBezTo>
                      <a:cubicBezTo>
                        <a:pt x="28" y="36"/>
                        <a:pt x="25" y="34"/>
                        <a:pt x="24" y="33"/>
                      </a:cubicBezTo>
                      <a:cubicBezTo>
                        <a:pt x="24" y="32"/>
                        <a:pt x="23" y="31"/>
                        <a:pt x="21" y="31"/>
                      </a:cubicBezTo>
                      <a:cubicBezTo>
                        <a:pt x="22" y="27"/>
                        <a:pt x="20" y="26"/>
                        <a:pt x="19" y="24"/>
                      </a:cubicBezTo>
                      <a:cubicBezTo>
                        <a:pt x="18" y="21"/>
                        <a:pt x="15" y="21"/>
                        <a:pt x="13" y="20"/>
                      </a:cubicBezTo>
                      <a:cubicBezTo>
                        <a:pt x="13" y="20"/>
                        <a:pt x="9" y="16"/>
                        <a:pt x="10" y="16"/>
                      </a:cubicBezTo>
                      <a:cubicBezTo>
                        <a:pt x="8" y="12"/>
                        <a:pt x="14" y="9"/>
                        <a:pt x="8" y="12"/>
                      </a:cubicBezTo>
                      <a:close/>
                    </a:path>
                  </a:pathLst>
                </a:custGeom>
                <a:grpFill/>
                <a:ln>
                  <a:noFill/>
                </a:ln>
              </p:spPr>
              <p:txBody>
                <a:bodyPr anchor="ctr"/>
                <a:lstStyle/>
                <a:p>
                  <a:pPr algn="ctr"/>
                  <a:endParaRPr dirty="0">
                    <a:cs typeface="+mn-ea"/>
                    <a:sym typeface="+mn-lt"/>
                  </a:endParaRPr>
                </a:p>
              </p:txBody>
            </p:sp>
            <p:sp>
              <p:nvSpPr>
                <p:cNvPr id="170" name="ïSļíḋé"/>
                <p:cNvSpPr/>
                <p:nvPr/>
              </p:nvSpPr>
              <p:spPr bwMode="auto">
                <a:xfrm>
                  <a:off x="6346564" y="2401194"/>
                  <a:ext cx="119068" cy="217122"/>
                </a:xfrm>
                <a:custGeom>
                  <a:avLst/>
                  <a:gdLst>
                    <a:gd name="T0" fmla="*/ 43 w 57"/>
                    <a:gd name="T1" fmla="*/ 0 h 104"/>
                    <a:gd name="T2" fmla="*/ 50 w 57"/>
                    <a:gd name="T3" fmla="*/ 1 h 104"/>
                    <a:gd name="T4" fmla="*/ 47 w 57"/>
                    <a:gd name="T5" fmla="*/ 35 h 104"/>
                    <a:gd name="T6" fmla="*/ 43 w 57"/>
                    <a:gd name="T7" fmla="*/ 57 h 104"/>
                    <a:gd name="T8" fmla="*/ 37 w 57"/>
                    <a:gd name="T9" fmla="*/ 67 h 104"/>
                    <a:gd name="T10" fmla="*/ 36 w 57"/>
                    <a:gd name="T11" fmla="*/ 78 h 104"/>
                    <a:gd name="T12" fmla="*/ 36 w 57"/>
                    <a:gd name="T13" fmla="*/ 82 h 104"/>
                    <a:gd name="T14" fmla="*/ 32 w 57"/>
                    <a:gd name="T15" fmla="*/ 83 h 104"/>
                    <a:gd name="T16" fmla="*/ 30 w 57"/>
                    <a:gd name="T17" fmla="*/ 95 h 104"/>
                    <a:gd name="T18" fmla="*/ 28 w 57"/>
                    <a:gd name="T19" fmla="*/ 96 h 104"/>
                    <a:gd name="T20" fmla="*/ 26 w 57"/>
                    <a:gd name="T21" fmla="*/ 102 h 104"/>
                    <a:gd name="T22" fmla="*/ 8 w 57"/>
                    <a:gd name="T23" fmla="*/ 104 h 104"/>
                    <a:gd name="T24" fmla="*/ 6 w 57"/>
                    <a:gd name="T25" fmla="*/ 95 h 104"/>
                    <a:gd name="T26" fmla="*/ 4 w 57"/>
                    <a:gd name="T27" fmla="*/ 91 h 104"/>
                    <a:gd name="T28" fmla="*/ 0 w 57"/>
                    <a:gd name="T29" fmla="*/ 89 h 104"/>
                    <a:gd name="T30" fmla="*/ 0 w 57"/>
                    <a:gd name="T31" fmla="*/ 82 h 104"/>
                    <a:gd name="T32" fmla="*/ 2 w 57"/>
                    <a:gd name="T33" fmla="*/ 80 h 104"/>
                    <a:gd name="T34" fmla="*/ 0 w 57"/>
                    <a:gd name="T35" fmla="*/ 78 h 104"/>
                    <a:gd name="T36" fmla="*/ 4 w 57"/>
                    <a:gd name="T37" fmla="*/ 70 h 104"/>
                    <a:gd name="T38" fmla="*/ 4 w 57"/>
                    <a:gd name="T39" fmla="*/ 67 h 104"/>
                    <a:gd name="T40" fmla="*/ 8 w 57"/>
                    <a:gd name="T41" fmla="*/ 65 h 104"/>
                    <a:gd name="T42" fmla="*/ 11 w 57"/>
                    <a:gd name="T43" fmla="*/ 55 h 104"/>
                    <a:gd name="T44" fmla="*/ 8 w 57"/>
                    <a:gd name="T45" fmla="*/ 50 h 104"/>
                    <a:gd name="T46" fmla="*/ 8 w 57"/>
                    <a:gd name="T47" fmla="*/ 39 h 104"/>
                    <a:gd name="T48" fmla="*/ 11 w 57"/>
                    <a:gd name="T49" fmla="*/ 35 h 104"/>
                    <a:gd name="T50" fmla="*/ 17 w 57"/>
                    <a:gd name="T51" fmla="*/ 31 h 104"/>
                    <a:gd name="T52" fmla="*/ 26 w 57"/>
                    <a:gd name="T53" fmla="*/ 24 h 104"/>
                    <a:gd name="T54" fmla="*/ 32 w 57"/>
                    <a:gd name="T55" fmla="*/ 26 h 104"/>
                    <a:gd name="T56" fmla="*/ 34 w 57"/>
                    <a:gd name="T57" fmla="*/ 14 h 104"/>
                    <a:gd name="T58" fmla="*/ 39 w 57"/>
                    <a:gd name="T59" fmla="*/ 13 h 104"/>
                    <a:gd name="T60" fmla="*/ 43 w 57"/>
                    <a:gd name="T61"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7" h="104">
                      <a:moveTo>
                        <a:pt x="43" y="0"/>
                      </a:moveTo>
                      <a:cubicBezTo>
                        <a:pt x="45" y="1"/>
                        <a:pt x="47" y="2"/>
                        <a:pt x="50" y="1"/>
                      </a:cubicBezTo>
                      <a:cubicBezTo>
                        <a:pt x="47" y="11"/>
                        <a:pt x="57" y="28"/>
                        <a:pt x="47" y="35"/>
                      </a:cubicBezTo>
                      <a:cubicBezTo>
                        <a:pt x="47" y="43"/>
                        <a:pt x="46" y="50"/>
                        <a:pt x="43" y="57"/>
                      </a:cubicBezTo>
                      <a:cubicBezTo>
                        <a:pt x="42" y="61"/>
                        <a:pt x="41" y="66"/>
                        <a:pt x="37" y="67"/>
                      </a:cubicBezTo>
                      <a:cubicBezTo>
                        <a:pt x="39" y="71"/>
                        <a:pt x="36" y="75"/>
                        <a:pt x="36" y="78"/>
                      </a:cubicBezTo>
                      <a:cubicBezTo>
                        <a:pt x="35" y="79"/>
                        <a:pt x="36" y="81"/>
                        <a:pt x="36" y="82"/>
                      </a:cubicBezTo>
                      <a:cubicBezTo>
                        <a:pt x="35" y="82"/>
                        <a:pt x="32" y="83"/>
                        <a:pt x="32" y="83"/>
                      </a:cubicBezTo>
                      <a:cubicBezTo>
                        <a:pt x="31" y="87"/>
                        <a:pt x="32" y="91"/>
                        <a:pt x="30" y="95"/>
                      </a:cubicBezTo>
                      <a:cubicBezTo>
                        <a:pt x="30" y="95"/>
                        <a:pt x="28" y="95"/>
                        <a:pt x="28" y="96"/>
                      </a:cubicBezTo>
                      <a:cubicBezTo>
                        <a:pt x="28" y="98"/>
                        <a:pt x="25" y="99"/>
                        <a:pt x="26" y="102"/>
                      </a:cubicBezTo>
                      <a:cubicBezTo>
                        <a:pt x="21" y="104"/>
                        <a:pt x="15" y="104"/>
                        <a:pt x="8" y="104"/>
                      </a:cubicBezTo>
                      <a:cubicBezTo>
                        <a:pt x="8" y="99"/>
                        <a:pt x="4" y="100"/>
                        <a:pt x="6" y="95"/>
                      </a:cubicBezTo>
                      <a:cubicBezTo>
                        <a:pt x="4" y="95"/>
                        <a:pt x="4" y="92"/>
                        <a:pt x="4" y="91"/>
                      </a:cubicBezTo>
                      <a:cubicBezTo>
                        <a:pt x="2" y="91"/>
                        <a:pt x="1" y="90"/>
                        <a:pt x="0" y="89"/>
                      </a:cubicBezTo>
                      <a:cubicBezTo>
                        <a:pt x="0" y="87"/>
                        <a:pt x="0" y="84"/>
                        <a:pt x="0" y="82"/>
                      </a:cubicBezTo>
                      <a:cubicBezTo>
                        <a:pt x="0" y="80"/>
                        <a:pt x="2" y="80"/>
                        <a:pt x="2" y="80"/>
                      </a:cubicBezTo>
                      <a:cubicBezTo>
                        <a:pt x="2" y="78"/>
                        <a:pt x="0" y="78"/>
                        <a:pt x="0" y="78"/>
                      </a:cubicBezTo>
                      <a:cubicBezTo>
                        <a:pt x="1" y="75"/>
                        <a:pt x="3" y="72"/>
                        <a:pt x="4" y="70"/>
                      </a:cubicBezTo>
                      <a:cubicBezTo>
                        <a:pt x="4" y="70"/>
                        <a:pt x="3" y="67"/>
                        <a:pt x="4" y="67"/>
                      </a:cubicBezTo>
                      <a:cubicBezTo>
                        <a:pt x="4" y="66"/>
                        <a:pt x="8" y="65"/>
                        <a:pt x="8" y="65"/>
                      </a:cubicBezTo>
                      <a:cubicBezTo>
                        <a:pt x="9" y="62"/>
                        <a:pt x="5" y="49"/>
                        <a:pt x="11" y="55"/>
                      </a:cubicBezTo>
                      <a:cubicBezTo>
                        <a:pt x="12" y="51"/>
                        <a:pt x="8" y="53"/>
                        <a:pt x="8" y="50"/>
                      </a:cubicBezTo>
                      <a:cubicBezTo>
                        <a:pt x="8" y="46"/>
                        <a:pt x="8" y="42"/>
                        <a:pt x="8" y="39"/>
                      </a:cubicBezTo>
                      <a:cubicBezTo>
                        <a:pt x="11" y="39"/>
                        <a:pt x="11" y="37"/>
                        <a:pt x="11" y="35"/>
                      </a:cubicBezTo>
                      <a:cubicBezTo>
                        <a:pt x="15" y="36"/>
                        <a:pt x="15" y="32"/>
                        <a:pt x="17" y="31"/>
                      </a:cubicBezTo>
                      <a:cubicBezTo>
                        <a:pt x="19" y="30"/>
                        <a:pt x="27" y="31"/>
                        <a:pt x="26" y="24"/>
                      </a:cubicBezTo>
                      <a:cubicBezTo>
                        <a:pt x="29" y="23"/>
                        <a:pt x="29" y="26"/>
                        <a:pt x="32" y="26"/>
                      </a:cubicBezTo>
                      <a:cubicBezTo>
                        <a:pt x="30" y="20"/>
                        <a:pt x="34" y="19"/>
                        <a:pt x="34" y="14"/>
                      </a:cubicBezTo>
                      <a:cubicBezTo>
                        <a:pt x="39" y="17"/>
                        <a:pt x="38" y="2"/>
                        <a:pt x="39" y="13"/>
                      </a:cubicBezTo>
                      <a:cubicBezTo>
                        <a:pt x="46" y="10"/>
                        <a:pt x="40" y="2"/>
                        <a:pt x="43" y="0"/>
                      </a:cubicBezTo>
                      <a:close/>
                    </a:path>
                  </a:pathLst>
                </a:custGeom>
                <a:grpFill/>
                <a:ln>
                  <a:noFill/>
                </a:ln>
              </p:spPr>
              <p:txBody>
                <a:bodyPr anchor="ctr"/>
                <a:lstStyle/>
                <a:p>
                  <a:pPr algn="ctr"/>
                  <a:endParaRPr dirty="0">
                    <a:cs typeface="+mn-ea"/>
                    <a:sym typeface="+mn-lt"/>
                  </a:endParaRPr>
                </a:p>
              </p:txBody>
            </p:sp>
            <p:sp>
              <p:nvSpPr>
                <p:cNvPr id="171" name="ïṣḷíḋe"/>
                <p:cNvSpPr/>
                <p:nvPr/>
              </p:nvSpPr>
              <p:spPr bwMode="auto">
                <a:xfrm>
                  <a:off x="7448976" y="2389989"/>
                  <a:ext cx="638757" cy="469263"/>
                </a:xfrm>
                <a:custGeom>
                  <a:avLst/>
                  <a:gdLst>
                    <a:gd name="T0" fmla="*/ 178 w 307"/>
                    <a:gd name="T1" fmla="*/ 19 h 226"/>
                    <a:gd name="T2" fmla="*/ 171 w 307"/>
                    <a:gd name="T3" fmla="*/ 22 h 226"/>
                    <a:gd name="T4" fmla="*/ 180 w 307"/>
                    <a:gd name="T5" fmla="*/ 34 h 226"/>
                    <a:gd name="T6" fmla="*/ 206 w 307"/>
                    <a:gd name="T7" fmla="*/ 48 h 226"/>
                    <a:gd name="T8" fmla="*/ 214 w 307"/>
                    <a:gd name="T9" fmla="*/ 37 h 226"/>
                    <a:gd name="T10" fmla="*/ 216 w 307"/>
                    <a:gd name="T11" fmla="*/ 30 h 226"/>
                    <a:gd name="T12" fmla="*/ 218 w 307"/>
                    <a:gd name="T13" fmla="*/ 13 h 226"/>
                    <a:gd name="T14" fmla="*/ 223 w 307"/>
                    <a:gd name="T15" fmla="*/ 4 h 226"/>
                    <a:gd name="T16" fmla="*/ 229 w 307"/>
                    <a:gd name="T17" fmla="*/ 11 h 226"/>
                    <a:gd name="T18" fmla="*/ 238 w 307"/>
                    <a:gd name="T19" fmla="*/ 30 h 226"/>
                    <a:gd name="T20" fmla="*/ 247 w 307"/>
                    <a:gd name="T21" fmla="*/ 43 h 226"/>
                    <a:gd name="T22" fmla="*/ 257 w 307"/>
                    <a:gd name="T23" fmla="*/ 56 h 226"/>
                    <a:gd name="T24" fmla="*/ 262 w 307"/>
                    <a:gd name="T25" fmla="*/ 71 h 226"/>
                    <a:gd name="T26" fmla="*/ 268 w 307"/>
                    <a:gd name="T27" fmla="*/ 75 h 226"/>
                    <a:gd name="T28" fmla="*/ 279 w 307"/>
                    <a:gd name="T29" fmla="*/ 82 h 226"/>
                    <a:gd name="T30" fmla="*/ 288 w 307"/>
                    <a:gd name="T31" fmla="*/ 101 h 226"/>
                    <a:gd name="T32" fmla="*/ 292 w 307"/>
                    <a:gd name="T33" fmla="*/ 104 h 226"/>
                    <a:gd name="T34" fmla="*/ 303 w 307"/>
                    <a:gd name="T35" fmla="*/ 112 h 226"/>
                    <a:gd name="T36" fmla="*/ 307 w 307"/>
                    <a:gd name="T37" fmla="*/ 143 h 226"/>
                    <a:gd name="T38" fmla="*/ 301 w 307"/>
                    <a:gd name="T39" fmla="*/ 158 h 226"/>
                    <a:gd name="T40" fmla="*/ 301 w 307"/>
                    <a:gd name="T41" fmla="*/ 164 h 226"/>
                    <a:gd name="T42" fmla="*/ 298 w 307"/>
                    <a:gd name="T43" fmla="*/ 175 h 226"/>
                    <a:gd name="T44" fmla="*/ 287 w 307"/>
                    <a:gd name="T45" fmla="*/ 185 h 226"/>
                    <a:gd name="T46" fmla="*/ 277 w 307"/>
                    <a:gd name="T47" fmla="*/ 212 h 226"/>
                    <a:gd name="T48" fmla="*/ 260 w 307"/>
                    <a:gd name="T49" fmla="*/ 220 h 226"/>
                    <a:gd name="T50" fmla="*/ 253 w 307"/>
                    <a:gd name="T51" fmla="*/ 226 h 226"/>
                    <a:gd name="T52" fmla="*/ 238 w 307"/>
                    <a:gd name="T53" fmla="*/ 222 h 226"/>
                    <a:gd name="T54" fmla="*/ 205 w 307"/>
                    <a:gd name="T55" fmla="*/ 216 h 226"/>
                    <a:gd name="T56" fmla="*/ 203 w 307"/>
                    <a:gd name="T57" fmla="*/ 205 h 226"/>
                    <a:gd name="T58" fmla="*/ 201 w 307"/>
                    <a:gd name="T59" fmla="*/ 199 h 226"/>
                    <a:gd name="T60" fmla="*/ 186 w 307"/>
                    <a:gd name="T61" fmla="*/ 188 h 226"/>
                    <a:gd name="T62" fmla="*/ 178 w 307"/>
                    <a:gd name="T63" fmla="*/ 179 h 226"/>
                    <a:gd name="T64" fmla="*/ 164 w 307"/>
                    <a:gd name="T65" fmla="*/ 173 h 226"/>
                    <a:gd name="T66" fmla="*/ 156 w 307"/>
                    <a:gd name="T67" fmla="*/ 170 h 226"/>
                    <a:gd name="T68" fmla="*/ 121 w 307"/>
                    <a:gd name="T69" fmla="*/ 162 h 226"/>
                    <a:gd name="T70" fmla="*/ 102 w 307"/>
                    <a:gd name="T71" fmla="*/ 168 h 226"/>
                    <a:gd name="T72" fmla="*/ 95 w 307"/>
                    <a:gd name="T73" fmla="*/ 171 h 226"/>
                    <a:gd name="T74" fmla="*/ 89 w 307"/>
                    <a:gd name="T75" fmla="*/ 177 h 226"/>
                    <a:gd name="T76" fmla="*/ 85 w 307"/>
                    <a:gd name="T77" fmla="*/ 177 h 226"/>
                    <a:gd name="T78" fmla="*/ 52 w 307"/>
                    <a:gd name="T79" fmla="*/ 183 h 226"/>
                    <a:gd name="T80" fmla="*/ 46 w 307"/>
                    <a:gd name="T81" fmla="*/ 186 h 226"/>
                    <a:gd name="T82" fmla="*/ 14 w 307"/>
                    <a:gd name="T83" fmla="*/ 192 h 226"/>
                    <a:gd name="T84" fmla="*/ 18 w 307"/>
                    <a:gd name="T85" fmla="*/ 171 h 226"/>
                    <a:gd name="T86" fmla="*/ 14 w 307"/>
                    <a:gd name="T87" fmla="*/ 160 h 226"/>
                    <a:gd name="T88" fmla="*/ 14 w 307"/>
                    <a:gd name="T89" fmla="*/ 153 h 226"/>
                    <a:gd name="T90" fmla="*/ 9 w 307"/>
                    <a:gd name="T91" fmla="*/ 142 h 226"/>
                    <a:gd name="T92" fmla="*/ 7 w 307"/>
                    <a:gd name="T93" fmla="*/ 132 h 226"/>
                    <a:gd name="T94" fmla="*/ 3 w 307"/>
                    <a:gd name="T95" fmla="*/ 121 h 226"/>
                    <a:gd name="T96" fmla="*/ 5 w 307"/>
                    <a:gd name="T97" fmla="*/ 112 h 226"/>
                    <a:gd name="T98" fmla="*/ 5 w 307"/>
                    <a:gd name="T99" fmla="*/ 88 h 226"/>
                    <a:gd name="T100" fmla="*/ 26 w 307"/>
                    <a:gd name="T101" fmla="*/ 75 h 226"/>
                    <a:gd name="T102" fmla="*/ 50 w 307"/>
                    <a:gd name="T103" fmla="*/ 69 h 226"/>
                    <a:gd name="T104" fmla="*/ 63 w 307"/>
                    <a:gd name="T105" fmla="*/ 63 h 226"/>
                    <a:gd name="T106" fmla="*/ 68 w 307"/>
                    <a:gd name="T107" fmla="*/ 43 h 226"/>
                    <a:gd name="T108" fmla="*/ 85 w 307"/>
                    <a:gd name="T109" fmla="*/ 43 h 226"/>
                    <a:gd name="T110" fmla="*/ 89 w 307"/>
                    <a:gd name="T111" fmla="*/ 30 h 226"/>
                    <a:gd name="T112" fmla="*/ 104 w 307"/>
                    <a:gd name="T113" fmla="*/ 20 h 226"/>
                    <a:gd name="T114" fmla="*/ 115 w 307"/>
                    <a:gd name="T115" fmla="*/ 26 h 226"/>
                    <a:gd name="T116" fmla="*/ 119 w 307"/>
                    <a:gd name="T117" fmla="*/ 28 h 226"/>
                    <a:gd name="T118" fmla="*/ 123 w 307"/>
                    <a:gd name="T119" fmla="*/ 24 h 226"/>
                    <a:gd name="T120" fmla="*/ 136 w 307"/>
                    <a:gd name="T121" fmla="*/ 13 h 226"/>
                    <a:gd name="T122" fmla="*/ 145 w 307"/>
                    <a:gd name="T123" fmla="*/ 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 h="226">
                      <a:moveTo>
                        <a:pt x="178" y="9"/>
                      </a:moveTo>
                      <a:cubicBezTo>
                        <a:pt x="178" y="12"/>
                        <a:pt x="178" y="16"/>
                        <a:pt x="178" y="19"/>
                      </a:cubicBezTo>
                      <a:cubicBezTo>
                        <a:pt x="177" y="19"/>
                        <a:pt x="175" y="19"/>
                        <a:pt x="173" y="19"/>
                      </a:cubicBezTo>
                      <a:cubicBezTo>
                        <a:pt x="175" y="21"/>
                        <a:pt x="174" y="22"/>
                        <a:pt x="171" y="22"/>
                      </a:cubicBezTo>
                      <a:cubicBezTo>
                        <a:pt x="174" y="26"/>
                        <a:pt x="171" y="25"/>
                        <a:pt x="171" y="30"/>
                      </a:cubicBezTo>
                      <a:cubicBezTo>
                        <a:pt x="173" y="33"/>
                        <a:pt x="176" y="34"/>
                        <a:pt x="180" y="34"/>
                      </a:cubicBezTo>
                      <a:cubicBezTo>
                        <a:pt x="181" y="42"/>
                        <a:pt x="193" y="38"/>
                        <a:pt x="193" y="47"/>
                      </a:cubicBezTo>
                      <a:cubicBezTo>
                        <a:pt x="198" y="47"/>
                        <a:pt x="204" y="46"/>
                        <a:pt x="206" y="48"/>
                      </a:cubicBezTo>
                      <a:cubicBezTo>
                        <a:pt x="210" y="48"/>
                        <a:pt x="207" y="40"/>
                        <a:pt x="214" y="43"/>
                      </a:cubicBezTo>
                      <a:cubicBezTo>
                        <a:pt x="213" y="42"/>
                        <a:pt x="211" y="37"/>
                        <a:pt x="214" y="37"/>
                      </a:cubicBezTo>
                      <a:cubicBezTo>
                        <a:pt x="216" y="37"/>
                        <a:pt x="213" y="34"/>
                        <a:pt x="214" y="32"/>
                      </a:cubicBezTo>
                      <a:cubicBezTo>
                        <a:pt x="214" y="32"/>
                        <a:pt x="216" y="31"/>
                        <a:pt x="216" y="30"/>
                      </a:cubicBezTo>
                      <a:cubicBezTo>
                        <a:pt x="216" y="28"/>
                        <a:pt x="218" y="26"/>
                        <a:pt x="218" y="22"/>
                      </a:cubicBezTo>
                      <a:cubicBezTo>
                        <a:pt x="217" y="21"/>
                        <a:pt x="215" y="19"/>
                        <a:pt x="218" y="13"/>
                      </a:cubicBezTo>
                      <a:cubicBezTo>
                        <a:pt x="218" y="13"/>
                        <a:pt x="221" y="13"/>
                        <a:pt x="221" y="13"/>
                      </a:cubicBezTo>
                      <a:cubicBezTo>
                        <a:pt x="223" y="11"/>
                        <a:pt x="221" y="5"/>
                        <a:pt x="223" y="4"/>
                      </a:cubicBezTo>
                      <a:cubicBezTo>
                        <a:pt x="227" y="3"/>
                        <a:pt x="224" y="9"/>
                        <a:pt x="227" y="11"/>
                      </a:cubicBezTo>
                      <a:cubicBezTo>
                        <a:pt x="227" y="11"/>
                        <a:pt x="229" y="11"/>
                        <a:pt x="229" y="11"/>
                      </a:cubicBezTo>
                      <a:cubicBezTo>
                        <a:pt x="230" y="14"/>
                        <a:pt x="231" y="18"/>
                        <a:pt x="232" y="20"/>
                      </a:cubicBezTo>
                      <a:cubicBezTo>
                        <a:pt x="234" y="24"/>
                        <a:pt x="238" y="26"/>
                        <a:pt x="238" y="30"/>
                      </a:cubicBezTo>
                      <a:cubicBezTo>
                        <a:pt x="243" y="25"/>
                        <a:pt x="240" y="33"/>
                        <a:pt x="246" y="32"/>
                      </a:cubicBezTo>
                      <a:cubicBezTo>
                        <a:pt x="245" y="36"/>
                        <a:pt x="245" y="40"/>
                        <a:pt x="247" y="43"/>
                      </a:cubicBezTo>
                      <a:cubicBezTo>
                        <a:pt x="250" y="46"/>
                        <a:pt x="247" y="50"/>
                        <a:pt x="249" y="56"/>
                      </a:cubicBezTo>
                      <a:cubicBezTo>
                        <a:pt x="254" y="50"/>
                        <a:pt x="250" y="55"/>
                        <a:pt x="257" y="56"/>
                      </a:cubicBezTo>
                      <a:cubicBezTo>
                        <a:pt x="257" y="59"/>
                        <a:pt x="255" y="59"/>
                        <a:pt x="255" y="61"/>
                      </a:cubicBezTo>
                      <a:cubicBezTo>
                        <a:pt x="258" y="64"/>
                        <a:pt x="263" y="64"/>
                        <a:pt x="262" y="71"/>
                      </a:cubicBezTo>
                      <a:cubicBezTo>
                        <a:pt x="264" y="71"/>
                        <a:pt x="267" y="70"/>
                        <a:pt x="268" y="71"/>
                      </a:cubicBezTo>
                      <a:cubicBezTo>
                        <a:pt x="268" y="71"/>
                        <a:pt x="267" y="74"/>
                        <a:pt x="268" y="75"/>
                      </a:cubicBezTo>
                      <a:cubicBezTo>
                        <a:pt x="268" y="75"/>
                        <a:pt x="271" y="74"/>
                        <a:pt x="272" y="75"/>
                      </a:cubicBezTo>
                      <a:cubicBezTo>
                        <a:pt x="274" y="77"/>
                        <a:pt x="273" y="83"/>
                        <a:pt x="279" y="82"/>
                      </a:cubicBezTo>
                      <a:cubicBezTo>
                        <a:pt x="279" y="87"/>
                        <a:pt x="282" y="92"/>
                        <a:pt x="285" y="95"/>
                      </a:cubicBezTo>
                      <a:cubicBezTo>
                        <a:pt x="286" y="97"/>
                        <a:pt x="287" y="99"/>
                        <a:pt x="288" y="101"/>
                      </a:cubicBezTo>
                      <a:cubicBezTo>
                        <a:pt x="289" y="101"/>
                        <a:pt x="291" y="100"/>
                        <a:pt x="292" y="101"/>
                      </a:cubicBezTo>
                      <a:cubicBezTo>
                        <a:pt x="293" y="101"/>
                        <a:pt x="291" y="104"/>
                        <a:pt x="292" y="104"/>
                      </a:cubicBezTo>
                      <a:cubicBezTo>
                        <a:pt x="294" y="106"/>
                        <a:pt x="297" y="105"/>
                        <a:pt x="296" y="104"/>
                      </a:cubicBezTo>
                      <a:cubicBezTo>
                        <a:pt x="300" y="108"/>
                        <a:pt x="297" y="113"/>
                        <a:pt x="303" y="112"/>
                      </a:cubicBezTo>
                      <a:cubicBezTo>
                        <a:pt x="299" y="117"/>
                        <a:pt x="304" y="124"/>
                        <a:pt x="305" y="132"/>
                      </a:cubicBezTo>
                      <a:cubicBezTo>
                        <a:pt x="306" y="137"/>
                        <a:pt x="303" y="141"/>
                        <a:pt x="307" y="143"/>
                      </a:cubicBezTo>
                      <a:cubicBezTo>
                        <a:pt x="303" y="146"/>
                        <a:pt x="304" y="149"/>
                        <a:pt x="303" y="157"/>
                      </a:cubicBezTo>
                      <a:cubicBezTo>
                        <a:pt x="303" y="156"/>
                        <a:pt x="300" y="157"/>
                        <a:pt x="301" y="158"/>
                      </a:cubicBezTo>
                      <a:cubicBezTo>
                        <a:pt x="302" y="158"/>
                        <a:pt x="303" y="158"/>
                        <a:pt x="303" y="158"/>
                      </a:cubicBezTo>
                      <a:cubicBezTo>
                        <a:pt x="303" y="159"/>
                        <a:pt x="302" y="163"/>
                        <a:pt x="301" y="164"/>
                      </a:cubicBezTo>
                      <a:cubicBezTo>
                        <a:pt x="301" y="164"/>
                        <a:pt x="298" y="166"/>
                        <a:pt x="298" y="166"/>
                      </a:cubicBezTo>
                      <a:cubicBezTo>
                        <a:pt x="297" y="168"/>
                        <a:pt x="301" y="171"/>
                        <a:pt x="298" y="175"/>
                      </a:cubicBezTo>
                      <a:cubicBezTo>
                        <a:pt x="294" y="175"/>
                        <a:pt x="295" y="180"/>
                        <a:pt x="290" y="179"/>
                      </a:cubicBezTo>
                      <a:cubicBezTo>
                        <a:pt x="291" y="183"/>
                        <a:pt x="290" y="185"/>
                        <a:pt x="287" y="185"/>
                      </a:cubicBezTo>
                      <a:cubicBezTo>
                        <a:pt x="288" y="192"/>
                        <a:pt x="284" y="194"/>
                        <a:pt x="285" y="201"/>
                      </a:cubicBezTo>
                      <a:cubicBezTo>
                        <a:pt x="277" y="200"/>
                        <a:pt x="278" y="207"/>
                        <a:pt x="277" y="212"/>
                      </a:cubicBezTo>
                      <a:cubicBezTo>
                        <a:pt x="275" y="212"/>
                        <a:pt x="272" y="212"/>
                        <a:pt x="272" y="214"/>
                      </a:cubicBezTo>
                      <a:cubicBezTo>
                        <a:pt x="271" y="218"/>
                        <a:pt x="264" y="218"/>
                        <a:pt x="260" y="220"/>
                      </a:cubicBezTo>
                      <a:cubicBezTo>
                        <a:pt x="259" y="221"/>
                        <a:pt x="258" y="223"/>
                        <a:pt x="257" y="224"/>
                      </a:cubicBezTo>
                      <a:cubicBezTo>
                        <a:pt x="255" y="224"/>
                        <a:pt x="253" y="223"/>
                        <a:pt x="253" y="226"/>
                      </a:cubicBezTo>
                      <a:cubicBezTo>
                        <a:pt x="249" y="223"/>
                        <a:pt x="247" y="219"/>
                        <a:pt x="242" y="218"/>
                      </a:cubicBezTo>
                      <a:cubicBezTo>
                        <a:pt x="238" y="216"/>
                        <a:pt x="239" y="221"/>
                        <a:pt x="238" y="222"/>
                      </a:cubicBezTo>
                      <a:cubicBezTo>
                        <a:pt x="234" y="224"/>
                        <a:pt x="228" y="221"/>
                        <a:pt x="225" y="226"/>
                      </a:cubicBezTo>
                      <a:cubicBezTo>
                        <a:pt x="218" y="222"/>
                        <a:pt x="213" y="217"/>
                        <a:pt x="205" y="216"/>
                      </a:cubicBezTo>
                      <a:cubicBezTo>
                        <a:pt x="207" y="214"/>
                        <a:pt x="207" y="212"/>
                        <a:pt x="205" y="207"/>
                      </a:cubicBezTo>
                      <a:cubicBezTo>
                        <a:pt x="204" y="206"/>
                        <a:pt x="203" y="207"/>
                        <a:pt x="203" y="205"/>
                      </a:cubicBezTo>
                      <a:cubicBezTo>
                        <a:pt x="203" y="205"/>
                        <a:pt x="203" y="203"/>
                        <a:pt x="203" y="203"/>
                      </a:cubicBezTo>
                      <a:cubicBezTo>
                        <a:pt x="202" y="201"/>
                        <a:pt x="197" y="200"/>
                        <a:pt x="201" y="199"/>
                      </a:cubicBezTo>
                      <a:cubicBezTo>
                        <a:pt x="200" y="198"/>
                        <a:pt x="192" y="194"/>
                        <a:pt x="191" y="198"/>
                      </a:cubicBezTo>
                      <a:cubicBezTo>
                        <a:pt x="189" y="195"/>
                        <a:pt x="189" y="190"/>
                        <a:pt x="186" y="188"/>
                      </a:cubicBezTo>
                      <a:cubicBezTo>
                        <a:pt x="185" y="184"/>
                        <a:pt x="187" y="183"/>
                        <a:pt x="188" y="181"/>
                      </a:cubicBezTo>
                      <a:cubicBezTo>
                        <a:pt x="186" y="179"/>
                        <a:pt x="184" y="180"/>
                        <a:pt x="178" y="179"/>
                      </a:cubicBezTo>
                      <a:cubicBezTo>
                        <a:pt x="175" y="181"/>
                        <a:pt x="175" y="188"/>
                        <a:pt x="167" y="186"/>
                      </a:cubicBezTo>
                      <a:cubicBezTo>
                        <a:pt x="169" y="179"/>
                        <a:pt x="162" y="181"/>
                        <a:pt x="164" y="173"/>
                      </a:cubicBezTo>
                      <a:cubicBezTo>
                        <a:pt x="159" y="173"/>
                        <a:pt x="158" y="170"/>
                        <a:pt x="152" y="171"/>
                      </a:cubicBezTo>
                      <a:cubicBezTo>
                        <a:pt x="152" y="170"/>
                        <a:pt x="155" y="170"/>
                        <a:pt x="156" y="170"/>
                      </a:cubicBezTo>
                      <a:cubicBezTo>
                        <a:pt x="151" y="164"/>
                        <a:pt x="147" y="169"/>
                        <a:pt x="137" y="168"/>
                      </a:cubicBezTo>
                      <a:cubicBezTo>
                        <a:pt x="131" y="166"/>
                        <a:pt x="126" y="164"/>
                        <a:pt x="121" y="162"/>
                      </a:cubicBezTo>
                      <a:cubicBezTo>
                        <a:pt x="116" y="164"/>
                        <a:pt x="111" y="163"/>
                        <a:pt x="109" y="168"/>
                      </a:cubicBezTo>
                      <a:cubicBezTo>
                        <a:pt x="107" y="168"/>
                        <a:pt x="104" y="167"/>
                        <a:pt x="102" y="168"/>
                      </a:cubicBezTo>
                      <a:cubicBezTo>
                        <a:pt x="100" y="168"/>
                        <a:pt x="101" y="169"/>
                        <a:pt x="100" y="170"/>
                      </a:cubicBezTo>
                      <a:cubicBezTo>
                        <a:pt x="97" y="170"/>
                        <a:pt x="98" y="166"/>
                        <a:pt x="95" y="171"/>
                      </a:cubicBezTo>
                      <a:cubicBezTo>
                        <a:pt x="94" y="172"/>
                        <a:pt x="92" y="173"/>
                        <a:pt x="93" y="175"/>
                      </a:cubicBezTo>
                      <a:cubicBezTo>
                        <a:pt x="90" y="173"/>
                        <a:pt x="89" y="169"/>
                        <a:pt x="89" y="177"/>
                      </a:cubicBezTo>
                      <a:cubicBezTo>
                        <a:pt x="87" y="177"/>
                        <a:pt x="87" y="175"/>
                        <a:pt x="85" y="175"/>
                      </a:cubicBezTo>
                      <a:cubicBezTo>
                        <a:pt x="83" y="175"/>
                        <a:pt x="85" y="177"/>
                        <a:pt x="85" y="177"/>
                      </a:cubicBezTo>
                      <a:cubicBezTo>
                        <a:pt x="83" y="181"/>
                        <a:pt x="77" y="179"/>
                        <a:pt x="76" y="185"/>
                      </a:cubicBezTo>
                      <a:cubicBezTo>
                        <a:pt x="71" y="181"/>
                        <a:pt x="60" y="183"/>
                        <a:pt x="52" y="183"/>
                      </a:cubicBezTo>
                      <a:cubicBezTo>
                        <a:pt x="49" y="182"/>
                        <a:pt x="51" y="186"/>
                        <a:pt x="50" y="186"/>
                      </a:cubicBezTo>
                      <a:cubicBezTo>
                        <a:pt x="49" y="187"/>
                        <a:pt x="47" y="186"/>
                        <a:pt x="46" y="186"/>
                      </a:cubicBezTo>
                      <a:cubicBezTo>
                        <a:pt x="44" y="187"/>
                        <a:pt x="43" y="188"/>
                        <a:pt x="40" y="188"/>
                      </a:cubicBezTo>
                      <a:cubicBezTo>
                        <a:pt x="35" y="190"/>
                        <a:pt x="26" y="194"/>
                        <a:pt x="14" y="192"/>
                      </a:cubicBezTo>
                      <a:cubicBezTo>
                        <a:pt x="15" y="187"/>
                        <a:pt x="14" y="181"/>
                        <a:pt x="20" y="181"/>
                      </a:cubicBezTo>
                      <a:cubicBezTo>
                        <a:pt x="19" y="178"/>
                        <a:pt x="22" y="172"/>
                        <a:pt x="18" y="171"/>
                      </a:cubicBezTo>
                      <a:cubicBezTo>
                        <a:pt x="13" y="171"/>
                        <a:pt x="20" y="170"/>
                        <a:pt x="18" y="164"/>
                      </a:cubicBezTo>
                      <a:cubicBezTo>
                        <a:pt x="16" y="159"/>
                        <a:pt x="16" y="168"/>
                        <a:pt x="14" y="160"/>
                      </a:cubicBezTo>
                      <a:cubicBezTo>
                        <a:pt x="14" y="160"/>
                        <a:pt x="15" y="157"/>
                        <a:pt x="14" y="157"/>
                      </a:cubicBezTo>
                      <a:cubicBezTo>
                        <a:pt x="12" y="154"/>
                        <a:pt x="15" y="156"/>
                        <a:pt x="14" y="153"/>
                      </a:cubicBezTo>
                      <a:cubicBezTo>
                        <a:pt x="14" y="149"/>
                        <a:pt x="10" y="146"/>
                        <a:pt x="13" y="143"/>
                      </a:cubicBezTo>
                      <a:cubicBezTo>
                        <a:pt x="13" y="141"/>
                        <a:pt x="10" y="143"/>
                        <a:pt x="9" y="142"/>
                      </a:cubicBezTo>
                      <a:cubicBezTo>
                        <a:pt x="8" y="141"/>
                        <a:pt x="9" y="139"/>
                        <a:pt x="9" y="138"/>
                      </a:cubicBezTo>
                      <a:cubicBezTo>
                        <a:pt x="9" y="138"/>
                        <a:pt x="7" y="132"/>
                        <a:pt x="7" y="132"/>
                      </a:cubicBezTo>
                      <a:cubicBezTo>
                        <a:pt x="4" y="130"/>
                        <a:pt x="8" y="131"/>
                        <a:pt x="7" y="129"/>
                      </a:cubicBezTo>
                      <a:cubicBezTo>
                        <a:pt x="6" y="126"/>
                        <a:pt x="2" y="125"/>
                        <a:pt x="3" y="121"/>
                      </a:cubicBezTo>
                      <a:cubicBezTo>
                        <a:pt x="8" y="122"/>
                        <a:pt x="5" y="114"/>
                        <a:pt x="9" y="114"/>
                      </a:cubicBezTo>
                      <a:cubicBezTo>
                        <a:pt x="9" y="111"/>
                        <a:pt x="6" y="113"/>
                        <a:pt x="5" y="112"/>
                      </a:cubicBezTo>
                      <a:cubicBezTo>
                        <a:pt x="4" y="110"/>
                        <a:pt x="6" y="105"/>
                        <a:pt x="1" y="106"/>
                      </a:cubicBezTo>
                      <a:cubicBezTo>
                        <a:pt x="0" y="98"/>
                        <a:pt x="4" y="94"/>
                        <a:pt x="5" y="88"/>
                      </a:cubicBezTo>
                      <a:cubicBezTo>
                        <a:pt x="7" y="91"/>
                        <a:pt x="14" y="89"/>
                        <a:pt x="14" y="84"/>
                      </a:cubicBezTo>
                      <a:cubicBezTo>
                        <a:pt x="15" y="80"/>
                        <a:pt x="26" y="83"/>
                        <a:pt x="26" y="75"/>
                      </a:cubicBezTo>
                      <a:cubicBezTo>
                        <a:pt x="36" y="76"/>
                        <a:pt x="41" y="71"/>
                        <a:pt x="50" y="71"/>
                      </a:cubicBezTo>
                      <a:cubicBezTo>
                        <a:pt x="52" y="71"/>
                        <a:pt x="50" y="68"/>
                        <a:pt x="50" y="69"/>
                      </a:cubicBezTo>
                      <a:cubicBezTo>
                        <a:pt x="53" y="65"/>
                        <a:pt x="59" y="68"/>
                        <a:pt x="59" y="61"/>
                      </a:cubicBezTo>
                      <a:cubicBezTo>
                        <a:pt x="61" y="62"/>
                        <a:pt x="61" y="63"/>
                        <a:pt x="63" y="63"/>
                      </a:cubicBezTo>
                      <a:cubicBezTo>
                        <a:pt x="67" y="64"/>
                        <a:pt x="62" y="55"/>
                        <a:pt x="68" y="58"/>
                      </a:cubicBezTo>
                      <a:cubicBezTo>
                        <a:pt x="67" y="50"/>
                        <a:pt x="68" y="51"/>
                        <a:pt x="68" y="43"/>
                      </a:cubicBezTo>
                      <a:cubicBezTo>
                        <a:pt x="73" y="43"/>
                        <a:pt x="76" y="45"/>
                        <a:pt x="80" y="47"/>
                      </a:cubicBezTo>
                      <a:cubicBezTo>
                        <a:pt x="82" y="45"/>
                        <a:pt x="82" y="42"/>
                        <a:pt x="85" y="43"/>
                      </a:cubicBezTo>
                      <a:cubicBezTo>
                        <a:pt x="83" y="39"/>
                        <a:pt x="90" y="36"/>
                        <a:pt x="85" y="35"/>
                      </a:cubicBezTo>
                      <a:cubicBezTo>
                        <a:pt x="86" y="33"/>
                        <a:pt x="89" y="33"/>
                        <a:pt x="89" y="30"/>
                      </a:cubicBezTo>
                      <a:cubicBezTo>
                        <a:pt x="95" y="31"/>
                        <a:pt x="91" y="23"/>
                        <a:pt x="98" y="26"/>
                      </a:cubicBezTo>
                      <a:cubicBezTo>
                        <a:pt x="100" y="24"/>
                        <a:pt x="102" y="22"/>
                        <a:pt x="104" y="20"/>
                      </a:cubicBezTo>
                      <a:cubicBezTo>
                        <a:pt x="106" y="22"/>
                        <a:pt x="109" y="23"/>
                        <a:pt x="113" y="22"/>
                      </a:cubicBezTo>
                      <a:cubicBezTo>
                        <a:pt x="109" y="26"/>
                        <a:pt x="114" y="24"/>
                        <a:pt x="115" y="26"/>
                      </a:cubicBezTo>
                      <a:cubicBezTo>
                        <a:pt x="115" y="26"/>
                        <a:pt x="115" y="28"/>
                        <a:pt x="115" y="28"/>
                      </a:cubicBezTo>
                      <a:cubicBezTo>
                        <a:pt x="116" y="28"/>
                        <a:pt x="118" y="27"/>
                        <a:pt x="119" y="28"/>
                      </a:cubicBezTo>
                      <a:cubicBezTo>
                        <a:pt x="119" y="28"/>
                        <a:pt x="121" y="33"/>
                        <a:pt x="126" y="32"/>
                      </a:cubicBezTo>
                      <a:cubicBezTo>
                        <a:pt x="129" y="33"/>
                        <a:pt x="127" y="22"/>
                        <a:pt x="123" y="24"/>
                      </a:cubicBezTo>
                      <a:cubicBezTo>
                        <a:pt x="124" y="22"/>
                        <a:pt x="126" y="21"/>
                        <a:pt x="128" y="20"/>
                      </a:cubicBezTo>
                      <a:cubicBezTo>
                        <a:pt x="128" y="16"/>
                        <a:pt x="131" y="13"/>
                        <a:pt x="136" y="13"/>
                      </a:cubicBezTo>
                      <a:cubicBezTo>
                        <a:pt x="135" y="9"/>
                        <a:pt x="137" y="7"/>
                        <a:pt x="141" y="7"/>
                      </a:cubicBezTo>
                      <a:cubicBezTo>
                        <a:pt x="138" y="13"/>
                        <a:pt x="140" y="10"/>
                        <a:pt x="145" y="9"/>
                      </a:cubicBezTo>
                      <a:cubicBezTo>
                        <a:pt x="153" y="0"/>
                        <a:pt x="168" y="9"/>
                        <a:pt x="178" y="9"/>
                      </a:cubicBezTo>
                      <a:close/>
                    </a:path>
                  </a:pathLst>
                </a:custGeom>
                <a:grpFill/>
                <a:ln>
                  <a:noFill/>
                </a:ln>
              </p:spPr>
              <p:txBody>
                <a:bodyPr anchor="ctr"/>
                <a:lstStyle/>
                <a:p>
                  <a:pPr algn="ctr"/>
                  <a:endParaRPr dirty="0">
                    <a:cs typeface="+mn-ea"/>
                    <a:sym typeface="+mn-lt"/>
                  </a:endParaRPr>
                </a:p>
              </p:txBody>
            </p:sp>
          </p:grpSp>
          <p:grpSp>
            <p:nvGrpSpPr>
              <p:cNvPr id="25" name="íṣḷiḓè"/>
              <p:cNvGrpSpPr/>
              <p:nvPr/>
            </p:nvGrpSpPr>
            <p:grpSpPr>
              <a:xfrm>
                <a:off x="3274327" y="2023799"/>
                <a:ext cx="285681" cy="214989"/>
                <a:chOff x="971550" y="1765300"/>
                <a:chExt cx="1090613" cy="820738"/>
              </a:xfrm>
            </p:grpSpPr>
            <p:sp>
              <p:nvSpPr>
                <p:cNvPr id="61" name="îśḻíḓé"/>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62" name="î$ľïḍe"/>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solidFill>
                <a:ln>
                  <a:noFill/>
                </a:ln>
              </p:spPr>
              <p:txBody>
                <a:bodyPr anchor="ctr"/>
                <a:lstStyle/>
                <a:p>
                  <a:pPr algn="ctr"/>
                  <a:endParaRPr dirty="0">
                    <a:cs typeface="+mn-ea"/>
                    <a:sym typeface="+mn-lt"/>
                  </a:endParaRPr>
                </a:p>
              </p:txBody>
            </p:sp>
            <p:sp>
              <p:nvSpPr>
                <p:cNvPr id="63" name="îşliď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4" name="ï$ļíď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dirty="0">
                    <a:cs typeface="+mn-ea"/>
                    <a:sym typeface="+mn-lt"/>
                  </a:endParaRPr>
                </a:p>
              </p:txBody>
            </p:sp>
          </p:grpSp>
          <p:grpSp>
            <p:nvGrpSpPr>
              <p:cNvPr id="26" name="ïśḻîdê"/>
              <p:cNvGrpSpPr/>
              <p:nvPr/>
            </p:nvGrpSpPr>
            <p:grpSpPr>
              <a:xfrm>
                <a:off x="3886256" y="1798402"/>
                <a:ext cx="1322521" cy="995258"/>
                <a:chOff x="971550" y="1765300"/>
                <a:chExt cx="1090613" cy="820738"/>
              </a:xfrm>
            </p:grpSpPr>
            <p:sp>
              <p:nvSpPr>
                <p:cNvPr id="57" name="iSḷïḋê"/>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58" name="îṧḷíḋe"/>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solidFill>
                <a:ln>
                  <a:noFill/>
                </a:ln>
              </p:spPr>
              <p:txBody>
                <a:bodyPr anchor="ctr"/>
                <a:lstStyle/>
                <a:p>
                  <a:pPr algn="ctr"/>
                  <a:endParaRPr dirty="0">
                    <a:cs typeface="+mn-ea"/>
                    <a:sym typeface="+mn-lt"/>
                  </a:endParaRPr>
                </a:p>
              </p:txBody>
            </p:sp>
            <p:sp>
              <p:nvSpPr>
                <p:cNvPr id="59" name="íśḷide"/>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0" name="ísļíḓ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dirty="0">
                    <a:cs typeface="+mn-ea"/>
                    <a:sym typeface="+mn-lt"/>
                  </a:endParaRPr>
                </a:p>
              </p:txBody>
            </p:sp>
          </p:grpSp>
          <p:grpSp>
            <p:nvGrpSpPr>
              <p:cNvPr id="27" name="íSlïdê"/>
              <p:cNvGrpSpPr/>
              <p:nvPr/>
            </p:nvGrpSpPr>
            <p:grpSpPr>
              <a:xfrm>
                <a:off x="7794107" y="3432121"/>
                <a:ext cx="502932" cy="378479"/>
                <a:chOff x="971550" y="1765300"/>
                <a:chExt cx="1090613" cy="820738"/>
              </a:xfrm>
            </p:grpSpPr>
            <p:sp>
              <p:nvSpPr>
                <p:cNvPr id="53" name="íŝḷiḍê"/>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54" name="îsľídé"/>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5"/>
                </a:solidFill>
                <a:ln>
                  <a:noFill/>
                </a:ln>
              </p:spPr>
              <p:txBody>
                <a:bodyPr anchor="ctr"/>
                <a:lstStyle/>
                <a:p>
                  <a:pPr algn="ctr"/>
                  <a:endParaRPr dirty="0">
                    <a:cs typeface="+mn-ea"/>
                    <a:sym typeface="+mn-lt"/>
                  </a:endParaRPr>
                </a:p>
              </p:txBody>
            </p:sp>
            <p:sp>
              <p:nvSpPr>
                <p:cNvPr id="55" name="ïŝḻíḋ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6" name="í$ḷiḓ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dirty="0">
                    <a:cs typeface="+mn-ea"/>
                    <a:sym typeface="+mn-lt"/>
                  </a:endParaRPr>
                </a:p>
              </p:txBody>
            </p:sp>
          </p:grpSp>
          <p:grpSp>
            <p:nvGrpSpPr>
              <p:cNvPr id="28" name="iŝḻiďé"/>
              <p:cNvGrpSpPr/>
              <p:nvPr/>
            </p:nvGrpSpPr>
            <p:grpSpPr>
              <a:xfrm>
                <a:off x="5324781" y="2173887"/>
                <a:ext cx="1352880" cy="1018103"/>
                <a:chOff x="971550" y="1765300"/>
                <a:chExt cx="1090613" cy="820738"/>
              </a:xfrm>
            </p:grpSpPr>
            <p:sp>
              <p:nvSpPr>
                <p:cNvPr id="49" name="ïš1ídé"/>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50" name="ïṧlíḑé"/>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3"/>
                </a:solidFill>
                <a:ln>
                  <a:noFill/>
                </a:ln>
              </p:spPr>
              <p:txBody>
                <a:bodyPr anchor="ctr"/>
                <a:lstStyle/>
                <a:p>
                  <a:pPr algn="ctr"/>
                  <a:endParaRPr dirty="0">
                    <a:cs typeface="+mn-ea"/>
                    <a:sym typeface="+mn-lt"/>
                  </a:endParaRPr>
                </a:p>
              </p:txBody>
            </p:sp>
            <p:sp>
              <p:nvSpPr>
                <p:cNvPr id="51" name="iṩľïďe"/>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2" name="îšliḋ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3">
                    <a:lumMod val="75000"/>
                  </a:schemeClr>
                </a:solidFill>
                <a:ln>
                  <a:noFill/>
                </a:ln>
              </p:spPr>
              <p:txBody>
                <a:bodyPr anchor="ctr"/>
                <a:lstStyle/>
                <a:p>
                  <a:pPr algn="ctr"/>
                  <a:endParaRPr dirty="0">
                    <a:cs typeface="+mn-ea"/>
                    <a:sym typeface="+mn-lt"/>
                  </a:endParaRPr>
                </a:p>
              </p:txBody>
            </p:sp>
          </p:grpSp>
          <p:grpSp>
            <p:nvGrpSpPr>
              <p:cNvPr id="29" name="îṥḷiḋe"/>
              <p:cNvGrpSpPr/>
              <p:nvPr/>
            </p:nvGrpSpPr>
            <p:grpSpPr>
              <a:xfrm>
                <a:off x="4376748" y="3394749"/>
                <a:ext cx="449230" cy="338067"/>
                <a:chOff x="971550" y="1765300"/>
                <a:chExt cx="1090613" cy="820738"/>
              </a:xfrm>
            </p:grpSpPr>
            <p:sp>
              <p:nvSpPr>
                <p:cNvPr id="45" name="íşḻïďè"/>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46" name="îsḻiḍè"/>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1"/>
                </a:solidFill>
                <a:ln>
                  <a:noFill/>
                </a:ln>
              </p:spPr>
              <p:txBody>
                <a:bodyPr anchor="ctr"/>
                <a:lstStyle/>
                <a:p>
                  <a:pPr algn="ctr"/>
                  <a:endParaRPr dirty="0">
                    <a:cs typeface="+mn-ea"/>
                    <a:sym typeface="+mn-lt"/>
                  </a:endParaRPr>
                </a:p>
              </p:txBody>
            </p:sp>
            <p:sp>
              <p:nvSpPr>
                <p:cNvPr id="47" name="ï$1îḑe"/>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íṡliḋê"/>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1">
                    <a:lumMod val="75000"/>
                  </a:schemeClr>
                </a:solidFill>
                <a:ln>
                  <a:noFill/>
                </a:ln>
              </p:spPr>
              <p:txBody>
                <a:bodyPr anchor="ctr"/>
                <a:lstStyle/>
                <a:p>
                  <a:pPr algn="ctr"/>
                  <a:endParaRPr dirty="0">
                    <a:cs typeface="+mn-ea"/>
                    <a:sym typeface="+mn-lt"/>
                  </a:endParaRPr>
                </a:p>
              </p:txBody>
            </p:sp>
          </p:grpSp>
          <p:grpSp>
            <p:nvGrpSpPr>
              <p:cNvPr id="30" name="iṧḷîḓè"/>
              <p:cNvGrpSpPr/>
              <p:nvPr/>
            </p:nvGrpSpPr>
            <p:grpSpPr>
              <a:xfrm>
                <a:off x="7366777" y="2648543"/>
                <a:ext cx="367563" cy="276609"/>
                <a:chOff x="971550" y="1765300"/>
                <a:chExt cx="1090613" cy="820738"/>
              </a:xfrm>
            </p:grpSpPr>
            <p:sp>
              <p:nvSpPr>
                <p:cNvPr id="41" name="iṣľîḑê"/>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42" name="íŝļïde"/>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5"/>
                </a:solidFill>
                <a:ln>
                  <a:noFill/>
                </a:ln>
              </p:spPr>
              <p:txBody>
                <a:bodyPr anchor="ctr"/>
                <a:lstStyle/>
                <a:p>
                  <a:pPr algn="ctr"/>
                  <a:endParaRPr dirty="0">
                    <a:cs typeface="+mn-ea"/>
                    <a:sym typeface="+mn-lt"/>
                  </a:endParaRPr>
                </a:p>
              </p:txBody>
            </p:sp>
            <p:sp>
              <p:nvSpPr>
                <p:cNvPr id="43" name="ïSḻïď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4" name="îS1iď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dirty="0">
                    <a:cs typeface="+mn-ea"/>
                    <a:sym typeface="+mn-lt"/>
                  </a:endParaRPr>
                </a:p>
              </p:txBody>
            </p:sp>
          </p:grpSp>
          <p:grpSp>
            <p:nvGrpSpPr>
              <p:cNvPr id="31" name="íṥľidè"/>
              <p:cNvGrpSpPr/>
              <p:nvPr/>
            </p:nvGrpSpPr>
            <p:grpSpPr>
              <a:xfrm>
                <a:off x="6172999" y="2682382"/>
                <a:ext cx="496963" cy="373987"/>
                <a:chOff x="971550" y="1765300"/>
                <a:chExt cx="1090613" cy="820738"/>
              </a:xfrm>
            </p:grpSpPr>
            <p:sp>
              <p:nvSpPr>
                <p:cNvPr id="37" name="ïşľïḑê"/>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38" name="iSļiḓè"/>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3"/>
                </a:solidFill>
                <a:ln>
                  <a:noFill/>
                </a:ln>
              </p:spPr>
              <p:txBody>
                <a:bodyPr anchor="ctr"/>
                <a:lstStyle/>
                <a:p>
                  <a:pPr algn="ctr"/>
                  <a:endParaRPr dirty="0">
                    <a:cs typeface="+mn-ea"/>
                    <a:sym typeface="+mn-lt"/>
                  </a:endParaRPr>
                </a:p>
              </p:txBody>
            </p:sp>
            <p:sp>
              <p:nvSpPr>
                <p:cNvPr id="39" name="iSļïḓ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0" name="ïSlïď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3">
                    <a:lumMod val="75000"/>
                  </a:schemeClr>
                </a:solidFill>
                <a:ln>
                  <a:noFill/>
                </a:ln>
              </p:spPr>
              <p:txBody>
                <a:bodyPr anchor="ctr"/>
                <a:lstStyle/>
                <a:p>
                  <a:pPr algn="ctr"/>
                  <a:endParaRPr dirty="0">
                    <a:cs typeface="+mn-ea"/>
                    <a:sym typeface="+mn-lt"/>
                  </a:endParaRPr>
                </a:p>
              </p:txBody>
            </p:sp>
          </p:grpSp>
          <p:grpSp>
            <p:nvGrpSpPr>
              <p:cNvPr id="32" name="ïṩļîḑè"/>
              <p:cNvGrpSpPr/>
              <p:nvPr/>
            </p:nvGrpSpPr>
            <p:grpSpPr>
              <a:xfrm>
                <a:off x="5808208" y="3607716"/>
                <a:ext cx="406942" cy="306242"/>
                <a:chOff x="971550" y="1765300"/>
                <a:chExt cx="1090613" cy="820738"/>
              </a:xfrm>
            </p:grpSpPr>
            <p:sp>
              <p:nvSpPr>
                <p:cNvPr id="33" name="íṣľîḍè"/>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34" name="î$ḷîḑé"/>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3"/>
                </a:solidFill>
                <a:ln>
                  <a:noFill/>
                </a:ln>
              </p:spPr>
              <p:txBody>
                <a:bodyPr anchor="ctr"/>
                <a:lstStyle/>
                <a:p>
                  <a:pPr algn="ctr"/>
                  <a:endParaRPr dirty="0">
                    <a:cs typeface="+mn-ea"/>
                    <a:sym typeface="+mn-lt"/>
                  </a:endParaRPr>
                </a:p>
              </p:txBody>
            </p:sp>
            <p:sp>
              <p:nvSpPr>
                <p:cNvPr id="35" name="îṩ1ïḓê"/>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6" name="íŝľîḓê"/>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3">
                    <a:lumMod val="75000"/>
                  </a:schemeClr>
                </a:solidFill>
                <a:ln>
                  <a:noFill/>
                </a:ln>
              </p:spPr>
              <p:txBody>
                <a:bodyPr anchor="ctr"/>
                <a:lstStyle/>
                <a:p>
                  <a:pPr algn="ctr"/>
                  <a:endParaRPr dirty="0">
                    <a:cs typeface="+mn-ea"/>
                    <a:sym typeface="+mn-lt"/>
                  </a:endParaRPr>
                </a:p>
              </p:txBody>
            </p:sp>
          </p:grpSp>
        </p:grpSp>
        <p:grpSp>
          <p:nvGrpSpPr>
            <p:cNvPr id="19" name="ïṣḷíḑé"/>
            <p:cNvGrpSpPr/>
            <p:nvPr/>
          </p:nvGrpSpPr>
          <p:grpSpPr>
            <a:xfrm>
              <a:off x="7253205" y="1245016"/>
              <a:ext cx="1605947" cy="1208551"/>
              <a:chOff x="971550" y="1765300"/>
              <a:chExt cx="1090613" cy="820738"/>
            </a:xfrm>
          </p:grpSpPr>
          <p:sp>
            <p:nvSpPr>
              <p:cNvPr id="20" name="ïṧlíḋê"/>
              <p:cNvSpPr/>
              <p:nvPr/>
            </p:nvSpPr>
            <p:spPr bwMode="auto">
              <a:xfrm>
                <a:off x="1057275" y="2230438"/>
                <a:ext cx="1004888" cy="355600"/>
              </a:xfrm>
              <a:custGeom>
                <a:avLst/>
                <a:gdLst>
                  <a:gd name="T0" fmla="*/ 5 w 633"/>
                  <a:gd name="T1" fmla="*/ 224 h 224"/>
                  <a:gd name="T2" fmla="*/ 0 w 633"/>
                  <a:gd name="T3" fmla="*/ 137 h 224"/>
                  <a:gd name="T4" fmla="*/ 633 w 633"/>
                  <a:gd name="T5" fmla="*/ 0 h 224"/>
                  <a:gd name="T6" fmla="*/ 5 w 633"/>
                  <a:gd name="T7" fmla="*/ 224 h 224"/>
                </a:gdLst>
                <a:ahLst/>
                <a:cxnLst>
                  <a:cxn ang="0">
                    <a:pos x="T0" y="T1"/>
                  </a:cxn>
                  <a:cxn ang="0">
                    <a:pos x="T2" y="T3"/>
                  </a:cxn>
                  <a:cxn ang="0">
                    <a:pos x="T4" y="T5"/>
                  </a:cxn>
                  <a:cxn ang="0">
                    <a:pos x="T6" y="T7"/>
                  </a:cxn>
                </a:cxnLst>
                <a:rect l="0" t="0" r="r" b="b"/>
                <a:pathLst>
                  <a:path w="633" h="224">
                    <a:moveTo>
                      <a:pt x="5" y="224"/>
                    </a:moveTo>
                    <a:lnTo>
                      <a:pt x="0" y="137"/>
                    </a:lnTo>
                    <a:lnTo>
                      <a:pt x="633" y="0"/>
                    </a:lnTo>
                    <a:lnTo>
                      <a:pt x="5" y="224"/>
                    </a:lnTo>
                    <a:close/>
                  </a:path>
                </a:pathLst>
              </a:custGeom>
              <a:solidFill>
                <a:schemeClr val="tx2">
                  <a:lumMod val="75000"/>
                  <a:lumOff val="25000"/>
                  <a:alpha val="50000"/>
                </a:schemeClr>
              </a:solidFill>
              <a:ln>
                <a:noFill/>
              </a:ln>
            </p:spPr>
            <p:txBody>
              <a:bodyPr anchor="ctr"/>
              <a:lstStyle/>
              <a:p>
                <a:pPr algn="ctr"/>
                <a:endParaRPr dirty="0">
                  <a:cs typeface="+mn-ea"/>
                  <a:sym typeface="+mn-lt"/>
                </a:endParaRPr>
              </a:p>
            </p:txBody>
          </p:sp>
          <p:sp>
            <p:nvSpPr>
              <p:cNvPr id="21" name="íS1ïḑe"/>
              <p:cNvSpPr/>
              <p:nvPr/>
            </p:nvSpPr>
            <p:spPr bwMode="auto">
              <a:xfrm>
                <a:off x="971550" y="1765300"/>
                <a:ext cx="93663" cy="820738"/>
              </a:xfrm>
              <a:custGeom>
                <a:avLst/>
                <a:gdLst>
                  <a:gd name="T0" fmla="*/ 59 w 59"/>
                  <a:gd name="T1" fmla="*/ 0 h 517"/>
                  <a:gd name="T2" fmla="*/ 59 w 59"/>
                  <a:gd name="T3" fmla="*/ 517 h 517"/>
                  <a:gd name="T4" fmla="*/ 0 w 59"/>
                  <a:gd name="T5" fmla="*/ 460 h 517"/>
                  <a:gd name="T6" fmla="*/ 59 w 59"/>
                  <a:gd name="T7" fmla="*/ 0 h 517"/>
                </a:gdLst>
                <a:ahLst/>
                <a:cxnLst>
                  <a:cxn ang="0">
                    <a:pos x="T0" y="T1"/>
                  </a:cxn>
                  <a:cxn ang="0">
                    <a:pos x="T2" y="T3"/>
                  </a:cxn>
                  <a:cxn ang="0">
                    <a:pos x="T4" y="T5"/>
                  </a:cxn>
                  <a:cxn ang="0">
                    <a:pos x="T6" y="T7"/>
                  </a:cxn>
                </a:cxnLst>
                <a:rect l="0" t="0" r="r" b="b"/>
                <a:pathLst>
                  <a:path w="59" h="517">
                    <a:moveTo>
                      <a:pt x="59" y="0"/>
                    </a:moveTo>
                    <a:lnTo>
                      <a:pt x="59" y="517"/>
                    </a:lnTo>
                    <a:lnTo>
                      <a:pt x="0" y="460"/>
                    </a:lnTo>
                    <a:lnTo>
                      <a:pt x="59" y="0"/>
                    </a:lnTo>
                    <a:close/>
                  </a:path>
                </a:pathLst>
              </a:custGeom>
              <a:solidFill>
                <a:schemeClr val="accent5"/>
              </a:solidFill>
              <a:ln>
                <a:noFill/>
              </a:ln>
            </p:spPr>
            <p:txBody>
              <a:bodyPr anchor="ctr"/>
              <a:lstStyle/>
              <a:p>
                <a:pPr algn="ctr"/>
                <a:endParaRPr dirty="0">
                  <a:cs typeface="+mn-ea"/>
                  <a:sym typeface="+mn-lt"/>
                </a:endParaRPr>
              </a:p>
            </p:txBody>
          </p:sp>
          <p:sp>
            <p:nvSpPr>
              <p:cNvPr id="22" name="íṡļíḍé"/>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rgbClr val="93C9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23" name="îṩľïḍè"/>
              <p:cNvSpPr/>
              <p:nvPr/>
            </p:nvSpPr>
            <p:spPr bwMode="auto">
              <a:xfrm>
                <a:off x="1065213" y="1765300"/>
                <a:ext cx="85725" cy="820738"/>
              </a:xfrm>
              <a:custGeom>
                <a:avLst/>
                <a:gdLst>
                  <a:gd name="T0" fmla="*/ 0 w 54"/>
                  <a:gd name="T1" fmla="*/ 0 h 517"/>
                  <a:gd name="T2" fmla="*/ 0 w 54"/>
                  <a:gd name="T3" fmla="*/ 517 h 517"/>
                  <a:gd name="T4" fmla="*/ 54 w 54"/>
                  <a:gd name="T5" fmla="*/ 460 h 517"/>
                  <a:gd name="T6" fmla="*/ 0 w 54"/>
                  <a:gd name="T7" fmla="*/ 0 h 517"/>
                </a:gdLst>
                <a:ahLst/>
                <a:cxnLst>
                  <a:cxn ang="0">
                    <a:pos x="T0" y="T1"/>
                  </a:cxn>
                  <a:cxn ang="0">
                    <a:pos x="T2" y="T3"/>
                  </a:cxn>
                  <a:cxn ang="0">
                    <a:pos x="T4" y="T5"/>
                  </a:cxn>
                  <a:cxn ang="0">
                    <a:pos x="T6" y="T7"/>
                  </a:cxn>
                </a:cxnLst>
                <a:rect l="0" t="0" r="r" b="b"/>
                <a:pathLst>
                  <a:path w="54" h="517">
                    <a:moveTo>
                      <a:pt x="0" y="0"/>
                    </a:moveTo>
                    <a:lnTo>
                      <a:pt x="0" y="517"/>
                    </a:lnTo>
                    <a:lnTo>
                      <a:pt x="54" y="460"/>
                    </a:lnTo>
                    <a:lnTo>
                      <a:pt x="0" y="0"/>
                    </a:lnTo>
                    <a:close/>
                  </a:path>
                </a:pathLst>
              </a:custGeom>
              <a:solidFill>
                <a:schemeClr val="accent5">
                  <a:lumMod val="75000"/>
                </a:schemeClr>
              </a:solidFill>
              <a:ln>
                <a:noFill/>
              </a:ln>
            </p:spPr>
            <p:txBody>
              <a:bodyPr anchor="ctr"/>
              <a:lstStyle/>
              <a:p>
                <a:pPr algn="ctr"/>
                <a:endParaRPr dirty="0">
                  <a:cs typeface="+mn-ea"/>
                  <a:sym typeface="+mn-lt"/>
                </a:endParaRPr>
              </a:p>
            </p:txBody>
          </p:sp>
        </p:grpSp>
      </p:grpSp>
      <p:sp>
        <p:nvSpPr>
          <p:cNvPr id="187" name="íŝļiḑê"/>
          <p:cNvSpPr/>
          <p:nvPr/>
        </p:nvSpPr>
        <p:spPr bwMode="auto">
          <a:xfrm>
            <a:off x="636417" y="3533279"/>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188" name="ís1îḑê"/>
          <p:cNvSpPr txBox="1"/>
          <p:nvPr/>
        </p:nvSpPr>
        <p:spPr bwMode="auto">
          <a:xfrm>
            <a:off x="636417" y="3120399"/>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输入文本</a:t>
            </a:r>
            <a:endParaRPr lang="en-US" altLang="zh-CN" sz="1800" b="1" dirty="0">
              <a:solidFill>
                <a:schemeClr val="accent1"/>
              </a:solidFill>
              <a:cs typeface="+mn-ea"/>
              <a:sym typeface="+mn-lt"/>
            </a:endParaRPr>
          </a:p>
        </p:txBody>
      </p:sp>
      <p:sp>
        <p:nvSpPr>
          <p:cNvPr id="189" name="íŝļiḑê"/>
          <p:cNvSpPr/>
          <p:nvPr/>
        </p:nvSpPr>
        <p:spPr bwMode="auto">
          <a:xfrm>
            <a:off x="4940013" y="5535487"/>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190" name="ís1îḑê"/>
          <p:cNvSpPr txBox="1"/>
          <p:nvPr/>
        </p:nvSpPr>
        <p:spPr bwMode="auto">
          <a:xfrm>
            <a:off x="4940013" y="5122607"/>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a:solidFill>
                  <a:schemeClr val="accent1"/>
                </a:solidFill>
                <a:cs typeface="+mn-ea"/>
                <a:sym typeface="+mn-lt"/>
              </a:rPr>
              <a:t>输入文本</a:t>
            </a:r>
            <a:endParaRPr lang="en-US" altLang="zh-CN" sz="1800" b="1" dirty="0">
              <a:solidFill>
                <a:schemeClr val="accent1"/>
              </a:solidFill>
              <a:cs typeface="+mn-ea"/>
              <a:sym typeface="+mn-lt"/>
            </a:endParaRPr>
          </a:p>
        </p:txBody>
      </p:sp>
      <p:sp>
        <p:nvSpPr>
          <p:cNvPr id="191" name="íŝļiḑê"/>
          <p:cNvSpPr/>
          <p:nvPr/>
        </p:nvSpPr>
        <p:spPr bwMode="auto">
          <a:xfrm>
            <a:off x="8627265" y="3388160"/>
            <a:ext cx="248722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solidFill>
                  <a:schemeClr val="bg1">
                    <a:lumMod val="85000"/>
                  </a:schemeClr>
                </a:solidFill>
                <a:cs typeface="+mn-ea"/>
                <a:sym typeface="+mn-lt"/>
              </a:rPr>
              <a:t>Copy paste fonts. Choose the only option to retain text.</a:t>
            </a:r>
            <a:endParaRPr lang="en-US" altLang="zh-CN" sz="1100" dirty="0">
              <a:solidFill>
                <a:schemeClr val="bg1">
                  <a:lumMod val="85000"/>
                </a:schemeClr>
              </a:solidFill>
              <a:cs typeface="+mn-ea"/>
              <a:sym typeface="+mn-lt"/>
            </a:endParaRPr>
          </a:p>
        </p:txBody>
      </p:sp>
      <p:sp>
        <p:nvSpPr>
          <p:cNvPr id="192" name="ís1îḑê"/>
          <p:cNvSpPr txBox="1"/>
          <p:nvPr/>
        </p:nvSpPr>
        <p:spPr bwMode="auto">
          <a:xfrm>
            <a:off x="8627265" y="2975280"/>
            <a:ext cx="248722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360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a:solidFill>
                  <a:schemeClr val="accent1"/>
                </a:solidFill>
                <a:cs typeface="+mn-ea"/>
                <a:sym typeface="+mn-lt"/>
              </a:rPr>
              <a:t>输入文本</a:t>
            </a:r>
            <a:endParaRPr lang="en-US" altLang="zh-CN" sz="1800" b="1" dirty="0">
              <a:solidFill>
                <a:schemeClr val="accent1"/>
              </a:solidFill>
              <a:cs typeface="+mn-ea"/>
              <a:sym typeface="+mn-lt"/>
            </a:endParaRPr>
          </a:p>
        </p:txBody>
      </p:sp>
      <p:pic>
        <p:nvPicPr>
          <p:cNvPr id="194" name="图片 193"/>
          <p:cNvPicPr>
            <a:picLocks noChangeAspect="1"/>
          </p:cNvPicPr>
          <p:nvPr/>
        </p:nvPicPr>
        <p:blipFill>
          <a:blip r:embed="rId1" cstate="screen">
            <a:duotone>
              <a:schemeClr val="accent6">
                <a:shade val="45000"/>
                <a:satMod val="135000"/>
              </a:schemeClr>
              <a:prstClr val="white"/>
            </a:duotone>
          </a:blip>
          <a:stretch>
            <a:fillRect/>
          </a:stretch>
        </p:blipFill>
        <p:spPr>
          <a:xfrm>
            <a:off x="9138244" y="4301333"/>
            <a:ext cx="1931269" cy="1931269"/>
          </a:xfrm>
          <a:prstGeom prst="rect">
            <a:avLst/>
          </a:prstGeom>
        </p:spPr>
      </p:pic>
      <p:grpSp>
        <p:nvGrpSpPr>
          <p:cNvPr id="197" name="组 196"/>
          <p:cNvGrpSpPr/>
          <p:nvPr/>
        </p:nvGrpSpPr>
        <p:grpSpPr>
          <a:xfrm>
            <a:off x="216976" y="4500768"/>
            <a:ext cx="3298280" cy="1631725"/>
            <a:chOff x="216976" y="4500768"/>
            <a:chExt cx="3298280" cy="1631725"/>
          </a:xfrm>
        </p:grpSpPr>
        <p:sp>
          <p:nvSpPr>
            <p:cNvPr id="196" name="矩形 195"/>
            <p:cNvSpPr/>
            <p:nvPr/>
          </p:nvSpPr>
          <p:spPr>
            <a:xfrm>
              <a:off x="216976" y="4500768"/>
              <a:ext cx="3298280" cy="1631725"/>
            </a:xfrm>
            <a:prstGeom prst="rect">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5" name="íS1îde"/>
            <p:cNvSpPr txBox="1"/>
            <p:nvPr/>
          </p:nvSpPr>
          <p:spPr>
            <a:xfrm>
              <a:off x="351221" y="4564536"/>
              <a:ext cx="2984739" cy="1273759"/>
            </a:xfrm>
            <a:prstGeom prst="rect">
              <a:avLst/>
            </a:prstGeom>
            <a:noFill/>
          </p:spPr>
          <p:txBody>
            <a:bodyPr wrap="square" lIns="90000" tIns="46800" rIns="90000" bIns="46800" rtlCol="0">
              <a:noAutofit/>
            </a:bodyPr>
            <a:lstStyle/>
            <a:p>
              <a:pPr>
                <a:lnSpc>
                  <a:spcPct val="130000"/>
                </a:lnSpc>
              </a:pPr>
              <a:r>
                <a:rPr lang="zh-CN" altLang="en-US" sz="105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用户可以在投影仪或者计算机上进行演示也可以将演示文稿打印出来制作成胶片以便应用到更广泛的领域</a:t>
              </a:r>
              <a:endParaRPr lang="zh-CN" altLang="en-US" sz="1050" dirty="0">
                <a:solidFill>
                  <a:schemeClr val="bg1">
                    <a:lumMod val="85000"/>
                  </a:schemeClr>
                </a:solidFill>
                <a:cs typeface="+mn-ea"/>
                <a:sym typeface="+mn-lt"/>
              </a:endParaRPr>
            </a:p>
            <a:p>
              <a:pPr>
                <a:lnSpc>
                  <a:spcPct val="130000"/>
                </a:lnSpc>
              </a:pPr>
              <a:endParaRPr lang="en-US" sz="1200" b="1" dirty="0">
                <a:solidFill>
                  <a:schemeClr val="bg1">
                    <a:lumMod val="8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55"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1000" fill="hold"/>
                                            <p:tgtEl>
                                              <p:spTgt spid="17"/>
                                            </p:tgtEl>
                                            <p:attrNameLst>
                                              <p:attrName>ppt_w</p:attrName>
                                            </p:attrNameLst>
                                          </p:cBhvr>
                                          <p:tavLst>
                                            <p:tav tm="0">
                                              <p:val>
                                                <p:strVal val="#ppt_w*0.70"/>
                                              </p:val>
                                            </p:tav>
                                            <p:tav tm="100000">
                                              <p:val>
                                                <p:strVal val="#ppt_w"/>
                                              </p:val>
                                            </p:tav>
                                          </p:tavLst>
                                        </p:anim>
                                        <p:anim calcmode="lin" valueType="num">
                                          <p:cBhvr>
                                            <p:cTn id="31" dur="1000" fill="hold"/>
                                            <p:tgtEl>
                                              <p:spTgt spid="17"/>
                                            </p:tgtEl>
                                            <p:attrNameLst>
                                              <p:attrName>ppt_h</p:attrName>
                                            </p:attrNameLst>
                                          </p:cBhvr>
                                          <p:tavLst>
                                            <p:tav tm="0">
                                              <p:val>
                                                <p:strVal val="#ppt_h"/>
                                              </p:val>
                                            </p:tav>
                                            <p:tav tm="100000">
                                              <p:val>
                                                <p:strVal val="#ppt_h"/>
                                              </p:val>
                                            </p:tav>
                                          </p:tavLst>
                                        </p:anim>
                                        <p:animEffect transition="in" filter="fade">
                                          <p:cBhvr>
                                            <p:cTn id="32" dur="1000"/>
                                            <p:tgtEl>
                                              <p:spTgt spid="17"/>
                                            </p:tgtEl>
                                          </p:cBhvr>
                                        </p:animEffect>
                                      </p:childTnLst>
                                    </p:cTn>
                                  </p:par>
                                </p:childTnLst>
                              </p:cTn>
                            </p:par>
                            <p:par>
                              <p:cTn id="33" fill="hold">
                                <p:stCondLst>
                                  <p:cond delay="3099"/>
                                </p:stCondLst>
                                <p:childTnLst>
                                  <p:par>
                                    <p:cTn id="34" presetID="2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3599"/>
                                </p:stCondLst>
                                <p:childTnLst>
                                  <p:par>
                                    <p:cTn id="41" presetID="21" presetClass="entr" presetSubtype="1"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heel(1)">
                                          <p:cBhvr>
                                            <p:cTn id="43" dur="2000"/>
                                            <p:tgtEl>
                                              <p:spTgt spid="6"/>
                                            </p:tgtEl>
                                          </p:cBhvr>
                                        </p:animEffect>
                                      </p:childTnLst>
                                    </p:cTn>
                                  </p:par>
                                  <p:par>
                                    <p:cTn id="44" presetID="21" presetClass="entr" presetSubtype="1"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heel(1)">
                                          <p:cBhvr>
                                            <p:cTn id="46" dur="2000"/>
                                            <p:tgtEl>
                                              <p:spTgt spid="8"/>
                                            </p:tgtEl>
                                          </p:cBhvr>
                                        </p:animEffect>
                                      </p:childTnLst>
                                    </p:cTn>
                                  </p:par>
                                  <p:par>
                                    <p:cTn id="47" presetID="21" presetClass="entr" presetSubtype="1"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heel(1)">
                                          <p:cBhvr>
                                            <p:cTn id="49" dur="2000"/>
                                            <p:tgtEl>
                                              <p:spTgt spid="7"/>
                                            </p:tgtEl>
                                          </p:cBhvr>
                                        </p:animEffect>
                                      </p:childTnLst>
                                    </p:cTn>
                                  </p:par>
                                </p:childTnLst>
                              </p:cTn>
                            </p:par>
                            <p:par>
                              <p:cTn id="50" fill="hold">
                                <p:stCondLst>
                                  <p:cond delay="5599"/>
                                </p:stCondLst>
                                <p:childTnLst>
                                  <p:par>
                                    <p:cTn id="51" presetID="2" presetClass="entr" presetSubtype="4" fill="hold" grpId="0" nodeType="afterEffect" p14:presetBounceEnd="50000">
                                      <p:stCondLst>
                                        <p:cond delay="0"/>
                                      </p:stCondLst>
                                      <p:childTnLst>
                                        <p:set>
                                          <p:cBhvr>
                                            <p:cTn id="52" dur="1" fill="hold">
                                              <p:stCondLst>
                                                <p:cond delay="0"/>
                                              </p:stCondLst>
                                            </p:cTn>
                                            <p:tgtEl>
                                              <p:spTgt spid="187"/>
                                            </p:tgtEl>
                                            <p:attrNameLst>
                                              <p:attrName>style.visibility</p:attrName>
                                            </p:attrNameLst>
                                          </p:cBhvr>
                                          <p:to>
                                            <p:strVal val="visible"/>
                                          </p:to>
                                        </p:set>
                                        <p:anim calcmode="lin" valueType="num" p14:bounceEnd="50000">
                                          <p:cBhvr additive="base">
                                            <p:cTn id="53" dur="1000" fill="hold"/>
                                            <p:tgtEl>
                                              <p:spTgt spid="187"/>
                                            </p:tgtEl>
                                            <p:attrNameLst>
                                              <p:attrName>ppt_x</p:attrName>
                                            </p:attrNameLst>
                                          </p:cBhvr>
                                          <p:tavLst>
                                            <p:tav tm="0">
                                              <p:val>
                                                <p:strVal val="#ppt_x"/>
                                              </p:val>
                                            </p:tav>
                                            <p:tav tm="100000">
                                              <p:val>
                                                <p:strVal val="#ppt_x"/>
                                              </p:val>
                                            </p:tav>
                                          </p:tavLst>
                                        </p:anim>
                                        <p:anim calcmode="lin" valueType="num" p14:bounceEnd="50000">
                                          <p:cBhvr additive="base">
                                            <p:cTn id="54" dur="1000" fill="hold"/>
                                            <p:tgtEl>
                                              <p:spTgt spid="18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14:presetBounceEnd="50000">
                                      <p:stCondLst>
                                        <p:cond delay="0"/>
                                      </p:stCondLst>
                                      <p:childTnLst>
                                        <p:set>
                                          <p:cBhvr>
                                            <p:cTn id="56" dur="1" fill="hold">
                                              <p:stCondLst>
                                                <p:cond delay="0"/>
                                              </p:stCondLst>
                                            </p:cTn>
                                            <p:tgtEl>
                                              <p:spTgt spid="188"/>
                                            </p:tgtEl>
                                            <p:attrNameLst>
                                              <p:attrName>style.visibility</p:attrName>
                                            </p:attrNameLst>
                                          </p:cBhvr>
                                          <p:to>
                                            <p:strVal val="visible"/>
                                          </p:to>
                                        </p:set>
                                        <p:anim calcmode="lin" valueType="num" p14:bounceEnd="50000">
                                          <p:cBhvr additive="base">
                                            <p:cTn id="57" dur="1000" fill="hold"/>
                                            <p:tgtEl>
                                              <p:spTgt spid="188"/>
                                            </p:tgtEl>
                                            <p:attrNameLst>
                                              <p:attrName>ppt_x</p:attrName>
                                            </p:attrNameLst>
                                          </p:cBhvr>
                                          <p:tavLst>
                                            <p:tav tm="0">
                                              <p:val>
                                                <p:strVal val="#ppt_x"/>
                                              </p:val>
                                            </p:tav>
                                            <p:tav tm="100000">
                                              <p:val>
                                                <p:strVal val="#ppt_x"/>
                                              </p:val>
                                            </p:tav>
                                          </p:tavLst>
                                        </p:anim>
                                        <p:anim calcmode="lin" valueType="num" p14:bounceEnd="50000">
                                          <p:cBhvr additive="base">
                                            <p:cTn id="58" dur="1000" fill="hold"/>
                                            <p:tgtEl>
                                              <p:spTgt spid="188"/>
                                            </p:tgtEl>
                                            <p:attrNameLst>
                                              <p:attrName>ppt_y</p:attrName>
                                            </p:attrNameLst>
                                          </p:cBhvr>
                                          <p:tavLst>
                                            <p:tav tm="0">
                                              <p:val>
                                                <p:strVal val="1+#ppt_h/2"/>
                                              </p:val>
                                            </p:tav>
                                            <p:tav tm="100000">
                                              <p:val>
                                                <p:strVal val="#ppt_y"/>
                                              </p:val>
                                            </p:tav>
                                          </p:tavLst>
                                        </p:anim>
                                      </p:childTnLst>
                                    </p:cTn>
                                  </p:par>
                                </p:childTnLst>
                              </p:cTn>
                            </p:par>
                            <p:par>
                              <p:cTn id="59" fill="hold">
                                <p:stCondLst>
                                  <p:cond delay="6599"/>
                                </p:stCondLst>
                                <p:childTnLst>
                                  <p:par>
                                    <p:cTn id="60" presetID="2" presetClass="entr" presetSubtype="4" fill="hold" grpId="0" nodeType="afterEffect" p14:presetBounceEnd="50000">
                                      <p:stCondLst>
                                        <p:cond delay="0"/>
                                      </p:stCondLst>
                                      <p:childTnLst>
                                        <p:set>
                                          <p:cBhvr>
                                            <p:cTn id="61" dur="1" fill="hold">
                                              <p:stCondLst>
                                                <p:cond delay="0"/>
                                              </p:stCondLst>
                                            </p:cTn>
                                            <p:tgtEl>
                                              <p:spTgt spid="189"/>
                                            </p:tgtEl>
                                            <p:attrNameLst>
                                              <p:attrName>style.visibility</p:attrName>
                                            </p:attrNameLst>
                                          </p:cBhvr>
                                          <p:to>
                                            <p:strVal val="visible"/>
                                          </p:to>
                                        </p:set>
                                        <p:anim calcmode="lin" valueType="num" p14:bounceEnd="50000">
                                          <p:cBhvr additive="base">
                                            <p:cTn id="62" dur="1000" fill="hold"/>
                                            <p:tgtEl>
                                              <p:spTgt spid="189"/>
                                            </p:tgtEl>
                                            <p:attrNameLst>
                                              <p:attrName>ppt_x</p:attrName>
                                            </p:attrNameLst>
                                          </p:cBhvr>
                                          <p:tavLst>
                                            <p:tav tm="0">
                                              <p:val>
                                                <p:strVal val="#ppt_x"/>
                                              </p:val>
                                            </p:tav>
                                            <p:tav tm="100000">
                                              <p:val>
                                                <p:strVal val="#ppt_x"/>
                                              </p:val>
                                            </p:tav>
                                          </p:tavLst>
                                        </p:anim>
                                        <p:anim calcmode="lin" valueType="num" p14:bounceEnd="50000">
                                          <p:cBhvr additive="base">
                                            <p:cTn id="63" dur="1000" fill="hold"/>
                                            <p:tgtEl>
                                              <p:spTgt spid="18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14:presetBounceEnd="50000">
                                      <p:stCondLst>
                                        <p:cond delay="0"/>
                                      </p:stCondLst>
                                      <p:childTnLst>
                                        <p:set>
                                          <p:cBhvr>
                                            <p:cTn id="65" dur="1" fill="hold">
                                              <p:stCondLst>
                                                <p:cond delay="0"/>
                                              </p:stCondLst>
                                            </p:cTn>
                                            <p:tgtEl>
                                              <p:spTgt spid="190"/>
                                            </p:tgtEl>
                                            <p:attrNameLst>
                                              <p:attrName>style.visibility</p:attrName>
                                            </p:attrNameLst>
                                          </p:cBhvr>
                                          <p:to>
                                            <p:strVal val="visible"/>
                                          </p:to>
                                        </p:set>
                                        <p:anim calcmode="lin" valueType="num" p14:bounceEnd="50000">
                                          <p:cBhvr additive="base">
                                            <p:cTn id="66" dur="1000" fill="hold"/>
                                            <p:tgtEl>
                                              <p:spTgt spid="190"/>
                                            </p:tgtEl>
                                            <p:attrNameLst>
                                              <p:attrName>ppt_x</p:attrName>
                                            </p:attrNameLst>
                                          </p:cBhvr>
                                          <p:tavLst>
                                            <p:tav tm="0">
                                              <p:val>
                                                <p:strVal val="#ppt_x"/>
                                              </p:val>
                                            </p:tav>
                                            <p:tav tm="100000">
                                              <p:val>
                                                <p:strVal val="#ppt_x"/>
                                              </p:val>
                                            </p:tav>
                                          </p:tavLst>
                                        </p:anim>
                                        <p:anim calcmode="lin" valueType="num" p14:bounceEnd="50000">
                                          <p:cBhvr additive="base">
                                            <p:cTn id="67" dur="1000" fill="hold"/>
                                            <p:tgtEl>
                                              <p:spTgt spid="190"/>
                                            </p:tgtEl>
                                            <p:attrNameLst>
                                              <p:attrName>ppt_y</p:attrName>
                                            </p:attrNameLst>
                                          </p:cBhvr>
                                          <p:tavLst>
                                            <p:tav tm="0">
                                              <p:val>
                                                <p:strVal val="1+#ppt_h/2"/>
                                              </p:val>
                                            </p:tav>
                                            <p:tav tm="100000">
                                              <p:val>
                                                <p:strVal val="#ppt_y"/>
                                              </p:val>
                                            </p:tav>
                                          </p:tavLst>
                                        </p:anim>
                                      </p:childTnLst>
                                    </p:cTn>
                                  </p:par>
                                </p:childTnLst>
                              </p:cTn>
                            </p:par>
                            <p:par>
                              <p:cTn id="68" fill="hold">
                                <p:stCondLst>
                                  <p:cond delay="7599"/>
                                </p:stCondLst>
                                <p:childTnLst>
                                  <p:par>
                                    <p:cTn id="69" presetID="2" presetClass="entr" presetSubtype="4" fill="hold" grpId="0" nodeType="afterEffect" p14:presetBounceEnd="50000">
                                      <p:stCondLst>
                                        <p:cond delay="0"/>
                                      </p:stCondLst>
                                      <p:childTnLst>
                                        <p:set>
                                          <p:cBhvr>
                                            <p:cTn id="70" dur="1" fill="hold">
                                              <p:stCondLst>
                                                <p:cond delay="0"/>
                                              </p:stCondLst>
                                            </p:cTn>
                                            <p:tgtEl>
                                              <p:spTgt spid="191"/>
                                            </p:tgtEl>
                                            <p:attrNameLst>
                                              <p:attrName>style.visibility</p:attrName>
                                            </p:attrNameLst>
                                          </p:cBhvr>
                                          <p:to>
                                            <p:strVal val="visible"/>
                                          </p:to>
                                        </p:set>
                                        <p:anim calcmode="lin" valueType="num" p14:bounceEnd="50000">
                                          <p:cBhvr additive="base">
                                            <p:cTn id="71" dur="1000" fill="hold"/>
                                            <p:tgtEl>
                                              <p:spTgt spid="191"/>
                                            </p:tgtEl>
                                            <p:attrNameLst>
                                              <p:attrName>ppt_x</p:attrName>
                                            </p:attrNameLst>
                                          </p:cBhvr>
                                          <p:tavLst>
                                            <p:tav tm="0">
                                              <p:val>
                                                <p:strVal val="#ppt_x"/>
                                              </p:val>
                                            </p:tav>
                                            <p:tav tm="100000">
                                              <p:val>
                                                <p:strVal val="#ppt_x"/>
                                              </p:val>
                                            </p:tav>
                                          </p:tavLst>
                                        </p:anim>
                                        <p:anim calcmode="lin" valueType="num" p14:bounceEnd="50000">
                                          <p:cBhvr additive="base">
                                            <p:cTn id="72" dur="1000" fill="hold"/>
                                            <p:tgtEl>
                                              <p:spTgt spid="19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14:presetBounceEnd="50000">
                                      <p:stCondLst>
                                        <p:cond delay="0"/>
                                      </p:stCondLst>
                                      <p:childTnLst>
                                        <p:set>
                                          <p:cBhvr>
                                            <p:cTn id="74" dur="1" fill="hold">
                                              <p:stCondLst>
                                                <p:cond delay="0"/>
                                              </p:stCondLst>
                                            </p:cTn>
                                            <p:tgtEl>
                                              <p:spTgt spid="192"/>
                                            </p:tgtEl>
                                            <p:attrNameLst>
                                              <p:attrName>style.visibility</p:attrName>
                                            </p:attrNameLst>
                                          </p:cBhvr>
                                          <p:to>
                                            <p:strVal val="visible"/>
                                          </p:to>
                                        </p:set>
                                        <p:anim calcmode="lin" valueType="num" p14:bounceEnd="50000">
                                          <p:cBhvr additive="base">
                                            <p:cTn id="75" dur="1000" fill="hold"/>
                                            <p:tgtEl>
                                              <p:spTgt spid="192"/>
                                            </p:tgtEl>
                                            <p:attrNameLst>
                                              <p:attrName>ppt_x</p:attrName>
                                            </p:attrNameLst>
                                          </p:cBhvr>
                                          <p:tavLst>
                                            <p:tav tm="0">
                                              <p:val>
                                                <p:strVal val="#ppt_x"/>
                                              </p:val>
                                            </p:tav>
                                            <p:tav tm="100000">
                                              <p:val>
                                                <p:strVal val="#ppt_x"/>
                                              </p:val>
                                            </p:tav>
                                          </p:tavLst>
                                        </p:anim>
                                        <p:anim calcmode="lin" valueType="num" p14:bounceEnd="50000">
                                          <p:cBhvr additive="base">
                                            <p:cTn id="76" dur="1000" fill="hold"/>
                                            <p:tgtEl>
                                              <p:spTgt spid="192"/>
                                            </p:tgtEl>
                                            <p:attrNameLst>
                                              <p:attrName>ppt_y</p:attrName>
                                            </p:attrNameLst>
                                          </p:cBhvr>
                                          <p:tavLst>
                                            <p:tav tm="0">
                                              <p:val>
                                                <p:strVal val="1+#ppt_h/2"/>
                                              </p:val>
                                            </p:tav>
                                            <p:tav tm="100000">
                                              <p:val>
                                                <p:strVal val="#ppt_y"/>
                                              </p:val>
                                            </p:tav>
                                          </p:tavLst>
                                        </p:anim>
                                      </p:childTnLst>
                                    </p:cTn>
                                  </p:par>
                                </p:childTnLst>
                              </p:cTn>
                            </p:par>
                            <p:par>
                              <p:cTn id="77" fill="hold">
                                <p:stCondLst>
                                  <p:cond delay="8599"/>
                                </p:stCondLst>
                                <p:childTnLst>
                                  <p:par>
                                    <p:cTn id="78" presetID="23" presetClass="entr" presetSubtype="16" fill="hold" nodeType="afterEffect">
                                      <p:stCondLst>
                                        <p:cond delay="0"/>
                                      </p:stCondLst>
                                      <p:childTnLst>
                                        <p:set>
                                          <p:cBhvr>
                                            <p:cTn id="79" dur="1" fill="hold">
                                              <p:stCondLst>
                                                <p:cond delay="0"/>
                                              </p:stCondLst>
                                            </p:cTn>
                                            <p:tgtEl>
                                              <p:spTgt spid="194"/>
                                            </p:tgtEl>
                                            <p:attrNameLst>
                                              <p:attrName>style.visibility</p:attrName>
                                            </p:attrNameLst>
                                          </p:cBhvr>
                                          <p:to>
                                            <p:strVal val="visible"/>
                                          </p:to>
                                        </p:set>
                                        <p:anim calcmode="lin" valueType="num">
                                          <p:cBhvr>
                                            <p:cTn id="80" dur="500" fill="hold"/>
                                            <p:tgtEl>
                                              <p:spTgt spid="194"/>
                                            </p:tgtEl>
                                            <p:attrNameLst>
                                              <p:attrName>ppt_w</p:attrName>
                                            </p:attrNameLst>
                                          </p:cBhvr>
                                          <p:tavLst>
                                            <p:tav tm="0">
                                              <p:val>
                                                <p:fltVal val="0"/>
                                              </p:val>
                                            </p:tav>
                                            <p:tav tm="100000">
                                              <p:val>
                                                <p:strVal val="#ppt_w"/>
                                              </p:val>
                                            </p:tav>
                                          </p:tavLst>
                                        </p:anim>
                                        <p:anim calcmode="lin" valueType="num">
                                          <p:cBhvr>
                                            <p:cTn id="81" dur="500" fill="hold"/>
                                            <p:tgtEl>
                                              <p:spTgt spid="194"/>
                                            </p:tgtEl>
                                            <p:attrNameLst>
                                              <p:attrName>ppt_h</p:attrName>
                                            </p:attrNameLst>
                                          </p:cBhvr>
                                          <p:tavLst>
                                            <p:tav tm="0">
                                              <p:val>
                                                <p:fltVal val="0"/>
                                              </p:val>
                                            </p:tav>
                                            <p:tav tm="100000">
                                              <p:val>
                                                <p:strVal val="#ppt_h"/>
                                              </p:val>
                                            </p:tav>
                                          </p:tavLst>
                                        </p:anim>
                                      </p:childTnLst>
                                    </p:cTn>
                                  </p:par>
                                </p:childTnLst>
                              </p:cTn>
                            </p:par>
                            <p:par>
                              <p:cTn id="82" fill="hold">
                                <p:stCondLst>
                                  <p:cond delay="9099"/>
                                </p:stCondLst>
                                <p:childTnLst>
                                  <p:par>
                                    <p:cTn id="83" presetID="26" presetClass="emph" presetSubtype="0" fill="hold" nodeType="afterEffect">
                                      <p:stCondLst>
                                        <p:cond delay="0"/>
                                      </p:stCondLst>
                                      <p:childTnLst>
                                        <p:animEffect transition="out" filter="fade">
                                          <p:cBhvr>
                                            <p:cTn id="84" dur="500" tmFilter="0, 0; .2, .5; .8, .5; 1, 0"/>
                                            <p:tgtEl>
                                              <p:spTgt spid="194"/>
                                            </p:tgtEl>
                                          </p:cBhvr>
                                        </p:animEffect>
                                        <p:animScale>
                                          <p:cBhvr>
                                            <p:cTn id="85" dur="250" autoRev="1" fill="hold"/>
                                            <p:tgtEl>
                                              <p:spTgt spid="194"/>
                                            </p:tgtEl>
                                          </p:cBhvr>
                                          <p:by x="105000" y="105000"/>
                                        </p:animScale>
                                      </p:childTnLst>
                                    </p:cTn>
                                  </p:par>
                                </p:childTnLst>
                              </p:cTn>
                            </p:par>
                            <p:par>
                              <p:cTn id="86" fill="hold">
                                <p:stCondLst>
                                  <p:cond delay="9599"/>
                                </p:stCondLst>
                                <p:childTnLst>
                                  <p:par>
                                    <p:cTn id="87" presetID="42" presetClass="entr" presetSubtype="0" fill="hold" nodeType="afterEffect">
                                      <p:stCondLst>
                                        <p:cond delay="0"/>
                                      </p:stCondLst>
                                      <p:childTnLst>
                                        <p:set>
                                          <p:cBhvr>
                                            <p:cTn id="88" dur="1" fill="hold">
                                              <p:stCondLst>
                                                <p:cond delay="0"/>
                                              </p:stCondLst>
                                            </p:cTn>
                                            <p:tgtEl>
                                              <p:spTgt spid="197"/>
                                            </p:tgtEl>
                                            <p:attrNameLst>
                                              <p:attrName>style.visibility</p:attrName>
                                            </p:attrNameLst>
                                          </p:cBhvr>
                                          <p:to>
                                            <p:strVal val="visible"/>
                                          </p:to>
                                        </p:set>
                                        <p:animEffect transition="in" filter="fade">
                                          <p:cBhvr>
                                            <p:cTn id="89" dur="1000"/>
                                            <p:tgtEl>
                                              <p:spTgt spid="197"/>
                                            </p:tgtEl>
                                          </p:cBhvr>
                                        </p:animEffect>
                                        <p:anim calcmode="lin" valueType="num">
                                          <p:cBhvr>
                                            <p:cTn id="90" dur="1000" fill="hold"/>
                                            <p:tgtEl>
                                              <p:spTgt spid="197"/>
                                            </p:tgtEl>
                                            <p:attrNameLst>
                                              <p:attrName>ppt_x</p:attrName>
                                            </p:attrNameLst>
                                          </p:cBhvr>
                                          <p:tavLst>
                                            <p:tav tm="0">
                                              <p:val>
                                                <p:strVal val="#ppt_x"/>
                                              </p:val>
                                            </p:tav>
                                            <p:tav tm="100000">
                                              <p:val>
                                                <p:strVal val="#ppt_x"/>
                                              </p:val>
                                            </p:tav>
                                          </p:tavLst>
                                        </p:anim>
                                        <p:anim calcmode="lin" valueType="num">
                                          <p:cBhvr>
                                            <p:cTn id="91" dur="1000" fill="hold"/>
                                            <p:tgtEl>
                                              <p:spTgt spid="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87" grpId="0"/>
          <p:bldP spid="188" grpId="0"/>
          <p:bldP spid="189" grpId="0"/>
          <p:bldP spid="190" grpId="0"/>
          <p:bldP spid="191" grpId="0"/>
          <p:bldP spid="19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55"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1000" fill="hold"/>
                                            <p:tgtEl>
                                              <p:spTgt spid="17"/>
                                            </p:tgtEl>
                                            <p:attrNameLst>
                                              <p:attrName>ppt_w</p:attrName>
                                            </p:attrNameLst>
                                          </p:cBhvr>
                                          <p:tavLst>
                                            <p:tav tm="0">
                                              <p:val>
                                                <p:strVal val="#ppt_w*0.70"/>
                                              </p:val>
                                            </p:tav>
                                            <p:tav tm="100000">
                                              <p:val>
                                                <p:strVal val="#ppt_w"/>
                                              </p:val>
                                            </p:tav>
                                          </p:tavLst>
                                        </p:anim>
                                        <p:anim calcmode="lin" valueType="num">
                                          <p:cBhvr>
                                            <p:cTn id="31" dur="1000" fill="hold"/>
                                            <p:tgtEl>
                                              <p:spTgt spid="17"/>
                                            </p:tgtEl>
                                            <p:attrNameLst>
                                              <p:attrName>ppt_h</p:attrName>
                                            </p:attrNameLst>
                                          </p:cBhvr>
                                          <p:tavLst>
                                            <p:tav tm="0">
                                              <p:val>
                                                <p:strVal val="#ppt_h"/>
                                              </p:val>
                                            </p:tav>
                                            <p:tav tm="100000">
                                              <p:val>
                                                <p:strVal val="#ppt_h"/>
                                              </p:val>
                                            </p:tav>
                                          </p:tavLst>
                                        </p:anim>
                                        <p:animEffect transition="in" filter="fade">
                                          <p:cBhvr>
                                            <p:cTn id="32" dur="1000"/>
                                            <p:tgtEl>
                                              <p:spTgt spid="17"/>
                                            </p:tgtEl>
                                          </p:cBhvr>
                                        </p:animEffect>
                                      </p:childTnLst>
                                    </p:cTn>
                                  </p:par>
                                </p:childTnLst>
                              </p:cTn>
                            </p:par>
                            <p:par>
                              <p:cTn id="33" fill="hold">
                                <p:stCondLst>
                                  <p:cond delay="3099"/>
                                </p:stCondLst>
                                <p:childTnLst>
                                  <p:par>
                                    <p:cTn id="34" presetID="2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par>
                                    <p:cTn id="37" presetID="2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3599"/>
                                </p:stCondLst>
                                <p:childTnLst>
                                  <p:par>
                                    <p:cTn id="41" presetID="21" presetClass="entr" presetSubtype="1"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heel(1)">
                                          <p:cBhvr>
                                            <p:cTn id="43" dur="2000"/>
                                            <p:tgtEl>
                                              <p:spTgt spid="6"/>
                                            </p:tgtEl>
                                          </p:cBhvr>
                                        </p:animEffect>
                                      </p:childTnLst>
                                    </p:cTn>
                                  </p:par>
                                  <p:par>
                                    <p:cTn id="44" presetID="21" presetClass="entr" presetSubtype="1"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heel(1)">
                                          <p:cBhvr>
                                            <p:cTn id="46" dur="2000"/>
                                            <p:tgtEl>
                                              <p:spTgt spid="8"/>
                                            </p:tgtEl>
                                          </p:cBhvr>
                                        </p:animEffect>
                                      </p:childTnLst>
                                    </p:cTn>
                                  </p:par>
                                  <p:par>
                                    <p:cTn id="47" presetID="21" presetClass="entr" presetSubtype="1"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heel(1)">
                                          <p:cBhvr>
                                            <p:cTn id="49" dur="2000"/>
                                            <p:tgtEl>
                                              <p:spTgt spid="7"/>
                                            </p:tgtEl>
                                          </p:cBhvr>
                                        </p:animEffect>
                                      </p:childTnLst>
                                    </p:cTn>
                                  </p:par>
                                </p:childTnLst>
                              </p:cTn>
                            </p:par>
                            <p:par>
                              <p:cTn id="50" fill="hold">
                                <p:stCondLst>
                                  <p:cond delay="5599"/>
                                </p:stCondLst>
                                <p:childTnLst>
                                  <p:par>
                                    <p:cTn id="51" presetID="2" presetClass="entr" presetSubtype="4" fill="hold" grpId="0" nodeType="afterEffect">
                                      <p:stCondLst>
                                        <p:cond delay="0"/>
                                      </p:stCondLst>
                                      <p:childTnLst>
                                        <p:set>
                                          <p:cBhvr>
                                            <p:cTn id="52" dur="1" fill="hold">
                                              <p:stCondLst>
                                                <p:cond delay="0"/>
                                              </p:stCondLst>
                                            </p:cTn>
                                            <p:tgtEl>
                                              <p:spTgt spid="187"/>
                                            </p:tgtEl>
                                            <p:attrNameLst>
                                              <p:attrName>style.visibility</p:attrName>
                                            </p:attrNameLst>
                                          </p:cBhvr>
                                          <p:to>
                                            <p:strVal val="visible"/>
                                          </p:to>
                                        </p:set>
                                        <p:anim calcmode="lin" valueType="num">
                                          <p:cBhvr additive="base">
                                            <p:cTn id="53" dur="1000" fill="hold"/>
                                            <p:tgtEl>
                                              <p:spTgt spid="187"/>
                                            </p:tgtEl>
                                            <p:attrNameLst>
                                              <p:attrName>ppt_x</p:attrName>
                                            </p:attrNameLst>
                                          </p:cBhvr>
                                          <p:tavLst>
                                            <p:tav tm="0">
                                              <p:val>
                                                <p:strVal val="#ppt_x"/>
                                              </p:val>
                                            </p:tav>
                                            <p:tav tm="100000">
                                              <p:val>
                                                <p:strVal val="#ppt_x"/>
                                              </p:val>
                                            </p:tav>
                                          </p:tavLst>
                                        </p:anim>
                                        <p:anim calcmode="lin" valueType="num">
                                          <p:cBhvr additive="base">
                                            <p:cTn id="54" dur="1000" fill="hold"/>
                                            <p:tgtEl>
                                              <p:spTgt spid="18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88"/>
                                            </p:tgtEl>
                                            <p:attrNameLst>
                                              <p:attrName>style.visibility</p:attrName>
                                            </p:attrNameLst>
                                          </p:cBhvr>
                                          <p:to>
                                            <p:strVal val="visible"/>
                                          </p:to>
                                        </p:set>
                                        <p:anim calcmode="lin" valueType="num">
                                          <p:cBhvr additive="base">
                                            <p:cTn id="57" dur="1000" fill="hold"/>
                                            <p:tgtEl>
                                              <p:spTgt spid="188"/>
                                            </p:tgtEl>
                                            <p:attrNameLst>
                                              <p:attrName>ppt_x</p:attrName>
                                            </p:attrNameLst>
                                          </p:cBhvr>
                                          <p:tavLst>
                                            <p:tav tm="0">
                                              <p:val>
                                                <p:strVal val="#ppt_x"/>
                                              </p:val>
                                            </p:tav>
                                            <p:tav tm="100000">
                                              <p:val>
                                                <p:strVal val="#ppt_x"/>
                                              </p:val>
                                            </p:tav>
                                          </p:tavLst>
                                        </p:anim>
                                        <p:anim calcmode="lin" valueType="num">
                                          <p:cBhvr additive="base">
                                            <p:cTn id="58" dur="1000" fill="hold"/>
                                            <p:tgtEl>
                                              <p:spTgt spid="188"/>
                                            </p:tgtEl>
                                            <p:attrNameLst>
                                              <p:attrName>ppt_y</p:attrName>
                                            </p:attrNameLst>
                                          </p:cBhvr>
                                          <p:tavLst>
                                            <p:tav tm="0">
                                              <p:val>
                                                <p:strVal val="1+#ppt_h/2"/>
                                              </p:val>
                                            </p:tav>
                                            <p:tav tm="100000">
                                              <p:val>
                                                <p:strVal val="#ppt_y"/>
                                              </p:val>
                                            </p:tav>
                                          </p:tavLst>
                                        </p:anim>
                                      </p:childTnLst>
                                    </p:cTn>
                                  </p:par>
                                </p:childTnLst>
                              </p:cTn>
                            </p:par>
                            <p:par>
                              <p:cTn id="59" fill="hold">
                                <p:stCondLst>
                                  <p:cond delay="6599"/>
                                </p:stCondLst>
                                <p:childTnLst>
                                  <p:par>
                                    <p:cTn id="60" presetID="2" presetClass="entr" presetSubtype="4" fill="hold" grpId="0" nodeType="afterEffect">
                                      <p:stCondLst>
                                        <p:cond delay="0"/>
                                      </p:stCondLst>
                                      <p:childTnLst>
                                        <p:set>
                                          <p:cBhvr>
                                            <p:cTn id="61" dur="1" fill="hold">
                                              <p:stCondLst>
                                                <p:cond delay="0"/>
                                              </p:stCondLst>
                                            </p:cTn>
                                            <p:tgtEl>
                                              <p:spTgt spid="189"/>
                                            </p:tgtEl>
                                            <p:attrNameLst>
                                              <p:attrName>style.visibility</p:attrName>
                                            </p:attrNameLst>
                                          </p:cBhvr>
                                          <p:to>
                                            <p:strVal val="visible"/>
                                          </p:to>
                                        </p:set>
                                        <p:anim calcmode="lin" valueType="num">
                                          <p:cBhvr additive="base">
                                            <p:cTn id="62" dur="1000" fill="hold"/>
                                            <p:tgtEl>
                                              <p:spTgt spid="189"/>
                                            </p:tgtEl>
                                            <p:attrNameLst>
                                              <p:attrName>ppt_x</p:attrName>
                                            </p:attrNameLst>
                                          </p:cBhvr>
                                          <p:tavLst>
                                            <p:tav tm="0">
                                              <p:val>
                                                <p:strVal val="#ppt_x"/>
                                              </p:val>
                                            </p:tav>
                                            <p:tav tm="100000">
                                              <p:val>
                                                <p:strVal val="#ppt_x"/>
                                              </p:val>
                                            </p:tav>
                                          </p:tavLst>
                                        </p:anim>
                                        <p:anim calcmode="lin" valueType="num">
                                          <p:cBhvr additive="base">
                                            <p:cTn id="63" dur="1000" fill="hold"/>
                                            <p:tgtEl>
                                              <p:spTgt spid="18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90"/>
                                            </p:tgtEl>
                                            <p:attrNameLst>
                                              <p:attrName>style.visibility</p:attrName>
                                            </p:attrNameLst>
                                          </p:cBhvr>
                                          <p:to>
                                            <p:strVal val="visible"/>
                                          </p:to>
                                        </p:set>
                                        <p:anim calcmode="lin" valueType="num">
                                          <p:cBhvr additive="base">
                                            <p:cTn id="66" dur="1000" fill="hold"/>
                                            <p:tgtEl>
                                              <p:spTgt spid="190"/>
                                            </p:tgtEl>
                                            <p:attrNameLst>
                                              <p:attrName>ppt_x</p:attrName>
                                            </p:attrNameLst>
                                          </p:cBhvr>
                                          <p:tavLst>
                                            <p:tav tm="0">
                                              <p:val>
                                                <p:strVal val="#ppt_x"/>
                                              </p:val>
                                            </p:tav>
                                            <p:tav tm="100000">
                                              <p:val>
                                                <p:strVal val="#ppt_x"/>
                                              </p:val>
                                            </p:tav>
                                          </p:tavLst>
                                        </p:anim>
                                        <p:anim calcmode="lin" valueType="num">
                                          <p:cBhvr additive="base">
                                            <p:cTn id="67" dur="1000" fill="hold"/>
                                            <p:tgtEl>
                                              <p:spTgt spid="190"/>
                                            </p:tgtEl>
                                            <p:attrNameLst>
                                              <p:attrName>ppt_y</p:attrName>
                                            </p:attrNameLst>
                                          </p:cBhvr>
                                          <p:tavLst>
                                            <p:tav tm="0">
                                              <p:val>
                                                <p:strVal val="1+#ppt_h/2"/>
                                              </p:val>
                                            </p:tav>
                                            <p:tav tm="100000">
                                              <p:val>
                                                <p:strVal val="#ppt_y"/>
                                              </p:val>
                                            </p:tav>
                                          </p:tavLst>
                                        </p:anim>
                                      </p:childTnLst>
                                    </p:cTn>
                                  </p:par>
                                </p:childTnLst>
                              </p:cTn>
                            </p:par>
                            <p:par>
                              <p:cTn id="68" fill="hold">
                                <p:stCondLst>
                                  <p:cond delay="7599"/>
                                </p:stCondLst>
                                <p:childTnLst>
                                  <p:par>
                                    <p:cTn id="69" presetID="2" presetClass="entr" presetSubtype="4" fill="hold" grpId="0" nodeType="afterEffect">
                                      <p:stCondLst>
                                        <p:cond delay="0"/>
                                      </p:stCondLst>
                                      <p:childTnLst>
                                        <p:set>
                                          <p:cBhvr>
                                            <p:cTn id="70" dur="1" fill="hold">
                                              <p:stCondLst>
                                                <p:cond delay="0"/>
                                              </p:stCondLst>
                                            </p:cTn>
                                            <p:tgtEl>
                                              <p:spTgt spid="191"/>
                                            </p:tgtEl>
                                            <p:attrNameLst>
                                              <p:attrName>style.visibility</p:attrName>
                                            </p:attrNameLst>
                                          </p:cBhvr>
                                          <p:to>
                                            <p:strVal val="visible"/>
                                          </p:to>
                                        </p:set>
                                        <p:anim calcmode="lin" valueType="num">
                                          <p:cBhvr additive="base">
                                            <p:cTn id="71" dur="1000" fill="hold"/>
                                            <p:tgtEl>
                                              <p:spTgt spid="191"/>
                                            </p:tgtEl>
                                            <p:attrNameLst>
                                              <p:attrName>ppt_x</p:attrName>
                                            </p:attrNameLst>
                                          </p:cBhvr>
                                          <p:tavLst>
                                            <p:tav tm="0">
                                              <p:val>
                                                <p:strVal val="#ppt_x"/>
                                              </p:val>
                                            </p:tav>
                                            <p:tav tm="100000">
                                              <p:val>
                                                <p:strVal val="#ppt_x"/>
                                              </p:val>
                                            </p:tav>
                                          </p:tavLst>
                                        </p:anim>
                                        <p:anim calcmode="lin" valueType="num">
                                          <p:cBhvr additive="base">
                                            <p:cTn id="72" dur="1000" fill="hold"/>
                                            <p:tgtEl>
                                              <p:spTgt spid="19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92"/>
                                            </p:tgtEl>
                                            <p:attrNameLst>
                                              <p:attrName>style.visibility</p:attrName>
                                            </p:attrNameLst>
                                          </p:cBhvr>
                                          <p:to>
                                            <p:strVal val="visible"/>
                                          </p:to>
                                        </p:set>
                                        <p:anim calcmode="lin" valueType="num">
                                          <p:cBhvr additive="base">
                                            <p:cTn id="75" dur="1000" fill="hold"/>
                                            <p:tgtEl>
                                              <p:spTgt spid="192"/>
                                            </p:tgtEl>
                                            <p:attrNameLst>
                                              <p:attrName>ppt_x</p:attrName>
                                            </p:attrNameLst>
                                          </p:cBhvr>
                                          <p:tavLst>
                                            <p:tav tm="0">
                                              <p:val>
                                                <p:strVal val="#ppt_x"/>
                                              </p:val>
                                            </p:tav>
                                            <p:tav tm="100000">
                                              <p:val>
                                                <p:strVal val="#ppt_x"/>
                                              </p:val>
                                            </p:tav>
                                          </p:tavLst>
                                        </p:anim>
                                        <p:anim calcmode="lin" valueType="num">
                                          <p:cBhvr additive="base">
                                            <p:cTn id="76" dur="1000" fill="hold"/>
                                            <p:tgtEl>
                                              <p:spTgt spid="192"/>
                                            </p:tgtEl>
                                            <p:attrNameLst>
                                              <p:attrName>ppt_y</p:attrName>
                                            </p:attrNameLst>
                                          </p:cBhvr>
                                          <p:tavLst>
                                            <p:tav tm="0">
                                              <p:val>
                                                <p:strVal val="1+#ppt_h/2"/>
                                              </p:val>
                                            </p:tav>
                                            <p:tav tm="100000">
                                              <p:val>
                                                <p:strVal val="#ppt_y"/>
                                              </p:val>
                                            </p:tav>
                                          </p:tavLst>
                                        </p:anim>
                                      </p:childTnLst>
                                    </p:cTn>
                                  </p:par>
                                </p:childTnLst>
                              </p:cTn>
                            </p:par>
                            <p:par>
                              <p:cTn id="77" fill="hold">
                                <p:stCondLst>
                                  <p:cond delay="8599"/>
                                </p:stCondLst>
                                <p:childTnLst>
                                  <p:par>
                                    <p:cTn id="78" presetID="23" presetClass="entr" presetSubtype="16" fill="hold" nodeType="afterEffect">
                                      <p:stCondLst>
                                        <p:cond delay="0"/>
                                      </p:stCondLst>
                                      <p:childTnLst>
                                        <p:set>
                                          <p:cBhvr>
                                            <p:cTn id="79" dur="1" fill="hold">
                                              <p:stCondLst>
                                                <p:cond delay="0"/>
                                              </p:stCondLst>
                                            </p:cTn>
                                            <p:tgtEl>
                                              <p:spTgt spid="194"/>
                                            </p:tgtEl>
                                            <p:attrNameLst>
                                              <p:attrName>style.visibility</p:attrName>
                                            </p:attrNameLst>
                                          </p:cBhvr>
                                          <p:to>
                                            <p:strVal val="visible"/>
                                          </p:to>
                                        </p:set>
                                        <p:anim calcmode="lin" valueType="num">
                                          <p:cBhvr>
                                            <p:cTn id="80" dur="500" fill="hold"/>
                                            <p:tgtEl>
                                              <p:spTgt spid="194"/>
                                            </p:tgtEl>
                                            <p:attrNameLst>
                                              <p:attrName>ppt_w</p:attrName>
                                            </p:attrNameLst>
                                          </p:cBhvr>
                                          <p:tavLst>
                                            <p:tav tm="0">
                                              <p:val>
                                                <p:fltVal val="0"/>
                                              </p:val>
                                            </p:tav>
                                            <p:tav tm="100000">
                                              <p:val>
                                                <p:strVal val="#ppt_w"/>
                                              </p:val>
                                            </p:tav>
                                          </p:tavLst>
                                        </p:anim>
                                        <p:anim calcmode="lin" valueType="num">
                                          <p:cBhvr>
                                            <p:cTn id="81" dur="500" fill="hold"/>
                                            <p:tgtEl>
                                              <p:spTgt spid="194"/>
                                            </p:tgtEl>
                                            <p:attrNameLst>
                                              <p:attrName>ppt_h</p:attrName>
                                            </p:attrNameLst>
                                          </p:cBhvr>
                                          <p:tavLst>
                                            <p:tav tm="0">
                                              <p:val>
                                                <p:fltVal val="0"/>
                                              </p:val>
                                            </p:tav>
                                            <p:tav tm="100000">
                                              <p:val>
                                                <p:strVal val="#ppt_h"/>
                                              </p:val>
                                            </p:tav>
                                          </p:tavLst>
                                        </p:anim>
                                      </p:childTnLst>
                                    </p:cTn>
                                  </p:par>
                                </p:childTnLst>
                              </p:cTn>
                            </p:par>
                            <p:par>
                              <p:cTn id="82" fill="hold">
                                <p:stCondLst>
                                  <p:cond delay="9099"/>
                                </p:stCondLst>
                                <p:childTnLst>
                                  <p:par>
                                    <p:cTn id="83" presetID="26" presetClass="emph" presetSubtype="0" fill="hold" nodeType="afterEffect">
                                      <p:stCondLst>
                                        <p:cond delay="0"/>
                                      </p:stCondLst>
                                      <p:childTnLst>
                                        <p:animEffect transition="out" filter="fade">
                                          <p:cBhvr>
                                            <p:cTn id="84" dur="500" tmFilter="0, 0; .2, .5; .8, .5; 1, 0"/>
                                            <p:tgtEl>
                                              <p:spTgt spid="194"/>
                                            </p:tgtEl>
                                          </p:cBhvr>
                                        </p:animEffect>
                                        <p:animScale>
                                          <p:cBhvr>
                                            <p:cTn id="85" dur="250" autoRev="1" fill="hold"/>
                                            <p:tgtEl>
                                              <p:spTgt spid="194"/>
                                            </p:tgtEl>
                                          </p:cBhvr>
                                          <p:by x="105000" y="105000"/>
                                        </p:animScale>
                                      </p:childTnLst>
                                    </p:cTn>
                                  </p:par>
                                </p:childTnLst>
                              </p:cTn>
                            </p:par>
                            <p:par>
                              <p:cTn id="86" fill="hold">
                                <p:stCondLst>
                                  <p:cond delay="9599"/>
                                </p:stCondLst>
                                <p:childTnLst>
                                  <p:par>
                                    <p:cTn id="87" presetID="42" presetClass="entr" presetSubtype="0" fill="hold" nodeType="afterEffect">
                                      <p:stCondLst>
                                        <p:cond delay="0"/>
                                      </p:stCondLst>
                                      <p:childTnLst>
                                        <p:set>
                                          <p:cBhvr>
                                            <p:cTn id="88" dur="1" fill="hold">
                                              <p:stCondLst>
                                                <p:cond delay="0"/>
                                              </p:stCondLst>
                                            </p:cTn>
                                            <p:tgtEl>
                                              <p:spTgt spid="197"/>
                                            </p:tgtEl>
                                            <p:attrNameLst>
                                              <p:attrName>style.visibility</p:attrName>
                                            </p:attrNameLst>
                                          </p:cBhvr>
                                          <p:to>
                                            <p:strVal val="visible"/>
                                          </p:to>
                                        </p:set>
                                        <p:animEffect transition="in" filter="fade">
                                          <p:cBhvr>
                                            <p:cTn id="89" dur="1000"/>
                                            <p:tgtEl>
                                              <p:spTgt spid="197"/>
                                            </p:tgtEl>
                                          </p:cBhvr>
                                        </p:animEffect>
                                        <p:anim calcmode="lin" valueType="num">
                                          <p:cBhvr>
                                            <p:cTn id="90" dur="1000" fill="hold"/>
                                            <p:tgtEl>
                                              <p:spTgt spid="197"/>
                                            </p:tgtEl>
                                            <p:attrNameLst>
                                              <p:attrName>ppt_x</p:attrName>
                                            </p:attrNameLst>
                                          </p:cBhvr>
                                          <p:tavLst>
                                            <p:tav tm="0">
                                              <p:val>
                                                <p:strVal val="#ppt_x"/>
                                              </p:val>
                                            </p:tav>
                                            <p:tav tm="100000">
                                              <p:val>
                                                <p:strVal val="#ppt_x"/>
                                              </p:val>
                                            </p:tav>
                                          </p:tavLst>
                                        </p:anim>
                                        <p:anim calcmode="lin" valueType="num">
                                          <p:cBhvr>
                                            <p:cTn id="91" dur="1000" fill="hold"/>
                                            <p:tgtEl>
                                              <p:spTgt spid="1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87" grpId="0"/>
          <p:bldP spid="188" grpId="0"/>
          <p:bldP spid="189" grpId="0"/>
          <p:bldP spid="190" grpId="0"/>
          <p:bldP spid="191" grpId="0"/>
          <p:bldP spid="192"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短期盈利计划</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7" name="îṣľiďê"/>
          <p:cNvGrpSpPr/>
          <p:nvPr/>
        </p:nvGrpSpPr>
        <p:grpSpPr>
          <a:xfrm>
            <a:off x="695459" y="5048130"/>
            <a:ext cx="2527565" cy="1261279"/>
            <a:chOff x="3981000" y="1539000"/>
            <a:chExt cx="2250000" cy="1261279"/>
          </a:xfrm>
        </p:grpSpPr>
        <p:sp>
          <p:nvSpPr>
            <p:cNvPr id="22" name="iṡlïḓè"/>
            <p:cNvSpPr/>
            <p:nvPr/>
          </p:nvSpPr>
          <p:spPr bwMode="auto">
            <a:xfrm>
              <a:off x="3981000" y="1539000"/>
              <a:ext cx="2250000" cy="405000"/>
            </a:xfrm>
            <a:prstGeom prst="roundRect">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Q1</a:t>
              </a:r>
              <a:endParaRPr lang="zh-CN" altLang="en-US" b="1" dirty="0">
                <a:solidFill>
                  <a:schemeClr val="tx1"/>
                </a:solidFill>
                <a:cs typeface="+mn-ea"/>
                <a:sym typeface="+mn-lt"/>
              </a:endParaRPr>
            </a:p>
          </p:txBody>
        </p:sp>
        <p:sp>
          <p:nvSpPr>
            <p:cNvPr id="23" name="işḷíďé"/>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grpSp>
        <p:nvGrpSpPr>
          <p:cNvPr id="8" name="ïšľïḓè"/>
          <p:cNvGrpSpPr/>
          <p:nvPr/>
        </p:nvGrpSpPr>
        <p:grpSpPr>
          <a:xfrm>
            <a:off x="3469792" y="5048130"/>
            <a:ext cx="2527565" cy="1261279"/>
            <a:chOff x="3981000" y="1539000"/>
            <a:chExt cx="2250000" cy="1261279"/>
          </a:xfrm>
        </p:grpSpPr>
        <p:sp>
          <p:nvSpPr>
            <p:cNvPr id="20" name="îṡḷïḑè"/>
            <p:cNvSpPr/>
            <p:nvPr/>
          </p:nvSpPr>
          <p:spPr bwMode="auto">
            <a:xfrm>
              <a:off x="3981000" y="1539000"/>
              <a:ext cx="2250000" cy="405000"/>
            </a:xfrm>
            <a:prstGeom prst="roundRect">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Q2</a:t>
              </a:r>
              <a:endParaRPr lang="zh-CN" altLang="en-US" b="1" dirty="0">
                <a:solidFill>
                  <a:schemeClr val="tx1"/>
                </a:solidFill>
                <a:cs typeface="+mn-ea"/>
                <a:sym typeface="+mn-lt"/>
              </a:endParaRPr>
            </a:p>
          </p:txBody>
        </p:sp>
        <p:sp>
          <p:nvSpPr>
            <p:cNvPr id="21" name="iṧḷíḓé"/>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grpSp>
        <p:nvGrpSpPr>
          <p:cNvPr id="9" name="îś1ídê"/>
          <p:cNvGrpSpPr/>
          <p:nvPr/>
        </p:nvGrpSpPr>
        <p:grpSpPr>
          <a:xfrm>
            <a:off x="6244124" y="5048130"/>
            <a:ext cx="2527565" cy="1261279"/>
            <a:chOff x="3981000" y="1539000"/>
            <a:chExt cx="2250000" cy="1261279"/>
          </a:xfrm>
        </p:grpSpPr>
        <p:sp>
          <p:nvSpPr>
            <p:cNvPr id="18" name="î$ḻiďe"/>
            <p:cNvSpPr/>
            <p:nvPr/>
          </p:nvSpPr>
          <p:spPr bwMode="auto">
            <a:xfrm>
              <a:off x="3981000" y="1539000"/>
              <a:ext cx="2250000" cy="405000"/>
            </a:xfrm>
            <a:prstGeom prst="roundRect">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Q3</a:t>
              </a:r>
              <a:endParaRPr lang="zh-CN" altLang="en-US" b="1" dirty="0">
                <a:solidFill>
                  <a:schemeClr val="tx1"/>
                </a:solidFill>
                <a:cs typeface="+mn-ea"/>
                <a:sym typeface="+mn-lt"/>
              </a:endParaRPr>
            </a:p>
          </p:txBody>
        </p:sp>
        <p:sp>
          <p:nvSpPr>
            <p:cNvPr id="19" name="ïṥ1ïďé"/>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grpSp>
        <p:nvGrpSpPr>
          <p:cNvPr id="10" name="íšľïḓè"/>
          <p:cNvGrpSpPr/>
          <p:nvPr/>
        </p:nvGrpSpPr>
        <p:grpSpPr>
          <a:xfrm>
            <a:off x="9018457" y="5048130"/>
            <a:ext cx="2527565" cy="1261279"/>
            <a:chOff x="3981000" y="1539000"/>
            <a:chExt cx="2250000" cy="1261279"/>
          </a:xfrm>
        </p:grpSpPr>
        <p:sp>
          <p:nvSpPr>
            <p:cNvPr id="16" name="ïṣliḍê"/>
            <p:cNvSpPr/>
            <p:nvPr/>
          </p:nvSpPr>
          <p:spPr bwMode="auto">
            <a:xfrm>
              <a:off x="3981000" y="1539000"/>
              <a:ext cx="2250000" cy="405000"/>
            </a:xfrm>
            <a:prstGeom prst="roundRect">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dirty="0">
                  <a:solidFill>
                    <a:schemeClr val="tx1"/>
                  </a:solidFill>
                  <a:cs typeface="+mn-ea"/>
                  <a:sym typeface="+mn-lt"/>
                </a:rPr>
                <a:t>Q4</a:t>
              </a:r>
              <a:endParaRPr lang="zh-CN" altLang="en-US" b="1" dirty="0">
                <a:solidFill>
                  <a:schemeClr val="tx1"/>
                </a:solidFill>
                <a:cs typeface="+mn-ea"/>
                <a:sym typeface="+mn-lt"/>
              </a:endParaRPr>
            </a:p>
          </p:txBody>
        </p:sp>
        <p:sp>
          <p:nvSpPr>
            <p:cNvPr id="17" name="îṩ1íḋé"/>
            <p:cNvSpPr/>
            <p:nvPr/>
          </p:nvSpPr>
          <p:spPr bwMode="auto">
            <a:xfrm>
              <a:off x="3981000" y="1944000"/>
              <a:ext cx="2250000" cy="85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100" dirty="0">
                  <a:solidFill>
                    <a:schemeClr val="bg1">
                      <a:lumMod val="85000"/>
                    </a:schemeClr>
                  </a:solidFill>
                  <a:cs typeface="+mn-ea"/>
                  <a:sym typeface="+mn-lt"/>
                </a:rPr>
                <a:t>用户可以在投影仪或者计算机上进行演示也可以将演示文稿打印出来制作成胶片以便应用到更广泛的领域中用户可以在投影仪</a:t>
              </a:r>
              <a:endParaRPr lang="zh-CN" altLang="en-US" sz="1100" dirty="0">
                <a:cs typeface="+mn-ea"/>
                <a:sym typeface="+mn-lt"/>
              </a:endParaRPr>
            </a:p>
          </p:txBody>
        </p:sp>
      </p:grpSp>
      <p:sp>
        <p:nvSpPr>
          <p:cNvPr id="11" name="işḷïde"/>
          <p:cNvSpPr/>
          <p:nvPr/>
        </p:nvSpPr>
        <p:spPr bwMode="auto">
          <a:xfrm>
            <a:off x="4857752" y="3878447"/>
            <a:ext cx="2527565" cy="373965"/>
          </a:xfrm>
          <a:prstGeom prst="roundRect">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smtClean="0">
                <a:solidFill>
                  <a:schemeClr val="bg1"/>
                </a:solidFill>
                <a:cs typeface="+mn-ea"/>
                <a:sym typeface="+mn-lt"/>
              </a:rPr>
              <a:t>20XX</a:t>
            </a:r>
            <a:endParaRPr lang="zh-CN" altLang="en-US" sz="2000" b="1" dirty="0">
              <a:solidFill>
                <a:schemeClr val="bg1"/>
              </a:solidFill>
              <a:cs typeface="+mn-ea"/>
              <a:sym typeface="+mn-lt"/>
            </a:endParaRPr>
          </a:p>
        </p:txBody>
      </p:sp>
      <p:cxnSp>
        <p:nvCxnSpPr>
          <p:cNvPr id="12" name="肘形连接符 25"/>
          <p:cNvCxnSpPr>
            <a:stCxn id="12" idx="2"/>
            <a:endCxn id="23" idx="0"/>
          </p:cNvCxnSpPr>
          <p:nvPr/>
        </p:nvCxnSpPr>
        <p:spPr>
          <a:xfrm rot="5400000">
            <a:off x="3642530" y="2569125"/>
            <a:ext cx="795718" cy="4162293"/>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肘形连接符 27"/>
          <p:cNvCxnSpPr>
            <a:stCxn id="12" idx="2"/>
            <a:endCxn id="17" idx="0"/>
          </p:cNvCxnSpPr>
          <p:nvPr/>
        </p:nvCxnSpPr>
        <p:spPr>
          <a:xfrm rot="16200000" flipH="1">
            <a:off x="7804028" y="2569918"/>
            <a:ext cx="795718" cy="4160705"/>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肘形连接符 29"/>
          <p:cNvCxnSpPr>
            <a:stCxn id="21" idx="0"/>
            <a:endCxn id="12" idx="2"/>
          </p:cNvCxnSpPr>
          <p:nvPr/>
        </p:nvCxnSpPr>
        <p:spPr>
          <a:xfrm rot="5400000" flipH="1" flipV="1">
            <a:off x="5029696" y="3956291"/>
            <a:ext cx="795718" cy="1387960"/>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肘形连接符 31"/>
          <p:cNvCxnSpPr>
            <a:stCxn id="19" idx="0"/>
            <a:endCxn id="12" idx="2"/>
          </p:cNvCxnSpPr>
          <p:nvPr/>
        </p:nvCxnSpPr>
        <p:spPr>
          <a:xfrm rot="16200000" flipV="1">
            <a:off x="6416862" y="3957085"/>
            <a:ext cx="795718" cy="1386372"/>
          </a:xfrm>
          <a:prstGeom prst="bentConnector3">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1" cstate="screen"/>
          <a:stretch>
            <a:fillRect/>
          </a:stretch>
        </p:blipFill>
        <p:spPr>
          <a:xfrm>
            <a:off x="5090118" y="1127717"/>
            <a:ext cx="2062831" cy="2683045"/>
          </a:xfrm>
          <a:prstGeom prst="rect">
            <a:avLst/>
          </a:prstGeom>
        </p:spPr>
      </p:pic>
      <p:pic>
        <p:nvPicPr>
          <p:cNvPr id="30" name="图片 29"/>
          <p:cNvPicPr>
            <a:picLocks noChangeAspect="1"/>
          </p:cNvPicPr>
          <p:nvPr/>
        </p:nvPicPr>
        <p:blipFill>
          <a:blip r:embed="rId2" cstate="screen"/>
          <a:stretch>
            <a:fillRect/>
          </a:stretch>
        </p:blipFill>
        <p:spPr>
          <a:xfrm>
            <a:off x="9204732" y="2075529"/>
            <a:ext cx="1334115" cy="1735233"/>
          </a:xfrm>
          <a:prstGeom prst="rect">
            <a:avLst/>
          </a:prstGeom>
        </p:spPr>
      </p:pic>
      <p:pic>
        <p:nvPicPr>
          <p:cNvPr id="31" name="图片 30"/>
          <p:cNvPicPr>
            <a:picLocks noChangeAspect="1"/>
          </p:cNvPicPr>
          <p:nvPr/>
        </p:nvPicPr>
        <p:blipFill>
          <a:blip r:embed="rId2" cstate="screen"/>
          <a:stretch>
            <a:fillRect/>
          </a:stretch>
        </p:blipFill>
        <p:spPr>
          <a:xfrm>
            <a:off x="13319346" y="3023341"/>
            <a:ext cx="1334115" cy="1735233"/>
          </a:xfrm>
          <a:prstGeom prst="rect">
            <a:avLst/>
          </a:prstGeom>
        </p:spPr>
      </p:pic>
      <p:pic>
        <p:nvPicPr>
          <p:cNvPr id="32" name="图片 31"/>
          <p:cNvPicPr>
            <a:picLocks noChangeAspect="1"/>
          </p:cNvPicPr>
          <p:nvPr/>
        </p:nvPicPr>
        <p:blipFill>
          <a:blip r:embed="rId3" cstate="screen"/>
          <a:stretch>
            <a:fillRect/>
          </a:stretch>
        </p:blipFill>
        <p:spPr>
          <a:xfrm>
            <a:off x="1517341" y="1759497"/>
            <a:ext cx="1705683" cy="221851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1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99"/>
                            </p:stCondLst>
                            <p:childTnLst>
                              <p:par>
                                <p:cTn id="28" presetID="23" presetClass="entr" presetSubtype="16"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childTnLst>
                                </p:cTn>
                              </p:par>
                              <p:par>
                                <p:cTn id="32" presetID="23" presetClass="entr" presetSubtype="16"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childTnLst>
                                </p:cTn>
                              </p:par>
                              <p:par>
                                <p:cTn id="36" presetID="23" presetClass="entr" presetSubtype="16"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childTnLst>
                                </p:cTn>
                              </p:par>
                            </p:childTnLst>
                          </p:cTn>
                        </p:par>
                        <p:par>
                          <p:cTn id="40" fill="hold">
                            <p:stCondLst>
                              <p:cond delay="2599"/>
                            </p:stCondLst>
                            <p:childTnLst>
                              <p:par>
                                <p:cTn id="41" presetID="17"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ppt_h/2"/>
                                          </p:val>
                                        </p:tav>
                                        <p:tav tm="100000">
                                          <p:val>
                                            <p:strVal val="#ppt_y"/>
                                          </p:val>
                                        </p:tav>
                                      </p:tavLst>
                                    </p:anim>
                                    <p:anim calcmode="lin" valueType="num">
                                      <p:cBhvr>
                                        <p:cTn id="45" dur="500" fill="hold"/>
                                        <p:tgtEl>
                                          <p:spTgt spid="7"/>
                                        </p:tgtEl>
                                        <p:attrNameLst>
                                          <p:attrName>ppt_w</p:attrName>
                                        </p:attrNameLst>
                                      </p:cBhvr>
                                      <p:tavLst>
                                        <p:tav tm="0">
                                          <p:val>
                                            <p:strVal val="#ppt_w"/>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par>
                                <p:cTn id="47" presetID="17" presetClass="entr" presetSubtype="1"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p:cTn id="49" dur="500" fill="hold"/>
                                        <p:tgtEl>
                                          <p:spTgt spid="8"/>
                                        </p:tgtEl>
                                        <p:attrNameLst>
                                          <p:attrName>ppt_x</p:attrName>
                                        </p:attrNameLst>
                                      </p:cBhvr>
                                      <p:tavLst>
                                        <p:tav tm="0">
                                          <p:val>
                                            <p:strVal val="#ppt_x"/>
                                          </p:val>
                                        </p:tav>
                                        <p:tav tm="100000">
                                          <p:val>
                                            <p:strVal val="#ppt_x"/>
                                          </p:val>
                                        </p:tav>
                                      </p:tavLst>
                                    </p:anim>
                                    <p:anim calcmode="lin" valueType="num">
                                      <p:cBhvr>
                                        <p:cTn id="50" dur="500" fill="hold"/>
                                        <p:tgtEl>
                                          <p:spTgt spid="8"/>
                                        </p:tgtEl>
                                        <p:attrNameLst>
                                          <p:attrName>ppt_y</p:attrName>
                                        </p:attrNameLst>
                                      </p:cBhvr>
                                      <p:tavLst>
                                        <p:tav tm="0">
                                          <p:val>
                                            <p:strVal val="#ppt_y-#ppt_h/2"/>
                                          </p:val>
                                        </p:tav>
                                        <p:tav tm="100000">
                                          <p:val>
                                            <p:strVal val="#ppt_y"/>
                                          </p:val>
                                        </p:tav>
                                      </p:tavLst>
                                    </p:anim>
                                    <p:anim calcmode="lin" valueType="num">
                                      <p:cBhvr>
                                        <p:cTn id="51" dur="500" fill="hold"/>
                                        <p:tgtEl>
                                          <p:spTgt spid="8"/>
                                        </p:tgtEl>
                                        <p:attrNameLst>
                                          <p:attrName>ppt_w</p:attrName>
                                        </p:attrNameLst>
                                      </p:cBhvr>
                                      <p:tavLst>
                                        <p:tav tm="0">
                                          <p:val>
                                            <p:strVal val="#ppt_w"/>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childTnLst>
                                </p:cTn>
                              </p:par>
                              <p:par>
                                <p:cTn id="53" presetID="17" presetClass="entr" presetSubtype="1"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ppt_x</p:attrName>
                                        </p:attrNameLst>
                                      </p:cBhvr>
                                      <p:tavLst>
                                        <p:tav tm="0">
                                          <p:val>
                                            <p:strVal val="#ppt_x"/>
                                          </p:val>
                                        </p:tav>
                                        <p:tav tm="100000">
                                          <p:val>
                                            <p:strVal val="#ppt_x"/>
                                          </p:val>
                                        </p:tav>
                                      </p:tavLst>
                                    </p:anim>
                                    <p:anim calcmode="lin" valueType="num">
                                      <p:cBhvr>
                                        <p:cTn id="56" dur="500" fill="hold"/>
                                        <p:tgtEl>
                                          <p:spTgt spid="9"/>
                                        </p:tgtEl>
                                        <p:attrNameLst>
                                          <p:attrName>ppt_y</p:attrName>
                                        </p:attrNameLst>
                                      </p:cBhvr>
                                      <p:tavLst>
                                        <p:tav tm="0">
                                          <p:val>
                                            <p:strVal val="#ppt_y-#ppt_h/2"/>
                                          </p:val>
                                        </p:tav>
                                        <p:tav tm="100000">
                                          <p:val>
                                            <p:strVal val="#ppt_y"/>
                                          </p:val>
                                        </p:tav>
                                      </p:tavLst>
                                    </p:anim>
                                    <p:anim calcmode="lin" valueType="num">
                                      <p:cBhvr>
                                        <p:cTn id="57" dur="500" fill="hold"/>
                                        <p:tgtEl>
                                          <p:spTgt spid="9"/>
                                        </p:tgtEl>
                                        <p:attrNameLst>
                                          <p:attrName>ppt_w</p:attrName>
                                        </p:attrNameLst>
                                      </p:cBhvr>
                                      <p:tavLst>
                                        <p:tav tm="0">
                                          <p:val>
                                            <p:strVal val="#ppt_w"/>
                                          </p:val>
                                        </p:tav>
                                        <p:tav tm="100000">
                                          <p:val>
                                            <p:strVal val="#ppt_w"/>
                                          </p:val>
                                        </p:tav>
                                      </p:tavLst>
                                    </p:anim>
                                    <p:anim calcmode="lin" valueType="num">
                                      <p:cBhvr>
                                        <p:cTn id="58" dur="500" fill="hold"/>
                                        <p:tgtEl>
                                          <p:spTgt spid="9"/>
                                        </p:tgtEl>
                                        <p:attrNameLst>
                                          <p:attrName>ppt_h</p:attrName>
                                        </p:attrNameLst>
                                      </p:cBhvr>
                                      <p:tavLst>
                                        <p:tav tm="0">
                                          <p:val>
                                            <p:fltVal val="0"/>
                                          </p:val>
                                        </p:tav>
                                        <p:tav tm="100000">
                                          <p:val>
                                            <p:strVal val="#ppt_h"/>
                                          </p:val>
                                        </p:tav>
                                      </p:tavLst>
                                    </p:anim>
                                  </p:childTnLst>
                                </p:cTn>
                              </p:par>
                              <p:par>
                                <p:cTn id="59" presetID="17" presetClass="entr" presetSubtype="1"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ppt_x</p:attrName>
                                        </p:attrNameLst>
                                      </p:cBhvr>
                                      <p:tavLst>
                                        <p:tav tm="0">
                                          <p:val>
                                            <p:strVal val="#ppt_x"/>
                                          </p:val>
                                        </p:tav>
                                        <p:tav tm="100000">
                                          <p:val>
                                            <p:strVal val="#ppt_x"/>
                                          </p:val>
                                        </p:tav>
                                      </p:tavLst>
                                    </p:anim>
                                    <p:anim calcmode="lin" valueType="num">
                                      <p:cBhvr>
                                        <p:cTn id="62" dur="500" fill="hold"/>
                                        <p:tgtEl>
                                          <p:spTgt spid="10"/>
                                        </p:tgtEl>
                                        <p:attrNameLst>
                                          <p:attrName>ppt_y</p:attrName>
                                        </p:attrNameLst>
                                      </p:cBhvr>
                                      <p:tavLst>
                                        <p:tav tm="0">
                                          <p:val>
                                            <p:strVal val="#ppt_y-#ppt_h/2"/>
                                          </p:val>
                                        </p:tav>
                                        <p:tav tm="100000">
                                          <p:val>
                                            <p:strVal val="#ppt_y"/>
                                          </p:val>
                                        </p:tav>
                                      </p:tavLst>
                                    </p:anim>
                                    <p:anim calcmode="lin" valueType="num">
                                      <p:cBhvr>
                                        <p:cTn id="63" dur="500" fill="hold"/>
                                        <p:tgtEl>
                                          <p:spTgt spid="10"/>
                                        </p:tgtEl>
                                        <p:attrNameLst>
                                          <p:attrName>ppt_w</p:attrName>
                                        </p:attrNameLst>
                                      </p:cBhvr>
                                      <p:tavLst>
                                        <p:tav tm="0">
                                          <p:val>
                                            <p:strVal val="#ppt_w"/>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childTnLst>
                                </p:cTn>
                              </p:par>
                              <p:par>
                                <p:cTn id="65" presetID="17" presetClass="entr" presetSubtype="1"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100000">
                                          <p:val>
                                            <p:strVal val="#ppt_x"/>
                                          </p:val>
                                        </p:tav>
                                      </p:tavLst>
                                    </p:anim>
                                    <p:anim calcmode="lin" valueType="num">
                                      <p:cBhvr>
                                        <p:cTn id="68" dur="500" fill="hold"/>
                                        <p:tgtEl>
                                          <p:spTgt spid="11"/>
                                        </p:tgtEl>
                                        <p:attrNameLst>
                                          <p:attrName>ppt_y</p:attrName>
                                        </p:attrNameLst>
                                      </p:cBhvr>
                                      <p:tavLst>
                                        <p:tav tm="0">
                                          <p:val>
                                            <p:strVal val="#ppt_y-#ppt_h/2"/>
                                          </p:val>
                                        </p:tav>
                                        <p:tav tm="100000">
                                          <p:val>
                                            <p:strVal val="#ppt_y"/>
                                          </p:val>
                                        </p:tav>
                                      </p:tavLst>
                                    </p:anim>
                                    <p:anim calcmode="lin" valueType="num">
                                      <p:cBhvr>
                                        <p:cTn id="69" dur="500" fill="hold"/>
                                        <p:tgtEl>
                                          <p:spTgt spid="11"/>
                                        </p:tgtEl>
                                        <p:attrNameLst>
                                          <p:attrName>ppt_w</p:attrName>
                                        </p:attrNameLst>
                                      </p:cBhvr>
                                      <p:tavLst>
                                        <p:tav tm="0">
                                          <p:val>
                                            <p:strVal val="#ppt_w"/>
                                          </p:val>
                                        </p:tav>
                                        <p:tav tm="100000">
                                          <p:val>
                                            <p:strVal val="#ppt_w"/>
                                          </p:val>
                                        </p:tav>
                                      </p:tavLst>
                                    </p:anim>
                                    <p:anim calcmode="lin" valueType="num">
                                      <p:cBhvr>
                                        <p:cTn id="70" dur="500" fill="hold"/>
                                        <p:tgtEl>
                                          <p:spTgt spid="11"/>
                                        </p:tgtEl>
                                        <p:attrNameLst>
                                          <p:attrName>ppt_h</p:attrName>
                                        </p:attrNameLst>
                                      </p:cBhvr>
                                      <p:tavLst>
                                        <p:tav tm="0">
                                          <p:val>
                                            <p:fltVal val="0"/>
                                          </p:val>
                                        </p:tav>
                                        <p:tav tm="100000">
                                          <p:val>
                                            <p:strVal val="#ppt_h"/>
                                          </p:val>
                                        </p:tav>
                                      </p:tavLst>
                                    </p:anim>
                                  </p:childTnLst>
                                </p:cTn>
                              </p:par>
                              <p:par>
                                <p:cTn id="71" presetID="17" presetClass="entr" presetSubtype="1"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500" fill="hold"/>
                                        <p:tgtEl>
                                          <p:spTgt spid="12"/>
                                        </p:tgtEl>
                                        <p:attrNameLst>
                                          <p:attrName>ppt_x</p:attrName>
                                        </p:attrNameLst>
                                      </p:cBhvr>
                                      <p:tavLst>
                                        <p:tav tm="0">
                                          <p:val>
                                            <p:strVal val="#ppt_x"/>
                                          </p:val>
                                        </p:tav>
                                        <p:tav tm="100000">
                                          <p:val>
                                            <p:strVal val="#ppt_x"/>
                                          </p:val>
                                        </p:tav>
                                      </p:tavLst>
                                    </p:anim>
                                    <p:anim calcmode="lin" valueType="num">
                                      <p:cBhvr>
                                        <p:cTn id="74" dur="500" fill="hold"/>
                                        <p:tgtEl>
                                          <p:spTgt spid="12"/>
                                        </p:tgtEl>
                                        <p:attrNameLst>
                                          <p:attrName>ppt_y</p:attrName>
                                        </p:attrNameLst>
                                      </p:cBhvr>
                                      <p:tavLst>
                                        <p:tav tm="0">
                                          <p:val>
                                            <p:strVal val="#ppt_y-#ppt_h/2"/>
                                          </p:val>
                                        </p:tav>
                                        <p:tav tm="100000">
                                          <p:val>
                                            <p:strVal val="#ppt_y"/>
                                          </p:val>
                                        </p:tav>
                                      </p:tavLst>
                                    </p:anim>
                                    <p:anim calcmode="lin" valueType="num">
                                      <p:cBhvr>
                                        <p:cTn id="75" dur="500" fill="hold"/>
                                        <p:tgtEl>
                                          <p:spTgt spid="12"/>
                                        </p:tgtEl>
                                        <p:attrNameLst>
                                          <p:attrName>ppt_w</p:attrName>
                                        </p:attrNameLst>
                                      </p:cBhvr>
                                      <p:tavLst>
                                        <p:tav tm="0">
                                          <p:val>
                                            <p:strVal val="#ppt_w"/>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childTnLst>
                                </p:cTn>
                              </p:par>
                              <p:par>
                                <p:cTn id="77" presetID="17" presetClass="entr" presetSubtype="1" fill="hold" nodeType="with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p:cTn id="79" dur="500" fill="hold"/>
                                        <p:tgtEl>
                                          <p:spTgt spid="13"/>
                                        </p:tgtEl>
                                        <p:attrNameLst>
                                          <p:attrName>ppt_x</p:attrName>
                                        </p:attrNameLst>
                                      </p:cBhvr>
                                      <p:tavLst>
                                        <p:tav tm="0">
                                          <p:val>
                                            <p:strVal val="#ppt_x"/>
                                          </p:val>
                                        </p:tav>
                                        <p:tav tm="100000">
                                          <p:val>
                                            <p:strVal val="#ppt_x"/>
                                          </p:val>
                                        </p:tav>
                                      </p:tavLst>
                                    </p:anim>
                                    <p:anim calcmode="lin" valueType="num">
                                      <p:cBhvr>
                                        <p:cTn id="80" dur="500" fill="hold"/>
                                        <p:tgtEl>
                                          <p:spTgt spid="13"/>
                                        </p:tgtEl>
                                        <p:attrNameLst>
                                          <p:attrName>ppt_y</p:attrName>
                                        </p:attrNameLst>
                                      </p:cBhvr>
                                      <p:tavLst>
                                        <p:tav tm="0">
                                          <p:val>
                                            <p:strVal val="#ppt_y-#ppt_h/2"/>
                                          </p:val>
                                        </p:tav>
                                        <p:tav tm="100000">
                                          <p:val>
                                            <p:strVal val="#ppt_y"/>
                                          </p:val>
                                        </p:tav>
                                      </p:tavLst>
                                    </p:anim>
                                    <p:anim calcmode="lin" valueType="num">
                                      <p:cBhvr>
                                        <p:cTn id="81" dur="500" fill="hold"/>
                                        <p:tgtEl>
                                          <p:spTgt spid="13"/>
                                        </p:tgtEl>
                                        <p:attrNameLst>
                                          <p:attrName>ppt_w</p:attrName>
                                        </p:attrNameLst>
                                      </p:cBhvr>
                                      <p:tavLst>
                                        <p:tav tm="0">
                                          <p:val>
                                            <p:strVal val="#ppt_w"/>
                                          </p:val>
                                        </p:tav>
                                        <p:tav tm="100000">
                                          <p:val>
                                            <p:strVal val="#ppt_w"/>
                                          </p:val>
                                        </p:tav>
                                      </p:tavLst>
                                    </p:anim>
                                    <p:anim calcmode="lin" valueType="num">
                                      <p:cBhvr>
                                        <p:cTn id="82" dur="500" fill="hold"/>
                                        <p:tgtEl>
                                          <p:spTgt spid="13"/>
                                        </p:tgtEl>
                                        <p:attrNameLst>
                                          <p:attrName>ppt_h</p:attrName>
                                        </p:attrNameLst>
                                      </p:cBhvr>
                                      <p:tavLst>
                                        <p:tav tm="0">
                                          <p:val>
                                            <p:fltVal val="0"/>
                                          </p:val>
                                        </p:tav>
                                        <p:tav tm="100000">
                                          <p:val>
                                            <p:strVal val="#ppt_h"/>
                                          </p:val>
                                        </p:tav>
                                      </p:tavLst>
                                    </p:anim>
                                  </p:childTnLst>
                                </p:cTn>
                              </p:par>
                              <p:par>
                                <p:cTn id="83" presetID="17" presetClass="entr" presetSubtype="1" fill="hold" nodeType="withEffect">
                                  <p:stCondLst>
                                    <p:cond delay="0"/>
                                  </p:stCondLst>
                                  <p:childTnLst>
                                    <p:set>
                                      <p:cBhvr>
                                        <p:cTn id="84" dur="1" fill="hold">
                                          <p:stCondLst>
                                            <p:cond delay="0"/>
                                          </p:stCondLst>
                                        </p:cTn>
                                        <p:tgtEl>
                                          <p:spTgt spid="14"/>
                                        </p:tgtEl>
                                        <p:attrNameLst>
                                          <p:attrName>style.visibility</p:attrName>
                                        </p:attrNameLst>
                                      </p:cBhvr>
                                      <p:to>
                                        <p:strVal val="visible"/>
                                      </p:to>
                                    </p:set>
                                    <p:anim calcmode="lin" valueType="num">
                                      <p:cBhvr>
                                        <p:cTn id="85" dur="500" fill="hold"/>
                                        <p:tgtEl>
                                          <p:spTgt spid="14"/>
                                        </p:tgtEl>
                                        <p:attrNameLst>
                                          <p:attrName>ppt_x</p:attrName>
                                        </p:attrNameLst>
                                      </p:cBhvr>
                                      <p:tavLst>
                                        <p:tav tm="0">
                                          <p:val>
                                            <p:strVal val="#ppt_x"/>
                                          </p:val>
                                        </p:tav>
                                        <p:tav tm="100000">
                                          <p:val>
                                            <p:strVal val="#ppt_x"/>
                                          </p:val>
                                        </p:tav>
                                      </p:tavLst>
                                    </p:anim>
                                    <p:anim calcmode="lin" valueType="num">
                                      <p:cBhvr>
                                        <p:cTn id="86" dur="500" fill="hold"/>
                                        <p:tgtEl>
                                          <p:spTgt spid="14"/>
                                        </p:tgtEl>
                                        <p:attrNameLst>
                                          <p:attrName>ppt_y</p:attrName>
                                        </p:attrNameLst>
                                      </p:cBhvr>
                                      <p:tavLst>
                                        <p:tav tm="0">
                                          <p:val>
                                            <p:strVal val="#ppt_y-#ppt_h/2"/>
                                          </p:val>
                                        </p:tav>
                                        <p:tav tm="100000">
                                          <p:val>
                                            <p:strVal val="#ppt_y"/>
                                          </p:val>
                                        </p:tav>
                                      </p:tavLst>
                                    </p:anim>
                                    <p:anim calcmode="lin" valueType="num">
                                      <p:cBhvr>
                                        <p:cTn id="87" dur="500" fill="hold"/>
                                        <p:tgtEl>
                                          <p:spTgt spid="14"/>
                                        </p:tgtEl>
                                        <p:attrNameLst>
                                          <p:attrName>ppt_w</p:attrName>
                                        </p:attrNameLst>
                                      </p:cBhvr>
                                      <p:tavLst>
                                        <p:tav tm="0">
                                          <p:val>
                                            <p:strVal val="#ppt_w"/>
                                          </p:val>
                                        </p:tav>
                                        <p:tav tm="100000">
                                          <p:val>
                                            <p:strVal val="#ppt_w"/>
                                          </p:val>
                                        </p:tav>
                                      </p:tavLst>
                                    </p:anim>
                                    <p:anim calcmode="lin" valueType="num">
                                      <p:cBhvr>
                                        <p:cTn id="88" dur="500" fill="hold"/>
                                        <p:tgtEl>
                                          <p:spTgt spid="14"/>
                                        </p:tgtEl>
                                        <p:attrNameLst>
                                          <p:attrName>ppt_h</p:attrName>
                                        </p:attrNameLst>
                                      </p:cBhvr>
                                      <p:tavLst>
                                        <p:tav tm="0">
                                          <p:val>
                                            <p:fltVal val="0"/>
                                          </p:val>
                                        </p:tav>
                                        <p:tav tm="100000">
                                          <p:val>
                                            <p:strVal val="#ppt_h"/>
                                          </p:val>
                                        </p:tav>
                                      </p:tavLst>
                                    </p:anim>
                                  </p:childTnLst>
                                </p:cTn>
                              </p:par>
                              <p:par>
                                <p:cTn id="89" presetID="17" presetClass="entr" presetSubtype="1" fill="hold" nodeType="withEffect">
                                  <p:stCondLst>
                                    <p:cond delay="0"/>
                                  </p:stCondLst>
                                  <p:childTnLst>
                                    <p:set>
                                      <p:cBhvr>
                                        <p:cTn id="90" dur="1" fill="hold">
                                          <p:stCondLst>
                                            <p:cond delay="0"/>
                                          </p:stCondLst>
                                        </p:cTn>
                                        <p:tgtEl>
                                          <p:spTgt spid="15"/>
                                        </p:tgtEl>
                                        <p:attrNameLst>
                                          <p:attrName>style.visibility</p:attrName>
                                        </p:attrNameLst>
                                      </p:cBhvr>
                                      <p:to>
                                        <p:strVal val="visible"/>
                                      </p:to>
                                    </p:set>
                                    <p:anim calcmode="lin" valueType="num">
                                      <p:cBhvr>
                                        <p:cTn id="91" dur="500" fill="hold"/>
                                        <p:tgtEl>
                                          <p:spTgt spid="15"/>
                                        </p:tgtEl>
                                        <p:attrNameLst>
                                          <p:attrName>ppt_x</p:attrName>
                                        </p:attrNameLst>
                                      </p:cBhvr>
                                      <p:tavLst>
                                        <p:tav tm="0">
                                          <p:val>
                                            <p:strVal val="#ppt_x"/>
                                          </p:val>
                                        </p:tav>
                                        <p:tav tm="100000">
                                          <p:val>
                                            <p:strVal val="#ppt_x"/>
                                          </p:val>
                                        </p:tav>
                                      </p:tavLst>
                                    </p:anim>
                                    <p:anim calcmode="lin" valueType="num">
                                      <p:cBhvr>
                                        <p:cTn id="92" dur="500" fill="hold"/>
                                        <p:tgtEl>
                                          <p:spTgt spid="15"/>
                                        </p:tgtEl>
                                        <p:attrNameLst>
                                          <p:attrName>ppt_y</p:attrName>
                                        </p:attrNameLst>
                                      </p:cBhvr>
                                      <p:tavLst>
                                        <p:tav tm="0">
                                          <p:val>
                                            <p:strVal val="#ppt_y-#ppt_h/2"/>
                                          </p:val>
                                        </p:tav>
                                        <p:tav tm="100000">
                                          <p:val>
                                            <p:strVal val="#ppt_y"/>
                                          </p:val>
                                        </p:tav>
                                      </p:tavLst>
                                    </p:anim>
                                    <p:anim calcmode="lin" valueType="num">
                                      <p:cBhvr>
                                        <p:cTn id="93" dur="500" fill="hold"/>
                                        <p:tgtEl>
                                          <p:spTgt spid="15"/>
                                        </p:tgtEl>
                                        <p:attrNameLst>
                                          <p:attrName>ppt_w</p:attrName>
                                        </p:attrNameLst>
                                      </p:cBhvr>
                                      <p:tavLst>
                                        <p:tav tm="0">
                                          <p:val>
                                            <p:strVal val="#ppt_w"/>
                                          </p:val>
                                        </p:tav>
                                        <p:tav tm="100000">
                                          <p:val>
                                            <p:strVal val="#ppt_w"/>
                                          </p:val>
                                        </p:tav>
                                      </p:tavLst>
                                    </p:anim>
                                    <p:anim calcmode="lin" valueType="num">
                                      <p:cBhvr>
                                        <p:cTn id="94"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05</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endParaRPr kumimoji="1" lang="zh-CN" altLang="en-US" sz="2800" dirty="0">
              <a:solidFill>
                <a:srgbClr val="D4AA39"/>
              </a:solidFill>
              <a:cs typeface="+mn-ea"/>
              <a:sym typeface="+mn-lt"/>
            </a:endParaRP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财务与融资</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成本预算</a:t>
            </a:r>
            <a:endParaRPr lang="zh-CN" altLang="en-US" sz="1400" dirty="0">
              <a:solidFill>
                <a:schemeClr val="accent2"/>
              </a:solidFill>
              <a:cs typeface="+mn-ea"/>
              <a:sym typeface="+mn-lt"/>
            </a:endParaRPr>
          </a:p>
        </p:txBody>
      </p:sp>
      <p:sp>
        <p:nvSpPr>
          <p:cNvPr id="39" name="TextBox 16"/>
          <p:cNvSpPr txBox="1"/>
          <p:nvPr/>
        </p:nvSpPr>
        <p:spPr>
          <a:xfrm>
            <a:off x="6028410" y="4879251"/>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融资用途</a:t>
            </a:r>
            <a:endParaRPr lang="zh-CN" altLang="en-US" sz="1400" dirty="0">
              <a:latin typeface="+mn-lt"/>
              <a:ea typeface="+mn-ea"/>
              <a:cs typeface="+mn-ea"/>
              <a:sym typeface="+mn-lt"/>
            </a:endParaRP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资金主要用途</a:t>
            </a:r>
            <a:endParaRPr lang="zh-CN" altLang="en-US" sz="1400" dirty="0">
              <a:latin typeface="+mn-lt"/>
              <a:ea typeface="+mn-ea"/>
              <a:cs typeface="+mn-ea"/>
              <a:sym typeface="+mn-lt"/>
            </a:endParaRP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融资计划</a:t>
            </a:r>
            <a:endParaRPr lang="zh-CN" altLang="en-US" sz="1400" dirty="0">
              <a:latin typeface="+mn-lt"/>
              <a:ea typeface="+mn-ea"/>
              <a:cs typeface="+mn-ea"/>
              <a:sym typeface="+mn-lt"/>
            </a:endParaRPr>
          </a:p>
        </p:txBody>
      </p:sp>
      <p:sp>
        <p:nvSpPr>
          <p:cNvPr id="44" name="矩形 43"/>
          <p:cNvSpPr/>
          <p:nvPr/>
        </p:nvSpPr>
        <p:spPr>
          <a:xfrm>
            <a:off x="5674129" y="3176011"/>
            <a:ext cx="5466096" cy="515526"/>
          </a:xfrm>
          <a:prstGeom prst="rect">
            <a:avLst/>
          </a:prstGeom>
        </p:spPr>
        <p:txBody>
          <a:bodyPr wrap="square">
            <a:spAutoFit/>
          </a:bodyPr>
          <a:lstStyle/>
          <a:p>
            <a:r>
              <a:rPr lang="en-US" altLang="zh-CN" sz="2750" b="1" dirty="0">
                <a:solidFill>
                  <a:schemeClr val="accent2"/>
                </a:solidFill>
                <a:cs typeface="+mn-ea"/>
                <a:sym typeface="+mn-lt"/>
              </a:rPr>
              <a:t>FINANCE AND FINANCING</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资金缺口</a:t>
            </a:r>
            <a:endParaRPr lang="zh-CN" altLang="en-US" sz="14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9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3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8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1" grpId="0"/>
      <p:bldP spid="42" grpId="0"/>
      <p:bldP spid="44" grpId="0"/>
      <p:bldP spid="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成本预算</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aphicFrame>
        <p:nvGraphicFramePr>
          <p:cNvPr id="7" name="图表 6"/>
          <p:cNvGraphicFramePr/>
          <p:nvPr/>
        </p:nvGraphicFramePr>
        <p:xfrm>
          <a:off x="121139" y="1580411"/>
          <a:ext cx="6865815" cy="4577210"/>
        </p:xfrm>
        <a:graphic>
          <a:graphicData uri="http://schemas.openxmlformats.org/drawingml/2006/chart">
            <c:chart xmlns:c="http://schemas.openxmlformats.org/drawingml/2006/chart" xmlns:r="http://schemas.openxmlformats.org/officeDocument/2006/relationships" r:id="rId1"/>
          </a:graphicData>
        </a:graphic>
      </p:graphicFrame>
      <p:sp>
        <p:nvSpPr>
          <p:cNvPr id="6" name="TextBox 171"/>
          <p:cNvSpPr txBox="1"/>
          <p:nvPr/>
        </p:nvSpPr>
        <p:spPr>
          <a:xfrm>
            <a:off x="3028417" y="3087269"/>
            <a:ext cx="1051258" cy="1077218"/>
          </a:xfrm>
          <a:prstGeom prst="rect">
            <a:avLst/>
          </a:prstGeom>
          <a:noFill/>
        </p:spPr>
        <p:txBody>
          <a:bodyPr wrap="square" rtlCol="0">
            <a:spAutoFit/>
          </a:bodyPr>
          <a:lstStyle/>
          <a:p>
            <a:r>
              <a:rPr lang="zh-CN" altLang="en-US" sz="3200" b="1" dirty="0">
                <a:solidFill>
                  <a:schemeClr val="bg1">
                    <a:lumMod val="85000"/>
                  </a:schemeClr>
                </a:solidFill>
                <a:cs typeface="+mn-ea"/>
                <a:sym typeface="+mn-lt"/>
              </a:rPr>
              <a:t>支出成本</a:t>
            </a:r>
            <a:endParaRPr lang="zh-CN" altLang="zh-CN" sz="3200" b="1" dirty="0">
              <a:solidFill>
                <a:schemeClr val="bg1">
                  <a:lumMod val="85000"/>
                </a:schemeClr>
              </a:solidFill>
              <a:cs typeface="+mn-ea"/>
              <a:sym typeface="+mn-lt"/>
            </a:endParaRPr>
          </a:p>
        </p:txBody>
      </p:sp>
      <p:sp>
        <p:nvSpPr>
          <p:cNvPr id="8" name="矩形 7"/>
          <p:cNvSpPr/>
          <p:nvPr/>
        </p:nvSpPr>
        <p:spPr>
          <a:xfrm>
            <a:off x="6986953" y="1873545"/>
            <a:ext cx="3937903" cy="3891824"/>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9" name="直线连接符 8"/>
          <p:cNvCxnSpPr/>
          <p:nvPr/>
        </p:nvCxnSpPr>
        <p:spPr>
          <a:xfrm>
            <a:off x="7421590" y="2892720"/>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TextBox 54"/>
          <p:cNvSpPr txBox="1"/>
          <p:nvPr/>
        </p:nvSpPr>
        <p:spPr>
          <a:xfrm>
            <a:off x="7332742" y="2276932"/>
            <a:ext cx="2837232" cy="461665"/>
          </a:xfrm>
          <a:prstGeom prst="rect">
            <a:avLst/>
          </a:prstGeom>
          <a:noFill/>
        </p:spPr>
        <p:txBody>
          <a:bodyPr wrap="square" rtlCol="0">
            <a:spAutoFit/>
          </a:bodyPr>
          <a:lstStyle/>
          <a:p>
            <a:r>
              <a:rPr lang="zh-CN" altLang="en-US" sz="2400" b="1" dirty="0">
                <a:solidFill>
                  <a:schemeClr val="bg1">
                    <a:lumMod val="95000"/>
                  </a:schemeClr>
                </a:solidFill>
                <a:cs typeface="+mn-ea"/>
                <a:sym typeface="+mn-lt"/>
              </a:rPr>
              <a:t>支出成本概述</a:t>
            </a:r>
            <a:endParaRPr lang="zh-CN" altLang="zh-CN" sz="2400" b="1" dirty="0">
              <a:solidFill>
                <a:schemeClr val="bg1">
                  <a:lumMod val="95000"/>
                </a:schemeClr>
              </a:solidFill>
              <a:cs typeface="+mn-ea"/>
              <a:sym typeface="+mn-lt"/>
            </a:endParaRPr>
          </a:p>
        </p:txBody>
      </p:sp>
      <p:sp>
        <p:nvSpPr>
          <p:cNvPr id="11" name="TextBox 55"/>
          <p:cNvSpPr txBox="1"/>
          <p:nvPr/>
        </p:nvSpPr>
        <p:spPr>
          <a:xfrm>
            <a:off x="7284204" y="3030654"/>
            <a:ext cx="3471620" cy="30469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r>
              <a:rPr lang="zh-CN" altLang="zh-CN" sz="1600" dirty="0">
                <a:solidFill>
                  <a:schemeClr val="bg1">
                    <a:lumMod val="95000"/>
                  </a:schemeClr>
                </a:solidFill>
                <a:latin typeface="+mn-lt"/>
                <a:ea typeface="+mn-ea"/>
                <a:cs typeface="+mn-ea"/>
                <a:sym typeface="+mn-lt"/>
              </a:rPr>
              <a:t>我们必须清醒地看到前进中的困难与挑战，正视自身存在的差距与不足，以更加坚定的信念、更加饱满的热情、更加务实的作风、更加强大的合力，共同谱写公司发展的新篇章，为集团公司油气主业发展提供强有力的金融服务与支持。</a:t>
            </a:r>
            <a:endParaRPr lang="zh-CN" altLang="en-US" sz="1600" dirty="0">
              <a:solidFill>
                <a:schemeClr val="bg1">
                  <a:lumMod val="95000"/>
                </a:schemeClr>
              </a:solidFill>
              <a:latin typeface="+mn-lt"/>
              <a:ea typeface="+mn-ea"/>
              <a:cs typeface="+mn-ea"/>
              <a:sym typeface="+mn-lt"/>
            </a:endParaRPr>
          </a:p>
          <a:p>
            <a:endParaRPr lang="zh-CN" altLang="en-US" sz="1600" dirty="0">
              <a:solidFill>
                <a:schemeClr val="bg1">
                  <a:lumMod val="9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6"/>
                                            </p:tgtEl>
                                          </p:cBhvr>
                                        </p:animEffect>
                                      </p:childTnLst>
                                    </p:cTn>
                                  </p:par>
                                </p:childTnLst>
                              </p:cTn>
                            </p:par>
                            <p:par>
                              <p:cTn id="35" fill="hold">
                                <p:stCondLst>
                                  <p:cond delay="267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0"/>
                                            </p:tgtEl>
                                            <p:attrNameLst>
                                              <p:attrName>ppt_y</p:attrName>
                                            </p:attrNameLst>
                                          </p:cBhvr>
                                          <p:tavLst>
                                            <p:tav tm="0">
                                              <p:val>
                                                <p:strVal val="#ppt_y"/>
                                              </p:val>
                                            </p:tav>
                                            <p:tav tm="100000">
                                              <p:val>
                                                <p:strVal val="#ppt_y"/>
                                              </p:val>
                                            </p:tav>
                                          </p:tavLst>
                                        </p:anim>
                                        <p:anim calcmode="lin" valueType="num">
                                          <p:cBhvr>
                                            <p:cTn id="4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0"/>
                                            </p:tgtEl>
                                          </p:cBhvr>
                                        </p:animEffect>
                                      </p:childTnLst>
                                    </p:cTn>
                                  </p:par>
                                </p:childTnLst>
                              </p:cTn>
                            </p:par>
                            <p:par>
                              <p:cTn id="43" fill="hold">
                                <p:stCondLst>
                                  <p:cond delay="3420"/>
                                </p:stCondLst>
                                <p:childTnLst>
                                  <p:par>
                                    <p:cTn id="44" presetID="23" presetClass="entr" presetSubtype="16" fill="hold" grpId="0" nodeType="afterEffect">
                                      <p:stCondLst>
                                        <p:cond delay="0"/>
                                      </p:stCondLst>
                                      <p:iterate type="lt">
                                        <p:tmPct val="10000"/>
                                      </p:iterate>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par>
                              <p:cTn id="48" fill="hold">
                                <p:stCondLst>
                                  <p:cond delay="9020"/>
                                </p:stCondLst>
                                <p:childTnLst>
                                  <p:par>
                                    <p:cTn id="49" presetID="2" presetClass="entr" presetSubtype="2" fill="hold" grpId="0" nodeType="afterEffect" p14:presetBounceEnd="50000">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14:bounceEnd="50000">
                                          <p:cBhvr additive="base">
                                            <p:cTn id="51" dur="1000" fill="hold"/>
                                            <p:tgtEl>
                                              <p:spTgt spid="8"/>
                                            </p:tgtEl>
                                            <p:attrNameLst>
                                              <p:attrName>ppt_x</p:attrName>
                                            </p:attrNameLst>
                                          </p:cBhvr>
                                          <p:tavLst>
                                            <p:tav tm="0">
                                              <p:val>
                                                <p:strVal val="1+#ppt_w/2"/>
                                              </p:val>
                                            </p:tav>
                                            <p:tav tm="100000">
                                              <p:val>
                                                <p:strVal val="#ppt_x"/>
                                              </p:val>
                                            </p:tav>
                                          </p:tavLst>
                                        </p:anim>
                                        <p:anim calcmode="lin" valueType="num" p14:bounceEnd="50000">
                                          <p:cBhvr additive="base">
                                            <p:cTn id="52" dur="1000" fill="hold"/>
                                            <p:tgtEl>
                                              <p:spTgt spid="8"/>
                                            </p:tgtEl>
                                            <p:attrNameLst>
                                              <p:attrName>ppt_y</p:attrName>
                                            </p:attrNameLst>
                                          </p:cBhvr>
                                          <p:tavLst>
                                            <p:tav tm="0">
                                              <p:val>
                                                <p:strVal val="#ppt_y"/>
                                              </p:val>
                                            </p:tav>
                                            <p:tav tm="100000">
                                              <p:val>
                                                <p:strVal val="#ppt_y"/>
                                              </p:val>
                                            </p:tav>
                                          </p:tavLst>
                                        </p:anim>
                                      </p:childTnLst>
                                    </p:cTn>
                                  </p:par>
                                  <p:par>
                                    <p:cTn id="53" presetID="16" presetClass="entr" presetSubtype="21"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p:bldP spid="8" grpId="0" animBg="1"/>
          <p:bldP spid="10" grpId="0"/>
          <p:bldP spid="1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41" presetClass="entr" presetSubtype="0" fill="hold" grpId="0" nodeType="afterEffect">
                                      <p:stCondLst>
                                        <p:cond delay="0"/>
                                      </p:stCondLst>
                                      <p:iterate type="lt">
                                        <p:tmPct val="10000"/>
                                      </p:iterate>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6"/>
                                            </p:tgtEl>
                                          </p:cBhvr>
                                        </p:animEffect>
                                      </p:childTnLst>
                                    </p:cTn>
                                  </p:par>
                                </p:childTnLst>
                              </p:cTn>
                            </p:par>
                            <p:par>
                              <p:cTn id="35" fill="hold">
                                <p:stCondLst>
                                  <p:cond delay="267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0"/>
                                            </p:tgtEl>
                                            <p:attrNameLst>
                                              <p:attrName>ppt_y</p:attrName>
                                            </p:attrNameLst>
                                          </p:cBhvr>
                                          <p:tavLst>
                                            <p:tav tm="0">
                                              <p:val>
                                                <p:strVal val="#ppt_y"/>
                                              </p:val>
                                            </p:tav>
                                            <p:tav tm="100000">
                                              <p:val>
                                                <p:strVal val="#ppt_y"/>
                                              </p:val>
                                            </p:tav>
                                          </p:tavLst>
                                        </p:anim>
                                        <p:anim calcmode="lin" valueType="num">
                                          <p:cBhvr>
                                            <p:cTn id="40"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0"/>
                                            </p:tgtEl>
                                          </p:cBhvr>
                                        </p:animEffect>
                                      </p:childTnLst>
                                    </p:cTn>
                                  </p:par>
                                </p:childTnLst>
                              </p:cTn>
                            </p:par>
                            <p:par>
                              <p:cTn id="43" fill="hold">
                                <p:stCondLst>
                                  <p:cond delay="3420"/>
                                </p:stCondLst>
                                <p:childTnLst>
                                  <p:par>
                                    <p:cTn id="44" presetID="23" presetClass="entr" presetSubtype="16" fill="hold" grpId="0" nodeType="afterEffect">
                                      <p:stCondLst>
                                        <p:cond delay="0"/>
                                      </p:stCondLst>
                                      <p:iterate type="lt">
                                        <p:tmPct val="10000"/>
                                      </p:iterate>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par>
                              <p:cTn id="48" fill="hold">
                                <p:stCondLst>
                                  <p:cond delay="9020"/>
                                </p:stCondLst>
                                <p:childTnLst>
                                  <p:par>
                                    <p:cTn id="49" presetID="2" presetClass="entr" presetSubtype="2"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1000" fill="hold"/>
                                            <p:tgtEl>
                                              <p:spTgt spid="8"/>
                                            </p:tgtEl>
                                            <p:attrNameLst>
                                              <p:attrName>ppt_x</p:attrName>
                                            </p:attrNameLst>
                                          </p:cBhvr>
                                          <p:tavLst>
                                            <p:tav tm="0">
                                              <p:val>
                                                <p:strVal val="1+#ppt_w/2"/>
                                              </p:val>
                                            </p:tav>
                                            <p:tav tm="100000">
                                              <p:val>
                                                <p:strVal val="#ppt_x"/>
                                              </p:val>
                                            </p:tav>
                                          </p:tavLst>
                                        </p:anim>
                                        <p:anim calcmode="lin" valueType="num">
                                          <p:cBhvr additive="base">
                                            <p:cTn id="52" dur="1000" fill="hold"/>
                                            <p:tgtEl>
                                              <p:spTgt spid="8"/>
                                            </p:tgtEl>
                                            <p:attrNameLst>
                                              <p:attrName>ppt_y</p:attrName>
                                            </p:attrNameLst>
                                          </p:cBhvr>
                                          <p:tavLst>
                                            <p:tav tm="0">
                                              <p:val>
                                                <p:strVal val="#ppt_y"/>
                                              </p:val>
                                            </p:tav>
                                            <p:tav tm="100000">
                                              <p:val>
                                                <p:strVal val="#ppt_y"/>
                                              </p:val>
                                            </p:tav>
                                          </p:tavLst>
                                        </p:anim>
                                      </p:childTnLst>
                                    </p:cTn>
                                  </p:par>
                                  <p:par>
                                    <p:cTn id="53" presetID="16" presetClass="entr" presetSubtype="21"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arn(inVertical)">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6" grpId="0"/>
          <p:bldP spid="8" grpId="0" animBg="1"/>
          <p:bldP spid="10" grpId="0"/>
          <p:bldP spid="11"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资金缺口</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5" name="组合 14"/>
          <p:cNvGrpSpPr/>
          <p:nvPr/>
        </p:nvGrpSpPr>
        <p:grpSpPr>
          <a:xfrm>
            <a:off x="7337607" y="1658890"/>
            <a:ext cx="2384748" cy="2384747"/>
            <a:chOff x="1480341" y="924151"/>
            <a:chExt cx="2504849" cy="2504849"/>
          </a:xfrm>
        </p:grpSpPr>
        <p:sp>
          <p:nvSpPr>
            <p:cNvPr id="6" name="泪滴形 15"/>
            <p:cNvSpPr/>
            <p:nvPr/>
          </p:nvSpPr>
          <p:spPr>
            <a:xfrm rot="8297680">
              <a:off x="1480341" y="924151"/>
              <a:ext cx="2504849" cy="2504849"/>
            </a:xfrm>
            <a:prstGeom prst="teardrop">
              <a:avLst>
                <a:gd name="adj" fmla="val 118789"/>
              </a:avLst>
            </a:prstGeom>
            <a:solidFill>
              <a:schemeClr val="accent2"/>
            </a:solidFill>
            <a:ln w="25400" cap="flat" cmpd="sng" algn="ctr">
              <a:no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sp>
          <p:nvSpPr>
            <p:cNvPr id="7" name="椭圆 6"/>
            <p:cNvSpPr/>
            <p:nvPr/>
          </p:nvSpPr>
          <p:spPr>
            <a:xfrm>
              <a:off x="1632227" y="1076037"/>
              <a:ext cx="2201075" cy="2201075"/>
            </a:xfrm>
            <a:prstGeom prst="ellipse">
              <a:avLst/>
            </a:prstGeom>
            <a:solidFill>
              <a:schemeClr val="accent4">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grpSp>
      <p:grpSp>
        <p:nvGrpSpPr>
          <p:cNvPr id="10" name="组合 19"/>
          <p:cNvGrpSpPr/>
          <p:nvPr/>
        </p:nvGrpSpPr>
        <p:grpSpPr>
          <a:xfrm>
            <a:off x="2235739" y="1621652"/>
            <a:ext cx="2390010" cy="2390007"/>
            <a:chOff x="1480341" y="877841"/>
            <a:chExt cx="2504849" cy="2504849"/>
          </a:xfrm>
        </p:grpSpPr>
        <p:sp>
          <p:nvSpPr>
            <p:cNvPr id="11" name="泪滴形 20"/>
            <p:cNvSpPr/>
            <p:nvPr/>
          </p:nvSpPr>
          <p:spPr>
            <a:xfrm rot="8297680">
              <a:off x="1480341" y="877841"/>
              <a:ext cx="2504849" cy="2504849"/>
            </a:xfrm>
            <a:prstGeom prst="teardrop">
              <a:avLst>
                <a:gd name="adj" fmla="val 118789"/>
              </a:avLst>
            </a:prstGeom>
            <a:solidFill>
              <a:schemeClr val="accent2"/>
            </a:solidFill>
            <a:ln w="25400" cap="flat" cmpd="sng" algn="ctr">
              <a:noFill/>
              <a:prstDash val="solid"/>
            </a:ln>
            <a:effectLst>
              <a:outerShdw dist="114300" dir="8100000" algn="tr" rotWithShape="0">
                <a:prstClr val="black">
                  <a:alpha val="13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sp>
          <p:nvSpPr>
            <p:cNvPr id="12" name="椭圆 11"/>
            <p:cNvSpPr/>
            <p:nvPr/>
          </p:nvSpPr>
          <p:spPr>
            <a:xfrm>
              <a:off x="1632228" y="1029726"/>
              <a:ext cx="2201074" cy="2201074"/>
            </a:xfrm>
            <a:prstGeom prst="ellipse">
              <a:avLst/>
            </a:prstGeom>
            <a:solidFill>
              <a:schemeClr val="accent1">
                <a:lumMod val="20000"/>
                <a:lumOff val="8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ysClr val="window" lastClr="FFFFFF"/>
                </a:solidFill>
                <a:effectLst/>
                <a:uLnTx/>
                <a:uFillTx/>
                <a:cs typeface="+mn-ea"/>
                <a:sym typeface="+mn-lt"/>
              </a:endParaRPr>
            </a:p>
          </p:txBody>
        </p:sp>
      </p:grpSp>
      <p:sp>
        <p:nvSpPr>
          <p:cNvPr id="15" name="TextBox 24"/>
          <p:cNvSpPr txBox="1"/>
          <p:nvPr/>
        </p:nvSpPr>
        <p:spPr>
          <a:xfrm>
            <a:off x="2059321" y="5077932"/>
            <a:ext cx="2664296" cy="1200329"/>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pitchFamily="34" charset="-122"/>
                <a:ea typeface="微软雅黑" panose="020B0503020204020204" pitchFamily="34" charset="-122"/>
              </a:defRPr>
            </a:lvl1pPr>
          </a:lstStyle>
          <a:p>
            <a:pPr algn="ctr">
              <a:lnSpc>
                <a:spcPct val="150000"/>
              </a:lnSpc>
            </a:pPr>
            <a:r>
              <a:rPr lang="zh-CN" altLang="zh-CN" sz="1600" dirty="0">
                <a:solidFill>
                  <a:schemeClr val="bg1">
                    <a:lumMod val="95000"/>
                  </a:schemeClr>
                </a:solidFill>
                <a:latin typeface="+mn-lt"/>
                <a:ea typeface="+mn-ea"/>
                <a:cs typeface="+mn-ea"/>
                <a:sym typeface="+mn-lt"/>
              </a:rPr>
              <a:t>计划</a:t>
            </a:r>
            <a:r>
              <a:rPr lang="zh-CN" altLang="en-US" sz="1600" dirty="0">
                <a:solidFill>
                  <a:schemeClr val="bg1">
                    <a:lumMod val="95000"/>
                  </a:schemeClr>
                </a:solidFill>
                <a:latin typeface="+mn-lt"/>
                <a:ea typeface="+mn-ea"/>
                <a:cs typeface="+mn-ea"/>
                <a:sym typeface="+mn-lt"/>
              </a:rPr>
              <a:t>资金比例</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65%</a:t>
            </a:r>
            <a:endParaRPr lang="zh-CN" altLang="zh-CN" sz="1600" dirty="0">
              <a:solidFill>
                <a:schemeClr val="bg1">
                  <a:lumMod val="95000"/>
                </a:schemeClr>
              </a:solidFill>
              <a:latin typeface="+mn-lt"/>
              <a:ea typeface="+mn-ea"/>
              <a:cs typeface="+mn-ea"/>
              <a:sym typeface="+mn-lt"/>
            </a:endParaRPr>
          </a:p>
          <a:p>
            <a:pPr algn="ctr">
              <a:lnSpc>
                <a:spcPct val="150000"/>
              </a:lnSpc>
            </a:pPr>
            <a:r>
              <a:rPr lang="zh-CN" altLang="zh-CN" sz="1600" dirty="0">
                <a:solidFill>
                  <a:schemeClr val="bg1">
                    <a:lumMod val="95000"/>
                  </a:schemeClr>
                </a:solidFill>
                <a:latin typeface="+mn-lt"/>
                <a:ea typeface="+mn-ea"/>
                <a:cs typeface="+mn-ea"/>
                <a:sym typeface="+mn-lt"/>
              </a:rPr>
              <a:t>实际</a:t>
            </a:r>
            <a:r>
              <a:rPr lang="zh-CN" altLang="en-US" sz="1600" dirty="0">
                <a:solidFill>
                  <a:schemeClr val="bg1">
                    <a:lumMod val="95000"/>
                  </a:schemeClr>
                </a:solidFill>
                <a:latin typeface="+mn-lt"/>
                <a:ea typeface="+mn-ea"/>
                <a:cs typeface="+mn-ea"/>
                <a:sym typeface="+mn-lt"/>
              </a:rPr>
              <a:t>需要资金</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800</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endParaRPr lang="en-US" altLang="zh-CN" sz="1600" dirty="0">
              <a:solidFill>
                <a:schemeClr val="bg1">
                  <a:lumMod val="95000"/>
                </a:schemeClr>
              </a:solidFill>
              <a:latin typeface="+mn-lt"/>
              <a:ea typeface="+mn-ea"/>
              <a:cs typeface="+mn-ea"/>
              <a:sym typeface="+mn-lt"/>
            </a:endParaRPr>
          </a:p>
          <a:p>
            <a:pPr algn="ctr">
              <a:lnSpc>
                <a:spcPct val="150000"/>
              </a:lnSpc>
            </a:pPr>
            <a:r>
              <a:rPr lang="zh-CN" altLang="zh-CN" sz="1600" dirty="0">
                <a:solidFill>
                  <a:schemeClr val="bg1">
                    <a:lumMod val="95000"/>
                  </a:schemeClr>
                </a:solidFill>
                <a:latin typeface="+mn-lt"/>
                <a:ea typeface="+mn-ea"/>
                <a:cs typeface="+mn-ea"/>
                <a:sym typeface="+mn-lt"/>
              </a:rPr>
              <a:t>回款数：</a:t>
            </a:r>
            <a:r>
              <a:rPr lang="en-US" altLang="zh-CN" sz="1600" dirty="0">
                <a:solidFill>
                  <a:schemeClr val="bg1">
                    <a:lumMod val="95000"/>
                  </a:schemeClr>
                </a:solidFill>
                <a:latin typeface="+mn-lt"/>
                <a:ea typeface="+mn-ea"/>
                <a:cs typeface="+mn-ea"/>
                <a:sym typeface="+mn-lt"/>
              </a:rPr>
              <a:t>750</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endParaRPr lang="en-US" altLang="zh-CN" sz="1600" dirty="0">
              <a:solidFill>
                <a:schemeClr val="bg1">
                  <a:lumMod val="95000"/>
                </a:schemeClr>
              </a:solidFill>
              <a:latin typeface="+mn-lt"/>
              <a:ea typeface="+mn-ea"/>
              <a:cs typeface="+mn-ea"/>
              <a:sym typeface="+mn-lt"/>
            </a:endParaRPr>
          </a:p>
        </p:txBody>
      </p:sp>
      <p:sp>
        <p:nvSpPr>
          <p:cNvPr id="16" name="TextBox 38"/>
          <p:cNvSpPr txBox="1"/>
          <p:nvPr/>
        </p:nvSpPr>
        <p:spPr>
          <a:xfrm>
            <a:off x="7208028" y="5135081"/>
            <a:ext cx="2664296" cy="1200329"/>
          </a:xfrm>
          <a:prstGeom prst="rect">
            <a:avLst/>
          </a:prstGeom>
          <a:noFill/>
        </p:spPr>
        <p:txBody>
          <a:bodyPr wrap="square" rtlCol="0">
            <a:spAutoFit/>
          </a:bodyPr>
          <a:lstStyle>
            <a:defPPr>
              <a:defRPr lang="zh-CN"/>
            </a:defPPr>
            <a:lvl1pPr>
              <a:defRPr sz="2400">
                <a:solidFill>
                  <a:schemeClr val="bg1"/>
                </a:solidFill>
                <a:effectLst/>
                <a:latin typeface="微软雅黑" panose="020B0503020204020204" pitchFamily="34" charset="-122"/>
                <a:ea typeface="微软雅黑" panose="020B0503020204020204" pitchFamily="34" charset="-122"/>
              </a:defRPr>
            </a:lvl1pPr>
          </a:lstStyle>
          <a:p>
            <a:pPr algn="ctr">
              <a:lnSpc>
                <a:spcPct val="150000"/>
              </a:lnSpc>
            </a:pPr>
            <a:r>
              <a:rPr lang="zh-CN" altLang="zh-CN" sz="1600" dirty="0">
                <a:solidFill>
                  <a:schemeClr val="bg1">
                    <a:lumMod val="95000"/>
                  </a:schemeClr>
                </a:solidFill>
                <a:latin typeface="+mn-lt"/>
                <a:ea typeface="+mn-ea"/>
                <a:cs typeface="+mn-ea"/>
                <a:sym typeface="+mn-lt"/>
              </a:rPr>
              <a:t>计划</a:t>
            </a:r>
            <a:r>
              <a:rPr lang="zh-CN" altLang="en-US" sz="1600" dirty="0">
                <a:solidFill>
                  <a:schemeClr val="bg1">
                    <a:lumMod val="95000"/>
                  </a:schemeClr>
                </a:solidFill>
                <a:latin typeface="+mn-lt"/>
                <a:ea typeface="+mn-ea"/>
                <a:cs typeface="+mn-ea"/>
                <a:sym typeface="+mn-lt"/>
              </a:rPr>
              <a:t>资金比例</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70%</a:t>
            </a:r>
            <a:endParaRPr lang="zh-CN" altLang="zh-CN" sz="1600" dirty="0">
              <a:solidFill>
                <a:schemeClr val="bg1">
                  <a:lumMod val="95000"/>
                </a:schemeClr>
              </a:solidFill>
              <a:latin typeface="+mn-lt"/>
              <a:ea typeface="+mn-ea"/>
              <a:cs typeface="+mn-ea"/>
              <a:sym typeface="+mn-lt"/>
            </a:endParaRPr>
          </a:p>
          <a:p>
            <a:pPr algn="ctr">
              <a:lnSpc>
                <a:spcPct val="150000"/>
              </a:lnSpc>
            </a:pPr>
            <a:r>
              <a:rPr lang="zh-CN" altLang="zh-CN" sz="1600" dirty="0">
                <a:solidFill>
                  <a:schemeClr val="bg1">
                    <a:lumMod val="95000"/>
                  </a:schemeClr>
                </a:solidFill>
                <a:latin typeface="+mn-lt"/>
                <a:ea typeface="+mn-ea"/>
                <a:cs typeface="+mn-ea"/>
                <a:sym typeface="+mn-lt"/>
              </a:rPr>
              <a:t>实际</a:t>
            </a:r>
            <a:r>
              <a:rPr lang="zh-CN" altLang="en-US" sz="1600" dirty="0">
                <a:solidFill>
                  <a:schemeClr val="bg1">
                    <a:lumMod val="95000"/>
                  </a:schemeClr>
                </a:solidFill>
                <a:latin typeface="+mn-lt"/>
                <a:ea typeface="+mn-ea"/>
                <a:cs typeface="+mn-ea"/>
                <a:sym typeface="+mn-lt"/>
              </a:rPr>
              <a:t>需要资金</a:t>
            </a:r>
            <a:r>
              <a:rPr lang="zh-CN" altLang="zh-CN" sz="1600" dirty="0">
                <a:solidFill>
                  <a:schemeClr val="bg1">
                    <a:lumMod val="95000"/>
                  </a:schemeClr>
                </a:solidFill>
                <a:latin typeface="+mn-lt"/>
                <a:ea typeface="+mn-ea"/>
                <a:cs typeface="+mn-ea"/>
                <a:sym typeface="+mn-lt"/>
              </a:rPr>
              <a:t>：</a:t>
            </a:r>
            <a:r>
              <a:rPr lang="en-US" altLang="zh-CN" sz="1600" dirty="0">
                <a:solidFill>
                  <a:schemeClr val="bg1">
                    <a:lumMod val="95000"/>
                  </a:schemeClr>
                </a:solidFill>
                <a:latin typeface="+mn-lt"/>
                <a:ea typeface="+mn-ea"/>
                <a:cs typeface="+mn-ea"/>
                <a:sym typeface="+mn-lt"/>
              </a:rPr>
              <a:t>1000</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endParaRPr lang="en-US" altLang="zh-CN" sz="1600" dirty="0">
              <a:solidFill>
                <a:schemeClr val="bg1">
                  <a:lumMod val="95000"/>
                </a:schemeClr>
              </a:solidFill>
              <a:latin typeface="+mn-lt"/>
              <a:ea typeface="+mn-ea"/>
              <a:cs typeface="+mn-ea"/>
              <a:sym typeface="+mn-lt"/>
            </a:endParaRPr>
          </a:p>
          <a:p>
            <a:pPr algn="ctr">
              <a:lnSpc>
                <a:spcPct val="150000"/>
              </a:lnSpc>
            </a:pPr>
            <a:r>
              <a:rPr lang="zh-CN" altLang="zh-CN" sz="1600" dirty="0">
                <a:solidFill>
                  <a:schemeClr val="bg1">
                    <a:lumMod val="95000"/>
                  </a:schemeClr>
                </a:solidFill>
                <a:latin typeface="+mn-lt"/>
                <a:ea typeface="+mn-ea"/>
                <a:cs typeface="+mn-ea"/>
                <a:sym typeface="+mn-lt"/>
              </a:rPr>
              <a:t>回款数：</a:t>
            </a:r>
            <a:r>
              <a:rPr lang="en-US" altLang="zh-CN" sz="1600" dirty="0">
                <a:solidFill>
                  <a:schemeClr val="bg1">
                    <a:lumMod val="95000"/>
                  </a:schemeClr>
                </a:solidFill>
                <a:latin typeface="+mn-lt"/>
                <a:ea typeface="+mn-ea"/>
                <a:cs typeface="+mn-ea"/>
                <a:sym typeface="+mn-lt"/>
              </a:rPr>
              <a:t>900 </a:t>
            </a:r>
            <a:r>
              <a:rPr lang="zh-CN" altLang="zh-CN" sz="1600" dirty="0">
                <a:solidFill>
                  <a:schemeClr val="bg1">
                    <a:lumMod val="95000"/>
                  </a:schemeClr>
                </a:solidFill>
                <a:latin typeface="+mn-lt"/>
                <a:ea typeface="+mn-ea"/>
                <a:cs typeface="+mn-ea"/>
                <a:sym typeface="+mn-lt"/>
              </a:rPr>
              <a:t>万</a:t>
            </a:r>
            <a:r>
              <a:rPr lang="en-US" altLang="zh-CN" sz="1600" dirty="0">
                <a:solidFill>
                  <a:schemeClr val="bg1">
                    <a:lumMod val="95000"/>
                  </a:schemeClr>
                </a:solidFill>
                <a:latin typeface="+mn-lt"/>
                <a:ea typeface="+mn-ea"/>
                <a:cs typeface="+mn-ea"/>
                <a:sym typeface="+mn-lt"/>
              </a:rPr>
              <a:t> </a:t>
            </a:r>
            <a:endParaRPr lang="en-US" altLang="zh-CN" sz="1600" dirty="0">
              <a:solidFill>
                <a:schemeClr val="bg1">
                  <a:lumMod val="95000"/>
                </a:schemeClr>
              </a:solidFill>
              <a:latin typeface="+mn-lt"/>
              <a:ea typeface="+mn-ea"/>
              <a:cs typeface="+mn-ea"/>
              <a:sym typeface="+mn-lt"/>
            </a:endParaRPr>
          </a:p>
        </p:txBody>
      </p:sp>
      <p:sp>
        <p:nvSpPr>
          <p:cNvPr id="17" name="文本框 29"/>
          <p:cNvSpPr txBox="1">
            <a:spLocks noChangeArrowheads="1"/>
          </p:cNvSpPr>
          <p:nvPr/>
        </p:nvSpPr>
        <p:spPr bwMode="auto">
          <a:xfrm>
            <a:off x="2767115" y="241084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dirty="0">
                <a:solidFill>
                  <a:schemeClr val="accent1"/>
                </a:solidFill>
                <a:latin typeface="+mn-lt"/>
                <a:ea typeface="+mn-ea"/>
                <a:cs typeface="+mn-ea"/>
                <a:sym typeface="+mn-lt"/>
              </a:rPr>
              <a:t>所需资金</a:t>
            </a:r>
            <a:endParaRPr lang="zh-CN" altLang="en-US" sz="2400" b="1" dirty="0">
              <a:solidFill>
                <a:schemeClr val="accent1"/>
              </a:solidFill>
              <a:latin typeface="+mn-lt"/>
              <a:ea typeface="+mn-ea"/>
              <a:cs typeface="+mn-ea"/>
              <a:sym typeface="+mn-lt"/>
            </a:endParaRPr>
          </a:p>
        </p:txBody>
      </p:sp>
      <p:sp>
        <p:nvSpPr>
          <p:cNvPr id="18" name="文本框 33"/>
          <p:cNvSpPr txBox="1"/>
          <p:nvPr/>
        </p:nvSpPr>
        <p:spPr>
          <a:xfrm>
            <a:off x="2112032" y="2851262"/>
            <a:ext cx="2605090" cy="492443"/>
          </a:xfrm>
          <a:prstGeom prst="rect">
            <a:avLst/>
          </a:prstGeom>
          <a:noFill/>
        </p:spPr>
        <p:txBody>
          <a:bodyPr wrap="square" rtlCol="0">
            <a:spAutoFit/>
          </a:bodyPr>
          <a:lstStyle/>
          <a:p>
            <a:pPr algn="ctr"/>
            <a:r>
              <a:rPr lang="en-US" altLang="zh-CN" sz="2600" dirty="0">
                <a:solidFill>
                  <a:schemeClr val="accent1"/>
                </a:solidFill>
                <a:cs typeface="+mn-ea"/>
                <a:sym typeface="+mn-lt"/>
              </a:rPr>
              <a:t>1000</a:t>
            </a:r>
            <a:r>
              <a:rPr lang="zh-CN" altLang="en-US" sz="2600" dirty="0">
                <a:solidFill>
                  <a:schemeClr val="accent1"/>
                </a:solidFill>
                <a:cs typeface="+mn-ea"/>
                <a:sym typeface="+mn-lt"/>
              </a:rPr>
              <a:t>万</a:t>
            </a:r>
            <a:endParaRPr lang="zh-CN" altLang="en-US" sz="2600" dirty="0">
              <a:solidFill>
                <a:schemeClr val="accent1"/>
              </a:solidFill>
              <a:cs typeface="+mn-ea"/>
              <a:sym typeface="+mn-lt"/>
            </a:endParaRPr>
          </a:p>
        </p:txBody>
      </p:sp>
      <p:sp>
        <p:nvSpPr>
          <p:cNvPr id="19" name="文本框 29"/>
          <p:cNvSpPr txBox="1">
            <a:spLocks noChangeArrowheads="1"/>
          </p:cNvSpPr>
          <p:nvPr/>
        </p:nvSpPr>
        <p:spPr bwMode="auto">
          <a:xfrm>
            <a:off x="7887205" y="2434173"/>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dirty="0">
                <a:solidFill>
                  <a:schemeClr val="accent1"/>
                </a:solidFill>
                <a:latin typeface="+mn-lt"/>
                <a:ea typeface="+mn-ea"/>
                <a:cs typeface="+mn-ea"/>
                <a:sym typeface="+mn-lt"/>
              </a:rPr>
              <a:t>现有资金</a:t>
            </a:r>
            <a:endParaRPr lang="zh-CN" altLang="en-US" sz="2400" b="1" dirty="0">
              <a:solidFill>
                <a:schemeClr val="accent1"/>
              </a:solidFill>
              <a:latin typeface="+mn-lt"/>
              <a:ea typeface="+mn-ea"/>
              <a:cs typeface="+mn-ea"/>
              <a:sym typeface="+mn-lt"/>
            </a:endParaRPr>
          </a:p>
        </p:txBody>
      </p:sp>
      <p:sp>
        <p:nvSpPr>
          <p:cNvPr id="20" name="文本框 33"/>
          <p:cNvSpPr txBox="1"/>
          <p:nvPr/>
        </p:nvSpPr>
        <p:spPr>
          <a:xfrm>
            <a:off x="7292546" y="2895838"/>
            <a:ext cx="2605090" cy="492443"/>
          </a:xfrm>
          <a:prstGeom prst="rect">
            <a:avLst/>
          </a:prstGeom>
          <a:noFill/>
        </p:spPr>
        <p:txBody>
          <a:bodyPr wrap="square" rtlCol="0">
            <a:spAutoFit/>
          </a:bodyPr>
          <a:lstStyle/>
          <a:p>
            <a:pPr algn="ctr"/>
            <a:r>
              <a:rPr lang="en-US" altLang="zh-CN" sz="2600" dirty="0">
                <a:solidFill>
                  <a:schemeClr val="accent1"/>
                </a:solidFill>
                <a:cs typeface="+mn-ea"/>
                <a:sym typeface="+mn-lt"/>
              </a:rPr>
              <a:t>800</a:t>
            </a:r>
            <a:r>
              <a:rPr lang="zh-CN" altLang="en-US" sz="2600" dirty="0">
                <a:solidFill>
                  <a:schemeClr val="accent1"/>
                </a:solidFill>
                <a:cs typeface="+mn-ea"/>
                <a:sym typeface="+mn-lt"/>
              </a:rPr>
              <a:t>万</a:t>
            </a:r>
            <a:endParaRPr lang="zh-CN" altLang="en-US" sz="2600" dirty="0">
              <a:solidFill>
                <a:schemeClr val="accent1"/>
              </a:solidFill>
              <a:cs typeface="+mn-ea"/>
              <a:sym typeface="+mn-lt"/>
            </a:endParaRPr>
          </a:p>
        </p:txBody>
      </p:sp>
      <p:cxnSp>
        <p:nvCxnSpPr>
          <p:cNvPr id="21" name="直接连接符 47"/>
          <p:cNvCxnSpPr/>
          <p:nvPr/>
        </p:nvCxnSpPr>
        <p:spPr>
          <a:xfrm>
            <a:off x="6059363" y="1655118"/>
            <a:ext cx="0" cy="3816424"/>
          </a:xfrm>
          <a:prstGeom prst="line">
            <a:avLst/>
          </a:prstGeom>
          <a:solidFill>
            <a:schemeClr val="tx1">
              <a:lumMod val="65000"/>
              <a:lumOff val="35000"/>
            </a:schemeClr>
          </a:solidFill>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2" name="TextBox 48"/>
          <p:cNvSpPr txBox="1"/>
          <p:nvPr/>
        </p:nvSpPr>
        <p:spPr>
          <a:xfrm>
            <a:off x="5654047" y="2967563"/>
            <a:ext cx="828526" cy="646331"/>
          </a:xfrm>
          <a:prstGeom prst="rect">
            <a:avLst/>
          </a:prstGeom>
          <a:solidFill>
            <a:schemeClr val="accent2"/>
          </a:solidFill>
        </p:spPr>
        <p:txBody>
          <a:bodyPr wrap="square" rtlCol="0">
            <a:spAutoFit/>
          </a:bodyPr>
          <a:lstStyle/>
          <a:p>
            <a:r>
              <a:rPr lang="en-US" altLang="zh-CN" sz="3600" dirty="0">
                <a:solidFill>
                  <a:schemeClr val="bg1"/>
                </a:solidFill>
                <a:cs typeface="+mn-ea"/>
                <a:sym typeface="+mn-lt"/>
              </a:rPr>
              <a:t>VS</a:t>
            </a:r>
            <a:endParaRPr lang="zh-CN" altLang="en-US" sz="36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42" presetClass="entr" presetSubtype="0"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1"/>
                                          </p:val>
                                        </p:tav>
                                        <p:tav tm="100000">
                                          <p:val>
                                            <p:strVal val="#ppt_y"/>
                                          </p:val>
                                        </p:tav>
                                      </p:tavLst>
                                    </p:anim>
                                  </p:childTnLst>
                                </p:cTn>
                              </p:par>
                            </p:childTnLst>
                          </p:cTn>
                        </p:par>
                        <p:par>
                          <p:cTn id="33" fill="hold">
                            <p:stCondLst>
                              <p:cond delay="2519"/>
                            </p:stCondLst>
                            <p:childTnLst>
                              <p:par>
                                <p:cTn id="34" presetID="56" presetClass="entr" presetSubtype="0" fill="hold" grpId="0" nodeType="afterEffect">
                                  <p:stCondLst>
                                    <p:cond delay="0"/>
                                  </p:stCondLst>
                                  <p:iterate type="lt">
                                    <p:tmPct val="10000"/>
                                  </p:iterate>
                                  <p:childTnLst>
                                    <p:set>
                                      <p:cBhvr>
                                        <p:cTn id="35" dur="1" fill="hold">
                                          <p:stCondLst>
                                            <p:cond delay="0"/>
                                          </p:stCondLst>
                                        </p:cTn>
                                        <p:tgtEl>
                                          <p:spTgt spid="17"/>
                                        </p:tgtEl>
                                        <p:attrNameLst>
                                          <p:attrName>style.visibility</p:attrName>
                                        </p:attrNameLst>
                                      </p:cBhvr>
                                      <p:to>
                                        <p:strVal val="visible"/>
                                      </p:to>
                                    </p:set>
                                    <p:anim by="(-#ppt_w*2)" calcmode="lin" valueType="num">
                                      <p:cBhvr rctx="PPT">
                                        <p:cTn id="36" dur="250" autoRev="1" fill="hold">
                                          <p:stCondLst>
                                            <p:cond delay="0"/>
                                          </p:stCondLst>
                                        </p:cTn>
                                        <p:tgtEl>
                                          <p:spTgt spid="17"/>
                                        </p:tgtEl>
                                        <p:attrNameLst>
                                          <p:attrName>ppt_w</p:attrName>
                                        </p:attrNameLst>
                                      </p:cBhvr>
                                    </p:anim>
                                    <p:anim by="(#ppt_w*0.50)" calcmode="lin" valueType="num">
                                      <p:cBhvr>
                                        <p:cTn id="37" dur="250" decel="50000" autoRev="1" fill="hold">
                                          <p:stCondLst>
                                            <p:cond delay="0"/>
                                          </p:stCondLst>
                                        </p:cTn>
                                        <p:tgtEl>
                                          <p:spTgt spid="17"/>
                                        </p:tgtEl>
                                        <p:attrNameLst>
                                          <p:attrName>ppt_x</p:attrName>
                                        </p:attrNameLst>
                                      </p:cBhvr>
                                    </p:anim>
                                    <p:anim from="(-#ppt_h/2)" to="(#ppt_y)" calcmode="lin" valueType="num">
                                      <p:cBhvr>
                                        <p:cTn id="38" dur="500" fill="hold">
                                          <p:stCondLst>
                                            <p:cond delay="0"/>
                                          </p:stCondLst>
                                        </p:cTn>
                                        <p:tgtEl>
                                          <p:spTgt spid="17"/>
                                        </p:tgtEl>
                                        <p:attrNameLst>
                                          <p:attrName>ppt_y</p:attrName>
                                        </p:attrNameLst>
                                      </p:cBhvr>
                                    </p:anim>
                                    <p:animRot by="21600000">
                                      <p:cBhvr>
                                        <p:cTn id="39" dur="500" fill="hold">
                                          <p:stCondLst>
                                            <p:cond delay="0"/>
                                          </p:stCondLst>
                                        </p:cTn>
                                        <p:tgtEl>
                                          <p:spTgt spid="17"/>
                                        </p:tgtEl>
                                        <p:attrNameLst>
                                          <p:attrName>r</p:attrName>
                                        </p:attrNameLst>
                                      </p:cBhvr>
                                    </p:animRot>
                                  </p:childTnLst>
                                </p:cTn>
                              </p:par>
                            </p:childTnLst>
                          </p:cTn>
                        </p:par>
                        <p:par>
                          <p:cTn id="40" fill="hold">
                            <p:stCondLst>
                              <p:cond delay="3170"/>
                            </p:stCondLst>
                            <p:childTnLst>
                              <p:par>
                                <p:cTn id="41" presetID="56" presetClass="entr" presetSubtype="0" fill="hold" grpId="0" nodeType="afterEffect">
                                  <p:stCondLst>
                                    <p:cond delay="0"/>
                                  </p:stCondLst>
                                  <p:iterate type="lt">
                                    <p:tmPct val="10000"/>
                                  </p:iterate>
                                  <p:childTnLst>
                                    <p:set>
                                      <p:cBhvr>
                                        <p:cTn id="42" dur="1" fill="hold">
                                          <p:stCondLst>
                                            <p:cond delay="0"/>
                                          </p:stCondLst>
                                        </p:cTn>
                                        <p:tgtEl>
                                          <p:spTgt spid="18"/>
                                        </p:tgtEl>
                                        <p:attrNameLst>
                                          <p:attrName>style.visibility</p:attrName>
                                        </p:attrNameLst>
                                      </p:cBhvr>
                                      <p:to>
                                        <p:strVal val="visible"/>
                                      </p:to>
                                    </p:set>
                                    <p:anim by="(-#ppt_w*2)" calcmode="lin" valueType="num">
                                      <p:cBhvr rctx="PPT">
                                        <p:cTn id="43" dur="250" autoRev="1" fill="hold">
                                          <p:stCondLst>
                                            <p:cond delay="0"/>
                                          </p:stCondLst>
                                        </p:cTn>
                                        <p:tgtEl>
                                          <p:spTgt spid="18"/>
                                        </p:tgtEl>
                                        <p:attrNameLst>
                                          <p:attrName>ppt_w</p:attrName>
                                        </p:attrNameLst>
                                      </p:cBhvr>
                                    </p:anim>
                                    <p:anim by="(#ppt_w*0.50)" calcmode="lin" valueType="num">
                                      <p:cBhvr>
                                        <p:cTn id="44" dur="250" decel="50000" autoRev="1" fill="hold">
                                          <p:stCondLst>
                                            <p:cond delay="0"/>
                                          </p:stCondLst>
                                        </p:cTn>
                                        <p:tgtEl>
                                          <p:spTgt spid="18"/>
                                        </p:tgtEl>
                                        <p:attrNameLst>
                                          <p:attrName>ppt_x</p:attrName>
                                        </p:attrNameLst>
                                      </p:cBhvr>
                                    </p:anim>
                                    <p:anim from="(-#ppt_h/2)" to="(#ppt_y)" calcmode="lin" valueType="num">
                                      <p:cBhvr>
                                        <p:cTn id="45" dur="500" fill="hold">
                                          <p:stCondLst>
                                            <p:cond delay="0"/>
                                          </p:stCondLst>
                                        </p:cTn>
                                        <p:tgtEl>
                                          <p:spTgt spid="18"/>
                                        </p:tgtEl>
                                        <p:attrNameLst>
                                          <p:attrName>ppt_y</p:attrName>
                                        </p:attrNameLst>
                                      </p:cBhvr>
                                    </p:anim>
                                    <p:animRot by="21600000">
                                      <p:cBhvr>
                                        <p:cTn id="46" dur="500" fill="hold">
                                          <p:stCondLst>
                                            <p:cond delay="0"/>
                                          </p:stCondLst>
                                        </p:cTn>
                                        <p:tgtEl>
                                          <p:spTgt spid="18"/>
                                        </p:tgtEl>
                                        <p:attrNameLst>
                                          <p:attrName>r</p:attrName>
                                        </p:attrNameLst>
                                      </p:cBhvr>
                                    </p:animRot>
                                  </p:childTnLst>
                                </p:cTn>
                              </p:par>
                            </p:childTnLst>
                          </p:cTn>
                        </p:par>
                        <p:par>
                          <p:cTn id="47" fill="hold">
                            <p:stCondLst>
                              <p:cond delay="3869"/>
                            </p:stCondLst>
                            <p:childTnLst>
                              <p:par>
                                <p:cTn id="48" presetID="2" presetClass="entr" presetSubtype="4" decel="50000"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1+#ppt_h/2"/>
                                          </p:val>
                                        </p:tav>
                                        <p:tav tm="100000">
                                          <p:val>
                                            <p:strVal val="#ppt_y"/>
                                          </p:val>
                                        </p:tav>
                                      </p:tavLst>
                                    </p:anim>
                                  </p:childTnLst>
                                </p:cTn>
                              </p:par>
                            </p:childTnLst>
                          </p:cTn>
                        </p:par>
                        <p:par>
                          <p:cTn id="52" fill="hold">
                            <p:stCondLst>
                              <p:cond delay="4869"/>
                            </p:stCondLst>
                            <p:childTnLst>
                              <p:par>
                                <p:cTn id="53" presetID="53" presetClass="entr" presetSubtype="16"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5369"/>
                            </p:stCondLst>
                            <p:childTnLst>
                              <p:par>
                                <p:cTn id="59" presetID="53" presetClass="entr" presetSubtype="16"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869"/>
                            </p:stCondLst>
                            <p:childTnLst>
                              <p:par>
                                <p:cTn id="65" presetID="42" presetClass="entr" presetSubtype="0"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500"/>
                                        <p:tgtEl>
                                          <p:spTgt spid="5"/>
                                        </p:tgtEl>
                                      </p:cBhvr>
                                    </p:animEffect>
                                    <p:anim calcmode="lin" valueType="num">
                                      <p:cBhvr>
                                        <p:cTn id="68" dur="500" fill="hold"/>
                                        <p:tgtEl>
                                          <p:spTgt spid="5"/>
                                        </p:tgtEl>
                                        <p:attrNameLst>
                                          <p:attrName>ppt_x</p:attrName>
                                        </p:attrNameLst>
                                      </p:cBhvr>
                                      <p:tavLst>
                                        <p:tav tm="0">
                                          <p:val>
                                            <p:strVal val="#ppt_x"/>
                                          </p:val>
                                        </p:tav>
                                        <p:tav tm="100000">
                                          <p:val>
                                            <p:strVal val="#ppt_x"/>
                                          </p:val>
                                        </p:tav>
                                      </p:tavLst>
                                    </p:anim>
                                    <p:anim calcmode="lin" valueType="num">
                                      <p:cBhvr>
                                        <p:cTn id="69" dur="500" fill="hold"/>
                                        <p:tgtEl>
                                          <p:spTgt spid="5"/>
                                        </p:tgtEl>
                                        <p:attrNameLst>
                                          <p:attrName>ppt_y</p:attrName>
                                        </p:attrNameLst>
                                      </p:cBhvr>
                                      <p:tavLst>
                                        <p:tav tm="0">
                                          <p:val>
                                            <p:strVal val="#ppt_y+.1"/>
                                          </p:val>
                                        </p:tav>
                                        <p:tav tm="100000">
                                          <p:val>
                                            <p:strVal val="#ppt_y"/>
                                          </p:val>
                                        </p:tav>
                                      </p:tavLst>
                                    </p:anim>
                                  </p:childTnLst>
                                </p:cTn>
                              </p:par>
                            </p:childTnLst>
                          </p:cTn>
                        </p:par>
                        <p:par>
                          <p:cTn id="70" fill="hold">
                            <p:stCondLst>
                              <p:cond delay="6369"/>
                            </p:stCondLst>
                            <p:childTnLst>
                              <p:par>
                                <p:cTn id="71" presetID="56" presetClass="entr" presetSubtype="0" fill="hold" grpId="0" nodeType="afterEffect">
                                  <p:stCondLst>
                                    <p:cond delay="0"/>
                                  </p:stCondLst>
                                  <p:iterate type="lt">
                                    <p:tmPct val="10000"/>
                                  </p:iterate>
                                  <p:childTnLst>
                                    <p:set>
                                      <p:cBhvr>
                                        <p:cTn id="72" dur="1" fill="hold">
                                          <p:stCondLst>
                                            <p:cond delay="0"/>
                                          </p:stCondLst>
                                        </p:cTn>
                                        <p:tgtEl>
                                          <p:spTgt spid="19"/>
                                        </p:tgtEl>
                                        <p:attrNameLst>
                                          <p:attrName>style.visibility</p:attrName>
                                        </p:attrNameLst>
                                      </p:cBhvr>
                                      <p:to>
                                        <p:strVal val="visible"/>
                                      </p:to>
                                    </p:set>
                                    <p:anim by="(-#ppt_w*2)" calcmode="lin" valueType="num">
                                      <p:cBhvr rctx="PPT">
                                        <p:cTn id="73" dur="250" autoRev="1" fill="hold">
                                          <p:stCondLst>
                                            <p:cond delay="0"/>
                                          </p:stCondLst>
                                        </p:cTn>
                                        <p:tgtEl>
                                          <p:spTgt spid="19"/>
                                        </p:tgtEl>
                                        <p:attrNameLst>
                                          <p:attrName>ppt_w</p:attrName>
                                        </p:attrNameLst>
                                      </p:cBhvr>
                                    </p:anim>
                                    <p:anim by="(#ppt_w*0.50)" calcmode="lin" valueType="num">
                                      <p:cBhvr>
                                        <p:cTn id="74" dur="250" decel="50000" autoRev="1" fill="hold">
                                          <p:stCondLst>
                                            <p:cond delay="0"/>
                                          </p:stCondLst>
                                        </p:cTn>
                                        <p:tgtEl>
                                          <p:spTgt spid="19"/>
                                        </p:tgtEl>
                                        <p:attrNameLst>
                                          <p:attrName>ppt_x</p:attrName>
                                        </p:attrNameLst>
                                      </p:cBhvr>
                                    </p:anim>
                                    <p:anim from="(-#ppt_h/2)" to="(#ppt_y)" calcmode="lin" valueType="num">
                                      <p:cBhvr>
                                        <p:cTn id="75" dur="500" fill="hold">
                                          <p:stCondLst>
                                            <p:cond delay="0"/>
                                          </p:stCondLst>
                                        </p:cTn>
                                        <p:tgtEl>
                                          <p:spTgt spid="19"/>
                                        </p:tgtEl>
                                        <p:attrNameLst>
                                          <p:attrName>ppt_y</p:attrName>
                                        </p:attrNameLst>
                                      </p:cBhvr>
                                    </p:anim>
                                    <p:animRot by="21600000">
                                      <p:cBhvr>
                                        <p:cTn id="76" dur="500" fill="hold">
                                          <p:stCondLst>
                                            <p:cond delay="0"/>
                                          </p:stCondLst>
                                        </p:cTn>
                                        <p:tgtEl>
                                          <p:spTgt spid="19"/>
                                        </p:tgtEl>
                                        <p:attrNameLst>
                                          <p:attrName>r</p:attrName>
                                        </p:attrNameLst>
                                      </p:cBhvr>
                                    </p:animRot>
                                  </p:childTnLst>
                                </p:cTn>
                              </p:par>
                            </p:childTnLst>
                          </p:cTn>
                        </p:par>
                        <p:par>
                          <p:cTn id="77" fill="hold">
                            <p:stCondLst>
                              <p:cond delay="7019"/>
                            </p:stCondLst>
                            <p:childTnLst>
                              <p:par>
                                <p:cTn id="78" presetID="56" presetClass="entr" presetSubtype="0" fill="hold" grpId="0" nodeType="afterEffect">
                                  <p:stCondLst>
                                    <p:cond delay="0"/>
                                  </p:stCondLst>
                                  <p:iterate type="lt">
                                    <p:tmPct val="10000"/>
                                  </p:iterate>
                                  <p:childTnLst>
                                    <p:set>
                                      <p:cBhvr>
                                        <p:cTn id="79" dur="1" fill="hold">
                                          <p:stCondLst>
                                            <p:cond delay="0"/>
                                          </p:stCondLst>
                                        </p:cTn>
                                        <p:tgtEl>
                                          <p:spTgt spid="20"/>
                                        </p:tgtEl>
                                        <p:attrNameLst>
                                          <p:attrName>style.visibility</p:attrName>
                                        </p:attrNameLst>
                                      </p:cBhvr>
                                      <p:to>
                                        <p:strVal val="visible"/>
                                      </p:to>
                                    </p:set>
                                    <p:anim by="(-#ppt_w*2)" calcmode="lin" valueType="num">
                                      <p:cBhvr rctx="PPT">
                                        <p:cTn id="80" dur="250" autoRev="1" fill="hold">
                                          <p:stCondLst>
                                            <p:cond delay="0"/>
                                          </p:stCondLst>
                                        </p:cTn>
                                        <p:tgtEl>
                                          <p:spTgt spid="20"/>
                                        </p:tgtEl>
                                        <p:attrNameLst>
                                          <p:attrName>ppt_w</p:attrName>
                                        </p:attrNameLst>
                                      </p:cBhvr>
                                    </p:anim>
                                    <p:anim by="(#ppt_w*0.50)" calcmode="lin" valueType="num">
                                      <p:cBhvr>
                                        <p:cTn id="81" dur="250" decel="50000" autoRev="1" fill="hold">
                                          <p:stCondLst>
                                            <p:cond delay="0"/>
                                          </p:stCondLst>
                                        </p:cTn>
                                        <p:tgtEl>
                                          <p:spTgt spid="20"/>
                                        </p:tgtEl>
                                        <p:attrNameLst>
                                          <p:attrName>ppt_x</p:attrName>
                                        </p:attrNameLst>
                                      </p:cBhvr>
                                    </p:anim>
                                    <p:anim from="(-#ppt_h/2)" to="(#ppt_y)" calcmode="lin" valueType="num">
                                      <p:cBhvr>
                                        <p:cTn id="82" dur="500" fill="hold">
                                          <p:stCondLst>
                                            <p:cond delay="0"/>
                                          </p:stCondLst>
                                        </p:cTn>
                                        <p:tgtEl>
                                          <p:spTgt spid="20"/>
                                        </p:tgtEl>
                                        <p:attrNameLst>
                                          <p:attrName>ppt_y</p:attrName>
                                        </p:attrNameLst>
                                      </p:cBhvr>
                                    </p:anim>
                                    <p:animRot by="21600000">
                                      <p:cBhvr>
                                        <p:cTn id="83" dur="500" fill="hold">
                                          <p:stCondLst>
                                            <p:cond delay="0"/>
                                          </p:stCondLst>
                                        </p:cTn>
                                        <p:tgtEl>
                                          <p:spTgt spid="20"/>
                                        </p:tgtEl>
                                        <p:attrNameLst>
                                          <p:attrName>r</p:attrName>
                                        </p:attrNameLst>
                                      </p:cBhvr>
                                    </p:animRot>
                                  </p:childTnLst>
                                </p:cTn>
                              </p:par>
                            </p:childTnLst>
                          </p:cTn>
                        </p:par>
                        <p:par>
                          <p:cTn id="84" fill="hold">
                            <p:stCondLst>
                              <p:cond delay="7670"/>
                            </p:stCondLst>
                            <p:childTnLst>
                              <p:par>
                                <p:cTn id="85" presetID="2" presetClass="entr" presetSubtype="4" decel="5000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 calcmode="lin" valueType="num">
                                      <p:cBhvr additive="base">
                                        <p:cTn id="87" dur="1000" fill="hold"/>
                                        <p:tgtEl>
                                          <p:spTgt spid="16"/>
                                        </p:tgtEl>
                                        <p:attrNameLst>
                                          <p:attrName>ppt_x</p:attrName>
                                        </p:attrNameLst>
                                      </p:cBhvr>
                                      <p:tavLst>
                                        <p:tav tm="0">
                                          <p:val>
                                            <p:strVal val="#ppt_x"/>
                                          </p:val>
                                        </p:tav>
                                        <p:tav tm="100000">
                                          <p:val>
                                            <p:strVal val="#ppt_x"/>
                                          </p:val>
                                        </p:tav>
                                      </p:tavLst>
                                    </p:anim>
                                    <p:anim calcmode="lin" valueType="num">
                                      <p:cBhvr additive="base">
                                        <p:cTn id="8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5" grpId="0"/>
      <p:bldP spid="16" grpId="0"/>
      <p:bldP spid="17" grpId="0"/>
      <p:bldP spid="18" grpId="0"/>
      <p:bldP spid="19" grpId="0"/>
      <p:bldP spid="20" grpId="0"/>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融资计划</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5" name="组合 107"/>
          <p:cNvGrpSpPr/>
          <p:nvPr/>
        </p:nvGrpSpPr>
        <p:grpSpPr>
          <a:xfrm flipV="1">
            <a:off x="4608049" y="3294767"/>
            <a:ext cx="316565" cy="569912"/>
            <a:chOff x="4350846" y="4856163"/>
            <a:chExt cx="530225" cy="569912"/>
          </a:xfrm>
        </p:grpSpPr>
        <p:sp>
          <p:nvSpPr>
            <p:cNvPr id="6" name="Line 6"/>
            <p:cNvSpPr>
              <a:spLocks noChangeShapeType="1"/>
            </p:cNvSpPr>
            <p:nvPr/>
          </p:nvSpPr>
          <p:spPr bwMode="auto">
            <a:xfrm flipH="1">
              <a:off x="4350846" y="5426075"/>
              <a:ext cx="530225"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7" name="Line 7"/>
            <p:cNvSpPr>
              <a:spLocks noChangeShapeType="1"/>
            </p:cNvSpPr>
            <p:nvPr/>
          </p:nvSpPr>
          <p:spPr bwMode="auto">
            <a:xfrm>
              <a:off x="4357196" y="4856163"/>
              <a:ext cx="0" cy="5651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8" name="组合 110"/>
          <p:cNvGrpSpPr/>
          <p:nvPr/>
        </p:nvGrpSpPr>
        <p:grpSpPr>
          <a:xfrm flipV="1">
            <a:off x="3137121" y="3139724"/>
            <a:ext cx="1784318" cy="724954"/>
            <a:chOff x="2639521" y="4856163"/>
            <a:chExt cx="2238375" cy="935037"/>
          </a:xfrm>
        </p:grpSpPr>
        <p:sp>
          <p:nvSpPr>
            <p:cNvPr id="9" name="Line 8"/>
            <p:cNvSpPr>
              <a:spLocks noChangeShapeType="1"/>
            </p:cNvSpPr>
            <p:nvPr/>
          </p:nvSpPr>
          <p:spPr bwMode="auto">
            <a:xfrm flipH="1">
              <a:off x="2639521" y="5791200"/>
              <a:ext cx="2238375"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10" name="Line 9"/>
            <p:cNvSpPr>
              <a:spLocks noChangeShapeType="1"/>
            </p:cNvSpPr>
            <p:nvPr/>
          </p:nvSpPr>
          <p:spPr bwMode="auto">
            <a:xfrm>
              <a:off x="2645871" y="4856163"/>
              <a:ext cx="0" cy="930275"/>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11" name="组合 113"/>
          <p:cNvGrpSpPr/>
          <p:nvPr/>
        </p:nvGrpSpPr>
        <p:grpSpPr>
          <a:xfrm flipV="1">
            <a:off x="7316976" y="3294767"/>
            <a:ext cx="375585" cy="569912"/>
            <a:chOff x="7273433" y="4856163"/>
            <a:chExt cx="531813" cy="569912"/>
          </a:xfrm>
        </p:grpSpPr>
        <p:sp>
          <p:nvSpPr>
            <p:cNvPr id="12" name="Line 10"/>
            <p:cNvSpPr>
              <a:spLocks noChangeShapeType="1"/>
            </p:cNvSpPr>
            <p:nvPr/>
          </p:nvSpPr>
          <p:spPr bwMode="auto">
            <a:xfrm>
              <a:off x="7273433" y="5426075"/>
              <a:ext cx="531813"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13" name="Line 11"/>
            <p:cNvSpPr>
              <a:spLocks noChangeShapeType="1"/>
            </p:cNvSpPr>
            <p:nvPr/>
          </p:nvSpPr>
          <p:spPr bwMode="auto">
            <a:xfrm>
              <a:off x="7800483" y="4856163"/>
              <a:ext cx="0" cy="5651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14" name="组合 116"/>
          <p:cNvGrpSpPr/>
          <p:nvPr/>
        </p:nvGrpSpPr>
        <p:grpSpPr>
          <a:xfrm flipV="1">
            <a:off x="7313802" y="3140438"/>
            <a:ext cx="1873742" cy="727416"/>
            <a:chOff x="7270258" y="4852988"/>
            <a:chExt cx="2239963" cy="938212"/>
          </a:xfrm>
        </p:grpSpPr>
        <p:sp>
          <p:nvSpPr>
            <p:cNvPr id="15" name="Line 12"/>
            <p:cNvSpPr>
              <a:spLocks noChangeShapeType="1"/>
            </p:cNvSpPr>
            <p:nvPr/>
          </p:nvSpPr>
          <p:spPr bwMode="auto">
            <a:xfrm>
              <a:off x="7270258" y="5791200"/>
              <a:ext cx="2239963"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16" name="Line 13"/>
            <p:cNvSpPr>
              <a:spLocks noChangeShapeType="1"/>
            </p:cNvSpPr>
            <p:nvPr/>
          </p:nvSpPr>
          <p:spPr bwMode="auto">
            <a:xfrm>
              <a:off x="9505458" y="4852988"/>
              <a:ext cx="0" cy="9334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sp>
        <p:nvSpPr>
          <p:cNvPr id="17" name="Line 14"/>
          <p:cNvSpPr>
            <a:spLocks noChangeShapeType="1"/>
          </p:cNvSpPr>
          <p:nvPr/>
        </p:nvSpPr>
        <p:spPr bwMode="auto">
          <a:xfrm flipV="1">
            <a:off x="6123176" y="3483679"/>
            <a:ext cx="0" cy="381000"/>
          </a:xfrm>
          <a:prstGeom prst="line">
            <a:avLst/>
          </a:prstGeom>
          <a:noFill/>
          <a:ln w="12700" cap="flat">
            <a:solidFill>
              <a:schemeClr val="bg1">
                <a:lumMod val="8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nvGrpSpPr>
          <p:cNvPr id="18" name="组合 120"/>
          <p:cNvGrpSpPr/>
          <p:nvPr/>
        </p:nvGrpSpPr>
        <p:grpSpPr>
          <a:xfrm flipV="1">
            <a:off x="1571903" y="2985900"/>
            <a:ext cx="3349536" cy="851687"/>
            <a:chOff x="2639521" y="4856163"/>
            <a:chExt cx="2238375" cy="935037"/>
          </a:xfrm>
        </p:grpSpPr>
        <p:sp>
          <p:nvSpPr>
            <p:cNvPr id="19" name="Line 8"/>
            <p:cNvSpPr>
              <a:spLocks noChangeShapeType="1"/>
            </p:cNvSpPr>
            <p:nvPr/>
          </p:nvSpPr>
          <p:spPr bwMode="auto">
            <a:xfrm flipH="1">
              <a:off x="2639521" y="5791200"/>
              <a:ext cx="2238375"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20" name="Line 9"/>
            <p:cNvSpPr>
              <a:spLocks noChangeShapeType="1"/>
            </p:cNvSpPr>
            <p:nvPr/>
          </p:nvSpPr>
          <p:spPr bwMode="auto">
            <a:xfrm>
              <a:off x="2645871" y="4856163"/>
              <a:ext cx="0" cy="930275"/>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grpSp>
        <p:nvGrpSpPr>
          <p:cNvPr id="21" name="组合 123"/>
          <p:cNvGrpSpPr/>
          <p:nvPr/>
        </p:nvGrpSpPr>
        <p:grpSpPr>
          <a:xfrm flipV="1">
            <a:off x="7313802" y="2986614"/>
            <a:ext cx="3364626" cy="854579"/>
            <a:chOff x="7270258" y="4852988"/>
            <a:chExt cx="2239963" cy="938212"/>
          </a:xfrm>
        </p:grpSpPr>
        <p:sp>
          <p:nvSpPr>
            <p:cNvPr id="22" name="Line 12"/>
            <p:cNvSpPr>
              <a:spLocks noChangeShapeType="1"/>
            </p:cNvSpPr>
            <p:nvPr/>
          </p:nvSpPr>
          <p:spPr bwMode="auto">
            <a:xfrm>
              <a:off x="7270258" y="5791200"/>
              <a:ext cx="2239963" cy="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sp>
          <p:nvSpPr>
            <p:cNvPr id="23" name="Line 13"/>
            <p:cNvSpPr>
              <a:spLocks noChangeShapeType="1"/>
            </p:cNvSpPr>
            <p:nvPr/>
          </p:nvSpPr>
          <p:spPr bwMode="auto">
            <a:xfrm>
              <a:off x="9505458" y="4852988"/>
              <a:ext cx="0" cy="933450"/>
            </a:xfrm>
            <a:prstGeom prst="line">
              <a:avLst/>
            </a:prstGeom>
            <a:noFill/>
            <a:ln w="12700"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5D7F"/>
                </a:solidFill>
                <a:effectLst/>
                <a:uLnTx/>
                <a:uFillTx/>
                <a:cs typeface="+mn-ea"/>
                <a:sym typeface="+mn-lt"/>
              </a:endParaRPr>
            </a:p>
          </p:txBody>
        </p:sp>
      </p:grpSp>
      <p:sp>
        <p:nvSpPr>
          <p:cNvPr id="24" name="Freeform 5"/>
          <p:cNvSpPr/>
          <p:nvPr/>
        </p:nvSpPr>
        <p:spPr bwMode="auto">
          <a:xfrm flipV="1">
            <a:off x="4929376" y="2770891"/>
            <a:ext cx="2384425" cy="709613"/>
          </a:xfrm>
          <a:custGeom>
            <a:avLst/>
            <a:gdLst>
              <a:gd name="T0" fmla="*/ 88 w 3771"/>
              <a:gd name="T1" fmla="*/ 0 h 1116"/>
              <a:gd name="T2" fmla="*/ 3683 w 3771"/>
              <a:gd name="T3" fmla="*/ 0 h 1116"/>
              <a:gd name="T4" fmla="*/ 3771 w 3771"/>
              <a:gd name="T5" fmla="*/ 88 h 1116"/>
              <a:gd name="T6" fmla="*/ 3771 w 3771"/>
              <a:gd name="T7" fmla="*/ 1028 h 1116"/>
              <a:gd name="T8" fmla="*/ 3683 w 3771"/>
              <a:gd name="T9" fmla="*/ 1116 h 1116"/>
              <a:gd name="T10" fmla="*/ 88 w 3771"/>
              <a:gd name="T11" fmla="*/ 1116 h 1116"/>
              <a:gd name="T12" fmla="*/ 0 w 3771"/>
              <a:gd name="T13" fmla="*/ 1028 h 1116"/>
              <a:gd name="T14" fmla="*/ 0 w 3771"/>
              <a:gd name="T15" fmla="*/ 88 h 1116"/>
              <a:gd name="T16" fmla="*/ 88 w 3771"/>
              <a:gd name="T17" fmla="*/ 0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71" h="1116">
                <a:moveTo>
                  <a:pt x="88" y="0"/>
                </a:moveTo>
                <a:lnTo>
                  <a:pt x="3683" y="0"/>
                </a:lnTo>
                <a:cubicBezTo>
                  <a:pt x="3731" y="0"/>
                  <a:pt x="3771" y="39"/>
                  <a:pt x="3771" y="88"/>
                </a:cubicBezTo>
                <a:lnTo>
                  <a:pt x="3771" y="1028"/>
                </a:lnTo>
                <a:cubicBezTo>
                  <a:pt x="3771" y="1077"/>
                  <a:pt x="3731" y="1116"/>
                  <a:pt x="3683" y="1116"/>
                </a:cubicBezTo>
                <a:lnTo>
                  <a:pt x="88" y="1116"/>
                </a:lnTo>
                <a:cubicBezTo>
                  <a:pt x="40" y="1116"/>
                  <a:pt x="0" y="1077"/>
                  <a:pt x="0" y="1028"/>
                </a:cubicBezTo>
                <a:lnTo>
                  <a:pt x="0" y="88"/>
                </a:lnTo>
                <a:cubicBezTo>
                  <a:pt x="0" y="39"/>
                  <a:pt x="40" y="0"/>
                  <a:pt x="88" y="0"/>
                </a:cubicBezTo>
                <a:close/>
              </a:path>
            </a:pathLst>
          </a:cu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5" name="矩形 24"/>
          <p:cNvSpPr/>
          <p:nvPr/>
        </p:nvSpPr>
        <p:spPr>
          <a:xfrm>
            <a:off x="5133054" y="2894864"/>
            <a:ext cx="2031325" cy="461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defTabSz="914400" fontAlgn="base">
              <a:spcBef>
                <a:spcPct val="0"/>
              </a:spcBef>
              <a:spcAft>
                <a:spcPct val="0"/>
              </a:spcAft>
              <a:buFont typeface="Arial" panose="020B0604020202020204" pitchFamily="34" charset="0"/>
              <a:buNone/>
            </a:pPr>
            <a:r>
              <a:rPr lang="zh-CN" altLang="en-US" sz="2400" b="1" dirty="0">
                <a:solidFill>
                  <a:srgbClr val="FFFFFF"/>
                </a:solidFill>
                <a:cs typeface="+mn-ea"/>
                <a:sym typeface="+mn-lt"/>
              </a:rPr>
              <a:t>每月运营成本</a:t>
            </a:r>
            <a:endParaRPr lang="zh-CN" altLang="en-US" sz="2400" b="1" dirty="0">
              <a:solidFill>
                <a:srgbClr val="FFFFFF"/>
              </a:solidFill>
              <a:cs typeface="+mn-ea"/>
              <a:sym typeface="+mn-lt"/>
            </a:endParaRPr>
          </a:p>
        </p:txBody>
      </p:sp>
      <p:sp>
        <p:nvSpPr>
          <p:cNvPr id="26" name="Oval 15"/>
          <p:cNvSpPr>
            <a:spLocks noChangeArrowheads="1"/>
          </p:cNvSpPr>
          <p:nvPr/>
        </p:nvSpPr>
        <p:spPr bwMode="auto">
          <a:xfrm flipV="1">
            <a:off x="2683043"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7" name="Oval 16"/>
          <p:cNvSpPr>
            <a:spLocks noChangeArrowheads="1"/>
          </p:cNvSpPr>
          <p:nvPr/>
        </p:nvSpPr>
        <p:spPr bwMode="auto">
          <a:xfrm flipV="1">
            <a:off x="4188975"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8" name="Oval 17"/>
          <p:cNvSpPr>
            <a:spLocks noChangeArrowheads="1"/>
          </p:cNvSpPr>
          <p:nvPr/>
        </p:nvSpPr>
        <p:spPr bwMode="auto">
          <a:xfrm flipV="1">
            <a:off x="5694907"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29" name="Oval 18"/>
          <p:cNvSpPr>
            <a:spLocks noChangeArrowheads="1"/>
          </p:cNvSpPr>
          <p:nvPr/>
        </p:nvSpPr>
        <p:spPr bwMode="auto">
          <a:xfrm flipV="1">
            <a:off x="7200839"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0" name="Oval 19"/>
          <p:cNvSpPr>
            <a:spLocks noChangeArrowheads="1"/>
          </p:cNvSpPr>
          <p:nvPr/>
        </p:nvSpPr>
        <p:spPr bwMode="auto">
          <a:xfrm flipV="1">
            <a:off x="8707006" y="3837587"/>
            <a:ext cx="905562"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1" name="Oval 19"/>
          <p:cNvSpPr>
            <a:spLocks noChangeArrowheads="1"/>
          </p:cNvSpPr>
          <p:nvPr/>
        </p:nvSpPr>
        <p:spPr bwMode="auto">
          <a:xfrm flipV="1">
            <a:off x="10211348" y="3837587"/>
            <a:ext cx="905562"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2" name="Oval 15"/>
          <p:cNvSpPr>
            <a:spLocks noChangeArrowheads="1"/>
          </p:cNvSpPr>
          <p:nvPr/>
        </p:nvSpPr>
        <p:spPr bwMode="auto">
          <a:xfrm flipV="1">
            <a:off x="1177111" y="3837587"/>
            <a:ext cx="907620" cy="911738"/>
          </a:xfrm>
          <a:prstGeom prst="ellipse">
            <a:avLst/>
          </a:prstGeom>
          <a:solidFill>
            <a:schemeClr val="accent2"/>
          </a:solidFill>
          <a:ln w="28575">
            <a:solidFill>
              <a:srgbClr val="FFFFFF"/>
            </a:solid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0" cap="none" spc="0" normalizeH="0" baseline="0" noProof="0">
              <a:ln>
                <a:noFill/>
              </a:ln>
              <a:solidFill>
                <a:srgbClr val="005D7F"/>
              </a:solidFill>
              <a:effectLst/>
              <a:uLnTx/>
              <a:uFillTx/>
              <a:cs typeface="+mn-ea"/>
              <a:sym typeface="+mn-lt"/>
            </a:endParaRPr>
          </a:p>
        </p:txBody>
      </p:sp>
      <p:sp>
        <p:nvSpPr>
          <p:cNvPr id="33" name="矩形 32"/>
          <p:cNvSpPr/>
          <p:nvPr/>
        </p:nvSpPr>
        <p:spPr>
          <a:xfrm>
            <a:off x="1289992"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设备折旧</a:t>
            </a:r>
            <a:endParaRPr lang="zh-CN" altLang="zh-CN" sz="1800" b="1" kern="100" dirty="0">
              <a:solidFill>
                <a:srgbClr val="FFFFFF"/>
              </a:solidFill>
              <a:cs typeface="+mn-ea"/>
              <a:sym typeface="+mn-lt"/>
            </a:endParaRPr>
          </a:p>
        </p:txBody>
      </p:sp>
      <p:sp>
        <p:nvSpPr>
          <p:cNvPr id="34" name="矩形 33"/>
          <p:cNvSpPr/>
          <p:nvPr/>
        </p:nvSpPr>
        <p:spPr>
          <a:xfrm>
            <a:off x="2818002"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库存商品</a:t>
            </a:r>
            <a:endParaRPr lang="zh-CN" altLang="zh-CN" sz="1800" b="1" kern="100" dirty="0">
              <a:solidFill>
                <a:srgbClr val="FFFFFF"/>
              </a:solidFill>
              <a:cs typeface="+mn-ea"/>
              <a:sym typeface="+mn-lt"/>
            </a:endParaRPr>
          </a:p>
        </p:txBody>
      </p:sp>
      <p:sp>
        <p:nvSpPr>
          <p:cNvPr id="35" name="矩形 34"/>
          <p:cNvSpPr/>
          <p:nvPr/>
        </p:nvSpPr>
        <p:spPr>
          <a:xfrm>
            <a:off x="4273824"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摊销费用</a:t>
            </a:r>
            <a:endParaRPr lang="zh-CN" altLang="zh-CN" sz="1800" b="1" kern="100" dirty="0">
              <a:solidFill>
                <a:srgbClr val="FFFFFF"/>
              </a:solidFill>
              <a:cs typeface="+mn-ea"/>
              <a:sym typeface="+mn-lt"/>
            </a:endParaRPr>
          </a:p>
        </p:txBody>
      </p:sp>
      <p:sp>
        <p:nvSpPr>
          <p:cNvPr id="36" name="矩形 35"/>
          <p:cNvSpPr/>
          <p:nvPr/>
        </p:nvSpPr>
        <p:spPr>
          <a:xfrm>
            <a:off x="5801834"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水电费</a:t>
            </a:r>
            <a:endParaRPr lang="zh-CN" altLang="zh-CN" sz="1800" b="1" kern="100" dirty="0">
              <a:solidFill>
                <a:srgbClr val="FFFFFF"/>
              </a:solidFill>
              <a:cs typeface="+mn-ea"/>
              <a:sym typeface="+mn-lt"/>
            </a:endParaRPr>
          </a:p>
        </p:txBody>
      </p:sp>
      <p:sp>
        <p:nvSpPr>
          <p:cNvPr id="37" name="矩形 36"/>
          <p:cNvSpPr/>
          <p:nvPr/>
        </p:nvSpPr>
        <p:spPr>
          <a:xfrm>
            <a:off x="7329845"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人员工资</a:t>
            </a:r>
            <a:endParaRPr lang="zh-CN" altLang="zh-CN" sz="1800" b="1" kern="100" dirty="0">
              <a:solidFill>
                <a:srgbClr val="FFFFFF"/>
              </a:solidFill>
              <a:cs typeface="+mn-ea"/>
              <a:sym typeface="+mn-lt"/>
            </a:endParaRPr>
          </a:p>
        </p:txBody>
      </p:sp>
      <p:sp>
        <p:nvSpPr>
          <p:cNvPr id="38" name="矩形 37"/>
          <p:cNvSpPr/>
          <p:nvPr/>
        </p:nvSpPr>
        <p:spPr>
          <a:xfrm>
            <a:off x="8857855"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zh-CN" sz="1800" b="1" kern="100" dirty="0">
                <a:solidFill>
                  <a:srgbClr val="FFFFFF"/>
                </a:solidFill>
                <a:cs typeface="+mn-ea"/>
                <a:sym typeface="+mn-lt"/>
              </a:rPr>
              <a:t>房屋租金</a:t>
            </a:r>
            <a:endParaRPr lang="zh-CN" altLang="zh-CN" sz="1800" b="1" kern="100" dirty="0">
              <a:solidFill>
                <a:srgbClr val="FFFFFF"/>
              </a:solidFill>
              <a:cs typeface="+mn-ea"/>
              <a:sym typeface="+mn-lt"/>
            </a:endParaRPr>
          </a:p>
        </p:txBody>
      </p:sp>
      <p:sp>
        <p:nvSpPr>
          <p:cNvPr id="39" name="矩形 38"/>
          <p:cNvSpPr/>
          <p:nvPr/>
        </p:nvSpPr>
        <p:spPr>
          <a:xfrm>
            <a:off x="10337739" y="4016457"/>
            <a:ext cx="681858" cy="553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fontAlgn="base">
              <a:lnSpc>
                <a:spcPts val="1800"/>
              </a:lnSpc>
              <a:spcBef>
                <a:spcPct val="0"/>
              </a:spcBef>
              <a:buFont typeface="Arial" panose="020B0604020202020204" pitchFamily="34" charset="0"/>
              <a:buNone/>
            </a:pPr>
            <a:r>
              <a:rPr lang="zh-CN" altLang="en-US" sz="1800" b="1" kern="100" dirty="0">
                <a:solidFill>
                  <a:srgbClr val="FFFFFF"/>
                </a:solidFill>
                <a:cs typeface="+mn-ea"/>
                <a:sym typeface="+mn-lt"/>
              </a:rPr>
              <a:t>推广费用</a:t>
            </a:r>
            <a:endParaRPr lang="zh-CN" altLang="zh-CN" sz="1800" b="1" kern="100" dirty="0">
              <a:solidFill>
                <a:srgbClr val="FFFFFF"/>
              </a:solidFill>
              <a:cs typeface="+mn-ea"/>
              <a:sym typeface="+mn-lt"/>
            </a:endParaRPr>
          </a:p>
        </p:txBody>
      </p:sp>
      <p:sp>
        <p:nvSpPr>
          <p:cNvPr id="40" name="矩形 39"/>
          <p:cNvSpPr/>
          <p:nvPr/>
        </p:nvSpPr>
        <p:spPr>
          <a:xfrm>
            <a:off x="1118600" y="4983585"/>
            <a:ext cx="1024639" cy="323165"/>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7333</a:t>
            </a:r>
            <a:endParaRPr lang="zh-CN" altLang="zh-CN" sz="2800" kern="100" dirty="0">
              <a:solidFill>
                <a:schemeClr val="bg2"/>
              </a:solidFill>
              <a:cs typeface="+mn-ea"/>
              <a:sym typeface="+mn-lt"/>
            </a:endParaRPr>
          </a:p>
        </p:txBody>
      </p:sp>
      <p:sp>
        <p:nvSpPr>
          <p:cNvPr id="41" name="矩形 40"/>
          <p:cNvSpPr/>
          <p:nvPr/>
        </p:nvSpPr>
        <p:spPr>
          <a:xfrm>
            <a:off x="2553648" y="4983585"/>
            <a:ext cx="1234632"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16500</a:t>
            </a:r>
            <a:endParaRPr lang="zh-CN" altLang="zh-CN" sz="2800" kern="100" dirty="0">
              <a:solidFill>
                <a:schemeClr val="bg2"/>
              </a:solidFill>
              <a:cs typeface="+mn-ea"/>
              <a:sym typeface="+mn-lt"/>
            </a:endParaRPr>
          </a:p>
        </p:txBody>
      </p:sp>
      <p:sp>
        <p:nvSpPr>
          <p:cNvPr id="42" name="矩形 41"/>
          <p:cNvSpPr/>
          <p:nvPr/>
        </p:nvSpPr>
        <p:spPr>
          <a:xfrm>
            <a:off x="4174622" y="4983585"/>
            <a:ext cx="1024639"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6833</a:t>
            </a:r>
            <a:endParaRPr lang="zh-CN" altLang="zh-CN" sz="2800" kern="100" dirty="0">
              <a:solidFill>
                <a:schemeClr val="bg2"/>
              </a:solidFill>
              <a:cs typeface="+mn-ea"/>
              <a:sym typeface="+mn-lt"/>
            </a:endParaRPr>
          </a:p>
        </p:txBody>
      </p:sp>
      <p:sp>
        <p:nvSpPr>
          <p:cNvPr id="43" name="矩形 42"/>
          <p:cNvSpPr/>
          <p:nvPr/>
        </p:nvSpPr>
        <p:spPr>
          <a:xfrm>
            <a:off x="5690602" y="4983585"/>
            <a:ext cx="1024639"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9000</a:t>
            </a:r>
            <a:endParaRPr lang="zh-CN" altLang="zh-CN" sz="2800" kern="100" dirty="0">
              <a:solidFill>
                <a:schemeClr val="bg2"/>
              </a:solidFill>
              <a:cs typeface="+mn-ea"/>
              <a:sym typeface="+mn-lt"/>
            </a:endParaRPr>
          </a:p>
        </p:txBody>
      </p:sp>
      <p:sp>
        <p:nvSpPr>
          <p:cNvPr id="44" name="矩形 43"/>
          <p:cNvSpPr/>
          <p:nvPr/>
        </p:nvSpPr>
        <p:spPr>
          <a:xfrm>
            <a:off x="7089554" y="4983585"/>
            <a:ext cx="1234632"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79200</a:t>
            </a:r>
            <a:endParaRPr lang="zh-CN" altLang="zh-CN" sz="2800" kern="100" dirty="0">
              <a:solidFill>
                <a:schemeClr val="bg2"/>
              </a:solidFill>
              <a:cs typeface="+mn-ea"/>
              <a:sym typeface="+mn-lt"/>
            </a:endParaRPr>
          </a:p>
        </p:txBody>
      </p:sp>
      <p:sp>
        <p:nvSpPr>
          <p:cNvPr id="45" name="矩形 44"/>
          <p:cNvSpPr/>
          <p:nvPr/>
        </p:nvSpPr>
        <p:spPr>
          <a:xfrm>
            <a:off x="8624747" y="4983585"/>
            <a:ext cx="1234632"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92000</a:t>
            </a:r>
            <a:endParaRPr lang="zh-CN" altLang="zh-CN" sz="2800" kern="100" dirty="0">
              <a:solidFill>
                <a:schemeClr val="bg2"/>
              </a:solidFill>
              <a:cs typeface="+mn-ea"/>
              <a:sym typeface="+mn-lt"/>
            </a:endParaRPr>
          </a:p>
        </p:txBody>
      </p:sp>
      <p:sp>
        <p:nvSpPr>
          <p:cNvPr id="46" name="矩形 45"/>
          <p:cNvSpPr/>
          <p:nvPr/>
        </p:nvSpPr>
        <p:spPr>
          <a:xfrm>
            <a:off x="10166350" y="4983585"/>
            <a:ext cx="1024639" cy="350930"/>
          </a:xfrm>
          <a:prstGeom prst="rect">
            <a:avLst/>
          </a:prstGeom>
        </p:spPr>
        <p:txBody>
          <a:bodyPr wrap="none">
            <a:spAutoFit/>
          </a:bodyPr>
          <a:lstStyle/>
          <a:p>
            <a:pPr algn="ctr" defTabSz="914400" fontAlgn="base">
              <a:lnSpc>
                <a:spcPts val="1800"/>
              </a:lnSpc>
              <a:spcBef>
                <a:spcPct val="0"/>
              </a:spcBef>
              <a:buFont typeface="Arial" panose="020B0604020202020204" pitchFamily="34" charset="0"/>
              <a:buNone/>
            </a:pPr>
            <a:r>
              <a:rPr lang="en-US" altLang="zh-CN" sz="2800" kern="100" dirty="0">
                <a:solidFill>
                  <a:schemeClr val="bg2"/>
                </a:solidFill>
                <a:cs typeface="+mn-ea"/>
                <a:sym typeface="+mn-lt"/>
              </a:rPr>
              <a:t>8000</a:t>
            </a:r>
            <a:endParaRPr lang="zh-CN" altLang="zh-CN" sz="2800" kern="100" dirty="0">
              <a:solidFill>
                <a:schemeClr val="bg2"/>
              </a:solidFill>
              <a:cs typeface="+mn-ea"/>
              <a:sym typeface="+mn-lt"/>
            </a:endParaRPr>
          </a:p>
        </p:txBody>
      </p:sp>
      <p:sp>
        <p:nvSpPr>
          <p:cNvPr id="47" name="矩形 46"/>
          <p:cNvSpPr/>
          <p:nvPr/>
        </p:nvSpPr>
        <p:spPr>
          <a:xfrm>
            <a:off x="4247647" y="5990965"/>
            <a:ext cx="3653564" cy="399725"/>
          </a:xfrm>
          <a:prstGeom prst="rect">
            <a:avLst/>
          </a:prstGeom>
          <a:noFill/>
        </p:spPr>
        <p:txBody>
          <a:bodyPr wrap="none">
            <a:spAutoFit/>
          </a:bodyPr>
          <a:lstStyle/>
          <a:p>
            <a:pPr algn="ctr" defTabSz="914400" fontAlgn="base">
              <a:lnSpc>
                <a:spcPts val="1800"/>
              </a:lnSpc>
              <a:spcBef>
                <a:spcPct val="0"/>
              </a:spcBef>
              <a:buFont typeface="Arial" panose="020B0604020202020204" pitchFamily="34" charset="0"/>
              <a:buNone/>
            </a:pPr>
            <a:r>
              <a:rPr lang="zh-CN" altLang="en-US" sz="2400" b="1" kern="100" dirty="0">
                <a:solidFill>
                  <a:schemeClr val="accent1"/>
                </a:solidFill>
                <a:cs typeface="+mn-ea"/>
                <a:sym typeface="+mn-lt"/>
              </a:rPr>
              <a:t>合计：</a:t>
            </a:r>
            <a:r>
              <a:rPr lang="en-US" altLang="zh-CN" sz="4400" kern="100" dirty="0">
                <a:solidFill>
                  <a:schemeClr val="accent1"/>
                </a:solidFill>
                <a:cs typeface="+mn-ea"/>
                <a:sym typeface="+mn-lt"/>
              </a:rPr>
              <a:t>320800</a:t>
            </a:r>
            <a:r>
              <a:rPr lang="zh-CN" altLang="en-US" sz="4400" kern="100" dirty="0">
                <a:solidFill>
                  <a:schemeClr val="accent1"/>
                </a:solidFill>
                <a:cs typeface="+mn-ea"/>
                <a:sym typeface="+mn-lt"/>
              </a:rPr>
              <a:t>元</a:t>
            </a:r>
            <a:endParaRPr lang="zh-CN" altLang="zh-CN" sz="2400" kern="100" dirty="0">
              <a:solidFill>
                <a:schemeClr val="accent1"/>
              </a:solidFill>
              <a:cs typeface="+mn-ea"/>
              <a:sym typeface="+mn-lt"/>
            </a:endParaRPr>
          </a:p>
        </p:txBody>
      </p:sp>
      <p:sp>
        <p:nvSpPr>
          <p:cNvPr id="48" name="矩形 47"/>
          <p:cNvSpPr/>
          <p:nvPr/>
        </p:nvSpPr>
        <p:spPr>
          <a:xfrm>
            <a:off x="1461404" y="1489116"/>
            <a:ext cx="9655506" cy="707886"/>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zh-CN" sz="2000" dirty="0">
                <a:solidFill>
                  <a:schemeClr val="accent2"/>
                </a:solidFill>
                <a:cs typeface="+mn-ea"/>
                <a:sym typeface="+mn-lt"/>
              </a:rPr>
              <a:t>设计年运营收入约为</a:t>
            </a:r>
            <a:r>
              <a:rPr lang="en-US" altLang="zh-CN" sz="2000" dirty="0">
                <a:solidFill>
                  <a:schemeClr val="accent2"/>
                </a:solidFill>
                <a:cs typeface="+mn-ea"/>
                <a:sym typeface="+mn-lt"/>
              </a:rPr>
              <a:t>513.16</a:t>
            </a:r>
            <a:r>
              <a:rPr lang="zh-CN" altLang="en-US" sz="2000" dirty="0">
                <a:solidFill>
                  <a:schemeClr val="accent2"/>
                </a:solidFill>
                <a:cs typeface="+mn-ea"/>
                <a:sym typeface="+mn-lt"/>
              </a:rPr>
              <a:t>万</a:t>
            </a:r>
            <a:r>
              <a:rPr lang="zh-CN" altLang="zh-CN" sz="2000" dirty="0">
                <a:solidFill>
                  <a:schemeClr val="accent2"/>
                </a:solidFill>
                <a:cs typeface="+mn-ea"/>
                <a:sym typeface="+mn-lt"/>
              </a:rPr>
              <a:t>元，固定资产金额</a:t>
            </a:r>
            <a:r>
              <a:rPr lang="en-US" altLang="zh-CN" sz="2000" dirty="0">
                <a:solidFill>
                  <a:schemeClr val="accent2"/>
                </a:solidFill>
                <a:cs typeface="+mn-ea"/>
                <a:sym typeface="+mn-lt"/>
              </a:rPr>
              <a:t>44</a:t>
            </a:r>
            <a:r>
              <a:rPr lang="zh-CN" altLang="en-US" sz="2000" dirty="0">
                <a:solidFill>
                  <a:schemeClr val="accent2"/>
                </a:solidFill>
                <a:cs typeface="+mn-ea"/>
                <a:sym typeface="+mn-lt"/>
              </a:rPr>
              <a:t>万</a:t>
            </a:r>
            <a:r>
              <a:rPr lang="zh-CN" altLang="zh-CN" sz="2000" dirty="0">
                <a:solidFill>
                  <a:schemeClr val="accent2"/>
                </a:solidFill>
                <a:cs typeface="+mn-ea"/>
                <a:sym typeface="+mn-lt"/>
              </a:rPr>
              <a:t>元、房屋租金（年付）</a:t>
            </a:r>
            <a:r>
              <a:rPr lang="en-US" altLang="zh-CN" sz="2000" dirty="0">
                <a:solidFill>
                  <a:schemeClr val="accent2"/>
                </a:solidFill>
                <a:cs typeface="+mn-ea"/>
                <a:sym typeface="+mn-lt"/>
              </a:rPr>
              <a:t>110.4</a:t>
            </a:r>
            <a:r>
              <a:rPr lang="zh-CN" altLang="en-US" sz="2000" dirty="0">
                <a:solidFill>
                  <a:schemeClr val="accent2"/>
                </a:solidFill>
                <a:cs typeface="+mn-ea"/>
                <a:sym typeface="+mn-lt"/>
              </a:rPr>
              <a:t>万</a:t>
            </a:r>
            <a:r>
              <a:rPr lang="zh-CN" altLang="zh-CN" sz="2000" dirty="0">
                <a:solidFill>
                  <a:schemeClr val="accent2"/>
                </a:solidFill>
                <a:cs typeface="+mn-ea"/>
                <a:sym typeface="+mn-lt"/>
              </a:rPr>
              <a:t>元。预计固定资产使用</a:t>
            </a:r>
            <a:r>
              <a:rPr lang="en-US" altLang="zh-CN" sz="2000" dirty="0">
                <a:solidFill>
                  <a:schemeClr val="accent2"/>
                </a:solidFill>
                <a:cs typeface="+mn-ea"/>
                <a:sym typeface="+mn-lt"/>
              </a:rPr>
              <a:t>5</a:t>
            </a:r>
            <a:r>
              <a:rPr lang="zh-CN" altLang="zh-CN" sz="2000" dirty="0">
                <a:solidFill>
                  <a:schemeClr val="accent2"/>
                </a:solidFill>
                <a:cs typeface="+mn-ea"/>
                <a:sym typeface="+mn-lt"/>
              </a:rPr>
              <a:t>年，固定资产折旧采用平均年限法计算</a:t>
            </a:r>
            <a:r>
              <a:rPr lang="en-US" altLang="zh-CN" sz="2000" dirty="0">
                <a:solidFill>
                  <a:schemeClr val="accent2"/>
                </a:solidFill>
                <a:cs typeface="+mn-ea"/>
                <a:sym typeface="+mn-lt"/>
              </a:rPr>
              <a:t>(7</a:t>
            </a:r>
            <a:r>
              <a:rPr lang="zh-CN" altLang="zh-CN" sz="2000" dirty="0">
                <a:solidFill>
                  <a:schemeClr val="accent2"/>
                </a:solidFill>
                <a:cs typeface="+mn-ea"/>
                <a:sym typeface="+mn-lt"/>
              </a:rPr>
              <a:t>、</a:t>
            </a:r>
            <a:r>
              <a:rPr lang="en-US" altLang="zh-CN" sz="2000" dirty="0">
                <a:solidFill>
                  <a:schemeClr val="accent2"/>
                </a:solidFill>
                <a:cs typeface="+mn-ea"/>
                <a:sym typeface="+mn-lt"/>
              </a:rPr>
              <a:t>8</a:t>
            </a:r>
            <a:r>
              <a:rPr lang="zh-CN" altLang="zh-CN" sz="2000" dirty="0">
                <a:solidFill>
                  <a:schemeClr val="accent2"/>
                </a:solidFill>
                <a:cs typeface="+mn-ea"/>
                <a:sym typeface="+mn-lt"/>
              </a:rPr>
              <a:t>月除外</a:t>
            </a:r>
            <a:r>
              <a:rPr lang="en-US" altLang="zh-CN" sz="2000" dirty="0">
                <a:solidFill>
                  <a:schemeClr val="accent2"/>
                </a:solidFill>
                <a:cs typeface="+mn-ea"/>
                <a:sym typeface="+mn-lt"/>
              </a:rPr>
              <a:t>)</a:t>
            </a:r>
            <a:r>
              <a:rPr lang="zh-CN" altLang="zh-CN" sz="2000" dirty="0">
                <a:solidFill>
                  <a:schemeClr val="accent2"/>
                </a:solidFill>
                <a:cs typeface="+mn-ea"/>
                <a:sym typeface="+mn-lt"/>
              </a:rPr>
              <a:t>。</a:t>
            </a:r>
            <a:endParaRPr lang="zh-CN" altLang="en-US" sz="2000" dirty="0">
              <a:solidFill>
                <a:schemeClr val="accent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23" presetClass="entr" presetSubtype="16" fill="hold" grpId="0" nodeType="afterEffect">
                                  <p:stCondLst>
                                    <p:cond delay="0"/>
                                  </p:stCondLst>
                                  <p:iterate type="lt">
                                    <p:tmPct val="10000"/>
                                  </p:iterate>
                                  <p:childTnLst>
                                    <p:set>
                                      <p:cBhvr>
                                        <p:cTn id="29" dur="1" fill="hold">
                                          <p:stCondLst>
                                            <p:cond delay="0"/>
                                          </p:stCondLst>
                                        </p:cTn>
                                        <p:tgtEl>
                                          <p:spTgt spid="48">
                                            <p:txEl>
                                              <p:pRg st="0" end="0"/>
                                            </p:txEl>
                                          </p:spTgt>
                                        </p:tgtEl>
                                        <p:attrNameLst>
                                          <p:attrName>style.visibility</p:attrName>
                                        </p:attrNameLst>
                                      </p:cBhvr>
                                      <p:to>
                                        <p:strVal val="visible"/>
                                      </p:to>
                                    </p:set>
                                    <p:anim calcmode="lin" valueType="num">
                                      <p:cBhvr>
                                        <p:cTn id="30" dur="5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31" dur="500" fill="hold"/>
                                        <p:tgtEl>
                                          <p:spTgt spid="4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strVal val="#ppt_w*0.70"/>
                                          </p:val>
                                        </p:tav>
                                        <p:tav tm="100000">
                                          <p:val>
                                            <p:strVal val="#ppt_w"/>
                                          </p:val>
                                        </p:tav>
                                      </p:tavLst>
                                    </p:anim>
                                    <p:anim calcmode="lin" valueType="num">
                                      <p:cBhvr>
                                        <p:cTn id="37" dur="1000" fill="hold"/>
                                        <p:tgtEl>
                                          <p:spTgt spid="5"/>
                                        </p:tgtEl>
                                        <p:attrNameLst>
                                          <p:attrName>ppt_h</p:attrName>
                                        </p:attrNameLst>
                                      </p:cBhvr>
                                      <p:tavLst>
                                        <p:tav tm="0">
                                          <p:val>
                                            <p:strVal val="#ppt_h"/>
                                          </p:val>
                                        </p:tav>
                                        <p:tav tm="100000">
                                          <p:val>
                                            <p:strVal val="#ppt_h"/>
                                          </p:val>
                                        </p:tav>
                                      </p:tavLst>
                                    </p:anim>
                                    <p:animEffect transition="in" filter="fade">
                                      <p:cBhvr>
                                        <p:cTn id="38" dur="1000"/>
                                        <p:tgtEl>
                                          <p:spTgt spid="5"/>
                                        </p:tgtEl>
                                      </p:cBhvr>
                                    </p:animEffect>
                                  </p:childTnLst>
                                </p:cTn>
                              </p:par>
                              <p:par>
                                <p:cTn id="39" presetID="55"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1000" fill="hold"/>
                                        <p:tgtEl>
                                          <p:spTgt spid="8"/>
                                        </p:tgtEl>
                                        <p:attrNameLst>
                                          <p:attrName>ppt_w</p:attrName>
                                        </p:attrNameLst>
                                      </p:cBhvr>
                                      <p:tavLst>
                                        <p:tav tm="0">
                                          <p:val>
                                            <p:strVal val="#ppt_w*0.70"/>
                                          </p:val>
                                        </p:tav>
                                        <p:tav tm="100000">
                                          <p:val>
                                            <p:strVal val="#ppt_w"/>
                                          </p:val>
                                        </p:tav>
                                      </p:tavLst>
                                    </p:anim>
                                    <p:anim calcmode="lin" valueType="num">
                                      <p:cBhvr>
                                        <p:cTn id="42" dur="1000" fill="hold"/>
                                        <p:tgtEl>
                                          <p:spTgt spid="8"/>
                                        </p:tgtEl>
                                        <p:attrNameLst>
                                          <p:attrName>ppt_h</p:attrName>
                                        </p:attrNameLst>
                                      </p:cBhvr>
                                      <p:tavLst>
                                        <p:tav tm="0">
                                          <p:val>
                                            <p:strVal val="#ppt_h"/>
                                          </p:val>
                                        </p:tav>
                                        <p:tav tm="100000">
                                          <p:val>
                                            <p:strVal val="#ppt_h"/>
                                          </p:val>
                                        </p:tav>
                                      </p:tavLst>
                                    </p:anim>
                                    <p:animEffect transition="in" filter="fade">
                                      <p:cBhvr>
                                        <p:cTn id="43" dur="1000"/>
                                        <p:tgtEl>
                                          <p:spTgt spid="8"/>
                                        </p:tgtEl>
                                      </p:cBhvr>
                                    </p:animEffect>
                                  </p:childTnLst>
                                </p:cTn>
                              </p:par>
                              <p:par>
                                <p:cTn id="44" presetID="55" presetClass="entr" presetSubtype="0"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1000" fill="hold"/>
                                        <p:tgtEl>
                                          <p:spTgt spid="11"/>
                                        </p:tgtEl>
                                        <p:attrNameLst>
                                          <p:attrName>ppt_w</p:attrName>
                                        </p:attrNameLst>
                                      </p:cBhvr>
                                      <p:tavLst>
                                        <p:tav tm="0">
                                          <p:val>
                                            <p:strVal val="#ppt_w*0.70"/>
                                          </p:val>
                                        </p:tav>
                                        <p:tav tm="100000">
                                          <p:val>
                                            <p:strVal val="#ppt_w"/>
                                          </p:val>
                                        </p:tav>
                                      </p:tavLst>
                                    </p:anim>
                                    <p:anim calcmode="lin" valueType="num">
                                      <p:cBhvr>
                                        <p:cTn id="47" dur="1000" fill="hold"/>
                                        <p:tgtEl>
                                          <p:spTgt spid="11"/>
                                        </p:tgtEl>
                                        <p:attrNameLst>
                                          <p:attrName>ppt_h</p:attrName>
                                        </p:attrNameLst>
                                      </p:cBhvr>
                                      <p:tavLst>
                                        <p:tav tm="0">
                                          <p:val>
                                            <p:strVal val="#ppt_h"/>
                                          </p:val>
                                        </p:tav>
                                        <p:tav tm="100000">
                                          <p:val>
                                            <p:strVal val="#ppt_h"/>
                                          </p:val>
                                        </p:tav>
                                      </p:tavLst>
                                    </p:anim>
                                    <p:animEffect transition="in" filter="fade">
                                      <p:cBhvr>
                                        <p:cTn id="48" dur="1000"/>
                                        <p:tgtEl>
                                          <p:spTgt spid="11"/>
                                        </p:tgtEl>
                                      </p:cBhvr>
                                    </p:animEffect>
                                  </p:childTnLst>
                                </p:cTn>
                              </p:par>
                              <p:par>
                                <p:cTn id="49" presetID="55"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1000" fill="hold"/>
                                        <p:tgtEl>
                                          <p:spTgt spid="14"/>
                                        </p:tgtEl>
                                        <p:attrNameLst>
                                          <p:attrName>ppt_w</p:attrName>
                                        </p:attrNameLst>
                                      </p:cBhvr>
                                      <p:tavLst>
                                        <p:tav tm="0">
                                          <p:val>
                                            <p:strVal val="#ppt_w*0.70"/>
                                          </p:val>
                                        </p:tav>
                                        <p:tav tm="100000">
                                          <p:val>
                                            <p:strVal val="#ppt_w"/>
                                          </p:val>
                                        </p:tav>
                                      </p:tavLst>
                                    </p:anim>
                                    <p:anim calcmode="lin" valueType="num">
                                      <p:cBhvr>
                                        <p:cTn id="52" dur="1000" fill="hold"/>
                                        <p:tgtEl>
                                          <p:spTgt spid="14"/>
                                        </p:tgtEl>
                                        <p:attrNameLst>
                                          <p:attrName>ppt_h</p:attrName>
                                        </p:attrNameLst>
                                      </p:cBhvr>
                                      <p:tavLst>
                                        <p:tav tm="0">
                                          <p:val>
                                            <p:strVal val="#ppt_h"/>
                                          </p:val>
                                        </p:tav>
                                        <p:tav tm="100000">
                                          <p:val>
                                            <p:strVal val="#ppt_h"/>
                                          </p:val>
                                        </p:tav>
                                      </p:tavLst>
                                    </p:anim>
                                    <p:animEffect transition="in" filter="fade">
                                      <p:cBhvr>
                                        <p:cTn id="53" dur="1000"/>
                                        <p:tgtEl>
                                          <p:spTgt spid="14"/>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1000" fill="hold"/>
                                        <p:tgtEl>
                                          <p:spTgt spid="17"/>
                                        </p:tgtEl>
                                        <p:attrNameLst>
                                          <p:attrName>ppt_w</p:attrName>
                                        </p:attrNameLst>
                                      </p:cBhvr>
                                      <p:tavLst>
                                        <p:tav tm="0">
                                          <p:val>
                                            <p:strVal val="#ppt_w*0.70"/>
                                          </p:val>
                                        </p:tav>
                                        <p:tav tm="100000">
                                          <p:val>
                                            <p:strVal val="#ppt_w"/>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animEffect transition="in" filter="fade">
                                      <p:cBhvr>
                                        <p:cTn id="58" dur="1000"/>
                                        <p:tgtEl>
                                          <p:spTgt spid="17"/>
                                        </p:tgtEl>
                                      </p:cBhvr>
                                    </p:animEffect>
                                  </p:childTnLst>
                                </p:cTn>
                              </p:par>
                              <p:par>
                                <p:cTn id="59" presetID="55"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1000" fill="hold"/>
                                        <p:tgtEl>
                                          <p:spTgt spid="18"/>
                                        </p:tgtEl>
                                        <p:attrNameLst>
                                          <p:attrName>ppt_w</p:attrName>
                                        </p:attrNameLst>
                                      </p:cBhvr>
                                      <p:tavLst>
                                        <p:tav tm="0">
                                          <p:val>
                                            <p:strVal val="#ppt_w*0.70"/>
                                          </p:val>
                                        </p:tav>
                                        <p:tav tm="100000">
                                          <p:val>
                                            <p:strVal val="#ppt_w"/>
                                          </p:val>
                                        </p:tav>
                                      </p:tavLst>
                                    </p:anim>
                                    <p:anim calcmode="lin" valueType="num">
                                      <p:cBhvr>
                                        <p:cTn id="62" dur="1000" fill="hold"/>
                                        <p:tgtEl>
                                          <p:spTgt spid="18"/>
                                        </p:tgtEl>
                                        <p:attrNameLst>
                                          <p:attrName>ppt_h</p:attrName>
                                        </p:attrNameLst>
                                      </p:cBhvr>
                                      <p:tavLst>
                                        <p:tav tm="0">
                                          <p:val>
                                            <p:strVal val="#ppt_h"/>
                                          </p:val>
                                        </p:tav>
                                        <p:tav tm="100000">
                                          <p:val>
                                            <p:strVal val="#ppt_h"/>
                                          </p:val>
                                        </p:tav>
                                      </p:tavLst>
                                    </p:anim>
                                    <p:animEffect transition="in" filter="fade">
                                      <p:cBhvr>
                                        <p:cTn id="63" dur="1000"/>
                                        <p:tgtEl>
                                          <p:spTgt spid="18"/>
                                        </p:tgtEl>
                                      </p:cBhvr>
                                    </p:animEffect>
                                  </p:childTnLst>
                                </p:cTn>
                              </p:par>
                              <p:par>
                                <p:cTn id="64" presetID="55" presetClass="entr" presetSubtype="0"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1000" fill="hold"/>
                                        <p:tgtEl>
                                          <p:spTgt spid="21"/>
                                        </p:tgtEl>
                                        <p:attrNameLst>
                                          <p:attrName>ppt_w</p:attrName>
                                        </p:attrNameLst>
                                      </p:cBhvr>
                                      <p:tavLst>
                                        <p:tav tm="0">
                                          <p:val>
                                            <p:strVal val="#ppt_w*0.70"/>
                                          </p:val>
                                        </p:tav>
                                        <p:tav tm="100000">
                                          <p:val>
                                            <p:strVal val="#ppt_w"/>
                                          </p:val>
                                        </p:tav>
                                      </p:tavLst>
                                    </p:anim>
                                    <p:anim calcmode="lin" valueType="num">
                                      <p:cBhvr>
                                        <p:cTn id="67" dur="1000" fill="hold"/>
                                        <p:tgtEl>
                                          <p:spTgt spid="21"/>
                                        </p:tgtEl>
                                        <p:attrNameLst>
                                          <p:attrName>ppt_h</p:attrName>
                                        </p:attrNameLst>
                                      </p:cBhvr>
                                      <p:tavLst>
                                        <p:tav tm="0">
                                          <p:val>
                                            <p:strVal val="#ppt_h"/>
                                          </p:val>
                                        </p:tav>
                                        <p:tav tm="100000">
                                          <p:val>
                                            <p:strVal val="#ppt_h"/>
                                          </p:val>
                                        </p:tav>
                                      </p:tavLst>
                                    </p:anim>
                                    <p:animEffect transition="in" filter="fade">
                                      <p:cBhvr>
                                        <p:cTn id="68" dur="1000"/>
                                        <p:tgtEl>
                                          <p:spTgt spid="21"/>
                                        </p:tgtEl>
                                      </p:cBhvr>
                                    </p:animEffect>
                                  </p:childTnLst>
                                </p:cTn>
                              </p:par>
                              <p:par>
                                <p:cTn id="69" presetID="55"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p:cTn id="71" dur="1000" fill="hold"/>
                                        <p:tgtEl>
                                          <p:spTgt spid="24"/>
                                        </p:tgtEl>
                                        <p:attrNameLst>
                                          <p:attrName>ppt_w</p:attrName>
                                        </p:attrNameLst>
                                      </p:cBhvr>
                                      <p:tavLst>
                                        <p:tav tm="0">
                                          <p:val>
                                            <p:strVal val="#ppt_w*0.70"/>
                                          </p:val>
                                        </p:tav>
                                        <p:tav tm="100000">
                                          <p:val>
                                            <p:strVal val="#ppt_w"/>
                                          </p:val>
                                        </p:tav>
                                      </p:tavLst>
                                    </p:anim>
                                    <p:anim calcmode="lin" valueType="num">
                                      <p:cBhvr>
                                        <p:cTn id="72" dur="1000" fill="hold"/>
                                        <p:tgtEl>
                                          <p:spTgt spid="24"/>
                                        </p:tgtEl>
                                        <p:attrNameLst>
                                          <p:attrName>ppt_h</p:attrName>
                                        </p:attrNameLst>
                                      </p:cBhvr>
                                      <p:tavLst>
                                        <p:tav tm="0">
                                          <p:val>
                                            <p:strVal val="#ppt_h"/>
                                          </p:val>
                                        </p:tav>
                                        <p:tav tm="100000">
                                          <p:val>
                                            <p:strVal val="#ppt_h"/>
                                          </p:val>
                                        </p:tav>
                                      </p:tavLst>
                                    </p:anim>
                                    <p:animEffect transition="in" filter="fade">
                                      <p:cBhvr>
                                        <p:cTn id="73" dur="1000"/>
                                        <p:tgtEl>
                                          <p:spTgt spid="24"/>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1000" fill="hold"/>
                                        <p:tgtEl>
                                          <p:spTgt spid="25"/>
                                        </p:tgtEl>
                                        <p:attrNameLst>
                                          <p:attrName>ppt_w</p:attrName>
                                        </p:attrNameLst>
                                      </p:cBhvr>
                                      <p:tavLst>
                                        <p:tav tm="0">
                                          <p:val>
                                            <p:strVal val="#ppt_w*0.70"/>
                                          </p:val>
                                        </p:tav>
                                        <p:tav tm="100000">
                                          <p:val>
                                            <p:strVal val="#ppt_w"/>
                                          </p:val>
                                        </p:tav>
                                      </p:tavLst>
                                    </p:anim>
                                    <p:anim calcmode="lin" valueType="num">
                                      <p:cBhvr>
                                        <p:cTn id="77" dur="1000" fill="hold"/>
                                        <p:tgtEl>
                                          <p:spTgt spid="25"/>
                                        </p:tgtEl>
                                        <p:attrNameLst>
                                          <p:attrName>ppt_h</p:attrName>
                                        </p:attrNameLst>
                                      </p:cBhvr>
                                      <p:tavLst>
                                        <p:tav tm="0">
                                          <p:val>
                                            <p:strVal val="#ppt_h"/>
                                          </p:val>
                                        </p:tav>
                                        <p:tav tm="100000">
                                          <p:val>
                                            <p:strVal val="#ppt_h"/>
                                          </p:val>
                                        </p:tav>
                                      </p:tavLst>
                                    </p:anim>
                                    <p:animEffect transition="in" filter="fade">
                                      <p:cBhvr>
                                        <p:cTn id="78" dur="1000"/>
                                        <p:tgtEl>
                                          <p:spTgt spid="25"/>
                                        </p:tgtEl>
                                      </p:cBhvr>
                                    </p:animEffect>
                                  </p:childTnLst>
                                </p:cTn>
                              </p:par>
                              <p:par>
                                <p:cTn id="79" presetID="55"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1000" fill="hold"/>
                                        <p:tgtEl>
                                          <p:spTgt spid="26"/>
                                        </p:tgtEl>
                                        <p:attrNameLst>
                                          <p:attrName>ppt_w</p:attrName>
                                        </p:attrNameLst>
                                      </p:cBhvr>
                                      <p:tavLst>
                                        <p:tav tm="0">
                                          <p:val>
                                            <p:strVal val="#ppt_w*0.70"/>
                                          </p:val>
                                        </p:tav>
                                        <p:tav tm="100000">
                                          <p:val>
                                            <p:strVal val="#ppt_w"/>
                                          </p:val>
                                        </p:tav>
                                      </p:tavLst>
                                    </p:anim>
                                    <p:anim calcmode="lin" valueType="num">
                                      <p:cBhvr>
                                        <p:cTn id="82" dur="1000" fill="hold"/>
                                        <p:tgtEl>
                                          <p:spTgt spid="26"/>
                                        </p:tgtEl>
                                        <p:attrNameLst>
                                          <p:attrName>ppt_h</p:attrName>
                                        </p:attrNameLst>
                                      </p:cBhvr>
                                      <p:tavLst>
                                        <p:tav tm="0">
                                          <p:val>
                                            <p:strVal val="#ppt_h"/>
                                          </p:val>
                                        </p:tav>
                                        <p:tav tm="100000">
                                          <p:val>
                                            <p:strVal val="#ppt_h"/>
                                          </p:val>
                                        </p:tav>
                                      </p:tavLst>
                                    </p:anim>
                                    <p:animEffect transition="in" filter="fade">
                                      <p:cBhvr>
                                        <p:cTn id="83" dur="1000"/>
                                        <p:tgtEl>
                                          <p:spTgt spid="26"/>
                                        </p:tgtEl>
                                      </p:cBhvr>
                                    </p:animEffect>
                                  </p:childTnLst>
                                </p:cTn>
                              </p:par>
                              <p:par>
                                <p:cTn id="84" presetID="55" presetClass="entr" presetSubtype="0"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p:cTn id="86" dur="1000" fill="hold"/>
                                        <p:tgtEl>
                                          <p:spTgt spid="27"/>
                                        </p:tgtEl>
                                        <p:attrNameLst>
                                          <p:attrName>ppt_w</p:attrName>
                                        </p:attrNameLst>
                                      </p:cBhvr>
                                      <p:tavLst>
                                        <p:tav tm="0">
                                          <p:val>
                                            <p:strVal val="#ppt_w*0.70"/>
                                          </p:val>
                                        </p:tav>
                                        <p:tav tm="100000">
                                          <p:val>
                                            <p:strVal val="#ppt_w"/>
                                          </p:val>
                                        </p:tav>
                                      </p:tavLst>
                                    </p:anim>
                                    <p:anim calcmode="lin" valueType="num">
                                      <p:cBhvr>
                                        <p:cTn id="87" dur="1000" fill="hold"/>
                                        <p:tgtEl>
                                          <p:spTgt spid="27"/>
                                        </p:tgtEl>
                                        <p:attrNameLst>
                                          <p:attrName>ppt_h</p:attrName>
                                        </p:attrNameLst>
                                      </p:cBhvr>
                                      <p:tavLst>
                                        <p:tav tm="0">
                                          <p:val>
                                            <p:strVal val="#ppt_h"/>
                                          </p:val>
                                        </p:tav>
                                        <p:tav tm="100000">
                                          <p:val>
                                            <p:strVal val="#ppt_h"/>
                                          </p:val>
                                        </p:tav>
                                      </p:tavLst>
                                    </p:anim>
                                    <p:animEffect transition="in" filter="fade">
                                      <p:cBhvr>
                                        <p:cTn id="88" dur="1000"/>
                                        <p:tgtEl>
                                          <p:spTgt spid="27"/>
                                        </p:tgtEl>
                                      </p:cBhvr>
                                    </p:animEffect>
                                  </p:childTnLst>
                                </p:cTn>
                              </p:par>
                              <p:par>
                                <p:cTn id="89" presetID="55"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1000" fill="hold"/>
                                        <p:tgtEl>
                                          <p:spTgt spid="28"/>
                                        </p:tgtEl>
                                        <p:attrNameLst>
                                          <p:attrName>ppt_w</p:attrName>
                                        </p:attrNameLst>
                                      </p:cBhvr>
                                      <p:tavLst>
                                        <p:tav tm="0">
                                          <p:val>
                                            <p:strVal val="#ppt_w*0.70"/>
                                          </p:val>
                                        </p:tav>
                                        <p:tav tm="100000">
                                          <p:val>
                                            <p:strVal val="#ppt_w"/>
                                          </p:val>
                                        </p:tav>
                                      </p:tavLst>
                                    </p:anim>
                                    <p:anim calcmode="lin" valueType="num">
                                      <p:cBhvr>
                                        <p:cTn id="92" dur="1000" fill="hold"/>
                                        <p:tgtEl>
                                          <p:spTgt spid="28"/>
                                        </p:tgtEl>
                                        <p:attrNameLst>
                                          <p:attrName>ppt_h</p:attrName>
                                        </p:attrNameLst>
                                      </p:cBhvr>
                                      <p:tavLst>
                                        <p:tav tm="0">
                                          <p:val>
                                            <p:strVal val="#ppt_h"/>
                                          </p:val>
                                        </p:tav>
                                        <p:tav tm="100000">
                                          <p:val>
                                            <p:strVal val="#ppt_h"/>
                                          </p:val>
                                        </p:tav>
                                      </p:tavLst>
                                    </p:anim>
                                    <p:animEffect transition="in" filter="fade">
                                      <p:cBhvr>
                                        <p:cTn id="93" dur="1000"/>
                                        <p:tgtEl>
                                          <p:spTgt spid="28"/>
                                        </p:tgtEl>
                                      </p:cBhvr>
                                    </p:animEffect>
                                  </p:childTnLst>
                                </p:cTn>
                              </p:par>
                              <p:par>
                                <p:cTn id="94" presetID="55"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 calcmode="lin" valueType="num">
                                      <p:cBhvr>
                                        <p:cTn id="96" dur="1000" fill="hold"/>
                                        <p:tgtEl>
                                          <p:spTgt spid="29"/>
                                        </p:tgtEl>
                                        <p:attrNameLst>
                                          <p:attrName>ppt_w</p:attrName>
                                        </p:attrNameLst>
                                      </p:cBhvr>
                                      <p:tavLst>
                                        <p:tav tm="0">
                                          <p:val>
                                            <p:strVal val="#ppt_w*0.70"/>
                                          </p:val>
                                        </p:tav>
                                        <p:tav tm="100000">
                                          <p:val>
                                            <p:strVal val="#ppt_w"/>
                                          </p:val>
                                        </p:tav>
                                      </p:tavLst>
                                    </p:anim>
                                    <p:anim calcmode="lin" valueType="num">
                                      <p:cBhvr>
                                        <p:cTn id="97" dur="1000" fill="hold"/>
                                        <p:tgtEl>
                                          <p:spTgt spid="29"/>
                                        </p:tgtEl>
                                        <p:attrNameLst>
                                          <p:attrName>ppt_h</p:attrName>
                                        </p:attrNameLst>
                                      </p:cBhvr>
                                      <p:tavLst>
                                        <p:tav tm="0">
                                          <p:val>
                                            <p:strVal val="#ppt_h"/>
                                          </p:val>
                                        </p:tav>
                                        <p:tav tm="100000">
                                          <p:val>
                                            <p:strVal val="#ppt_h"/>
                                          </p:val>
                                        </p:tav>
                                      </p:tavLst>
                                    </p:anim>
                                    <p:animEffect transition="in" filter="fade">
                                      <p:cBhvr>
                                        <p:cTn id="98" dur="1000"/>
                                        <p:tgtEl>
                                          <p:spTgt spid="29"/>
                                        </p:tgtEl>
                                      </p:cBhvr>
                                    </p:animEffect>
                                  </p:childTnLst>
                                </p:cTn>
                              </p:par>
                              <p:par>
                                <p:cTn id="99" presetID="55" presetClass="entr" presetSubtype="0"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p:cTn id="101" dur="1000" fill="hold"/>
                                        <p:tgtEl>
                                          <p:spTgt spid="30"/>
                                        </p:tgtEl>
                                        <p:attrNameLst>
                                          <p:attrName>ppt_w</p:attrName>
                                        </p:attrNameLst>
                                      </p:cBhvr>
                                      <p:tavLst>
                                        <p:tav tm="0">
                                          <p:val>
                                            <p:strVal val="#ppt_w*0.70"/>
                                          </p:val>
                                        </p:tav>
                                        <p:tav tm="100000">
                                          <p:val>
                                            <p:strVal val="#ppt_w"/>
                                          </p:val>
                                        </p:tav>
                                      </p:tavLst>
                                    </p:anim>
                                    <p:anim calcmode="lin" valueType="num">
                                      <p:cBhvr>
                                        <p:cTn id="102" dur="1000" fill="hold"/>
                                        <p:tgtEl>
                                          <p:spTgt spid="30"/>
                                        </p:tgtEl>
                                        <p:attrNameLst>
                                          <p:attrName>ppt_h</p:attrName>
                                        </p:attrNameLst>
                                      </p:cBhvr>
                                      <p:tavLst>
                                        <p:tav tm="0">
                                          <p:val>
                                            <p:strVal val="#ppt_h"/>
                                          </p:val>
                                        </p:tav>
                                        <p:tav tm="100000">
                                          <p:val>
                                            <p:strVal val="#ppt_h"/>
                                          </p:val>
                                        </p:tav>
                                      </p:tavLst>
                                    </p:anim>
                                    <p:animEffect transition="in" filter="fade">
                                      <p:cBhvr>
                                        <p:cTn id="103" dur="1000"/>
                                        <p:tgtEl>
                                          <p:spTgt spid="30"/>
                                        </p:tgtEl>
                                      </p:cBhvr>
                                    </p:animEffect>
                                  </p:childTnLst>
                                </p:cTn>
                              </p:par>
                              <p:par>
                                <p:cTn id="104" presetID="55"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 calcmode="lin" valueType="num">
                                      <p:cBhvr>
                                        <p:cTn id="106" dur="1000" fill="hold"/>
                                        <p:tgtEl>
                                          <p:spTgt spid="31"/>
                                        </p:tgtEl>
                                        <p:attrNameLst>
                                          <p:attrName>ppt_w</p:attrName>
                                        </p:attrNameLst>
                                      </p:cBhvr>
                                      <p:tavLst>
                                        <p:tav tm="0">
                                          <p:val>
                                            <p:strVal val="#ppt_w*0.70"/>
                                          </p:val>
                                        </p:tav>
                                        <p:tav tm="100000">
                                          <p:val>
                                            <p:strVal val="#ppt_w"/>
                                          </p:val>
                                        </p:tav>
                                      </p:tavLst>
                                    </p:anim>
                                    <p:anim calcmode="lin" valueType="num">
                                      <p:cBhvr>
                                        <p:cTn id="107" dur="1000" fill="hold"/>
                                        <p:tgtEl>
                                          <p:spTgt spid="31"/>
                                        </p:tgtEl>
                                        <p:attrNameLst>
                                          <p:attrName>ppt_h</p:attrName>
                                        </p:attrNameLst>
                                      </p:cBhvr>
                                      <p:tavLst>
                                        <p:tav tm="0">
                                          <p:val>
                                            <p:strVal val="#ppt_h"/>
                                          </p:val>
                                        </p:tav>
                                        <p:tav tm="100000">
                                          <p:val>
                                            <p:strVal val="#ppt_h"/>
                                          </p:val>
                                        </p:tav>
                                      </p:tavLst>
                                    </p:anim>
                                    <p:animEffect transition="in" filter="fade">
                                      <p:cBhvr>
                                        <p:cTn id="108" dur="1000"/>
                                        <p:tgtEl>
                                          <p:spTgt spid="31"/>
                                        </p:tgtEl>
                                      </p:cBhvr>
                                    </p:animEffect>
                                  </p:childTnLst>
                                </p:cTn>
                              </p:par>
                              <p:par>
                                <p:cTn id="109" presetID="55" presetClass="entr" presetSubtype="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p:cTn id="111" dur="1000" fill="hold"/>
                                        <p:tgtEl>
                                          <p:spTgt spid="32"/>
                                        </p:tgtEl>
                                        <p:attrNameLst>
                                          <p:attrName>ppt_w</p:attrName>
                                        </p:attrNameLst>
                                      </p:cBhvr>
                                      <p:tavLst>
                                        <p:tav tm="0">
                                          <p:val>
                                            <p:strVal val="#ppt_w*0.70"/>
                                          </p:val>
                                        </p:tav>
                                        <p:tav tm="100000">
                                          <p:val>
                                            <p:strVal val="#ppt_w"/>
                                          </p:val>
                                        </p:tav>
                                      </p:tavLst>
                                    </p:anim>
                                    <p:anim calcmode="lin" valueType="num">
                                      <p:cBhvr>
                                        <p:cTn id="112" dur="1000" fill="hold"/>
                                        <p:tgtEl>
                                          <p:spTgt spid="32"/>
                                        </p:tgtEl>
                                        <p:attrNameLst>
                                          <p:attrName>ppt_h</p:attrName>
                                        </p:attrNameLst>
                                      </p:cBhvr>
                                      <p:tavLst>
                                        <p:tav tm="0">
                                          <p:val>
                                            <p:strVal val="#ppt_h"/>
                                          </p:val>
                                        </p:tav>
                                        <p:tav tm="100000">
                                          <p:val>
                                            <p:strVal val="#ppt_h"/>
                                          </p:val>
                                        </p:tav>
                                      </p:tavLst>
                                    </p:anim>
                                    <p:animEffect transition="in" filter="fade">
                                      <p:cBhvr>
                                        <p:cTn id="113" dur="1000"/>
                                        <p:tgtEl>
                                          <p:spTgt spid="32"/>
                                        </p:tgtEl>
                                      </p:cBhvr>
                                    </p:animEffect>
                                  </p:childTnLst>
                                </p:cTn>
                              </p:par>
                              <p:par>
                                <p:cTn id="114" presetID="55" presetClass="entr" presetSubtype="0"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anim calcmode="lin" valueType="num">
                                      <p:cBhvr>
                                        <p:cTn id="116" dur="1000" fill="hold"/>
                                        <p:tgtEl>
                                          <p:spTgt spid="33"/>
                                        </p:tgtEl>
                                        <p:attrNameLst>
                                          <p:attrName>ppt_w</p:attrName>
                                        </p:attrNameLst>
                                      </p:cBhvr>
                                      <p:tavLst>
                                        <p:tav tm="0">
                                          <p:val>
                                            <p:strVal val="#ppt_w*0.70"/>
                                          </p:val>
                                        </p:tav>
                                        <p:tav tm="100000">
                                          <p:val>
                                            <p:strVal val="#ppt_w"/>
                                          </p:val>
                                        </p:tav>
                                      </p:tavLst>
                                    </p:anim>
                                    <p:anim calcmode="lin" valueType="num">
                                      <p:cBhvr>
                                        <p:cTn id="117" dur="1000" fill="hold"/>
                                        <p:tgtEl>
                                          <p:spTgt spid="33"/>
                                        </p:tgtEl>
                                        <p:attrNameLst>
                                          <p:attrName>ppt_h</p:attrName>
                                        </p:attrNameLst>
                                      </p:cBhvr>
                                      <p:tavLst>
                                        <p:tav tm="0">
                                          <p:val>
                                            <p:strVal val="#ppt_h"/>
                                          </p:val>
                                        </p:tav>
                                        <p:tav tm="100000">
                                          <p:val>
                                            <p:strVal val="#ppt_h"/>
                                          </p:val>
                                        </p:tav>
                                      </p:tavLst>
                                    </p:anim>
                                    <p:animEffect transition="in" filter="fade">
                                      <p:cBhvr>
                                        <p:cTn id="118" dur="1000"/>
                                        <p:tgtEl>
                                          <p:spTgt spid="33"/>
                                        </p:tgtEl>
                                      </p:cBhvr>
                                    </p:animEffect>
                                  </p:childTnLst>
                                </p:cTn>
                              </p:par>
                              <p:par>
                                <p:cTn id="119" presetID="55"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 calcmode="lin" valueType="num">
                                      <p:cBhvr>
                                        <p:cTn id="121" dur="1000" fill="hold"/>
                                        <p:tgtEl>
                                          <p:spTgt spid="34"/>
                                        </p:tgtEl>
                                        <p:attrNameLst>
                                          <p:attrName>ppt_w</p:attrName>
                                        </p:attrNameLst>
                                      </p:cBhvr>
                                      <p:tavLst>
                                        <p:tav tm="0">
                                          <p:val>
                                            <p:strVal val="#ppt_w*0.70"/>
                                          </p:val>
                                        </p:tav>
                                        <p:tav tm="100000">
                                          <p:val>
                                            <p:strVal val="#ppt_w"/>
                                          </p:val>
                                        </p:tav>
                                      </p:tavLst>
                                    </p:anim>
                                    <p:anim calcmode="lin" valueType="num">
                                      <p:cBhvr>
                                        <p:cTn id="122" dur="1000" fill="hold"/>
                                        <p:tgtEl>
                                          <p:spTgt spid="34"/>
                                        </p:tgtEl>
                                        <p:attrNameLst>
                                          <p:attrName>ppt_h</p:attrName>
                                        </p:attrNameLst>
                                      </p:cBhvr>
                                      <p:tavLst>
                                        <p:tav tm="0">
                                          <p:val>
                                            <p:strVal val="#ppt_h"/>
                                          </p:val>
                                        </p:tav>
                                        <p:tav tm="100000">
                                          <p:val>
                                            <p:strVal val="#ppt_h"/>
                                          </p:val>
                                        </p:tav>
                                      </p:tavLst>
                                    </p:anim>
                                    <p:animEffect transition="in" filter="fade">
                                      <p:cBhvr>
                                        <p:cTn id="123" dur="1000"/>
                                        <p:tgtEl>
                                          <p:spTgt spid="34"/>
                                        </p:tgtEl>
                                      </p:cBhvr>
                                    </p:animEffect>
                                  </p:childTnLst>
                                </p:cTn>
                              </p:par>
                              <p:par>
                                <p:cTn id="124" presetID="55" presetClass="entr" presetSubtype="0" fill="hold" grpId="0" nodeType="withEffect">
                                  <p:stCondLst>
                                    <p:cond delay="0"/>
                                  </p:stCondLst>
                                  <p:childTnLst>
                                    <p:set>
                                      <p:cBhvr>
                                        <p:cTn id="125" dur="1" fill="hold">
                                          <p:stCondLst>
                                            <p:cond delay="0"/>
                                          </p:stCondLst>
                                        </p:cTn>
                                        <p:tgtEl>
                                          <p:spTgt spid="35"/>
                                        </p:tgtEl>
                                        <p:attrNameLst>
                                          <p:attrName>style.visibility</p:attrName>
                                        </p:attrNameLst>
                                      </p:cBhvr>
                                      <p:to>
                                        <p:strVal val="visible"/>
                                      </p:to>
                                    </p:set>
                                    <p:anim calcmode="lin" valueType="num">
                                      <p:cBhvr>
                                        <p:cTn id="126" dur="1000" fill="hold"/>
                                        <p:tgtEl>
                                          <p:spTgt spid="35"/>
                                        </p:tgtEl>
                                        <p:attrNameLst>
                                          <p:attrName>ppt_w</p:attrName>
                                        </p:attrNameLst>
                                      </p:cBhvr>
                                      <p:tavLst>
                                        <p:tav tm="0">
                                          <p:val>
                                            <p:strVal val="#ppt_w*0.70"/>
                                          </p:val>
                                        </p:tav>
                                        <p:tav tm="100000">
                                          <p:val>
                                            <p:strVal val="#ppt_w"/>
                                          </p:val>
                                        </p:tav>
                                      </p:tavLst>
                                    </p:anim>
                                    <p:anim calcmode="lin" valueType="num">
                                      <p:cBhvr>
                                        <p:cTn id="127" dur="1000" fill="hold"/>
                                        <p:tgtEl>
                                          <p:spTgt spid="35"/>
                                        </p:tgtEl>
                                        <p:attrNameLst>
                                          <p:attrName>ppt_h</p:attrName>
                                        </p:attrNameLst>
                                      </p:cBhvr>
                                      <p:tavLst>
                                        <p:tav tm="0">
                                          <p:val>
                                            <p:strVal val="#ppt_h"/>
                                          </p:val>
                                        </p:tav>
                                        <p:tav tm="100000">
                                          <p:val>
                                            <p:strVal val="#ppt_h"/>
                                          </p:val>
                                        </p:tav>
                                      </p:tavLst>
                                    </p:anim>
                                    <p:animEffect transition="in" filter="fade">
                                      <p:cBhvr>
                                        <p:cTn id="128" dur="1000"/>
                                        <p:tgtEl>
                                          <p:spTgt spid="35"/>
                                        </p:tgtEl>
                                      </p:cBhvr>
                                    </p:animEffect>
                                  </p:childTnLst>
                                </p:cTn>
                              </p:par>
                              <p:par>
                                <p:cTn id="129" presetID="55"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 calcmode="lin" valueType="num">
                                      <p:cBhvr>
                                        <p:cTn id="131" dur="1000" fill="hold"/>
                                        <p:tgtEl>
                                          <p:spTgt spid="36"/>
                                        </p:tgtEl>
                                        <p:attrNameLst>
                                          <p:attrName>ppt_w</p:attrName>
                                        </p:attrNameLst>
                                      </p:cBhvr>
                                      <p:tavLst>
                                        <p:tav tm="0">
                                          <p:val>
                                            <p:strVal val="#ppt_w*0.70"/>
                                          </p:val>
                                        </p:tav>
                                        <p:tav tm="100000">
                                          <p:val>
                                            <p:strVal val="#ppt_w"/>
                                          </p:val>
                                        </p:tav>
                                      </p:tavLst>
                                    </p:anim>
                                    <p:anim calcmode="lin" valueType="num">
                                      <p:cBhvr>
                                        <p:cTn id="132" dur="1000" fill="hold"/>
                                        <p:tgtEl>
                                          <p:spTgt spid="36"/>
                                        </p:tgtEl>
                                        <p:attrNameLst>
                                          <p:attrName>ppt_h</p:attrName>
                                        </p:attrNameLst>
                                      </p:cBhvr>
                                      <p:tavLst>
                                        <p:tav tm="0">
                                          <p:val>
                                            <p:strVal val="#ppt_h"/>
                                          </p:val>
                                        </p:tav>
                                        <p:tav tm="100000">
                                          <p:val>
                                            <p:strVal val="#ppt_h"/>
                                          </p:val>
                                        </p:tav>
                                      </p:tavLst>
                                    </p:anim>
                                    <p:animEffect transition="in" filter="fade">
                                      <p:cBhvr>
                                        <p:cTn id="133" dur="1000"/>
                                        <p:tgtEl>
                                          <p:spTgt spid="36"/>
                                        </p:tgtEl>
                                      </p:cBhvr>
                                    </p:animEffect>
                                  </p:childTnLst>
                                </p:cTn>
                              </p:par>
                              <p:par>
                                <p:cTn id="134" presetID="55" presetClass="entr" presetSubtype="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p:cTn id="136" dur="1000" fill="hold"/>
                                        <p:tgtEl>
                                          <p:spTgt spid="37"/>
                                        </p:tgtEl>
                                        <p:attrNameLst>
                                          <p:attrName>ppt_w</p:attrName>
                                        </p:attrNameLst>
                                      </p:cBhvr>
                                      <p:tavLst>
                                        <p:tav tm="0">
                                          <p:val>
                                            <p:strVal val="#ppt_w*0.70"/>
                                          </p:val>
                                        </p:tav>
                                        <p:tav tm="100000">
                                          <p:val>
                                            <p:strVal val="#ppt_w"/>
                                          </p:val>
                                        </p:tav>
                                      </p:tavLst>
                                    </p:anim>
                                    <p:anim calcmode="lin" valueType="num">
                                      <p:cBhvr>
                                        <p:cTn id="137" dur="1000" fill="hold"/>
                                        <p:tgtEl>
                                          <p:spTgt spid="37"/>
                                        </p:tgtEl>
                                        <p:attrNameLst>
                                          <p:attrName>ppt_h</p:attrName>
                                        </p:attrNameLst>
                                      </p:cBhvr>
                                      <p:tavLst>
                                        <p:tav tm="0">
                                          <p:val>
                                            <p:strVal val="#ppt_h"/>
                                          </p:val>
                                        </p:tav>
                                        <p:tav tm="100000">
                                          <p:val>
                                            <p:strVal val="#ppt_h"/>
                                          </p:val>
                                        </p:tav>
                                      </p:tavLst>
                                    </p:anim>
                                    <p:animEffect transition="in" filter="fade">
                                      <p:cBhvr>
                                        <p:cTn id="138" dur="1000"/>
                                        <p:tgtEl>
                                          <p:spTgt spid="37"/>
                                        </p:tgtEl>
                                      </p:cBhvr>
                                    </p:animEffect>
                                  </p:childTnLst>
                                </p:cTn>
                              </p:par>
                              <p:par>
                                <p:cTn id="139" presetID="55" presetClass="entr" presetSubtype="0" fill="hold" grpId="0" nodeType="withEffect">
                                  <p:stCondLst>
                                    <p:cond delay="0"/>
                                  </p:stCondLst>
                                  <p:childTnLst>
                                    <p:set>
                                      <p:cBhvr>
                                        <p:cTn id="140" dur="1" fill="hold">
                                          <p:stCondLst>
                                            <p:cond delay="0"/>
                                          </p:stCondLst>
                                        </p:cTn>
                                        <p:tgtEl>
                                          <p:spTgt spid="38"/>
                                        </p:tgtEl>
                                        <p:attrNameLst>
                                          <p:attrName>style.visibility</p:attrName>
                                        </p:attrNameLst>
                                      </p:cBhvr>
                                      <p:to>
                                        <p:strVal val="visible"/>
                                      </p:to>
                                    </p:set>
                                    <p:anim calcmode="lin" valueType="num">
                                      <p:cBhvr>
                                        <p:cTn id="141" dur="1000" fill="hold"/>
                                        <p:tgtEl>
                                          <p:spTgt spid="38"/>
                                        </p:tgtEl>
                                        <p:attrNameLst>
                                          <p:attrName>ppt_w</p:attrName>
                                        </p:attrNameLst>
                                      </p:cBhvr>
                                      <p:tavLst>
                                        <p:tav tm="0">
                                          <p:val>
                                            <p:strVal val="#ppt_w*0.70"/>
                                          </p:val>
                                        </p:tav>
                                        <p:tav tm="100000">
                                          <p:val>
                                            <p:strVal val="#ppt_w"/>
                                          </p:val>
                                        </p:tav>
                                      </p:tavLst>
                                    </p:anim>
                                    <p:anim calcmode="lin" valueType="num">
                                      <p:cBhvr>
                                        <p:cTn id="142" dur="1000" fill="hold"/>
                                        <p:tgtEl>
                                          <p:spTgt spid="38"/>
                                        </p:tgtEl>
                                        <p:attrNameLst>
                                          <p:attrName>ppt_h</p:attrName>
                                        </p:attrNameLst>
                                      </p:cBhvr>
                                      <p:tavLst>
                                        <p:tav tm="0">
                                          <p:val>
                                            <p:strVal val="#ppt_h"/>
                                          </p:val>
                                        </p:tav>
                                        <p:tav tm="100000">
                                          <p:val>
                                            <p:strVal val="#ppt_h"/>
                                          </p:val>
                                        </p:tav>
                                      </p:tavLst>
                                    </p:anim>
                                    <p:animEffect transition="in" filter="fade">
                                      <p:cBhvr>
                                        <p:cTn id="143" dur="1000"/>
                                        <p:tgtEl>
                                          <p:spTgt spid="38"/>
                                        </p:tgtEl>
                                      </p:cBhvr>
                                    </p:animEffect>
                                  </p:childTnLst>
                                </p:cTn>
                              </p:par>
                              <p:par>
                                <p:cTn id="144" presetID="55" presetClass="entr" presetSubtype="0" fill="hold" grpId="0" nodeType="withEffect">
                                  <p:stCondLst>
                                    <p:cond delay="0"/>
                                  </p:stCondLst>
                                  <p:childTnLst>
                                    <p:set>
                                      <p:cBhvr>
                                        <p:cTn id="145" dur="1" fill="hold">
                                          <p:stCondLst>
                                            <p:cond delay="0"/>
                                          </p:stCondLst>
                                        </p:cTn>
                                        <p:tgtEl>
                                          <p:spTgt spid="39"/>
                                        </p:tgtEl>
                                        <p:attrNameLst>
                                          <p:attrName>style.visibility</p:attrName>
                                        </p:attrNameLst>
                                      </p:cBhvr>
                                      <p:to>
                                        <p:strVal val="visible"/>
                                      </p:to>
                                    </p:set>
                                    <p:anim calcmode="lin" valueType="num">
                                      <p:cBhvr>
                                        <p:cTn id="146" dur="1000" fill="hold"/>
                                        <p:tgtEl>
                                          <p:spTgt spid="39"/>
                                        </p:tgtEl>
                                        <p:attrNameLst>
                                          <p:attrName>ppt_w</p:attrName>
                                        </p:attrNameLst>
                                      </p:cBhvr>
                                      <p:tavLst>
                                        <p:tav tm="0">
                                          <p:val>
                                            <p:strVal val="#ppt_w*0.70"/>
                                          </p:val>
                                        </p:tav>
                                        <p:tav tm="100000">
                                          <p:val>
                                            <p:strVal val="#ppt_w"/>
                                          </p:val>
                                        </p:tav>
                                      </p:tavLst>
                                    </p:anim>
                                    <p:anim calcmode="lin" valueType="num">
                                      <p:cBhvr>
                                        <p:cTn id="147" dur="1000" fill="hold"/>
                                        <p:tgtEl>
                                          <p:spTgt spid="39"/>
                                        </p:tgtEl>
                                        <p:attrNameLst>
                                          <p:attrName>ppt_h</p:attrName>
                                        </p:attrNameLst>
                                      </p:cBhvr>
                                      <p:tavLst>
                                        <p:tav tm="0">
                                          <p:val>
                                            <p:strVal val="#ppt_h"/>
                                          </p:val>
                                        </p:tav>
                                        <p:tav tm="100000">
                                          <p:val>
                                            <p:strVal val="#ppt_h"/>
                                          </p:val>
                                        </p:tav>
                                      </p:tavLst>
                                    </p:anim>
                                    <p:animEffect transition="in" filter="fade">
                                      <p:cBhvr>
                                        <p:cTn id="148" dur="1000"/>
                                        <p:tgtEl>
                                          <p:spTgt spid="39"/>
                                        </p:tgtEl>
                                      </p:cBhvr>
                                    </p:animEffect>
                                  </p:childTnLst>
                                </p:cTn>
                              </p:par>
                              <p:par>
                                <p:cTn id="149" presetID="55" presetClass="entr" presetSubtype="0" fill="hold" grpId="0" nodeType="withEffect">
                                  <p:stCondLst>
                                    <p:cond delay="0"/>
                                  </p:stCondLst>
                                  <p:childTnLst>
                                    <p:set>
                                      <p:cBhvr>
                                        <p:cTn id="150" dur="1" fill="hold">
                                          <p:stCondLst>
                                            <p:cond delay="0"/>
                                          </p:stCondLst>
                                        </p:cTn>
                                        <p:tgtEl>
                                          <p:spTgt spid="40"/>
                                        </p:tgtEl>
                                        <p:attrNameLst>
                                          <p:attrName>style.visibility</p:attrName>
                                        </p:attrNameLst>
                                      </p:cBhvr>
                                      <p:to>
                                        <p:strVal val="visible"/>
                                      </p:to>
                                    </p:set>
                                    <p:anim calcmode="lin" valueType="num">
                                      <p:cBhvr>
                                        <p:cTn id="151" dur="1000" fill="hold"/>
                                        <p:tgtEl>
                                          <p:spTgt spid="40"/>
                                        </p:tgtEl>
                                        <p:attrNameLst>
                                          <p:attrName>ppt_w</p:attrName>
                                        </p:attrNameLst>
                                      </p:cBhvr>
                                      <p:tavLst>
                                        <p:tav tm="0">
                                          <p:val>
                                            <p:strVal val="#ppt_w*0.70"/>
                                          </p:val>
                                        </p:tav>
                                        <p:tav tm="100000">
                                          <p:val>
                                            <p:strVal val="#ppt_w"/>
                                          </p:val>
                                        </p:tav>
                                      </p:tavLst>
                                    </p:anim>
                                    <p:anim calcmode="lin" valueType="num">
                                      <p:cBhvr>
                                        <p:cTn id="152" dur="1000" fill="hold"/>
                                        <p:tgtEl>
                                          <p:spTgt spid="40"/>
                                        </p:tgtEl>
                                        <p:attrNameLst>
                                          <p:attrName>ppt_h</p:attrName>
                                        </p:attrNameLst>
                                      </p:cBhvr>
                                      <p:tavLst>
                                        <p:tav tm="0">
                                          <p:val>
                                            <p:strVal val="#ppt_h"/>
                                          </p:val>
                                        </p:tav>
                                        <p:tav tm="100000">
                                          <p:val>
                                            <p:strVal val="#ppt_h"/>
                                          </p:val>
                                        </p:tav>
                                      </p:tavLst>
                                    </p:anim>
                                    <p:animEffect transition="in" filter="fade">
                                      <p:cBhvr>
                                        <p:cTn id="153" dur="1000"/>
                                        <p:tgtEl>
                                          <p:spTgt spid="40"/>
                                        </p:tgtEl>
                                      </p:cBhvr>
                                    </p:animEffect>
                                  </p:childTnLst>
                                </p:cTn>
                              </p:par>
                              <p:par>
                                <p:cTn id="154" presetID="55" presetClass="entr" presetSubtype="0" fill="hold" grpId="0" nodeType="withEffect">
                                  <p:stCondLst>
                                    <p:cond delay="0"/>
                                  </p:stCondLst>
                                  <p:childTnLst>
                                    <p:set>
                                      <p:cBhvr>
                                        <p:cTn id="155" dur="1" fill="hold">
                                          <p:stCondLst>
                                            <p:cond delay="0"/>
                                          </p:stCondLst>
                                        </p:cTn>
                                        <p:tgtEl>
                                          <p:spTgt spid="41"/>
                                        </p:tgtEl>
                                        <p:attrNameLst>
                                          <p:attrName>style.visibility</p:attrName>
                                        </p:attrNameLst>
                                      </p:cBhvr>
                                      <p:to>
                                        <p:strVal val="visible"/>
                                      </p:to>
                                    </p:set>
                                    <p:anim calcmode="lin" valueType="num">
                                      <p:cBhvr>
                                        <p:cTn id="156" dur="1000" fill="hold"/>
                                        <p:tgtEl>
                                          <p:spTgt spid="41"/>
                                        </p:tgtEl>
                                        <p:attrNameLst>
                                          <p:attrName>ppt_w</p:attrName>
                                        </p:attrNameLst>
                                      </p:cBhvr>
                                      <p:tavLst>
                                        <p:tav tm="0">
                                          <p:val>
                                            <p:strVal val="#ppt_w*0.70"/>
                                          </p:val>
                                        </p:tav>
                                        <p:tav tm="100000">
                                          <p:val>
                                            <p:strVal val="#ppt_w"/>
                                          </p:val>
                                        </p:tav>
                                      </p:tavLst>
                                    </p:anim>
                                    <p:anim calcmode="lin" valueType="num">
                                      <p:cBhvr>
                                        <p:cTn id="157" dur="1000" fill="hold"/>
                                        <p:tgtEl>
                                          <p:spTgt spid="41"/>
                                        </p:tgtEl>
                                        <p:attrNameLst>
                                          <p:attrName>ppt_h</p:attrName>
                                        </p:attrNameLst>
                                      </p:cBhvr>
                                      <p:tavLst>
                                        <p:tav tm="0">
                                          <p:val>
                                            <p:strVal val="#ppt_h"/>
                                          </p:val>
                                        </p:tav>
                                        <p:tav tm="100000">
                                          <p:val>
                                            <p:strVal val="#ppt_h"/>
                                          </p:val>
                                        </p:tav>
                                      </p:tavLst>
                                    </p:anim>
                                    <p:animEffect transition="in" filter="fade">
                                      <p:cBhvr>
                                        <p:cTn id="158" dur="1000"/>
                                        <p:tgtEl>
                                          <p:spTgt spid="41"/>
                                        </p:tgtEl>
                                      </p:cBhvr>
                                    </p:animEffect>
                                  </p:childTnLst>
                                </p:cTn>
                              </p:par>
                              <p:par>
                                <p:cTn id="159" presetID="55" presetClass="entr" presetSubtype="0" fill="hold" grpId="0" nodeType="withEffect">
                                  <p:stCondLst>
                                    <p:cond delay="0"/>
                                  </p:stCondLst>
                                  <p:childTnLst>
                                    <p:set>
                                      <p:cBhvr>
                                        <p:cTn id="160" dur="1" fill="hold">
                                          <p:stCondLst>
                                            <p:cond delay="0"/>
                                          </p:stCondLst>
                                        </p:cTn>
                                        <p:tgtEl>
                                          <p:spTgt spid="42"/>
                                        </p:tgtEl>
                                        <p:attrNameLst>
                                          <p:attrName>style.visibility</p:attrName>
                                        </p:attrNameLst>
                                      </p:cBhvr>
                                      <p:to>
                                        <p:strVal val="visible"/>
                                      </p:to>
                                    </p:set>
                                    <p:anim calcmode="lin" valueType="num">
                                      <p:cBhvr>
                                        <p:cTn id="161" dur="1000" fill="hold"/>
                                        <p:tgtEl>
                                          <p:spTgt spid="42"/>
                                        </p:tgtEl>
                                        <p:attrNameLst>
                                          <p:attrName>ppt_w</p:attrName>
                                        </p:attrNameLst>
                                      </p:cBhvr>
                                      <p:tavLst>
                                        <p:tav tm="0">
                                          <p:val>
                                            <p:strVal val="#ppt_w*0.70"/>
                                          </p:val>
                                        </p:tav>
                                        <p:tav tm="100000">
                                          <p:val>
                                            <p:strVal val="#ppt_w"/>
                                          </p:val>
                                        </p:tav>
                                      </p:tavLst>
                                    </p:anim>
                                    <p:anim calcmode="lin" valueType="num">
                                      <p:cBhvr>
                                        <p:cTn id="162" dur="1000" fill="hold"/>
                                        <p:tgtEl>
                                          <p:spTgt spid="42"/>
                                        </p:tgtEl>
                                        <p:attrNameLst>
                                          <p:attrName>ppt_h</p:attrName>
                                        </p:attrNameLst>
                                      </p:cBhvr>
                                      <p:tavLst>
                                        <p:tav tm="0">
                                          <p:val>
                                            <p:strVal val="#ppt_h"/>
                                          </p:val>
                                        </p:tav>
                                        <p:tav tm="100000">
                                          <p:val>
                                            <p:strVal val="#ppt_h"/>
                                          </p:val>
                                        </p:tav>
                                      </p:tavLst>
                                    </p:anim>
                                    <p:animEffect transition="in" filter="fade">
                                      <p:cBhvr>
                                        <p:cTn id="163" dur="1000"/>
                                        <p:tgtEl>
                                          <p:spTgt spid="42"/>
                                        </p:tgtEl>
                                      </p:cBhvr>
                                    </p:animEffect>
                                  </p:childTnLst>
                                </p:cTn>
                              </p:par>
                              <p:par>
                                <p:cTn id="164" presetID="55" presetClass="entr" presetSubtype="0" fill="hold" grpId="0" nodeType="withEffect">
                                  <p:stCondLst>
                                    <p:cond delay="0"/>
                                  </p:stCondLst>
                                  <p:childTnLst>
                                    <p:set>
                                      <p:cBhvr>
                                        <p:cTn id="165" dur="1" fill="hold">
                                          <p:stCondLst>
                                            <p:cond delay="0"/>
                                          </p:stCondLst>
                                        </p:cTn>
                                        <p:tgtEl>
                                          <p:spTgt spid="43"/>
                                        </p:tgtEl>
                                        <p:attrNameLst>
                                          <p:attrName>style.visibility</p:attrName>
                                        </p:attrNameLst>
                                      </p:cBhvr>
                                      <p:to>
                                        <p:strVal val="visible"/>
                                      </p:to>
                                    </p:set>
                                    <p:anim calcmode="lin" valueType="num">
                                      <p:cBhvr>
                                        <p:cTn id="166" dur="1000" fill="hold"/>
                                        <p:tgtEl>
                                          <p:spTgt spid="43"/>
                                        </p:tgtEl>
                                        <p:attrNameLst>
                                          <p:attrName>ppt_w</p:attrName>
                                        </p:attrNameLst>
                                      </p:cBhvr>
                                      <p:tavLst>
                                        <p:tav tm="0">
                                          <p:val>
                                            <p:strVal val="#ppt_w*0.70"/>
                                          </p:val>
                                        </p:tav>
                                        <p:tav tm="100000">
                                          <p:val>
                                            <p:strVal val="#ppt_w"/>
                                          </p:val>
                                        </p:tav>
                                      </p:tavLst>
                                    </p:anim>
                                    <p:anim calcmode="lin" valueType="num">
                                      <p:cBhvr>
                                        <p:cTn id="167" dur="1000" fill="hold"/>
                                        <p:tgtEl>
                                          <p:spTgt spid="43"/>
                                        </p:tgtEl>
                                        <p:attrNameLst>
                                          <p:attrName>ppt_h</p:attrName>
                                        </p:attrNameLst>
                                      </p:cBhvr>
                                      <p:tavLst>
                                        <p:tav tm="0">
                                          <p:val>
                                            <p:strVal val="#ppt_h"/>
                                          </p:val>
                                        </p:tav>
                                        <p:tav tm="100000">
                                          <p:val>
                                            <p:strVal val="#ppt_h"/>
                                          </p:val>
                                        </p:tav>
                                      </p:tavLst>
                                    </p:anim>
                                    <p:animEffect transition="in" filter="fade">
                                      <p:cBhvr>
                                        <p:cTn id="168" dur="1000"/>
                                        <p:tgtEl>
                                          <p:spTgt spid="43"/>
                                        </p:tgtEl>
                                      </p:cBhvr>
                                    </p:animEffect>
                                  </p:childTnLst>
                                </p:cTn>
                              </p:par>
                              <p:par>
                                <p:cTn id="169" presetID="55" presetClass="entr" presetSubtype="0" fill="hold" grpId="0" nodeType="withEffect">
                                  <p:stCondLst>
                                    <p:cond delay="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1000" fill="hold"/>
                                        <p:tgtEl>
                                          <p:spTgt spid="44"/>
                                        </p:tgtEl>
                                        <p:attrNameLst>
                                          <p:attrName>ppt_w</p:attrName>
                                        </p:attrNameLst>
                                      </p:cBhvr>
                                      <p:tavLst>
                                        <p:tav tm="0">
                                          <p:val>
                                            <p:strVal val="#ppt_w*0.70"/>
                                          </p:val>
                                        </p:tav>
                                        <p:tav tm="100000">
                                          <p:val>
                                            <p:strVal val="#ppt_w"/>
                                          </p:val>
                                        </p:tav>
                                      </p:tavLst>
                                    </p:anim>
                                    <p:anim calcmode="lin" valueType="num">
                                      <p:cBhvr>
                                        <p:cTn id="172" dur="1000" fill="hold"/>
                                        <p:tgtEl>
                                          <p:spTgt spid="44"/>
                                        </p:tgtEl>
                                        <p:attrNameLst>
                                          <p:attrName>ppt_h</p:attrName>
                                        </p:attrNameLst>
                                      </p:cBhvr>
                                      <p:tavLst>
                                        <p:tav tm="0">
                                          <p:val>
                                            <p:strVal val="#ppt_h"/>
                                          </p:val>
                                        </p:tav>
                                        <p:tav tm="100000">
                                          <p:val>
                                            <p:strVal val="#ppt_h"/>
                                          </p:val>
                                        </p:tav>
                                      </p:tavLst>
                                    </p:anim>
                                    <p:animEffect transition="in" filter="fade">
                                      <p:cBhvr>
                                        <p:cTn id="173" dur="1000"/>
                                        <p:tgtEl>
                                          <p:spTgt spid="44"/>
                                        </p:tgtEl>
                                      </p:cBhvr>
                                    </p:animEffect>
                                  </p:childTnLst>
                                </p:cTn>
                              </p:par>
                              <p:par>
                                <p:cTn id="174" presetID="55" presetClass="entr" presetSubtype="0" fill="hold" grpId="0" nodeType="withEffect">
                                  <p:stCondLst>
                                    <p:cond delay="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1000" fill="hold"/>
                                        <p:tgtEl>
                                          <p:spTgt spid="45"/>
                                        </p:tgtEl>
                                        <p:attrNameLst>
                                          <p:attrName>ppt_w</p:attrName>
                                        </p:attrNameLst>
                                      </p:cBhvr>
                                      <p:tavLst>
                                        <p:tav tm="0">
                                          <p:val>
                                            <p:strVal val="#ppt_w*0.70"/>
                                          </p:val>
                                        </p:tav>
                                        <p:tav tm="100000">
                                          <p:val>
                                            <p:strVal val="#ppt_w"/>
                                          </p:val>
                                        </p:tav>
                                      </p:tavLst>
                                    </p:anim>
                                    <p:anim calcmode="lin" valueType="num">
                                      <p:cBhvr>
                                        <p:cTn id="177" dur="1000" fill="hold"/>
                                        <p:tgtEl>
                                          <p:spTgt spid="45"/>
                                        </p:tgtEl>
                                        <p:attrNameLst>
                                          <p:attrName>ppt_h</p:attrName>
                                        </p:attrNameLst>
                                      </p:cBhvr>
                                      <p:tavLst>
                                        <p:tav tm="0">
                                          <p:val>
                                            <p:strVal val="#ppt_h"/>
                                          </p:val>
                                        </p:tav>
                                        <p:tav tm="100000">
                                          <p:val>
                                            <p:strVal val="#ppt_h"/>
                                          </p:val>
                                        </p:tav>
                                      </p:tavLst>
                                    </p:anim>
                                    <p:animEffect transition="in" filter="fade">
                                      <p:cBhvr>
                                        <p:cTn id="178" dur="1000"/>
                                        <p:tgtEl>
                                          <p:spTgt spid="45"/>
                                        </p:tgtEl>
                                      </p:cBhvr>
                                    </p:animEffect>
                                  </p:childTnLst>
                                </p:cTn>
                              </p:par>
                              <p:par>
                                <p:cTn id="179" presetID="55" presetClass="entr" presetSubtype="0" fill="hold" grpId="0" nodeType="withEffect">
                                  <p:stCondLst>
                                    <p:cond delay="0"/>
                                  </p:stCondLst>
                                  <p:childTnLst>
                                    <p:set>
                                      <p:cBhvr>
                                        <p:cTn id="180" dur="1" fill="hold">
                                          <p:stCondLst>
                                            <p:cond delay="0"/>
                                          </p:stCondLst>
                                        </p:cTn>
                                        <p:tgtEl>
                                          <p:spTgt spid="46"/>
                                        </p:tgtEl>
                                        <p:attrNameLst>
                                          <p:attrName>style.visibility</p:attrName>
                                        </p:attrNameLst>
                                      </p:cBhvr>
                                      <p:to>
                                        <p:strVal val="visible"/>
                                      </p:to>
                                    </p:set>
                                    <p:anim calcmode="lin" valueType="num">
                                      <p:cBhvr>
                                        <p:cTn id="181" dur="1000" fill="hold"/>
                                        <p:tgtEl>
                                          <p:spTgt spid="46"/>
                                        </p:tgtEl>
                                        <p:attrNameLst>
                                          <p:attrName>ppt_w</p:attrName>
                                        </p:attrNameLst>
                                      </p:cBhvr>
                                      <p:tavLst>
                                        <p:tav tm="0">
                                          <p:val>
                                            <p:strVal val="#ppt_w*0.70"/>
                                          </p:val>
                                        </p:tav>
                                        <p:tav tm="100000">
                                          <p:val>
                                            <p:strVal val="#ppt_w"/>
                                          </p:val>
                                        </p:tav>
                                      </p:tavLst>
                                    </p:anim>
                                    <p:anim calcmode="lin" valueType="num">
                                      <p:cBhvr>
                                        <p:cTn id="182" dur="1000" fill="hold"/>
                                        <p:tgtEl>
                                          <p:spTgt spid="46"/>
                                        </p:tgtEl>
                                        <p:attrNameLst>
                                          <p:attrName>ppt_h</p:attrName>
                                        </p:attrNameLst>
                                      </p:cBhvr>
                                      <p:tavLst>
                                        <p:tav tm="0">
                                          <p:val>
                                            <p:strVal val="#ppt_h"/>
                                          </p:val>
                                        </p:tav>
                                        <p:tav tm="100000">
                                          <p:val>
                                            <p:strVal val="#ppt_h"/>
                                          </p:val>
                                        </p:tav>
                                      </p:tavLst>
                                    </p:anim>
                                    <p:animEffect transition="in" filter="fade">
                                      <p:cBhvr>
                                        <p:cTn id="183" dur="10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47"/>
                                        </p:tgtEl>
                                        <p:attrNameLst>
                                          <p:attrName>style.visibility</p:attrName>
                                        </p:attrNameLst>
                                      </p:cBhvr>
                                      <p:to>
                                        <p:strVal val="visible"/>
                                      </p:to>
                                    </p:set>
                                    <p:animEffect transition="in" filter="fade">
                                      <p:cBhvr>
                                        <p:cTn id="188" dur="1000"/>
                                        <p:tgtEl>
                                          <p:spTgt spid="47"/>
                                        </p:tgtEl>
                                      </p:cBhvr>
                                    </p:animEffect>
                                    <p:anim calcmode="lin" valueType="num">
                                      <p:cBhvr>
                                        <p:cTn id="189" dur="1000" fill="hold"/>
                                        <p:tgtEl>
                                          <p:spTgt spid="47"/>
                                        </p:tgtEl>
                                        <p:attrNameLst>
                                          <p:attrName>ppt_x</p:attrName>
                                        </p:attrNameLst>
                                      </p:cBhvr>
                                      <p:tavLst>
                                        <p:tav tm="0">
                                          <p:val>
                                            <p:strVal val="#ppt_x"/>
                                          </p:val>
                                        </p:tav>
                                        <p:tav tm="100000">
                                          <p:val>
                                            <p:strVal val="#ppt_x"/>
                                          </p:val>
                                        </p:tav>
                                      </p:tavLst>
                                    </p:anim>
                                    <p:anim calcmode="lin" valueType="num">
                                      <p:cBhvr>
                                        <p:cTn id="19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17"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1"/>
          <a:srcRect/>
          <a:stretch>
            <a:fillRect/>
          </a:stretch>
        </p:blipFill>
        <p:spPr>
          <a:xfrm>
            <a:off x="874714" y="1312412"/>
            <a:ext cx="10549557" cy="2759526"/>
          </a:xfrm>
          <a:prstGeom prst="rect">
            <a:avLst/>
          </a:prstGeom>
          <a:effectLst>
            <a:outerShdw blurRad="228600" dist="76200" dir="18900000" sx="104000" sy="104000" algn="bl" rotWithShape="0">
              <a:prstClr val="black">
                <a:alpha val="30000"/>
              </a:prstClr>
            </a:outerShdw>
          </a:effectLst>
        </p:spPr>
      </p:pic>
      <p:sp>
        <p:nvSpPr>
          <p:cNvPr id="2" name="任意形状 1"/>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融资用途</a:t>
            </a:r>
            <a:endParaRPr lang="zh-CN" altLang="en-US" sz="2400" dirty="0">
              <a:solidFill>
                <a:schemeClr val="accent2"/>
              </a:solidFill>
              <a:cs typeface="+mn-ea"/>
              <a:sym typeface="+mn-lt"/>
            </a:endParaRPr>
          </a:p>
        </p:txBody>
      </p:sp>
      <p:sp>
        <p:nvSpPr>
          <p:cNvPr id="4" name="TextBox 21"/>
          <p:cNvSpPr txBox="1"/>
          <p:nvPr/>
        </p:nvSpPr>
        <p:spPr>
          <a:xfrm>
            <a:off x="715653" y="666052"/>
            <a:ext cx="1980250" cy="338554"/>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Product overview</a:t>
            </a:r>
            <a:endParaRPr lang="en-US" altLang="zh-CN" dirty="0">
              <a:latin typeface="+mn-lt"/>
              <a:ea typeface="+mn-ea"/>
              <a:cs typeface="+mn-ea"/>
              <a:sym typeface="+mn-lt"/>
            </a:endParaRPr>
          </a:p>
        </p:txBody>
      </p:sp>
      <p:grpSp>
        <p:nvGrpSpPr>
          <p:cNvPr id="6" name="组合 33"/>
          <p:cNvGrpSpPr/>
          <p:nvPr/>
        </p:nvGrpSpPr>
        <p:grpSpPr>
          <a:xfrm>
            <a:off x="2440782" y="3600450"/>
            <a:ext cx="1054100" cy="1054100"/>
            <a:chOff x="5579544" y="1682750"/>
            <a:chExt cx="1054100" cy="1054100"/>
          </a:xfrm>
        </p:grpSpPr>
        <p:sp>
          <p:nvSpPr>
            <p:cNvPr id="7" name="矩形 6"/>
            <p:cNvSpPr/>
            <p:nvPr/>
          </p:nvSpPr>
          <p:spPr>
            <a:xfrm>
              <a:off x="5579544" y="1682750"/>
              <a:ext cx="1054100" cy="105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 name="椭圆 13"/>
            <p:cNvSpPr/>
            <p:nvPr/>
          </p:nvSpPr>
          <p:spPr>
            <a:xfrm>
              <a:off x="5829300" y="1963837"/>
              <a:ext cx="533400" cy="491926"/>
            </a:xfrm>
            <a:custGeom>
              <a:avLst/>
              <a:gdLst>
                <a:gd name="connsiteX0" fmla="*/ 75173 w 330497"/>
                <a:gd name="connsiteY0" fmla="*/ 222249 h 304800"/>
                <a:gd name="connsiteX1" fmla="*/ 56870 w 330497"/>
                <a:gd name="connsiteY1" fmla="*/ 239535 h 304800"/>
                <a:gd name="connsiteX2" fmla="*/ 55563 w 330497"/>
                <a:gd name="connsiteY2" fmla="*/ 242005 h 304800"/>
                <a:gd name="connsiteX3" fmla="*/ 58178 w 330497"/>
                <a:gd name="connsiteY3" fmla="*/ 243240 h 304800"/>
                <a:gd name="connsiteX4" fmla="*/ 67329 w 330497"/>
                <a:gd name="connsiteY4" fmla="*/ 244474 h 304800"/>
                <a:gd name="connsiteX5" fmla="*/ 72559 w 330497"/>
                <a:gd name="connsiteY5" fmla="*/ 240770 h 304800"/>
                <a:gd name="connsiteX6" fmla="*/ 77788 w 330497"/>
                <a:gd name="connsiteY6" fmla="*/ 225953 h 304800"/>
                <a:gd name="connsiteX7" fmla="*/ 77788 w 330497"/>
                <a:gd name="connsiteY7" fmla="*/ 223484 h 304800"/>
                <a:gd name="connsiteX8" fmla="*/ 76481 w 330497"/>
                <a:gd name="connsiteY8" fmla="*/ 222249 h 304800"/>
                <a:gd name="connsiteX9" fmla="*/ 75173 w 330497"/>
                <a:gd name="connsiteY9" fmla="*/ 222249 h 304800"/>
                <a:gd name="connsiteX10" fmla="*/ 226286 w 330497"/>
                <a:gd name="connsiteY10" fmla="*/ 209549 h 304800"/>
                <a:gd name="connsiteX11" fmla="*/ 221258 w 330497"/>
                <a:gd name="connsiteY11" fmla="*/ 213461 h 304800"/>
                <a:gd name="connsiteX12" fmla="*/ 221258 w 330497"/>
                <a:gd name="connsiteY12" fmla="*/ 216069 h 304800"/>
                <a:gd name="connsiteX13" fmla="*/ 220002 w 330497"/>
                <a:gd name="connsiteY13" fmla="*/ 222589 h 304800"/>
                <a:gd name="connsiteX14" fmla="*/ 225029 w 330497"/>
                <a:gd name="connsiteY14" fmla="*/ 223893 h 304800"/>
                <a:gd name="connsiteX15" fmla="*/ 226286 w 330497"/>
                <a:gd name="connsiteY15" fmla="*/ 229110 h 304800"/>
                <a:gd name="connsiteX16" fmla="*/ 218745 w 330497"/>
                <a:gd name="connsiteY16" fmla="*/ 233022 h 304800"/>
                <a:gd name="connsiteX17" fmla="*/ 220002 w 330497"/>
                <a:gd name="connsiteY17" fmla="*/ 236934 h 304800"/>
                <a:gd name="connsiteX18" fmla="*/ 226286 w 330497"/>
                <a:gd name="connsiteY18" fmla="*/ 240846 h 304800"/>
                <a:gd name="connsiteX19" fmla="*/ 222515 w 330497"/>
                <a:gd name="connsiteY19" fmla="*/ 247366 h 304800"/>
                <a:gd name="connsiteX20" fmla="*/ 217488 w 330497"/>
                <a:gd name="connsiteY20" fmla="*/ 252582 h 304800"/>
                <a:gd name="connsiteX21" fmla="*/ 217488 w 330497"/>
                <a:gd name="connsiteY21" fmla="*/ 253886 h 304800"/>
                <a:gd name="connsiteX22" fmla="*/ 218745 w 330497"/>
                <a:gd name="connsiteY22" fmla="*/ 253886 h 304800"/>
                <a:gd name="connsiteX23" fmla="*/ 222515 w 330497"/>
                <a:gd name="connsiteY23" fmla="*/ 252582 h 304800"/>
                <a:gd name="connsiteX24" fmla="*/ 226286 w 330497"/>
                <a:gd name="connsiteY24" fmla="*/ 253886 h 304800"/>
                <a:gd name="connsiteX25" fmla="*/ 226286 w 330497"/>
                <a:gd name="connsiteY25" fmla="*/ 259102 h 304800"/>
                <a:gd name="connsiteX26" fmla="*/ 222515 w 330497"/>
                <a:gd name="connsiteY26" fmla="*/ 265622 h 304800"/>
                <a:gd name="connsiteX27" fmla="*/ 221258 w 330497"/>
                <a:gd name="connsiteY27" fmla="*/ 276054 h 304800"/>
                <a:gd name="connsiteX28" fmla="*/ 223772 w 330497"/>
                <a:gd name="connsiteY28" fmla="*/ 282574 h 304800"/>
                <a:gd name="connsiteX29" fmla="*/ 225029 w 330497"/>
                <a:gd name="connsiteY29" fmla="*/ 282574 h 304800"/>
                <a:gd name="connsiteX30" fmla="*/ 230056 w 330497"/>
                <a:gd name="connsiteY30" fmla="*/ 266926 h 304800"/>
                <a:gd name="connsiteX31" fmla="*/ 237597 w 330497"/>
                <a:gd name="connsiteY31" fmla="*/ 261710 h 304800"/>
                <a:gd name="connsiteX32" fmla="*/ 240110 w 330497"/>
                <a:gd name="connsiteY32" fmla="*/ 264318 h 304800"/>
                <a:gd name="connsiteX33" fmla="*/ 245137 w 330497"/>
                <a:gd name="connsiteY33" fmla="*/ 268230 h 304800"/>
                <a:gd name="connsiteX34" fmla="*/ 247651 w 330497"/>
                <a:gd name="connsiteY34" fmla="*/ 268230 h 304800"/>
                <a:gd name="connsiteX35" fmla="*/ 247651 w 330497"/>
                <a:gd name="connsiteY35" fmla="*/ 266926 h 304800"/>
                <a:gd name="connsiteX36" fmla="*/ 246394 w 330497"/>
                <a:gd name="connsiteY36" fmla="*/ 263014 h 304800"/>
                <a:gd name="connsiteX37" fmla="*/ 236340 w 330497"/>
                <a:gd name="connsiteY37" fmla="*/ 218677 h 304800"/>
                <a:gd name="connsiteX38" fmla="*/ 232569 w 330497"/>
                <a:gd name="connsiteY38" fmla="*/ 209549 h 304800"/>
                <a:gd name="connsiteX39" fmla="*/ 231313 w 330497"/>
                <a:gd name="connsiteY39" fmla="*/ 209549 h 304800"/>
                <a:gd name="connsiteX40" fmla="*/ 226286 w 330497"/>
                <a:gd name="connsiteY40" fmla="*/ 209549 h 304800"/>
                <a:gd name="connsiteX41" fmla="*/ 245475 w 330497"/>
                <a:gd name="connsiteY41" fmla="*/ 204787 h 304800"/>
                <a:gd name="connsiteX42" fmla="*/ 244182 w 330497"/>
                <a:gd name="connsiteY42" fmla="*/ 206082 h 304800"/>
                <a:gd name="connsiteX43" fmla="*/ 245475 w 330497"/>
                <a:gd name="connsiteY43" fmla="*/ 215148 h 304800"/>
                <a:gd name="connsiteX44" fmla="*/ 248062 w 330497"/>
                <a:gd name="connsiteY44" fmla="*/ 221623 h 304800"/>
                <a:gd name="connsiteX45" fmla="*/ 254530 w 330497"/>
                <a:gd name="connsiteY45" fmla="*/ 248820 h 304800"/>
                <a:gd name="connsiteX46" fmla="*/ 255823 w 330497"/>
                <a:gd name="connsiteY46" fmla="*/ 252705 h 304800"/>
                <a:gd name="connsiteX47" fmla="*/ 257117 w 330497"/>
                <a:gd name="connsiteY47" fmla="*/ 254000 h 304800"/>
                <a:gd name="connsiteX48" fmla="*/ 258410 w 330497"/>
                <a:gd name="connsiteY48" fmla="*/ 252705 h 304800"/>
                <a:gd name="connsiteX49" fmla="*/ 259704 w 330497"/>
                <a:gd name="connsiteY49" fmla="*/ 247525 h 304800"/>
                <a:gd name="connsiteX50" fmla="*/ 267465 w 330497"/>
                <a:gd name="connsiteY50" fmla="*/ 241049 h 304800"/>
                <a:gd name="connsiteX51" fmla="*/ 272639 w 330497"/>
                <a:gd name="connsiteY51" fmla="*/ 242345 h 304800"/>
                <a:gd name="connsiteX52" fmla="*/ 276520 w 330497"/>
                <a:gd name="connsiteY52" fmla="*/ 242345 h 304800"/>
                <a:gd name="connsiteX53" fmla="*/ 273932 w 330497"/>
                <a:gd name="connsiteY53" fmla="*/ 238459 h 304800"/>
                <a:gd name="connsiteX54" fmla="*/ 268758 w 330497"/>
                <a:gd name="connsiteY54" fmla="*/ 233279 h 304800"/>
                <a:gd name="connsiteX55" fmla="*/ 250649 w 330497"/>
                <a:gd name="connsiteY55" fmla="*/ 211263 h 304800"/>
                <a:gd name="connsiteX56" fmla="*/ 246769 w 330497"/>
                <a:gd name="connsiteY56" fmla="*/ 204787 h 304800"/>
                <a:gd name="connsiteX57" fmla="*/ 245475 w 330497"/>
                <a:gd name="connsiteY57" fmla="*/ 204787 h 304800"/>
                <a:gd name="connsiteX58" fmla="*/ 63501 w 330497"/>
                <a:gd name="connsiteY58" fmla="*/ 191786 h 304800"/>
                <a:gd name="connsiteX59" fmla="*/ 38822 w 330497"/>
                <a:gd name="connsiteY59" fmla="*/ 193074 h 304800"/>
                <a:gd name="connsiteX60" fmla="*/ 31029 w 330497"/>
                <a:gd name="connsiteY60" fmla="*/ 198222 h 304800"/>
                <a:gd name="connsiteX61" fmla="*/ 20638 w 330497"/>
                <a:gd name="connsiteY61" fmla="*/ 226540 h 304800"/>
                <a:gd name="connsiteX62" fmla="*/ 28431 w 330497"/>
                <a:gd name="connsiteY62" fmla="*/ 260006 h 304800"/>
                <a:gd name="connsiteX63" fmla="*/ 37523 w 330497"/>
                <a:gd name="connsiteY63" fmla="*/ 271590 h 304800"/>
                <a:gd name="connsiteX64" fmla="*/ 79087 w 330497"/>
                <a:gd name="connsiteY64" fmla="*/ 284462 h 304800"/>
                <a:gd name="connsiteX65" fmla="*/ 82984 w 330497"/>
                <a:gd name="connsiteY65" fmla="*/ 284462 h 304800"/>
                <a:gd name="connsiteX66" fmla="*/ 99869 w 330497"/>
                <a:gd name="connsiteY66" fmla="*/ 275452 h 304800"/>
                <a:gd name="connsiteX67" fmla="*/ 108961 w 330497"/>
                <a:gd name="connsiteY67" fmla="*/ 266442 h 304800"/>
                <a:gd name="connsiteX68" fmla="*/ 119352 w 330497"/>
                <a:gd name="connsiteY68" fmla="*/ 240699 h 304800"/>
                <a:gd name="connsiteX69" fmla="*/ 118053 w 330497"/>
                <a:gd name="connsiteY69" fmla="*/ 230401 h 304800"/>
                <a:gd name="connsiteX70" fmla="*/ 118053 w 330497"/>
                <a:gd name="connsiteY70" fmla="*/ 229114 h 304800"/>
                <a:gd name="connsiteX71" fmla="*/ 115455 w 330497"/>
                <a:gd name="connsiteY71" fmla="*/ 230401 h 304800"/>
                <a:gd name="connsiteX72" fmla="*/ 111559 w 330497"/>
                <a:gd name="connsiteY72" fmla="*/ 235550 h 304800"/>
                <a:gd name="connsiteX73" fmla="*/ 92076 w 330497"/>
                <a:gd name="connsiteY73" fmla="*/ 254857 h 304800"/>
                <a:gd name="connsiteX74" fmla="*/ 69995 w 330497"/>
                <a:gd name="connsiteY74" fmla="*/ 260006 h 304800"/>
                <a:gd name="connsiteX75" fmla="*/ 64800 w 330497"/>
                <a:gd name="connsiteY75" fmla="*/ 260006 h 304800"/>
                <a:gd name="connsiteX76" fmla="*/ 51811 w 330497"/>
                <a:gd name="connsiteY76" fmla="*/ 258719 h 304800"/>
                <a:gd name="connsiteX77" fmla="*/ 40121 w 330497"/>
                <a:gd name="connsiteY77" fmla="*/ 249709 h 304800"/>
                <a:gd name="connsiteX78" fmla="*/ 38822 w 330497"/>
                <a:gd name="connsiteY78" fmla="*/ 248422 h 304800"/>
                <a:gd name="connsiteX79" fmla="*/ 34926 w 330497"/>
                <a:gd name="connsiteY79" fmla="*/ 241986 h 304800"/>
                <a:gd name="connsiteX80" fmla="*/ 40121 w 330497"/>
                <a:gd name="connsiteY80" fmla="*/ 230401 h 304800"/>
                <a:gd name="connsiteX81" fmla="*/ 58305 w 330497"/>
                <a:gd name="connsiteY81" fmla="*/ 214955 h 304800"/>
                <a:gd name="connsiteX82" fmla="*/ 68696 w 330497"/>
                <a:gd name="connsiteY82" fmla="*/ 205945 h 304800"/>
                <a:gd name="connsiteX83" fmla="*/ 69995 w 330497"/>
                <a:gd name="connsiteY83" fmla="*/ 200797 h 304800"/>
                <a:gd name="connsiteX84" fmla="*/ 67397 w 330497"/>
                <a:gd name="connsiteY84" fmla="*/ 194361 h 304800"/>
                <a:gd name="connsiteX85" fmla="*/ 63501 w 330497"/>
                <a:gd name="connsiteY85" fmla="*/ 191786 h 304800"/>
                <a:gd name="connsiteX86" fmla="*/ 231942 w 330497"/>
                <a:gd name="connsiteY86" fmla="*/ 166687 h 304800"/>
                <a:gd name="connsiteX87" fmla="*/ 218574 w 330497"/>
                <a:gd name="connsiteY87" fmla="*/ 177967 h 304800"/>
                <a:gd name="connsiteX88" fmla="*/ 217237 w 330497"/>
                <a:gd name="connsiteY88" fmla="*/ 184234 h 304800"/>
                <a:gd name="connsiteX89" fmla="*/ 221247 w 330497"/>
                <a:gd name="connsiteY89" fmla="*/ 180474 h 304800"/>
                <a:gd name="connsiteX90" fmla="*/ 226595 w 330497"/>
                <a:gd name="connsiteY90" fmla="*/ 180474 h 304800"/>
                <a:gd name="connsiteX91" fmla="*/ 227932 w 330497"/>
                <a:gd name="connsiteY91" fmla="*/ 182980 h 304800"/>
                <a:gd name="connsiteX92" fmla="*/ 230605 w 330497"/>
                <a:gd name="connsiteY92" fmla="*/ 189247 h 304800"/>
                <a:gd name="connsiteX93" fmla="*/ 233279 w 330497"/>
                <a:gd name="connsiteY93" fmla="*/ 189247 h 304800"/>
                <a:gd name="connsiteX94" fmla="*/ 241300 w 330497"/>
                <a:gd name="connsiteY94" fmla="*/ 176714 h 304800"/>
                <a:gd name="connsiteX95" fmla="*/ 233279 w 330497"/>
                <a:gd name="connsiteY95" fmla="*/ 166687 h 304800"/>
                <a:gd name="connsiteX96" fmla="*/ 231942 w 330497"/>
                <a:gd name="connsiteY96" fmla="*/ 166687 h 304800"/>
                <a:gd name="connsiteX97" fmla="*/ 173526 w 330497"/>
                <a:gd name="connsiteY97" fmla="*/ 155277 h 304800"/>
                <a:gd name="connsiteX98" fmla="*/ 160704 w 330497"/>
                <a:gd name="connsiteY98" fmla="*/ 165596 h 304800"/>
                <a:gd name="connsiteX99" fmla="*/ 129931 w 330497"/>
                <a:gd name="connsiteY99" fmla="*/ 183654 h 304800"/>
                <a:gd name="connsiteX100" fmla="*/ 124802 w 330497"/>
                <a:gd name="connsiteY100" fmla="*/ 187523 h 304800"/>
                <a:gd name="connsiteX101" fmla="*/ 123520 w 330497"/>
                <a:gd name="connsiteY101" fmla="*/ 190103 h 304800"/>
                <a:gd name="connsiteX102" fmla="*/ 126085 w 330497"/>
                <a:gd name="connsiteY102" fmla="*/ 193972 h 304800"/>
                <a:gd name="connsiteX103" fmla="*/ 137625 w 330497"/>
                <a:gd name="connsiteY103" fmla="*/ 222349 h 304800"/>
                <a:gd name="connsiteX104" fmla="*/ 138907 w 330497"/>
                <a:gd name="connsiteY104" fmla="*/ 233958 h 304800"/>
                <a:gd name="connsiteX105" fmla="*/ 140189 w 330497"/>
                <a:gd name="connsiteY105" fmla="*/ 236537 h 304800"/>
                <a:gd name="connsiteX106" fmla="*/ 142753 w 330497"/>
                <a:gd name="connsiteY106" fmla="*/ 235247 h 304800"/>
                <a:gd name="connsiteX107" fmla="*/ 149164 w 330497"/>
                <a:gd name="connsiteY107" fmla="*/ 226218 h 304800"/>
                <a:gd name="connsiteX108" fmla="*/ 161987 w 330497"/>
                <a:gd name="connsiteY108" fmla="*/ 212030 h 304800"/>
                <a:gd name="connsiteX109" fmla="*/ 170962 w 330497"/>
                <a:gd name="connsiteY109" fmla="*/ 201711 h 304800"/>
                <a:gd name="connsiteX110" fmla="*/ 178655 w 330497"/>
                <a:gd name="connsiteY110" fmla="*/ 193972 h 304800"/>
                <a:gd name="connsiteX111" fmla="*/ 186349 w 330497"/>
                <a:gd name="connsiteY111" fmla="*/ 186233 h 304800"/>
                <a:gd name="connsiteX112" fmla="*/ 188913 w 330497"/>
                <a:gd name="connsiteY112" fmla="*/ 183654 h 304800"/>
                <a:gd name="connsiteX113" fmla="*/ 187631 w 330497"/>
                <a:gd name="connsiteY113" fmla="*/ 182364 h 304800"/>
                <a:gd name="connsiteX114" fmla="*/ 179937 w 330497"/>
                <a:gd name="connsiteY114" fmla="*/ 159147 h 304800"/>
                <a:gd name="connsiteX115" fmla="*/ 177373 w 330497"/>
                <a:gd name="connsiteY115" fmla="*/ 156567 h 304800"/>
                <a:gd name="connsiteX116" fmla="*/ 173526 w 330497"/>
                <a:gd name="connsiteY116" fmla="*/ 155277 h 304800"/>
                <a:gd name="connsiteX117" fmla="*/ 196118 w 330497"/>
                <a:gd name="connsiteY117" fmla="*/ 139382 h 304800"/>
                <a:gd name="connsiteX118" fmla="*/ 193431 w 330497"/>
                <a:gd name="connsiteY118" fmla="*/ 145732 h 304800"/>
                <a:gd name="connsiteX119" fmla="*/ 204178 w 330497"/>
                <a:gd name="connsiteY119" fmla="*/ 160972 h 304800"/>
                <a:gd name="connsiteX120" fmla="*/ 205521 w 330497"/>
                <a:gd name="connsiteY120" fmla="*/ 163512 h 304800"/>
                <a:gd name="connsiteX121" fmla="*/ 206864 w 330497"/>
                <a:gd name="connsiteY121" fmla="*/ 163512 h 304800"/>
                <a:gd name="connsiteX122" fmla="*/ 209551 w 330497"/>
                <a:gd name="connsiteY122" fmla="*/ 160972 h 304800"/>
                <a:gd name="connsiteX123" fmla="*/ 208208 w 330497"/>
                <a:gd name="connsiteY123" fmla="*/ 157162 h 304800"/>
                <a:gd name="connsiteX124" fmla="*/ 197461 w 330497"/>
                <a:gd name="connsiteY124" fmla="*/ 139382 h 304800"/>
                <a:gd name="connsiteX125" fmla="*/ 196118 w 330497"/>
                <a:gd name="connsiteY125" fmla="*/ 139382 h 304800"/>
                <a:gd name="connsiteX126" fmla="*/ 204470 w 330497"/>
                <a:gd name="connsiteY126" fmla="*/ 131762 h 304800"/>
                <a:gd name="connsiteX127" fmla="*/ 203200 w 330497"/>
                <a:gd name="connsiteY127" fmla="*/ 132896 h 304800"/>
                <a:gd name="connsiteX128" fmla="*/ 207010 w 330497"/>
                <a:gd name="connsiteY128" fmla="*/ 135164 h 304800"/>
                <a:gd name="connsiteX129" fmla="*/ 205740 w 330497"/>
                <a:gd name="connsiteY129" fmla="*/ 131762 h 304800"/>
                <a:gd name="connsiteX130" fmla="*/ 204470 w 330497"/>
                <a:gd name="connsiteY130" fmla="*/ 131762 h 304800"/>
                <a:gd name="connsiteX131" fmla="*/ 138936 w 330497"/>
                <a:gd name="connsiteY131" fmla="*/ 117474 h 304800"/>
                <a:gd name="connsiteX132" fmla="*/ 136349 w 330497"/>
                <a:gd name="connsiteY132" fmla="*/ 118784 h 304800"/>
                <a:gd name="connsiteX133" fmla="*/ 126001 w 330497"/>
                <a:gd name="connsiteY133" fmla="*/ 126642 h 304800"/>
                <a:gd name="connsiteX134" fmla="*/ 60031 w 330497"/>
                <a:gd name="connsiteY134" fmla="*/ 172481 h 304800"/>
                <a:gd name="connsiteX135" fmla="*/ 58738 w 330497"/>
                <a:gd name="connsiteY135" fmla="*/ 173791 h 304800"/>
                <a:gd name="connsiteX136" fmla="*/ 60031 w 330497"/>
                <a:gd name="connsiteY136" fmla="*/ 173791 h 304800"/>
                <a:gd name="connsiteX137" fmla="*/ 63912 w 330497"/>
                <a:gd name="connsiteY137" fmla="*/ 173791 h 304800"/>
                <a:gd name="connsiteX138" fmla="*/ 78141 w 330497"/>
                <a:gd name="connsiteY138" fmla="*/ 182959 h 304800"/>
                <a:gd name="connsiteX139" fmla="*/ 82021 w 330497"/>
                <a:gd name="connsiteY139" fmla="*/ 188197 h 304800"/>
                <a:gd name="connsiteX140" fmla="*/ 94956 w 330497"/>
                <a:gd name="connsiteY140" fmla="*/ 214391 h 304800"/>
                <a:gd name="connsiteX141" fmla="*/ 96250 w 330497"/>
                <a:gd name="connsiteY141" fmla="*/ 222249 h 304800"/>
                <a:gd name="connsiteX142" fmla="*/ 102718 w 330497"/>
                <a:gd name="connsiteY142" fmla="*/ 217010 h 304800"/>
                <a:gd name="connsiteX143" fmla="*/ 109185 w 330497"/>
                <a:gd name="connsiteY143" fmla="*/ 209152 h 304800"/>
                <a:gd name="connsiteX144" fmla="*/ 110479 w 330497"/>
                <a:gd name="connsiteY144" fmla="*/ 205223 h 304800"/>
                <a:gd name="connsiteX145" fmla="*/ 97544 w 330497"/>
                <a:gd name="connsiteY145" fmla="*/ 192126 h 304800"/>
                <a:gd name="connsiteX146" fmla="*/ 96250 w 330497"/>
                <a:gd name="connsiteY146" fmla="*/ 188197 h 304800"/>
                <a:gd name="connsiteX147" fmla="*/ 102718 w 330497"/>
                <a:gd name="connsiteY147" fmla="*/ 180339 h 304800"/>
                <a:gd name="connsiteX148" fmla="*/ 115653 w 330497"/>
                <a:gd name="connsiteY148" fmla="*/ 175100 h 304800"/>
                <a:gd name="connsiteX149" fmla="*/ 124707 w 330497"/>
                <a:gd name="connsiteY149" fmla="*/ 169862 h 304800"/>
                <a:gd name="connsiteX150" fmla="*/ 140230 w 330497"/>
                <a:gd name="connsiteY150" fmla="*/ 160694 h 304800"/>
                <a:gd name="connsiteX151" fmla="*/ 162219 w 330497"/>
                <a:gd name="connsiteY151" fmla="*/ 141049 h 304800"/>
                <a:gd name="connsiteX152" fmla="*/ 163513 w 330497"/>
                <a:gd name="connsiteY152" fmla="*/ 138429 h 304800"/>
                <a:gd name="connsiteX153" fmla="*/ 140230 w 330497"/>
                <a:gd name="connsiteY153" fmla="*/ 118784 h 304800"/>
                <a:gd name="connsiteX154" fmla="*/ 138936 w 330497"/>
                <a:gd name="connsiteY154" fmla="*/ 117474 h 304800"/>
                <a:gd name="connsiteX155" fmla="*/ 219220 w 330497"/>
                <a:gd name="connsiteY155" fmla="*/ 115887 h 304800"/>
                <a:gd name="connsiteX156" fmla="*/ 212725 w 330497"/>
                <a:gd name="connsiteY156" fmla="*/ 122382 h 304800"/>
                <a:gd name="connsiteX157" fmla="*/ 215323 w 330497"/>
                <a:gd name="connsiteY157" fmla="*/ 126278 h 304800"/>
                <a:gd name="connsiteX158" fmla="*/ 220518 w 330497"/>
                <a:gd name="connsiteY158" fmla="*/ 134071 h 304800"/>
                <a:gd name="connsiteX159" fmla="*/ 224415 w 330497"/>
                <a:gd name="connsiteY159" fmla="*/ 143163 h 304800"/>
                <a:gd name="connsiteX160" fmla="*/ 225714 w 330497"/>
                <a:gd name="connsiteY160" fmla="*/ 144462 h 304800"/>
                <a:gd name="connsiteX161" fmla="*/ 227013 w 330497"/>
                <a:gd name="connsiteY161" fmla="*/ 141865 h 304800"/>
                <a:gd name="connsiteX162" fmla="*/ 221817 w 330497"/>
                <a:gd name="connsiteY162" fmla="*/ 117186 h 304800"/>
                <a:gd name="connsiteX163" fmla="*/ 220518 w 330497"/>
                <a:gd name="connsiteY163" fmla="*/ 115887 h 304800"/>
                <a:gd name="connsiteX164" fmla="*/ 219220 w 330497"/>
                <a:gd name="connsiteY164" fmla="*/ 115887 h 304800"/>
                <a:gd name="connsiteX165" fmla="*/ 206375 w 330497"/>
                <a:gd name="connsiteY165" fmla="*/ 96837 h 304800"/>
                <a:gd name="connsiteX166" fmla="*/ 206375 w 330497"/>
                <a:gd name="connsiteY166" fmla="*/ 98425 h 304800"/>
                <a:gd name="connsiteX167" fmla="*/ 207169 w 330497"/>
                <a:gd name="connsiteY167" fmla="*/ 101600 h 304800"/>
                <a:gd name="connsiteX168" fmla="*/ 207963 w 330497"/>
                <a:gd name="connsiteY168" fmla="*/ 101600 h 304800"/>
                <a:gd name="connsiteX169" fmla="*/ 207963 w 330497"/>
                <a:gd name="connsiteY169" fmla="*/ 100013 h 304800"/>
                <a:gd name="connsiteX170" fmla="*/ 207169 w 330497"/>
                <a:gd name="connsiteY170" fmla="*/ 98425 h 304800"/>
                <a:gd name="connsiteX171" fmla="*/ 206375 w 330497"/>
                <a:gd name="connsiteY171" fmla="*/ 96837 h 304800"/>
                <a:gd name="connsiteX172" fmla="*/ 307146 w 330497"/>
                <a:gd name="connsiteY172" fmla="*/ 28272 h 304800"/>
                <a:gd name="connsiteX173" fmla="*/ 303262 w 330497"/>
                <a:gd name="connsiteY173" fmla="*/ 33413 h 304800"/>
                <a:gd name="connsiteX174" fmla="*/ 261841 w 330497"/>
                <a:gd name="connsiteY174" fmla="*/ 74537 h 304800"/>
                <a:gd name="connsiteX175" fmla="*/ 235952 w 330497"/>
                <a:gd name="connsiteY175" fmla="*/ 98954 h 304800"/>
                <a:gd name="connsiteX176" fmla="*/ 234657 w 330497"/>
                <a:gd name="connsiteY176" fmla="*/ 105380 h 304800"/>
                <a:gd name="connsiteX177" fmla="*/ 243718 w 330497"/>
                <a:gd name="connsiteY177" fmla="*/ 133652 h 304800"/>
                <a:gd name="connsiteX178" fmla="*/ 246307 w 330497"/>
                <a:gd name="connsiteY178" fmla="*/ 134937 h 304800"/>
                <a:gd name="connsiteX179" fmla="*/ 250191 w 330497"/>
                <a:gd name="connsiteY179" fmla="*/ 131082 h 304800"/>
                <a:gd name="connsiteX180" fmla="*/ 300673 w 330497"/>
                <a:gd name="connsiteY180" fmla="*/ 97669 h 304800"/>
                <a:gd name="connsiteX181" fmla="*/ 313618 w 330497"/>
                <a:gd name="connsiteY181" fmla="*/ 89958 h 304800"/>
                <a:gd name="connsiteX182" fmla="*/ 317501 w 330497"/>
                <a:gd name="connsiteY182" fmla="*/ 82247 h 304800"/>
                <a:gd name="connsiteX183" fmla="*/ 317501 w 330497"/>
                <a:gd name="connsiteY183" fmla="*/ 74537 h 304800"/>
                <a:gd name="connsiteX184" fmla="*/ 316207 w 330497"/>
                <a:gd name="connsiteY184" fmla="*/ 61685 h 304800"/>
                <a:gd name="connsiteX185" fmla="*/ 311029 w 330497"/>
                <a:gd name="connsiteY185" fmla="*/ 33413 h 304800"/>
                <a:gd name="connsiteX186" fmla="*/ 309734 w 330497"/>
                <a:gd name="connsiteY186" fmla="*/ 28272 h 304800"/>
                <a:gd name="connsiteX187" fmla="*/ 307146 w 330497"/>
                <a:gd name="connsiteY187" fmla="*/ 28272 h 304800"/>
                <a:gd name="connsiteX188" fmla="*/ 228600 w 330497"/>
                <a:gd name="connsiteY188" fmla="*/ 17173 h 304800"/>
                <a:gd name="connsiteX189" fmla="*/ 220861 w 330497"/>
                <a:gd name="connsiteY189" fmla="*/ 22368 h 304800"/>
                <a:gd name="connsiteX190" fmla="*/ 216991 w 330497"/>
                <a:gd name="connsiteY190" fmla="*/ 27564 h 304800"/>
                <a:gd name="connsiteX191" fmla="*/ 211832 w 330497"/>
                <a:gd name="connsiteY191" fmla="*/ 34058 h 304800"/>
                <a:gd name="connsiteX192" fmla="*/ 201513 w 330497"/>
                <a:gd name="connsiteY192" fmla="*/ 50944 h 304800"/>
                <a:gd name="connsiteX193" fmla="*/ 192484 w 330497"/>
                <a:gd name="connsiteY193" fmla="*/ 63933 h 304800"/>
                <a:gd name="connsiteX194" fmla="*/ 188615 w 330497"/>
                <a:gd name="connsiteY194" fmla="*/ 67829 h 304800"/>
                <a:gd name="connsiteX195" fmla="*/ 188615 w 330497"/>
                <a:gd name="connsiteY195" fmla="*/ 70427 h 304800"/>
                <a:gd name="connsiteX196" fmla="*/ 219571 w 330497"/>
                <a:gd name="connsiteY196" fmla="*/ 86013 h 304800"/>
                <a:gd name="connsiteX197" fmla="*/ 223441 w 330497"/>
                <a:gd name="connsiteY197" fmla="*/ 86013 h 304800"/>
                <a:gd name="connsiteX198" fmla="*/ 226020 w 330497"/>
                <a:gd name="connsiteY198" fmla="*/ 84715 h 304800"/>
                <a:gd name="connsiteX199" fmla="*/ 267295 w 330497"/>
                <a:gd name="connsiteY199" fmla="*/ 45748 h 304800"/>
                <a:gd name="connsiteX200" fmla="*/ 268585 w 330497"/>
                <a:gd name="connsiteY200" fmla="*/ 39254 h 304800"/>
                <a:gd name="connsiteX201" fmla="*/ 228600 w 330497"/>
                <a:gd name="connsiteY201" fmla="*/ 17173 h 304800"/>
                <a:gd name="connsiteX202" fmla="*/ 223344 w 330497"/>
                <a:gd name="connsiteY202" fmla="*/ 0 h 304800"/>
                <a:gd name="connsiteX203" fmla="*/ 233672 w 330497"/>
                <a:gd name="connsiteY203" fmla="*/ 1297 h 304800"/>
                <a:gd name="connsiteX204" fmla="*/ 246582 w 330497"/>
                <a:gd name="connsiteY204" fmla="*/ 3891 h 304800"/>
                <a:gd name="connsiteX205" fmla="*/ 281439 w 330497"/>
                <a:gd name="connsiteY205" fmla="*/ 27238 h 304800"/>
                <a:gd name="connsiteX206" fmla="*/ 285312 w 330497"/>
                <a:gd name="connsiteY206" fmla="*/ 27238 h 304800"/>
                <a:gd name="connsiteX207" fmla="*/ 300804 w 330497"/>
                <a:gd name="connsiteY207" fmla="*/ 11673 h 304800"/>
                <a:gd name="connsiteX208" fmla="*/ 315005 w 330497"/>
                <a:gd name="connsiteY208" fmla="*/ 12970 h 304800"/>
                <a:gd name="connsiteX209" fmla="*/ 318878 w 330497"/>
                <a:gd name="connsiteY209" fmla="*/ 22049 h 304800"/>
                <a:gd name="connsiteX210" fmla="*/ 329206 w 330497"/>
                <a:gd name="connsiteY210" fmla="*/ 71336 h 304800"/>
                <a:gd name="connsiteX211" fmla="*/ 329206 w 330497"/>
                <a:gd name="connsiteY211" fmla="*/ 75227 h 304800"/>
                <a:gd name="connsiteX212" fmla="*/ 330497 w 330497"/>
                <a:gd name="connsiteY212" fmla="*/ 89495 h 304800"/>
                <a:gd name="connsiteX213" fmla="*/ 327915 w 330497"/>
                <a:gd name="connsiteY213" fmla="*/ 101168 h 304800"/>
                <a:gd name="connsiteX214" fmla="*/ 325333 w 330497"/>
                <a:gd name="connsiteY214" fmla="*/ 103762 h 304800"/>
                <a:gd name="connsiteX215" fmla="*/ 316296 w 330497"/>
                <a:gd name="connsiteY215" fmla="*/ 108950 h 304800"/>
                <a:gd name="connsiteX216" fmla="*/ 305968 w 330497"/>
                <a:gd name="connsiteY216" fmla="*/ 114138 h 304800"/>
                <a:gd name="connsiteX217" fmla="*/ 277566 w 330497"/>
                <a:gd name="connsiteY217" fmla="*/ 127108 h 304800"/>
                <a:gd name="connsiteX218" fmla="*/ 247873 w 330497"/>
                <a:gd name="connsiteY218" fmla="*/ 151752 h 304800"/>
                <a:gd name="connsiteX219" fmla="*/ 246582 w 330497"/>
                <a:gd name="connsiteY219" fmla="*/ 155643 h 304800"/>
                <a:gd name="connsiteX220" fmla="*/ 249164 w 330497"/>
                <a:gd name="connsiteY220" fmla="*/ 158237 h 304800"/>
                <a:gd name="connsiteX221" fmla="*/ 253037 w 330497"/>
                <a:gd name="connsiteY221" fmla="*/ 175098 h 304800"/>
                <a:gd name="connsiteX222" fmla="*/ 251746 w 330497"/>
                <a:gd name="connsiteY222" fmla="*/ 186771 h 304800"/>
                <a:gd name="connsiteX223" fmla="*/ 253037 w 330497"/>
                <a:gd name="connsiteY223" fmla="*/ 197147 h 304800"/>
                <a:gd name="connsiteX224" fmla="*/ 273693 w 330497"/>
                <a:gd name="connsiteY224" fmla="*/ 223088 h 304800"/>
                <a:gd name="connsiteX225" fmla="*/ 293058 w 330497"/>
                <a:gd name="connsiteY225" fmla="*/ 239949 h 304800"/>
                <a:gd name="connsiteX226" fmla="*/ 295640 w 330497"/>
                <a:gd name="connsiteY226" fmla="*/ 242543 h 304800"/>
                <a:gd name="connsiteX227" fmla="*/ 296931 w 330497"/>
                <a:gd name="connsiteY227" fmla="*/ 250325 h 304800"/>
                <a:gd name="connsiteX228" fmla="*/ 293058 w 330497"/>
                <a:gd name="connsiteY228" fmla="*/ 252919 h 304800"/>
                <a:gd name="connsiteX229" fmla="*/ 280148 w 330497"/>
                <a:gd name="connsiteY229" fmla="*/ 254216 h 304800"/>
                <a:gd name="connsiteX230" fmla="*/ 273693 w 330497"/>
                <a:gd name="connsiteY230" fmla="*/ 255513 h 304800"/>
                <a:gd name="connsiteX231" fmla="*/ 274984 w 330497"/>
                <a:gd name="connsiteY231" fmla="*/ 260702 h 304800"/>
                <a:gd name="connsiteX232" fmla="*/ 265947 w 330497"/>
                <a:gd name="connsiteY232" fmla="*/ 268484 h 304800"/>
                <a:gd name="connsiteX233" fmla="*/ 263365 w 330497"/>
                <a:gd name="connsiteY233" fmla="*/ 268484 h 304800"/>
                <a:gd name="connsiteX234" fmla="*/ 262074 w 330497"/>
                <a:gd name="connsiteY234" fmla="*/ 269781 h 304800"/>
                <a:gd name="connsiteX235" fmla="*/ 264656 w 330497"/>
                <a:gd name="connsiteY235" fmla="*/ 273672 h 304800"/>
                <a:gd name="connsiteX236" fmla="*/ 265947 w 330497"/>
                <a:gd name="connsiteY236" fmla="*/ 284048 h 304800"/>
                <a:gd name="connsiteX237" fmla="*/ 255619 w 330497"/>
                <a:gd name="connsiteY237" fmla="*/ 287939 h 304800"/>
                <a:gd name="connsiteX238" fmla="*/ 244000 w 330497"/>
                <a:gd name="connsiteY238" fmla="*/ 281454 h 304800"/>
                <a:gd name="connsiteX239" fmla="*/ 240127 w 330497"/>
                <a:gd name="connsiteY239" fmla="*/ 280157 h 304800"/>
                <a:gd name="connsiteX240" fmla="*/ 238836 w 330497"/>
                <a:gd name="connsiteY240" fmla="*/ 281454 h 304800"/>
                <a:gd name="connsiteX241" fmla="*/ 238836 w 330497"/>
                <a:gd name="connsiteY241" fmla="*/ 284048 h 304800"/>
                <a:gd name="connsiteX242" fmla="*/ 238836 w 330497"/>
                <a:gd name="connsiteY242" fmla="*/ 298315 h 304800"/>
                <a:gd name="connsiteX243" fmla="*/ 232381 w 330497"/>
                <a:gd name="connsiteY243" fmla="*/ 304800 h 304800"/>
                <a:gd name="connsiteX244" fmla="*/ 227217 w 330497"/>
                <a:gd name="connsiteY244" fmla="*/ 304800 h 304800"/>
                <a:gd name="connsiteX245" fmla="*/ 223344 w 330497"/>
                <a:gd name="connsiteY245" fmla="*/ 303503 h 304800"/>
                <a:gd name="connsiteX246" fmla="*/ 211725 w 330497"/>
                <a:gd name="connsiteY246" fmla="*/ 289236 h 304800"/>
                <a:gd name="connsiteX247" fmla="*/ 202688 w 330497"/>
                <a:gd name="connsiteY247" fmla="*/ 263296 h 304800"/>
                <a:gd name="connsiteX248" fmla="*/ 209143 w 330497"/>
                <a:gd name="connsiteY248" fmla="*/ 219197 h 304800"/>
                <a:gd name="connsiteX249" fmla="*/ 210434 w 330497"/>
                <a:gd name="connsiteY249" fmla="*/ 214009 h 304800"/>
                <a:gd name="connsiteX250" fmla="*/ 209143 w 330497"/>
                <a:gd name="connsiteY250" fmla="*/ 208821 h 304800"/>
                <a:gd name="connsiteX251" fmla="*/ 198815 w 330497"/>
                <a:gd name="connsiteY251" fmla="*/ 202336 h 304800"/>
                <a:gd name="connsiteX252" fmla="*/ 193651 w 330497"/>
                <a:gd name="connsiteY252" fmla="*/ 201039 h 304800"/>
                <a:gd name="connsiteX253" fmla="*/ 162666 w 330497"/>
                <a:gd name="connsiteY253" fmla="*/ 230870 h 304800"/>
                <a:gd name="connsiteX254" fmla="*/ 148465 w 330497"/>
                <a:gd name="connsiteY254" fmla="*/ 249028 h 304800"/>
                <a:gd name="connsiteX255" fmla="*/ 127809 w 330497"/>
                <a:gd name="connsiteY255" fmla="*/ 269781 h 304800"/>
                <a:gd name="connsiteX256" fmla="*/ 126518 w 330497"/>
                <a:gd name="connsiteY256" fmla="*/ 272375 h 304800"/>
                <a:gd name="connsiteX257" fmla="*/ 100698 w 330497"/>
                <a:gd name="connsiteY257" fmla="*/ 294424 h 304800"/>
                <a:gd name="connsiteX258" fmla="*/ 96825 w 330497"/>
                <a:gd name="connsiteY258" fmla="*/ 297018 h 304800"/>
                <a:gd name="connsiteX259" fmla="*/ 72296 w 330497"/>
                <a:gd name="connsiteY259" fmla="*/ 303503 h 304800"/>
                <a:gd name="connsiteX260" fmla="*/ 54222 w 330497"/>
                <a:gd name="connsiteY260" fmla="*/ 300909 h 304800"/>
                <a:gd name="connsiteX261" fmla="*/ 45185 w 330497"/>
                <a:gd name="connsiteY261" fmla="*/ 298315 h 304800"/>
                <a:gd name="connsiteX262" fmla="*/ 14201 w 330497"/>
                <a:gd name="connsiteY262" fmla="*/ 273672 h 304800"/>
                <a:gd name="connsiteX263" fmla="*/ 6455 w 330497"/>
                <a:gd name="connsiteY263" fmla="*/ 260702 h 304800"/>
                <a:gd name="connsiteX264" fmla="*/ 0 w 330497"/>
                <a:gd name="connsiteY264" fmla="*/ 238652 h 304800"/>
                <a:gd name="connsiteX265" fmla="*/ 0 w 330497"/>
                <a:gd name="connsiteY265" fmla="*/ 236058 h 304800"/>
                <a:gd name="connsiteX266" fmla="*/ 5164 w 330497"/>
                <a:gd name="connsiteY266" fmla="*/ 202336 h 304800"/>
                <a:gd name="connsiteX267" fmla="*/ 16783 w 330497"/>
                <a:gd name="connsiteY267" fmla="*/ 188068 h 304800"/>
                <a:gd name="connsiteX268" fmla="*/ 24529 w 330497"/>
                <a:gd name="connsiteY268" fmla="*/ 180286 h 304800"/>
                <a:gd name="connsiteX269" fmla="*/ 29693 w 330497"/>
                <a:gd name="connsiteY269" fmla="*/ 176395 h 304800"/>
                <a:gd name="connsiteX270" fmla="*/ 37439 w 330497"/>
                <a:gd name="connsiteY270" fmla="*/ 172504 h 304800"/>
                <a:gd name="connsiteX271" fmla="*/ 112317 w 330497"/>
                <a:gd name="connsiteY271" fmla="*/ 118029 h 304800"/>
                <a:gd name="connsiteX272" fmla="*/ 138137 w 330497"/>
                <a:gd name="connsiteY272" fmla="*/ 95980 h 304800"/>
                <a:gd name="connsiteX273" fmla="*/ 153629 w 330497"/>
                <a:gd name="connsiteY273" fmla="*/ 81713 h 304800"/>
                <a:gd name="connsiteX274" fmla="*/ 171703 w 330497"/>
                <a:gd name="connsiteY274" fmla="*/ 63554 h 304800"/>
                <a:gd name="connsiteX275" fmla="*/ 182032 w 330497"/>
                <a:gd name="connsiteY275" fmla="*/ 51881 h 304800"/>
                <a:gd name="connsiteX276" fmla="*/ 187196 w 330497"/>
                <a:gd name="connsiteY276" fmla="*/ 44099 h 304800"/>
                <a:gd name="connsiteX277" fmla="*/ 205270 w 330497"/>
                <a:gd name="connsiteY277" fmla="*/ 16861 h 304800"/>
                <a:gd name="connsiteX278" fmla="*/ 209143 w 330497"/>
                <a:gd name="connsiteY278" fmla="*/ 9079 h 304800"/>
                <a:gd name="connsiteX279" fmla="*/ 214307 w 330497"/>
                <a:gd name="connsiteY279" fmla="*/ 2594 h 304800"/>
                <a:gd name="connsiteX280" fmla="*/ 223344 w 330497"/>
                <a:gd name="connsiteY280"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330497" h="304800">
                  <a:moveTo>
                    <a:pt x="75173" y="222249"/>
                  </a:moveTo>
                  <a:cubicBezTo>
                    <a:pt x="68636" y="228423"/>
                    <a:pt x="63407" y="233362"/>
                    <a:pt x="56870" y="239535"/>
                  </a:cubicBezTo>
                  <a:cubicBezTo>
                    <a:pt x="55563" y="239535"/>
                    <a:pt x="55563" y="240770"/>
                    <a:pt x="55563" y="242005"/>
                  </a:cubicBezTo>
                  <a:cubicBezTo>
                    <a:pt x="55563" y="242005"/>
                    <a:pt x="56870" y="243240"/>
                    <a:pt x="58178" y="243240"/>
                  </a:cubicBezTo>
                  <a:cubicBezTo>
                    <a:pt x="60792" y="244474"/>
                    <a:pt x="64714" y="244474"/>
                    <a:pt x="67329" y="244474"/>
                  </a:cubicBezTo>
                  <a:cubicBezTo>
                    <a:pt x="69944" y="244474"/>
                    <a:pt x="71251" y="243240"/>
                    <a:pt x="72559" y="240770"/>
                  </a:cubicBezTo>
                  <a:cubicBezTo>
                    <a:pt x="76481" y="237066"/>
                    <a:pt x="77788" y="232127"/>
                    <a:pt x="77788" y="225953"/>
                  </a:cubicBezTo>
                  <a:cubicBezTo>
                    <a:pt x="77788" y="225953"/>
                    <a:pt x="77788" y="224719"/>
                    <a:pt x="77788" y="223484"/>
                  </a:cubicBezTo>
                  <a:cubicBezTo>
                    <a:pt x="77788" y="223484"/>
                    <a:pt x="76481" y="222249"/>
                    <a:pt x="76481" y="222249"/>
                  </a:cubicBezTo>
                  <a:cubicBezTo>
                    <a:pt x="76481" y="222249"/>
                    <a:pt x="75173" y="222249"/>
                    <a:pt x="75173" y="222249"/>
                  </a:cubicBezTo>
                  <a:close/>
                  <a:moveTo>
                    <a:pt x="226286" y="209549"/>
                  </a:moveTo>
                  <a:cubicBezTo>
                    <a:pt x="223772" y="209549"/>
                    <a:pt x="222515" y="210853"/>
                    <a:pt x="221258" y="213461"/>
                  </a:cubicBezTo>
                  <a:cubicBezTo>
                    <a:pt x="221258" y="214765"/>
                    <a:pt x="221258" y="214765"/>
                    <a:pt x="221258" y="216069"/>
                  </a:cubicBezTo>
                  <a:cubicBezTo>
                    <a:pt x="220002" y="218677"/>
                    <a:pt x="218745" y="221285"/>
                    <a:pt x="220002" y="222589"/>
                  </a:cubicBezTo>
                  <a:cubicBezTo>
                    <a:pt x="220002" y="223893"/>
                    <a:pt x="222515" y="223893"/>
                    <a:pt x="225029" y="223893"/>
                  </a:cubicBezTo>
                  <a:cubicBezTo>
                    <a:pt x="226286" y="225197"/>
                    <a:pt x="227542" y="227805"/>
                    <a:pt x="226286" y="229110"/>
                  </a:cubicBezTo>
                  <a:cubicBezTo>
                    <a:pt x="223772" y="230414"/>
                    <a:pt x="221258" y="231718"/>
                    <a:pt x="218745" y="233022"/>
                  </a:cubicBezTo>
                  <a:cubicBezTo>
                    <a:pt x="217488" y="234326"/>
                    <a:pt x="218745" y="236934"/>
                    <a:pt x="220002" y="236934"/>
                  </a:cubicBezTo>
                  <a:cubicBezTo>
                    <a:pt x="222515" y="236934"/>
                    <a:pt x="226286" y="238238"/>
                    <a:pt x="226286" y="240846"/>
                  </a:cubicBezTo>
                  <a:cubicBezTo>
                    <a:pt x="227542" y="244758"/>
                    <a:pt x="225029" y="246062"/>
                    <a:pt x="222515" y="247366"/>
                  </a:cubicBezTo>
                  <a:cubicBezTo>
                    <a:pt x="220002" y="248670"/>
                    <a:pt x="218745" y="251278"/>
                    <a:pt x="217488" y="252582"/>
                  </a:cubicBezTo>
                  <a:cubicBezTo>
                    <a:pt x="217488" y="252582"/>
                    <a:pt x="217488" y="253886"/>
                    <a:pt x="217488" y="253886"/>
                  </a:cubicBezTo>
                  <a:cubicBezTo>
                    <a:pt x="217488" y="255190"/>
                    <a:pt x="217488" y="255190"/>
                    <a:pt x="218745" y="253886"/>
                  </a:cubicBezTo>
                  <a:cubicBezTo>
                    <a:pt x="220002" y="253886"/>
                    <a:pt x="221258" y="252582"/>
                    <a:pt x="222515" y="252582"/>
                  </a:cubicBezTo>
                  <a:cubicBezTo>
                    <a:pt x="223772" y="252582"/>
                    <a:pt x="225029" y="252582"/>
                    <a:pt x="226286" y="253886"/>
                  </a:cubicBezTo>
                  <a:cubicBezTo>
                    <a:pt x="227542" y="255190"/>
                    <a:pt x="227542" y="257798"/>
                    <a:pt x="226286" y="259102"/>
                  </a:cubicBezTo>
                  <a:cubicBezTo>
                    <a:pt x="225029" y="261710"/>
                    <a:pt x="223772" y="263014"/>
                    <a:pt x="222515" y="265622"/>
                  </a:cubicBezTo>
                  <a:cubicBezTo>
                    <a:pt x="218745" y="268230"/>
                    <a:pt x="218745" y="272142"/>
                    <a:pt x="221258" y="276054"/>
                  </a:cubicBezTo>
                  <a:cubicBezTo>
                    <a:pt x="221258" y="278662"/>
                    <a:pt x="222515" y="279966"/>
                    <a:pt x="223772" y="282574"/>
                  </a:cubicBezTo>
                  <a:cubicBezTo>
                    <a:pt x="223772" y="282574"/>
                    <a:pt x="225029" y="282574"/>
                    <a:pt x="225029" y="282574"/>
                  </a:cubicBezTo>
                  <a:cubicBezTo>
                    <a:pt x="226286" y="277358"/>
                    <a:pt x="228799" y="272142"/>
                    <a:pt x="230056" y="266926"/>
                  </a:cubicBezTo>
                  <a:cubicBezTo>
                    <a:pt x="230056" y="261710"/>
                    <a:pt x="233826" y="260406"/>
                    <a:pt x="237597" y="261710"/>
                  </a:cubicBezTo>
                  <a:cubicBezTo>
                    <a:pt x="238853" y="263014"/>
                    <a:pt x="240110" y="263014"/>
                    <a:pt x="240110" y="264318"/>
                  </a:cubicBezTo>
                  <a:cubicBezTo>
                    <a:pt x="242624" y="265622"/>
                    <a:pt x="243881" y="266926"/>
                    <a:pt x="245137" y="268230"/>
                  </a:cubicBezTo>
                  <a:cubicBezTo>
                    <a:pt x="246394" y="268230"/>
                    <a:pt x="247651" y="268230"/>
                    <a:pt x="247651" y="268230"/>
                  </a:cubicBezTo>
                  <a:cubicBezTo>
                    <a:pt x="247651" y="268230"/>
                    <a:pt x="247651" y="266926"/>
                    <a:pt x="247651" y="266926"/>
                  </a:cubicBezTo>
                  <a:cubicBezTo>
                    <a:pt x="247651" y="265622"/>
                    <a:pt x="247651" y="264318"/>
                    <a:pt x="246394" y="263014"/>
                  </a:cubicBezTo>
                  <a:cubicBezTo>
                    <a:pt x="241367" y="248670"/>
                    <a:pt x="237597" y="234326"/>
                    <a:pt x="236340" y="218677"/>
                  </a:cubicBezTo>
                  <a:cubicBezTo>
                    <a:pt x="236340" y="214765"/>
                    <a:pt x="235083" y="212157"/>
                    <a:pt x="232569" y="209549"/>
                  </a:cubicBezTo>
                  <a:cubicBezTo>
                    <a:pt x="232569" y="209549"/>
                    <a:pt x="231313" y="209549"/>
                    <a:pt x="231313" y="209549"/>
                  </a:cubicBezTo>
                  <a:cubicBezTo>
                    <a:pt x="228799" y="209549"/>
                    <a:pt x="227542" y="209549"/>
                    <a:pt x="226286" y="209549"/>
                  </a:cubicBezTo>
                  <a:close/>
                  <a:moveTo>
                    <a:pt x="245475" y="204787"/>
                  </a:moveTo>
                  <a:cubicBezTo>
                    <a:pt x="245475" y="204787"/>
                    <a:pt x="244182" y="204787"/>
                    <a:pt x="244182" y="206082"/>
                  </a:cubicBezTo>
                  <a:cubicBezTo>
                    <a:pt x="242888" y="208672"/>
                    <a:pt x="244182" y="211263"/>
                    <a:pt x="245475" y="215148"/>
                  </a:cubicBezTo>
                  <a:cubicBezTo>
                    <a:pt x="245475" y="216443"/>
                    <a:pt x="246769" y="219033"/>
                    <a:pt x="248062" y="221623"/>
                  </a:cubicBezTo>
                  <a:cubicBezTo>
                    <a:pt x="248062" y="230689"/>
                    <a:pt x="251943" y="239754"/>
                    <a:pt x="254530" y="248820"/>
                  </a:cubicBezTo>
                  <a:cubicBezTo>
                    <a:pt x="254530" y="250115"/>
                    <a:pt x="254530" y="251410"/>
                    <a:pt x="255823" y="252705"/>
                  </a:cubicBezTo>
                  <a:cubicBezTo>
                    <a:pt x="255823" y="252705"/>
                    <a:pt x="257117" y="254000"/>
                    <a:pt x="257117" y="254000"/>
                  </a:cubicBezTo>
                  <a:cubicBezTo>
                    <a:pt x="257117" y="254000"/>
                    <a:pt x="258410" y="252705"/>
                    <a:pt x="258410" y="252705"/>
                  </a:cubicBezTo>
                  <a:cubicBezTo>
                    <a:pt x="258410" y="250115"/>
                    <a:pt x="258410" y="248820"/>
                    <a:pt x="259704" y="247525"/>
                  </a:cubicBezTo>
                  <a:cubicBezTo>
                    <a:pt x="259704" y="242345"/>
                    <a:pt x="263584" y="241049"/>
                    <a:pt x="267465" y="241049"/>
                  </a:cubicBezTo>
                  <a:cubicBezTo>
                    <a:pt x="268758" y="242345"/>
                    <a:pt x="271345" y="242345"/>
                    <a:pt x="272639" y="242345"/>
                  </a:cubicBezTo>
                  <a:cubicBezTo>
                    <a:pt x="273932" y="242345"/>
                    <a:pt x="275226" y="242345"/>
                    <a:pt x="276520" y="242345"/>
                  </a:cubicBezTo>
                  <a:cubicBezTo>
                    <a:pt x="277813" y="241049"/>
                    <a:pt x="275226" y="239754"/>
                    <a:pt x="273932" y="238459"/>
                  </a:cubicBezTo>
                  <a:cubicBezTo>
                    <a:pt x="272639" y="237164"/>
                    <a:pt x="270052" y="234574"/>
                    <a:pt x="268758" y="233279"/>
                  </a:cubicBezTo>
                  <a:cubicBezTo>
                    <a:pt x="260997" y="226804"/>
                    <a:pt x="255823" y="219033"/>
                    <a:pt x="250649" y="211263"/>
                  </a:cubicBezTo>
                  <a:cubicBezTo>
                    <a:pt x="249356" y="208672"/>
                    <a:pt x="248062" y="207377"/>
                    <a:pt x="246769" y="204787"/>
                  </a:cubicBezTo>
                  <a:cubicBezTo>
                    <a:pt x="246769" y="204787"/>
                    <a:pt x="245475" y="204787"/>
                    <a:pt x="245475" y="204787"/>
                  </a:cubicBezTo>
                  <a:close/>
                  <a:moveTo>
                    <a:pt x="63501" y="191786"/>
                  </a:moveTo>
                  <a:cubicBezTo>
                    <a:pt x="55707" y="190499"/>
                    <a:pt x="47914" y="191786"/>
                    <a:pt x="38822" y="193074"/>
                  </a:cubicBezTo>
                  <a:cubicBezTo>
                    <a:pt x="36224" y="193074"/>
                    <a:pt x="33627" y="195648"/>
                    <a:pt x="31029" y="198222"/>
                  </a:cubicBezTo>
                  <a:cubicBezTo>
                    <a:pt x="21937" y="205945"/>
                    <a:pt x="20638" y="216242"/>
                    <a:pt x="20638" y="226540"/>
                  </a:cubicBezTo>
                  <a:cubicBezTo>
                    <a:pt x="21937" y="238124"/>
                    <a:pt x="24535" y="249709"/>
                    <a:pt x="28431" y="260006"/>
                  </a:cubicBezTo>
                  <a:cubicBezTo>
                    <a:pt x="31029" y="263867"/>
                    <a:pt x="33627" y="267729"/>
                    <a:pt x="37523" y="271590"/>
                  </a:cubicBezTo>
                  <a:cubicBezTo>
                    <a:pt x="49213" y="281888"/>
                    <a:pt x="63501" y="285749"/>
                    <a:pt x="79087" y="284462"/>
                  </a:cubicBezTo>
                  <a:cubicBezTo>
                    <a:pt x="80386" y="284462"/>
                    <a:pt x="81685" y="284462"/>
                    <a:pt x="82984" y="284462"/>
                  </a:cubicBezTo>
                  <a:cubicBezTo>
                    <a:pt x="89478" y="281888"/>
                    <a:pt x="94674" y="278026"/>
                    <a:pt x="99869" y="275452"/>
                  </a:cubicBezTo>
                  <a:cubicBezTo>
                    <a:pt x="103766" y="272878"/>
                    <a:pt x="106363" y="269016"/>
                    <a:pt x="108961" y="266442"/>
                  </a:cubicBezTo>
                  <a:cubicBezTo>
                    <a:pt x="116754" y="260006"/>
                    <a:pt x="120651" y="250996"/>
                    <a:pt x="119352" y="240699"/>
                  </a:cubicBezTo>
                  <a:cubicBezTo>
                    <a:pt x="119352" y="236837"/>
                    <a:pt x="119352" y="234263"/>
                    <a:pt x="118053" y="230401"/>
                  </a:cubicBezTo>
                  <a:cubicBezTo>
                    <a:pt x="118053" y="230401"/>
                    <a:pt x="118053" y="229114"/>
                    <a:pt x="118053" y="229114"/>
                  </a:cubicBezTo>
                  <a:cubicBezTo>
                    <a:pt x="116754" y="229114"/>
                    <a:pt x="115455" y="230401"/>
                    <a:pt x="115455" y="230401"/>
                  </a:cubicBezTo>
                  <a:cubicBezTo>
                    <a:pt x="114157" y="231688"/>
                    <a:pt x="112858" y="234263"/>
                    <a:pt x="111559" y="235550"/>
                  </a:cubicBezTo>
                  <a:cubicBezTo>
                    <a:pt x="106363" y="243273"/>
                    <a:pt x="99869" y="249709"/>
                    <a:pt x="92076" y="254857"/>
                  </a:cubicBezTo>
                  <a:cubicBezTo>
                    <a:pt x="84283" y="258719"/>
                    <a:pt x="77788" y="261293"/>
                    <a:pt x="69995" y="260006"/>
                  </a:cubicBezTo>
                  <a:cubicBezTo>
                    <a:pt x="67397" y="260006"/>
                    <a:pt x="66098" y="260006"/>
                    <a:pt x="64800" y="260006"/>
                  </a:cubicBezTo>
                  <a:cubicBezTo>
                    <a:pt x="60903" y="260006"/>
                    <a:pt x="55707" y="258719"/>
                    <a:pt x="51811" y="258719"/>
                  </a:cubicBezTo>
                  <a:cubicBezTo>
                    <a:pt x="47914" y="256145"/>
                    <a:pt x="44018" y="252283"/>
                    <a:pt x="40121" y="249709"/>
                  </a:cubicBezTo>
                  <a:cubicBezTo>
                    <a:pt x="38822" y="248422"/>
                    <a:pt x="38822" y="248422"/>
                    <a:pt x="38822" y="248422"/>
                  </a:cubicBezTo>
                  <a:cubicBezTo>
                    <a:pt x="36224" y="245847"/>
                    <a:pt x="34926" y="244560"/>
                    <a:pt x="34926" y="241986"/>
                  </a:cubicBezTo>
                  <a:cubicBezTo>
                    <a:pt x="34926" y="236837"/>
                    <a:pt x="36224" y="232976"/>
                    <a:pt x="40121" y="230401"/>
                  </a:cubicBezTo>
                  <a:cubicBezTo>
                    <a:pt x="47914" y="226540"/>
                    <a:pt x="53110" y="220104"/>
                    <a:pt x="58305" y="214955"/>
                  </a:cubicBezTo>
                  <a:cubicBezTo>
                    <a:pt x="62202" y="211094"/>
                    <a:pt x="64800" y="208520"/>
                    <a:pt x="68696" y="205945"/>
                  </a:cubicBezTo>
                  <a:cubicBezTo>
                    <a:pt x="69995" y="203371"/>
                    <a:pt x="71294" y="203371"/>
                    <a:pt x="69995" y="200797"/>
                  </a:cubicBezTo>
                  <a:cubicBezTo>
                    <a:pt x="69995" y="198222"/>
                    <a:pt x="68696" y="196935"/>
                    <a:pt x="67397" y="194361"/>
                  </a:cubicBezTo>
                  <a:cubicBezTo>
                    <a:pt x="67397" y="193074"/>
                    <a:pt x="66098" y="193074"/>
                    <a:pt x="63501" y="191786"/>
                  </a:cubicBezTo>
                  <a:close/>
                  <a:moveTo>
                    <a:pt x="231942" y="166687"/>
                  </a:moveTo>
                  <a:cubicBezTo>
                    <a:pt x="226595" y="170447"/>
                    <a:pt x="222584" y="174207"/>
                    <a:pt x="218574" y="177967"/>
                  </a:cubicBezTo>
                  <a:cubicBezTo>
                    <a:pt x="215900" y="179220"/>
                    <a:pt x="215900" y="181727"/>
                    <a:pt x="217237" y="184234"/>
                  </a:cubicBezTo>
                  <a:cubicBezTo>
                    <a:pt x="218574" y="182980"/>
                    <a:pt x="219910" y="181727"/>
                    <a:pt x="221247" y="180474"/>
                  </a:cubicBezTo>
                  <a:cubicBezTo>
                    <a:pt x="222584" y="179220"/>
                    <a:pt x="226595" y="179220"/>
                    <a:pt x="226595" y="180474"/>
                  </a:cubicBezTo>
                  <a:cubicBezTo>
                    <a:pt x="227932" y="181727"/>
                    <a:pt x="227932" y="182980"/>
                    <a:pt x="227932" y="182980"/>
                  </a:cubicBezTo>
                  <a:cubicBezTo>
                    <a:pt x="229268" y="185487"/>
                    <a:pt x="229268" y="186740"/>
                    <a:pt x="230605" y="189247"/>
                  </a:cubicBezTo>
                  <a:cubicBezTo>
                    <a:pt x="230605" y="190500"/>
                    <a:pt x="231942" y="190500"/>
                    <a:pt x="233279" y="189247"/>
                  </a:cubicBezTo>
                  <a:cubicBezTo>
                    <a:pt x="238626" y="186740"/>
                    <a:pt x="239963" y="181727"/>
                    <a:pt x="241300" y="176714"/>
                  </a:cubicBezTo>
                  <a:cubicBezTo>
                    <a:pt x="241300" y="171701"/>
                    <a:pt x="237290" y="167941"/>
                    <a:pt x="233279" y="166687"/>
                  </a:cubicBezTo>
                  <a:cubicBezTo>
                    <a:pt x="233279" y="166687"/>
                    <a:pt x="231942" y="166687"/>
                    <a:pt x="231942" y="166687"/>
                  </a:cubicBezTo>
                  <a:close/>
                  <a:moveTo>
                    <a:pt x="173526" y="155277"/>
                  </a:moveTo>
                  <a:cubicBezTo>
                    <a:pt x="169680" y="159147"/>
                    <a:pt x="165833" y="161726"/>
                    <a:pt x="160704" y="165596"/>
                  </a:cubicBezTo>
                  <a:cubicBezTo>
                    <a:pt x="151729" y="172045"/>
                    <a:pt x="141471" y="178494"/>
                    <a:pt x="129931" y="183654"/>
                  </a:cubicBezTo>
                  <a:cubicBezTo>
                    <a:pt x="128649" y="184943"/>
                    <a:pt x="126085" y="186233"/>
                    <a:pt x="124802" y="187523"/>
                  </a:cubicBezTo>
                  <a:cubicBezTo>
                    <a:pt x="123520" y="188813"/>
                    <a:pt x="122238" y="188813"/>
                    <a:pt x="123520" y="190103"/>
                  </a:cubicBezTo>
                  <a:cubicBezTo>
                    <a:pt x="124802" y="191393"/>
                    <a:pt x="126085" y="192683"/>
                    <a:pt x="126085" y="193972"/>
                  </a:cubicBezTo>
                  <a:cubicBezTo>
                    <a:pt x="132496" y="203001"/>
                    <a:pt x="137625" y="212030"/>
                    <a:pt x="137625" y="222349"/>
                  </a:cubicBezTo>
                  <a:cubicBezTo>
                    <a:pt x="137625" y="226218"/>
                    <a:pt x="138907" y="230088"/>
                    <a:pt x="138907" y="233958"/>
                  </a:cubicBezTo>
                  <a:cubicBezTo>
                    <a:pt x="138907" y="235247"/>
                    <a:pt x="140189" y="235247"/>
                    <a:pt x="140189" y="236537"/>
                  </a:cubicBezTo>
                  <a:cubicBezTo>
                    <a:pt x="141471" y="235247"/>
                    <a:pt x="141471" y="235247"/>
                    <a:pt x="142753" y="235247"/>
                  </a:cubicBezTo>
                  <a:cubicBezTo>
                    <a:pt x="144036" y="231378"/>
                    <a:pt x="146600" y="228798"/>
                    <a:pt x="149164" y="226218"/>
                  </a:cubicBezTo>
                  <a:cubicBezTo>
                    <a:pt x="153011" y="222349"/>
                    <a:pt x="158140" y="217190"/>
                    <a:pt x="161987" y="212030"/>
                  </a:cubicBezTo>
                  <a:cubicBezTo>
                    <a:pt x="164551" y="208161"/>
                    <a:pt x="168398" y="205581"/>
                    <a:pt x="170962" y="201711"/>
                  </a:cubicBezTo>
                  <a:cubicBezTo>
                    <a:pt x="173526" y="199132"/>
                    <a:pt x="176091" y="196552"/>
                    <a:pt x="178655" y="193972"/>
                  </a:cubicBezTo>
                  <a:cubicBezTo>
                    <a:pt x="181220" y="191393"/>
                    <a:pt x="183784" y="187523"/>
                    <a:pt x="186349" y="186233"/>
                  </a:cubicBezTo>
                  <a:cubicBezTo>
                    <a:pt x="187631" y="186233"/>
                    <a:pt x="187631" y="184943"/>
                    <a:pt x="188913" y="183654"/>
                  </a:cubicBezTo>
                  <a:cubicBezTo>
                    <a:pt x="188913" y="183654"/>
                    <a:pt x="188913" y="182364"/>
                    <a:pt x="187631" y="182364"/>
                  </a:cubicBezTo>
                  <a:cubicBezTo>
                    <a:pt x="185066" y="174625"/>
                    <a:pt x="182502" y="166886"/>
                    <a:pt x="179937" y="159147"/>
                  </a:cubicBezTo>
                  <a:cubicBezTo>
                    <a:pt x="178655" y="157857"/>
                    <a:pt x="178655" y="157857"/>
                    <a:pt x="177373" y="156567"/>
                  </a:cubicBezTo>
                  <a:cubicBezTo>
                    <a:pt x="176091" y="153987"/>
                    <a:pt x="174809" y="153987"/>
                    <a:pt x="173526" y="155277"/>
                  </a:cubicBezTo>
                  <a:close/>
                  <a:moveTo>
                    <a:pt x="196118" y="139382"/>
                  </a:moveTo>
                  <a:cubicBezTo>
                    <a:pt x="192088" y="140652"/>
                    <a:pt x="192088" y="143192"/>
                    <a:pt x="193431" y="145732"/>
                  </a:cubicBezTo>
                  <a:cubicBezTo>
                    <a:pt x="197461" y="150812"/>
                    <a:pt x="200148" y="155892"/>
                    <a:pt x="204178" y="160972"/>
                  </a:cubicBezTo>
                  <a:cubicBezTo>
                    <a:pt x="204178" y="162242"/>
                    <a:pt x="205521" y="163512"/>
                    <a:pt x="205521" y="163512"/>
                  </a:cubicBezTo>
                  <a:cubicBezTo>
                    <a:pt x="205521" y="163512"/>
                    <a:pt x="206864" y="163512"/>
                    <a:pt x="206864" y="163512"/>
                  </a:cubicBezTo>
                  <a:cubicBezTo>
                    <a:pt x="208208" y="162242"/>
                    <a:pt x="208208" y="162242"/>
                    <a:pt x="209551" y="160972"/>
                  </a:cubicBezTo>
                  <a:cubicBezTo>
                    <a:pt x="208208" y="159702"/>
                    <a:pt x="208208" y="158432"/>
                    <a:pt x="208208" y="157162"/>
                  </a:cubicBezTo>
                  <a:cubicBezTo>
                    <a:pt x="206864" y="149542"/>
                    <a:pt x="201491" y="144462"/>
                    <a:pt x="197461" y="139382"/>
                  </a:cubicBezTo>
                  <a:cubicBezTo>
                    <a:pt x="197461" y="138112"/>
                    <a:pt x="196118" y="138112"/>
                    <a:pt x="196118" y="139382"/>
                  </a:cubicBezTo>
                  <a:close/>
                  <a:moveTo>
                    <a:pt x="204470" y="131762"/>
                  </a:moveTo>
                  <a:cubicBezTo>
                    <a:pt x="203200" y="131762"/>
                    <a:pt x="203200" y="132896"/>
                    <a:pt x="203200" y="132896"/>
                  </a:cubicBezTo>
                  <a:cubicBezTo>
                    <a:pt x="204470" y="134030"/>
                    <a:pt x="205740" y="135164"/>
                    <a:pt x="207010" y="135164"/>
                  </a:cubicBezTo>
                  <a:cubicBezTo>
                    <a:pt x="208280" y="134030"/>
                    <a:pt x="207010" y="132896"/>
                    <a:pt x="205740" y="131762"/>
                  </a:cubicBezTo>
                  <a:cubicBezTo>
                    <a:pt x="205740" y="131762"/>
                    <a:pt x="204470" y="131762"/>
                    <a:pt x="204470" y="131762"/>
                  </a:cubicBezTo>
                  <a:close/>
                  <a:moveTo>
                    <a:pt x="138936" y="117474"/>
                  </a:moveTo>
                  <a:cubicBezTo>
                    <a:pt x="137643" y="117474"/>
                    <a:pt x="137643" y="118784"/>
                    <a:pt x="136349" y="118784"/>
                  </a:cubicBezTo>
                  <a:cubicBezTo>
                    <a:pt x="132469" y="121403"/>
                    <a:pt x="129881" y="124023"/>
                    <a:pt x="126001" y="126642"/>
                  </a:cubicBezTo>
                  <a:cubicBezTo>
                    <a:pt x="104011" y="142358"/>
                    <a:pt x="82021" y="156765"/>
                    <a:pt x="60031" y="172481"/>
                  </a:cubicBezTo>
                  <a:cubicBezTo>
                    <a:pt x="60031" y="172481"/>
                    <a:pt x="58738" y="173791"/>
                    <a:pt x="58738" y="173791"/>
                  </a:cubicBezTo>
                  <a:cubicBezTo>
                    <a:pt x="58738" y="173791"/>
                    <a:pt x="60031" y="173791"/>
                    <a:pt x="60031" y="173791"/>
                  </a:cubicBezTo>
                  <a:cubicBezTo>
                    <a:pt x="61325" y="173791"/>
                    <a:pt x="62619" y="173791"/>
                    <a:pt x="63912" y="173791"/>
                  </a:cubicBezTo>
                  <a:cubicBezTo>
                    <a:pt x="70380" y="173791"/>
                    <a:pt x="75554" y="177720"/>
                    <a:pt x="78141" y="182959"/>
                  </a:cubicBezTo>
                  <a:cubicBezTo>
                    <a:pt x="79434" y="184268"/>
                    <a:pt x="80728" y="186888"/>
                    <a:pt x="82021" y="188197"/>
                  </a:cubicBezTo>
                  <a:cubicBezTo>
                    <a:pt x="88489" y="196055"/>
                    <a:pt x="92369" y="205223"/>
                    <a:pt x="94956" y="214391"/>
                  </a:cubicBezTo>
                  <a:cubicBezTo>
                    <a:pt x="94956" y="217010"/>
                    <a:pt x="94956" y="219630"/>
                    <a:pt x="96250" y="222249"/>
                  </a:cubicBezTo>
                  <a:cubicBezTo>
                    <a:pt x="100131" y="222249"/>
                    <a:pt x="101424" y="218320"/>
                    <a:pt x="102718" y="217010"/>
                  </a:cubicBezTo>
                  <a:cubicBezTo>
                    <a:pt x="105305" y="214391"/>
                    <a:pt x="107892" y="211772"/>
                    <a:pt x="109185" y="209152"/>
                  </a:cubicBezTo>
                  <a:cubicBezTo>
                    <a:pt x="111772" y="207843"/>
                    <a:pt x="111772" y="206533"/>
                    <a:pt x="110479" y="205223"/>
                  </a:cubicBezTo>
                  <a:cubicBezTo>
                    <a:pt x="106598" y="199985"/>
                    <a:pt x="102718" y="194746"/>
                    <a:pt x="97544" y="192126"/>
                  </a:cubicBezTo>
                  <a:cubicBezTo>
                    <a:pt x="96250" y="190817"/>
                    <a:pt x="96250" y="189507"/>
                    <a:pt x="96250" y="188197"/>
                  </a:cubicBezTo>
                  <a:cubicBezTo>
                    <a:pt x="97544" y="184268"/>
                    <a:pt x="98837" y="181649"/>
                    <a:pt x="102718" y="180339"/>
                  </a:cubicBezTo>
                  <a:cubicBezTo>
                    <a:pt x="107892" y="179030"/>
                    <a:pt x="111772" y="176410"/>
                    <a:pt x="115653" y="175100"/>
                  </a:cubicBezTo>
                  <a:cubicBezTo>
                    <a:pt x="118240" y="173791"/>
                    <a:pt x="122120" y="172481"/>
                    <a:pt x="124707" y="169862"/>
                  </a:cubicBezTo>
                  <a:cubicBezTo>
                    <a:pt x="129881" y="167242"/>
                    <a:pt x="135056" y="163313"/>
                    <a:pt x="140230" y="160694"/>
                  </a:cubicBezTo>
                  <a:cubicBezTo>
                    <a:pt x="147991" y="154145"/>
                    <a:pt x="155752" y="148907"/>
                    <a:pt x="162219" y="141049"/>
                  </a:cubicBezTo>
                  <a:cubicBezTo>
                    <a:pt x="163513" y="139739"/>
                    <a:pt x="163513" y="139739"/>
                    <a:pt x="163513" y="138429"/>
                  </a:cubicBezTo>
                  <a:cubicBezTo>
                    <a:pt x="155752" y="130571"/>
                    <a:pt x="147991" y="124023"/>
                    <a:pt x="140230" y="118784"/>
                  </a:cubicBezTo>
                  <a:cubicBezTo>
                    <a:pt x="140230" y="117474"/>
                    <a:pt x="138936" y="117474"/>
                    <a:pt x="138936" y="117474"/>
                  </a:cubicBezTo>
                  <a:close/>
                  <a:moveTo>
                    <a:pt x="219220" y="115887"/>
                  </a:moveTo>
                  <a:cubicBezTo>
                    <a:pt x="216622" y="117186"/>
                    <a:pt x="214024" y="118485"/>
                    <a:pt x="212725" y="122382"/>
                  </a:cubicBezTo>
                  <a:cubicBezTo>
                    <a:pt x="212725" y="123680"/>
                    <a:pt x="215323" y="124979"/>
                    <a:pt x="215323" y="126278"/>
                  </a:cubicBezTo>
                  <a:cubicBezTo>
                    <a:pt x="216622" y="128876"/>
                    <a:pt x="219220" y="131474"/>
                    <a:pt x="220518" y="134071"/>
                  </a:cubicBezTo>
                  <a:cubicBezTo>
                    <a:pt x="221817" y="136669"/>
                    <a:pt x="223116" y="140566"/>
                    <a:pt x="224415" y="143163"/>
                  </a:cubicBezTo>
                  <a:cubicBezTo>
                    <a:pt x="224415" y="143163"/>
                    <a:pt x="225714" y="144462"/>
                    <a:pt x="225714" y="144462"/>
                  </a:cubicBezTo>
                  <a:cubicBezTo>
                    <a:pt x="225714" y="143163"/>
                    <a:pt x="225714" y="143163"/>
                    <a:pt x="227013" y="141865"/>
                  </a:cubicBezTo>
                  <a:cubicBezTo>
                    <a:pt x="225714" y="134071"/>
                    <a:pt x="224415" y="124979"/>
                    <a:pt x="221817" y="117186"/>
                  </a:cubicBezTo>
                  <a:cubicBezTo>
                    <a:pt x="220518" y="117186"/>
                    <a:pt x="220518" y="115887"/>
                    <a:pt x="220518" y="115887"/>
                  </a:cubicBezTo>
                  <a:cubicBezTo>
                    <a:pt x="220518" y="115887"/>
                    <a:pt x="219220" y="115887"/>
                    <a:pt x="219220" y="115887"/>
                  </a:cubicBezTo>
                  <a:close/>
                  <a:moveTo>
                    <a:pt x="206375" y="96837"/>
                  </a:moveTo>
                  <a:cubicBezTo>
                    <a:pt x="206375" y="96837"/>
                    <a:pt x="206375" y="98425"/>
                    <a:pt x="206375" y="98425"/>
                  </a:cubicBezTo>
                  <a:cubicBezTo>
                    <a:pt x="206375" y="100013"/>
                    <a:pt x="206375" y="100013"/>
                    <a:pt x="207169" y="101600"/>
                  </a:cubicBezTo>
                  <a:cubicBezTo>
                    <a:pt x="207169" y="101600"/>
                    <a:pt x="207169" y="101600"/>
                    <a:pt x="207963" y="101600"/>
                  </a:cubicBezTo>
                  <a:cubicBezTo>
                    <a:pt x="207963" y="101600"/>
                    <a:pt x="207963" y="101600"/>
                    <a:pt x="207963" y="100013"/>
                  </a:cubicBezTo>
                  <a:cubicBezTo>
                    <a:pt x="207963" y="100013"/>
                    <a:pt x="207963" y="98425"/>
                    <a:pt x="207169" y="98425"/>
                  </a:cubicBezTo>
                  <a:cubicBezTo>
                    <a:pt x="207169" y="96837"/>
                    <a:pt x="207169" y="96837"/>
                    <a:pt x="206375" y="96837"/>
                  </a:cubicBezTo>
                  <a:close/>
                  <a:moveTo>
                    <a:pt x="307146" y="28272"/>
                  </a:moveTo>
                  <a:cubicBezTo>
                    <a:pt x="305851" y="29557"/>
                    <a:pt x="304557" y="30843"/>
                    <a:pt x="303262" y="33413"/>
                  </a:cubicBezTo>
                  <a:cubicBezTo>
                    <a:pt x="290318" y="47549"/>
                    <a:pt x="276079" y="60400"/>
                    <a:pt x="261841" y="74537"/>
                  </a:cubicBezTo>
                  <a:cubicBezTo>
                    <a:pt x="252779" y="82247"/>
                    <a:pt x="245013" y="91243"/>
                    <a:pt x="235952" y="98954"/>
                  </a:cubicBezTo>
                  <a:cubicBezTo>
                    <a:pt x="233363" y="100239"/>
                    <a:pt x="233363" y="102809"/>
                    <a:pt x="234657" y="105380"/>
                  </a:cubicBezTo>
                  <a:cubicBezTo>
                    <a:pt x="238541" y="114375"/>
                    <a:pt x="242424" y="123371"/>
                    <a:pt x="243718" y="133652"/>
                  </a:cubicBezTo>
                  <a:cubicBezTo>
                    <a:pt x="243718" y="134937"/>
                    <a:pt x="245013" y="134937"/>
                    <a:pt x="246307" y="134937"/>
                  </a:cubicBezTo>
                  <a:cubicBezTo>
                    <a:pt x="247602" y="133652"/>
                    <a:pt x="248896" y="132367"/>
                    <a:pt x="250191" y="131082"/>
                  </a:cubicBezTo>
                  <a:cubicBezTo>
                    <a:pt x="264429" y="115660"/>
                    <a:pt x="281257" y="105380"/>
                    <a:pt x="300673" y="97669"/>
                  </a:cubicBezTo>
                  <a:cubicBezTo>
                    <a:pt x="304557" y="95099"/>
                    <a:pt x="308440" y="92528"/>
                    <a:pt x="313618" y="89958"/>
                  </a:cubicBezTo>
                  <a:cubicBezTo>
                    <a:pt x="316207" y="88673"/>
                    <a:pt x="317501" y="86103"/>
                    <a:pt x="317501" y="82247"/>
                  </a:cubicBezTo>
                  <a:cubicBezTo>
                    <a:pt x="317501" y="79677"/>
                    <a:pt x="317501" y="77107"/>
                    <a:pt x="317501" y="74537"/>
                  </a:cubicBezTo>
                  <a:cubicBezTo>
                    <a:pt x="317501" y="70681"/>
                    <a:pt x="317501" y="65541"/>
                    <a:pt x="316207" y="61685"/>
                  </a:cubicBezTo>
                  <a:cubicBezTo>
                    <a:pt x="314912" y="52690"/>
                    <a:pt x="313618" y="42409"/>
                    <a:pt x="311029" y="33413"/>
                  </a:cubicBezTo>
                  <a:cubicBezTo>
                    <a:pt x="311029" y="32128"/>
                    <a:pt x="311029" y="29557"/>
                    <a:pt x="309734" y="28272"/>
                  </a:cubicBezTo>
                  <a:cubicBezTo>
                    <a:pt x="309734" y="26987"/>
                    <a:pt x="308440" y="26987"/>
                    <a:pt x="307146" y="28272"/>
                  </a:cubicBezTo>
                  <a:close/>
                  <a:moveTo>
                    <a:pt x="228600" y="17173"/>
                  </a:moveTo>
                  <a:cubicBezTo>
                    <a:pt x="226020" y="15874"/>
                    <a:pt x="223441" y="18471"/>
                    <a:pt x="220861" y="22368"/>
                  </a:cubicBezTo>
                  <a:cubicBezTo>
                    <a:pt x="220861" y="24966"/>
                    <a:pt x="218281" y="26265"/>
                    <a:pt x="216991" y="27564"/>
                  </a:cubicBezTo>
                  <a:cubicBezTo>
                    <a:pt x="215702" y="30162"/>
                    <a:pt x="214412" y="31461"/>
                    <a:pt x="211832" y="34058"/>
                  </a:cubicBezTo>
                  <a:cubicBezTo>
                    <a:pt x="209252" y="39254"/>
                    <a:pt x="205383" y="45748"/>
                    <a:pt x="201513" y="50944"/>
                  </a:cubicBezTo>
                  <a:cubicBezTo>
                    <a:pt x="198934" y="56139"/>
                    <a:pt x="196354" y="60036"/>
                    <a:pt x="192484" y="63933"/>
                  </a:cubicBezTo>
                  <a:cubicBezTo>
                    <a:pt x="191194" y="65231"/>
                    <a:pt x="189905" y="66530"/>
                    <a:pt x="188615" y="67829"/>
                  </a:cubicBezTo>
                  <a:cubicBezTo>
                    <a:pt x="187325" y="69128"/>
                    <a:pt x="187325" y="70427"/>
                    <a:pt x="188615" y="70427"/>
                  </a:cubicBezTo>
                  <a:cubicBezTo>
                    <a:pt x="200223" y="74324"/>
                    <a:pt x="210542" y="78220"/>
                    <a:pt x="219571" y="86013"/>
                  </a:cubicBezTo>
                  <a:cubicBezTo>
                    <a:pt x="220861" y="87312"/>
                    <a:pt x="222151" y="87312"/>
                    <a:pt x="223441" y="86013"/>
                  </a:cubicBezTo>
                  <a:cubicBezTo>
                    <a:pt x="224730" y="86013"/>
                    <a:pt x="224730" y="86013"/>
                    <a:pt x="226020" y="84715"/>
                  </a:cubicBezTo>
                  <a:cubicBezTo>
                    <a:pt x="238919" y="71726"/>
                    <a:pt x="253107" y="58737"/>
                    <a:pt x="267295" y="45748"/>
                  </a:cubicBezTo>
                  <a:cubicBezTo>
                    <a:pt x="269875" y="43151"/>
                    <a:pt x="269875" y="43151"/>
                    <a:pt x="268585" y="39254"/>
                  </a:cubicBezTo>
                  <a:cubicBezTo>
                    <a:pt x="259556" y="26265"/>
                    <a:pt x="246658" y="19770"/>
                    <a:pt x="228600" y="17173"/>
                  </a:cubicBezTo>
                  <a:close/>
                  <a:moveTo>
                    <a:pt x="223344" y="0"/>
                  </a:moveTo>
                  <a:cubicBezTo>
                    <a:pt x="227217" y="1297"/>
                    <a:pt x="229799" y="1297"/>
                    <a:pt x="233672" y="1297"/>
                  </a:cubicBezTo>
                  <a:cubicBezTo>
                    <a:pt x="237545" y="1297"/>
                    <a:pt x="242709" y="2594"/>
                    <a:pt x="246582" y="3891"/>
                  </a:cubicBezTo>
                  <a:cubicBezTo>
                    <a:pt x="260783" y="9079"/>
                    <a:pt x="272402" y="16861"/>
                    <a:pt x="281439" y="27238"/>
                  </a:cubicBezTo>
                  <a:cubicBezTo>
                    <a:pt x="282730" y="28535"/>
                    <a:pt x="284021" y="28535"/>
                    <a:pt x="285312" y="27238"/>
                  </a:cubicBezTo>
                  <a:cubicBezTo>
                    <a:pt x="290476" y="22049"/>
                    <a:pt x="295640" y="16861"/>
                    <a:pt x="300804" y="11673"/>
                  </a:cubicBezTo>
                  <a:cubicBezTo>
                    <a:pt x="304677" y="7782"/>
                    <a:pt x="311132" y="7782"/>
                    <a:pt x="315005" y="12970"/>
                  </a:cubicBezTo>
                  <a:cubicBezTo>
                    <a:pt x="316296" y="15564"/>
                    <a:pt x="317587" y="18158"/>
                    <a:pt x="318878" y="22049"/>
                  </a:cubicBezTo>
                  <a:cubicBezTo>
                    <a:pt x="324042" y="37614"/>
                    <a:pt x="329206" y="54475"/>
                    <a:pt x="329206" y="71336"/>
                  </a:cubicBezTo>
                  <a:cubicBezTo>
                    <a:pt x="329206" y="72633"/>
                    <a:pt x="329206" y="73930"/>
                    <a:pt x="329206" y="75227"/>
                  </a:cubicBezTo>
                  <a:cubicBezTo>
                    <a:pt x="331788" y="79119"/>
                    <a:pt x="329206" y="84307"/>
                    <a:pt x="330497" y="89495"/>
                  </a:cubicBezTo>
                  <a:cubicBezTo>
                    <a:pt x="330497" y="93386"/>
                    <a:pt x="329206" y="97277"/>
                    <a:pt x="327915" y="101168"/>
                  </a:cubicBezTo>
                  <a:cubicBezTo>
                    <a:pt x="326624" y="102465"/>
                    <a:pt x="326624" y="102465"/>
                    <a:pt x="325333" y="103762"/>
                  </a:cubicBezTo>
                  <a:cubicBezTo>
                    <a:pt x="321460" y="103762"/>
                    <a:pt x="318878" y="107653"/>
                    <a:pt x="316296" y="108950"/>
                  </a:cubicBezTo>
                  <a:cubicBezTo>
                    <a:pt x="312423" y="111544"/>
                    <a:pt x="309841" y="112841"/>
                    <a:pt x="305968" y="114138"/>
                  </a:cubicBezTo>
                  <a:cubicBezTo>
                    <a:pt x="295640" y="116732"/>
                    <a:pt x="286603" y="120623"/>
                    <a:pt x="277566" y="127108"/>
                  </a:cubicBezTo>
                  <a:cubicBezTo>
                    <a:pt x="267238" y="134890"/>
                    <a:pt x="258201" y="143970"/>
                    <a:pt x="247873" y="151752"/>
                  </a:cubicBezTo>
                  <a:cubicBezTo>
                    <a:pt x="246582" y="153049"/>
                    <a:pt x="245291" y="154346"/>
                    <a:pt x="246582" y="155643"/>
                  </a:cubicBezTo>
                  <a:cubicBezTo>
                    <a:pt x="247873" y="156940"/>
                    <a:pt x="247873" y="158237"/>
                    <a:pt x="249164" y="158237"/>
                  </a:cubicBezTo>
                  <a:cubicBezTo>
                    <a:pt x="253037" y="163425"/>
                    <a:pt x="254328" y="169910"/>
                    <a:pt x="253037" y="175098"/>
                  </a:cubicBezTo>
                  <a:cubicBezTo>
                    <a:pt x="253037" y="178989"/>
                    <a:pt x="253037" y="182880"/>
                    <a:pt x="251746" y="186771"/>
                  </a:cubicBezTo>
                  <a:cubicBezTo>
                    <a:pt x="251746" y="190662"/>
                    <a:pt x="251746" y="194553"/>
                    <a:pt x="253037" y="197147"/>
                  </a:cubicBezTo>
                  <a:cubicBezTo>
                    <a:pt x="259492" y="206227"/>
                    <a:pt x="264656" y="215306"/>
                    <a:pt x="273693" y="223088"/>
                  </a:cubicBezTo>
                  <a:cubicBezTo>
                    <a:pt x="278857" y="229573"/>
                    <a:pt x="285312" y="236058"/>
                    <a:pt x="293058" y="239949"/>
                  </a:cubicBezTo>
                  <a:cubicBezTo>
                    <a:pt x="294349" y="241246"/>
                    <a:pt x="295640" y="242543"/>
                    <a:pt x="295640" y="242543"/>
                  </a:cubicBezTo>
                  <a:cubicBezTo>
                    <a:pt x="298222" y="245137"/>
                    <a:pt x="298222" y="247731"/>
                    <a:pt x="296931" y="250325"/>
                  </a:cubicBezTo>
                  <a:cubicBezTo>
                    <a:pt x="296931" y="251622"/>
                    <a:pt x="294349" y="252919"/>
                    <a:pt x="293058" y="252919"/>
                  </a:cubicBezTo>
                  <a:cubicBezTo>
                    <a:pt x="287894" y="252919"/>
                    <a:pt x="284021" y="252919"/>
                    <a:pt x="280148" y="254216"/>
                  </a:cubicBezTo>
                  <a:cubicBezTo>
                    <a:pt x="277566" y="254216"/>
                    <a:pt x="274984" y="252919"/>
                    <a:pt x="273693" y="255513"/>
                  </a:cubicBezTo>
                  <a:cubicBezTo>
                    <a:pt x="273693" y="256810"/>
                    <a:pt x="274984" y="259404"/>
                    <a:pt x="274984" y="260702"/>
                  </a:cubicBezTo>
                  <a:cubicBezTo>
                    <a:pt x="274984" y="265890"/>
                    <a:pt x="272402" y="269781"/>
                    <a:pt x="265947" y="268484"/>
                  </a:cubicBezTo>
                  <a:cubicBezTo>
                    <a:pt x="265947" y="268484"/>
                    <a:pt x="264656" y="268484"/>
                    <a:pt x="263365" y="268484"/>
                  </a:cubicBezTo>
                  <a:cubicBezTo>
                    <a:pt x="263365" y="269781"/>
                    <a:pt x="262074" y="269781"/>
                    <a:pt x="262074" y="269781"/>
                  </a:cubicBezTo>
                  <a:cubicBezTo>
                    <a:pt x="263365" y="271078"/>
                    <a:pt x="264656" y="272375"/>
                    <a:pt x="264656" y="273672"/>
                  </a:cubicBezTo>
                  <a:cubicBezTo>
                    <a:pt x="267238" y="277563"/>
                    <a:pt x="267238" y="280157"/>
                    <a:pt x="265947" y="284048"/>
                  </a:cubicBezTo>
                  <a:cubicBezTo>
                    <a:pt x="263365" y="287939"/>
                    <a:pt x="259492" y="290533"/>
                    <a:pt x="255619" y="287939"/>
                  </a:cubicBezTo>
                  <a:cubicBezTo>
                    <a:pt x="251746" y="286642"/>
                    <a:pt x="247873" y="284048"/>
                    <a:pt x="244000" y="281454"/>
                  </a:cubicBezTo>
                  <a:cubicBezTo>
                    <a:pt x="242709" y="281454"/>
                    <a:pt x="241418" y="280157"/>
                    <a:pt x="240127" y="280157"/>
                  </a:cubicBezTo>
                  <a:cubicBezTo>
                    <a:pt x="240127" y="280157"/>
                    <a:pt x="238836" y="281454"/>
                    <a:pt x="238836" y="281454"/>
                  </a:cubicBezTo>
                  <a:cubicBezTo>
                    <a:pt x="238836" y="282751"/>
                    <a:pt x="238836" y="282751"/>
                    <a:pt x="238836" y="284048"/>
                  </a:cubicBezTo>
                  <a:cubicBezTo>
                    <a:pt x="238836" y="289236"/>
                    <a:pt x="238836" y="293127"/>
                    <a:pt x="238836" y="298315"/>
                  </a:cubicBezTo>
                  <a:cubicBezTo>
                    <a:pt x="238836" y="302206"/>
                    <a:pt x="236254" y="303503"/>
                    <a:pt x="232381" y="304800"/>
                  </a:cubicBezTo>
                  <a:cubicBezTo>
                    <a:pt x="231090" y="304800"/>
                    <a:pt x="228508" y="304800"/>
                    <a:pt x="227217" y="304800"/>
                  </a:cubicBezTo>
                  <a:cubicBezTo>
                    <a:pt x="225926" y="304800"/>
                    <a:pt x="224635" y="304800"/>
                    <a:pt x="223344" y="303503"/>
                  </a:cubicBezTo>
                  <a:cubicBezTo>
                    <a:pt x="219471" y="298315"/>
                    <a:pt x="214307" y="295721"/>
                    <a:pt x="211725" y="289236"/>
                  </a:cubicBezTo>
                  <a:cubicBezTo>
                    <a:pt x="206561" y="281454"/>
                    <a:pt x="202688" y="273672"/>
                    <a:pt x="202688" y="263296"/>
                  </a:cubicBezTo>
                  <a:cubicBezTo>
                    <a:pt x="202688" y="249028"/>
                    <a:pt x="203979" y="233464"/>
                    <a:pt x="209143" y="219197"/>
                  </a:cubicBezTo>
                  <a:cubicBezTo>
                    <a:pt x="209143" y="216603"/>
                    <a:pt x="210434" y="215306"/>
                    <a:pt x="210434" y="214009"/>
                  </a:cubicBezTo>
                  <a:cubicBezTo>
                    <a:pt x="211725" y="211415"/>
                    <a:pt x="210434" y="210118"/>
                    <a:pt x="209143" y="208821"/>
                  </a:cubicBezTo>
                  <a:cubicBezTo>
                    <a:pt x="203979" y="207524"/>
                    <a:pt x="201397" y="206227"/>
                    <a:pt x="198815" y="202336"/>
                  </a:cubicBezTo>
                  <a:cubicBezTo>
                    <a:pt x="197524" y="201039"/>
                    <a:pt x="196233" y="199742"/>
                    <a:pt x="193651" y="201039"/>
                  </a:cubicBezTo>
                  <a:cubicBezTo>
                    <a:pt x="182032" y="210118"/>
                    <a:pt x="171703" y="219197"/>
                    <a:pt x="162666" y="230870"/>
                  </a:cubicBezTo>
                  <a:cubicBezTo>
                    <a:pt x="158793" y="237355"/>
                    <a:pt x="153629" y="243840"/>
                    <a:pt x="148465" y="249028"/>
                  </a:cubicBezTo>
                  <a:cubicBezTo>
                    <a:pt x="140719" y="255513"/>
                    <a:pt x="134264" y="263296"/>
                    <a:pt x="127809" y="269781"/>
                  </a:cubicBezTo>
                  <a:cubicBezTo>
                    <a:pt x="127809" y="271078"/>
                    <a:pt x="126518" y="272375"/>
                    <a:pt x="126518" y="272375"/>
                  </a:cubicBezTo>
                  <a:cubicBezTo>
                    <a:pt x="117481" y="278860"/>
                    <a:pt x="109735" y="287939"/>
                    <a:pt x="100698" y="294424"/>
                  </a:cubicBezTo>
                  <a:cubicBezTo>
                    <a:pt x="99407" y="295721"/>
                    <a:pt x="98116" y="297018"/>
                    <a:pt x="96825" y="297018"/>
                  </a:cubicBezTo>
                  <a:cubicBezTo>
                    <a:pt x="90370" y="302206"/>
                    <a:pt x="81333" y="303503"/>
                    <a:pt x="72296" y="303503"/>
                  </a:cubicBezTo>
                  <a:cubicBezTo>
                    <a:pt x="65841" y="303503"/>
                    <a:pt x="60677" y="302206"/>
                    <a:pt x="54222" y="300909"/>
                  </a:cubicBezTo>
                  <a:cubicBezTo>
                    <a:pt x="50349" y="300909"/>
                    <a:pt x="47767" y="299612"/>
                    <a:pt x="45185" y="298315"/>
                  </a:cubicBezTo>
                  <a:cubicBezTo>
                    <a:pt x="33566" y="291830"/>
                    <a:pt x="23238" y="284048"/>
                    <a:pt x="14201" y="273672"/>
                  </a:cubicBezTo>
                  <a:cubicBezTo>
                    <a:pt x="11619" y="269781"/>
                    <a:pt x="9037" y="265890"/>
                    <a:pt x="6455" y="260702"/>
                  </a:cubicBezTo>
                  <a:cubicBezTo>
                    <a:pt x="3873" y="252919"/>
                    <a:pt x="2582" y="245137"/>
                    <a:pt x="0" y="238652"/>
                  </a:cubicBezTo>
                  <a:cubicBezTo>
                    <a:pt x="0" y="237355"/>
                    <a:pt x="0" y="236058"/>
                    <a:pt x="0" y="236058"/>
                  </a:cubicBezTo>
                  <a:cubicBezTo>
                    <a:pt x="0" y="224385"/>
                    <a:pt x="1291" y="212712"/>
                    <a:pt x="5164" y="202336"/>
                  </a:cubicBezTo>
                  <a:cubicBezTo>
                    <a:pt x="7746" y="197147"/>
                    <a:pt x="11619" y="191959"/>
                    <a:pt x="16783" y="188068"/>
                  </a:cubicBezTo>
                  <a:cubicBezTo>
                    <a:pt x="19365" y="185474"/>
                    <a:pt x="21947" y="182880"/>
                    <a:pt x="24529" y="180286"/>
                  </a:cubicBezTo>
                  <a:cubicBezTo>
                    <a:pt x="25820" y="178989"/>
                    <a:pt x="28402" y="177692"/>
                    <a:pt x="29693" y="176395"/>
                  </a:cubicBezTo>
                  <a:cubicBezTo>
                    <a:pt x="32275" y="175098"/>
                    <a:pt x="34857" y="175098"/>
                    <a:pt x="37439" y="172504"/>
                  </a:cubicBezTo>
                  <a:cubicBezTo>
                    <a:pt x="60677" y="153049"/>
                    <a:pt x="86497" y="134890"/>
                    <a:pt x="112317" y="118029"/>
                  </a:cubicBezTo>
                  <a:cubicBezTo>
                    <a:pt x="121354" y="111544"/>
                    <a:pt x="130391" y="105059"/>
                    <a:pt x="138137" y="95980"/>
                  </a:cubicBezTo>
                  <a:cubicBezTo>
                    <a:pt x="143301" y="90792"/>
                    <a:pt x="148465" y="86901"/>
                    <a:pt x="153629" y="81713"/>
                  </a:cubicBezTo>
                  <a:cubicBezTo>
                    <a:pt x="160084" y="75227"/>
                    <a:pt x="165248" y="70039"/>
                    <a:pt x="171703" y="63554"/>
                  </a:cubicBezTo>
                  <a:cubicBezTo>
                    <a:pt x="175576" y="59663"/>
                    <a:pt x="178158" y="55772"/>
                    <a:pt x="182032" y="51881"/>
                  </a:cubicBezTo>
                  <a:cubicBezTo>
                    <a:pt x="184614" y="49287"/>
                    <a:pt x="185905" y="46693"/>
                    <a:pt x="187196" y="44099"/>
                  </a:cubicBezTo>
                  <a:cubicBezTo>
                    <a:pt x="193651" y="35020"/>
                    <a:pt x="198815" y="25940"/>
                    <a:pt x="205270" y="16861"/>
                  </a:cubicBezTo>
                  <a:cubicBezTo>
                    <a:pt x="206561" y="14267"/>
                    <a:pt x="207852" y="11673"/>
                    <a:pt x="209143" y="9079"/>
                  </a:cubicBezTo>
                  <a:cubicBezTo>
                    <a:pt x="210434" y="6485"/>
                    <a:pt x="211725" y="3891"/>
                    <a:pt x="214307" y="2594"/>
                  </a:cubicBezTo>
                  <a:cubicBezTo>
                    <a:pt x="216889" y="0"/>
                    <a:pt x="219471" y="0"/>
                    <a:pt x="2233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9" name="组合 36"/>
          <p:cNvGrpSpPr/>
          <p:nvPr/>
        </p:nvGrpSpPr>
        <p:grpSpPr>
          <a:xfrm>
            <a:off x="5568950" y="3600450"/>
            <a:ext cx="1054100" cy="1054100"/>
            <a:chOff x="5579544" y="1682750"/>
            <a:chExt cx="1054100" cy="1054100"/>
          </a:xfrm>
        </p:grpSpPr>
        <p:sp>
          <p:nvSpPr>
            <p:cNvPr id="10" name="矩形 9"/>
            <p:cNvSpPr/>
            <p:nvPr/>
          </p:nvSpPr>
          <p:spPr>
            <a:xfrm>
              <a:off x="5579544" y="1682750"/>
              <a:ext cx="1054100" cy="105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椭圆 16"/>
            <p:cNvSpPr/>
            <p:nvPr/>
          </p:nvSpPr>
          <p:spPr>
            <a:xfrm>
              <a:off x="5829300" y="2007908"/>
              <a:ext cx="533400" cy="403783"/>
            </a:xfrm>
            <a:custGeom>
              <a:avLst/>
              <a:gdLst>
                <a:gd name="connsiteX0" fmla="*/ 73819 w 331341"/>
                <a:gd name="connsiteY0" fmla="*/ 138113 h 250825"/>
                <a:gd name="connsiteX1" fmla="*/ 58737 w 331341"/>
                <a:gd name="connsiteY1" fmla="*/ 152401 h 250825"/>
                <a:gd name="connsiteX2" fmla="*/ 73819 w 331341"/>
                <a:gd name="connsiteY2" fmla="*/ 166689 h 250825"/>
                <a:gd name="connsiteX3" fmla="*/ 88901 w 331341"/>
                <a:gd name="connsiteY3" fmla="*/ 152401 h 250825"/>
                <a:gd name="connsiteX4" fmla="*/ 73819 w 331341"/>
                <a:gd name="connsiteY4" fmla="*/ 138113 h 250825"/>
                <a:gd name="connsiteX5" fmla="*/ 75406 w 331341"/>
                <a:gd name="connsiteY5" fmla="*/ 123825 h 250825"/>
                <a:gd name="connsiteX6" fmla="*/ 103928 w 331341"/>
                <a:gd name="connsiteY6" fmla="*/ 153238 h 250825"/>
                <a:gd name="connsiteX7" fmla="*/ 97446 w 331341"/>
                <a:gd name="connsiteY7" fmla="*/ 171141 h 250825"/>
                <a:gd name="connsiteX8" fmla="*/ 113003 w 331341"/>
                <a:gd name="connsiteY8" fmla="*/ 200554 h 250825"/>
                <a:gd name="connsiteX9" fmla="*/ 113003 w 331341"/>
                <a:gd name="connsiteY9" fmla="*/ 204391 h 250825"/>
                <a:gd name="connsiteX10" fmla="*/ 107818 w 331341"/>
                <a:gd name="connsiteY10" fmla="*/ 205670 h 250825"/>
                <a:gd name="connsiteX11" fmla="*/ 96149 w 331341"/>
                <a:gd name="connsiteY11" fmla="*/ 199275 h 250825"/>
                <a:gd name="connsiteX12" fmla="*/ 94853 w 331341"/>
                <a:gd name="connsiteY12" fmla="*/ 212064 h 250825"/>
                <a:gd name="connsiteX13" fmla="*/ 93557 w 331341"/>
                <a:gd name="connsiteY13" fmla="*/ 214621 h 250825"/>
                <a:gd name="connsiteX14" fmla="*/ 92260 w 331341"/>
                <a:gd name="connsiteY14" fmla="*/ 214621 h 250825"/>
                <a:gd name="connsiteX15" fmla="*/ 88371 w 331341"/>
                <a:gd name="connsiteY15" fmla="*/ 213342 h 250825"/>
                <a:gd name="connsiteX16" fmla="*/ 75406 w 331341"/>
                <a:gd name="connsiteY16" fmla="*/ 189045 h 250825"/>
                <a:gd name="connsiteX17" fmla="*/ 61145 w 331341"/>
                <a:gd name="connsiteY17" fmla="*/ 213342 h 250825"/>
                <a:gd name="connsiteX18" fmla="*/ 57255 w 331341"/>
                <a:gd name="connsiteY18" fmla="*/ 214621 h 250825"/>
                <a:gd name="connsiteX19" fmla="*/ 55959 w 331341"/>
                <a:gd name="connsiteY19" fmla="*/ 214621 h 250825"/>
                <a:gd name="connsiteX20" fmla="*/ 54663 w 331341"/>
                <a:gd name="connsiteY20" fmla="*/ 212064 h 250825"/>
                <a:gd name="connsiteX21" fmla="*/ 53366 w 331341"/>
                <a:gd name="connsiteY21" fmla="*/ 199275 h 250825"/>
                <a:gd name="connsiteX22" fmla="*/ 41698 w 331341"/>
                <a:gd name="connsiteY22" fmla="*/ 205670 h 250825"/>
                <a:gd name="connsiteX23" fmla="*/ 37808 w 331341"/>
                <a:gd name="connsiteY23" fmla="*/ 204391 h 250825"/>
                <a:gd name="connsiteX24" fmla="*/ 36512 w 331341"/>
                <a:gd name="connsiteY24" fmla="*/ 200554 h 250825"/>
                <a:gd name="connsiteX25" fmla="*/ 52070 w 331341"/>
                <a:gd name="connsiteY25" fmla="*/ 171141 h 250825"/>
                <a:gd name="connsiteX26" fmla="*/ 45587 w 331341"/>
                <a:gd name="connsiteY26" fmla="*/ 153238 h 250825"/>
                <a:gd name="connsiteX27" fmla="*/ 75406 w 331341"/>
                <a:gd name="connsiteY27" fmla="*/ 123825 h 250825"/>
                <a:gd name="connsiteX28" fmla="*/ 15512 w 331341"/>
                <a:gd name="connsiteY28" fmla="*/ 47625 h 250825"/>
                <a:gd name="connsiteX29" fmla="*/ 159000 w 331341"/>
                <a:gd name="connsiteY29" fmla="*/ 47625 h 250825"/>
                <a:gd name="connsiteX30" fmla="*/ 148658 w 331341"/>
                <a:gd name="connsiteY30" fmla="*/ 69628 h 250825"/>
                <a:gd name="connsiteX31" fmla="*/ 147366 w 331341"/>
                <a:gd name="connsiteY31" fmla="*/ 73510 h 250825"/>
                <a:gd name="connsiteX32" fmla="*/ 23268 w 331341"/>
                <a:gd name="connsiteY32" fmla="*/ 73510 h 250825"/>
                <a:gd name="connsiteX33" fmla="*/ 23268 w 331341"/>
                <a:gd name="connsiteY33" fmla="*/ 224940 h 250825"/>
                <a:gd name="connsiteX34" fmla="*/ 248195 w 331341"/>
                <a:gd name="connsiteY34" fmla="*/ 224940 h 250825"/>
                <a:gd name="connsiteX35" fmla="*/ 248195 w 331341"/>
                <a:gd name="connsiteY35" fmla="*/ 142107 h 250825"/>
                <a:gd name="connsiteX36" fmla="*/ 271463 w 331341"/>
                <a:gd name="connsiteY36" fmla="*/ 143401 h 250825"/>
                <a:gd name="connsiteX37" fmla="*/ 271463 w 331341"/>
                <a:gd name="connsiteY37" fmla="*/ 235294 h 250825"/>
                <a:gd name="connsiteX38" fmla="*/ 255951 w 331341"/>
                <a:gd name="connsiteY38" fmla="*/ 250825 h 250825"/>
                <a:gd name="connsiteX39" fmla="*/ 15512 w 331341"/>
                <a:gd name="connsiteY39" fmla="*/ 250825 h 250825"/>
                <a:gd name="connsiteX40" fmla="*/ 0 w 331341"/>
                <a:gd name="connsiteY40" fmla="*/ 235294 h 250825"/>
                <a:gd name="connsiteX41" fmla="*/ 0 w 331341"/>
                <a:gd name="connsiteY41" fmla="*/ 63156 h 250825"/>
                <a:gd name="connsiteX42" fmla="*/ 15512 w 331341"/>
                <a:gd name="connsiteY42" fmla="*/ 47625 h 250825"/>
                <a:gd name="connsiteX43" fmla="*/ 175923 w 331341"/>
                <a:gd name="connsiteY43" fmla="*/ 0 h 250825"/>
                <a:gd name="connsiteX44" fmla="*/ 260350 w 331341"/>
                <a:gd name="connsiteY44" fmla="*/ 5179 h 250825"/>
                <a:gd name="connsiteX45" fmla="*/ 269442 w 331341"/>
                <a:gd name="connsiteY45" fmla="*/ 9063 h 250825"/>
                <a:gd name="connsiteX46" fmla="*/ 329189 w 331341"/>
                <a:gd name="connsiteY46" fmla="*/ 67322 h 250825"/>
                <a:gd name="connsiteX47" fmla="*/ 330488 w 331341"/>
                <a:gd name="connsiteY47" fmla="*/ 77680 h 250825"/>
                <a:gd name="connsiteX48" fmla="*/ 323994 w 331341"/>
                <a:gd name="connsiteY48" fmla="*/ 84153 h 250825"/>
                <a:gd name="connsiteX49" fmla="*/ 318798 w 331341"/>
                <a:gd name="connsiteY49" fmla="*/ 84153 h 250825"/>
                <a:gd name="connsiteX50" fmla="*/ 318798 w 331341"/>
                <a:gd name="connsiteY50" fmla="*/ 110046 h 250825"/>
                <a:gd name="connsiteX51" fmla="*/ 320097 w 331341"/>
                <a:gd name="connsiteY51" fmla="*/ 110046 h 250825"/>
                <a:gd name="connsiteX52" fmla="*/ 322695 w 331341"/>
                <a:gd name="connsiteY52" fmla="*/ 111341 h 250825"/>
                <a:gd name="connsiteX53" fmla="*/ 322695 w 331341"/>
                <a:gd name="connsiteY53" fmla="*/ 117814 h 250825"/>
                <a:gd name="connsiteX54" fmla="*/ 323994 w 331341"/>
                <a:gd name="connsiteY54" fmla="*/ 126877 h 250825"/>
                <a:gd name="connsiteX55" fmla="*/ 323994 w 331341"/>
                <a:gd name="connsiteY55" fmla="*/ 128171 h 250825"/>
                <a:gd name="connsiteX56" fmla="*/ 322695 w 331341"/>
                <a:gd name="connsiteY56" fmla="*/ 128171 h 250825"/>
                <a:gd name="connsiteX57" fmla="*/ 309706 w 331341"/>
                <a:gd name="connsiteY57" fmla="*/ 128171 h 250825"/>
                <a:gd name="connsiteX58" fmla="*/ 308407 w 331341"/>
                <a:gd name="connsiteY58" fmla="*/ 128171 h 250825"/>
                <a:gd name="connsiteX59" fmla="*/ 307109 w 331341"/>
                <a:gd name="connsiteY59" fmla="*/ 126877 h 250825"/>
                <a:gd name="connsiteX60" fmla="*/ 309706 w 331341"/>
                <a:gd name="connsiteY60" fmla="*/ 111341 h 250825"/>
                <a:gd name="connsiteX61" fmla="*/ 311005 w 331341"/>
                <a:gd name="connsiteY61" fmla="*/ 110046 h 250825"/>
                <a:gd name="connsiteX62" fmla="*/ 312304 w 331341"/>
                <a:gd name="connsiteY62" fmla="*/ 110046 h 250825"/>
                <a:gd name="connsiteX63" fmla="*/ 312304 w 331341"/>
                <a:gd name="connsiteY63" fmla="*/ 85448 h 250825"/>
                <a:gd name="connsiteX64" fmla="*/ 303212 w 331341"/>
                <a:gd name="connsiteY64" fmla="*/ 85448 h 250825"/>
                <a:gd name="connsiteX65" fmla="*/ 285028 w 331341"/>
                <a:gd name="connsiteY65" fmla="*/ 128171 h 250825"/>
                <a:gd name="connsiteX66" fmla="*/ 274637 w 331341"/>
                <a:gd name="connsiteY66" fmla="*/ 133350 h 250825"/>
                <a:gd name="connsiteX67" fmla="*/ 214889 w 331341"/>
                <a:gd name="connsiteY67" fmla="*/ 120404 h 250825"/>
                <a:gd name="connsiteX68" fmla="*/ 164234 w 331341"/>
                <a:gd name="connsiteY68" fmla="*/ 85448 h 250825"/>
                <a:gd name="connsiteX69" fmla="*/ 161636 w 331341"/>
                <a:gd name="connsiteY69" fmla="*/ 73796 h 250825"/>
                <a:gd name="connsiteX70" fmla="*/ 177222 w 331341"/>
                <a:gd name="connsiteY70" fmla="*/ 38840 h 250825"/>
                <a:gd name="connsiteX71" fmla="*/ 179820 w 331341"/>
                <a:gd name="connsiteY71" fmla="*/ 32367 h 250825"/>
                <a:gd name="connsiteX72" fmla="*/ 168130 w 331341"/>
                <a:gd name="connsiteY72" fmla="*/ 16831 h 250825"/>
                <a:gd name="connsiteX73" fmla="*/ 166831 w 331341"/>
                <a:gd name="connsiteY73" fmla="*/ 6473 h 250825"/>
                <a:gd name="connsiteX74" fmla="*/ 175923 w 331341"/>
                <a:gd name="connsiteY74"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31341" h="250825">
                  <a:moveTo>
                    <a:pt x="73819" y="138113"/>
                  </a:moveTo>
                  <a:cubicBezTo>
                    <a:pt x="65489" y="138113"/>
                    <a:pt x="58737" y="144510"/>
                    <a:pt x="58737" y="152401"/>
                  </a:cubicBezTo>
                  <a:cubicBezTo>
                    <a:pt x="58737" y="160292"/>
                    <a:pt x="65489" y="166689"/>
                    <a:pt x="73819" y="166689"/>
                  </a:cubicBezTo>
                  <a:cubicBezTo>
                    <a:pt x="82149" y="166689"/>
                    <a:pt x="88901" y="160292"/>
                    <a:pt x="88901" y="152401"/>
                  </a:cubicBezTo>
                  <a:cubicBezTo>
                    <a:pt x="88901" y="144510"/>
                    <a:pt x="82149" y="138113"/>
                    <a:pt x="73819" y="138113"/>
                  </a:cubicBezTo>
                  <a:close/>
                  <a:moveTo>
                    <a:pt x="75406" y="123825"/>
                  </a:moveTo>
                  <a:cubicBezTo>
                    <a:pt x="90964" y="123825"/>
                    <a:pt x="103928" y="136613"/>
                    <a:pt x="103928" y="153238"/>
                  </a:cubicBezTo>
                  <a:cubicBezTo>
                    <a:pt x="103928" y="159632"/>
                    <a:pt x="101335" y="166026"/>
                    <a:pt x="97446" y="171141"/>
                  </a:cubicBezTo>
                  <a:cubicBezTo>
                    <a:pt x="97446" y="171141"/>
                    <a:pt x="97446" y="171141"/>
                    <a:pt x="113003" y="200554"/>
                  </a:cubicBezTo>
                  <a:cubicBezTo>
                    <a:pt x="114300" y="201833"/>
                    <a:pt x="114300" y="203112"/>
                    <a:pt x="113003" y="204391"/>
                  </a:cubicBezTo>
                  <a:cubicBezTo>
                    <a:pt x="111707" y="205670"/>
                    <a:pt x="109114" y="205670"/>
                    <a:pt x="107818" y="205670"/>
                  </a:cubicBezTo>
                  <a:cubicBezTo>
                    <a:pt x="107818" y="205670"/>
                    <a:pt x="107818" y="205670"/>
                    <a:pt x="96149" y="199275"/>
                  </a:cubicBezTo>
                  <a:cubicBezTo>
                    <a:pt x="96149" y="199275"/>
                    <a:pt x="96149" y="199275"/>
                    <a:pt x="94853" y="212064"/>
                  </a:cubicBezTo>
                  <a:cubicBezTo>
                    <a:pt x="94853" y="213342"/>
                    <a:pt x="94853" y="214621"/>
                    <a:pt x="93557" y="214621"/>
                  </a:cubicBezTo>
                  <a:cubicBezTo>
                    <a:pt x="93557" y="214621"/>
                    <a:pt x="92260" y="214621"/>
                    <a:pt x="92260" y="214621"/>
                  </a:cubicBezTo>
                  <a:cubicBezTo>
                    <a:pt x="90964" y="215900"/>
                    <a:pt x="89667" y="214621"/>
                    <a:pt x="88371" y="213342"/>
                  </a:cubicBezTo>
                  <a:cubicBezTo>
                    <a:pt x="88371" y="213342"/>
                    <a:pt x="88371" y="213342"/>
                    <a:pt x="75406" y="189045"/>
                  </a:cubicBezTo>
                  <a:cubicBezTo>
                    <a:pt x="75406" y="189045"/>
                    <a:pt x="75406" y="189045"/>
                    <a:pt x="61145" y="213342"/>
                  </a:cubicBezTo>
                  <a:cubicBezTo>
                    <a:pt x="61145" y="214621"/>
                    <a:pt x="58552" y="215900"/>
                    <a:pt x="57255" y="214621"/>
                  </a:cubicBezTo>
                  <a:cubicBezTo>
                    <a:pt x="57255" y="214621"/>
                    <a:pt x="57255" y="214621"/>
                    <a:pt x="55959" y="214621"/>
                  </a:cubicBezTo>
                  <a:cubicBezTo>
                    <a:pt x="55959" y="214621"/>
                    <a:pt x="54663" y="213342"/>
                    <a:pt x="54663" y="212064"/>
                  </a:cubicBezTo>
                  <a:cubicBezTo>
                    <a:pt x="54663" y="212064"/>
                    <a:pt x="54663" y="212064"/>
                    <a:pt x="53366" y="199275"/>
                  </a:cubicBezTo>
                  <a:cubicBezTo>
                    <a:pt x="53366" y="199275"/>
                    <a:pt x="53366" y="199275"/>
                    <a:pt x="41698" y="205670"/>
                  </a:cubicBezTo>
                  <a:cubicBezTo>
                    <a:pt x="40401" y="205670"/>
                    <a:pt x="39105" y="205670"/>
                    <a:pt x="37808" y="204391"/>
                  </a:cubicBezTo>
                  <a:cubicBezTo>
                    <a:pt x="36512" y="203112"/>
                    <a:pt x="36512" y="201833"/>
                    <a:pt x="36512" y="200554"/>
                  </a:cubicBezTo>
                  <a:cubicBezTo>
                    <a:pt x="36512" y="200554"/>
                    <a:pt x="36512" y="200554"/>
                    <a:pt x="52070" y="171141"/>
                  </a:cubicBezTo>
                  <a:cubicBezTo>
                    <a:pt x="48180" y="166026"/>
                    <a:pt x="45587" y="159632"/>
                    <a:pt x="45587" y="153238"/>
                  </a:cubicBezTo>
                  <a:cubicBezTo>
                    <a:pt x="45587" y="136613"/>
                    <a:pt x="58552" y="123825"/>
                    <a:pt x="75406" y="123825"/>
                  </a:cubicBezTo>
                  <a:close/>
                  <a:moveTo>
                    <a:pt x="15512" y="47625"/>
                  </a:moveTo>
                  <a:cubicBezTo>
                    <a:pt x="15512" y="47625"/>
                    <a:pt x="15512" y="47625"/>
                    <a:pt x="159000" y="47625"/>
                  </a:cubicBezTo>
                  <a:cubicBezTo>
                    <a:pt x="159000" y="47625"/>
                    <a:pt x="159000" y="47625"/>
                    <a:pt x="148658" y="69628"/>
                  </a:cubicBezTo>
                  <a:cubicBezTo>
                    <a:pt x="148658" y="70922"/>
                    <a:pt x="148658" y="72216"/>
                    <a:pt x="147366" y="73510"/>
                  </a:cubicBezTo>
                  <a:cubicBezTo>
                    <a:pt x="147366" y="73510"/>
                    <a:pt x="147366" y="73510"/>
                    <a:pt x="23268" y="73510"/>
                  </a:cubicBezTo>
                  <a:cubicBezTo>
                    <a:pt x="23268" y="73510"/>
                    <a:pt x="23268" y="73510"/>
                    <a:pt x="23268" y="224940"/>
                  </a:cubicBezTo>
                  <a:cubicBezTo>
                    <a:pt x="23268" y="224940"/>
                    <a:pt x="23268" y="224940"/>
                    <a:pt x="248195" y="224940"/>
                  </a:cubicBezTo>
                  <a:cubicBezTo>
                    <a:pt x="248195" y="224940"/>
                    <a:pt x="248195" y="224940"/>
                    <a:pt x="248195" y="142107"/>
                  </a:cubicBezTo>
                  <a:cubicBezTo>
                    <a:pt x="255951" y="143401"/>
                    <a:pt x="263707" y="143401"/>
                    <a:pt x="271463" y="143401"/>
                  </a:cubicBezTo>
                  <a:cubicBezTo>
                    <a:pt x="271463" y="143401"/>
                    <a:pt x="271463" y="143401"/>
                    <a:pt x="271463" y="235294"/>
                  </a:cubicBezTo>
                  <a:cubicBezTo>
                    <a:pt x="271463" y="243060"/>
                    <a:pt x="263707" y="250825"/>
                    <a:pt x="255951" y="250825"/>
                  </a:cubicBezTo>
                  <a:cubicBezTo>
                    <a:pt x="255951" y="250825"/>
                    <a:pt x="255951" y="250825"/>
                    <a:pt x="15512" y="250825"/>
                  </a:cubicBezTo>
                  <a:cubicBezTo>
                    <a:pt x="6463" y="250825"/>
                    <a:pt x="0" y="243060"/>
                    <a:pt x="0" y="235294"/>
                  </a:cubicBezTo>
                  <a:cubicBezTo>
                    <a:pt x="0" y="235294"/>
                    <a:pt x="0" y="235294"/>
                    <a:pt x="0" y="63156"/>
                  </a:cubicBezTo>
                  <a:cubicBezTo>
                    <a:pt x="0" y="54096"/>
                    <a:pt x="6463" y="47625"/>
                    <a:pt x="15512" y="47625"/>
                  </a:cubicBezTo>
                  <a:close/>
                  <a:moveTo>
                    <a:pt x="175923" y="0"/>
                  </a:moveTo>
                  <a:cubicBezTo>
                    <a:pt x="175923" y="0"/>
                    <a:pt x="175923" y="0"/>
                    <a:pt x="260350" y="5179"/>
                  </a:cubicBezTo>
                  <a:cubicBezTo>
                    <a:pt x="264246" y="3884"/>
                    <a:pt x="266844" y="5179"/>
                    <a:pt x="269442" y="9063"/>
                  </a:cubicBezTo>
                  <a:cubicBezTo>
                    <a:pt x="269442" y="9063"/>
                    <a:pt x="269442" y="9063"/>
                    <a:pt x="329189" y="67322"/>
                  </a:cubicBezTo>
                  <a:cubicBezTo>
                    <a:pt x="331787" y="69912"/>
                    <a:pt x="331787" y="75090"/>
                    <a:pt x="330488" y="77680"/>
                  </a:cubicBezTo>
                  <a:cubicBezTo>
                    <a:pt x="329189" y="81564"/>
                    <a:pt x="327890" y="82858"/>
                    <a:pt x="323994" y="84153"/>
                  </a:cubicBezTo>
                  <a:cubicBezTo>
                    <a:pt x="323994" y="84153"/>
                    <a:pt x="323994" y="84153"/>
                    <a:pt x="318798" y="84153"/>
                  </a:cubicBezTo>
                  <a:cubicBezTo>
                    <a:pt x="318798" y="84153"/>
                    <a:pt x="318798" y="84153"/>
                    <a:pt x="318798" y="110046"/>
                  </a:cubicBezTo>
                  <a:cubicBezTo>
                    <a:pt x="318798" y="110046"/>
                    <a:pt x="318798" y="110046"/>
                    <a:pt x="320097" y="110046"/>
                  </a:cubicBezTo>
                  <a:cubicBezTo>
                    <a:pt x="321396" y="110046"/>
                    <a:pt x="322695" y="111341"/>
                    <a:pt x="322695" y="111341"/>
                  </a:cubicBezTo>
                  <a:cubicBezTo>
                    <a:pt x="322695" y="111341"/>
                    <a:pt x="322695" y="111341"/>
                    <a:pt x="322695" y="117814"/>
                  </a:cubicBezTo>
                  <a:cubicBezTo>
                    <a:pt x="323994" y="120404"/>
                    <a:pt x="323994" y="122993"/>
                    <a:pt x="323994" y="126877"/>
                  </a:cubicBezTo>
                  <a:cubicBezTo>
                    <a:pt x="323994" y="126877"/>
                    <a:pt x="323994" y="126877"/>
                    <a:pt x="323994" y="128171"/>
                  </a:cubicBezTo>
                  <a:cubicBezTo>
                    <a:pt x="323994" y="128171"/>
                    <a:pt x="322695" y="128171"/>
                    <a:pt x="322695" y="128171"/>
                  </a:cubicBezTo>
                  <a:cubicBezTo>
                    <a:pt x="322695" y="128171"/>
                    <a:pt x="322695" y="128171"/>
                    <a:pt x="309706" y="128171"/>
                  </a:cubicBezTo>
                  <a:cubicBezTo>
                    <a:pt x="308407" y="128171"/>
                    <a:pt x="308407" y="128171"/>
                    <a:pt x="308407" y="128171"/>
                  </a:cubicBezTo>
                  <a:cubicBezTo>
                    <a:pt x="308407" y="126877"/>
                    <a:pt x="307109" y="126877"/>
                    <a:pt x="307109" y="126877"/>
                  </a:cubicBezTo>
                  <a:cubicBezTo>
                    <a:pt x="307109" y="126877"/>
                    <a:pt x="307109" y="126877"/>
                    <a:pt x="309706" y="111341"/>
                  </a:cubicBezTo>
                  <a:cubicBezTo>
                    <a:pt x="309706" y="111341"/>
                    <a:pt x="311005" y="110046"/>
                    <a:pt x="311005" y="110046"/>
                  </a:cubicBezTo>
                  <a:cubicBezTo>
                    <a:pt x="311005" y="110046"/>
                    <a:pt x="311005" y="110046"/>
                    <a:pt x="312304" y="110046"/>
                  </a:cubicBezTo>
                  <a:cubicBezTo>
                    <a:pt x="312304" y="110046"/>
                    <a:pt x="312304" y="110046"/>
                    <a:pt x="312304" y="85448"/>
                  </a:cubicBezTo>
                  <a:cubicBezTo>
                    <a:pt x="312304" y="85448"/>
                    <a:pt x="312304" y="85448"/>
                    <a:pt x="303212" y="85448"/>
                  </a:cubicBezTo>
                  <a:cubicBezTo>
                    <a:pt x="303212" y="85448"/>
                    <a:pt x="303212" y="85448"/>
                    <a:pt x="285028" y="128171"/>
                  </a:cubicBezTo>
                  <a:cubicBezTo>
                    <a:pt x="282430" y="132055"/>
                    <a:pt x="278534" y="133350"/>
                    <a:pt x="274637" y="133350"/>
                  </a:cubicBezTo>
                  <a:cubicBezTo>
                    <a:pt x="253855" y="133350"/>
                    <a:pt x="233073" y="128171"/>
                    <a:pt x="214889" y="120404"/>
                  </a:cubicBezTo>
                  <a:cubicBezTo>
                    <a:pt x="195406" y="112636"/>
                    <a:pt x="178521" y="99689"/>
                    <a:pt x="164234" y="85448"/>
                  </a:cubicBezTo>
                  <a:cubicBezTo>
                    <a:pt x="160337" y="81564"/>
                    <a:pt x="160337" y="77680"/>
                    <a:pt x="161636" y="73796"/>
                  </a:cubicBezTo>
                  <a:cubicBezTo>
                    <a:pt x="172027" y="51787"/>
                    <a:pt x="169429" y="58260"/>
                    <a:pt x="177222" y="38840"/>
                  </a:cubicBezTo>
                  <a:cubicBezTo>
                    <a:pt x="177222" y="38840"/>
                    <a:pt x="177222" y="38840"/>
                    <a:pt x="179820" y="32367"/>
                  </a:cubicBezTo>
                  <a:cubicBezTo>
                    <a:pt x="179820" y="32367"/>
                    <a:pt x="179820" y="32367"/>
                    <a:pt x="168130" y="16831"/>
                  </a:cubicBezTo>
                  <a:cubicBezTo>
                    <a:pt x="165532" y="14241"/>
                    <a:pt x="165532" y="10357"/>
                    <a:pt x="166831" y="6473"/>
                  </a:cubicBezTo>
                  <a:cubicBezTo>
                    <a:pt x="168130" y="2589"/>
                    <a:pt x="172027" y="0"/>
                    <a:pt x="1759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2" name="组合 39"/>
          <p:cNvGrpSpPr/>
          <p:nvPr/>
        </p:nvGrpSpPr>
        <p:grpSpPr>
          <a:xfrm>
            <a:off x="8697119" y="3600450"/>
            <a:ext cx="1054100" cy="1054100"/>
            <a:chOff x="5579544" y="1682750"/>
            <a:chExt cx="1054100" cy="1054100"/>
          </a:xfrm>
        </p:grpSpPr>
        <p:sp>
          <p:nvSpPr>
            <p:cNvPr id="13" name="矩形 12"/>
            <p:cNvSpPr/>
            <p:nvPr/>
          </p:nvSpPr>
          <p:spPr>
            <a:xfrm>
              <a:off x="5579544" y="1682750"/>
              <a:ext cx="1054100" cy="105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 name="椭圆 19"/>
            <p:cNvSpPr/>
            <p:nvPr/>
          </p:nvSpPr>
          <p:spPr>
            <a:xfrm>
              <a:off x="5847549" y="1943100"/>
              <a:ext cx="496902" cy="533400"/>
            </a:xfrm>
            <a:custGeom>
              <a:avLst/>
              <a:gdLst>
                <a:gd name="connsiteX0" fmla="*/ 212483 w 306146"/>
                <a:gd name="connsiteY0" fmla="*/ 279420 h 328632"/>
                <a:gd name="connsiteX1" fmla="*/ 212483 w 306146"/>
                <a:gd name="connsiteY1" fmla="*/ 292120 h 328632"/>
                <a:gd name="connsiteX2" fmla="*/ 288683 w 306146"/>
                <a:gd name="connsiteY2" fmla="*/ 292120 h 328632"/>
                <a:gd name="connsiteX3" fmla="*/ 288683 w 306146"/>
                <a:gd name="connsiteY3" fmla="*/ 279420 h 328632"/>
                <a:gd name="connsiteX4" fmla="*/ 26746 w 306146"/>
                <a:gd name="connsiteY4" fmla="*/ 257195 h 328632"/>
                <a:gd name="connsiteX5" fmla="*/ 18808 w 306146"/>
                <a:gd name="connsiteY5" fmla="*/ 273070 h 328632"/>
                <a:gd name="connsiteX6" fmla="*/ 55321 w 306146"/>
                <a:gd name="connsiteY6" fmla="*/ 288945 h 328632"/>
                <a:gd name="connsiteX7" fmla="*/ 90246 w 306146"/>
                <a:gd name="connsiteY7" fmla="*/ 303233 h 328632"/>
                <a:gd name="connsiteX8" fmla="*/ 96596 w 306146"/>
                <a:gd name="connsiteY8" fmla="*/ 287358 h 328632"/>
                <a:gd name="connsiteX9" fmla="*/ 212483 w 306146"/>
                <a:gd name="connsiteY9" fmla="*/ 250845 h 328632"/>
                <a:gd name="connsiteX10" fmla="*/ 212483 w 306146"/>
                <a:gd name="connsiteY10" fmla="*/ 265133 h 328632"/>
                <a:gd name="connsiteX11" fmla="*/ 288683 w 306146"/>
                <a:gd name="connsiteY11" fmla="*/ 265133 h 328632"/>
                <a:gd name="connsiteX12" fmla="*/ 288683 w 306146"/>
                <a:gd name="connsiteY12" fmla="*/ 250845 h 328632"/>
                <a:gd name="connsiteX13" fmla="*/ 39445 w 306146"/>
                <a:gd name="connsiteY13" fmla="*/ 228620 h 328632"/>
                <a:gd name="connsiteX14" fmla="*/ 33095 w 306146"/>
                <a:gd name="connsiteY14" fmla="*/ 244495 h 328632"/>
                <a:gd name="connsiteX15" fmla="*/ 102945 w 306146"/>
                <a:gd name="connsiteY15" fmla="*/ 273070 h 328632"/>
                <a:gd name="connsiteX16" fmla="*/ 109295 w 306146"/>
                <a:gd name="connsiteY16" fmla="*/ 257195 h 328632"/>
                <a:gd name="connsiteX17" fmla="*/ 215658 w 306146"/>
                <a:gd name="connsiteY17" fmla="*/ 28595 h 328632"/>
                <a:gd name="connsiteX18" fmla="*/ 215658 w 306146"/>
                <a:gd name="connsiteY18" fmla="*/ 96858 h 328632"/>
                <a:gd name="connsiteX19" fmla="*/ 285508 w 306146"/>
                <a:gd name="connsiteY19" fmla="*/ 96858 h 328632"/>
                <a:gd name="connsiteX20" fmla="*/ 285508 w 306146"/>
                <a:gd name="connsiteY20" fmla="*/ 28595 h 328632"/>
                <a:gd name="connsiteX21" fmla="*/ 129933 w 306146"/>
                <a:gd name="connsiteY21" fmla="*/ 27007 h 328632"/>
                <a:gd name="connsiteX22" fmla="*/ 102945 w 306146"/>
                <a:gd name="connsiteY22" fmla="*/ 88920 h 328632"/>
                <a:gd name="connsiteX23" fmla="*/ 164858 w 306146"/>
                <a:gd name="connsiteY23" fmla="*/ 114320 h 328632"/>
                <a:gd name="connsiteX24" fmla="*/ 191845 w 306146"/>
                <a:gd name="connsiteY24" fmla="*/ 52407 h 328632"/>
                <a:gd name="connsiteX25" fmla="*/ 129993 w 306146"/>
                <a:gd name="connsiteY25" fmla="*/ 1012 h 328632"/>
                <a:gd name="connsiteX26" fmla="*/ 196051 w 306146"/>
                <a:gd name="connsiteY26" fmla="*/ 28098 h 328632"/>
                <a:gd name="connsiteX27" fmla="*/ 196051 w 306146"/>
                <a:gd name="connsiteY27" fmla="*/ 15200 h 328632"/>
                <a:gd name="connsiteX28" fmla="*/ 207708 w 306146"/>
                <a:gd name="connsiteY28" fmla="*/ 4881 h 328632"/>
                <a:gd name="connsiteX29" fmla="*/ 294489 w 306146"/>
                <a:gd name="connsiteY29" fmla="*/ 4881 h 328632"/>
                <a:gd name="connsiteX30" fmla="*/ 306146 w 306146"/>
                <a:gd name="connsiteY30" fmla="*/ 15200 h 328632"/>
                <a:gd name="connsiteX31" fmla="*/ 306146 w 306146"/>
                <a:gd name="connsiteY31" fmla="*/ 307995 h 328632"/>
                <a:gd name="connsiteX32" fmla="*/ 304851 w 306146"/>
                <a:gd name="connsiteY32" fmla="*/ 310574 h 328632"/>
                <a:gd name="connsiteX33" fmla="*/ 306146 w 306146"/>
                <a:gd name="connsiteY33" fmla="*/ 313154 h 328632"/>
                <a:gd name="connsiteX34" fmla="*/ 250451 w 306146"/>
                <a:gd name="connsiteY34" fmla="*/ 328632 h 328632"/>
                <a:gd name="connsiteX35" fmla="*/ 196051 w 306146"/>
                <a:gd name="connsiteY35" fmla="*/ 313154 h 328632"/>
                <a:gd name="connsiteX36" fmla="*/ 197346 w 306146"/>
                <a:gd name="connsiteY36" fmla="*/ 310574 h 328632"/>
                <a:gd name="connsiteX37" fmla="*/ 196051 w 306146"/>
                <a:gd name="connsiteY37" fmla="*/ 307995 h 328632"/>
                <a:gd name="connsiteX38" fmla="*/ 196051 w 306146"/>
                <a:gd name="connsiteY38" fmla="*/ 95170 h 328632"/>
                <a:gd name="connsiteX39" fmla="*/ 102793 w 306146"/>
                <a:gd name="connsiteY39" fmla="*/ 317023 h 328632"/>
                <a:gd name="connsiteX40" fmla="*/ 100203 w 306146"/>
                <a:gd name="connsiteY40" fmla="*/ 319603 h 328632"/>
                <a:gd name="connsiteX41" fmla="*/ 100203 w 306146"/>
                <a:gd name="connsiteY41" fmla="*/ 322183 h 328632"/>
                <a:gd name="connsiteX42" fmla="*/ 44507 w 306146"/>
                <a:gd name="connsiteY42" fmla="*/ 313154 h 328632"/>
                <a:gd name="connsiteX43" fmla="*/ 469 w 306146"/>
                <a:gd name="connsiteY43" fmla="*/ 279618 h 328632"/>
                <a:gd name="connsiteX44" fmla="*/ 469 w 306146"/>
                <a:gd name="connsiteY44" fmla="*/ 278328 h 328632"/>
                <a:gd name="connsiteX45" fmla="*/ 1764 w 306146"/>
                <a:gd name="connsiteY45" fmla="*/ 275748 h 328632"/>
                <a:gd name="connsiteX46" fmla="*/ 115745 w 306146"/>
                <a:gd name="connsiteY46" fmla="*/ 6171 h 328632"/>
                <a:gd name="connsiteX47" fmla="*/ 129993 w 306146"/>
                <a:gd name="connsiteY47" fmla="*/ 1012 h 328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6146" h="328632">
                  <a:moveTo>
                    <a:pt x="212483" y="279420"/>
                  </a:moveTo>
                  <a:lnTo>
                    <a:pt x="212483" y="292120"/>
                  </a:lnTo>
                  <a:lnTo>
                    <a:pt x="288683" y="292120"/>
                  </a:lnTo>
                  <a:lnTo>
                    <a:pt x="288683" y="279420"/>
                  </a:lnTo>
                  <a:close/>
                  <a:moveTo>
                    <a:pt x="26746" y="257195"/>
                  </a:moveTo>
                  <a:lnTo>
                    <a:pt x="18808" y="273070"/>
                  </a:lnTo>
                  <a:lnTo>
                    <a:pt x="55321" y="288945"/>
                  </a:lnTo>
                  <a:lnTo>
                    <a:pt x="90246" y="303233"/>
                  </a:lnTo>
                  <a:lnTo>
                    <a:pt x="96596" y="287358"/>
                  </a:lnTo>
                  <a:close/>
                  <a:moveTo>
                    <a:pt x="212483" y="250845"/>
                  </a:moveTo>
                  <a:lnTo>
                    <a:pt x="212483" y="265133"/>
                  </a:lnTo>
                  <a:lnTo>
                    <a:pt x="288683" y="265133"/>
                  </a:lnTo>
                  <a:lnTo>
                    <a:pt x="288683" y="250845"/>
                  </a:lnTo>
                  <a:close/>
                  <a:moveTo>
                    <a:pt x="39445" y="228620"/>
                  </a:moveTo>
                  <a:lnTo>
                    <a:pt x="33095" y="244495"/>
                  </a:lnTo>
                  <a:lnTo>
                    <a:pt x="102945" y="273070"/>
                  </a:lnTo>
                  <a:lnTo>
                    <a:pt x="109295" y="257195"/>
                  </a:lnTo>
                  <a:close/>
                  <a:moveTo>
                    <a:pt x="215658" y="28595"/>
                  </a:moveTo>
                  <a:lnTo>
                    <a:pt x="215658" y="96858"/>
                  </a:lnTo>
                  <a:lnTo>
                    <a:pt x="285508" y="96858"/>
                  </a:lnTo>
                  <a:lnTo>
                    <a:pt x="285508" y="28595"/>
                  </a:lnTo>
                  <a:close/>
                  <a:moveTo>
                    <a:pt x="129933" y="27007"/>
                  </a:moveTo>
                  <a:lnTo>
                    <a:pt x="102945" y="88920"/>
                  </a:lnTo>
                  <a:lnTo>
                    <a:pt x="164858" y="114320"/>
                  </a:lnTo>
                  <a:lnTo>
                    <a:pt x="191845" y="52407"/>
                  </a:lnTo>
                  <a:close/>
                  <a:moveTo>
                    <a:pt x="129993" y="1012"/>
                  </a:moveTo>
                  <a:cubicBezTo>
                    <a:pt x="129993" y="1012"/>
                    <a:pt x="129993" y="1012"/>
                    <a:pt x="196051" y="28098"/>
                  </a:cubicBezTo>
                  <a:cubicBezTo>
                    <a:pt x="196051" y="28098"/>
                    <a:pt x="196051" y="28098"/>
                    <a:pt x="196051" y="15200"/>
                  </a:cubicBezTo>
                  <a:cubicBezTo>
                    <a:pt x="196051" y="10041"/>
                    <a:pt x="201231" y="4881"/>
                    <a:pt x="207708" y="4881"/>
                  </a:cubicBezTo>
                  <a:cubicBezTo>
                    <a:pt x="207708" y="4881"/>
                    <a:pt x="207708" y="4881"/>
                    <a:pt x="294489" y="4881"/>
                  </a:cubicBezTo>
                  <a:cubicBezTo>
                    <a:pt x="300965" y="4881"/>
                    <a:pt x="306146" y="10041"/>
                    <a:pt x="306146" y="15200"/>
                  </a:cubicBezTo>
                  <a:cubicBezTo>
                    <a:pt x="306146" y="15200"/>
                    <a:pt x="306146" y="15200"/>
                    <a:pt x="306146" y="307995"/>
                  </a:cubicBezTo>
                  <a:cubicBezTo>
                    <a:pt x="306146" y="309284"/>
                    <a:pt x="304851" y="309284"/>
                    <a:pt x="304851" y="310574"/>
                  </a:cubicBezTo>
                  <a:cubicBezTo>
                    <a:pt x="304851" y="311864"/>
                    <a:pt x="306146" y="311864"/>
                    <a:pt x="306146" y="313154"/>
                  </a:cubicBezTo>
                  <a:cubicBezTo>
                    <a:pt x="306146" y="322183"/>
                    <a:pt x="281537" y="328632"/>
                    <a:pt x="250451" y="328632"/>
                  </a:cubicBezTo>
                  <a:cubicBezTo>
                    <a:pt x="220660" y="328632"/>
                    <a:pt x="196051" y="322183"/>
                    <a:pt x="196051" y="313154"/>
                  </a:cubicBezTo>
                  <a:cubicBezTo>
                    <a:pt x="196051" y="311864"/>
                    <a:pt x="197346" y="311864"/>
                    <a:pt x="197346" y="310574"/>
                  </a:cubicBezTo>
                  <a:cubicBezTo>
                    <a:pt x="197346" y="309284"/>
                    <a:pt x="196051" y="309284"/>
                    <a:pt x="196051" y="307995"/>
                  </a:cubicBezTo>
                  <a:cubicBezTo>
                    <a:pt x="196051" y="307995"/>
                    <a:pt x="196051" y="307995"/>
                    <a:pt x="196051" y="95170"/>
                  </a:cubicBezTo>
                  <a:cubicBezTo>
                    <a:pt x="196051" y="95170"/>
                    <a:pt x="196051" y="95170"/>
                    <a:pt x="102793" y="317023"/>
                  </a:cubicBezTo>
                  <a:cubicBezTo>
                    <a:pt x="101498" y="318313"/>
                    <a:pt x="101498" y="319603"/>
                    <a:pt x="100203" y="319603"/>
                  </a:cubicBezTo>
                  <a:cubicBezTo>
                    <a:pt x="100203" y="320893"/>
                    <a:pt x="100203" y="320893"/>
                    <a:pt x="100203" y="322183"/>
                  </a:cubicBezTo>
                  <a:cubicBezTo>
                    <a:pt x="97612" y="328632"/>
                    <a:pt x="73002" y="324763"/>
                    <a:pt x="44507" y="313154"/>
                  </a:cubicBezTo>
                  <a:cubicBezTo>
                    <a:pt x="17307" y="301545"/>
                    <a:pt x="-3417" y="287357"/>
                    <a:pt x="469" y="279618"/>
                  </a:cubicBezTo>
                  <a:cubicBezTo>
                    <a:pt x="469" y="279618"/>
                    <a:pt x="469" y="278328"/>
                    <a:pt x="469" y="278328"/>
                  </a:cubicBezTo>
                  <a:cubicBezTo>
                    <a:pt x="1764" y="277038"/>
                    <a:pt x="1764" y="275748"/>
                    <a:pt x="1764" y="275748"/>
                  </a:cubicBezTo>
                  <a:cubicBezTo>
                    <a:pt x="1764" y="275748"/>
                    <a:pt x="1764" y="275748"/>
                    <a:pt x="115745" y="6171"/>
                  </a:cubicBezTo>
                  <a:cubicBezTo>
                    <a:pt x="118336" y="1012"/>
                    <a:pt x="124812" y="-1568"/>
                    <a:pt x="129993" y="101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grpSp>
        <p:nvGrpSpPr>
          <p:cNvPr id="15" name="组合 42"/>
          <p:cNvGrpSpPr/>
          <p:nvPr/>
        </p:nvGrpSpPr>
        <p:grpSpPr>
          <a:xfrm>
            <a:off x="1494876" y="4718050"/>
            <a:ext cx="2924724" cy="1220554"/>
            <a:chOff x="1076169" y="3325188"/>
            <a:chExt cx="2924724" cy="1220554"/>
          </a:xfrm>
        </p:grpSpPr>
        <p:sp>
          <p:nvSpPr>
            <p:cNvPr id="16" name="矩形 15"/>
            <p:cNvSpPr/>
            <p:nvPr/>
          </p:nvSpPr>
          <p:spPr>
            <a:xfrm>
              <a:off x="1076169" y="3677812"/>
              <a:ext cx="292472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a:t>
              </a:r>
              <a:endParaRPr lang="zh-CN" altLang="en-US" sz="1400" dirty="0">
                <a:solidFill>
                  <a:schemeClr val="bg1">
                    <a:lumMod val="85000"/>
                  </a:schemeClr>
                </a:solidFill>
                <a:cs typeface="+mn-ea"/>
                <a:sym typeface="+mn-lt"/>
              </a:endParaRPr>
            </a:p>
          </p:txBody>
        </p:sp>
        <p:sp>
          <p:nvSpPr>
            <p:cNvPr id="17" name="矩形 16"/>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grpSp>
        <p:nvGrpSpPr>
          <p:cNvPr id="18" name="组合 51"/>
          <p:cNvGrpSpPr/>
          <p:nvPr/>
        </p:nvGrpSpPr>
        <p:grpSpPr>
          <a:xfrm>
            <a:off x="4633638" y="4718050"/>
            <a:ext cx="2924724" cy="1220554"/>
            <a:chOff x="1076169" y="3325188"/>
            <a:chExt cx="2924724" cy="1220554"/>
          </a:xfrm>
        </p:grpSpPr>
        <p:sp>
          <p:nvSpPr>
            <p:cNvPr id="19" name="矩形 18"/>
            <p:cNvSpPr/>
            <p:nvPr/>
          </p:nvSpPr>
          <p:spPr>
            <a:xfrm>
              <a:off x="1076169" y="3677812"/>
              <a:ext cx="292472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a:t>
              </a:r>
              <a:endParaRPr lang="zh-CN" altLang="en-US" sz="1400" dirty="0">
                <a:solidFill>
                  <a:schemeClr val="bg1">
                    <a:lumMod val="85000"/>
                  </a:schemeClr>
                </a:solidFill>
                <a:cs typeface="+mn-ea"/>
                <a:sym typeface="+mn-lt"/>
              </a:endParaRPr>
            </a:p>
          </p:txBody>
        </p:sp>
        <p:sp>
          <p:nvSpPr>
            <p:cNvPr id="20" name="矩形 19"/>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grpSp>
        <p:nvGrpSpPr>
          <p:cNvPr id="21" name="组合 54"/>
          <p:cNvGrpSpPr/>
          <p:nvPr/>
        </p:nvGrpSpPr>
        <p:grpSpPr>
          <a:xfrm>
            <a:off x="7761807" y="4718050"/>
            <a:ext cx="2924724" cy="1220554"/>
            <a:chOff x="1076169" y="3325188"/>
            <a:chExt cx="2924724" cy="1220554"/>
          </a:xfrm>
        </p:grpSpPr>
        <p:sp>
          <p:nvSpPr>
            <p:cNvPr id="22" name="矩形 21"/>
            <p:cNvSpPr/>
            <p:nvPr/>
          </p:nvSpPr>
          <p:spPr>
            <a:xfrm>
              <a:off x="1076169" y="3677812"/>
              <a:ext cx="292472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bg1">
                      <a:lumMod val="85000"/>
                    </a:schemeClr>
                  </a:solidFill>
                  <a:cs typeface="+mn-ea"/>
                  <a:sym typeface="+mn-lt"/>
                </a:rPr>
                <a:t>用户可以在投影仪或者计算机上进行演示也可以将演示文稿打印出来制作成胶片以便应用</a:t>
              </a:r>
              <a:endParaRPr lang="zh-CN" altLang="en-US" sz="1400" dirty="0">
                <a:solidFill>
                  <a:schemeClr val="bg1">
                    <a:lumMod val="85000"/>
                  </a:schemeClr>
                </a:solidFill>
                <a:cs typeface="+mn-ea"/>
                <a:sym typeface="+mn-lt"/>
              </a:endParaRPr>
            </a:p>
          </p:txBody>
        </p:sp>
        <p:sp>
          <p:nvSpPr>
            <p:cNvPr id="23" name="矩形 22"/>
            <p:cNvSpPr/>
            <p:nvPr/>
          </p:nvSpPr>
          <p:spPr>
            <a:xfrm>
              <a:off x="1417544" y="3325188"/>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accent1"/>
                  </a:solidFill>
                  <a:cs typeface="+mn-ea"/>
                  <a:sym typeface="+mn-lt"/>
                </a:rPr>
                <a:t>标题文字添加</a:t>
              </a:r>
              <a:endParaRPr lang="zh-CN" altLang="en-US" b="1" dirty="0">
                <a:solidFill>
                  <a:schemeClr val="accent1"/>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4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
                                        </p:tgtEl>
                                        <p:attrNameLst>
                                          <p:attrName>ppt_y</p:attrName>
                                        </p:attrNameLst>
                                      </p:cBhvr>
                                      <p:tavLst>
                                        <p:tav tm="0">
                                          <p:val>
                                            <p:strVal val="#ppt_y"/>
                                          </p:val>
                                        </p:tav>
                                        <p:tav tm="100000">
                                          <p:val>
                                            <p:strVal val="#ppt_y"/>
                                          </p:val>
                                        </p:tav>
                                      </p:tavLst>
                                    </p:anim>
                                    <p:anim calcmode="lin" valueType="num">
                                      <p:cBhvr>
                                        <p:cTn id="16" dur="4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 calcmode="lin" valueType="num">
                                      <p:cBhvr>
                                        <p:cTn id="22" dur="4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4"/>
                                        </p:tgtEl>
                                        <p:attrNameLst>
                                          <p:attrName>ppt_y</p:attrName>
                                        </p:attrNameLst>
                                      </p:cBhvr>
                                      <p:tavLst>
                                        <p:tav tm="0">
                                          <p:val>
                                            <p:strVal val="#ppt_y"/>
                                          </p:val>
                                        </p:tav>
                                        <p:tav tm="100000">
                                          <p:val>
                                            <p:strVal val="#ppt_y"/>
                                          </p:val>
                                        </p:tav>
                                      </p:tavLst>
                                    </p:anim>
                                    <p:anim calcmode="lin" valueType="num">
                                      <p:cBhvr>
                                        <p:cTn id="24" dur="4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4"/>
                                        </p:tgtEl>
                                      </p:cBhvr>
                                    </p:animEffect>
                                  </p:childTnLst>
                                </p:cTn>
                              </p:par>
                            </p:childTnLst>
                          </p:cTn>
                        </p:par>
                        <p:par>
                          <p:cTn id="27" fill="hold">
                            <p:stCondLst>
                              <p:cond delay="2019"/>
                            </p:stCondLst>
                            <p:childTnLst>
                              <p:par>
                                <p:cTn id="28" presetID="17" presetClass="entr" presetSubtype="4"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ppt_x</p:attrName>
                                        </p:attrNameLst>
                                      </p:cBhvr>
                                      <p:tavLst>
                                        <p:tav tm="0">
                                          <p:val>
                                            <p:strVal val="#ppt_x"/>
                                          </p:val>
                                        </p:tav>
                                        <p:tav tm="100000">
                                          <p:val>
                                            <p:strVal val="#ppt_x"/>
                                          </p:val>
                                        </p:tav>
                                      </p:tavLst>
                                    </p:anim>
                                    <p:anim calcmode="lin" valueType="num">
                                      <p:cBhvr>
                                        <p:cTn id="31" dur="500" fill="hold"/>
                                        <p:tgtEl>
                                          <p:spTgt spid="24"/>
                                        </p:tgtEl>
                                        <p:attrNameLst>
                                          <p:attrName>ppt_y</p:attrName>
                                        </p:attrNameLst>
                                      </p:cBhvr>
                                      <p:tavLst>
                                        <p:tav tm="0">
                                          <p:val>
                                            <p:strVal val="#ppt_y+#ppt_h/2"/>
                                          </p:val>
                                        </p:tav>
                                        <p:tav tm="100000">
                                          <p:val>
                                            <p:strVal val="#ppt_y"/>
                                          </p:val>
                                        </p:tav>
                                      </p:tavLst>
                                    </p:anim>
                                    <p:anim calcmode="lin" valueType="num">
                                      <p:cBhvr>
                                        <p:cTn id="32" dur="500" fill="hold"/>
                                        <p:tgtEl>
                                          <p:spTgt spid="24"/>
                                        </p:tgtEl>
                                        <p:attrNameLst>
                                          <p:attrName>ppt_w</p:attrName>
                                        </p:attrNameLst>
                                      </p:cBhvr>
                                      <p:tavLst>
                                        <p:tav tm="0">
                                          <p:val>
                                            <p:strVal val="#ppt_w"/>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childTnLst>
                                </p:cTn>
                              </p:par>
                            </p:childTnLst>
                          </p:cTn>
                        </p:par>
                        <p:par>
                          <p:cTn id="34" fill="hold">
                            <p:stCondLst>
                              <p:cond delay="2519"/>
                            </p:stCondLst>
                            <p:childTnLst>
                              <p:par>
                                <p:cTn id="35" presetID="53" presetClass="entr" presetSubtype="1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4" decel="10000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1000" fill="hold"/>
                                        <p:tgtEl>
                                          <p:spTgt spid="15"/>
                                        </p:tgtEl>
                                        <p:attrNameLst>
                                          <p:attrName>ppt_x</p:attrName>
                                        </p:attrNameLst>
                                      </p:cBhvr>
                                      <p:tavLst>
                                        <p:tav tm="0">
                                          <p:val>
                                            <p:strVal val="#ppt_x"/>
                                          </p:val>
                                        </p:tav>
                                        <p:tav tm="100000">
                                          <p:val>
                                            <p:strVal val="#ppt_x"/>
                                          </p:val>
                                        </p:tav>
                                      </p:tavLst>
                                    </p:anim>
                                    <p:anim calcmode="lin" valueType="num">
                                      <p:cBhvr additive="base">
                                        <p:cTn id="43" dur="1000" fill="hold"/>
                                        <p:tgtEl>
                                          <p:spTgt spid="15"/>
                                        </p:tgtEl>
                                        <p:attrNameLst>
                                          <p:attrName>ppt_y</p:attrName>
                                        </p:attrNameLst>
                                      </p:cBhvr>
                                      <p:tavLst>
                                        <p:tav tm="0">
                                          <p:val>
                                            <p:strVal val="1+#ppt_h/2"/>
                                          </p:val>
                                        </p:tav>
                                        <p:tav tm="100000">
                                          <p:val>
                                            <p:strVal val="#ppt_y"/>
                                          </p:val>
                                        </p:tav>
                                      </p:tavLst>
                                    </p:anim>
                                  </p:childTnLst>
                                </p:cTn>
                              </p:par>
                            </p:childTnLst>
                          </p:cTn>
                        </p:par>
                        <p:par>
                          <p:cTn id="44" fill="hold">
                            <p:stCondLst>
                              <p:cond delay="3019"/>
                            </p:stCondLst>
                            <p:childTnLst>
                              <p:par>
                                <p:cTn id="45" presetID="53" presetClass="entr" presetSubtype="16"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Effect transition="in" filter="fade">
                                      <p:cBhvr>
                                        <p:cTn id="49" dur="500"/>
                                        <p:tgtEl>
                                          <p:spTgt spid="9"/>
                                        </p:tgtEl>
                                      </p:cBhvr>
                                    </p:animEffect>
                                  </p:childTnLst>
                                </p:cTn>
                              </p:par>
                              <p:par>
                                <p:cTn id="50" presetID="2" presetClass="entr" presetSubtype="4" decel="10000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1000" fill="hold"/>
                                        <p:tgtEl>
                                          <p:spTgt spid="18"/>
                                        </p:tgtEl>
                                        <p:attrNameLst>
                                          <p:attrName>ppt_x</p:attrName>
                                        </p:attrNameLst>
                                      </p:cBhvr>
                                      <p:tavLst>
                                        <p:tav tm="0">
                                          <p:val>
                                            <p:strVal val="#ppt_x"/>
                                          </p:val>
                                        </p:tav>
                                        <p:tav tm="100000">
                                          <p:val>
                                            <p:strVal val="#ppt_x"/>
                                          </p:val>
                                        </p:tav>
                                      </p:tavLst>
                                    </p:anim>
                                    <p:anim calcmode="lin" valueType="num">
                                      <p:cBhvr additive="base">
                                        <p:cTn id="53" dur="1000" fill="hold"/>
                                        <p:tgtEl>
                                          <p:spTgt spid="18"/>
                                        </p:tgtEl>
                                        <p:attrNameLst>
                                          <p:attrName>ppt_y</p:attrName>
                                        </p:attrNameLst>
                                      </p:cBhvr>
                                      <p:tavLst>
                                        <p:tav tm="0">
                                          <p:val>
                                            <p:strVal val="1+#ppt_h/2"/>
                                          </p:val>
                                        </p:tav>
                                        <p:tav tm="100000">
                                          <p:val>
                                            <p:strVal val="#ppt_y"/>
                                          </p:val>
                                        </p:tav>
                                      </p:tavLst>
                                    </p:anim>
                                  </p:childTnLst>
                                </p:cTn>
                              </p:par>
                            </p:childTnLst>
                          </p:cTn>
                        </p:par>
                        <p:par>
                          <p:cTn id="54" fill="hold">
                            <p:stCondLst>
                              <p:cond delay="3519"/>
                            </p:stCondLst>
                            <p:childTnLst>
                              <p:par>
                                <p:cTn id="55" presetID="53" presetClass="entr" presetSubtype="16" fill="hold"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par>
                                <p:cTn id="60" presetID="2" presetClass="entr" presetSubtype="4" decel="10000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1000" fill="hold"/>
                                        <p:tgtEl>
                                          <p:spTgt spid="21"/>
                                        </p:tgtEl>
                                        <p:attrNameLst>
                                          <p:attrName>ppt_x</p:attrName>
                                        </p:attrNameLst>
                                      </p:cBhvr>
                                      <p:tavLst>
                                        <p:tav tm="0">
                                          <p:val>
                                            <p:strVal val="#ppt_x"/>
                                          </p:val>
                                        </p:tav>
                                        <p:tav tm="100000">
                                          <p:val>
                                            <p:strVal val="#ppt_x"/>
                                          </p:val>
                                        </p:tav>
                                      </p:tavLst>
                                    </p:anim>
                                    <p:anim calcmode="lin" valueType="num">
                                      <p:cBhvr additive="base">
                                        <p:cTn id="63" dur="10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项目成员</a:t>
            </a:r>
            <a:endParaRPr lang="zh-CN" altLang="en-US" sz="2400" dirty="0">
              <a:solidFill>
                <a:schemeClr val="accent2"/>
              </a:solidFill>
              <a:cs typeface="+mn-ea"/>
              <a:sym typeface="+mn-lt"/>
            </a:endParaRPr>
          </a:p>
        </p:txBody>
      </p:sp>
      <p:sp>
        <p:nvSpPr>
          <p:cNvPr id="23" name="TextBox 21"/>
          <p:cNvSpPr txBox="1"/>
          <p:nvPr/>
        </p:nvSpPr>
        <p:spPr>
          <a:xfrm>
            <a:off x="738243" y="690575"/>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Project member</a:t>
            </a:r>
            <a:endParaRPr lang="en-US" altLang="zh-CN" dirty="0">
              <a:latin typeface="+mn-lt"/>
              <a:ea typeface="+mn-ea"/>
              <a:cs typeface="+mn-ea"/>
              <a:sym typeface="+mn-lt"/>
            </a:endParaRPr>
          </a:p>
        </p:txBody>
      </p:sp>
      <p:pic>
        <p:nvPicPr>
          <p:cNvPr id="7" name="Picture 8"/>
          <p:cNvPicPr>
            <a:picLocks noChangeAspect="1" noChangeArrowheads="1"/>
          </p:cNvPicPr>
          <p:nvPr/>
        </p:nvPicPr>
        <p:blipFill>
          <a:blip r:embed="rId1"/>
          <a:stretch>
            <a:fillRect/>
          </a:stretch>
        </p:blipFill>
        <p:spPr bwMode="auto">
          <a:xfrm>
            <a:off x="6761523" y="2000511"/>
            <a:ext cx="1620000" cy="1620000"/>
          </a:xfrm>
          <a:prstGeom prst="ellipse">
            <a:avLst/>
          </a:prstGeom>
          <a:noFill/>
          <a:extLst>
            <a:ext uri="{909E8E84-426E-40DD-AFC4-6F175D3DCCD1}">
              <a14:hiddenFill xmlns:a14="http://schemas.microsoft.com/office/drawing/2010/main">
                <a:solidFill>
                  <a:srgbClr val="FFFFFF"/>
                </a:solidFill>
              </a14:hiddenFill>
            </a:ext>
          </a:extLst>
        </p:spPr>
      </p:pic>
      <p:pic>
        <p:nvPicPr>
          <p:cNvPr id="8" name="Picture 12"/>
          <p:cNvPicPr>
            <a:picLocks noChangeAspect="1" noChangeArrowheads="1"/>
          </p:cNvPicPr>
          <p:nvPr/>
        </p:nvPicPr>
        <p:blipFill>
          <a:blip r:embed="rId2" cstate="screen"/>
          <a:stretch>
            <a:fillRect/>
          </a:stretch>
        </p:blipFill>
        <p:spPr bwMode="auto">
          <a:xfrm>
            <a:off x="6738313" y="4242564"/>
            <a:ext cx="1620000" cy="1620000"/>
          </a:xfrm>
          <a:prstGeom prst="ellipse">
            <a:avLst/>
          </a:prstGeom>
          <a:noFill/>
          <a:extLst>
            <a:ext uri="{909E8E84-426E-40DD-AFC4-6F175D3DCCD1}">
              <a14:hiddenFill xmlns:a14="http://schemas.microsoft.com/office/drawing/2010/main">
                <a:solidFill>
                  <a:srgbClr val="FFFFFF"/>
                </a:solidFill>
              </a14:hiddenFill>
            </a:ext>
          </a:extLst>
        </p:spPr>
      </p:pic>
      <p:pic>
        <p:nvPicPr>
          <p:cNvPr id="9" name="Picture 14"/>
          <p:cNvPicPr>
            <a:picLocks noChangeAspect="1" noChangeArrowheads="1"/>
          </p:cNvPicPr>
          <p:nvPr/>
        </p:nvPicPr>
        <p:blipFill>
          <a:blip r:embed="rId3" cstate="screen"/>
          <a:stretch>
            <a:fillRect/>
          </a:stretch>
        </p:blipFill>
        <p:spPr bwMode="auto">
          <a:xfrm>
            <a:off x="1487919" y="4242564"/>
            <a:ext cx="1620000" cy="1620000"/>
          </a:xfrm>
          <a:prstGeom prst="ellipse">
            <a:avLst/>
          </a:prstGeom>
          <a:noFill/>
          <a:extLst>
            <a:ext uri="{909E8E84-426E-40DD-AFC4-6F175D3DCCD1}">
              <a14:hiddenFill xmlns:a14="http://schemas.microsoft.com/office/drawing/2010/main">
                <a:solidFill>
                  <a:srgbClr val="FFFFFF"/>
                </a:solidFill>
              </a14:hiddenFill>
            </a:ext>
          </a:extLst>
        </p:spPr>
      </p:pic>
      <p:pic>
        <p:nvPicPr>
          <p:cNvPr id="10" name="Picture 10"/>
          <p:cNvPicPr>
            <a:picLocks noChangeAspect="1" noChangeArrowheads="1"/>
          </p:cNvPicPr>
          <p:nvPr/>
        </p:nvPicPr>
        <p:blipFill>
          <a:blip r:embed="rId4" cstate="screen"/>
          <a:stretch>
            <a:fillRect/>
          </a:stretch>
        </p:blipFill>
        <p:spPr bwMode="auto">
          <a:xfrm>
            <a:off x="1487919" y="2000511"/>
            <a:ext cx="1620000" cy="1620000"/>
          </a:xfrm>
          <a:prstGeom prst="ellipse">
            <a:avLst/>
          </a:prstGeom>
          <a:noFill/>
          <a:ln>
            <a:noFill/>
          </a:ln>
          <a:extLst>
            <a:ext uri="{909E8E84-426E-40DD-AFC4-6F175D3DCCD1}">
              <a14:hiddenFill xmlns:a14="http://schemas.microsoft.com/office/drawing/2010/main">
                <a:solidFill>
                  <a:srgbClr val="FFFFFF"/>
                </a:solidFill>
              </a14:hiddenFill>
            </a:ext>
          </a:extLst>
        </p:spPr>
      </p:pic>
      <p:sp>
        <p:nvSpPr>
          <p:cNvPr id="11" name="文本框 18"/>
          <p:cNvSpPr txBox="1"/>
          <p:nvPr/>
        </p:nvSpPr>
        <p:spPr>
          <a:xfrm>
            <a:off x="3485596" y="2000511"/>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人力资源经理</a:t>
            </a:r>
            <a:endParaRPr lang="zh-CN" altLang="en-US" sz="1600" dirty="0">
              <a:solidFill>
                <a:schemeClr val="accent1"/>
              </a:solidFill>
              <a:cs typeface="+mn-ea"/>
              <a:sym typeface="+mn-lt"/>
            </a:endParaRPr>
          </a:p>
        </p:txBody>
      </p:sp>
      <p:sp>
        <p:nvSpPr>
          <p:cNvPr id="12" name="文本框 29"/>
          <p:cNvSpPr txBox="1"/>
          <p:nvPr/>
        </p:nvSpPr>
        <p:spPr>
          <a:xfrm>
            <a:off x="8723376" y="2000511"/>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市场营销主管</a:t>
            </a:r>
            <a:endParaRPr lang="zh-CN" altLang="en-US" sz="1600" dirty="0">
              <a:solidFill>
                <a:schemeClr val="accent1"/>
              </a:solidFill>
              <a:cs typeface="+mn-ea"/>
              <a:sym typeface="+mn-lt"/>
            </a:endParaRPr>
          </a:p>
        </p:txBody>
      </p:sp>
      <p:sp>
        <p:nvSpPr>
          <p:cNvPr id="13" name="文本框 30"/>
          <p:cNvSpPr txBox="1"/>
          <p:nvPr/>
        </p:nvSpPr>
        <p:spPr>
          <a:xfrm>
            <a:off x="8723376" y="4214514"/>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财务总监</a:t>
            </a:r>
            <a:endParaRPr lang="zh-CN" altLang="en-US" sz="1600" dirty="0">
              <a:solidFill>
                <a:schemeClr val="accent1"/>
              </a:solidFill>
              <a:cs typeface="+mn-ea"/>
              <a:sym typeface="+mn-lt"/>
            </a:endParaRPr>
          </a:p>
        </p:txBody>
      </p:sp>
      <p:sp>
        <p:nvSpPr>
          <p:cNvPr id="16" name="文本框 31"/>
          <p:cNvSpPr txBox="1"/>
          <p:nvPr/>
        </p:nvSpPr>
        <p:spPr>
          <a:xfrm>
            <a:off x="3485596" y="4242564"/>
            <a:ext cx="1656184" cy="707886"/>
          </a:xfrm>
          <a:prstGeom prst="rect">
            <a:avLst/>
          </a:prstGeom>
          <a:noFill/>
        </p:spPr>
        <p:txBody>
          <a:bodyPr wrap="square" rtlCol="0">
            <a:spAutoFit/>
          </a:bodyPr>
          <a:lstStyle/>
          <a:p>
            <a:r>
              <a:rPr lang="zh-CN" altLang="en-US" sz="2400" b="1" dirty="0">
                <a:solidFill>
                  <a:schemeClr val="accent1"/>
                </a:solidFill>
                <a:cs typeface="+mn-ea"/>
                <a:sym typeface="+mn-lt"/>
              </a:rPr>
              <a:t>某某某</a:t>
            </a:r>
            <a:endParaRPr lang="en-US" altLang="zh-CN" sz="2400" b="1" dirty="0">
              <a:solidFill>
                <a:schemeClr val="accent1"/>
              </a:solidFill>
              <a:cs typeface="+mn-ea"/>
              <a:sym typeface="+mn-lt"/>
            </a:endParaRPr>
          </a:p>
          <a:p>
            <a:r>
              <a:rPr lang="zh-CN" altLang="en-US" sz="1600" dirty="0">
                <a:solidFill>
                  <a:schemeClr val="accent1"/>
                </a:solidFill>
                <a:cs typeface="+mn-ea"/>
                <a:sym typeface="+mn-lt"/>
              </a:rPr>
              <a:t>首席架构师</a:t>
            </a:r>
            <a:endParaRPr lang="zh-CN" altLang="en-US" sz="1600" dirty="0">
              <a:solidFill>
                <a:schemeClr val="accent1"/>
              </a:solidFill>
              <a:cs typeface="+mn-ea"/>
              <a:sym typeface="+mn-lt"/>
            </a:endParaRPr>
          </a:p>
        </p:txBody>
      </p:sp>
      <p:sp>
        <p:nvSpPr>
          <p:cNvPr id="17" name="文本框 8"/>
          <p:cNvSpPr txBox="1"/>
          <p:nvPr/>
        </p:nvSpPr>
        <p:spPr>
          <a:xfrm>
            <a:off x="3485596" y="2997592"/>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endParaRPr lang="zh-CN" altLang="en-US" sz="1600" dirty="0">
              <a:solidFill>
                <a:schemeClr val="bg1">
                  <a:lumMod val="85000"/>
                </a:schemeClr>
              </a:solidFill>
              <a:cs typeface="+mn-ea"/>
              <a:sym typeface="+mn-lt"/>
            </a:endParaRPr>
          </a:p>
        </p:txBody>
      </p:sp>
      <p:sp>
        <p:nvSpPr>
          <p:cNvPr id="18" name="文本框 28"/>
          <p:cNvSpPr txBox="1"/>
          <p:nvPr/>
        </p:nvSpPr>
        <p:spPr>
          <a:xfrm>
            <a:off x="8759380" y="2980401"/>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endParaRPr lang="zh-CN" altLang="en-US" sz="1600" dirty="0">
              <a:solidFill>
                <a:schemeClr val="bg1">
                  <a:lumMod val="85000"/>
                </a:schemeClr>
              </a:solidFill>
              <a:cs typeface="+mn-ea"/>
              <a:sym typeface="+mn-lt"/>
            </a:endParaRPr>
          </a:p>
        </p:txBody>
      </p:sp>
      <p:sp>
        <p:nvSpPr>
          <p:cNvPr id="19" name="文本框 32"/>
          <p:cNvSpPr txBox="1"/>
          <p:nvPr/>
        </p:nvSpPr>
        <p:spPr>
          <a:xfrm>
            <a:off x="8723376" y="5201078"/>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endParaRPr lang="zh-CN" altLang="en-US" sz="1600" dirty="0">
              <a:solidFill>
                <a:schemeClr val="bg1">
                  <a:lumMod val="85000"/>
                </a:schemeClr>
              </a:solidFill>
              <a:cs typeface="+mn-ea"/>
              <a:sym typeface="+mn-lt"/>
            </a:endParaRPr>
          </a:p>
        </p:txBody>
      </p:sp>
      <p:sp>
        <p:nvSpPr>
          <p:cNvPr id="20" name="文本框 33"/>
          <p:cNvSpPr txBox="1"/>
          <p:nvPr/>
        </p:nvSpPr>
        <p:spPr>
          <a:xfrm>
            <a:off x="3484397" y="5177879"/>
            <a:ext cx="2232248" cy="584775"/>
          </a:xfrm>
          <a:prstGeom prst="rect">
            <a:avLst/>
          </a:prstGeom>
          <a:noFill/>
        </p:spPr>
        <p:txBody>
          <a:bodyPr wrap="square" rtlCol="0">
            <a:spAutoFit/>
          </a:bodyPr>
          <a:lstStyle/>
          <a:p>
            <a:r>
              <a:rPr lang="zh-CN" altLang="en-US" sz="1600" dirty="0">
                <a:solidFill>
                  <a:schemeClr val="bg1">
                    <a:lumMod val="85000"/>
                  </a:schemeClr>
                </a:solidFill>
                <a:cs typeface="+mn-ea"/>
                <a:sym typeface="+mn-lt"/>
              </a:rPr>
              <a:t>工作岗位说明及日常工作内容阐述。</a:t>
            </a:r>
            <a:endParaRPr lang="zh-CN" altLang="en-US" sz="1600" dirty="0">
              <a:solidFill>
                <a:schemeClr val="bg1">
                  <a:lumMod val="85000"/>
                </a:schemeClr>
              </a:solidFill>
              <a:cs typeface="+mn-ea"/>
              <a:sym typeface="+mn-lt"/>
            </a:endParaRPr>
          </a:p>
        </p:txBody>
      </p:sp>
      <p:cxnSp>
        <p:nvCxnSpPr>
          <p:cNvPr id="24" name="直线连接符 23"/>
          <p:cNvCxnSpPr/>
          <p:nvPr/>
        </p:nvCxnSpPr>
        <p:spPr>
          <a:xfrm>
            <a:off x="3589195" y="2803647"/>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a:off x="8858544" y="2803647"/>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3576316" y="5062118"/>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8845665" y="5062118"/>
            <a:ext cx="297782" cy="0"/>
          </a:xfrm>
          <a:prstGeom prst="line">
            <a:avLst/>
          </a:prstGeom>
          <a:ln w="28575" cap="rnd">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 3"/>
          <p:cNvGrpSpPr/>
          <p:nvPr/>
        </p:nvGrpSpPr>
        <p:grpSpPr>
          <a:xfrm>
            <a:off x="2684851" y="2110555"/>
            <a:ext cx="647447" cy="487797"/>
            <a:chOff x="4261255" y="1286816"/>
            <a:chExt cx="647447" cy="487797"/>
          </a:xfrm>
          <a:effectLst>
            <a:outerShdw blurRad="88900" sx="110000" sy="110000" algn="ctr" rotWithShape="0">
              <a:prstClr val="black">
                <a:alpha val="31000"/>
              </a:prstClr>
            </a:outerShdw>
          </a:effectLst>
        </p:grpSpPr>
        <p:sp>
          <p:nvSpPr>
            <p:cNvPr id="2" name="椭圆 1"/>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文本框 2"/>
            <p:cNvSpPr txBox="1"/>
            <p:nvPr/>
          </p:nvSpPr>
          <p:spPr>
            <a:xfrm>
              <a:off x="4261255"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01</a:t>
              </a:r>
              <a:endParaRPr lang="zh-CN" altLang="en-US" sz="2400" dirty="0">
                <a:cs typeface="+mn-ea"/>
                <a:sym typeface="+mn-lt"/>
              </a:endParaRPr>
            </a:p>
          </p:txBody>
        </p:sp>
      </p:grpSp>
      <p:grpSp>
        <p:nvGrpSpPr>
          <p:cNvPr id="28" name="组 27"/>
          <p:cNvGrpSpPr/>
          <p:nvPr/>
        </p:nvGrpSpPr>
        <p:grpSpPr>
          <a:xfrm>
            <a:off x="7922931" y="2052765"/>
            <a:ext cx="647447" cy="487797"/>
            <a:chOff x="4279184" y="1286816"/>
            <a:chExt cx="647447" cy="487797"/>
          </a:xfrm>
          <a:effectLst>
            <a:outerShdw blurRad="88900" sx="110000" sy="110000" algn="ctr" rotWithShape="0">
              <a:prstClr val="black">
                <a:alpha val="31000"/>
              </a:prstClr>
            </a:outerShdw>
          </a:effectLst>
        </p:grpSpPr>
        <p:sp>
          <p:nvSpPr>
            <p:cNvPr id="29" name="椭圆 28"/>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0" name="文本框 29"/>
            <p:cNvSpPr txBox="1"/>
            <p:nvPr/>
          </p:nvSpPr>
          <p:spPr>
            <a:xfrm>
              <a:off x="4279184"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02</a:t>
              </a:r>
              <a:endParaRPr lang="zh-CN" altLang="en-US" sz="2400" dirty="0">
                <a:cs typeface="+mn-ea"/>
                <a:sym typeface="+mn-lt"/>
              </a:endParaRPr>
            </a:p>
          </p:txBody>
        </p:sp>
      </p:grpSp>
      <p:grpSp>
        <p:nvGrpSpPr>
          <p:cNvPr id="31" name="组 30"/>
          <p:cNvGrpSpPr/>
          <p:nvPr/>
        </p:nvGrpSpPr>
        <p:grpSpPr>
          <a:xfrm>
            <a:off x="2620968" y="4359409"/>
            <a:ext cx="647447" cy="487797"/>
            <a:chOff x="4279184" y="1286816"/>
            <a:chExt cx="647447" cy="487797"/>
          </a:xfrm>
          <a:effectLst>
            <a:outerShdw blurRad="88900" sx="110000" sy="110000" algn="ctr" rotWithShape="0">
              <a:prstClr val="black">
                <a:alpha val="31000"/>
              </a:prstClr>
            </a:outerShdw>
          </a:effectLst>
        </p:grpSpPr>
        <p:sp>
          <p:nvSpPr>
            <p:cNvPr id="32" name="椭圆 31"/>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3" name="文本框 32"/>
            <p:cNvSpPr txBox="1"/>
            <p:nvPr/>
          </p:nvSpPr>
          <p:spPr>
            <a:xfrm>
              <a:off x="4279184"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03</a:t>
              </a:r>
              <a:endParaRPr lang="zh-CN" altLang="en-US" sz="2400" dirty="0">
                <a:cs typeface="+mn-ea"/>
                <a:sym typeface="+mn-lt"/>
              </a:endParaRPr>
            </a:p>
          </p:txBody>
        </p:sp>
      </p:grpSp>
      <p:grpSp>
        <p:nvGrpSpPr>
          <p:cNvPr id="34" name="组 33"/>
          <p:cNvGrpSpPr/>
          <p:nvPr/>
        </p:nvGrpSpPr>
        <p:grpSpPr>
          <a:xfrm>
            <a:off x="7841119" y="4301619"/>
            <a:ext cx="647447" cy="487797"/>
            <a:chOff x="4279184" y="1286816"/>
            <a:chExt cx="647447" cy="487797"/>
          </a:xfrm>
          <a:effectLst>
            <a:outerShdw blurRad="88900" sx="110000" sy="110000" algn="ctr" rotWithShape="0">
              <a:prstClr val="black">
                <a:alpha val="31000"/>
              </a:prstClr>
            </a:outerShdw>
          </a:effectLst>
        </p:grpSpPr>
        <p:sp>
          <p:nvSpPr>
            <p:cNvPr id="35" name="椭圆 34"/>
            <p:cNvSpPr/>
            <p:nvPr/>
          </p:nvSpPr>
          <p:spPr>
            <a:xfrm>
              <a:off x="4339093" y="1286816"/>
              <a:ext cx="487797" cy="487797"/>
            </a:xfrm>
            <a:prstGeom prst="ellipse">
              <a:avLst/>
            </a:prstGeom>
            <a:ln>
              <a:noFill/>
            </a:ln>
            <a:effectLst>
              <a:outerShdw blurRad="50800" dist="76200" dir="18900000" sx="101000" sy="101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4279184" y="1335740"/>
              <a:ext cx="647447" cy="363154"/>
            </a:xfrm>
            <a:prstGeom prst="rect">
              <a:avLst/>
            </a:prstGeom>
            <a:noFill/>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kumimoj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cs typeface="+mn-ea"/>
                  <a:sym typeface="+mn-lt"/>
                </a:rPr>
                <a:t>04</a:t>
              </a:r>
              <a:endParaRPr lang="zh-CN" altLang="en-US" sz="2400" dirty="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40"/>
                                </p:stCondLst>
                                <p:childTnLst>
                                  <p:par>
                                    <p:cTn id="28" presetID="23" presetClass="entr" presetSubtype="16"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childTnLst>
                                    </p:cTn>
                                  </p:par>
                                  <p:par>
                                    <p:cTn id="32" presetID="2" presetClass="entr" presetSubtype="4" fill="hold" nodeType="withEffect" p14:presetBounceEnd="50000">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14:bounceEnd="50000">
                                          <p:cBhvr additive="base">
                                            <p:cTn id="34" dur="1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35" dur="1000" fill="hold"/>
                                            <p:tgtEl>
                                              <p:spTgt spid="4"/>
                                            </p:tgtEl>
                                            <p:attrNameLst>
                                              <p:attrName>ppt_y</p:attrName>
                                            </p:attrNameLst>
                                          </p:cBhvr>
                                          <p:tavLst>
                                            <p:tav tm="0">
                                              <p:val>
                                                <p:strVal val="1+#ppt_h/2"/>
                                              </p:val>
                                            </p:tav>
                                            <p:tav tm="100000">
                                              <p:val>
                                                <p:strVal val="#ppt_y"/>
                                              </p:val>
                                            </p:tav>
                                          </p:tavLst>
                                        </p:anim>
                                      </p:childTnLst>
                                    </p:cTn>
                                  </p:par>
                                  <p:par>
                                    <p:cTn id="36" presetID="23" presetClass="entr" presetSubtype="16"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par>
                                    <p:cTn id="40" presetID="2" presetClass="entr" presetSubtype="4" fill="hold" nodeType="withEffect" p14:presetBounceEnd="50000">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14:bounceEnd="50000">
                                          <p:cBhvr additive="base">
                                            <p:cTn id="42" dur="10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43" dur="1000" fill="hold"/>
                                            <p:tgtEl>
                                              <p:spTgt spid="28"/>
                                            </p:tgtEl>
                                            <p:attrNameLst>
                                              <p:attrName>ppt_y</p:attrName>
                                            </p:attrNameLst>
                                          </p:cBhvr>
                                          <p:tavLst>
                                            <p:tav tm="0">
                                              <p:val>
                                                <p:strVal val="1+#ppt_h/2"/>
                                              </p:val>
                                            </p:tav>
                                            <p:tav tm="100000">
                                              <p:val>
                                                <p:strVal val="#ppt_y"/>
                                              </p:val>
                                            </p:tav>
                                          </p:tavLst>
                                        </p:anim>
                                      </p:childTnLst>
                                    </p:cTn>
                                  </p:par>
                                  <p:par>
                                    <p:cTn id="44" presetID="23" presetClass="entr" presetSubtype="16"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childTnLst>
                                    </p:cTn>
                                  </p:par>
                                  <p:par>
                                    <p:cTn id="48" presetID="2" presetClass="entr" presetSubtype="4" fill="hold" nodeType="withEffect" p14:presetBounceEnd="50000">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14:bounceEnd="50000">
                                          <p:cBhvr additive="base">
                                            <p:cTn id="50" dur="1000" fill="hold"/>
                                            <p:tgtEl>
                                              <p:spTgt spid="31"/>
                                            </p:tgtEl>
                                            <p:attrNameLst>
                                              <p:attrName>ppt_x</p:attrName>
                                            </p:attrNameLst>
                                          </p:cBhvr>
                                          <p:tavLst>
                                            <p:tav tm="0">
                                              <p:val>
                                                <p:strVal val="#ppt_x"/>
                                              </p:val>
                                            </p:tav>
                                            <p:tav tm="100000">
                                              <p:val>
                                                <p:strVal val="#ppt_x"/>
                                              </p:val>
                                            </p:tav>
                                          </p:tavLst>
                                        </p:anim>
                                        <p:anim calcmode="lin" valueType="num" p14:bounceEnd="50000">
                                          <p:cBhvr additive="base">
                                            <p:cTn id="51" dur="1000" fill="hold"/>
                                            <p:tgtEl>
                                              <p:spTgt spid="31"/>
                                            </p:tgtEl>
                                            <p:attrNameLst>
                                              <p:attrName>ppt_y</p:attrName>
                                            </p:attrNameLst>
                                          </p:cBhvr>
                                          <p:tavLst>
                                            <p:tav tm="0">
                                              <p:val>
                                                <p:strVal val="1+#ppt_h/2"/>
                                              </p:val>
                                            </p:tav>
                                            <p:tav tm="100000">
                                              <p:val>
                                                <p:strVal val="#ppt_y"/>
                                              </p:val>
                                            </p:tav>
                                          </p:tavLst>
                                        </p:anim>
                                      </p:childTnLst>
                                    </p:cTn>
                                  </p:par>
                                  <p:par>
                                    <p:cTn id="52" presetID="23" presetClass="entr" presetSubtype="16"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500" fill="hold"/>
                                            <p:tgtEl>
                                              <p:spTgt spid="8"/>
                                            </p:tgtEl>
                                            <p:attrNameLst>
                                              <p:attrName>ppt_w</p:attrName>
                                            </p:attrNameLst>
                                          </p:cBhvr>
                                          <p:tavLst>
                                            <p:tav tm="0">
                                              <p:val>
                                                <p:fltVal val="0"/>
                                              </p:val>
                                            </p:tav>
                                            <p:tav tm="100000">
                                              <p:val>
                                                <p:strVal val="#ppt_w"/>
                                              </p:val>
                                            </p:tav>
                                          </p:tavLst>
                                        </p:anim>
                                        <p:anim calcmode="lin" valueType="num">
                                          <p:cBhvr>
                                            <p:cTn id="55" dur="500" fill="hold"/>
                                            <p:tgtEl>
                                              <p:spTgt spid="8"/>
                                            </p:tgtEl>
                                            <p:attrNameLst>
                                              <p:attrName>ppt_h</p:attrName>
                                            </p:attrNameLst>
                                          </p:cBhvr>
                                          <p:tavLst>
                                            <p:tav tm="0">
                                              <p:val>
                                                <p:fltVal val="0"/>
                                              </p:val>
                                            </p:tav>
                                            <p:tav tm="100000">
                                              <p:val>
                                                <p:strVal val="#ppt_h"/>
                                              </p:val>
                                            </p:tav>
                                          </p:tavLst>
                                        </p:anim>
                                      </p:childTnLst>
                                    </p:cTn>
                                  </p:par>
                                  <p:par>
                                    <p:cTn id="56" presetID="2" presetClass="entr" presetSubtype="4" fill="hold" nodeType="withEffect" p14:presetBounceEnd="50000">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14:bounceEnd="50000">
                                          <p:cBhvr additive="base">
                                            <p:cTn id="58" dur="1000" fill="hold"/>
                                            <p:tgtEl>
                                              <p:spTgt spid="34"/>
                                            </p:tgtEl>
                                            <p:attrNameLst>
                                              <p:attrName>ppt_x</p:attrName>
                                            </p:attrNameLst>
                                          </p:cBhvr>
                                          <p:tavLst>
                                            <p:tav tm="0">
                                              <p:val>
                                                <p:strVal val="#ppt_x"/>
                                              </p:val>
                                            </p:tav>
                                            <p:tav tm="100000">
                                              <p:val>
                                                <p:strVal val="#ppt_x"/>
                                              </p:val>
                                            </p:tav>
                                          </p:tavLst>
                                        </p:anim>
                                        <p:anim calcmode="lin" valueType="num" p14:bounceEnd="50000">
                                          <p:cBhvr additive="base">
                                            <p:cTn id="59" dur="1000" fill="hold"/>
                                            <p:tgtEl>
                                              <p:spTgt spid="34"/>
                                            </p:tgtEl>
                                            <p:attrNameLst>
                                              <p:attrName>ppt_y</p:attrName>
                                            </p:attrNameLst>
                                          </p:cBhvr>
                                          <p:tavLst>
                                            <p:tav tm="0">
                                              <p:val>
                                                <p:strVal val="1+#ppt_h/2"/>
                                              </p:val>
                                            </p:tav>
                                            <p:tav tm="100000">
                                              <p:val>
                                                <p:strVal val="#ppt_y"/>
                                              </p:val>
                                            </p:tav>
                                          </p:tavLst>
                                        </p:anim>
                                      </p:childTnLst>
                                    </p:cTn>
                                  </p:par>
                                </p:childTnLst>
                              </p:cTn>
                            </p:par>
                            <p:par>
                              <p:cTn id="60" fill="hold">
                                <p:stCondLst>
                                  <p:cond delay="2440"/>
                                </p:stCondLst>
                                <p:childTnLst>
                                  <p:par>
                                    <p:cTn id="61" presetID="12" presetClass="entr" presetSubtype="4"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p:tgtEl>
                                              <p:spTgt spid="11"/>
                                            </p:tgtEl>
                                            <p:attrNameLst>
                                              <p:attrName>ppt_y</p:attrName>
                                            </p:attrNameLst>
                                          </p:cBhvr>
                                          <p:tavLst>
                                            <p:tav tm="0">
                                              <p:val>
                                                <p:strVal val="#ppt_y+#ppt_h*1.125000"/>
                                              </p:val>
                                            </p:tav>
                                            <p:tav tm="100000">
                                              <p:val>
                                                <p:strVal val="#ppt_y"/>
                                              </p:val>
                                            </p:tav>
                                          </p:tavLst>
                                        </p:anim>
                                        <p:animEffect transition="in" filter="wipe(up)">
                                          <p:cBhvr>
                                            <p:cTn id="64" dur="500"/>
                                            <p:tgtEl>
                                              <p:spTgt spid="11"/>
                                            </p:tgtEl>
                                          </p:cBhvr>
                                        </p:animEffect>
                                      </p:childTnLst>
                                    </p:cTn>
                                  </p:par>
                                </p:childTnLst>
                              </p:cTn>
                            </p:par>
                            <p:par>
                              <p:cTn id="65" fill="hold">
                                <p:stCondLst>
                                  <p:cond delay="2940"/>
                                </p:stCondLst>
                                <p:childTnLst>
                                  <p:par>
                                    <p:cTn id="66" presetID="16" presetClass="entr" presetSubtype="2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barn(inVertical)">
                                          <p:cBhvr>
                                            <p:cTn id="68" dur="500"/>
                                            <p:tgtEl>
                                              <p:spTgt spid="24"/>
                                            </p:tgtEl>
                                          </p:cBhvr>
                                        </p:animEffect>
                                      </p:childTnLst>
                                    </p:cTn>
                                  </p:par>
                                </p:childTnLst>
                              </p:cTn>
                            </p:par>
                            <p:par>
                              <p:cTn id="69" fill="hold">
                                <p:stCondLst>
                                  <p:cond delay="3440"/>
                                </p:stCondLst>
                                <p:childTnLst>
                                  <p:par>
                                    <p:cTn id="70" presetID="23" presetClass="entr" presetSubtype="16" fill="hold" grpId="0" nodeType="afterEffect">
                                      <p:stCondLst>
                                        <p:cond delay="0"/>
                                      </p:stCondLst>
                                      <p:iterate type="lt">
                                        <p:tmPct val="10000"/>
                                      </p:iterate>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childTnLst>
                                    </p:cTn>
                                  </p:par>
                                </p:childTnLst>
                              </p:cTn>
                            </p:par>
                            <p:par>
                              <p:cTn id="74" fill="hold">
                                <p:stCondLst>
                                  <p:cond delay="5190"/>
                                </p:stCondLst>
                                <p:childTnLst>
                                  <p:par>
                                    <p:cTn id="75" presetID="12" presetClass="entr" presetSubtype="4" fill="hold" grpId="0" nodeType="after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p:tgtEl>
                                              <p:spTgt spid="12"/>
                                            </p:tgtEl>
                                            <p:attrNameLst>
                                              <p:attrName>ppt_y</p:attrName>
                                            </p:attrNameLst>
                                          </p:cBhvr>
                                          <p:tavLst>
                                            <p:tav tm="0">
                                              <p:val>
                                                <p:strVal val="#ppt_y+#ppt_h*1.125000"/>
                                              </p:val>
                                            </p:tav>
                                            <p:tav tm="100000">
                                              <p:val>
                                                <p:strVal val="#ppt_y"/>
                                              </p:val>
                                            </p:tav>
                                          </p:tavLst>
                                        </p:anim>
                                        <p:animEffect transition="in" filter="wipe(up)">
                                          <p:cBhvr>
                                            <p:cTn id="78" dur="500"/>
                                            <p:tgtEl>
                                              <p:spTgt spid="12"/>
                                            </p:tgtEl>
                                          </p:cBhvr>
                                        </p:animEffect>
                                      </p:childTnLst>
                                    </p:cTn>
                                  </p:par>
                                </p:childTnLst>
                              </p:cTn>
                            </p:par>
                            <p:par>
                              <p:cTn id="79" fill="hold">
                                <p:stCondLst>
                                  <p:cond delay="5690"/>
                                </p:stCondLst>
                                <p:childTnLst>
                                  <p:par>
                                    <p:cTn id="80" presetID="16" presetClass="entr" presetSubtype="21" fill="hold"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arn(inVertical)">
                                          <p:cBhvr>
                                            <p:cTn id="82" dur="500"/>
                                            <p:tgtEl>
                                              <p:spTgt spid="25"/>
                                            </p:tgtEl>
                                          </p:cBhvr>
                                        </p:animEffect>
                                      </p:childTnLst>
                                    </p:cTn>
                                  </p:par>
                                </p:childTnLst>
                              </p:cTn>
                            </p:par>
                            <p:par>
                              <p:cTn id="83" fill="hold">
                                <p:stCondLst>
                                  <p:cond delay="6190"/>
                                </p:stCondLst>
                                <p:childTnLst>
                                  <p:par>
                                    <p:cTn id="84" presetID="23" presetClass="entr" presetSubtype="16" fill="hold" grpId="0" nodeType="afterEffect">
                                      <p:stCondLst>
                                        <p:cond delay="0"/>
                                      </p:stCondLst>
                                      <p:iterate type="lt">
                                        <p:tmPct val="10000"/>
                                      </p:iterate>
                                      <p:childTnLst>
                                        <p:set>
                                          <p:cBhvr>
                                            <p:cTn id="85" dur="1" fill="hold">
                                              <p:stCondLst>
                                                <p:cond delay="0"/>
                                              </p:stCondLst>
                                            </p:cTn>
                                            <p:tgtEl>
                                              <p:spTgt spid="18"/>
                                            </p:tgtEl>
                                            <p:attrNameLst>
                                              <p:attrName>style.visibility</p:attrName>
                                            </p:attrNameLst>
                                          </p:cBhvr>
                                          <p:to>
                                            <p:strVal val="visible"/>
                                          </p:to>
                                        </p:set>
                                        <p:anim calcmode="lin" valueType="num">
                                          <p:cBhvr>
                                            <p:cTn id="86" dur="500" fill="hold"/>
                                            <p:tgtEl>
                                              <p:spTgt spid="18"/>
                                            </p:tgtEl>
                                            <p:attrNameLst>
                                              <p:attrName>ppt_w</p:attrName>
                                            </p:attrNameLst>
                                          </p:cBhvr>
                                          <p:tavLst>
                                            <p:tav tm="0">
                                              <p:val>
                                                <p:fltVal val="0"/>
                                              </p:val>
                                            </p:tav>
                                            <p:tav tm="100000">
                                              <p:val>
                                                <p:strVal val="#ppt_w"/>
                                              </p:val>
                                            </p:tav>
                                          </p:tavLst>
                                        </p:anim>
                                        <p:anim calcmode="lin" valueType="num">
                                          <p:cBhvr>
                                            <p:cTn id="87" dur="500" fill="hold"/>
                                            <p:tgtEl>
                                              <p:spTgt spid="18"/>
                                            </p:tgtEl>
                                            <p:attrNameLst>
                                              <p:attrName>ppt_h</p:attrName>
                                            </p:attrNameLst>
                                          </p:cBhvr>
                                          <p:tavLst>
                                            <p:tav tm="0">
                                              <p:val>
                                                <p:fltVal val="0"/>
                                              </p:val>
                                            </p:tav>
                                            <p:tav tm="100000">
                                              <p:val>
                                                <p:strVal val="#ppt_h"/>
                                              </p:val>
                                            </p:tav>
                                          </p:tavLst>
                                        </p:anim>
                                      </p:childTnLst>
                                    </p:cTn>
                                  </p:par>
                                </p:childTnLst>
                              </p:cTn>
                            </p:par>
                            <p:par>
                              <p:cTn id="88" fill="hold">
                                <p:stCondLst>
                                  <p:cond delay="7440"/>
                                </p:stCondLst>
                                <p:childTnLst>
                                  <p:par>
                                    <p:cTn id="89" presetID="1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p:tgtEl>
                                              <p:spTgt spid="16"/>
                                            </p:tgtEl>
                                            <p:attrNameLst>
                                              <p:attrName>ppt_y</p:attrName>
                                            </p:attrNameLst>
                                          </p:cBhvr>
                                          <p:tavLst>
                                            <p:tav tm="0">
                                              <p:val>
                                                <p:strVal val="#ppt_y+#ppt_h*1.125000"/>
                                              </p:val>
                                            </p:tav>
                                            <p:tav tm="100000">
                                              <p:val>
                                                <p:strVal val="#ppt_y"/>
                                              </p:val>
                                            </p:tav>
                                          </p:tavLst>
                                        </p:anim>
                                        <p:animEffect transition="in" filter="wipe(up)">
                                          <p:cBhvr>
                                            <p:cTn id="92" dur="500"/>
                                            <p:tgtEl>
                                              <p:spTgt spid="16"/>
                                            </p:tgtEl>
                                          </p:cBhvr>
                                        </p:animEffect>
                                      </p:childTnLst>
                                    </p:cTn>
                                  </p:par>
                                </p:childTnLst>
                              </p:cTn>
                            </p:par>
                            <p:par>
                              <p:cTn id="93" fill="hold">
                                <p:stCondLst>
                                  <p:cond delay="7940"/>
                                </p:stCondLst>
                                <p:childTnLst>
                                  <p:par>
                                    <p:cTn id="94" presetID="16" presetClass="entr" presetSubtype="21"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barn(inVertical)">
                                          <p:cBhvr>
                                            <p:cTn id="96" dur="500"/>
                                            <p:tgtEl>
                                              <p:spTgt spid="26"/>
                                            </p:tgtEl>
                                          </p:cBhvr>
                                        </p:animEffect>
                                      </p:childTnLst>
                                    </p:cTn>
                                  </p:par>
                                </p:childTnLst>
                              </p:cTn>
                            </p:par>
                            <p:par>
                              <p:cTn id="97" fill="hold">
                                <p:stCondLst>
                                  <p:cond delay="8440"/>
                                </p:stCondLst>
                                <p:childTnLst>
                                  <p:par>
                                    <p:cTn id="98" presetID="23" presetClass="entr" presetSubtype="16" fill="hold" grpId="0" nodeType="afterEffect">
                                      <p:stCondLst>
                                        <p:cond delay="0"/>
                                      </p:stCondLst>
                                      <p:iterate type="lt">
                                        <p:tmPct val="10000"/>
                                      </p:iterate>
                                      <p:childTnLst>
                                        <p:set>
                                          <p:cBhvr>
                                            <p:cTn id="99" dur="1" fill="hold">
                                              <p:stCondLst>
                                                <p:cond delay="0"/>
                                              </p:stCondLst>
                                            </p:cTn>
                                            <p:tgtEl>
                                              <p:spTgt spid="20"/>
                                            </p:tgtEl>
                                            <p:attrNameLst>
                                              <p:attrName>style.visibility</p:attrName>
                                            </p:attrNameLst>
                                          </p:cBhvr>
                                          <p:to>
                                            <p:strVal val="visible"/>
                                          </p:to>
                                        </p:set>
                                        <p:anim calcmode="lin" valueType="num">
                                          <p:cBhvr>
                                            <p:cTn id="100" dur="500" fill="hold"/>
                                            <p:tgtEl>
                                              <p:spTgt spid="20"/>
                                            </p:tgtEl>
                                            <p:attrNameLst>
                                              <p:attrName>ppt_w</p:attrName>
                                            </p:attrNameLst>
                                          </p:cBhvr>
                                          <p:tavLst>
                                            <p:tav tm="0">
                                              <p:val>
                                                <p:fltVal val="0"/>
                                              </p:val>
                                            </p:tav>
                                            <p:tav tm="100000">
                                              <p:val>
                                                <p:strVal val="#ppt_w"/>
                                              </p:val>
                                            </p:tav>
                                          </p:tavLst>
                                        </p:anim>
                                        <p:anim calcmode="lin" valueType="num">
                                          <p:cBhvr>
                                            <p:cTn id="101" dur="500" fill="hold"/>
                                            <p:tgtEl>
                                              <p:spTgt spid="20"/>
                                            </p:tgtEl>
                                            <p:attrNameLst>
                                              <p:attrName>ppt_h</p:attrName>
                                            </p:attrNameLst>
                                          </p:cBhvr>
                                          <p:tavLst>
                                            <p:tav tm="0">
                                              <p:val>
                                                <p:fltVal val="0"/>
                                              </p:val>
                                            </p:tav>
                                            <p:tav tm="100000">
                                              <p:val>
                                                <p:strVal val="#ppt_h"/>
                                              </p:val>
                                            </p:tav>
                                          </p:tavLst>
                                        </p:anim>
                                      </p:childTnLst>
                                    </p:cTn>
                                  </p:par>
                                </p:childTnLst>
                              </p:cTn>
                            </p:par>
                            <p:par>
                              <p:cTn id="102" fill="hold">
                                <p:stCondLst>
                                  <p:cond delay="9690"/>
                                </p:stCondLst>
                                <p:childTnLst>
                                  <p:par>
                                    <p:cTn id="103" presetID="12" presetClass="entr" presetSubtype="4" fill="hold" grpId="0" nodeType="after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additive="base">
                                            <p:cTn id="105" dur="500"/>
                                            <p:tgtEl>
                                              <p:spTgt spid="13"/>
                                            </p:tgtEl>
                                            <p:attrNameLst>
                                              <p:attrName>ppt_y</p:attrName>
                                            </p:attrNameLst>
                                          </p:cBhvr>
                                          <p:tavLst>
                                            <p:tav tm="0">
                                              <p:val>
                                                <p:strVal val="#ppt_y+#ppt_h*1.125000"/>
                                              </p:val>
                                            </p:tav>
                                            <p:tav tm="100000">
                                              <p:val>
                                                <p:strVal val="#ppt_y"/>
                                              </p:val>
                                            </p:tav>
                                          </p:tavLst>
                                        </p:anim>
                                        <p:animEffect transition="in" filter="wipe(up)">
                                          <p:cBhvr>
                                            <p:cTn id="106" dur="500"/>
                                            <p:tgtEl>
                                              <p:spTgt spid="13"/>
                                            </p:tgtEl>
                                          </p:cBhvr>
                                        </p:animEffect>
                                      </p:childTnLst>
                                    </p:cTn>
                                  </p:par>
                                </p:childTnLst>
                              </p:cTn>
                            </p:par>
                            <p:par>
                              <p:cTn id="107" fill="hold">
                                <p:stCondLst>
                                  <p:cond delay="10190"/>
                                </p:stCondLst>
                                <p:childTnLst>
                                  <p:par>
                                    <p:cTn id="108" presetID="16" presetClass="entr" presetSubtype="21" fill="hold" nodeType="after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arn(inVertical)">
                                          <p:cBhvr>
                                            <p:cTn id="110" dur="500"/>
                                            <p:tgtEl>
                                              <p:spTgt spid="27"/>
                                            </p:tgtEl>
                                          </p:cBhvr>
                                        </p:animEffect>
                                      </p:childTnLst>
                                    </p:cTn>
                                  </p:par>
                                </p:childTnLst>
                              </p:cTn>
                            </p:par>
                            <p:par>
                              <p:cTn id="111" fill="hold">
                                <p:stCondLst>
                                  <p:cond delay="10690"/>
                                </p:stCondLst>
                                <p:childTnLst>
                                  <p:par>
                                    <p:cTn id="112" presetID="23" presetClass="entr" presetSubtype="16" fill="hold" grpId="0" nodeType="afterEffect">
                                      <p:stCondLst>
                                        <p:cond delay="0"/>
                                      </p:stCondLst>
                                      <p:iterate type="lt">
                                        <p:tmPct val="10000"/>
                                      </p:iterate>
                                      <p:childTnLst>
                                        <p:set>
                                          <p:cBhvr>
                                            <p:cTn id="113" dur="1" fill="hold">
                                              <p:stCondLst>
                                                <p:cond delay="0"/>
                                              </p:stCondLst>
                                            </p:cTn>
                                            <p:tgtEl>
                                              <p:spTgt spid="19"/>
                                            </p:tgtEl>
                                            <p:attrNameLst>
                                              <p:attrName>style.visibility</p:attrName>
                                            </p:attrNameLst>
                                          </p:cBhvr>
                                          <p:to>
                                            <p:strVal val="visible"/>
                                          </p:to>
                                        </p:set>
                                        <p:anim calcmode="lin" valueType="num">
                                          <p:cBhvr>
                                            <p:cTn id="114" dur="500" fill="hold"/>
                                            <p:tgtEl>
                                              <p:spTgt spid="19"/>
                                            </p:tgtEl>
                                            <p:attrNameLst>
                                              <p:attrName>ppt_w</p:attrName>
                                            </p:attrNameLst>
                                          </p:cBhvr>
                                          <p:tavLst>
                                            <p:tav tm="0">
                                              <p:val>
                                                <p:fltVal val="0"/>
                                              </p:val>
                                            </p:tav>
                                            <p:tav tm="100000">
                                              <p:val>
                                                <p:strVal val="#ppt_w"/>
                                              </p:val>
                                            </p:tav>
                                          </p:tavLst>
                                        </p:anim>
                                        <p:anim calcmode="lin" valueType="num">
                                          <p:cBhvr>
                                            <p:cTn id="115"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11" grpId="0"/>
          <p:bldP spid="12" grpId="0"/>
          <p:bldP spid="13" grpId="0"/>
          <p:bldP spid="16" grpId="0"/>
          <p:bldP spid="17" grpId="0"/>
          <p:bldP spid="18" grpId="0"/>
          <p:bldP spid="19" grpId="0"/>
          <p:bldP spid="2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40"/>
                                </p:stCondLst>
                                <p:childTnLst>
                                  <p:par>
                                    <p:cTn id="28" presetID="23" presetClass="entr" presetSubtype="16"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childTnLst>
                                    </p:cTn>
                                  </p:par>
                                  <p:par>
                                    <p:cTn id="32" presetID="2" presetClass="entr" presetSubtype="4"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1000" fill="hold"/>
                                            <p:tgtEl>
                                              <p:spTgt spid="4"/>
                                            </p:tgtEl>
                                            <p:attrNameLst>
                                              <p:attrName>ppt_x</p:attrName>
                                            </p:attrNameLst>
                                          </p:cBhvr>
                                          <p:tavLst>
                                            <p:tav tm="0">
                                              <p:val>
                                                <p:strVal val="#ppt_x"/>
                                              </p:val>
                                            </p:tav>
                                            <p:tav tm="100000">
                                              <p:val>
                                                <p:strVal val="#ppt_x"/>
                                              </p:val>
                                            </p:tav>
                                          </p:tavLst>
                                        </p:anim>
                                        <p:anim calcmode="lin" valueType="num">
                                          <p:cBhvr additive="base">
                                            <p:cTn id="35" dur="1000" fill="hold"/>
                                            <p:tgtEl>
                                              <p:spTgt spid="4"/>
                                            </p:tgtEl>
                                            <p:attrNameLst>
                                              <p:attrName>ppt_y</p:attrName>
                                            </p:attrNameLst>
                                          </p:cBhvr>
                                          <p:tavLst>
                                            <p:tav tm="0">
                                              <p:val>
                                                <p:strVal val="1+#ppt_h/2"/>
                                              </p:val>
                                            </p:tav>
                                            <p:tav tm="100000">
                                              <p:val>
                                                <p:strVal val="#ppt_y"/>
                                              </p:val>
                                            </p:tav>
                                          </p:tavLst>
                                        </p:anim>
                                      </p:childTnLst>
                                    </p:cTn>
                                  </p:par>
                                  <p:par>
                                    <p:cTn id="36" presetID="23" presetClass="entr" presetSubtype="16"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par>
                                    <p:cTn id="40" presetID="2" presetClass="entr" presetSubtype="4"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ppt_x"/>
                                              </p:val>
                                            </p:tav>
                                            <p:tav tm="100000">
                                              <p:val>
                                                <p:strVal val="#ppt_x"/>
                                              </p:val>
                                            </p:tav>
                                          </p:tavLst>
                                        </p:anim>
                                        <p:anim calcmode="lin" valueType="num">
                                          <p:cBhvr additive="base">
                                            <p:cTn id="43" dur="1000" fill="hold"/>
                                            <p:tgtEl>
                                              <p:spTgt spid="28"/>
                                            </p:tgtEl>
                                            <p:attrNameLst>
                                              <p:attrName>ppt_y</p:attrName>
                                            </p:attrNameLst>
                                          </p:cBhvr>
                                          <p:tavLst>
                                            <p:tav tm="0">
                                              <p:val>
                                                <p:strVal val="1+#ppt_h/2"/>
                                              </p:val>
                                            </p:tav>
                                            <p:tav tm="100000">
                                              <p:val>
                                                <p:strVal val="#ppt_y"/>
                                              </p:val>
                                            </p:tav>
                                          </p:tavLst>
                                        </p:anim>
                                      </p:childTnLst>
                                    </p:cTn>
                                  </p:par>
                                  <p:par>
                                    <p:cTn id="44" presetID="23" presetClass="entr" presetSubtype="16"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childTnLst>
                                    </p:cTn>
                                  </p:par>
                                  <p:par>
                                    <p:cTn id="48" presetID="2" presetClass="entr" presetSubtype="4"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additive="base">
                                            <p:cTn id="50" dur="1000" fill="hold"/>
                                            <p:tgtEl>
                                              <p:spTgt spid="31"/>
                                            </p:tgtEl>
                                            <p:attrNameLst>
                                              <p:attrName>ppt_x</p:attrName>
                                            </p:attrNameLst>
                                          </p:cBhvr>
                                          <p:tavLst>
                                            <p:tav tm="0">
                                              <p:val>
                                                <p:strVal val="#ppt_x"/>
                                              </p:val>
                                            </p:tav>
                                            <p:tav tm="100000">
                                              <p:val>
                                                <p:strVal val="#ppt_x"/>
                                              </p:val>
                                            </p:tav>
                                          </p:tavLst>
                                        </p:anim>
                                        <p:anim calcmode="lin" valueType="num">
                                          <p:cBhvr additive="base">
                                            <p:cTn id="51" dur="1000" fill="hold"/>
                                            <p:tgtEl>
                                              <p:spTgt spid="31"/>
                                            </p:tgtEl>
                                            <p:attrNameLst>
                                              <p:attrName>ppt_y</p:attrName>
                                            </p:attrNameLst>
                                          </p:cBhvr>
                                          <p:tavLst>
                                            <p:tav tm="0">
                                              <p:val>
                                                <p:strVal val="1+#ppt_h/2"/>
                                              </p:val>
                                            </p:tav>
                                            <p:tav tm="100000">
                                              <p:val>
                                                <p:strVal val="#ppt_y"/>
                                              </p:val>
                                            </p:tav>
                                          </p:tavLst>
                                        </p:anim>
                                      </p:childTnLst>
                                    </p:cTn>
                                  </p:par>
                                  <p:par>
                                    <p:cTn id="52" presetID="23" presetClass="entr" presetSubtype="16"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p:cTn id="54" dur="500" fill="hold"/>
                                            <p:tgtEl>
                                              <p:spTgt spid="8"/>
                                            </p:tgtEl>
                                            <p:attrNameLst>
                                              <p:attrName>ppt_w</p:attrName>
                                            </p:attrNameLst>
                                          </p:cBhvr>
                                          <p:tavLst>
                                            <p:tav tm="0">
                                              <p:val>
                                                <p:fltVal val="0"/>
                                              </p:val>
                                            </p:tav>
                                            <p:tav tm="100000">
                                              <p:val>
                                                <p:strVal val="#ppt_w"/>
                                              </p:val>
                                            </p:tav>
                                          </p:tavLst>
                                        </p:anim>
                                        <p:anim calcmode="lin" valueType="num">
                                          <p:cBhvr>
                                            <p:cTn id="55" dur="500" fill="hold"/>
                                            <p:tgtEl>
                                              <p:spTgt spid="8"/>
                                            </p:tgtEl>
                                            <p:attrNameLst>
                                              <p:attrName>ppt_h</p:attrName>
                                            </p:attrNameLst>
                                          </p:cBhvr>
                                          <p:tavLst>
                                            <p:tav tm="0">
                                              <p:val>
                                                <p:fltVal val="0"/>
                                              </p:val>
                                            </p:tav>
                                            <p:tav tm="100000">
                                              <p:val>
                                                <p:strVal val="#ppt_h"/>
                                              </p:val>
                                            </p:tav>
                                          </p:tavLst>
                                        </p:anim>
                                      </p:childTnLst>
                                    </p:cTn>
                                  </p:par>
                                  <p:par>
                                    <p:cTn id="56" presetID="2" presetClass="entr" presetSubtype="4" fill="hold" nodeType="with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additive="base">
                                            <p:cTn id="58" dur="1000" fill="hold"/>
                                            <p:tgtEl>
                                              <p:spTgt spid="34"/>
                                            </p:tgtEl>
                                            <p:attrNameLst>
                                              <p:attrName>ppt_x</p:attrName>
                                            </p:attrNameLst>
                                          </p:cBhvr>
                                          <p:tavLst>
                                            <p:tav tm="0">
                                              <p:val>
                                                <p:strVal val="#ppt_x"/>
                                              </p:val>
                                            </p:tav>
                                            <p:tav tm="100000">
                                              <p:val>
                                                <p:strVal val="#ppt_x"/>
                                              </p:val>
                                            </p:tav>
                                          </p:tavLst>
                                        </p:anim>
                                        <p:anim calcmode="lin" valueType="num">
                                          <p:cBhvr additive="base">
                                            <p:cTn id="59" dur="1000" fill="hold"/>
                                            <p:tgtEl>
                                              <p:spTgt spid="34"/>
                                            </p:tgtEl>
                                            <p:attrNameLst>
                                              <p:attrName>ppt_y</p:attrName>
                                            </p:attrNameLst>
                                          </p:cBhvr>
                                          <p:tavLst>
                                            <p:tav tm="0">
                                              <p:val>
                                                <p:strVal val="1+#ppt_h/2"/>
                                              </p:val>
                                            </p:tav>
                                            <p:tav tm="100000">
                                              <p:val>
                                                <p:strVal val="#ppt_y"/>
                                              </p:val>
                                            </p:tav>
                                          </p:tavLst>
                                        </p:anim>
                                      </p:childTnLst>
                                    </p:cTn>
                                  </p:par>
                                </p:childTnLst>
                              </p:cTn>
                            </p:par>
                            <p:par>
                              <p:cTn id="60" fill="hold">
                                <p:stCondLst>
                                  <p:cond delay="2440"/>
                                </p:stCondLst>
                                <p:childTnLst>
                                  <p:par>
                                    <p:cTn id="61" presetID="12" presetClass="entr" presetSubtype="4"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p:tgtEl>
                                              <p:spTgt spid="11"/>
                                            </p:tgtEl>
                                            <p:attrNameLst>
                                              <p:attrName>ppt_y</p:attrName>
                                            </p:attrNameLst>
                                          </p:cBhvr>
                                          <p:tavLst>
                                            <p:tav tm="0">
                                              <p:val>
                                                <p:strVal val="#ppt_y+#ppt_h*1.125000"/>
                                              </p:val>
                                            </p:tav>
                                            <p:tav tm="100000">
                                              <p:val>
                                                <p:strVal val="#ppt_y"/>
                                              </p:val>
                                            </p:tav>
                                          </p:tavLst>
                                        </p:anim>
                                        <p:animEffect transition="in" filter="wipe(up)">
                                          <p:cBhvr>
                                            <p:cTn id="64" dur="500"/>
                                            <p:tgtEl>
                                              <p:spTgt spid="11"/>
                                            </p:tgtEl>
                                          </p:cBhvr>
                                        </p:animEffect>
                                      </p:childTnLst>
                                    </p:cTn>
                                  </p:par>
                                </p:childTnLst>
                              </p:cTn>
                            </p:par>
                            <p:par>
                              <p:cTn id="65" fill="hold">
                                <p:stCondLst>
                                  <p:cond delay="2940"/>
                                </p:stCondLst>
                                <p:childTnLst>
                                  <p:par>
                                    <p:cTn id="66" presetID="16" presetClass="entr" presetSubtype="21"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barn(inVertical)">
                                          <p:cBhvr>
                                            <p:cTn id="68" dur="500"/>
                                            <p:tgtEl>
                                              <p:spTgt spid="24"/>
                                            </p:tgtEl>
                                          </p:cBhvr>
                                        </p:animEffect>
                                      </p:childTnLst>
                                    </p:cTn>
                                  </p:par>
                                </p:childTnLst>
                              </p:cTn>
                            </p:par>
                            <p:par>
                              <p:cTn id="69" fill="hold">
                                <p:stCondLst>
                                  <p:cond delay="3440"/>
                                </p:stCondLst>
                                <p:childTnLst>
                                  <p:par>
                                    <p:cTn id="70" presetID="23" presetClass="entr" presetSubtype="16" fill="hold" grpId="0" nodeType="afterEffect">
                                      <p:stCondLst>
                                        <p:cond delay="0"/>
                                      </p:stCondLst>
                                      <p:iterate type="lt">
                                        <p:tmPct val="10000"/>
                                      </p:iterate>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fltVal val="0"/>
                                              </p:val>
                                            </p:tav>
                                            <p:tav tm="100000">
                                              <p:val>
                                                <p:strVal val="#ppt_h"/>
                                              </p:val>
                                            </p:tav>
                                          </p:tavLst>
                                        </p:anim>
                                      </p:childTnLst>
                                    </p:cTn>
                                  </p:par>
                                </p:childTnLst>
                              </p:cTn>
                            </p:par>
                            <p:par>
                              <p:cTn id="74" fill="hold">
                                <p:stCondLst>
                                  <p:cond delay="5190"/>
                                </p:stCondLst>
                                <p:childTnLst>
                                  <p:par>
                                    <p:cTn id="75" presetID="12" presetClass="entr" presetSubtype="4" fill="hold" grpId="0" nodeType="after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p:tgtEl>
                                              <p:spTgt spid="12"/>
                                            </p:tgtEl>
                                            <p:attrNameLst>
                                              <p:attrName>ppt_y</p:attrName>
                                            </p:attrNameLst>
                                          </p:cBhvr>
                                          <p:tavLst>
                                            <p:tav tm="0">
                                              <p:val>
                                                <p:strVal val="#ppt_y+#ppt_h*1.125000"/>
                                              </p:val>
                                            </p:tav>
                                            <p:tav tm="100000">
                                              <p:val>
                                                <p:strVal val="#ppt_y"/>
                                              </p:val>
                                            </p:tav>
                                          </p:tavLst>
                                        </p:anim>
                                        <p:animEffect transition="in" filter="wipe(up)">
                                          <p:cBhvr>
                                            <p:cTn id="78" dur="500"/>
                                            <p:tgtEl>
                                              <p:spTgt spid="12"/>
                                            </p:tgtEl>
                                          </p:cBhvr>
                                        </p:animEffect>
                                      </p:childTnLst>
                                    </p:cTn>
                                  </p:par>
                                </p:childTnLst>
                              </p:cTn>
                            </p:par>
                            <p:par>
                              <p:cTn id="79" fill="hold">
                                <p:stCondLst>
                                  <p:cond delay="5690"/>
                                </p:stCondLst>
                                <p:childTnLst>
                                  <p:par>
                                    <p:cTn id="80" presetID="16" presetClass="entr" presetSubtype="21" fill="hold"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arn(inVertical)">
                                          <p:cBhvr>
                                            <p:cTn id="82" dur="500"/>
                                            <p:tgtEl>
                                              <p:spTgt spid="25"/>
                                            </p:tgtEl>
                                          </p:cBhvr>
                                        </p:animEffect>
                                      </p:childTnLst>
                                    </p:cTn>
                                  </p:par>
                                </p:childTnLst>
                              </p:cTn>
                            </p:par>
                            <p:par>
                              <p:cTn id="83" fill="hold">
                                <p:stCondLst>
                                  <p:cond delay="6190"/>
                                </p:stCondLst>
                                <p:childTnLst>
                                  <p:par>
                                    <p:cTn id="84" presetID="23" presetClass="entr" presetSubtype="16" fill="hold" grpId="0" nodeType="afterEffect">
                                      <p:stCondLst>
                                        <p:cond delay="0"/>
                                      </p:stCondLst>
                                      <p:iterate type="lt">
                                        <p:tmPct val="10000"/>
                                      </p:iterate>
                                      <p:childTnLst>
                                        <p:set>
                                          <p:cBhvr>
                                            <p:cTn id="85" dur="1" fill="hold">
                                              <p:stCondLst>
                                                <p:cond delay="0"/>
                                              </p:stCondLst>
                                            </p:cTn>
                                            <p:tgtEl>
                                              <p:spTgt spid="18"/>
                                            </p:tgtEl>
                                            <p:attrNameLst>
                                              <p:attrName>style.visibility</p:attrName>
                                            </p:attrNameLst>
                                          </p:cBhvr>
                                          <p:to>
                                            <p:strVal val="visible"/>
                                          </p:to>
                                        </p:set>
                                        <p:anim calcmode="lin" valueType="num">
                                          <p:cBhvr>
                                            <p:cTn id="86" dur="500" fill="hold"/>
                                            <p:tgtEl>
                                              <p:spTgt spid="18"/>
                                            </p:tgtEl>
                                            <p:attrNameLst>
                                              <p:attrName>ppt_w</p:attrName>
                                            </p:attrNameLst>
                                          </p:cBhvr>
                                          <p:tavLst>
                                            <p:tav tm="0">
                                              <p:val>
                                                <p:fltVal val="0"/>
                                              </p:val>
                                            </p:tav>
                                            <p:tav tm="100000">
                                              <p:val>
                                                <p:strVal val="#ppt_w"/>
                                              </p:val>
                                            </p:tav>
                                          </p:tavLst>
                                        </p:anim>
                                        <p:anim calcmode="lin" valueType="num">
                                          <p:cBhvr>
                                            <p:cTn id="87" dur="500" fill="hold"/>
                                            <p:tgtEl>
                                              <p:spTgt spid="18"/>
                                            </p:tgtEl>
                                            <p:attrNameLst>
                                              <p:attrName>ppt_h</p:attrName>
                                            </p:attrNameLst>
                                          </p:cBhvr>
                                          <p:tavLst>
                                            <p:tav tm="0">
                                              <p:val>
                                                <p:fltVal val="0"/>
                                              </p:val>
                                            </p:tav>
                                            <p:tav tm="100000">
                                              <p:val>
                                                <p:strVal val="#ppt_h"/>
                                              </p:val>
                                            </p:tav>
                                          </p:tavLst>
                                        </p:anim>
                                      </p:childTnLst>
                                    </p:cTn>
                                  </p:par>
                                </p:childTnLst>
                              </p:cTn>
                            </p:par>
                            <p:par>
                              <p:cTn id="88" fill="hold">
                                <p:stCondLst>
                                  <p:cond delay="7440"/>
                                </p:stCondLst>
                                <p:childTnLst>
                                  <p:par>
                                    <p:cTn id="89" presetID="12" presetClass="entr" presetSubtype="4"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anim calcmode="lin" valueType="num">
                                          <p:cBhvr additive="base">
                                            <p:cTn id="91" dur="500"/>
                                            <p:tgtEl>
                                              <p:spTgt spid="16"/>
                                            </p:tgtEl>
                                            <p:attrNameLst>
                                              <p:attrName>ppt_y</p:attrName>
                                            </p:attrNameLst>
                                          </p:cBhvr>
                                          <p:tavLst>
                                            <p:tav tm="0">
                                              <p:val>
                                                <p:strVal val="#ppt_y+#ppt_h*1.125000"/>
                                              </p:val>
                                            </p:tav>
                                            <p:tav tm="100000">
                                              <p:val>
                                                <p:strVal val="#ppt_y"/>
                                              </p:val>
                                            </p:tav>
                                          </p:tavLst>
                                        </p:anim>
                                        <p:animEffect transition="in" filter="wipe(up)">
                                          <p:cBhvr>
                                            <p:cTn id="92" dur="500"/>
                                            <p:tgtEl>
                                              <p:spTgt spid="16"/>
                                            </p:tgtEl>
                                          </p:cBhvr>
                                        </p:animEffect>
                                      </p:childTnLst>
                                    </p:cTn>
                                  </p:par>
                                </p:childTnLst>
                              </p:cTn>
                            </p:par>
                            <p:par>
                              <p:cTn id="93" fill="hold">
                                <p:stCondLst>
                                  <p:cond delay="7940"/>
                                </p:stCondLst>
                                <p:childTnLst>
                                  <p:par>
                                    <p:cTn id="94" presetID="16" presetClass="entr" presetSubtype="21"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barn(inVertical)">
                                          <p:cBhvr>
                                            <p:cTn id="96" dur="500"/>
                                            <p:tgtEl>
                                              <p:spTgt spid="26"/>
                                            </p:tgtEl>
                                          </p:cBhvr>
                                        </p:animEffect>
                                      </p:childTnLst>
                                    </p:cTn>
                                  </p:par>
                                </p:childTnLst>
                              </p:cTn>
                            </p:par>
                            <p:par>
                              <p:cTn id="97" fill="hold">
                                <p:stCondLst>
                                  <p:cond delay="8440"/>
                                </p:stCondLst>
                                <p:childTnLst>
                                  <p:par>
                                    <p:cTn id="98" presetID="23" presetClass="entr" presetSubtype="16" fill="hold" grpId="0" nodeType="afterEffect">
                                      <p:stCondLst>
                                        <p:cond delay="0"/>
                                      </p:stCondLst>
                                      <p:iterate type="lt">
                                        <p:tmPct val="10000"/>
                                      </p:iterate>
                                      <p:childTnLst>
                                        <p:set>
                                          <p:cBhvr>
                                            <p:cTn id="99" dur="1" fill="hold">
                                              <p:stCondLst>
                                                <p:cond delay="0"/>
                                              </p:stCondLst>
                                            </p:cTn>
                                            <p:tgtEl>
                                              <p:spTgt spid="20"/>
                                            </p:tgtEl>
                                            <p:attrNameLst>
                                              <p:attrName>style.visibility</p:attrName>
                                            </p:attrNameLst>
                                          </p:cBhvr>
                                          <p:to>
                                            <p:strVal val="visible"/>
                                          </p:to>
                                        </p:set>
                                        <p:anim calcmode="lin" valueType="num">
                                          <p:cBhvr>
                                            <p:cTn id="100" dur="500" fill="hold"/>
                                            <p:tgtEl>
                                              <p:spTgt spid="20"/>
                                            </p:tgtEl>
                                            <p:attrNameLst>
                                              <p:attrName>ppt_w</p:attrName>
                                            </p:attrNameLst>
                                          </p:cBhvr>
                                          <p:tavLst>
                                            <p:tav tm="0">
                                              <p:val>
                                                <p:fltVal val="0"/>
                                              </p:val>
                                            </p:tav>
                                            <p:tav tm="100000">
                                              <p:val>
                                                <p:strVal val="#ppt_w"/>
                                              </p:val>
                                            </p:tav>
                                          </p:tavLst>
                                        </p:anim>
                                        <p:anim calcmode="lin" valueType="num">
                                          <p:cBhvr>
                                            <p:cTn id="101" dur="500" fill="hold"/>
                                            <p:tgtEl>
                                              <p:spTgt spid="20"/>
                                            </p:tgtEl>
                                            <p:attrNameLst>
                                              <p:attrName>ppt_h</p:attrName>
                                            </p:attrNameLst>
                                          </p:cBhvr>
                                          <p:tavLst>
                                            <p:tav tm="0">
                                              <p:val>
                                                <p:fltVal val="0"/>
                                              </p:val>
                                            </p:tav>
                                            <p:tav tm="100000">
                                              <p:val>
                                                <p:strVal val="#ppt_h"/>
                                              </p:val>
                                            </p:tav>
                                          </p:tavLst>
                                        </p:anim>
                                      </p:childTnLst>
                                    </p:cTn>
                                  </p:par>
                                </p:childTnLst>
                              </p:cTn>
                            </p:par>
                            <p:par>
                              <p:cTn id="102" fill="hold">
                                <p:stCondLst>
                                  <p:cond delay="9690"/>
                                </p:stCondLst>
                                <p:childTnLst>
                                  <p:par>
                                    <p:cTn id="103" presetID="12" presetClass="entr" presetSubtype="4" fill="hold" grpId="0" nodeType="after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additive="base">
                                            <p:cTn id="105" dur="500"/>
                                            <p:tgtEl>
                                              <p:spTgt spid="13"/>
                                            </p:tgtEl>
                                            <p:attrNameLst>
                                              <p:attrName>ppt_y</p:attrName>
                                            </p:attrNameLst>
                                          </p:cBhvr>
                                          <p:tavLst>
                                            <p:tav tm="0">
                                              <p:val>
                                                <p:strVal val="#ppt_y+#ppt_h*1.125000"/>
                                              </p:val>
                                            </p:tav>
                                            <p:tav tm="100000">
                                              <p:val>
                                                <p:strVal val="#ppt_y"/>
                                              </p:val>
                                            </p:tav>
                                          </p:tavLst>
                                        </p:anim>
                                        <p:animEffect transition="in" filter="wipe(up)">
                                          <p:cBhvr>
                                            <p:cTn id="106" dur="500"/>
                                            <p:tgtEl>
                                              <p:spTgt spid="13"/>
                                            </p:tgtEl>
                                          </p:cBhvr>
                                        </p:animEffect>
                                      </p:childTnLst>
                                    </p:cTn>
                                  </p:par>
                                </p:childTnLst>
                              </p:cTn>
                            </p:par>
                            <p:par>
                              <p:cTn id="107" fill="hold">
                                <p:stCondLst>
                                  <p:cond delay="10190"/>
                                </p:stCondLst>
                                <p:childTnLst>
                                  <p:par>
                                    <p:cTn id="108" presetID="16" presetClass="entr" presetSubtype="21" fill="hold" nodeType="after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barn(inVertical)">
                                          <p:cBhvr>
                                            <p:cTn id="110" dur="500"/>
                                            <p:tgtEl>
                                              <p:spTgt spid="27"/>
                                            </p:tgtEl>
                                          </p:cBhvr>
                                        </p:animEffect>
                                      </p:childTnLst>
                                    </p:cTn>
                                  </p:par>
                                </p:childTnLst>
                              </p:cTn>
                            </p:par>
                            <p:par>
                              <p:cTn id="111" fill="hold">
                                <p:stCondLst>
                                  <p:cond delay="10690"/>
                                </p:stCondLst>
                                <p:childTnLst>
                                  <p:par>
                                    <p:cTn id="112" presetID="23" presetClass="entr" presetSubtype="16" fill="hold" grpId="0" nodeType="afterEffect">
                                      <p:stCondLst>
                                        <p:cond delay="0"/>
                                      </p:stCondLst>
                                      <p:iterate type="lt">
                                        <p:tmPct val="10000"/>
                                      </p:iterate>
                                      <p:childTnLst>
                                        <p:set>
                                          <p:cBhvr>
                                            <p:cTn id="113" dur="1" fill="hold">
                                              <p:stCondLst>
                                                <p:cond delay="0"/>
                                              </p:stCondLst>
                                            </p:cTn>
                                            <p:tgtEl>
                                              <p:spTgt spid="19"/>
                                            </p:tgtEl>
                                            <p:attrNameLst>
                                              <p:attrName>style.visibility</p:attrName>
                                            </p:attrNameLst>
                                          </p:cBhvr>
                                          <p:to>
                                            <p:strVal val="visible"/>
                                          </p:to>
                                        </p:set>
                                        <p:anim calcmode="lin" valueType="num">
                                          <p:cBhvr>
                                            <p:cTn id="114" dur="500" fill="hold"/>
                                            <p:tgtEl>
                                              <p:spTgt spid="19"/>
                                            </p:tgtEl>
                                            <p:attrNameLst>
                                              <p:attrName>ppt_w</p:attrName>
                                            </p:attrNameLst>
                                          </p:cBhvr>
                                          <p:tavLst>
                                            <p:tav tm="0">
                                              <p:val>
                                                <p:fltVal val="0"/>
                                              </p:val>
                                            </p:tav>
                                            <p:tav tm="100000">
                                              <p:val>
                                                <p:strVal val="#ppt_w"/>
                                              </p:val>
                                            </p:tav>
                                          </p:tavLst>
                                        </p:anim>
                                        <p:anim calcmode="lin" valueType="num">
                                          <p:cBhvr>
                                            <p:cTn id="115"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11" grpId="0"/>
          <p:bldP spid="12" grpId="0"/>
          <p:bldP spid="13" grpId="0"/>
          <p:bldP spid="16" grpId="0"/>
          <p:bldP spid="17" grpId="0"/>
          <p:bldP spid="18" grpId="0"/>
          <p:bldP spid="19" grpId="0"/>
          <p:bldP spid="20"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62708"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62708"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7" name="图片 6"/>
          <p:cNvPicPr>
            <a:picLocks noChangeAspect="1"/>
          </p:cNvPicPr>
          <p:nvPr/>
        </p:nvPicPr>
        <p:blipFill rotWithShape="1">
          <a:blip r:embed="rId1" cstate="screen"/>
          <a:srcRect/>
          <a:stretch>
            <a:fillRect/>
          </a:stretch>
        </p:blipFill>
        <p:spPr>
          <a:xfrm>
            <a:off x="7357721" y="893892"/>
            <a:ext cx="2891132" cy="5373918"/>
          </a:xfrm>
          <a:prstGeom prst="rect">
            <a:avLst/>
          </a:prstGeom>
        </p:spPr>
      </p:pic>
      <p:pic>
        <p:nvPicPr>
          <p:cNvPr id="8" name="图片 7"/>
          <p:cNvPicPr>
            <a:picLocks noChangeAspect="1"/>
          </p:cNvPicPr>
          <p:nvPr/>
        </p:nvPicPr>
        <p:blipFill rotWithShape="1">
          <a:blip r:embed="rId2" cstate="screen"/>
          <a:srcRect/>
          <a:stretch>
            <a:fillRect/>
          </a:stretch>
        </p:blipFill>
        <p:spPr>
          <a:xfrm>
            <a:off x="2362199" y="677709"/>
            <a:ext cx="2808637" cy="5505101"/>
          </a:xfrm>
          <a:prstGeom prst="rect">
            <a:avLst/>
          </a:prstGeom>
        </p:spPr>
      </p:pic>
      <p:sp>
        <p:nvSpPr>
          <p:cNvPr id="14" name="矩形 13"/>
          <p:cNvSpPr/>
          <p:nvPr/>
        </p:nvSpPr>
        <p:spPr>
          <a:xfrm>
            <a:off x="0" y="0"/>
            <a:ext cx="12192000" cy="6858000"/>
          </a:xfrm>
          <a:prstGeom prst="rect">
            <a:avLst/>
          </a:prstGeom>
          <a:gradFill flip="none" rotWithShape="1">
            <a:gsLst>
              <a:gs pos="0">
                <a:srgbClr val="272727">
                  <a:alpha val="5000"/>
                </a:srgbClr>
              </a:gs>
              <a:gs pos="97000">
                <a:srgbClr val="272727">
                  <a:alpha val="12000"/>
                </a:srgb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文本框 9"/>
          <p:cNvSpPr txBox="1"/>
          <p:nvPr/>
        </p:nvSpPr>
        <p:spPr>
          <a:xfrm>
            <a:off x="1639772" y="2482947"/>
            <a:ext cx="5724644" cy="1200329"/>
          </a:xfrm>
          <a:prstGeom prst="rect">
            <a:avLst/>
          </a:prstGeom>
          <a:noFill/>
        </p:spPr>
        <p:txBody>
          <a:bodyPr wrap="none" rtlCol="0">
            <a:spAutoFit/>
          </a:bodyPr>
          <a:lstStyle/>
          <a:p>
            <a:r>
              <a:rPr kumimoji="1" lang="zh-CN" altLang="en-US" sz="7200" b="1" dirty="0">
                <a:solidFill>
                  <a:srgbClr val="D4AA39"/>
                </a:solidFill>
                <a:effectLst>
                  <a:outerShdw blurRad="63500" sx="102000" sy="102000" algn="ctr" rotWithShape="0">
                    <a:prstClr val="black">
                      <a:alpha val="40000"/>
                    </a:prstClr>
                  </a:outerShdw>
                </a:effectLst>
                <a:cs typeface="+mn-ea"/>
                <a:sym typeface="+mn-lt"/>
              </a:rPr>
              <a:t>感谢您的聆听</a:t>
            </a:r>
            <a:endParaRPr kumimoji="1" lang="zh-CN" altLang="en-US" sz="7200" b="1" dirty="0">
              <a:solidFill>
                <a:srgbClr val="D4AA39"/>
              </a:solidFill>
              <a:effectLst>
                <a:outerShdw blurRad="63500" sx="102000" sy="102000" algn="ctr" rotWithShape="0">
                  <a:prstClr val="black">
                    <a:alpha val="40000"/>
                  </a:prstClr>
                </a:outerShdw>
              </a:effectLst>
              <a:cs typeface="+mn-ea"/>
              <a:sym typeface="+mn-lt"/>
            </a:endParaRPr>
          </a:p>
        </p:txBody>
      </p:sp>
      <p:sp>
        <p:nvSpPr>
          <p:cNvPr id="11" name="TextBox 250"/>
          <p:cNvSpPr txBox="1"/>
          <p:nvPr/>
        </p:nvSpPr>
        <p:spPr>
          <a:xfrm>
            <a:off x="1736864" y="4250425"/>
            <a:ext cx="5110784" cy="369332"/>
          </a:xfrm>
          <a:prstGeom prst="rect">
            <a:avLst/>
          </a:prstGeom>
          <a:noFill/>
        </p:spPr>
        <p:txBody>
          <a:bodyPr wrap="square" rtlCol="0">
            <a:spAutoFit/>
          </a:bodyPr>
          <a:lstStyle/>
          <a:p>
            <a:r>
              <a:rPr lang="zh-CN" altLang="zh-CN" sz="1800" dirty="0">
                <a:solidFill>
                  <a:srgbClr val="D4AA39"/>
                </a:solidFill>
                <a:cs typeface="+mn-ea"/>
                <a:sym typeface="+mn-lt"/>
              </a:rPr>
              <a:t>适用于创业计划</a:t>
            </a:r>
            <a:r>
              <a:rPr lang="en-US" altLang="zh-CN" sz="1800" dirty="0">
                <a:solidFill>
                  <a:srgbClr val="D4AA39"/>
                </a:solidFill>
                <a:cs typeface="+mn-ea"/>
                <a:sym typeface="+mn-lt"/>
              </a:rPr>
              <a:t>  </a:t>
            </a:r>
            <a:r>
              <a:rPr lang="zh-CN" altLang="zh-CN" sz="1800" dirty="0">
                <a:solidFill>
                  <a:srgbClr val="D4AA39"/>
                </a:solidFill>
                <a:cs typeface="+mn-ea"/>
                <a:sym typeface="+mn-lt"/>
              </a:rPr>
              <a:t>投资合作</a:t>
            </a:r>
            <a:r>
              <a:rPr lang="en-US" altLang="zh-CN" sz="1800" dirty="0">
                <a:solidFill>
                  <a:srgbClr val="D4AA39"/>
                </a:solidFill>
                <a:cs typeface="+mn-ea"/>
                <a:sym typeface="+mn-lt"/>
              </a:rPr>
              <a:t>  </a:t>
            </a:r>
            <a:r>
              <a:rPr lang="zh-CN" altLang="zh-CN" sz="1800" dirty="0">
                <a:solidFill>
                  <a:srgbClr val="D4AA39"/>
                </a:solidFill>
                <a:cs typeface="+mn-ea"/>
                <a:sym typeface="+mn-lt"/>
              </a:rPr>
              <a:t>公司介绍</a:t>
            </a:r>
            <a:r>
              <a:rPr lang="en-US" altLang="zh-CN" sz="1800" dirty="0">
                <a:solidFill>
                  <a:srgbClr val="D4AA39"/>
                </a:solidFill>
                <a:cs typeface="+mn-ea"/>
                <a:sym typeface="+mn-lt"/>
              </a:rPr>
              <a:t>  </a:t>
            </a:r>
            <a:r>
              <a:rPr lang="zh-CN" altLang="zh-CN" sz="1800" dirty="0">
                <a:solidFill>
                  <a:srgbClr val="D4AA39"/>
                </a:solidFill>
                <a:cs typeface="+mn-ea"/>
                <a:sym typeface="+mn-lt"/>
              </a:rPr>
              <a:t>企业宣传</a:t>
            </a:r>
            <a:endParaRPr lang="zh-CN" altLang="zh-CN" sz="1800" dirty="0">
              <a:solidFill>
                <a:srgbClr val="D4AA39"/>
              </a:solidFill>
              <a:cs typeface="+mn-ea"/>
              <a:sym typeface="+mn-lt"/>
            </a:endParaRPr>
          </a:p>
        </p:txBody>
      </p:sp>
      <p:sp>
        <p:nvSpPr>
          <p:cNvPr id="12" name="TextBox 42"/>
          <p:cNvSpPr txBox="1"/>
          <p:nvPr/>
        </p:nvSpPr>
        <p:spPr>
          <a:xfrm>
            <a:off x="1646450" y="3543235"/>
            <a:ext cx="6641296" cy="707886"/>
          </a:xfrm>
          <a:prstGeom prst="rect">
            <a:avLst/>
          </a:prstGeom>
          <a:noFill/>
        </p:spPr>
        <p:txBody>
          <a:bodyPr wrap="square" rtlCol="0">
            <a:spAutoFit/>
          </a:bodyPr>
          <a:lstStyle/>
          <a:p>
            <a:r>
              <a:rPr lang="en-US" altLang="zh-CN" sz="4000" dirty="0">
                <a:solidFill>
                  <a:srgbClr val="D4AA39"/>
                </a:solidFill>
                <a:cs typeface="+mn-ea"/>
                <a:sym typeface="+mn-lt"/>
              </a:rPr>
              <a:t>THE  BUSENESS</a:t>
            </a:r>
            <a:r>
              <a:rPr lang="zh-CN" altLang="en-US" sz="4000" dirty="0">
                <a:solidFill>
                  <a:srgbClr val="D4AA39"/>
                </a:solidFill>
                <a:cs typeface="+mn-ea"/>
                <a:sym typeface="+mn-lt"/>
              </a:rPr>
              <a:t> </a:t>
            </a:r>
            <a:r>
              <a:rPr lang="en-US" altLang="zh-CN" sz="4000" dirty="0">
                <a:solidFill>
                  <a:srgbClr val="D4AA39"/>
                </a:solidFill>
                <a:cs typeface="+mn-ea"/>
                <a:sym typeface="+mn-lt"/>
              </a:rPr>
              <a:t>PLAN</a:t>
            </a:r>
            <a:endParaRPr lang="zh-CN" altLang="zh-CN" sz="4000" dirty="0">
              <a:solidFill>
                <a:srgbClr val="D4AA39"/>
              </a:solidFill>
              <a:cs typeface="+mn-ea"/>
              <a:sym typeface="+mn-lt"/>
            </a:endParaRPr>
          </a:p>
        </p:txBody>
      </p:sp>
      <p:sp>
        <p:nvSpPr>
          <p:cNvPr id="17" name="任意形状 16"/>
          <p:cNvSpPr/>
          <p:nvPr/>
        </p:nvSpPr>
        <p:spPr>
          <a:xfrm>
            <a:off x="1190051" y="1658548"/>
            <a:ext cx="2344295" cy="4020457"/>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57150" cap="rnd">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cxnSp>
        <p:nvCxnSpPr>
          <p:cNvPr id="19" name="直线连接符 18"/>
          <p:cNvCxnSpPr/>
          <p:nvPr/>
        </p:nvCxnSpPr>
        <p:spPr>
          <a:xfrm>
            <a:off x="1852126" y="4900537"/>
            <a:ext cx="527539" cy="0"/>
          </a:xfrm>
          <a:prstGeom prst="line">
            <a:avLst/>
          </a:prstGeom>
          <a:ln w="28575" cap="rnd">
            <a:solidFill>
              <a:srgbClr val="D4AA39"/>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62708" y="1301261"/>
            <a:ext cx="351693" cy="328246"/>
          </a:xfrm>
          <a:prstGeom prst="rect">
            <a:avLst/>
          </a:prstGeom>
          <a:solidFill>
            <a:srgbClr val="EBC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BC554"/>
              </a:solidFill>
              <a:cs typeface="+mn-ea"/>
              <a:sym typeface="+mn-lt"/>
            </a:endParaRPr>
          </a:p>
        </p:txBody>
      </p:sp>
      <p:sp>
        <p:nvSpPr>
          <p:cNvPr id="22" name="矩形 21"/>
          <p:cNvSpPr/>
          <p:nvPr/>
        </p:nvSpPr>
        <p:spPr>
          <a:xfrm>
            <a:off x="-562708" y="1833358"/>
            <a:ext cx="351693"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EBC554"/>
              </a:solidFill>
              <a:cs typeface="+mn-ea"/>
              <a:sym typeface="+mn-lt"/>
            </a:endParaRPr>
          </a:p>
        </p:txBody>
      </p:sp>
      <p:sp>
        <p:nvSpPr>
          <p:cNvPr id="24" name="文本框 23"/>
          <p:cNvSpPr txBox="1"/>
          <p:nvPr/>
        </p:nvSpPr>
        <p:spPr>
          <a:xfrm>
            <a:off x="4182025"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项目介绍</a:t>
            </a:r>
            <a:endParaRPr kumimoji="1" lang="zh-CN" altLang="en-US" sz="1500" dirty="0">
              <a:solidFill>
                <a:schemeClr val="bg1">
                  <a:lumMod val="85000"/>
                </a:schemeClr>
              </a:solidFill>
              <a:cs typeface="+mn-ea"/>
              <a:sym typeface="+mn-lt"/>
            </a:endParaRPr>
          </a:p>
        </p:txBody>
      </p:sp>
      <p:sp>
        <p:nvSpPr>
          <p:cNvPr id="25" name="文本框 24"/>
          <p:cNvSpPr txBox="1"/>
          <p:nvPr/>
        </p:nvSpPr>
        <p:spPr>
          <a:xfrm>
            <a:off x="6170610"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市场分析</a:t>
            </a:r>
            <a:endParaRPr kumimoji="1" lang="zh-CN" altLang="en-US" sz="1500" dirty="0">
              <a:solidFill>
                <a:schemeClr val="bg1">
                  <a:lumMod val="85000"/>
                </a:schemeClr>
              </a:solidFill>
              <a:cs typeface="+mn-ea"/>
              <a:sym typeface="+mn-lt"/>
            </a:endParaRPr>
          </a:p>
        </p:txBody>
      </p:sp>
      <p:sp>
        <p:nvSpPr>
          <p:cNvPr id="26" name="文本框 25"/>
          <p:cNvSpPr txBox="1"/>
          <p:nvPr/>
        </p:nvSpPr>
        <p:spPr>
          <a:xfrm>
            <a:off x="8221716"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项目规划</a:t>
            </a:r>
            <a:endParaRPr kumimoji="1" lang="zh-CN" altLang="en-US" sz="1500" dirty="0">
              <a:solidFill>
                <a:schemeClr val="bg1">
                  <a:lumMod val="85000"/>
                </a:schemeClr>
              </a:solidFill>
              <a:cs typeface="+mn-ea"/>
              <a:sym typeface="+mn-lt"/>
            </a:endParaRPr>
          </a:p>
        </p:txBody>
      </p:sp>
      <p:sp>
        <p:nvSpPr>
          <p:cNvPr id="27" name="文本框 26"/>
          <p:cNvSpPr txBox="1"/>
          <p:nvPr/>
        </p:nvSpPr>
        <p:spPr>
          <a:xfrm>
            <a:off x="10272822" y="333055"/>
            <a:ext cx="954107" cy="323165"/>
          </a:xfrm>
          <a:prstGeom prst="rect">
            <a:avLst/>
          </a:prstGeom>
          <a:noFill/>
        </p:spPr>
        <p:txBody>
          <a:bodyPr wrap="none" rtlCol="0">
            <a:spAutoFit/>
          </a:bodyPr>
          <a:lstStyle/>
          <a:p>
            <a:r>
              <a:rPr kumimoji="1" lang="zh-CN" altLang="en-US" sz="1500" dirty="0">
                <a:solidFill>
                  <a:schemeClr val="bg1">
                    <a:lumMod val="85000"/>
                  </a:schemeClr>
                </a:solidFill>
                <a:cs typeface="+mn-ea"/>
                <a:sym typeface="+mn-lt"/>
              </a:rPr>
              <a:t>投资回报</a:t>
            </a:r>
            <a:endParaRPr kumimoji="1" lang="zh-CN" altLang="en-US" sz="1500" dirty="0">
              <a:solidFill>
                <a:schemeClr val="bg1">
                  <a:lumMod val="85000"/>
                </a:schemeClr>
              </a:solidFill>
              <a:cs typeface="+mn-ea"/>
              <a:sym typeface="+mn-lt"/>
            </a:endParaRPr>
          </a:p>
        </p:txBody>
      </p:sp>
      <p:sp>
        <p:nvSpPr>
          <p:cNvPr id="28" name="文本框 27"/>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endParaRPr kumimoji="1" lang="zh-CN" altLang="en-US" sz="2800" dirty="0">
              <a:solidFill>
                <a:srgbClr val="D4AA39"/>
              </a:solidFill>
              <a:cs typeface="+mn-ea"/>
              <a:sym typeface="+mn-lt"/>
            </a:endParaRPr>
          </a:p>
        </p:txBody>
      </p:sp>
      <p:grpSp>
        <p:nvGrpSpPr>
          <p:cNvPr id="34" name="组 33"/>
          <p:cNvGrpSpPr/>
          <p:nvPr/>
        </p:nvGrpSpPr>
        <p:grpSpPr>
          <a:xfrm>
            <a:off x="11521799" y="421742"/>
            <a:ext cx="375331" cy="164703"/>
            <a:chOff x="11521799" y="421742"/>
            <a:chExt cx="375331" cy="164703"/>
          </a:xfrm>
        </p:grpSpPr>
        <p:cxnSp>
          <p:nvCxnSpPr>
            <p:cNvPr id="30" name="直线连接符 29"/>
            <p:cNvCxnSpPr/>
            <p:nvPr/>
          </p:nvCxnSpPr>
          <p:spPr>
            <a:xfrm>
              <a:off x="11521799" y="421742"/>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11521799" y="504093"/>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a:off x="11521799" y="586445"/>
              <a:ext cx="375331" cy="0"/>
            </a:xfrm>
            <a:prstGeom prst="line">
              <a:avLst/>
            </a:prstGeom>
            <a:ln w="25400" cap="rnd">
              <a:solidFill>
                <a:srgbClr val="D4AA39"/>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rot="5400000">
            <a:off x="10955476" y="5725603"/>
            <a:ext cx="1877309" cy="276999"/>
          </a:xfrm>
          <a:prstGeom prst="rect">
            <a:avLst/>
          </a:prstGeom>
          <a:noFill/>
        </p:spPr>
        <p:txBody>
          <a:bodyPr wrap="none" rtlCol="0">
            <a:spAutoFit/>
          </a:bodyPr>
          <a:lstStyle/>
          <a:p>
            <a:r>
              <a:rPr kumimoji="1" lang="en-US" altLang="zh-CN" sz="1200" dirty="0" smtClean="0">
                <a:solidFill>
                  <a:schemeClr val="accent2"/>
                </a:solidFill>
                <a:cs typeface="+mn-ea"/>
                <a:sym typeface="+mn-lt"/>
              </a:rPr>
              <a:t>1PPT </a:t>
            </a:r>
            <a:r>
              <a:rPr kumimoji="1" lang="zh-CN" altLang="en-US" sz="1200" dirty="0" smtClean="0">
                <a:solidFill>
                  <a:schemeClr val="accent2"/>
                </a:solidFill>
                <a:cs typeface="+mn-ea"/>
                <a:sym typeface="+mn-lt"/>
              </a:rPr>
              <a:t>／ </a:t>
            </a:r>
            <a:r>
              <a:rPr kumimoji="1" lang="en-US" altLang="zh-CN" sz="1200" dirty="0">
                <a:solidFill>
                  <a:schemeClr val="accent2"/>
                </a:solidFill>
                <a:cs typeface="+mn-ea"/>
                <a:sym typeface="+mn-lt"/>
              </a:rPr>
              <a:t>X</a:t>
            </a:r>
            <a:r>
              <a:rPr kumimoji="1" lang="zh-CN" altLang="en-US" sz="1200" dirty="0">
                <a:solidFill>
                  <a:schemeClr val="accent2"/>
                </a:solidFill>
                <a:cs typeface="+mn-ea"/>
                <a:sym typeface="+mn-lt"/>
              </a:rPr>
              <a:t>  ／  </a:t>
            </a:r>
            <a:r>
              <a:rPr kumimoji="1" lang="en-US" altLang="zh-CN" sz="1200" dirty="0">
                <a:solidFill>
                  <a:schemeClr val="accent2"/>
                </a:solidFill>
                <a:cs typeface="+mn-ea"/>
                <a:sym typeface="+mn-lt"/>
              </a:rPr>
              <a:t>PUYUAN</a:t>
            </a:r>
            <a:endParaRPr kumimoji="1" lang="zh-CN" altLang="en-US" sz="1200" dirty="0">
              <a:solidFill>
                <a:schemeClr val="accent2"/>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100000">
                                          <p:val>
                                            <p:strVal val="#ppt_x"/>
                                          </p:val>
                                        </p:tav>
                                      </p:tavLst>
                                    </p:anim>
                                    <p:anim calcmode="lin" valueType="num">
                                      <p:cBhvr>
                                        <p:cTn id="8" dur="500" fill="hold"/>
                                        <p:tgtEl>
                                          <p:spTgt spid="17"/>
                                        </p:tgtEl>
                                        <p:attrNameLst>
                                          <p:attrName>ppt_y</p:attrName>
                                        </p:attrNameLst>
                                      </p:cBhvr>
                                      <p:tavLst>
                                        <p:tav tm="0">
                                          <p:val>
                                            <p:strVal val="#ppt_y+#ppt_h/2"/>
                                          </p:val>
                                        </p:tav>
                                        <p:tav tm="100000">
                                          <p:val>
                                            <p:strVal val="#ppt_y"/>
                                          </p:val>
                                        </p:tav>
                                      </p:tavLst>
                                    </p:anim>
                                    <p:anim calcmode="lin" valueType="num">
                                      <p:cBhvr>
                                        <p:cTn id="9" dur="500" fill="hold"/>
                                        <p:tgtEl>
                                          <p:spTgt spid="17"/>
                                        </p:tgtEl>
                                        <p:attrNameLst>
                                          <p:attrName>ppt_w</p:attrName>
                                        </p:attrNameLst>
                                      </p:cBhvr>
                                      <p:tavLst>
                                        <p:tav tm="0">
                                          <p:val>
                                            <p:strVal val="#ppt_w"/>
                                          </p:val>
                                        </p:tav>
                                        <p:tav tm="100000">
                                          <p:val>
                                            <p:strVal val="#ppt_w"/>
                                          </p:val>
                                        </p:tav>
                                      </p:tavLst>
                                    </p:anim>
                                    <p:anim calcmode="lin" valueType="num">
                                      <p:cBhvr>
                                        <p:cTn id="10" dur="500" fill="hold"/>
                                        <p:tgtEl>
                                          <p:spTgt spid="17"/>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 presetClass="entr" presetSubtype="2"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1000" fill="hold"/>
                                        <p:tgtEl>
                                          <p:spTgt spid="10"/>
                                        </p:tgtEl>
                                        <p:attrNameLst>
                                          <p:attrName>ppt_x</p:attrName>
                                        </p:attrNameLst>
                                      </p:cBhvr>
                                      <p:tavLst>
                                        <p:tav tm="0">
                                          <p:val>
                                            <p:strVal val="1+#ppt_w/2"/>
                                          </p:val>
                                        </p:tav>
                                        <p:tav tm="100000">
                                          <p:val>
                                            <p:strVal val="#ppt_x"/>
                                          </p:val>
                                        </p:tav>
                                      </p:tavLst>
                                    </p:anim>
                                    <p:anim calcmode="lin" valueType="num">
                                      <p:cBhvr additive="base">
                                        <p:cTn id="15" dur="1000" fill="hold"/>
                                        <p:tgtEl>
                                          <p:spTgt spid="10"/>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6" presetClass="emph" presetSubtype="0" fill="hold" nodeType="afterEffect">
                                  <p:stCondLst>
                                    <p:cond delay="0"/>
                                  </p:stCondLst>
                                  <p:childTnLst>
                                    <p:animScale>
                                      <p:cBhvr>
                                        <p:cTn id="18" dur="3000" fill="hold"/>
                                        <p:tgtEl>
                                          <p:spTgt spid="7"/>
                                        </p:tgtEl>
                                      </p:cBhvr>
                                      <p:by x="115000" y="115000"/>
                                    </p:animScale>
                                  </p:childTnLst>
                                </p:cTn>
                              </p:par>
                              <p:par>
                                <p:cTn id="19" presetID="6" presetClass="emph" presetSubtype="0" fill="hold" nodeType="withEffect">
                                  <p:stCondLst>
                                    <p:cond delay="0"/>
                                  </p:stCondLst>
                                  <p:childTnLst>
                                    <p:animScale>
                                      <p:cBhvr>
                                        <p:cTn id="20" dur="3000" fill="hold"/>
                                        <p:tgtEl>
                                          <p:spTgt spid="8"/>
                                        </p:tgtEl>
                                      </p:cBhvr>
                                      <p:by x="115000" y="115000"/>
                                    </p:animScale>
                                  </p:childTnLst>
                                </p:cTn>
                              </p:par>
                              <p:par>
                                <p:cTn id="21" presetID="56" presetClass="entr" presetSubtype="0" fill="hold" grpId="0" nodeType="withEffect">
                                  <p:stCondLst>
                                    <p:cond delay="0"/>
                                  </p:stCondLst>
                                  <p:iterate type="lt">
                                    <p:tmPct val="10000"/>
                                  </p:iterate>
                                  <p:childTnLst>
                                    <p:set>
                                      <p:cBhvr>
                                        <p:cTn id="22" dur="1" fill="hold">
                                          <p:stCondLst>
                                            <p:cond delay="0"/>
                                          </p:stCondLst>
                                        </p:cTn>
                                        <p:tgtEl>
                                          <p:spTgt spid="12"/>
                                        </p:tgtEl>
                                        <p:attrNameLst>
                                          <p:attrName>style.visibility</p:attrName>
                                        </p:attrNameLst>
                                      </p:cBhvr>
                                      <p:to>
                                        <p:strVal val="visible"/>
                                      </p:to>
                                    </p:set>
                                    <p:anim by="(-#ppt_w*2)" calcmode="lin" valueType="num">
                                      <p:cBhvr rctx="PPT">
                                        <p:cTn id="23" dur="250" autoRev="1" fill="hold">
                                          <p:stCondLst>
                                            <p:cond delay="0"/>
                                          </p:stCondLst>
                                        </p:cTn>
                                        <p:tgtEl>
                                          <p:spTgt spid="12"/>
                                        </p:tgtEl>
                                        <p:attrNameLst>
                                          <p:attrName>ppt_w</p:attrName>
                                        </p:attrNameLst>
                                      </p:cBhvr>
                                    </p:anim>
                                    <p:anim by="(#ppt_w*0.50)" calcmode="lin" valueType="num">
                                      <p:cBhvr>
                                        <p:cTn id="24" dur="250" decel="50000" autoRev="1" fill="hold">
                                          <p:stCondLst>
                                            <p:cond delay="0"/>
                                          </p:stCondLst>
                                        </p:cTn>
                                        <p:tgtEl>
                                          <p:spTgt spid="12"/>
                                        </p:tgtEl>
                                        <p:attrNameLst>
                                          <p:attrName>ppt_x</p:attrName>
                                        </p:attrNameLst>
                                      </p:cBhvr>
                                    </p:anim>
                                    <p:anim from="(-#ppt_h/2)" to="(#ppt_y)" calcmode="lin" valueType="num">
                                      <p:cBhvr>
                                        <p:cTn id="25" dur="500" fill="hold">
                                          <p:stCondLst>
                                            <p:cond delay="0"/>
                                          </p:stCondLst>
                                        </p:cTn>
                                        <p:tgtEl>
                                          <p:spTgt spid="12"/>
                                        </p:tgtEl>
                                        <p:attrNameLst>
                                          <p:attrName>ppt_y</p:attrName>
                                        </p:attrNameLst>
                                      </p:cBhvr>
                                    </p:anim>
                                    <p:animRot by="21600000">
                                      <p:cBhvr>
                                        <p:cTn id="26" dur="500" fill="hold">
                                          <p:stCondLst>
                                            <p:cond delay="0"/>
                                          </p:stCondLst>
                                        </p:cTn>
                                        <p:tgtEl>
                                          <p:spTgt spid="12"/>
                                        </p:tgtEl>
                                        <p:attrNameLst>
                                          <p:attrName>r</p:attrName>
                                        </p:attrNameLst>
                                      </p:cBhvr>
                                    </p:animRot>
                                  </p:childTnLst>
                                </p:cTn>
                              </p:par>
                            </p:childTnLst>
                          </p:cTn>
                        </p:par>
                        <p:par>
                          <p:cTn id="27" fill="hold">
                            <p:stCondLst>
                              <p:cond delay="5000"/>
                            </p:stCondLst>
                            <p:childTnLst>
                              <p:par>
                                <p:cTn id="28" presetID="42"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anim calcmode="lin" valueType="num">
                                      <p:cBhvr>
                                        <p:cTn id="31" dur="500" fill="hold"/>
                                        <p:tgtEl>
                                          <p:spTgt spid="11"/>
                                        </p:tgtEl>
                                        <p:attrNameLst>
                                          <p:attrName>ppt_x</p:attrName>
                                        </p:attrNameLst>
                                      </p:cBhvr>
                                      <p:tavLst>
                                        <p:tav tm="0">
                                          <p:val>
                                            <p:strVal val="#ppt_x"/>
                                          </p:val>
                                        </p:tav>
                                        <p:tav tm="100000">
                                          <p:val>
                                            <p:strVal val="#ppt_x"/>
                                          </p:val>
                                        </p:tav>
                                      </p:tavLst>
                                    </p:anim>
                                    <p:anim calcmode="lin" valueType="num">
                                      <p:cBhvr>
                                        <p:cTn id="32" dur="500" fill="hold"/>
                                        <p:tgtEl>
                                          <p:spTgt spid="11"/>
                                        </p:tgtEl>
                                        <p:attrNameLst>
                                          <p:attrName>ppt_y</p:attrName>
                                        </p:attrNameLst>
                                      </p:cBhvr>
                                      <p:tavLst>
                                        <p:tav tm="0">
                                          <p:val>
                                            <p:strVal val="#ppt_y+.1"/>
                                          </p:val>
                                        </p:tav>
                                        <p:tav tm="100000">
                                          <p:val>
                                            <p:strVal val="#ppt_y"/>
                                          </p:val>
                                        </p:tav>
                                      </p:tavLst>
                                    </p:anim>
                                  </p:childTnLst>
                                </p:cTn>
                              </p:par>
                            </p:childTnLst>
                          </p:cTn>
                        </p:par>
                        <p:par>
                          <p:cTn id="33" fill="hold">
                            <p:stCondLst>
                              <p:cond delay="5500"/>
                            </p:stCondLst>
                            <p:childTnLst>
                              <p:par>
                                <p:cTn id="34" presetID="27" presetClass="emph" presetSubtype="0" fill="remove" grpId="1" nodeType="afterEffect">
                                  <p:stCondLst>
                                    <p:cond delay="0"/>
                                  </p:stCondLst>
                                  <p:iterate type="lt">
                                    <p:tmPct val="15000"/>
                                  </p:iterate>
                                  <p:childTnLst>
                                    <p:animClr clrSpc="rgb" dir="cw">
                                      <p:cBhvr override="childStyle">
                                        <p:cTn id="35" dur="500" autoRev="1" fill="remove"/>
                                        <p:tgtEl>
                                          <p:spTgt spid="10"/>
                                        </p:tgtEl>
                                        <p:attrNameLst>
                                          <p:attrName>style.color</p:attrName>
                                        </p:attrNameLst>
                                      </p:cBhvr>
                                      <p:to>
                                        <a:schemeClr val="bg1"/>
                                      </p:to>
                                    </p:animClr>
                                    <p:animClr clrSpc="rgb" dir="cw">
                                      <p:cBhvr>
                                        <p:cTn id="36" dur="500" autoRev="1" fill="remove"/>
                                        <p:tgtEl>
                                          <p:spTgt spid="10"/>
                                        </p:tgtEl>
                                        <p:attrNameLst>
                                          <p:attrName>fillcolor</p:attrName>
                                        </p:attrNameLst>
                                      </p:cBhvr>
                                      <p:to>
                                        <a:schemeClr val="bg1"/>
                                      </p:to>
                                    </p:animClr>
                                    <p:set>
                                      <p:cBhvr>
                                        <p:cTn id="37" dur="500" autoRev="1" fill="remove"/>
                                        <p:tgtEl>
                                          <p:spTgt spid="10"/>
                                        </p:tgtEl>
                                        <p:attrNameLst>
                                          <p:attrName>fill.type</p:attrName>
                                        </p:attrNameLst>
                                      </p:cBhvr>
                                      <p:to>
                                        <p:strVal val="solid"/>
                                      </p:to>
                                    </p:set>
                                    <p:set>
                                      <p:cBhvr>
                                        <p:cTn id="38" dur="500" autoRev="1" fill="remove"/>
                                        <p:tgtEl>
                                          <p:spTgt spid="10"/>
                                        </p:tgtEl>
                                        <p:attrNameLst>
                                          <p:attrName>fill.on</p:attrName>
                                        </p:attrNameLst>
                                      </p:cBhvr>
                                      <p:to>
                                        <p:strVal val="true"/>
                                      </p:to>
                                    </p:set>
                                  </p:childTnLst>
                                </p:cTn>
                              </p:par>
                            </p:childTnLst>
                          </p:cTn>
                        </p:par>
                        <p:par>
                          <p:cTn id="39" fill="hold">
                            <p:stCondLst>
                              <p:cond delay="7250"/>
                            </p:stCondLst>
                            <p:childTnLst>
                              <p:par>
                                <p:cTn id="40" presetID="16" presetClass="entr" presetSubtype="21"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childTnLst>
                          </p:cTn>
                        </p:par>
                        <p:par>
                          <p:cTn id="43" fill="hold">
                            <p:stCondLst>
                              <p:cond delay="7750"/>
                            </p:stCondLst>
                            <p:childTnLst>
                              <p:par>
                                <p:cTn id="44" presetID="10"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00"/>
                                        <p:tgtEl>
                                          <p:spTgt spid="28"/>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2" grpId="0"/>
      <p:bldP spid="17" grpId="0" animBg="1"/>
      <p:bldP spid="24" grpId="0"/>
      <p:bldP spid="25" grpId="0"/>
      <p:bldP spid="26" grpId="0"/>
      <p:bldP spid="27" grpId="0"/>
      <p:bldP spid="2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pic>
        <p:nvPicPr>
          <p:cNvPr id="4" name="图片 3" descr="C:\Users\hp\Downloads\下载 (2).jpg下载 (2)"/>
          <p:cNvPicPr>
            <a:picLocks noChangeAspect="1"/>
          </p:cNvPicPr>
          <p:nvPr>
            <p:custDataLst>
              <p:tags r:id="rId1"/>
            </p:custDataLst>
          </p:nvPr>
        </p:nvPicPr>
        <p:blipFill>
          <a:blip r:embed="rId2"/>
          <a:srcRect r="22227" b="5045"/>
          <a:stretch>
            <a:fillRect/>
          </a:stretch>
        </p:blipFill>
        <p:spPr>
          <a:xfrm>
            <a:off x="5455285" y="1337310"/>
            <a:ext cx="6736715" cy="4621530"/>
          </a:xfrm>
          <a:prstGeom prst="rect">
            <a:avLst/>
          </a:prstGeom>
        </p:spPr>
      </p:pic>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0375"/>
          </a:xfrm>
          <a:prstGeom prst="rect">
            <a:avLst/>
          </a:prstGeom>
          <a:noFill/>
        </p:spPr>
        <p:txBody>
          <a:bodyPr wrap="square" rtlCol="0">
            <a:spAutoFit/>
          </a:bodyPr>
          <a:lstStyle/>
          <a:p>
            <a:r>
              <a:rPr lang="en-US" altLang="zh-CN" sz="2400" dirty="0">
                <a:solidFill>
                  <a:schemeClr val="accent2"/>
                </a:solidFill>
                <a:cs typeface="+mn-ea"/>
                <a:sym typeface="+mn-lt"/>
              </a:rPr>
              <a:t>Background</a:t>
            </a:r>
            <a:endParaRPr lang="en-US" altLang="zh-CN" sz="2400" dirty="0">
              <a:solidFill>
                <a:schemeClr val="accent2"/>
              </a:solidFill>
              <a:cs typeface="+mn-ea"/>
              <a:sym typeface="+mn-lt"/>
            </a:endParaRPr>
          </a:p>
        </p:txBody>
      </p:sp>
      <p:sp>
        <p:nvSpPr>
          <p:cNvPr id="2" name="矩形 1"/>
          <p:cNvSpPr/>
          <p:nvPr/>
        </p:nvSpPr>
        <p:spPr>
          <a:xfrm>
            <a:off x="370411" y="1981200"/>
            <a:ext cx="5943600" cy="3695700"/>
          </a:xfrm>
          <a:prstGeom prst="rect">
            <a:avLst/>
          </a:prstGeom>
          <a:ln>
            <a:noFill/>
          </a:ln>
          <a:effectLst>
            <a:outerShdw blurRad="266700" sx="105000" sy="105000" algn="c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TextBox 74"/>
          <p:cNvSpPr txBox="1"/>
          <p:nvPr/>
        </p:nvSpPr>
        <p:spPr>
          <a:xfrm>
            <a:off x="747409" y="3222406"/>
            <a:ext cx="5257799" cy="1753235"/>
          </a:xfrm>
          <a:prstGeom prst="rect">
            <a:avLst/>
          </a:prstGeom>
          <a:noFill/>
        </p:spPr>
        <p:txBody>
          <a:bodyPr wrap="square" rtlCol="0">
            <a:spAutoFit/>
          </a:bodyPr>
          <a:lstStyle/>
          <a:p>
            <a:pPr>
              <a:lnSpc>
                <a:spcPct val="150000"/>
              </a:lnSpc>
            </a:pPr>
            <a:r>
              <a:rPr lang="zh-CN" altLang="zh-CN" sz="1800" dirty="0">
                <a:solidFill>
                  <a:schemeClr val="bg1">
                    <a:lumMod val="95000"/>
                  </a:schemeClr>
                </a:solidFill>
                <a:cs typeface="+mn-ea"/>
                <a:sym typeface="+mn-lt"/>
              </a:rPr>
              <a:t>Since the end of 2020, the price of Bitcoin (BTC) has been increasing </a:t>
            </a:r>
            <a:endParaRPr lang="zh-CN" altLang="zh-CN" sz="1800" dirty="0">
              <a:solidFill>
                <a:schemeClr val="bg1">
                  <a:lumMod val="95000"/>
                </a:schemeClr>
              </a:solidFill>
              <a:cs typeface="+mn-ea"/>
              <a:sym typeface="+mn-lt"/>
            </a:endParaRPr>
          </a:p>
          <a:p>
            <a:pPr>
              <a:lnSpc>
                <a:spcPct val="150000"/>
              </a:lnSpc>
            </a:pPr>
            <a:r>
              <a:rPr lang="zh-CN" altLang="zh-CN" sz="1800" dirty="0">
                <a:solidFill>
                  <a:schemeClr val="bg1">
                    <a:lumMod val="95000"/>
                  </a:schemeClr>
                </a:solidFill>
                <a:cs typeface="+mn-ea"/>
                <a:sym typeface="+mn-lt"/>
              </a:rPr>
              <a:t>rapidly.This sharp rise has stimulated the whole market of cryptocurrencies.</a:t>
            </a:r>
            <a:endParaRPr lang="zh-CN" altLang="zh-CN" sz="1800" dirty="0">
              <a:solidFill>
                <a:schemeClr val="bg1">
                  <a:lumMod val="95000"/>
                </a:schemeClr>
              </a:solidFill>
              <a:cs typeface="+mn-ea"/>
              <a:sym typeface="+mn-lt"/>
            </a:endParaRPr>
          </a:p>
        </p:txBody>
      </p:sp>
      <p:sp>
        <p:nvSpPr>
          <p:cNvPr id="36" name="TextBox 1"/>
          <p:cNvSpPr txBox="1"/>
          <p:nvPr/>
        </p:nvSpPr>
        <p:spPr>
          <a:xfrm>
            <a:off x="747409" y="2409591"/>
            <a:ext cx="2826360" cy="521970"/>
          </a:xfrm>
          <a:prstGeom prst="rect">
            <a:avLst/>
          </a:prstGeom>
          <a:noFill/>
        </p:spPr>
        <p:txBody>
          <a:bodyPr wrap="square" rtlCol="0">
            <a:spAutoFit/>
          </a:bodyPr>
          <a:lstStyle/>
          <a:p>
            <a:r>
              <a:rPr lang="en-US" altLang="zh-CN" sz="2800" b="1" dirty="0">
                <a:solidFill>
                  <a:schemeClr val="bg1">
                    <a:lumMod val="95000"/>
                  </a:schemeClr>
                </a:solidFill>
                <a:cs typeface="+mn-ea"/>
                <a:sym typeface="+mn-lt"/>
              </a:rPr>
              <a:t>Rapid Growth</a:t>
            </a:r>
            <a:endParaRPr lang="en-US" altLang="zh-CN" sz="2800" b="1" dirty="0">
              <a:solidFill>
                <a:schemeClr val="bg1">
                  <a:lumMod val="95000"/>
                </a:schemeClr>
              </a:solidFill>
              <a:cs typeface="+mn-ea"/>
              <a:sym typeface="+mn-lt"/>
            </a:endParaRPr>
          </a:p>
        </p:txBody>
      </p:sp>
      <p:cxnSp>
        <p:nvCxnSpPr>
          <p:cNvPr id="37" name="直线连接符 36"/>
          <p:cNvCxnSpPr/>
          <p:nvPr/>
        </p:nvCxnSpPr>
        <p:spPr>
          <a:xfrm>
            <a:off x="842659" y="3031906"/>
            <a:ext cx="396348" cy="0"/>
          </a:xfrm>
          <a:prstGeom prst="line">
            <a:avLst/>
          </a:prstGeom>
          <a:ln w="28575"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99555" y="348625"/>
            <a:ext cx="2369249" cy="460375"/>
          </a:xfrm>
          <a:prstGeom prst="rect">
            <a:avLst/>
          </a:prstGeom>
          <a:noFill/>
        </p:spPr>
        <p:txBody>
          <a:bodyPr wrap="square" rtlCol="0">
            <a:spAutoFit/>
          </a:bodyPr>
          <a:lstStyle/>
          <a:p>
            <a:r>
              <a:rPr lang="en-US" altLang="zh-CN" sz="2400" dirty="0">
                <a:solidFill>
                  <a:schemeClr val="accent2"/>
                </a:solidFill>
                <a:cs typeface="+mn-ea"/>
                <a:sym typeface="+mn-lt"/>
              </a:rPr>
              <a:t>Problems</a:t>
            </a:r>
            <a:endParaRPr lang="en-US" altLang="zh-CN" sz="2400" dirty="0">
              <a:solidFill>
                <a:schemeClr val="accent2"/>
              </a:solidFill>
              <a:cs typeface="+mn-ea"/>
              <a:sym typeface="+mn-lt"/>
            </a:endParaRPr>
          </a:p>
        </p:txBody>
      </p:sp>
      <p:grpSp>
        <p:nvGrpSpPr>
          <p:cNvPr id="8" name="组 7"/>
          <p:cNvGrpSpPr/>
          <p:nvPr/>
        </p:nvGrpSpPr>
        <p:grpSpPr>
          <a:xfrm>
            <a:off x="5146830" y="1378016"/>
            <a:ext cx="2292350" cy="2067953"/>
            <a:chOff x="1461925" y="1468186"/>
            <a:chExt cx="2292350" cy="2067953"/>
          </a:xfrm>
        </p:grpSpPr>
        <p:sp>
          <p:nvSpPr>
            <p:cNvPr id="7" name="椭圆 6"/>
            <p:cNvSpPr/>
            <p:nvPr/>
          </p:nvSpPr>
          <p:spPr>
            <a:xfrm>
              <a:off x="1590122" y="1468186"/>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7" name="文本框 26"/>
            <p:cNvSpPr txBox="1"/>
            <p:nvPr/>
          </p:nvSpPr>
          <p:spPr>
            <a:xfrm>
              <a:off x="1771750" y="1826874"/>
              <a:ext cx="1743710" cy="922020"/>
            </a:xfrm>
            <a:prstGeom prst="rect">
              <a:avLst/>
            </a:prstGeom>
            <a:noFill/>
          </p:spPr>
          <p:txBody>
            <a:bodyPr wrap="none" rtlCol="0">
              <a:spAutoFit/>
            </a:bodyPr>
            <a:lstStyle/>
            <a:p>
              <a:pPr defTabSz="914400" fontAlgn="base">
                <a:spcBef>
                  <a:spcPct val="0"/>
                </a:spcBef>
                <a:spcAft>
                  <a:spcPct val="0"/>
                </a:spcAft>
                <a:buFont typeface="Arial" panose="020B0604020202020204" pitchFamily="34" charset="0"/>
                <a:buNone/>
              </a:pPr>
              <a:r>
                <a:rPr lang="en-US" altLang="zh-CN" sz="5400" b="1" dirty="0">
                  <a:solidFill>
                    <a:srgbClr val="FFFFFF"/>
                  </a:solidFill>
                  <a:cs typeface="+mn-ea"/>
                  <a:sym typeface="+mn-lt"/>
                </a:rPr>
                <a:t>User</a:t>
              </a:r>
              <a:endParaRPr lang="en-US" altLang="zh-CN" sz="5400" b="1" dirty="0">
                <a:solidFill>
                  <a:srgbClr val="FFFFFF"/>
                </a:solidFill>
                <a:cs typeface="+mn-ea"/>
                <a:sym typeface="+mn-lt"/>
              </a:endParaRPr>
            </a:p>
          </p:txBody>
        </p:sp>
        <p:sp>
          <p:nvSpPr>
            <p:cNvPr id="28" name="文本框 27"/>
            <p:cNvSpPr txBox="1"/>
            <p:nvPr/>
          </p:nvSpPr>
          <p:spPr>
            <a:xfrm>
              <a:off x="1461925" y="2491719"/>
              <a:ext cx="2292350" cy="521970"/>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1800" dirty="0">
                  <a:solidFill>
                    <a:srgbClr val="FFFFFF"/>
                  </a:solidFill>
                  <a:cs typeface="+mn-ea"/>
                  <a:sym typeface="+mn-lt"/>
                </a:rPr>
                <a:t> </a:t>
              </a:r>
              <a:r>
                <a:rPr lang="zh-CN" altLang="en-US" sz="2800" dirty="0">
                  <a:solidFill>
                    <a:srgbClr val="FFFFFF"/>
                  </a:solidFill>
                  <a:cs typeface="+mn-ea"/>
                  <a:sym typeface="+mn-lt"/>
                </a:rPr>
                <a:t>unfriendly</a:t>
              </a:r>
              <a:endParaRPr lang="zh-CN" altLang="en-US" sz="1800" dirty="0">
                <a:solidFill>
                  <a:srgbClr val="FFFFFF"/>
                </a:solidFill>
                <a:cs typeface="+mn-ea"/>
                <a:sym typeface="+mn-lt"/>
              </a:endParaRPr>
            </a:p>
          </p:txBody>
        </p:sp>
      </p:grpSp>
      <p:grpSp>
        <p:nvGrpSpPr>
          <p:cNvPr id="9" name="组 8"/>
          <p:cNvGrpSpPr/>
          <p:nvPr/>
        </p:nvGrpSpPr>
        <p:grpSpPr>
          <a:xfrm>
            <a:off x="5088255" y="1327785"/>
            <a:ext cx="2520950" cy="2167890"/>
            <a:chOff x="5116540" y="1468188"/>
            <a:chExt cx="2282190" cy="2067953"/>
          </a:xfrm>
        </p:grpSpPr>
        <p:sp>
          <p:nvSpPr>
            <p:cNvPr id="25" name="椭圆 24"/>
            <p:cNvSpPr/>
            <p:nvPr/>
          </p:nvSpPr>
          <p:spPr>
            <a:xfrm>
              <a:off x="5185755" y="1468188"/>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0" name="文本框 29"/>
            <p:cNvSpPr txBox="1"/>
            <p:nvPr/>
          </p:nvSpPr>
          <p:spPr>
            <a:xfrm>
              <a:off x="5116540" y="2033338"/>
              <a:ext cx="2282190" cy="850441"/>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3200" b="1" dirty="0">
                  <a:solidFill>
                    <a:srgbClr val="FFFFFF"/>
                  </a:solidFill>
                  <a:cs typeface="+mn-ea"/>
                  <a:sym typeface="+mn-lt"/>
                </a:rPr>
                <a:t>Expensive</a:t>
              </a:r>
              <a:r>
                <a:rPr lang="zh-CN" altLang="en-US" sz="2400" b="1" dirty="0">
                  <a:solidFill>
                    <a:srgbClr val="FFFFFF"/>
                  </a:solidFill>
                  <a:cs typeface="+mn-ea"/>
                  <a:sym typeface="+mn-lt"/>
                </a:rPr>
                <a:t> </a:t>
              </a:r>
              <a:r>
                <a:rPr lang="zh-CN" altLang="en-US" sz="2000" dirty="0">
                  <a:solidFill>
                    <a:srgbClr val="FFFFFF"/>
                  </a:solidFill>
                  <a:cs typeface="+mn-ea"/>
                  <a:sym typeface="+mn-lt"/>
                </a:rPr>
                <a:t>Commission</a:t>
              </a:r>
              <a:endParaRPr lang="zh-CN" altLang="en-US" sz="2000" dirty="0">
                <a:solidFill>
                  <a:srgbClr val="FFFFFF"/>
                </a:solidFill>
                <a:cs typeface="+mn-ea"/>
                <a:sym typeface="+mn-lt"/>
              </a:endParaRPr>
            </a:p>
          </p:txBody>
        </p:sp>
      </p:grpSp>
      <p:grpSp>
        <p:nvGrpSpPr>
          <p:cNvPr id="10" name="组 9"/>
          <p:cNvGrpSpPr/>
          <p:nvPr/>
        </p:nvGrpSpPr>
        <p:grpSpPr>
          <a:xfrm>
            <a:off x="8592820" y="1367790"/>
            <a:ext cx="2300605" cy="2159000"/>
            <a:chOff x="8711538" y="1468187"/>
            <a:chExt cx="2137803" cy="2067953"/>
          </a:xfrm>
        </p:grpSpPr>
        <p:sp>
          <p:nvSpPr>
            <p:cNvPr id="26" name="椭圆 25"/>
            <p:cNvSpPr/>
            <p:nvPr/>
          </p:nvSpPr>
          <p:spPr>
            <a:xfrm>
              <a:off x="8781388" y="1468187"/>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2" name="文本框 31"/>
            <p:cNvSpPr txBox="1"/>
            <p:nvPr/>
          </p:nvSpPr>
          <p:spPr>
            <a:xfrm>
              <a:off x="8711538" y="2093662"/>
              <a:ext cx="2137410" cy="794945"/>
            </a:xfrm>
            <a:prstGeom prst="rect">
              <a:avLst/>
            </a:prstGeom>
            <a:noFill/>
          </p:spPr>
          <p:txBody>
            <a:bodyPr wrap="square" rtlCol="0">
              <a:spAutoFit/>
            </a:bodyPr>
            <a:lstStyle/>
            <a:p>
              <a:pPr algn="ctr" defTabSz="914400" fontAlgn="base">
                <a:spcBef>
                  <a:spcPct val="0"/>
                </a:spcBef>
                <a:spcAft>
                  <a:spcPct val="0"/>
                </a:spcAft>
                <a:buFont typeface="Arial" panose="020B0604020202020204" pitchFamily="34" charset="0"/>
                <a:buNone/>
              </a:pPr>
              <a:r>
                <a:rPr lang="zh-CN" altLang="en-US" sz="2800" b="1" dirty="0">
                  <a:solidFill>
                    <a:srgbClr val="FFFFFF"/>
                  </a:solidFill>
                  <a:cs typeface="+mn-ea"/>
                  <a:sym typeface="+mn-lt"/>
                </a:rPr>
                <a:t>Insufficient </a:t>
              </a:r>
              <a:r>
                <a:rPr lang="zh-CN" altLang="en-US" sz="2000" dirty="0">
                  <a:solidFill>
                    <a:srgbClr val="FFFFFF"/>
                  </a:solidFill>
                  <a:cs typeface="+mn-ea"/>
                  <a:sym typeface="+mn-lt"/>
                </a:rPr>
                <a:t>Functionalities</a:t>
              </a:r>
              <a:endParaRPr lang="zh-CN" altLang="en-US" sz="2000" dirty="0">
                <a:solidFill>
                  <a:srgbClr val="FFFFFF"/>
                </a:solidFill>
                <a:cs typeface="+mn-ea"/>
                <a:sym typeface="+mn-lt"/>
              </a:endParaRPr>
            </a:p>
          </p:txBody>
        </p:sp>
      </p:grpSp>
      <p:sp>
        <p:nvSpPr>
          <p:cNvPr id="33" name="矩形 32"/>
          <p:cNvSpPr/>
          <p:nvPr/>
        </p:nvSpPr>
        <p:spPr>
          <a:xfrm>
            <a:off x="5146675" y="3683000"/>
            <a:ext cx="2585720" cy="866140"/>
          </a:xfrm>
          <a:prstGeom prst="rect">
            <a:avLst/>
          </a:prstGeom>
        </p:spPr>
        <p:txBody>
          <a:bodyPr wrap="square">
            <a:spAutoFit/>
          </a:bodyPr>
          <a:lstStyle/>
          <a:p>
            <a:pPr algn="just" defTabSz="914400" fontAlgn="base">
              <a:lnSpc>
                <a:spcPct val="120000"/>
              </a:lnSpc>
              <a:spcBef>
                <a:spcPct val="0"/>
              </a:spcBef>
              <a:spcAft>
                <a:spcPct val="0"/>
              </a:spcAft>
              <a:buFont typeface="Arial" panose="020B0604020202020204" pitchFamily="34" charset="0"/>
              <a:buNone/>
            </a:pPr>
            <a:r>
              <a:rPr lang="zh-CN" sz="1400" dirty="0">
                <a:solidFill>
                  <a:schemeClr val="bg1">
                    <a:lumMod val="85000"/>
                  </a:schemeClr>
                </a:solidFill>
                <a:cs typeface="+mn-ea"/>
                <a:sym typeface="+mn-lt"/>
              </a:rPr>
              <a:t>Open-source mining programs with no graphical user interface (GUI)</a:t>
            </a:r>
            <a:endParaRPr lang="zh-CN" sz="1400" dirty="0">
              <a:solidFill>
                <a:schemeClr val="bg1">
                  <a:lumMod val="85000"/>
                </a:schemeClr>
              </a:solidFill>
              <a:cs typeface="+mn-ea"/>
              <a:sym typeface="+mn-lt"/>
            </a:endParaRPr>
          </a:p>
        </p:txBody>
      </p:sp>
      <p:sp>
        <p:nvSpPr>
          <p:cNvPr id="34" name="矩形 33"/>
          <p:cNvSpPr/>
          <p:nvPr/>
        </p:nvSpPr>
        <p:spPr>
          <a:xfrm>
            <a:off x="4907915" y="3644900"/>
            <a:ext cx="2824480" cy="1383030"/>
          </a:xfrm>
          <a:prstGeom prst="rect">
            <a:avLst/>
          </a:prstGeom>
        </p:spPr>
        <p:txBody>
          <a:bodyPr wrap="square">
            <a:spAutoFit/>
          </a:bodyPr>
          <a:lstStyle/>
          <a:p>
            <a:pPr algn="just" fontAlgn="base">
              <a:lnSpc>
                <a:spcPct val="120000"/>
              </a:lnSpc>
              <a:spcBef>
                <a:spcPct val="0"/>
              </a:spcBef>
              <a:spcAft>
                <a:spcPct val="0"/>
              </a:spcAft>
              <a:buFont typeface="Arial" panose="020B0604020202020204" pitchFamily="34" charset="0"/>
              <a:buNone/>
            </a:pPr>
            <a:r>
              <a:rPr lang="en-US" altLang="zh-CN" sz="1400" dirty="0">
                <a:solidFill>
                  <a:schemeClr val="bg1">
                    <a:lumMod val="85000"/>
                  </a:schemeClr>
                </a:solidFill>
                <a:cs typeface="+mn-ea"/>
                <a:sym typeface="+mn-lt"/>
              </a:rPr>
              <a:t>      Commercial programs  take 1-5 percent of mining output as their commission, which could be a significant loss for users in the long run.</a:t>
            </a:r>
            <a:endParaRPr lang="en-US" altLang="zh-CN" sz="1400" dirty="0">
              <a:solidFill>
                <a:schemeClr val="bg1">
                  <a:lumMod val="85000"/>
                </a:schemeClr>
              </a:solidFill>
              <a:cs typeface="+mn-ea"/>
              <a:sym typeface="+mn-lt"/>
            </a:endParaRPr>
          </a:p>
        </p:txBody>
      </p:sp>
      <p:sp>
        <p:nvSpPr>
          <p:cNvPr id="46" name="矩形 45"/>
          <p:cNvSpPr/>
          <p:nvPr/>
        </p:nvSpPr>
        <p:spPr>
          <a:xfrm>
            <a:off x="8592772" y="3683091"/>
            <a:ext cx="2513389" cy="866140"/>
          </a:xfrm>
          <a:prstGeom prst="rect">
            <a:avLst/>
          </a:prstGeom>
        </p:spPr>
        <p:txBody>
          <a:bodyPr wrap="square">
            <a:spAutoFit/>
          </a:bodyPr>
          <a:lstStyle/>
          <a:p>
            <a:pPr algn="just" fontAlgn="base">
              <a:lnSpc>
                <a:spcPct val="120000"/>
              </a:lnSpc>
              <a:spcBef>
                <a:spcPct val="0"/>
              </a:spcBef>
              <a:spcAft>
                <a:spcPct val="0"/>
              </a:spcAft>
              <a:buFont typeface="Arial" panose="020B0604020202020204" pitchFamily="34" charset="0"/>
              <a:buNone/>
            </a:pPr>
            <a:r>
              <a:rPr lang="zh-CN" sz="1400" dirty="0">
                <a:solidFill>
                  <a:schemeClr val="bg1">
                    <a:lumMod val="85000"/>
                  </a:schemeClr>
                </a:solidFill>
                <a:cs typeface="+mn-ea"/>
                <a:sym typeface="+mn-lt"/>
              </a:rPr>
              <a:t> </a:t>
            </a:r>
            <a:r>
              <a:rPr lang="en-US" altLang="zh-CN" sz="1400" dirty="0">
                <a:solidFill>
                  <a:schemeClr val="bg1">
                    <a:lumMod val="85000"/>
                  </a:schemeClr>
                </a:solidFill>
                <a:cs typeface="+mn-ea"/>
                <a:sym typeface="+mn-lt"/>
              </a:rPr>
              <a:t>Commercial programs’ </a:t>
            </a:r>
            <a:r>
              <a:rPr lang="zh-CN" sz="1400" dirty="0">
                <a:solidFill>
                  <a:schemeClr val="bg1">
                    <a:lumMod val="85000"/>
                  </a:schemeClr>
                </a:solidFill>
                <a:cs typeface="+mn-ea"/>
                <a:sym typeface="+mn-lt"/>
              </a:rPr>
              <a:t>functionalities are still insufficient.</a:t>
            </a:r>
            <a:endParaRPr lang="zh-CN" sz="1400" dirty="0">
              <a:solidFill>
                <a:schemeClr val="bg1">
                  <a:lumMod val="85000"/>
                </a:schemeClr>
              </a:solidFill>
              <a:cs typeface="+mn-ea"/>
              <a:sym typeface="+mn-lt"/>
            </a:endParaRPr>
          </a:p>
        </p:txBody>
      </p:sp>
      <p:grpSp>
        <p:nvGrpSpPr>
          <p:cNvPr id="11" name="组 9"/>
          <p:cNvGrpSpPr/>
          <p:nvPr/>
        </p:nvGrpSpPr>
        <p:grpSpPr>
          <a:xfrm>
            <a:off x="1446530" y="1368425"/>
            <a:ext cx="2468245" cy="2159000"/>
            <a:chOff x="8720979" y="1468187"/>
            <a:chExt cx="2293580" cy="2067953"/>
          </a:xfrm>
        </p:grpSpPr>
        <p:sp>
          <p:nvSpPr>
            <p:cNvPr id="12" name="椭圆 11"/>
            <p:cNvSpPr/>
            <p:nvPr/>
          </p:nvSpPr>
          <p:spPr>
            <a:xfrm>
              <a:off x="8781388" y="1468187"/>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mn-ea"/>
                <a:sym typeface="+mn-lt"/>
              </a:endParaRPr>
            </a:p>
          </p:txBody>
        </p:sp>
        <p:sp>
          <p:nvSpPr>
            <p:cNvPr id="13" name="文本框 12"/>
            <p:cNvSpPr txBox="1"/>
            <p:nvPr/>
          </p:nvSpPr>
          <p:spPr>
            <a:xfrm>
              <a:off x="8720979" y="2092830"/>
              <a:ext cx="2293580" cy="1148322"/>
            </a:xfrm>
            <a:prstGeom prst="rect">
              <a:avLst/>
            </a:prstGeom>
            <a:noFill/>
          </p:spPr>
          <p:txBody>
            <a:bodyPr wrap="square" rtlCol="0">
              <a:spAutoFit/>
            </a:bodyPr>
            <a:p>
              <a:pPr algn="ctr" defTabSz="914400" fontAlgn="base">
                <a:spcBef>
                  <a:spcPct val="0"/>
                </a:spcBef>
                <a:spcAft>
                  <a:spcPct val="0"/>
                </a:spcAft>
                <a:buFont typeface="Arial" panose="020B0604020202020204" pitchFamily="34" charset="0"/>
                <a:buNone/>
              </a:pPr>
              <a:r>
                <a:rPr lang="zh-CN" altLang="en-US" sz="2400" b="1" dirty="0">
                  <a:solidFill>
                    <a:srgbClr val="FFFFFF"/>
                  </a:solidFill>
                  <a:cs typeface="+mn-ea"/>
                  <a:sym typeface="+mn-lt"/>
                </a:rPr>
                <a:t>Unsatisfactory</a:t>
              </a:r>
              <a:r>
                <a:rPr lang="zh-CN" altLang="en-US" dirty="0">
                  <a:solidFill>
                    <a:srgbClr val="FFFFFF"/>
                  </a:solidFill>
                  <a:cs typeface="+mn-ea"/>
                  <a:sym typeface="+mn-lt"/>
                </a:rPr>
                <a:t> </a:t>
              </a:r>
              <a:r>
                <a:rPr lang="zh-CN" altLang="en-US" sz="2400" dirty="0">
                  <a:solidFill>
                    <a:srgbClr val="FFFFFF"/>
                  </a:solidFill>
                  <a:cs typeface="+mn-ea"/>
                  <a:sym typeface="+mn-lt"/>
                </a:rPr>
                <a:t>User </a:t>
              </a:r>
              <a:endParaRPr lang="zh-CN" altLang="en-US" sz="2400" dirty="0">
                <a:solidFill>
                  <a:srgbClr val="FFFFFF"/>
                </a:solidFill>
                <a:cs typeface="+mn-ea"/>
                <a:sym typeface="+mn-lt"/>
              </a:endParaRPr>
            </a:p>
            <a:p>
              <a:pPr algn="ctr" defTabSz="914400" fontAlgn="base">
                <a:spcBef>
                  <a:spcPct val="0"/>
                </a:spcBef>
                <a:spcAft>
                  <a:spcPct val="0"/>
                </a:spcAft>
                <a:buFont typeface="Arial" panose="020B0604020202020204" pitchFamily="34" charset="0"/>
                <a:buNone/>
              </a:pPr>
              <a:r>
                <a:rPr lang="zh-CN" altLang="en-US" sz="2400" dirty="0">
                  <a:solidFill>
                    <a:srgbClr val="FFFFFF"/>
                  </a:solidFill>
                  <a:cs typeface="+mn-ea"/>
                  <a:sym typeface="+mn-lt"/>
                </a:rPr>
                <a:t>Experiences </a:t>
              </a:r>
              <a:endParaRPr lang="zh-CN" altLang="en-US" sz="2400" dirty="0">
                <a:solidFill>
                  <a:srgbClr val="FFFFFF"/>
                </a:solidFill>
                <a:cs typeface="+mn-ea"/>
                <a:sym typeface="+mn-lt"/>
              </a:endParaRPr>
            </a:p>
          </p:txBody>
        </p:sp>
      </p:grpSp>
      <p:sp>
        <p:nvSpPr>
          <p:cNvPr id="14" name="矩形 13"/>
          <p:cNvSpPr/>
          <p:nvPr/>
        </p:nvSpPr>
        <p:spPr>
          <a:xfrm>
            <a:off x="1436322" y="3683726"/>
            <a:ext cx="2513389" cy="1124585"/>
          </a:xfrm>
          <a:prstGeom prst="rect">
            <a:avLst/>
          </a:prstGeom>
        </p:spPr>
        <p:txBody>
          <a:bodyPr wrap="square">
            <a:spAutoFit/>
          </a:bodyPr>
          <a:p>
            <a:pPr algn="just" fontAlgn="base">
              <a:lnSpc>
                <a:spcPct val="120000"/>
              </a:lnSpc>
              <a:spcBef>
                <a:spcPct val="0"/>
              </a:spcBef>
              <a:spcAft>
                <a:spcPct val="0"/>
              </a:spcAft>
              <a:buFont typeface="Arial" panose="020B0604020202020204" pitchFamily="34" charset="0"/>
              <a:buNone/>
            </a:pPr>
            <a:r>
              <a:rPr sz="1400" dirty="0">
                <a:solidFill>
                  <a:schemeClr val="bg1">
                    <a:lumMod val="85000"/>
                  </a:schemeClr>
                </a:solidFill>
                <a:cs typeface="+mn-ea"/>
                <a:sym typeface="+mn-lt"/>
              </a:rPr>
              <a:t>Commercial </a:t>
            </a:r>
            <a:r>
              <a:rPr lang="en-US" sz="1400" dirty="0">
                <a:solidFill>
                  <a:schemeClr val="bg1">
                    <a:lumMod val="85000"/>
                  </a:schemeClr>
                </a:solidFill>
                <a:cs typeface="+mn-ea"/>
                <a:sym typeface="+mn-lt"/>
              </a:rPr>
              <a:t>programs’</a:t>
            </a:r>
            <a:r>
              <a:rPr sz="1400" dirty="0">
                <a:solidFill>
                  <a:schemeClr val="bg1">
                    <a:lumMod val="85000"/>
                  </a:schemeClr>
                </a:solidFill>
                <a:cs typeface="+mn-ea"/>
                <a:sym typeface="+mn-lt"/>
              </a:rPr>
              <a:t> UI design is not humanized enough and can not meet many needs.</a:t>
            </a:r>
            <a:endParaRPr sz="1400" dirty="0">
              <a:solidFill>
                <a:schemeClr val="bg1">
                  <a:lumMod val="8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0-ppt_h/2"/>
                                          </p:val>
                                        </p:tav>
                                      </p:tavLst>
                                    </p:anim>
                                    <p:set>
                                      <p:cBhvr>
                                        <p:cTn id="8" dur="1" fill="hold">
                                          <p:stCondLst>
                                            <p:cond delay="499"/>
                                          </p:stCondLst>
                                        </p:cTn>
                                        <p:tgtEl>
                                          <p:spTgt spid="8"/>
                                        </p:tgtEl>
                                        <p:attrNameLst>
                                          <p:attrName>style.visibility</p:attrName>
                                        </p:attrNameLst>
                                      </p:cBhvr>
                                      <p:to>
                                        <p:strVal val="hidden"/>
                                      </p:to>
                                    </p:set>
                                  </p:childTnLst>
                                </p:cTn>
                              </p:par>
                              <p:par>
                                <p:cTn id="9" presetID="2" presetClass="exit" presetSubtype="1" fill="hold" grpId="1" nodeType="withEffect">
                                  <p:stCondLst>
                                    <p:cond delay="0"/>
                                  </p:stCondLst>
                                  <p:iterate type="lt">
                                    <p:tmPct val="0"/>
                                  </p:iterate>
                                  <p:childTnLst>
                                    <p:anim calcmode="lin" valueType="num">
                                      <p:cBhvr additive="base">
                                        <p:cTn id="10" dur="500"/>
                                        <p:tgtEl>
                                          <p:spTgt spid="33"/>
                                        </p:tgtEl>
                                        <p:attrNameLst>
                                          <p:attrName>ppt_x</p:attrName>
                                        </p:attrNameLst>
                                      </p:cBhvr>
                                      <p:tavLst>
                                        <p:tav tm="0">
                                          <p:val>
                                            <p:strVal val="ppt_x"/>
                                          </p:val>
                                        </p:tav>
                                        <p:tav tm="100000">
                                          <p:val>
                                            <p:strVal val="ppt_x"/>
                                          </p:val>
                                        </p:tav>
                                      </p:tavLst>
                                    </p:anim>
                                    <p:anim calcmode="lin" valueType="num">
                                      <p:cBhvr additive="base">
                                        <p:cTn id="11" dur="500"/>
                                        <p:tgtEl>
                                          <p:spTgt spid="33"/>
                                        </p:tgtEl>
                                        <p:attrNameLst>
                                          <p:attrName>ppt_y</p:attrName>
                                        </p:attrNameLst>
                                      </p:cBhvr>
                                      <p:tavLst>
                                        <p:tav tm="0">
                                          <p:val>
                                            <p:strVal val="ppt_y"/>
                                          </p:val>
                                        </p:tav>
                                        <p:tav tm="100000">
                                          <p:val>
                                            <p:strVal val="0-ppt_h/2"/>
                                          </p:val>
                                        </p:tav>
                                      </p:tavLst>
                                    </p:anim>
                                    <p:set>
                                      <p:cBhvr>
                                        <p:cTn id="12" dur="1" fill="hold">
                                          <p:stCondLst>
                                            <p:cond delay="499"/>
                                          </p:stCondLst>
                                        </p:cTn>
                                        <p:tgtEl>
                                          <p:spTgt spid="33"/>
                                        </p:tgtEl>
                                        <p:attrNameLst>
                                          <p:attrName>style.visibility</p:attrName>
                                        </p:attrNameLst>
                                      </p:cBhvr>
                                      <p:to>
                                        <p:strVal val="hidden"/>
                                      </p:to>
                                    </p:set>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1"/>
      <p:bldP spid="14" grpId="0"/>
      <p:bldP spid="34"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 9"/>
          <p:cNvGrpSpPr/>
          <p:nvPr/>
        </p:nvGrpSpPr>
        <p:grpSpPr>
          <a:xfrm>
            <a:off x="6993255" y="940435"/>
            <a:ext cx="1337310" cy="1428750"/>
            <a:chOff x="8711538" y="1468187"/>
            <a:chExt cx="2137803" cy="2067953"/>
          </a:xfrm>
        </p:grpSpPr>
        <p:sp>
          <p:nvSpPr>
            <p:cNvPr id="26" name="椭圆 25"/>
            <p:cNvSpPr/>
            <p:nvPr/>
          </p:nvSpPr>
          <p:spPr>
            <a:xfrm>
              <a:off x="8781388" y="1468187"/>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mn-ea"/>
                <a:sym typeface="+mn-lt"/>
              </a:endParaRPr>
            </a:p>
          </p:txBody>
        </p:sp>
        <p:sp>
          <p:nvSpPr>
            <p:cNvPr id="32" name="文本框 31"/>
            <p:cNvSpPr txBox="1"/>
            <p:nvPr/>
          </p:nvSpPr>
          <p:spPr>
            <a:xfrm>
              <a:off x="8711538" y="2093662"/>
              <a:ext cx="2137410" cy="666340"/>
            </a:xfrm>
            <a:prstGeom prst="rect">
              <a:avLst/>
            </a:prstGeom>
            <a:noFill/>
          </p:spPr>
          <p:txBody>
            <a:bodyPr wrap="square" rtlCol="0">
              <a:spAutoFit/>
            </a:bodyPr>
            <a:p>
              <a:pPr algn="ctr" defTabSz="914400" fontAlgn="base">
                <a:spcBef>
                  <a:spcPct val="0"/>
                </a:spcBef>
                <a:spcAft>
                  <a:spcPct val="0"/>
                </a:spcAft>
                <a:buFont typeface="Arial" panose="020B0604020202020204" pitchFamily="34" charset="0"/>
                <a:buNone/>
              </a:pPr>
              <a:r>
                <a:rPr lang="zh-CN" altLang="en-US" sz="1400" b="1" dirty="0">
                  <a:solidFill>
                    <a:srgbClr val="FFFFFF"/>
                  </a:solidFill>
                  <a:cs typeface="+mn-ea"/>
                  <a:sym typeface="+mn-lt"/>
                </a:rPr>
                <a:t>Insufficient </a:t>
              </a:r>
              <a:r>
                <a:rPr lang="zh-CN" altLang="en-US" sz="1000" dirty="0">
                  <a:solidFill>
                    <a:srgbClr val="FFFFFF"/>
                  </a:solidFill>
                  <a:cs typeface="+mn-ea"/>
                  <a:sym typeface="+mn-lt"/>
                </a:rPr>
                <a:t>Functionalities</a:t>
              </a:r>
              <a:endParaRPr lang="zh-CN" altLang="en-US" sz="1000" dirty="0">
                <a:solidFill>
                  <a:srgbClr val="FFFFFF"/>
                </a:solidFill>
                <a:cs typeface="+mn-ea"/>
                <a:sym typeface="+mn-lt"/>
              </a:endParaRPr>
            </a:p>
          </p:txBody>
        </p:sp>
      </p:grpSp>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mn-ea"/>
              <a:sym typeface="+mn-lt"/>
            </a:endParaRPr>
          </a:p>
        </p:txBody>
      </p:sp>
      <p:sp>
        <p:nvSpPr>
          <p:cNvPr id="22" name="文本框 5"/>
          <p:cNvSpPr txBox="1"/>
          <p:nvPr/>
        </p:nvSpPr>
        <p:spPr>
          <a:xfrm>
            <a:off x="499555" y="348625"/>
            <a:ext cx="2369249" cy="460375"/>
          </a:xfrm>
          <a:prstGeom prst="rect">
            <a:avLst/>
          </a:prstGeom>
          <a:noFill/>
        </p:spPr>
        <p:txBody>
          <a:bodyPr wrap="square" rtlCol="0">
            <a:spAutoFit/>
          </a:bodyPr>
          <a:p>
            <a:r>
              <a:rPr lang="en-US" altLang="zh-CN" sz="2400" dirty="0">
                <a:solidFill>
                  <a:schemeClr val="accent2"/>
                </a:solidFill>
                <a:cs typeface="+mn-ea"/>
                <a:sym typeface="+mn-lt"/>
              </a:rPr>
              <a:t>Solutions</a:t>
            </a:r>
            <a:endParaRPr lang="en-US" altLang="zh-CN" sz="2400" dirty="0">
              <a:solidFill>
                <a:schemeClr val="accent2"/>
              </a:solidFill>
              <a:cs typeface="+mn-ea"/>
              <a:sym typeface="+mn-lt"/>
            </a:endParaRPr>
          </a:p>
        </p:txBody>
      </p:sp>
      <p:grpSp>
        <p:nvGrpSpPr>
          <p:cNvPr id="2" name="组 8"/>
          <p:cNvGrpSpPr/>
          <p:nvPr/>
        </p:nvGrpSpPr>
        <p:grpSpPr>
          <a:xfrm>
            <a:off x="5132705" y="934720"/>
            <a:ext cx="1465580" cy="1434465"/>
            <a:chOff x="5116540" y="1468188"/>
            <a:chExt cx="2282190" cy="2067953"/>
          </a:xfrm>
        </p:grpSpPr>
        <p:sp>
          <p:nvSpPr>
            <p:cNvPr id="3" name="椭圆 2"/>
            <p:cNvSpPr/>
            <p:nvPr/>
          </p:nvSpPr>
          <p:spPr>
            <a:xfrm>
              <a:off x="5185755" y="1468188"/>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mn-ea"/>
                <a:sym typeface="+mn-lt"/>
              </a:endParaRPr>
            </a:p>
          </p:txBody>
        </p:sp>
        <p:sp>
          <p:nvSpPr>
            <p:cNvPr id="4" name="文本框 3"/>
            <p:cNvSpPr txBox="1"/>
            <p:nvPr/>
          </p:nvSpPr>
          <p:spPr>
            <a:xfrm>
              <a:off x="5116540" y="2033338"/>
              <a:ext cx="2282190" cy="797338"/>
            </a:xfrm>
            <a:prstGeom prst="rect">
              <a:avLst/>
            </a:prstGeom>
            <a:noFill/>
          </p:spPr>
          <p:txBody>
            <a:bodyPr wrap="square" rtlCol="0">
              <a:spAutoFit/>
            </a:bodyPr>
            <a:p>
              <a:pPr algn="ctr" defTabSz="914400" fontAlgn="base">
                <a:spcBef>
                  <a:spcPct val="0"/>
                </a:spcBef>
                <a:spcAft>
                  <a:spcPct val="0"/>
                </a:spcAft>
                <a:buFont typeface="Arial" panose="020B0604020202020204" pitchFamily="34" charset="0"/>
                <a:buNone/>
              </a:pPr>
              <a:r>
                <a:rPr lang="zh-CN" altLang="en-US" b="1" dirty="0">
                  <a:solidFill>
                    <a:srgbClr val="FFFFFF"/>
                  </a:solidFill>
                  <a:cs typeface="+mn-ea"/>
                  <a:sym typeface="+mn-lt"/>
                </a:rPr>
                <a:t>Expensive</a:t>
              </a:r>
              <a:r>
                <a:rPr lang="zh-CN" altLang="en-US" sz="1400" b="1" dirty="0">
                  <a:solidFill>
                    <a:srgbClr val="FFFFFF"/>
                  </a:solidFill>
                  <a:cs typeface="+mn-ea"/>
                  <a:sym typeface="+mn-lt"/>
                </a:rPr>
                <a:t> </a:t>
              </a:r>
              <a:r>
                <a:rPr lang="zh-CN" altLang="en-US" sz="1200" dirty="0">
                  <a:solidFill>
                    <a:srgbClr val="FFFFFF"/>
                  </a:solidFill>
                  <a:cs typeface="+mn-ea"/>
                  <a:sym typeface="+mn-lt"/>
                </a:rPr>
                <a:t>Commission</a:t>
              </a:r>
              <a:endParaRPr lang="zh-CN" altLang="en-US" sz="1200" dirty="0">
                <a:solidFill>
                  <a:srgbClr val="FFFFFF"/>
                </a:solidFill>
                <a:cs typeface="+mn-ea"/>
                <a:sym typeface="+mn-lt"/>
              </a:endParaRPr>
            </a:p>
          </p:txBody>
        </p:sp>
      </p:grpSp>
      <p:grpSp>
        <p:nvGrpSpPr>
          <p:cNvPr id="5" name="组 9"/>
          <p:cNvGrpSpPr/>
          <p:nvPr/>
        </p:nvGrpSpPr>
        <p:grpSpPr>
          <a:xfrm>
            <a:off x="3302635" y="889000"/>
            <a:ext cx="1435100" cy="1428750"/>
            <a:chOff x="8720979" y="1468187"/>
            <a:chExt cx="2293580" cy="2067953"/>
          </a:xfrm>
        </p:grpSpPr>
        <p:sp>
          <p:nvSpPr>
            <p:cNvPr id="6" name="椭圆 5"/>
            <p:cNvSpPr/>
            <p:nvPr/>
          </p:nvSpPr>
          <p:spPr>
            <a:xfrm>
              <a:off x="8781388" y="1468187"/>
              <a:ext cx="2067953" cy="2067953"/>
            </a:xfrm>
            <a:prstGeom prst="ellipse">
              <a:avLst/>
            </a:prstGeom>
            <a:effectLst>
              <a:outerShdw blurRad="50800" dist="762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cs typeface="+mn-ea"/>
                <a:sym typeface="+mn-lt"/>
              </a:endParaRPr>
            </a:p>
          </p:txBody>
        </p:sp>
        <p:sp>
          <p:nvSpPr>
            <p:cNvPr id="7" name="文本框 6"/>
            <p:cNvSpPr txBox="1"/>
            <p:nvPr/>
          </p:nvSpPr>
          <p:spPr>
            <a:xfrm>
              <a:off x="8720979" y="2101102"/>
              <a:ext cx="2293580" cy="933796"/>
            </a:xfrm>
            <a:prstGeom prst="rect">
              <a:avLst/>
            </a:prstGeom>
            <a:noFill/>
          </p:spPr>
          <p:txBody>
            <a:bodyPr wrap="square" rtlCol="0">
              <a:spAutoFit/>
            </a:bodyPr>
            <a:p>
              <a:pPr algn="ctr" defTabSz="914400" fontAlgn="base">
                <a:spcBef>
                  <a:spcPct val="0"/>
                </a:spcBef>
                <a:spcAft>
                  <a:spcPct val="0"/>
                </a:spcAft>
                <a:buFont typeface="Arial" panose="020B0604020202020204" pitchFamily="34" charset="0"/>
                <a:buNone/>
              </a:pPr>
              <a:r>
                <a:rPr lang="zh-CN" altLang="en-US" sz="1200" b="1" dirty="0">
                  <a:solidFill>
                    <a:srgbClr val="FFFFFF"/>
                  </a:solidFill>
                  <a:cs typeface="+mn-ea"/>
                  <a:sym typeface="+mn-lt"/>
                </a:rPr>
                <a:t>Unsatisfactory</a:t>
              </a:r>
              <a:r>
                <a:rPr lang="zh-CN" altLang="en-US" sz="900" dirty="0">
                  <a:solidFill>
                    <a:srgbClr val="FFFFFF"/>
                  </a:solidFill>
                  <a:cs typeface="+mn-ea"/>
                  <a:sym typeface="+mn-lt"/>
                </a:rPr>
                <a:t> </a:t>
              </a:r>
              <a:r>
                <a:rPr lang="zh-CN" altLang="en-US" sz="1200" dirty="0">
                  <a:solidFill>
                    <a:srgbClr val="FFFFFF"/>
                  </a:solidFill>
                  <a:cs typeface="+mn-ea"/>
                  <a:sym typeface="+mn-lt"/>
                </a:rPr>
                <a:t>User </a:t>
              </a:r>
              <a:endParaRPr lang="zh-CN" altLang="en-US" sz="1200" dirty="0">
                <a:solidFill>
                  <a:srgbClr val="FFFFFF"/>
                </a:solidFill>
                <a:cs typeface="+mn-ea"/>
                <a:sym typeface="+mn-lt"/>
              </a:endParaRPr>
            </a:p>
            <a:p>
              <a:pPr algn="ctr" defTabSz="914400" fontAlgn="base">
                <a:spcBef>
                  <a:spcPct val="0"/>
                </a:spcBef>
                <a:spcAft>
                  <a:spcPct val="0"/>
                </a:spcAft>
                <a:buFont typeface="Arial" panose="020B0604020202020204" pitchFamily="34" charset="0"/>
                <a:buNone/>
              </a:pPr>
              <a:r>
                <a:rPr lang="zh-CN" altLang="en-US" sz="1200" dirty="0">
                  <a:solidFill>
                    <a:srgbClr val="FFFFFF"/>
                  </a:solidFill>
                  <a:cs typeface="+mn-ea"/>
                  <a:sym typeface="+mn-lt"/>
                </a:rPr>
                <a:t>Experiences </a:t>
              </a:r>
              <a:endParaRPr lang="zh-CN" altLang="en-US" sz="1200" dirty="0">
                <a:solidFill>
                  <a:srgbClr val="FFFFFF"/>
                </a:solidFill>
                <a:cs typeface="+mn-ea"/>
                <a:sym typeface="+mn-lt"/>
              </a:endParaRPr>
            </a:p>
          </p:txBody>
        </p:sp>
      </p:grpSp>
      <p:cxnSp>
        <p:nvCxnSpPr>
          <p:cNvPr id="8" name="直接箭头连接符 7"/>
          <p:cNvCxnSpPr>
            <a:stCxn id="6" idx="3"/>
          </p:cNvCxnSpPr>
          <p:nvPr/>
        </p:nvCxnSpPr>
        <p:spPr>
          <a:xfrm flipH="1">
            <a:off x="2514600" y="2108200"/>
            <a:ext cx="1015365" cy="1111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96570" y="3281045"/>
            <a:ext cx="3033395" cy="2122805"/>
          </a:xfrm>
          <a:prstGeom prst="rect">
            <a:avLst/>
          </a:prstGeom>
          <a:solidFill>
            <a:schemeClr val="accent1"/>
          </a:solidFill>
        </p:spPr>
        <p:txBody>
          <a:bodyPr wrap="square" rtlCol="0">
            <a:spAutoFit/>
          </a:bodyPr>
          <a:p>
            <a:r>
              <a:rPr lang="en-US" altLang="zh-CN" sz="2400" b="1">
                <a:solidFill>
                  <a:schemeClr val="bg1"/>
                </a:solidFill>
              </a:rPr>
              <a:t>one-time charge:</a:t>
            </a:r>
            <a:endParaRPr lang="en-US" altLang="zh-CN" sz="2400" b="1">
              <a:solidFill>
                <a:schemeClr val="bg1"/>
              </a:solidFill>
            </a:endParaRPr>
          </a:p>
          <a:p>
            <a:r>
              <a:rPr lang="en-US" altLang="zh-CN">
                <a:solidFill>
                  <a:schemeClr val="bg1"/>
                </a:solidFill>
              </a:rPr>
              <a:t>Once purchased the account, Miners Coffee takes no cut. This charging method would be more economical in the long run.</a:t>
            </a:r>
            <a:endParaRPr lang="en-US" altLang="zh-CN">
              <a:solidFill>
                <a:schemeClr val="bg1"/>
              </a:solidFill>
            </a:endParaRPr>
          </a:p>
        </p:txBody>
      </p:sp>
      <p:cxnSp>
        <p:nvCxnSpPr>
          <p:cNvPr id="16" name="直接箭头连接符 15"/>
          <p:cNvCxnSpPr>
            <a:stCxn id="3" idx="4"/>
          </p:cNvCxnSpPr>
          <p:nvPr/>
        </p:nvCxnSpPr>
        <p:spPr>
          <a:xfrm>
            <a:off x="5840730" y="2369185"/>
            <a:ext cx="1270" cy="850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203700" y="3281045"/>
            <a:ext cx="3641090" cy="3169285"/>
          </a:xfrm>
          <a:prstGeom prst="rect">
            <a:avLst/>
          </a:prstGeom>
          <a:solidFill>
            <a:schemeClr val="accent1"/>
          </a:solidFill>
        </p:spPr>
        <p:txBody>
          <a:bodyPr wrap="square" rtlCol="0">
            <a:spAutoFit/>
          </a:bodyPr>
          <a:p>
            <a:r>
              <a:rPr lang="en-US" altLang="zh-CN" sz="2400" b="1">
                <a:solidFill>
                  <a:schemeClr val="bg1"/>
                </a:solidFill>
              </a:rPr>
              <a:t>Powerful Utilities:</a:t>
            </a:r>
            <a:endParaRPr lang="en-US" altLang="zh-CN" sz="2400" b="1">
              <a:solidFill>
                <a:schemeClr val="bg1"/>
              </a:solidFill>
            </a:endParaRPr>
          </a:p>
          <a:p>
            <a:r>
              <a:rPr lang="en-US" altLang="zh-CN">
                <a:solidFill>
                  <a:schemeClr val="bg1"/>
                </a:solidFill>
              </a:rPr>
              <a:t>Concerning utilities, it provides the following functionalities: </a:t>
            </a:r>
            <a:r>
              <a:rPr lang="en-US" altLang="zh-CN" sz="1400">
                <a:solidFill>
                  <a:schemeClr val="bg1"/>
                </a:solidFill>
              </a:rPr>
              <a:t>realtime GPU hash rate,temperature, power, and frequency monitoring; GPU core frequency, memory frequency, power limit, and fan speed setting; statistics on hash rate, temperature, and power consumption; estimation of the daily output in dollars; warnings and suggestions </a:t>
            </a:r>
            <a:endParaRPr lang="en-US" altLang="zh-CN" sz="1400">
              <a:solidFill>
                <a:schemeClr val="bg1"/>
              </a:solidFill>
            </a:endParaRPr>
          </a:p>
          <a:p>
            <a:r>
              <a:rPr lang="en-US" altLang="zh-CN" sz="1400">
                <a:solidFill>
                  <a:schemeClr val="bg1"/>
                </a:solidFill>
              </a:rPr>
              <a:t>about cooling and overclocking; automatic overclocking.</a:t>
            </a:r>
            <a:endParaRPr lang="en-US" altLang="zh-CN" sz="1400">
              <a:solidFill>
                <a:schemeClr val="bg1"/>
              </a:solidFill>
            </a:endParaRPr>
          </a:p>
        </p:txBody>
      </p:sp>
      <p:sp>
        <p:nvSpPr>
          <p:cNvPr id="18" name="文本框 17"/>
          <p:cNvSpPr txBox="1"/>
          <p:nvPr/>
        </p:nvSpPr>
        <p:spPr>
          <a:xfrm>
            <a:off x="8329295" y="2757805"/>
            <a:ext cx="3830320" cy="2399665"/>
          </a:xfrm>
          <a:prstGeom prst="rect">
            <a:avLst/>
          </a:prstGeom>
          <a:solidFill>
            <a:schemeClr val="accent1"/>
          </a:solidFill>
        </p:spPr>
        <p:txBody>
          <a:bodyPr wrap="square" rtlCol="0">
            <a:spAutoFit/>
          </a:bodyPr>
          <a:p>
            <a:r>
              <a:rPr lang="en-US" altLang="zh-CN" sz="2400" b="1">
                <a:solidFill>
                  <a:schemeClr val="bg1"/>
                </a:solidFill>
              </a:rPr>
              <a:t>Joyful User Experience:</a:t>
            </a:r>
            <a:endParaRPr lang="en-US" altLang="zh-CN" sz="2400" b="1">
              <a:solidFill>
                <a:schemeClr val="bg1"/>
              </a:solidFill>
            </a:endParaRPr>
          </a:p>
          <a:p>
            <a:r>
              <a:rPr lang="en-US" altLang="zh-CN">
                <a:solidFill>
                  <a:schemeClr val="bg1"/>
                </a:solidFill>
              </a:rPr>
              <a:t>Miners Coffee adopts a graceful GUI, which contains a series of line graphs, gauges, and other graphical components. In summary, Miners Coffee will provide an easy, economical, and elegant ETH mining experience.</a:t>
            </a:r>
            <a:endParaRPr lang="en-US" altLang="zh-CN">
              <a:solidFill>
                <a:schemeClr val="bg1"/>
              </a:solidFill>
            </a:endParaRPr>
          </a:p>
        </p:txBody>
      </p:sp>
      <p:cxnSp>
        <p:nvCxnSpPr>
          <p:cNvPr id="19" name="直接箭头连接符 18"/>
          <p:cNvCxnSpPr>
            <a:stCxn id="26" idx="5"/>
          </p:cNvCxnSpPr>
          <p:nvPr/>
        </p:nvCxnSpPr>
        <p:spPr>
          <a:xfrm>
            <a:off x="8140700" y="2159635"/>
            <a:ext cx="1099185" cy="598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5" name="矩形 4"/>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矩形 5"/>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2" name="图片 1"/>
          <p:cNvPicPr>
            <a:picLocks noChangeAspect="1"/>
          </p:cNvPicPr>
          <p:nvPr/>
        </p:nvPicPr>
        <p:blipFill>
          <a:blip r:embed="rId1" cstate="screen"/>
          <a:stretch>
            <a:fillRect/>
          </a:stretch>
        </p:blipFill>
        <p:spPr>
          <a:xfrm>
            <a:off x="1864360" y="1137138"/>
            <a:ext cx="8463280" cy="4540246"/>
          </a:xfrm>
          <a:prstGeom prst="rect">
            <a:avLst/>
          </a:prstGeom>
        </p:spPr>
      </p:pic>
      <p:sp>
        <p:nvSpPr>
          <p:cNvPr id="11" name="矩形 10"/>
          <p:cNvSpPr/>
          <p:nvPr/>
        </p:nvSpPr>
        <p:spPr>
          <a:xfrm>
            <a:off x="0" y="0"/>
            <a:ext cx="12192000" cy="6858000"/>
          </a:xfrm>
          <a:prstGeom prst="rect">
            <a:avLst/>
          </a:prstGeom>
          <a:gradFill flip="none" rotWithShape="1">
            <a:gsLst>
              <a:gs pos="0">
                <a:srgbClr val="272727">
                  <a:alpha val="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4" name="矩形 13"/>
          <p:cNvSpPr/>
          <p:nvPr/>
        </p:nvSpPr>
        <p:spPr>
          <a:xfrm>
            <a:off x="7297615" y="316523"/>
            <a:ext cx="4894385" cy="328246"/>
          </a:xfrm>
          <a:prstGeom prst="rect">
            <a:avLst/>
          </a:prstGeom>
          <a:solidFill>
            <a:srgbClr val="D4A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5" name="TextBox 42"/>
          <p:cNvSpPr txBox="1"/>
          <p:nvPr/>
        </p:nvSpPr>
        <p:spPr>
          <a:xfrm>
            <a:off x="7504079" y="354578"/>
            <a:ext cx="4480986" cy="276999"/>
          </a:xfrm>
          <a:prstGeom prst="rect">
            <a:avLst/>
          </a:prstGeom>
          <a:noFill/>
        </p:spPr>
        <p:txBody>
          <a:bodyPr wrap="square" rtlCol="0">
            <a:spAutoFit/>
          </a:bodyPr>
          <a:lstStyle/>
          <a:p>
            <a:pPr algn="dist"/>
            <a:r>
              <a:rPr lang="en-US" altLang="zh-CN" sz="1200" dirty="0">
                <a:solidFill>
                  <a:schemeClr val="bg1"/>
                </a:solidFill>
                <a:cs typeface="+mn-ea"/>
                <a:sym typeface="+mn-lt"/>
              </a:rPr>
              <a:t>THEBUSENESSPLAN</a:t>
            </a:r>
            <a:endParaRPr lang="zh-CN" altLang="zh-CN" sz="1200" dirty="0">
              <a:solidFill>
                <a:schemeClr val="bg1"/>
              </a:solidFill>
              <a:cs typeface="+mn-ea"/>
              <a:sym typeface="+mn-lt"/>
            </a:endParaRPr>
          </a:p>
        </p:txBody>
      </p:sp>
      <p:sp>
        <p:nvSpPr>
          <p:cNvPr id="3" name="文本框 2"/>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02</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4" name="三角形 3"/>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5" name="任意形状 34"/>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6" name="文本框 35"/>
          <p:cNvSpPr txBox="1"/>
          <p:nvPr/>
        </p:nvSpPr>
        <p:spPr>
          <a:xfrm>
            <a:off x="365761" y="194936"/>
            <a:ext cx="1619354" cy="523220"/>
          </a:xfrm>
          <a:prstGeom prst="rect">
            <a:avLst/>
          </a:prstGeom>
          <a:noFill/>
        </p:spPr>
        <p:txBody>
          <a:bodyPr wrap="none" rtlCol="0">
            <a:spAutoFit/>
          </a:bodyPr>
          <a:lstStyle/>
          <a:p>
            <a:r>
              <a:rPr kumimoji="1" lang="en-US" altLang="zh-CN" sz="2800" dirty="0">
                <a:solidFill>
                  <a:srgbClr val="D4AA39"/>
                </a:solidFill>
                <a:cs typeface="+mn-ea"/>
                <a:sym typeface="+mn-lt"/>
              </a:rPr>
              <a:t>MORE</a:t>
            </a:r>
            <a:r>
              <a:rPr kumimoji="1" lang="zh-CN" altLang="en-US" sz="2800" dirty="0">
                <a:solidFill>
                  <a:srgbClr val="D4AA39"/>
                </a:solidFill>
                <a:cs typeface="+mn-ea"/>
                <a:sym typeface="+mn-lt"/>
              </a:rPr>
              <a:t>。</a:t>
            </a:r>
            <a:endParaRPr kumimoji="1" lang="zh-CN" altLang="en-US" sz="2800" dirty="0">
              <a:solidFill>
                <a:srgbClr val="D4AA39"/>
              </a:solidFill>
              <a:cs typeface="+mn-ea"/>
              <a:sym typeface="+mn-lt"/>
            </a:endParaRPr>
          </a:p>
        </p:txBody>
      </p:sp>
      <p:sp>
        <p:nvSpPr>
          <p:cNvPr id="37" name="文本框 33"/>
          <p:cNvSpPr txBox="1"/>
          <p:nvPr/>
        </p:nvSpPr>
        <p:spPr>
          <a:xfrm>
            <a:off x="5476600" y="2275610"/>
            <a:ext cx="4443042"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r>
              <a:rPr lang="zh-CN" altLang="en-US" sz="6000" dirty="0">
                <a:solidFill>
                  <a:schemeClr val="accent2"/>
                </a:solidFill>
                <a:latin typeface="+mn-lt"/>
                <a:ea typeface="+mn-ea"/>
                <a:cs typeface="+mn-ea"/>
                <a:sym typeface="+mn-lt"/>
              </a:rPr>
              <a:t>项目介绍</a:t>
            </a:r>
            <a:endParaRPr lang="zh-CN" altLang="zh-CN" sz="6000" dirty="0">
              <a:solidFill>
                <a:schemeClr val="accent2"/>
              </a:solidFill>
              <a:latin typeface="+mn-lt"/>
              <a:ea typeface="+mn-ea"/>
              <a:cs typeface="+mn-ea"/>
              <a:sym typeface="+mn-lt"/>
            </a:endParaRPr>
          </a:p>
        </p:txBody>
      </p:sp>
      <p:sp>
        <p:nvSpPr>
          <p:cNvPr id="38" name="TextBox 99"/>
          <p:cNvSpPr txBox="1"/>
          <p:nvPr/>
        </p:nvSpPr>
        <p:spPr>
          <a:xfrm>
            <a:off x="6028410" y="4031786"/>
            <a:ext cx="1655825" cy="307777"/>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n-US" altLang="zh-CN" sz="1400" dirty="0">
                <a:solidFill>
                  <a:schemeClr val="accent2"/>
                </a:solidFill>
                <a:cs typeface="+mn-ea"/>
                <a:sym typeface="+mn-lt"/>
              </a:rPr>
              <a:t> </a:t>
            </a:r>
            <a:r>
              <a:rPr lang="zh-CN" altLang="en-US" sz="1400" dirty="0">
                <a:solidFill>
                  <a:schemeClr val="accent2"/>
                </a:solidFill>
                <a:cs typeface="+mn-ea"/>
                <a:sym typeface="+mn-lt"/>
              </a:rPr>
              <a:t>项目来源</a:t>
            </a:r>
            <a:endParaRPr lang="zh-CN" altLang="en-US" sz="1400" dirty="0">
              <a:solidFill>
                <a:schemeClr val="accent2"/>
              </a:solidFill>
              <a:cs typeface="+mn-ea"/>
              <a:sym typeface="+mn-lt"/>
            </a:endParaRPr>
          </a:p>
        </p:txBody>
      </p:sp>
      <p:sp>
        <p:nvSpPr>
          <p:cNvPr id="39" name="TextBox 16"/>
          <p:cNvSpPr txBox="1"/>
          <p:nvPr/>
        </p:nvSpPr>
        <p:spPr>
          <a:xfrm>
            <a:off x="6028410" y="4879251"/>
            <a:ext cx="1861969"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en-US" altLang="zh-CN" sz="1400" dirty="0">
                <a:latin typeface="+mn-lt"/>
                <a:ea typeface="+mn-ea"/>
                <a:cs typeface="+mn-ea"/>
                <a:sym typeface="+mn-lt"/>
              </a:rPr>
              <a:t> </a:t>
            </a:r>
            <a:r>
              <a:rPr lang="zh-CN" altLang="en-US" sz="1400" dirty="0">
                <a:latin typeface="+mn-lt"/>
                <a:ea typeface="+mn-ea"/>
                <a:cs typeface="+mn-ea"/>
                <a:sym typeface="+mn-lt"/>
              </a:rPr>
              <a:t>需要解决的问题</a:t>
            </a:r>
            <a:endParaRPr lang="zh-CN" altLang="en-US" sz="1400" dirty="0">
              <a:latin typeface="+mn-lt"/>
              <a:ea typeface="+mn-ea"/>
              <a:cs typeface="+mn-ea"/>
              <a:sym typeface="+mn-lt"/>
            </a:endParaRPr>
          </a:p>
        </p:txBody>
      </p:sp>
      <p:sp>
        <p:nvSpPr>
          <p:cNvPr id="40" name="TextBox 17"/>
          <p:cNvSpPr txBox="1"/>
          <p:nvPr/>
        </p:nvSpPr>
        <p:spPr>
          <a:xfrm>
            <a:off x="6028410" y="5317205"/>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行业前景</a:t>
            </a:r>
            <a:endParaRPr lang="zh-CN" altLang="en-US" sz="1400" dirty="0">
              <a:latin typeface="+mn-lt"/>
              <a:ea typeface="+mn-ea"/>
              <a:cs typeface="+mn-ea"/>
              <a:sym typeface="+mn-lt"/>
            </a:endParaRPr>
          </a:p>
        </p:txBody>
      </p:sp>
      <p:sp>
        <p:nvSpPr>
          <p:cNvPr id="41" name="TextBox 18"/>
          <p:cNvSpPr txBox="1"/>
          <p:nvPr/>
        </p:nvSpPr>
        <p:spPr>
          <a:xfrm>
            <a:off x="7890379" y="4031786"/>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竞争对手分析</a:t>
            </a:r>
            <a:endParaRPr lang="zh-CN" altLang="en-US" sz="1400" dirty="0">
              <a:latin typeface="+mn-lt"/>
              <a:ea typeface="+mn-ea"/>
              <a:cs typeface="+mn-ea"/>
              <a:sym typeface="+mn-lt"/>
            </a:endParaRPr>
          </a:p>
        </p:txBody>
      </p:sp>
      <p:sp>
        <p:nvSpPr>
          <p:cNvPr id="42" name="TextBox 19"/>
          <p:cNvSpPr txBox="1"/>
          <p:nvPr/>
        </p:nvSpPr>
        <p:spPr>
          <a:xfrm>
            <a:off x="7890379" y="4469740"/>
            <a:ext cx="189585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我们的优势</a:t>
            </a:r>
            <a:endParaRPr lang="zh-CN" altLang="en-US" sz="1400" dirty="0">
              <a:latin typeface="+mn-lt"/>
              <a:ea typeface="+mn-ea"/>
              <a:cs typeface="+mn-ea"/>
              <a:sym typeface="+mn-lt"/>
            </a:endParaRPr>
          </a:p>
        </p:txBody>
      </p:sp>
      <p:sp>
        <p:nvSpPr>
          <p:cNvPr id="43" name="TextBox 20"/>
          <p:cNvSpPr txBox="1"/>
          <p:nvPr/>
        </p:nvSpPr>
        <p:spPr>
          <a:xfrm>
            <a:off x="7890379" y="4879251"/>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可行性分析</a:t>
            </a:r>
            <a:endParaRPr lang="zh-CN" altLang="en-US" sz="1400" dirty="0">
              <a:latin typeface="+mn-lt"/>
              <a:ea typeface="+mn-ea"/>
              <a:cs typeface="+mn-ea"/>
              <a:sym typeface="+mn-lt"/>
            </a:endParaRPr>
          </a:p>
        </p:txBody>
      </p:sp>
      <p:sp>
        <p:nvSpPr>
          <p:cNvPr id="44" name="矩形 43"/>
          <p:cNvSpPr/>
          <p:nvPr/>
        </p:nvSpPr>
        <p:spPr>
          <a:xfrm>
            <a:off x="6021674" y="3189413"/>
            <a:ext cx="5543370" cy="523220"/>
          </a:xfrm>
          <a:prstGeom prst="rect">
            <a:avLst/>
          </a:prstGeom>
        </p:spPr>
        <p:txBody>
          <a:bodyPr wrap="square">
            <a:spAutoFit/>
          </a:bodyPr>
          <a:lstStyle/>
          <a:p>
            <a:r>
              <a:rPr lang="en-US" altLang="zh-CN" sz="2750" b="1" dirty="0">
                <a:solidFill>
                  <a:schemeClr val="accent2"/>
                </a:solidFill>
                <a:cs typeface="+mn-ea"/>
                <a:sym typeface="+mn-lt"/>
              </a:rPr>
              <a:t>PROJECT</a:t>
            </a:r>
            <a:r>
              <a:rPr lang="zh-CN" altLang="en-US" sz="2750" b="1" dirty="0">
                <a:solidFill>
                  <a:schemeClr val="accent2"/>
                </a:solidFill>
                <a:cs typeface="+mn-ea"/>
                <a:sym typeface="+mn-lt"/>
              </a:rPr>
              <a:t>  </a:t>
            </a:r>
            <a:r>
              <a:rPr lang="en-US" altLang="zh-CN" sz="2750" b="1" dirty="0">
                <a:solidFill>
                  <a:schemeClr val="accent2"/>
                </a:solidFill>
                <a:cs typeface="+mn-ea"/>
                <a:sym typeface="+mn-lt"/>
              </a:rPr>
              <a:t>INTRODUCTION</a:t>
            </a:r>
            <a:endParaRPr lang="zh-CN" altLang="en-US" sz="2750" b="1" dirty="0">
              <a:solidFill>
                <a:schemeClr val="accent2"/>
              </a:solidFill>
              <a:cs typeface="+mn-ea"/>
              <a:sym typeface="+mn-lt"/>
            </a:endParaRPr>
          </a:p>
        </p:txBody>
      </p:sp>
      <p:sp>
        <p:nvSpPr>
          <p:cNvPr id="45" name="TextBox 15"/>
          <p:cNvSpPr txBox="1"/>
          <p:nvPr/>
        </p:nvSpPr>
        <p:spPr>
          <a:xfrm>
            <a:off x="6027268" y="4422039"/>
            <a:ext cx="1655825" cy="307777"/>
          </a:xfrm>
          <a:prstGeom prst="rect">
            <a:avLst/>
          </a:prstGeom>
          <a:noFill/>
        </p:spPr>
        <p:txBody>
          <a:bodyPr wrap="square" rtlCol="0">
            <a:spAutoFit/>
          </a:bodyPr>
          <a:lstStyle>
            <a:defPPr>
              <a:defRPr lang="zh-CN"/>
            </a:defPPr>
            <a:lvl1pPr marL="342900" indent="-342900">
              <a:buClr>
                <a:schemeClr val="accent4"/>
              </a:buClr>
              <a:buFont typeface="Arial" panose="020B0604020202020204" pitchFamily="34" charset="0"/>
              <a:buChar char="•"/>
              <a:defRPr sz="2000">
                <a:solidFill>
                  <a:schemeClr val="accent2"/>
                </a:solidFill>
                <a:latin typeface="Source Han Sans CN Normal" charset="-122"/>
                <a:ea typeface="Source Han Sans CN Normal" charset="-122"/>
                <a:cs typeface="Source Han Sans CN Normal" charset="-122"/>
              </a:defRPr>
            </a:lvl1pPr>
          </a:lstStyle>
          <a:p>
            <a:r>
              <a:rPr lang="zh-CN" altLang="en-US" sz="1400" dirty="0">
                <a:latin typeface="+mn-lt"/>
                <a:ea typeface="+mn-ea"/>
                <a:cs typeface="+mn-ea"/>
                <a:sym typeface="+mn-lt"/>
              </a:rPr>
              <a:t> 需求分析</a:t>
            </a:r>
            <a:endParaRPr lang="zh-CN" altLang="en-US" sz="1400" dirty="0">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 presetClass="entr" presetSubtype="2" fill="hold" grpId="0" nodeType="withEffect">
                                  <p:stCondLst>
                                    <p:cond delay="0"/>
                                  </p:stCondLst>
                                  <p:iterate type="lt">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1+#ppt_w/2"/>
                                          </p:val>
                                        </p:tav>
                                        <p:tav tm="100000">
                                          <p:val>
                                            <p:strVal val="#ppt_x"/>
                                          </p:val>
                                        </p:tav>
                                      </p:tavLst>
                                    </p:anim>
                                    <p:anim calcmode="lin" valueType="num">
                                      <p:cBhvr additive="base">
                                        <p:cTn id="11" dur="1000" fill="hold"/>
                                        <p:tgtEl>
                                          <p:spTgt spid="15"/>
                                        </p:tgtEl>
                                        <p:attrNameLst>
                                          <p:attrName>ppt_y</p:attrName>
                                        </p:attrNameLst>
                                      </p:cBhvr>
                                      <p:tavLst>
                                        <p:tav tm="0">
                                          <p:val>
                                            <p:strVal val="#ppt_y"/>
                                          </p:val>
                                        </p:tav>
                                        <p:tav tm="100000">
                                          <p:val>
                                            <p:strVal val="#ppt_y"/>
                                          </p:val>
                                        </p:tav>
                                      </p:tavLst>
                                    </p:anim>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par>
                                <p:cTn id="15" presetID="6" presetClass="emph" presetSubtype="0" fill="hold" nodeType="withEffect">
                                  <p:stCondLst>
                                    <p:cond delay="0"/>
                                  </p:stCondLst>
                                  <p:childTnLst>
                                    <p:animScale>
                                      <p:cBhvr>
                                        <p:cTn id="16" dur="3000" fill="hold"/>
                                        <p:tgtEl>
                                          <p:spTgt spid="2"/>
                                        </p:tgtEl>
                                      </p:cBhvr>
                                      <p:by x="125000" y="125000"/>
                                    </p:animScale>
                                  </p:childTnLst>
                                </p:cTn>
                              </p:par>
                            </p:childTnLst>
                          </p:cTn>
                        </p:par>
                        <p:par>
                          <p:cTn id="17" fill="hold">
                            <p:stCondLst>
                              <p:cond delay="3000"/>
                            </p:stCondLst>
                            <p:childTnLst>
                              <p:par>
                                <p:cTn id="18" presetID="17"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 calcmode="lin" valueType="num">
                                      <p:cBhvr>
                                        <p:cTn id="20" dur="500" fill="hold"/>
                                        <p:tgtEl>
                                          <p:spTgt spid="35"/>
                                        </p:tgtEl>
                                        <p:attrNameLst>
                                          <p:attrName>ppt_x</p:attrName>
                                        </p:attrNameLst>
                                      </p:cBhvr>
                                      <p:tavLst>
                                        <p:tav tm="0">
                                          <p:val>
                                            <p:strVal val="#ppt_x"/>
                                          </p:val>
                                        </p:tav>
                                        <p:tav tm="100000">
                                          <p:val>
                                            <p:strVal val="#ppt_x"/>
                                          </p:val>
                                        </p:tav>
                                      </p:tavLst>
                                    </p:anim>
                                    <p:anim calcmode="lin" valueType="num">
                                      <p:cBhvr>
                                        <p:cTn id="21" dur="500" fill="hold"/>
                                        <p:tgtEl>
                                          <p:spTgt spid="35"/>
                                        </p:tgtEl>
                                        <p:attrNameLst>
                                          <p:attrName>ppt_y</p:attrName>
                                        </p:attrNameLst>
                                      </p:cBhvr>
                                      <p:tavLst>
                                        <p:tav tm="0">
                                          <p:val>
                                            <p:strVal val="#ppt_y+#ppt_h/2"/>
                                          </p:val>
                                        </p:tav>
                                        <p:tav tm="100000">
                                          <p:val>
                                            <p:strVal val="#ppt_y"/>
                                          </p:val>
                                        </p:tav>
                                      </p:tavLst>
                                    </p:anim>
                                    <p:anim calcmode="lin" valueType="num">
                                      <p:cBhvr>
                                        <p:cTn id="22" dur="500" fill="hold"/>
                                        <p:tgtEl>
                                          <p:spTgt spid="35"/>
                                        </p:tgtEl>
                                        <p:attrNameLst>
                                          <p:attrName>ppt_w</p:attrName>
                                        </p:attrNameLst>
                                      </p:cBhvr>
                                      <p:tavLst>
                                        <p:tav tm="0">
                                          <p:val>
                                            <p:strVal val="#ppt_w"/>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childTnLst>
                                </p:cTn>
                              </p:par>
                            </p:childTnLst>
                          </p:cTn>
                        </p:par>
                        <p:par>
                          <p:cTn id="24" fill="hold">
                            <p:stCondLst>
                              <p:cond delay="3500"/>
                            </p:stCondLst>
                            <p:childTnLst>
                              <p:par>
                                <p:cTn id="25" presetID="2" presetClass="entr" presetSubtype="8" decel="5000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1000" fill="hold"/>
                                        <p:tgtEl>
                                          <p:spTgt spid="4"/>
                                        </p:tgtEl>
                                        <p:attrNameLst>
                                          <p:attrName>ppt_x</p:attrName>
                                        </p:attrNameLst>
                                      </p:cBhvr>
                                      <p:tavLst>
                                        <p:tav tm="0">
                                          <p:val>
                                            <p:strVal val="0-#ppt_w/2"/>
                                          </p:val>
                                        </p:tav>
                                        <p:tav tm="100000">
                                          <p:val>
                                            <p:strVal val="#ppt_x"/>
                                          </p:val>
                                        </p:tav>
                                      </p:tavLst>
                                    </p:anim>
                                    <p:anim calcmode="lin" valueType="num">
                                      <p:cBhvr additive="base">
                                        <p:cTn id="28" dur="1000" fill="hold"/>
                                        <p:tgtEl>
                                          <p:spTgt spid="4"/>
                                        </p:tgtEl>
                                        <p:attrNameLst>
                                          <p:attrName>ppt_y</p:attrName>
                                        </p:attrNameLst>
                                      </p:cBhvr>
                                      <p:tavLst>
                                        <p:tav tm="0">
                                          <p:val>
                                            <p:strVal val="#ppt_y"/>
                                          </p:val>
                                        </p:tav>
                                        <p:tav tm="100000">
                                          <p:val>
                                            <p:strVal val="#ppt_y"/>
                                          </p:val>
                                        </p:tav>
                                      </p:tavLst>
                                    </p:anim>
                                  </p:childTnLst>
                                </p:cTn>
                              </p:par>
                            </p:childTnLst>
                          </p:cTn>
                        </p:par>
                        <p:par>
                          <p:cTn id="29" fill="hold">
                            <p:stCondLst>
                              <p:cond delay="4500"/>
                            </p:stCondLst>
                            <p:childTnLst>
                              <p:par>
                                <p:cTn id="30" presetID="55" presetClass="entr" presetSubtype="0"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strVal val="#ppt_w*0.70"/>
                                          </p:val>
                                        </p:tav>
                                        <p:tav tm="100000">
                                          <p:val>
                                            <p:strVal val="#ppt_w"/>
                                          </p:val>
                                        </p:tav>
                                      </p:tavLst>
                                    </p:anim>
                                    <p:anim calcmode="lin" valueType="num">
                                      <p:cBhvr>
                                        <p:cTn id="33" dur="1000" fill="hold"/>
                                        <p:tgtEl>
                                          <p:spTgt spid="3"/>
                                        </p:tgtEl>
                                        <p:attrNameLst>
                                          <p:attrName>ppt_h</p:attrName>
                                        </p:attrNameLst>
                                      </p:cBhvr>
                                      <p:tavLst>
                                        <p:tav tm="0">
                                          <p:val>
                                            <p:strVal val="#ppt_h"/>
                                          </p:val>
                                        </p:tav>
                                        <p:tav tm="100000">
                                          <p:val>
                                            <p:strVal val="#ppt_h"/>
                                          </p:val>
                                        </p:tav>
                                      </p:tavLst>
                                    </p:anim>
                                    <p:animEffect transition="in" filter="fade">
                                      <p:cBhvr>
                                        <p:cTn id="34" dur="1000"/>
                                        <p:tgtEl>
                                          <p:spTgt spid="3"/>
                                        </p:tgtEl>
                                      </p:cBhvr>
                                    </p:animEffect>
                                  </p:childTnLst>
                                </p:cTn>
                              </p:par>
                            </p:childTnLst>
                          </p:cTn>
                        </p:par>
                        <p:par>
                          <p:cTn id="35" fill="hold">
                            <p:stCondLst>
                              <p:cond delay="5500"/>
                            </p:stCondLst>
                            <p:childTnLst>
                              <p:par>
                                <p:cTn id="36" presetID="2" presetClass="entr" presetSubtype="2" fill="hold" grpId="0" nodeType="afterEffect">
                                  <p:stCondLst>
                                    <p:cond delay="0"/>
                                  </p:stCondLst>
                                  <p:iterate type="lt">
                                    <p:tmPct val="10000"/>
                                  </p:iterate>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1000" fill="hold"/>
                                        <p:tgtEl>
                                          <p:spTgt spid="37"/>
                                        </p:tgtEl>
                                        <p:attrNameLst>
                                          <p:attrName>ppt_x</p:attrName>
                                        </p:attrNameLst>
                                      </p:cBhvr>
                                      <p:tavLst>
                                        <p:tav tm="0">
                                          <p:val>
                                            <p:strVal val="1+#ppt_w/2"/>
                                          </p:val>
                                        </p:tav>
                                        <p:tav tm="100000">
                                          <p:val>
                                            <p:strVal val="#ppt_x"/>
                                          </p:val>
                                        </p:tav>
                                      </p:tavLst>
                                    </p:anim>
                                    <p:anim calcmode="lin" valueType="num">
                                      <p:cBhvr additive="base">
                                        <p:cTn id="39" dur="1000" fill="hold"/>
                                        <p:tgtEl>
                                          <p:spTgt spid="37"/>
                                        </p:tgtEl>
                                        <p:attrNameLst>
                                          <p:attrName>ppt_y</p:attrName>
                                        </p:attrNameLst>
                                      </p:cBhvr>
                                      <p:tavLst>
                                        <p:tav tm="0">
                                          <p:val>
                                            <p:strVal val="#ppt_y"/>
                                          </p:val>
                                        </p:tav>
                                        <p:tav tm="100000">
                                          <p:val>
                                            <p:strVal val="#ppt_y"/>
                                          </p:val>
                                        </p:tav>
                                      </p:tavLst>
                                    </p:anim>
                                  </p:childTnLst>
                                </p:cTn>
                              </p:par>
                            </p:childTnLst>
                          </p:cTn>
                        </p:par>
                        <p:par>
                          <p:cTn id="40" fill="hold">
                            <p:stCondLst>
                              <p:cond delay="6800"/>
                            </p:stCondLst>
                            <p:childTnLst>
                              <p:par>
                                <p:cTn id="41" presetID="27" presetClass="emph" presetSubtype="0" fill="remove" grpId="1" nodeType="afterEffect">
                                  <p:stCondLst>
                                    <p:cond delay="0"/>
                                  </p:stCondLst>
                                  <p:iterate type="lt">
                                    <p:tmPct val="10000"/>
                                  </p:iterate>
                                  <p:childTnLst>
                                    <p:animClr clrSpc="rgb" dir="cw">
                                      <p:cBhvr override="childStyle">
                                        <p:cTn id="42" dur="500" autoRev="1" fill="remove"/>
                                        <p:tgtEl>
                                          <p:spTgt spid="37"/>
                                        </p:tgtEl>
                                        <p:attrNameLst>
                                          <p:attrName>style.color</p:attrName>
                                        </p:attrNameLst>
                                      </p:cBhvr>
                                      <p:to>
                                        <a:schemeClr val="bg1"/>
                                      </p:to>
                                    </p:animClr>
                                    <p:animClr clrSpc="rgb" dir="cw">
                                      <p:cBhvr>
                                        <p:cTn id="43" dur="500" autoRev="1" fill="remove"/>
                                        <p:tgtEl>
                                          <p:spTgt spid="37"/>
                                        </p:tgtEl>
                                        <p:attrNameLst>
                                          <p:attrName>fillcolor</p:attrName>
                                        </p:attrNameLst>
                                      </p:cBhvr>
                                      <p:to>
                                        <a:schemeClr val="bg1"/>
                                      </p:to>
                                    </p:animClr>
                                    <p:set>
                                      <p:cBhvr>
                                        <p:cTn id="44" dur="500" autoRev="1" fill="remove"/>
                                        <p:tgtEl>
                                          <p:spTgt spid="37"/>
                                        </p:tgtEl>
                                        <p:attrNameLst>
                                          <p:attrName>fill.type</p:attrName>
                                        </p:attrNameLst>
                                      </p:cBhvr>
                                      <p:to>
                                        <p:strVal val="solid"/>
                                      </p:to>
                                    </p:set>
                                    <p:set>
                                      <p:cBhvr>
                                        <p:cTn id="45" dur="500" autoRev="1" fill="remove"/>
                                        <p:tgtEl>
                                          <p:spTgt spid="37"/>
                                        </p:tgtEl>
                                        <p:attrNameLst>
                                          <p:attrName>fill.on</p:attrName>
                                        </p:attrNameLst>
                                      </p:cBhvr>
                                      <p:to>
                                        <p:strVal val="true"/>
                                      </p:to>
                                    </p:set>
                                  </p:childTnLst>
                                </p:cTn>
                              </p:par>
                            </p:childTnLst>
                          </p:cTn>
                        </p:par>
                        <p:par>
                          <p:cTn id="46" fill="hold">
                            <p:stCondLst>
                              <p:cond delay="8100"/>
                            </p:stCondLst>
                            <p:childTnLst>
                              <p:par>
                                <p:cTn id="47" presetID="1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 calcmode="lin" valueType="num">
                                      <p:cBhvr additive="base">
                                        <p:cTn id="49" dur="500"/>
                                        <p:tgtEl>
                                          <p:spTgt spid="44"/>
                                        </p:tgtEl>
                                        <p:attrNameLst>
                                          <p:attrName>ppt_y</p:attrName>
                                        </p:attrNameLst>
                                      </p:cBhvr>
                                      <p:tavLst>
                                        <p:tav tm="0">
                                          <p:val>
                                            <p:strVal val="#ppt_y+#ppt_h*1.125000"/>
                                          </p:val>
                                        </p:tav>
                                        <p:tav tm="100000">
                                          <p:val>
                                            <p:strVal val="#ppt_y"/>
                                          </p:val>
                                        </p:tav>
                                      </p:tavLst>
                                    </p:anim>
                                    <p:animEffect transition="in" filter="wipe(up)">
                                      <p:cBhvr>
                                        <p:cTn id="50" dur="500"/>
                                        <p:tgtEl>
                                          <p:spTgt spid="44"/>
                                        </p:tgtEl>
                                      </p:cBhvr>
                                    </p:animEffect>
                                  </p:childTnLst>
                                </p:cTn>
                              </p:par>
                            </p:childTnLst>
                          </p:cTn>
                        </p:par>
                        <p:par>
                          <p:cTn id="51" fill="hold">
                            <p:stCondLst>
                              <p:cond delay="8600"/>
                            </p:stCondLst>
                            <p:childTnLst>
                              <p:par>
                                <p:cTn id="52" presetID="2" presetClass="entr" presetSubtype="4" decel="38000" fill="hold" grpId="0" nodeType="after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1000" fill="hold"/>
                                        <p:tgtEl>
                                          <p:spTgt spid="38"/>
                                        </p:tgtEl>
                                        <p:attrNameLst>
                                          <p:attrName>ppt_x</p:attrName>
                                        </p:attrNameLst>
                                      </p:cBhvr>
                                      <p:tavLst>
                                        <p:tav tm="0">
                                          <p:val>
                                            <p:strVal val="#ppt_x"/>
                                          </p:val>
                                        </p:tav>
                                        <p:tav tm="100000">
                                          <p:val>
                                            <p:strVal val="#ppt_x"/>
                                          </p:val>
                                        </p:tav>
                                      </p:tavLst>
                                    </p:anim>
                                    <p:anim calcmode="lin" valueType="num">
                                      <p:cBhvr additive="base">
                                        <p:cTn id="55" dur="10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decel="3800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1000" fill="hold"/>
                                        <p:tgtEl>
                                          <p:spTgt spid="41"/>
                                        </p:tgtEl>
                                        <p:attrNameLst>
                                          <p:attrName>ppt_x</p:attrName>
                                        </p:attrNameLst>
                                      </p:cBhvr>
                                      <p:tavLst>
                                        <p:tav tm="0">
                                          <p:val>
                                            <p:strVal val="#ppt_x"/>
                                          </p:val>
                                        </p:tav>
                                        <p:tav tm="100000">
                                          <p:val>
                                            <p:strVal val="#ppt_x"/>
                                          </p:val>
                                        </p:tav>
                                      </p:tavLst>
                                    </p:anim>
                                    <p:anim calcmode="lin" valueType="num">
                                      <p:cBhvr additive="base">
                                        <p:cTn id="59" dur="1000" fill="hold"/>
                                        <p:tgtEl>
                                          <p:spTgt spid="41"/>
                                        </p:tgtEl>
                                        <p:attrNameLst>
                                          <p:attrName>ppt_y</p:attrName>
                                        </p:attrNameLst>
                                      </p:cBhvr>
                                      <p:tavLst>
                                        <p:tav tm="0">
                                          <p:val>
                                            <p:strVal val="1+#ppt_h/2"/>
                                          </p:val>
                                        </p:tav>
                                        <p:tav tm="100000">
                                          <p:val>
                                            <p:strVal val="#ppt_y"/>
                                          </p:val>
                                        </p:tav>
                                      </p:tavLst>
                                    </p:anim>
                                  </p:childTnLst>
                                </p:cTn>
                              </p:par>
                              <p:par>
                                <p:cTn id="60" presetID="2" presetClass="entr" presetSubtype="4" decel="38000" fill="hold" grpId="0" nodeType="withEffect">
                                  <p:stCondLst>
                                    <p:cond delay="30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1000" fill="hold"/>
                                        <p:tgtEl>
                                          <p:spTgt spid="45"/>
                                        </p:tgtEl>
                                        <p:attrNameLst>
                                          <p:attrName>ppt_x</p:attrName>
                                        </p:attrNameLst>
                                      </p:cBhvr>
                                      <p:tavLst>
                                        <p:tav tm="0">
                                          <p:val>
                                            <p:strVal val="#ppt_x"/>
                                          </p:val>
                                        </p:tav>
                                        <p:tav tm="100000">
                                          <p:val>
                                            <p:strVal val="#ppt_x"/>
                                          </p:val>
                                        </p:tav>
                                      </p:tavLst>
                                    </p:anim>
                                    <p:anim calcmode="lin" valueType="num">
                                      <p:cBhvr additive="base">
                                        <p:cTn id="63" dur="10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38000" fill="hold" grpId="0" nodeType="withEffect">
                                  <p:stCondLst>
                                    <p:cond delay="30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1000" fill="hold"/>
                                        <p:tgtEl>
                                          <p:spTgt spid="42"/>
                                        </p:tgtEl>
                                        <p:attrNameLst>
                                          <p:attrName>ppt_x</p:attrName>
                                        </p:attrNameLst>
                                      </p:cBhvr>
                                      <p:tavLst>
                                        <p:tav tm="0">
                                          <p:val>
                                            <p:strVal val="#ppt_x"/>
                                          </p:val>
                                        </p:tav>
                                        <p:tav tm="100000">
                                          <p:val>
                                            <p:strVal val="#ppt_x"/>
                                          </p:val>
                                        </p:tav>
                                      </p:tavLst>
                                    </p:anim>
                                    <p:anim calcmode="lin" valueType="num">
                                      <p:cBhvr additive="base">
                                        <p:cTn id="67" dur="1000" fill="hold"/>
                                        <p:tgtEl>
                                          <p:spTgt spid="42"/>
                                        </p:tgtEl>
                                        <p:attrNameLst>
                                          <p:attrName>ppt_y</p:attrName>
                                        </p:attrNameLst>
                                      </p:cBhvr>
                                      <p:tavLst>
                                        <p:tav tm="0">
                                          <p:val>
                                            <p:strVal val="1+#ppt_h/2"/>
                                          </p:val>
                                        </p:tav>
                                        <p:tav tm="100000">
                                          <p:val>
                                            <p:strVal val="#ppt_y"/>
                                          </p:val>
                                        </p:tav>
                                      </p:tavLst>
                                    </p:anim>
                                  </p:childTnLst>
                                </p:cTn>
                              </p:par>
                              <p:par>
                                <p:cTn id="68" presetID="2" presetClass="entr" presetSubtype="4" decel="38000" fill="hold" grpId="0" nodeType="withEffect">
                                  <p:stCondLst>
                                    <p:cond delay="600"/>
                                  </p:stCondLst>
                                  <p:childTnLst>
                                    <p:set>
                                      <p:cBhvr>
                                        <p:cTn id="69" dur="1" fill="hold">
                                          <p:stCondLst>
                                            <p:cond delay="0"/>
                                          </p:stCondLst>
                                        </p:cTn>
                                        <p:tgtEl>
                                          <p:spTgt spid="39"/>
                                        </p:tgtEl>
                                        <p:attrNameLst>
                                          <p:attrName>style.visibility</p:attrName>
                                        </p:attrNameLst>
                                      </p:cBhvr>
                                      <p:to>
                                        <p:strVal val="visible"/>
                                      </p:to>
                                    </p:set>
                                    <p:anim calcmode="lin" valueType="num">
                                      <p:cBhvr additive="base">
                                        <p:cTn id="70" dur="1000" fill="hold"/>
                                        <p:tgtEl>
                                          <p:spTgt spid="39"/>
                                        </p:tgtEl>
                                        <p:attrNameLst>
                                          <p:attrName>ppt_x</p:attrName>
                                        </p:attrNameLst>
                                      </p:cBhvr>
                                      <p:tavLst>
                                        <p:tav tm="0">
                                          <p:val>
                                            <p:strVal val="#ppt_x"/>
                                          </p:val>
                                        </p:tav>
                                        <p:tav tm="100000">
                                          <p:val>
                                            <p:strVal val="#ppt_x"/>
                                          </p:val>
                                        </p:tav>
                                      </p:tavLst>
                                    </p:anim>
                                    <p:anim calcmode="lin" valueType="num">
                                      <p:cBhvr additive="base">
                                        <p:cTn id="71" dur="1000" fill="hold"/>
                                        <p:tgtEl>
                                          <p:spTgt spid="39"/>
                                        </p:tgtEl>
                                        <p:attrNameLst>
                                          <p:attrName>ppt_y</p:attrName>
                                        </p:attrNameLst>
                                      </p:cBhvr>
                                      <p:tavLst>
                                        <p:tav tm="0">
                                          <p:val>
                                            <p:strVal val="1+#ppt_h/2"/>
                                          </p:val>
                                        </p:tav>
                                        <p:tav tm="100000">
                                          <p:val>
                                            <p:strVal val="#ppt_y"/>
                                          </p:val>
                                        </p:tav>
                                      </p:tavLst>
                                    </p:anim>
                                  </p:childTnLst>
                                </p:cTn>
                              </p:par>
                              <p:par>
                                <p:cTn id="72" presetID="2" presetClass="entr" presetSubtype="4" decel="38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1+#ppt_h/2"/>
                                          </p:val>
                                        </p:tav>
                                        <p:tav tm="100000">
                                          <p:val>
                                            <p:strVal val="#ppt_y"/>
                                          </p:val>
                                        </p:tav>
                                      </p:tavLst>
                                    </p:anim>
                                  </p:childTnLst>
                                </p:cTn>
                              </p:par>
                              <p:par>
                                <p:cTn id="76" presetID="2" presetClass="entr" presetSubtype="4" decel="38000" fill="hold" grpId="0" nodeType="withEffect">
                                  <p:stCondLst>
                                    <p:cond delay="90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1000" fill="hold"/>
                                        <p:tgtEl>
                                          <p:spTgt spid="40"/>
                                        </p:tgtEl>
                                        <p:attrNameLst>
                                          <p:attrName>ppt_x</p:attrName>
                                        </p:attrNameLst>
                                      </p:cBhvr>
                                      <p:tavLst>
                                        <p:tav tm="0">
                                          <p:val>
                                            <p:strVal val="#ppt_x"/>
                                          </p:val>
                                        </p:tav>
                                        <p:tav tm="100000">
                                          <p:val>
                                            <p:strVal val="#ppt_x"/>
                                          </p:val>
                                        </p:tav>
                                      </p:tavLst>
                                    </p:anim>
                                    <p:anim calcmode="lin" valueType="num">
                                      <p:cBhvr additive="base">
                                        <p:cTn id="79" dur="10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 grpId="0"/>
      <p:bldP spid="4" grpId="0" animBg="1"/>
      <p:bldP spid="35" grpId="0" animBg="1"/>
      <p:bldP spid="36" grpId="0"/>
      <p:bldP spid="37" grpId="0"/>
      <p:bldP spid="37" grpId="1"/>
      <p:bldP spid="38" grpId="0"/>
      <p:bldP spid="39" grpId="0"/>
      <p:bldP spid="40" grpId="0"/>
      <p:bldP spid="41" grpId="0"/>
      <p:bldP spid="42" grpId="0"/>
      <p:bldP spid="43" grpId="0"/>
      <p:bldP spid="44"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组织架构</a:t>
            </a:r>
            <a:endParaRPr lang="zh-CN" altLang="en-US" sz="2400" dirty="0">
              <a:solidFill>
                <a:schemeClr val="accent2"/>
              </a:solidFill>
              <a:cs typeface="+mn-ea"/>
              <a:sym typeface="+mn-lt"/>
            </a:endParaRPr>
          </a:p>
        </p:txBody>
      </p:sp>
      <p:sp>
        <p:nvSpPr>
          <p:cNvPr id="23" name="TextBox 21"/>
          <p:cNvSpPr txBox="1"/>
          <p:nvPr/>
        </p:nvSpPr>
        <p:spPr>
          <a:xfrm>
            <a:off x="695459" y="666052"/>
            <a:ext cx="2692430"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The enterprise architecture </a:t>
            </a:r>
            <a:endParaRPr lang="en-US" altLang="zh-CN" dirty="0">
              <a:latin typeface="+mn-lt"/>
              <a:ea typeface="+mn-ea"/>
              <a:cs typeface="+mn-ea"/>
              <a:sym typeface="+mn-lt"/>
            </a:endParaRPr>
          </a:p>
        </p:txBody>
      </p:sp>
      <p:grpSp>
        <p:nvGrpSpPr>
          <p:cNvPr id="5" name="组合 131"/>
          <p:cNvGrpSpPr/>
          <p:nvPr/>
        </p:nvGrpSpPr>
        <p:grpSpPr>
          <a:xfrm>
            <a:off x="1777984" y="2410701"/>
            <a:ext cx="2282918" cy="610355"/>
            <a:chOff x="1562061" y="1969310"/>
            <a:chExt cx="3068502" cy="610355"/>
          </a:xfrm>
        </p:grpSpPr>
        <p:sp>
          <p:nvSpPr>
            <p:cNvPr id="6" name="Line 33"/>
            <p:cNvSpPr>
              <a:spLocks noChangeShapeType="1"/>
            </p:cNvSpPr>
            <p:nvPr/>
          </p:nvSpPr>
          <p:spPr bwMode="auto">
            <a:xfrm>
              <a:off x="1562061" y="2244288"/>
              <a:ext cx="3064368" cy="0"/>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7" name="Line 34"/>
            <p:cNvSpPr>
              <a:spLocks noChangeShapeType="1"/>
            </p:cNvSpPr>
            <p:nvPr/>
          </p:nvSpPr>
          <p:spPr bwMode="auto">
            <a:xfrm>
              <a:off x="1563438" y="2241109"/>
              <a:ext cx="0" cy="338556"/>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8" name="Line 35"/>
            <p:cNvSpPr>
              <a:spLocks noChangeShapeType="1"/>
            </p:cNvSpPr>
            <p:nvPr/>
          </p:nvSpPr>
          <p:spPr bwMode="auto">
            <a:xfrm>
              <a:off x="4630563" y="2241109"/>
              <a:ext cx="0" cy="338556"/>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9" name="Line 36"/>
            <p:cNvSpPr>
              <a:spLocks noChangeShapeType="1"/>
            </p:cNvSpPr>
            <p:nvPr/>
          </p:nvSpPr>
          <p:spPr bwMode="auto">
            <a:xfrm>
              <a:off x="3099756" y="1969310"/>
              <a:ext cx="0" cy="276567"/>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grpSp>
      <p:grpSp>
        <p:nvGrpSpPr>
          <p:cNvPr id="10" name="组合 136"/>
          <p:cNvGrpSpPr/>
          <p:nvPr/>
        </p:nvGrpSpPr>
        <p:grpSpPr>
          <a:xfrm>
            <a:off x="1274974" y="3478823"/>
            <a:ext cx="1045799" cy="538830"/>
            <a:chOff x="1030205" y="3037432"/>
            <a:chExt cx="1045799" cy="538830"/>
          </a:xfrm>
        </p:grpSpPr>
        <p:sp>
          <p:nvSpPr>
            <p:cNvPr id="11" name="Line 37"/>
            <p:cNvSpPr>
              <a:spLocks noChangeShapeType="1"/>
            </p:cNvSpPr>
            <p:nvPr/>
          </p:nvSpPr>
          <p:spPr bwMode="auto">
            <a:xfrm>
              <a:off x="1030205" y="3290157"/>
              <a:ext cx="1044421" cy="0"/>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2" name="Line 38"/>
            <p:cNvSpPr>
              <a:spLocks noChangeShapeType="1"/>
            </p:cNvSpPr>
            <p:nvPr/>
          </p:nvSpPr>
          <p:spPr bwMode="auto">
            <a:xfrm>
              <a:off x="1030205"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3" name="Line 39"/>
            <p:cNvSpPr>
              <a:spLocks noChangeShapeType="1"/>
            </p:cNvSpPr>
            <p:nvPr/>
          </p:nvSpPr>
          <p:spPr bwMode="auto">
            <a:xfrm>
              <a:off x="2076004"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4" name="Line 40"/>
            <p:cNvSpPr>
              <a:spLocks noChangeShapeType="1"/>
            </p:cNvSpPr>
            <p:nvPr/>
          </p:nvSpPr>
          <p:spPr bwMode="auto">
            <a:xfrm>
              <a:off x="1555171" y="3037432"/>
              <a:ext cx="0" cy="25590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grpSp>
      <p:grpSp>
        <p:nvGrpSpPr>
          <p:cNvPr id="15" name="组合 141"/>
          <p:cNvGrpSpPr/>
          <p:nvPr/>
        </p:nvGrpSpPr>
        <p:grpSpPr>
          <a:xfrm>
            <a:off x="3372086" y="3478823"/>
            <a:ext cx="1362707" cy="538830"/>
            <a:chOff x="3949898" y="3037432"/>
            <a:chExt cx="1362707" cy="538830"/>
          </a:xfrm>
        </p:grpSpPr>
        <p:sp>
          <p:nvSpPr>
            <p:cNvPr id="16" name="Line 43"/>
            <p:cNvSpPr>
              <a:spLocks noChangeShapeType="1"/>
            </p:cNvSpPr>
            <p:nvPr/>
          </p:nvSpPr>
          <p:spPr bwMode="auto">
            <a:xfrm>
              <a:off x="3949898" y="3290157"/>
              <a:ext cx="1361329" cy="0"/>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7" name="Line 44"/>
            <p:cNvSpPr>
              <a:spLocks noChangeShapeType="1"/>
            </p:cNvSpPr>
            <p:nvPr/>
          </p:nvSpPr>
          <p:spPr bwMode="auto">
            <a:xfrm>
              <a:off x="3951276"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8" name="Line 45"/>
            <p:cNvSpPr>
              <a:spLocks noChangeShapeType="1"/>
            </p:cNvSpPr>
            <p:nvPr/>
          </p:nvSpPr>
          <p:spPr bwMode="auto">
            <a:xfrm>
              <a:off x="5312605"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19" name="Line 46"/>
            <p:cNvSpPr>
              <a:spLocks noChangeShapeType="1"/>
            </p:cNvSpPr>
            <p:nvPr/>
          </p:nvSpPr>
          <p:spPr bwMode="auto">
            <a:xfrm>
              <a:off x="4633318" y="3037432"/>
              <a:ext cx="0" cy="25590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20" name="Line 49"/>
            <p:cNvSpPr>
              <a:spLocks noChangeShapeType="1"/>
            </p:cNvSpPr>
            <p:nvPr/>
          </p:nvSpPr>
          <p:spPr bwMode="auto">
            <a:xfrm>
              <a:off x="4633318" y="3288568"/>
              <a:ext cx="0" cy="287694"/>
            </a:xfrm>
            <a:prstGeom prst="line">
              <a:avLst/>
            </a:prstGeom>
            <a:noFill/>
            <a:ln w="7938" cap="flat">
              <a:solidFill>
                <a:srgbClr val="969696"/>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grpSp>
      <p:grpSp>
        <p:nvGrpSpPr>
          <p:cNvPr id="24" name="组合 147"/>
          <p:cNvGrpSpPr/>
          <p:nvPr/>
        </p:nvGrpSpPr>
        <p:grpSpPr>
          <a:xfrm>
            <a:off x="2027276" y="1951345"/>
            <a:ext cx="1785711" cy="452998"/>
            <a:chOff x="2227390" y="1773748"/>
            <a:chExt cx="1785711" cy="452998"/>
          </a:xfrm>
        </p:grpSpPr>
        <p:sp>
          <p:nvSpPr>
            <p:cNvPr id="25" name="Rectangle 29"/>
            <p:cNvSpPr>
              <a:spLocks noChangeArrowheads="1"/>
            </p:cNvSpPr>
            <p:nvPr/>
          </p:nvSpPr>
          <p:spPr bwMode="auto">
            <a:xfrm>
              <a:off x="2227390" y="1773748"/>
              <a:ext cx="1785711" cy="452998"/>
            </a:xfrm>
            <a:prstGeom prst="rect">
              <a:avLst/>
            </a:prstGeom>
            <a:solidFill>
              <a:schemeClr val="accent2"/>
            </a:solid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26" name="矩形 25"/>
            <p:cNvSpPr/>
            <p:nvPr/>
          </p:nvSpPr>
          <p:spPr>
            <a:xfrm>
              <a:off x="2660055" y="1800192"/>
              <a:ext cx="954107" cy="400110"/>
            </a:xfrm>
            <a:prstGeom prst="rect">
              <a:avLst/>
            </a:prstGeom>
          </p:spPr>
          <p:txBody>
            <a:bodyPr wrap="none">
              <a:spAutoFit/>
            </a:bodyPr>
            <a:lstStyle/>
            <a:p>
              <a:pPr marL="0" marR="0" lvl="0" indent="0" algn="just"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总经理</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27" name="组合 150"/>
          <p:cNvGrpSpPr/>
          <p:nvPr/>
        </p:nvGrpSpPr>
        <p:grpSpPr>
          <a:xfrm>
            <a:off x="1014558" y="3017877"/>
            <a:ext cx="1568009" cy="452998"/>
            <a:chOff x="1292796" y="2840280"/>
            <a:chExt cx="1568009" cy="452998"/>
          </a:xfrm>
          <a:solidFill>
            <a:srgbClr val="1DB5CD"/>
          </a:solidFill>
        </p:grpSpPr>
        <p:sp>
          <p:nvSpPr>
            <p:cNvPr id="28" name="Rectangle 30"/>
            <p:cNvSpPr>
              <a:spLocks noChangeArrowheads="1"/>
            </p:cNvSpPr>
            <p:nvPr/>
          </p:nvSpPr>
          <p:spPr bwMode="auto">
            <a:xfrm>
              <a:off x="1292796" y="2840280"/>
              <a:ext cx="1568009" cy="452998"/>
            </a:xfrm>
            <a:prstGeom prst="rect">
              <a:avLst/>
            </a:prstGeom>
            <a:solidFill>
              <a:schemeClr val="accent2"/>
            </a:solid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29" name="矩形 28"/>
            <p:cNvSpPr/>
            <p:nvPr/>
          </p:nvSpPr>
          <p:spPr>
            <a:xfrm>
              <a:off x="1485298" y="2885163"/>
              <a:ext cx="1210589" cy="400110"/>
            </a:xfrm>
            <a:prstGeom prst="rect">
              <a:avLst/>
            </a:prstGeom>
            <a:noFill/>
          </p:spPr>
          <p:txBody>
            <a:bodyPr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副总经理</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30" name="组合 153"/>
          <p:cNvGrpSpPr/>
          <p:nvPr/>
        </p:nvGrpSpPr>
        <p:grpSpPr>
          <a:xfrm>
            <a:off x="3261857" y="3017877"/>
            <a:ext cx="1568009" cy="452998"/>
            <a:chOff x="3540095" y="2840280"/>
            <a:chExt cx="1568009" cy="452998"/>
          </a:xfrm>
          <a:solidFill>
            <a:schemeClr val="accent2"/>
          </a:solidFill>
        </p:grpSpPr>
        <p:sp>
          <p:nvSpPr>
            <p:cNvPr id="31" name="Rectangle 32"/>
            <p:cNvSpPr>
              <a:spLocks noChangeArrowheads="1"/>
            </p:cNvSpPr>
            <p:nvPr/>
          </p:nvSpPr>
          <p:spPr bwMode="auto">
            <a:xfrm>
              <a:off x="3540095" y="2840280"/>
              <a:ext cx="1568009" cy="452998"/>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32" name="矩形 31"/>
            <p:cNvSpPr/>
            <p:nvPr/>
          </p:nvSpPr>
          <p:spPr>
            <a:xfrm>
              <a:off x="3730769" y="2885163"/>
              <a:ext cx="1210589" cy="400110"/>
            </a:xfrm>
            <a:prstGeom prst="rect">
              <a:avLst/>
            </a:prstGeom>
            <a:grpFill/>
          </p:spPr>
          <p:txBody>
            <a:bodyPr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副总经理</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33" name="组合 156"/>
          <p:cNvGrpSpPr/>
          <p:nvPr/>
        </p:nvGrpSpPr>
        <p:grpSpPr>
          <a:xfrm>
            <a:off x="2073184" y="4020831"/>
            <a:ext cx="506627" cy="2058360"/>
            <a:chOff x="2351422" y="3843234"/>
            <a:chExt cx="506627" cy="2058360"/>
          </a:xfrm>
          <a:solidFill>
            <a:schemeClr val="accent2"/>
          </a:solidFill>
        </p:grpSpPr>
        <p:sp>
          <p:nvSpPr>
            <p:cNvPr id="34" name="Rectangle 41"/>
            <p:cNvSpPr>
              <a:spLocks noChangeArrowheads="1"/>
            </p:cNvSpPr>
            <p:nvPr/>
          </p:nvSpPr>
          <p:spPr bwMode="auto">
            <a:xfrm>
              <a:off x="2355129" y="3843234"/>
              <a:ext cx="502920"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35" name="矩形 34"/>
            <p:cNvSpPr/>
            <p:nvPr/>
          </p:nvSpPr>
          <p:spPr>
            <a:xfrm>
              <a:off x="2351422" y="3962881"/>
              <a:ext cx="492443" cy="861774"/>
            </a:xfrm>
            <a:prstGeom prst="rect">
              <a:avLst/>
            </a:prstGeom>
            <a:grp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市场部</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36" name="组合 159"/>
          <p:cNvGrpSpPr/>
          <p:nvPr/>
        </p:nvGrpSpPr>
        <p:grpSpPr>
          <a:xfrm>
            <a:off x="3124071" y="4020831"/>
            <a:ext cx="501542" cy="2058360"/>
            <a:chOff x="3402309" y="3843234"/>
            <a:chExt cx="501542" cy="2058360"/>
          </a:xfrm>
          <a:solidFill>
            <a:schemeClr val="accent2"/>
          </a:solidFill>
        </p:grpSpPr>
        <p:sp>
          <p:nvSpPr>
            <p:cNvPr id="37" name="Rectangle 42"/>
            <p:cNvSpPr>
              <a:spLocks noChangeArrowheads="1"/>
            </p:cNvSpPr>
            <p:nvPr/>
          </p:nvSpPr>
          <p:spPr bwMode="auto">
            <a:xfrm>
              <a:off x="3402309"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38" name="矩形 37"/>
            <p:cNvSpPr/>
            <p:nvPr/>
          </p:nvSpPr>
          <p:spPr>
            <a:xfrm>
              <a:off x="3404116" y="3967560"/>
              <a:ext cx="492443" cy="861774"/>
            </a:xfrm>
            <a:prstGeom prst="rect">
              <a:avLst/>
            </a:prstGeom>
            <a:grp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研发部</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39" name="组合 162"/>
          <p:cNvGrpSpPr/>
          <p:nvPr/>
        </p:nvGrpSpPr>
        <p:grpSpPr>
          <a:xfrm>
            <a:off x="3799650" y="4020831"/>
            <a:ext cx="512139" cy="2058360"/>
            <a:chOff x="4077888" y="3843234"/>
            <a:chExt cx="512139" cy="2058360"/>
          </a:xfrm>
          <a:solidFill>
            <a:schemeClr val="accent2"/>
          </a:solidFill>
        </p:grpSpPr>
        <p:sp>
          <p:nvSpPr>
            <p:cNvPr id="40" name="Rectangle 48"/>
            <p:cNvSpPr>
              <a:spLocks noChangeArrowheads="1"/>
            </p:cNvSpPr>
            <p:nvPr/>
          </p:nvSpPr>
          <p:spPr bwMode="auto">
            <a:xfrm>
              <a:off x="4088485"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41" name="矩形 40"/>
            <p:cNvSpPr/>
            <p:nvPr/>
          </p:nvSpPr>
          <p:spPr>
            <a:xfrm>
              <a:off x="4077888" y="3963320"/>
              <a:ext cx="492443" cy="861774"/>
            </a:xfrm>
            <a:prstGeom prst="rect">
              <a:avLst/>
            </a:prstGeom>
            <a:no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财务部</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grpSp>
        <p:nvGrpSpPr>
          <p:cNvPr id="42" name="组合 165"/>
          <p:cNvGrpSpPr/>
          <p:nvPr/>
        </p:nvGrpSpPr>
        <p:grpSpPr>
          <a:xfrm>
            <a:off x="4496423" y="4020831"/>
            <a:ext cx="501542" cy="2058360"/>
            <a:chOff x="4774661" y="3843234"/>
            <a:chExt cx="501542" cy="2058360"/>
          </a:xfrm>
          <a:solidFill>
            <a:schemeClr val="accent2"/>
          </a:solidFill>
        </p:grpSpPr>
        <p:sp>
          <p:nvSpPr>
            <p:cNvPr id="43" name="Rectangle 47"/>
            <p:cNvSpPr>
              <a:spLocks noChangeArrowheads="1"/>
            </p:cNvSpPr>
            <p:nvPr/>
          </p:nvSpPr>
          <p:spPr bwMode="auto">
            <a:xfrm>
              <a:off x="4774661"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44" name="矩形 43"/>
            <p:cNvSpPr/>
            <p:nvPr/>
          </p:nvSpPr>
          <p:spPr>
            <a:xfrm>
              <a:off x="4775720" y="3963320"/>
              <a:ext cx="492443" cy="861774"/>
            </a:xfrm>
            <a:prstGeom prst="rect">
              <a:avLst/>
            </a:prstGeom>
            <a:grp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人事部</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sp>
        <p:nvSpPr>
          <p:cNvPr id="45" name="矩形 44"/>
          <p:cNvSpPr/>
          <p:nvPr/>
        </p:nvSpPr>
        <p:spPr>
          <a:xfrm>
            <a:off x="5786284" y="1434734"/>
            <a:ext cx="1210588"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总经理</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46" name="矩形 45"/>
          <p:cNvSpPr/>
          <p:nvPr/>
        </p:nvSpPr>
        <p:spPr>
          <a:xfrm>
            <a:off x="7069442" y="1363986"/>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负责经营战略及实施，协调全盘管理工作，推行公司的经营理念。</a:t>
            </a:r>
            <a:endParaRPr lang="zh-CN" altLang="en-US" sz="1600" dirty="0">
              <a:solidFill>
                <a:schemeClr val="bg1">
                  <a:lumMod val="85000"/>
                </a:schemeClr>
              </a:solidFill>
              <a:cs typeface="+mn-ea"/>
              <a:sym typeface="+mn-lt"/>
            </a:endParaRPr>
          </a:p>
        </p:txBody>
      </p:sp>
      <p:sp>
        <p:nvSpPr>
          <p:cNvPr id="47" name="矩形 46"/>
          <p:cNvSpPr/>
          <p:nvPr/>
        </p:nvSpPr>
        <p:spPr>
          <a:xfrm>
            <a:off x="5786284" y="2154516"/>
            <a:ext cx="1210588"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副总经理</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48" name="矩形 47"/>
          <p:cNvSpPr/>
          <p:nvPr/>
        </p:nvSpPr>
        <p:spPr>
          <a:xfrm>
            <a:off x="7069442" y="2069254"/>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配合总经理制定公司发展战略、负责日常管理及经营活动。</a:t>
            </a:r>
            <a:endParaRPr lang="zh-CN" altLang="en-US" sz="1600" dirty="0">
              <a:solidFill>
                <a:schemeClr val="bg1">
                  <a:lumMod val="85000"/>
                </a:schemeClr>
              </a:solidFill>
              <a:cs typeface="+mn-ea"/>
              <a:sym typeface="+mn-lt"/>
            </a:endParaRPr>
          </a:p>
        </p:txBody>
      </p:sp>
      <p:sp>
        <p:nvSpPr>
          <p:cNvPr id="49" name="矩形 48"/>
          <p:cNvSpPr/>
          <p:nvPr/>
        </p:nvSpPr>
        <p:spPr>
          <a:xfrm>
            <a:off x="5786284" y="2916018"/>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研发部</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50" name="矩形 49"/>
          <p:cNvSpPr/>
          <p:nvPr/>
        </p:nvSpPr>
        <p:spPr>
          <a:xfrm>
            <a:off x="7069442" y="2874298"/>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负责新活动和服务的开发。全面把握设计趋势及潮流，对设计人员开展常规培训。</a:t>
            </a:r>
            <a:endParaRPr lang="zh-CN" altLang="en-US" sz="1600" dirty="0">
              <a:solidFill>
                <a:schemeClr val="bg1">
                  <a:lumMod val="85000"/>
                </a:schemeClr>
              </a:solidFill>
              <a:cs typeface="+mn-ea"/>
              <a:sym typeface="+mn-lt"/>
            </a:endParaRPr>
          </a:p>
        </p:txBody>
      </p:sp>
      <p:sp>
        <p:nvSpPr>
          <p:cNvPr id="51" name="矩形 50"/>
          <p:cNvSpPr/>
          <p:nvPr/>
        </p:nvSpPr>
        <p:spPr>
          <a:xfrm>
            <a:off x="5786284" y="3734165"/>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市场部</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52" name="矩形 51"/>
          <p:cNvSpPr/>
          <p:nvPr/>
        </p:nvSpPr>
        <p:spPr>
          <a:xfrm>
            <a:off x="7069442" y="3730082"/>
            <a:ext cx="4277888" cy="338554"/>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负责市场推广以及市场信息的收集反馈工作。</a:t>
            </a:r>
            <a:endParaRPr lang="zh-CN" altLang="en-US" sz="1600" dirty="0">
              <a:solidFill>
                <a:schemeClr val="bg1">
                  <a:lumMod val="85000"/>
                </a:schemeClr>
              </a:solidFill>
              <a:cs typeface="+mn-ea"/>
              <a:sym typeface="+mn-lt"/>
            </a:endParaRPr>
          </a:p>
        </p:txBody>
      </p:sp>
      <p:sp>
        <p:nvSpPr>
          <p:cNvPr id="53" name="矩形 52"/>
          <p:cNvSpPr/>
          <p:nvPr/>
        </p:nvSpPr>
        <p:spPr>
          <a:xfrm>
            <a:off x="5786284" y="4504186"/>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采购部</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54" name="矩形 53"/>
          <p:cNvSpPr/>
          <p:nvPr/>
        </p:nvSpPr>
        <p:spPr>
          <a:xfrm>
            <a:off x="7069442" y="4462466"/>
            <a:ext cx="4277888" cy="338554"/>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负责采购食品、设备以及装饰品等。</a:t>
            </a:r>
            <a:endParaRPr lang="zh-CN" altLang="en-US" sz="1600" dirty="0">
              <a:solidFill>
                <a:schemeClr val="bg1">
                  <a:lumMod val="85000"/>
                </a:schemeClr>
              </a:solidFill>
              <a:cs typeface="+mn-ea"/>
              <a:sym typeface="+mn-lt"/>
            </a:endParaRPr>
          </a:p>
        </p:txBody>
      </p:sp>
      <p:sp>
        <p:nvSpPr>
          <p:cNvPr id="55" name="矩形 54"/>
          <p:cNvSpPr/>
          <p:nvPr/>
        </p:nvSpPr>
        <p:spPr>
          <a:xfrm>
            <a:off x="5786284" y="5193996"/>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人事部</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56" name="矩形 55"/>
          <p:cNvSpPr/>
          <p:nvPr/>
        </p:nvSpPr>
        <p:spPr>
          <a:xfrm>
            <a:off x="7069442" y="5108734"/>
            <a:ext cx="4277888" cy="584775"/>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负责人事管理，制定考评和激励机制，负责对人员的招聘、培训并负责后勤工作。</a:t>
            </a:r>
            <a:endParaRPr lang="zh-CN" altLang="en-US" sz="1600" dirty="0">
              <a:solidFill>
                <a:schemeClr val="bg1">
                  <a:lumMod val="85000"/>
                </a:schemeClr>
              </a:solidFill>
              <a:cs typeface="+mn-ea"/>
              <a:sym typeface="+mn-lt"/>
            </a:endParaRPr>
          </a:p>
        </p:txBody>
      </p:sp>
      <p:sp>
        <p:nvSpPr>
          <p:cNvPr id="57" name="矩形 56"/>
          <p:cNvSpPr/>
          <p:nvPr/>
        </p:nvSpPr>
        <p:spPr>
          <a:xfrm>
            <a:off x="5786284" y="5964017"/>
            <a:ext cx="1210587" cy="369332"/>
          </a:xfrm>
          <a:prstGeom prst="rect">
            <a:avLst/>
          </a:prstGeom>
          <a:solidFill>
            <a:schemeClr val="accent1"/>
          </a:solidFill>
          <a:ln w="19050">
            <a:noFill/>
          </a:ln>
          <a:effectLst>
            <a:outerShdw blurRad="101600" dist="76200" dir="18900000" sx="107000" sy="107000" algn="bl" rotWithShape="0">
              <a:prstClr val="black">
                <a:alpha val="30000"/>
              </a:prstClr>
            </a:outerShdw>
          </a:effectLst>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0" cap="none" spc="0" normalizeH="0" baseline="0" noProof="0" dirty="0">
                <a:ln>
                  <a:noFill/>
                </a:ln>
                <a:solidFill>
                  <a:schemeClr val="bg1">
                    <a:lumMod val="95000"/>
                  </a:schemeClr>
                </a:solidFill>
                <a:effectLst/>
                <a:uLnTx/>
                <a:uFillTx/>
                <a:cs typeface="+mn-ea"/>
                <a:sym typeface="+mn-lt"/>
              </a:rPr>
              <a:t>财务部</a:t>
            </a:r>
            <a:endParaRPr kumimoji="0" lang="zh-CN" altLang="en-US" sz="1800" b="1" i="0" u="none" strike="noStrike" kern="0" cap="none" spc="0" normalizeH="0" baseline="0" noProof="0" dirty="0">
              <a:ln>
                <a:noFill/>
              </a:ln>
              <a:solidFill>
                <a:schemeClr val="bg1">
                  <a:lumMod val="95000"/>
                </a:schemeClr>
              </a:solidFill>
              <a:effectLst/>
              <a:uLnTx/>
              <a:uFillTx/>
              <a:cs typeface="+mn-ea"/>
              <a:sym typeface="+mn-lt"/>
            </a:endParaRPr>
          </a:p>
        </p:txBody>
      </p:sp>
      <p:sp>
        <p:nvSpPr>
          <p:cNvPr id="58" name="矩形 57"/>
          <p:cNvSpPr/>
          <p:nvPr/>
        </p:nvSpPr>
        <p:spPr>
          <a:xfrm>
            <a:off x="7069442" y="5964017"/>
            <a:ext cx="4277888" cy="338554"/>
          </a:xfrm>
          <a:prstGeom prst="rect">
            <a:avLst/>
          </a:prstGeom>
        </p:spPr>
        <p:txBody>
          <a:bodyPr wrap="square">
            <a:spAutoFit/>
          </a:bodyPr>
          <a:lstStyle/>
          <a:p>
            <a:pPr algn="just" defTabSz="914400" fontAlgn="base">
              <a:spcBef>
                <a:spcPct val="0"/>
              </a:spcBef>
              <a:spcAft>
                <a:spcPct val="0"/>
              </a:spcAft>
              <a:buFont typeface="Arial" panose="020B0604020202020204" pitchFamily="34" charset="0"/>
              <a:buNone/>
            </a:pPr>
            <a:r>
              <a:rPr lang="zh-CN" altLang="en-US" sz="1600" dirty="0">
                <a:solidFill>
                  <a:schemeClr val="bg1">
                    <a:lumMod val="85000"/>
                  </a:schemeClr>
                </a:solidFill>
                <a:cs typeface="+mn-ea"/>
                <a:sym typeface="+mn-lt"/>
              </a:rPr>
              <a:t>对本公司的财务进行管理。</a:t>
            </a:r>
            <a:endParaRPr lang="zh-CN" altLang="en-US" sz="1600" dirty="0">
              <a:solidFill>
                <a:schemeClr val="bg1">
                  <a:lumMod val="85000"/>
                </a:schemeClr>
              </a:solidFill>
              <a:cs typeface="+mn-ea"/>
              <a:sym typeface="+mn-lt"/>
            </a:endParaRPr>
          </a:p>
        </p:txBody>
      </p:sp>
      <p:grpSp>
        <p:nvGrpSpPr>
          <p:cNvPr id="59" name="组合 182"/>
          <p:cNvGrpSpPr/>
          <p:nvPr/>
        </p:nvGrpSpPr>
        <p:grpSpPr>
          <a:xfrm>
            <a:off x="1031092" y="4020831"/>
            <a:ext cx="509630" cy="2058360"/>
            <a:chOff x="1309330" y="3843234"/>
            <a:chExt cx="509630" cy="2058360"/>
          </a:xfrm>
          <a:solidFill>
            <a:schemeClr val="accent2"/>
          </a:solidFill>
        </p:grpSpPr>
        <p:sp>
          <p:nvSpPr>
            <p:cNvPr id="60" name="Rectangle 31"/>
            <p:cNvSpPr>
              <a:spLocks noChangeArrowheads="1"/>
            </p:cNvSpPr>
            <p:nvPr/>
          </p:nvSpPr>
          <p:spPr bwMode="auto">
            <a:xfrm>
              <a:off x="1309330" y="3843234"/>
              <a:ext cx="501542" cy="2058360"/>
            </a:xfrm>
            <a:prstGeom prst="rect">
              <a:avLst/>
            </a:prstGeom>
            <a:grpFill/>
            <a:ln w="7938" cap="flat">
              <a:noFill/>
              <a:prstDash val="solid"/>
              <a:miter lim="800000"/>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bg1">
                    <a:lumMod val="95000"/>
                  </a:schemeClr>
                </a:solidFill>
                <a:effectLst/>
                <a:uLnTx/>
                <a:uFillTx/>
                <a:cs typeface="+mn-ea"/>
                <a:sym typeface="+mn-lt"/>
              </a:endParaRPr>
            </a:p>
          </p:txBody>
        </p:sp>
        <p:sp>
          <p:nvSpPr>
            <p:cNvPr id="61" name="矩形 60"/>
            <p:cNvSpPr/>
            <p:nvPr/>
          </p:nvSpPr>
          <p:spPr>
            <a:xfrm>
              <a:off x="1326517" y="3962881"/>
              <a:ext cx="492443" cy="861774"/>
            </a:xfrm>
            <a:prstGeom prst="rect">
              <a:avLst/>
            </a:prstGeom>
            <a:noFill/>
          </p:spPr>
          <p:txBody>
            <a:bodyPr vert="eaVert"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0" cap="none" spc="0" normalizeH="0" baseline="0" noProof="0" dirty="0">
                  <a:ln>
                    <a:noFill/>
                  </a:ln>
                  <a:solidFill>
                    <a:schemeClr val="bg1">
                      <a:lumMod val="95000"/>
                    </a:schemeClr>
                  </a:solidFill>
                  <a:effectLst/>
                  <a:uLnTx/>
                  <a:uFillTx/>
                  <a:cs typeface="+mn-ea"/>
                  <a:sym typeface="+mn-lt"/>
                </a:rPr>
                <a:t>采购部</a:t>
              </a:r>
              <a:endParaRPr kumimoji="0" lang="zh-CN" altLang="en-US" sz="2000" b="0" i="0" u="none" strike="noStrike" kern="0" cap="none" spc="0" normalizeH="0" baseline="0" noProof="0" dirty="0">
                <a:ln>
                  <a:noFill/>
                </a:ln>
                <a:solidFill>
                  <a:schemeClr val="bg1">
                    <a:lumMod val="95000"/>
                  </a:schemeClr>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1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strVal val="#ppt_w*0.70"/>
                                          </p:val>
                                        </p:tav>
                                        <p:tav tm="100000">
                                          <p:val>
                                            <p:strVal val="#ppt_w"/>
                                          </p:val>
                                        </p:tav>
                                      </p:tavLst>
                                    </p:anim>
                                    <p:anim calcmode="lin" valueType="num">
                                      <p:cBhvr>
                                        <p:cTn id="32" dur="1000" fill="hold"/>
                                        <p:tgtEl>
                                          <p:spTgt spid="5"/>
                                        </p:tgtEl>
                                        <p:attrNameLst>
                                          <p:attrName>ppt_h</p:attrName>
                                        </p:attrNameLst>
                                      </p:cBhvr>
                                      <p:tavLst>
                                        <p:tav tm="0">
                                          <p:val>
                                            <p:strVal val="#ppt_h"/>
                                          </p:val>
                                        </p:tav>
                                        <p:tav tm="100000">
                                          <p:val>
                                            <p:strVal val="#ppt_h"/>
                                          </p:val>
                                        </p:tav>
                                      </p:tavLst>
                                    </p:anim>
                                    <p:animEffect transition="in" filter="fade">
                                      <p:cBhvr>
                                        <p:cTn id="33" dur="1000"/>
                                        <p:tgtEl>
                                          <p:spTgt spid="5"/>
                                        </p:tgtEl>
                                      </p:cBhvr>
                                    </p:animEffect>
                                  </p:childTnLst>
                                </p:cTn>
                              </p:par>
                              <p:par>
                                <p:cTn id="34" presetID="55"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strVal val="#ppt_w*0.70"/>
                                          </p:val>
                                        </p:tav>
                                        <p:tav tm="100000">
                                          <p:val>
                                            <p:strVal val="#ppt_w"/>
                                          </p:val>
                                        </p:tav>
                                      </p:tavLst>
                                    </p:anim>
                                    <p:anim calcmode="lin" valueType="num">
                                      <p:cBhvr>
                                        <p:cTn id="37" dur="1000" fill="hold"/>
                                        <p:tgtEl>
                                          <p:spTgt spid="10"/>
                                        </p:tgtEl>
                                        <p:attrNameLst>
                                          <p:attrName>ppt_h</p:attrName>
                                        </p:attrNameLst>
                                      </p:cBhvr>
                                      <p:tavLst>
                                        <p:tav tm="0">
                                          <p:val>
                                            <p:strVal val="#ppt_h"/>
                                          </p:val>
                                        </p:tav>
                                        <p:tav tm="100000">
                                          <p:val>
                                            <p:strVal val="#ppt_h"/>
                                          </p:val>
                                        </p:tav>
                                      </p:tavLst>
                                    </p:anim>
                                    <p:animEffect transition="in" filter="fade">
                                      <p:cBhvr>
                                        <p:cTn id="38" dur="1000"/>
                                        <p:tgtEl>
                                          <p:spTgt spid="10"/>
                                        </p:tgtEl>
                                      </p:cBhvr>
                                    </p:animEffect>
                                  </p:childTnLst>
                                </p:cTn>
                              </p:par>
                              <p:par>
                                <p:cTn id="39" presetID="55"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strVal val="#ppt_w*0.70"/>
                                          </p:val>
                                        </p:tav>
                                        <p:tav tm="100000">
                                          <p:val>
                                            <p:strVal val="#ppt_w"/>
                                          </p:val>
                                        </p:tav>
                                      </p:tavLst>
                                    </p:anim>
                                    <p:anim calcmode="lin" valueType="num">
                                      <p:cBhvr>
                                        <p:cTn id="42" dur="1000" fill="hold"/>
                                        <p:tgtEl>
                                          <p:spTgt spid="15"/>
                                        </p:tgtEl>
                                        <p:attrNameLst>
                                          <p:attrName>ppt_h</p:attrName>
                                        </p:attrNameLst>
                                      </p:cBhvr>
                                      <p:tavLst>
                                        <p:tav tm="0">
                                          <p:val>
                                            <p:strVal val="#ppt_h"/>
                                          </p:val>
                                        </p:tav>
                                        <p:tav tm="100000">
                                          <p:val>
                                            <p:strVal val="#ppt_h"/>
                                          </p:val>
                                        </p:tav>
                                      </p:tavLst>
                                    </p:anim>
                                    <p:animEffect transition="in" filter="fade">
                                      <p:cBhvr>
                                        <p:cTn id="43" dur="1000"/>
                                        <p:tgtEl>
                                          <p:spTgt spid="15"/>
                                        </p:tgtEl>
                                      </p:cBhvr>
                                    </p:animEffect>
                                  </p:childTnLst>
                                </p:cTn>
                              </p:par>
                              <p:par>
                                <p:cTn id="44" presetID="55"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1000" fill="hold"/>
                                        <p:tgtEl>
                                          <p:spTgt spid="24"/>
                                        </p:tgtEl>
                                        <p:attrNameLst>
                                          <p:attrName>ppt_w</p:attrName>
                                        </p:attrNameLst>
                                      </p:cBhvr>
                                      <p:tavLst>
                                        <p:tav tm="0">
                                          <p:val>
                                            <p:strVal val="#ppt_w*0.70"/>
                                          </p:val>
                                        </p:tav>
                                        <p:tav tm="100000">
                                          <p:val>
                                            <p:strVal val="#ppt_w"/>
                                          </p:val>
                                        </p:tav>
                                      </p:tavLst>
                                    </p:anim>
                                    <p:anim calcmode="lin" valueType="num">
                                      <p:cBhvr>
                                        <p:cTn id="47" dur="1000" fill="hold"/>
                                        <p:tgtEl>
                                          <p:spTgt spid="24"/>
                                        </p:tgtEl>
                                        <p:attrNameLst>
                                          <p:attrName>ppt_h</p:attrName>
                                        </p:attrNameLst>
                                      </p:cBhvr>
                                      <p:tavLst>
                                        <p:tav tm="0">
                                          <p:val>
                                            <p:strVal val="#ppt_h"/>
                                          </p:val>
                                        </p:tav>
                                        <p:tav tm="100000">
                                          <p:val>
                                            <p:strVal val="#ppt_h"/>
                                          </p:val>
                                        </p:tav>
                                      </p:tavLst>
                                    </p:anim>
                                    <p:animEffect transition="in" filter="fade">
                                      <p:cBhvr>
                                        <p:cTn id="48" dur="1000"/>
                                        <p:tgtEl>
                                          <p:spTgt spid="24"/>
                                        </p:tgtEl>
                                      </p:cBhvr>
                                    </p:animEffect>
                                  </p:childTnLst>
                                </p:cTn>
                              </p:par>
                              <p:par>
                                <p:cTn id="49" presetID="55"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p:cTn id="51" dur="1000" fill="hold"/>
                                        <p:tgtEl>
                                          <p:spTgt spid="27"/>
                                        </p:tgtEl>
                                        <p:attrNameLst>
                                          <p:attrName>ppt_w</p:attrName>
                                        </p:attrNameLst>
                                      </p:cBhvr>
                                      <p:tavLst>
                                        <p:tav tm="0">
                                          <p:val>
                                            <p:strVal val="#ppt_w*0.70"/>
                                          </p:val>
                                        </p:tav>
                                        <p:tav tm="100000">
                                          <p:val>
                                            <p:strVal val="#ppt_w"/>
                                          </p:val>
                                        </p:tav>
                                      </p:tavLst>
                                    </p:anim>
                                    <p:anim calcmode="lin" valueType="num">
                                      <p:cBhvr>
                                        <p:cTn id="52" dur="1000" fill="hold"/>
                                        <p:tgtEl>
                                          <p:spTgt spid="27"/>
                                        </p:tgtEl>
                                        <p:attrNameLst>
                                          <p:attrName>ppt_h</p:attrName>
                                        </p:attrNameLst>
                                      </p:cBhvr>
                                      <p:tavLst>
                                        <p:tav tm="0">
                                          <p:val>
                                            <p:strVal val="#ppt_h"/>
                                          </p:val>
                                        </p:tav>
                                        <p:tav tm="100000">
                                          <p:val>
                                            <p:strVal val="#ppt_h"/>
                                          </p:val>
                                        </p:tav>
                                      </p:tavLst>
                                    </p:anim>
                                    <p:animEffect transition="in" filter="fade">
                                      <p:cBhvr>
                                        <p:cTn id="53" dur="1000"/>
                                        <p:tgtEl>
                                          <p:spTgt spid="27"/>
                                        </p:tgtEl>
                                      </p:cBhvr>
                                    </p:animEffect>
                                  </p:childTnLst>
                                </p:cTn>
                              </p:par>
                              <p:par>
                                <p:cTn id="54" presetID="55" presetClass="entr" presetSubtype="0" fill="hold"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1000" fill="hold"/>
                                        <p:tgtEl>
                                          <p:spTgt spid="30"/>
                                        </p:tgtEl>
                                        <p:attrNameLst>
                                          <p:attrName>ppt_w</p:attrName>
                                        </p:attrNameLst>
                                      </p:cBhvr>
                                      <p:tavLst>
                                        <p:tav tm="0">
                                          <p:val>
                                            <p:strVal val="#ppt_w*0.70"/>
                                          </p:val>
                                        </p:tav>
                                        <p:tav tm="100000">
                                          <p:val>
                                            <p:strVal val="#ppt_w"/>
                                          </p:val>
                                        </p:tav>
                                      </p:tavLst>
                                    </p:anim>
                                    <p:anim calcmode="lin" valueType="num">
                                      <p:cBhvr>
                                        <p:cTn id="57" dur="1000" fill="hold"/>
                                        <p:tgtEl>
                                          <p:spTgt spid="30"/>
                                        </p:tgtEl>
                                        <p:attrNameLst>
                                          <p:attrName>ppt_h</p:attrName>
                                        </p:attrNameLst>
                                      </p:cBhvr>
                                      <p:tavLst>
                                        <p:tav tm="0">
                                          <p:val>
                                            <p:strVal val="#ppt_h"/>
                                          </p:val>
                                        </p:tav>
                                        <p:tav tm="100000">
                                          <p:val>
                                            <p:strVal val="#ppt_h"/>
                                          </p:val>
                                        </p:tav>
                                      </p:tavLst>
                                    </p:anim>
                                    <p:animEffect transition="in" filter="fade">
                                      <p:cBhvr>
                                        <p:cTn id="58" dur="1000"/>
                                        <p:tgtEl>
                                          <p:spTgt spid="30"/>
                                        </p:tgtEl>
                                      </p:cBhvr>
                                    </p:animEffect>
                                  </p:childTnLst>
                                </p:cTn>
                              </p:par>
                              <p:par>
                                <p:cTn id="59" presetID="55"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1000" fill="hold"/>
                                        <p:tgtEl>
                                          <p:spTgt spid="33"/>
                                        </p:tgtEl>
                                        <p:attrNameLst>
                                          <p:attrName>ppt_w</p:attrName>
                                        </p:attrNameLst>
                                      </p:cBhvr>
                                      <p:tavLst>
                                        <p:tav tm="0">
                                          <p:val>
                                            <p:strVal val="#ppt_w*0.70"/>
                                          </p:val>
                                        </p:tav>
                                        <p:tav tm="100000">
                                          <p:val>
                                            <p:strVal val="#ppt_w"/>
                                          </p:val>
                                        </p:tav>
                                      </p:tavLst>
                                    </p:anim>
                                    <p:anim calcmode="lin" valueType="num">
                                      <p:cBhvr>
                                        <p:cTn id="62" dur="1000" fill="hold"/>
                                        <p:tgtEl>
                                          <p:spTgt spid="33"/>
                                        </p:tgtEl>
                                        <p:attrNameLst>
                                          <p:attrName>ppt_h</p:attrName>
                                        </p:attrNameLst>
                                      </p:cBhvr>
                                      <p:tavLst>
                                        <p:tav tm="0">
                                          <p:val>
                                            <p:strVal val="#ppt_h"/>
                                          </p:val>
                                        </p:tav>
                                        <p:tav tm="100000">
                                          <p:val>
                                            <p:strVal val="#ppt_h"/>
                                          </p:val>
                                        </p:tav>
                                      </p:tavLst>
                                    </p:anim>
                                    <p:animEffect transition="in" filter="fade">
                                      <p:cBhvr>
                                        <p:cTn id="63" dur="1000"/>
                                        <p:tgtEl>
                                          <p:spTgt spid="33"/>
                                        </p:tgtEl>
                                      </p:cBhvr>
                                    </p:animEffect>
                                  </p:childTnLst>
                                </p:cTn>
                              </p:par>
                              <p:par>
                                <p:cTn id="64" presetID="55" presetClass="entr" presetSubtype="0"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p:cTn id="66" dur="1000" fill="hold"/>
                                        <p:tgtEl>
                                          <p:spTgt spid="36"/>
                                        </p:tgtEl>
                                        <p:attrNameLst>
                                          <p:attrName>ppt_w</p:attrName>
                                        </p:attrNameLst>
                                      </p:cBhvr>
                                      <p:tavLst>
                                        <p:tav tm="0">
                                          <p:val>
                                            <p:strVal val="#ppt_w*0.70"/>
                                          </p:val>
                                        </p:tav>
                                        <p:tav tm="100000">
                                          <p:val>
                                            <p:strVal val="#ppt_w"/>
                                          </p:val>
                                        </p:tav>
                                      </p:tavLst>
                                    </p:anim>
                                    <p:anim calcmode="lin" valueType="num">
                                      <p:cBhvr>
                                        <p:cTn id="67" dur="1000" fill="hold"/>
                                        <p:tgtEl>
                                          <p:spTgt spid="36"/>
                                        </p:tgtEl>
                                        <p:attrNameLst>
                                          <p:attrName>ppt_h</p:attrName>
                                        </p:attrNameLst>
                                      </p:cBhvr>
                                      <p:tavLst>
                                        <p:tav tm="0">
                                          <p:val>
                                            <p:strVal val="#ppt_h"/>
                                          </p:val>
                                        </p:tav>
                                        <p:tav tm="100000">
                                          <p:val>
                                            <p:strVal val="#ppt_h"/>
                                          </p:val>
                                        </p:tav>
                                      </p:tavLst>
                                    </p:anim>
                                    <p:animEffect transition="in" filter="fade">
                                      <p:cBhvr>
                                        <p:cTn id="68" dur="1000"/>
                                        <p:tgtEl>
                                          <p:spTgt spid="36"/>
                                        </p:tgtEl>
                                      </p:cBhvr>
                                    </p:animEffect>
                                  </p:childTnLst>
                                </p:cTn>
                              </p:par>
                              <p:par>
                                <p:cTn id="69" presetID="55"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1000" fill="hold"/>
                                        <p:tgtEl>
                                          <p:spTgt spid="39"/>
                                        </p:tgtEl>
                                        <p:attrNameLst>
                                          <p:attrName>ppt_w</p:attrName>
                                        </p:attrNameLst>
                                      </p:cBhvr>
                                      <p:tavLst>
                                        <p:tav tm="0">
                                          <p:val>
                                            <p:strVal val="#ppt_w*0.70"/>
                                          </p:val>
                                        </p:tav>
                                        <p:tav tm="100000">
                                          <p:val>
                                            <p:strVal val="#ppt_w"/>
                                          </p:val>
                                        </p:tav>
                                      </p:tavLst>
                                    </p:anim>
                                    <p:anim calcmode="lin" valueType="num">
                                      <p:cBhvr>
                                        <p:cTn id="72" dur="1000" fill="hold"/>
                                        <p:tgtEl>
                                          <p:spTgt spid="39"/>
                                        </p:tgtEl>
                                        <p:attrNameLst>
                                          <p:attrName>ppt_h</p:attrName>
                                        </p:attrNameLst>
                                      </p:cBhvr>
                                      <p:tavLst>
                                        <p:tav tm="0">
                                          <p:val>
                                            <p:strVal val="#ppt_h"/>
                                          </p:val>
                                        </p:tav>
                                        <p:tav tm="100000">
                                          <p:val>
                                            <p:strVal val="#ppt_h"/>
                                          </p:val>
                                        </p:tav>
                                      </p:tavLst>
                                    </p:anim>
                                    <p:animEffect transition="in" filter="fade">
                                      <p:cBhvr>
                                        <p:cTn id="73" dur="1000"/>
                                        <p:tgtEl>
                                          <p:spTgt spid="39"/>
                                        </p:tgtEl>
                                      </p:cBhvr>
                                    </p:animEffect>
                                  </p:childTnLst>
                                </p:cTn>
                              </p:par>
                              <p:par>
                                <p:cTn id="74" presetID="55" presetClass="entr" presetSubtype="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 calcmode="lin" valueType="num">
                                      <p:cBhvr>
                                        <p:cTn id="76" dur="1000" fill="hold"/>
                                        <p:tgtEl>
                                          <p:spTgt spid="42"/>
                                        </p:tgtEl>
                                        <p:attrNameLst>
                                          <p:attrName>ppt_w</p:attrName>
                                        </p:attrNameLst>
                                      </p:cBhvr>
                                      <p:tavLst>
                                        <p:tav tm="0">
                                          <p:val>
                                            <p:strVal val="#ppt_w*0.70"/>
                                          </p:val>
                                        </p:tav>
                                        <p:tav tm="100000">
                                          <p:val>
                                            <p:strVal val="#ppt_w"/>
                                          </p:val>
                                        </p:tav>
                                      </p:tavLst>
                                    </p:anim>
                                    <p:anim calcmode="lin" valueType="num">
                                      <p:cBhvr>
                                        <p:cTn id="77" dur="1000" fill="hold"/>
                                        <p:tgtEl>
                                          <p:spTgt spid="42"/>
                                        </p:tgtEl>
                                        <p:attrNameLst>
                                          <p:attrName>ppt_h</p:attrName>
                                        </p:attrNameLst>
                                      </p:cBhvr>
                                      <p:tavLst>
                                        <p:tav tm="0">
                                          <p:val>
                                            <p:strVal val="#ppt_h"/>
                                          </p:val>
                                        </p:tav>
                                        <p:tav tm="100000">
                                          <p:val>
                                            <p:strVal val="#ppt_h"/>
                                          </p:val>
                                        </p:tav>
                                      </p:tavLst>
                                    </p:anim>
                                    <p:animEffect transition="in" filter="fade">
                                      <p:cBhvr>
                                        <p:cTn id="78" dur="1000"/>
                                        <p:tgtEl>
                                          <p:spTgt spid="42"/>
                                        </p:tgtEl>
                                      </p:cBhvr>
                                    </p:animEffect>
                                  </p:childTnLst>
                                </p:cTn>
                              </p:par>
                              <p:par>
                                <p:cTn id="79" presetID="55" presetClass="entr" presetSubtype="0"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p:cTn id="81" dur="1000" fill="hold"/>
                                        <p:tgtEl>
                                          <p:spTgt spid="59"/>
                                        </p:tgtEl>
                                        <p:attrNameLst>
                                          <p:attrName>ppt_w</p:attrName>
                                        </p:attrNameLst>
                                      </p:cBhvr>
                                      <p:tavLst>
                                        <p:tav tm="0">
                                          <p:val>
                                            <p:strVal val="#ppt_w*0.70"/>
                                          </p:val>
                                        </p:tav>
                                        <p:tav tm="100000">
                                          <p:val>
                                            <p:strVal val="#ppt_w"/>
                                          </p:val>
                                        </p:tav>
                                      </p:tavLst>
                                    </p:anim>
                                    <p:anim calcmode="lin" valueType="num">
                                      <p:cBhvr>
                                        <p:cTn id="82" dur="1000" fill="hold"/>
                                        <p:tgtEl>
                                          <p:spTgt spid="59"/>
                                        </p:tgtEl>
                                        <p:attrNameLst>
                                          <p:attrName>ppt_h</p:attrName>
                                        </p:attrNameLst>
                                      </p:cBhvr>
                                      <p:tavLst>
                                        <p:tav tm="0">
                                          <p:val>
                                            <p:strVal val="#ppt_h"/>
                                          </p:val>
                                        </p:tav>
                                        <p:tav tm="100000">
                                          <p:val>
                                            <p:strVal val="#ppt_h"/>
                                          </p:val>
                                        </p:tav>
                                      </p:tavLst>
                                    </p:anim>
                                    <p:animEffect transition="in" filter="fade">
                                      <p:cBhvr>
                                        <p:cTn id="83" dur="1000"/>
                                        <p:tgtEl>
                                          <p:spTgt spid="59"/>
                                        </p:tgtEl>
                                      </p:cBhvr>
                                    </p:animEffect>
                                  </p:childTnLst>
                                </p:cTn>
                              </p:par>
                            </p:childTnLst>
                          </p:cTn>
                        </p:par>
                        <p:par>
                          <p:cTn id="84" fill="hold">
                            <p:stCondLst>
                              <p:cond delay="1000"/>
                            </p:stCondLst>
                            <p:childTnLst>
                              <p:par>
                                <p:cTn id="85" presetID="2" presetClass="entr" presetSubtype="4" decel="50000"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additive="base">
                                        <p:cTn id="87" dur="1000" fill="hold"/>
                                        <p:tgtEl>
                                          <p:spTgt spid="45"/>
                                        </p:tgtEl>
                                        <p:attrNameLst>
                                          <p:attrName>ppt_x</p:attrName>
                                        </p:attrNameLst>
                                      </p:cBhvr>
                                      <p:tavLst>
                                        <p:tav tm="0">
                                          <p:val>
                                            <p:strVal val="#ppt_x"/>
                                          </p:val>
                                        </p:tav>
                                        <p:tav tm="100000">
                                          <p:val>
                                            <p:strVal val="#ppt_x"/>
                                          </p:val>
                                        </p:tav>
                                      </p:tavLst>
                                    </p:anim>
                                    <p:anim calcmode="lin" valueType="num">
                                      <p:cBhvr additive="base">
                                        <p:cTn id="88" dur="1000" fill="hold"/>
                                        <p:tgtEl>
                                          <p:spTgt spid="45"/>
                                        </p:tgtEl>
                                        <p:attrNameLst>
                                          <p:attrName>ppt_y</p:attrName>
                                        </p:attrNameLst>
                                      </p:cBhvr>
                                      <p:tavLst>
                                        <p:tav tm="0">
                                          <p:val>
                                            <p:strVal val="1+#ppt_h/2"/>
                                          </p:val>
                                        </p:tav>
                                        <p:tav tm="100000">
                                          <p:val>
                                            <p:strVal val="#ppt_y"/>
                                          </p:val>
                                        </p:tav>
                                      </p:tavLst>
                                    </p:anim>
                                  </p:childTnLst>
                                </p:cTn>
                              </p:par>
                            </p:childTnLst>
                          </p:cTn>
                        </p:par>
                        <p:par>
                          <p:cTn id="89" fill="hold">
                            <p:stCondLst>
                              <p:cond delay="2000"/>
                            </p:stCondLst>
                            <p:childTnLst>
                              <p:par>
                                <p:cTn id="90" presetID="23" presetClass="entr" presetSubtype="16" fill="hold" grpId="0" nodeType="afterEffect">
                                  <p:stCondLst>
                                    <p:cond delay="0"/>
                                  </p:stCondLst>
                                  <p:iterate type="lt">
                                    <p:tmPct val="10000"/>
                                  </p:iterate>
                                  <p:childTnLst>
                                    <p:set>
                                      <p:cBhvr>
                                        <p:cTn id="91" dur="1" fill="hold">
                                          <p:stCondLst>
                                            <p:cond delay="0"/>
                                          </p:stCondLst>
                                        </p:cTn>
                                        <p:tgtEl>
                                          <p:spTgt spid="46"/>
                                        </p:tgtEl>
                                        <p:attrNameLst>
                                          <p:attrName>style.visibility</p:attrName>
                                        </p:attrNameLst>
                                      </p:cBhvr>
                                      <p:to>
                                        <p:strVal val="visible"/>
                                      </p:to>
                                    </p:set>
                                    <p:anim calcmode="lin" valueType="num">
                                      <p:cBhvr>
                                        <p:cTn id="92" dur="500" fill="hold"/>
                                        <p:tgtEl>
                                          <p:spTgt spid="46"/>
                                        </p:tgtEl>
                                        <p:attrNameLst>
                                          <p:attrName>ppt_w</p:attrName>
                                        </p:attrNameLst>
                                      </p:cBhvr>
                                      <p:tavLst>
                                        <p:tav tm="0">
                                          <p:val>
                                            <p:fltVal val="0"/>
                                          </p:val>
                                        </p:tav>
                                        <p:tav tm="100000">
                                          <p:val>
                                            <p:strVal val="#ppt_w"/>
                                          </p:val>
                                        </p:tav>
                                      </p:tavLst>
                                    </p:anim>
                                    <p:anim calcmode="lin" valueType="num">
                                      <p:cBhvr>
                                        <p:cTn id="93" dur="500" fill="hold"/>
                                        <p:tgtEl>
                                          <p:spTgt spid="46"/>
                                        </p:tgtEl>
                                        <p:attrNameLst>
                                          <p:attrName>ppt_h</p:attrName>
                                        </p:attrNameLst>
                                      </p:cBhvr>
                                      <p:tavLst>
                                        <p:tav tm="0">
                                          <p:val>
                                            <p:fltVal val="0"/>
                                          </p:val>
                                        </p:tav>
                                        <p:tav tm="100000">
                                          <p:val>
                                            <p:strVal val="#ppt_h"/>
                                          </p:val>
                                        </p:tav>
                                      </p:tavLst>
                                    </p:anim>
                                  </p:childTnLst>
                                </p:cTn>
                              </p:par>
                            </p:childTnLst>
                          </p:cTn>
                        </p:par>
                        <p:par>
                          <p:cTn id="94" fill="hold">
                            <p:stCondLst>
                              <p:cond delay="3900"/>
                            </p:stCondLst>
                            <p:childTnLst>
                              <p:par>
                                <p:cTn id="95" presetID="2" presetClass="entr" presetSubtype="4" decel="50000" fill="hold" grpId="0" nodeType="after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additive="base">
                                        <p:cTn id="97" dur="1000" fill="hold"/>
                                        <p:tgtEl>
                                          <p:spTgt spid="47"/>
                                        </p:tgtEl>
                                        <p:attrNameLst>
                                          <p:attrName>ppt_x</p:attrName>
                                        </p:attrNameLst>
                                      </p:cBhvr>
                                      <p:tavLst>
                                        <p:tav tm="0">
                                          <p:val>
                                            <p:strVal val="#ppt_x"/>
                                          </p:val>
                                        </p:tav>
                                        <p:tav tm="100000">
                                          <p:val>
                                            <p:strVal val="#ppt_x"/>
                                          </p:val>
                                        </p:tav>
                                      </p:tavLst>
                                    </p:anim>
                                    <p:anim calcmode="lin" valueType="num">
                                      <p:cBhvr additive="base">
                                        <p:cTn id="98" dur="1000" fill="hold"/>
                                        <p:tgtEl>
                                          <p:spTgt spid="47"/>
                                        </p:tgtEl>
                                        <p:attrNameLst>
                                          <p:attrName>ppt_y</p:attrName>
                                        </p:attrNameLst>
                                      </p:cBhvr>
                                      <p:tavLst>
                                        <p:tav tm="0">
                                          <p:val>
                                            <p:strVal val="1+#ppt_h/2"/>
                                          </p:val>
                                        </p:tav>
                                        <p:tav tm="100000">
                                          <p:val>
                                            <p:strVal val="#ppt_y"/>
                                          </p:val>
                                        </p:tav>
                                      </p:tavLst>
                                    </p:anim>
                                  </p:childTnLst>
                                </p:cTn>
                              </p:par>
                            </p:childTnLst>
                          </p:cTn>
                        </p:par>
                        <p:par>
                          <p:cTn id="99" fill="hold">
                            <p:stCondLst>
                              <p:cond delay="4900"/>
                            </p:stCondLst>
                            <p:childTnLst>
                              <p:par>
                                <p:cTn id="100" presetID="23" presetClass="entr" presetSubtype="16" fill="hold" grpId="0" nodeType="afterEffect">
                                  <p:stCondLst>
                                    <p:cond delay="0"/>
                                  </p:stCondLst>
                                  <p:iterate type="lt">
                                    <p:tmPct val="10000"/>
                                  </p:iterate>
                                  <p:childTnLst>
                                    <p:set>
                                      <p:cBhvr>
                                        <p:cTn id="101" dur="1" fill="hold">
                                          <p:stCondLst>
                                            <p:cond delay="0"/>
                                          </p:stCondLst>
                                        </p:cTn>
                                        <p:tgtEl>
                                          <p:spTgt spid="48"/>
                                        </p:tgtEl>
                                        <p:attrNameLst>
                                          <p:attrName>style.visibility</p:attrName>
                                        </p:attrNameLst>
                                      </p:cBhvr>
                                      <p:to>
                                        <p:strVal val="visible"/>
                                      </p:to>
                                    </p:set>
                                    <p:anim calcmode="lin" valueType="num">
                                      <p:cBhvr>
                                        <p:cTn id="102" dur="500" fill="hold"/>
                                        <p:tgtEl>
                                          <p:spTgt spid="48"/>
                                        </p:tgtEl>
                                        <p:attrNameLst>
                                          <p:attrName>ppt_w</p:attrName>
                                        </p:attrNameLst>
                                      </p:cBhvr>
                                      <p:tavLst>
                                        <p:tav tm="0">
                                          <p:val>
                                            <p:fltVal val="0"/>
                                          </p:val>
                                        </p:tav>
                                        <p:tav tm="100000">
                                          <p:val>
                                            <p:strVal val="#ppt_w"/>
                                          </p:val>
                                        </p:tav>
                                      </p:tavLst>
                                    </p:anim>
                                    <p:anim calcmode="lin" valueType="num">
                                      <p:cBhvr>
                                        <p:cTn id="103" dur="500" fill="hold"/>
                                        <p:tgtEl>
                                          <p:spTgt spid="48"/>
                                        </p:tgtEl>
                                        <p:attrNameLst>
                                          <p:attrName>ppt_h</p:attrName>
                                        </p:attrNameLst>
                                      </p:cBhvr>
                                      <p:tavLst>
                                        <p:tav tm="0">
                                          <p:val>
                                            <p:fltVal val="0"/>
                                          </p:val>
                                        </p:tav>
                                        <p:tav tm="100000">
                                          <p:val>
                                            <p:strVal val="#ppt_h"/>
                                          </p:val>
                                        </p:tav>
                                      </p:tavLst>
                                    </p:anim>
                                  </p:childTnLst>
                                </p:cTn>
                              </p:par>
                            </p:childTnLst>
                          </p:cTn>
                        </p:par>
                        <p:par>
                          <p:cTn id="104" fill="hold">
                            <p:stCondLst>
                              <p:cond delay="6650"/>
                            </p:stCondLst>
                            <p:childTnLst>
                              <p:par>
                                <p:cTn id="105" presetID="2" presetClass="entr" presetSubtype="4" decel="50000" fill="hold" grpId="0" nodeType="after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1000" fill="hold"/>
                                        <p:tgtEl>
                                          <p:spTgt spid="49"/>
                                        </p:tgtEl>
                                        <p:attrNameLst>
                                          <p:attrName>ppt_x</p:attrName>
                                        </p:attrNameLst>
                                      </p:cBhvr>
                                      <p:tavLst>
                                        <p:tav tm="0">
                                          <p:val>
                                            <p:strVal val="#ppt_x"/>
                                          </p:val>
                                        </p:tav>
                                        <p:tav tm="100000">
                                          <p:val>
                                            <p:strVal val="#ppt_x"/>
                                          </p:val>
                                        </p:tav>
                                      </p:tavLst>
                                    </p:anim>
                                    <p:anim calcmode="lin" valueType="num">
                                      <p:cBhvr additive="base">
                                        <p:cTn id="108" dur="1000" fill="hold"/>
                                        <p:tgtEl>
                                          <p:spTgt spid="49"/>
                                        </p:tgtEl>
                                        <p:attrNameLst>
                                          <p:attrName>ppt_y</p:attrName>
                                        </p:attrNameLst>
                                      </p:cBhvr>
                                      <p:tavLst>
                                        <p:tav tm="0">
                                          <p:val>
                                            <p:strVal val="1+#ppt_h/2"/>
                                          </p:val>
                                        </p:tav>
                                        <p:tav tm="100000">
                                          <p:val>
                                            <p:strVal val="#ppt_y"/>
                                          </p:val>
                                        </p:tav>
                                      </p:tavLst>
                                    </p:anim>
                                  </p:childTnLst>
                                </p:cTn>
                              </p:par>
                            </p:childTnLst>
                          </p:cTn>
                        </p:par>
                        <p:par>
                          <p:cTn id="109" fill="hold">
                            <p:stCondLst>
                              <p:cond delay="7650"/>
                            </p:stCondLst>
                            <p:childTnLst>
                              <p:par>
                                <p:cTn id="110" presetID="23" presetClass="entr" presetSubtype="16" fill="hold" grpId="0" nodeType="afterEffect">
                                  <p:stCondLst>
                                    <p:cond delay="0"/>
                                  </p:stCondLst>
                                  <p:iterate type="lt">
                                    <p:tmPct val="10000"/>
                                  </p:iterate>
                                  <p:childTnLst>
                                    <p:set>
                                      <p:cBhvr>
                                        <p:cTn id="111" dur="1" fill="hold">
                                          <p:stCondLst>
                                            <p:cond delay="0"/>
                                          </p:stCondLst>
                                        </p:cTn>
                                        <p:tgtEl>
                                          <p:spTgt spid="50"/>
                                        </p:tgtEl>
                                        <p:attrNameLst>
                                          <p:attrName>style.visibility</p:attrName>
                                        </p:attrNameLst>
                                      </p:cBhvr>
                                      <p:to>
                                        <p:strVal val="visible"/>
                                      </p:to>
                                    </p:set>
                                    <p:anim calcmode="lin" valueType="num">
                                      <p:cBhvr>
                                        <p:cTn id="112" dur="500" fill="hold"/>
                                        <p:tgtEl>
                                          <p:spTgt spid="50"/>
                                        </p:tgtEl>
                                        <p:attrNameLst>
                                          <p:attrName>ppt_w</p:attrName>
                                        </p:attrNameLst>
                                      </p:cBhvr>
                                      <p:tavLst>
                                        <p:tav tm="0">
                                          <p:val>
                                            <p:fltVal val="0"/>
                                          </p:val>
                                        </p:tav>
                                        <p:tav tm="100000">
                                          <p:val>
                                            <p:strVal val="#ppt_w"/>
                                          </p:val>
                                        </p:tav>
                                      </p:tavLst>
                                    </p:anim>
                                    <p:anim calcmode="lin" valueType="num">
                                      <p:cBhvr>
                                        <p:cTn id="113" dur="500" fill="hold"/>
                                        <p:tgtEl>
                                          <p:spTgt spid="50"/>
                                        </p:tgtEl>
                                        <p:attrNameLst>
                                          <p:attrName>ppt_h</p:attrName>
                                        </p:attrNameLst>
                                      </p:cBhvr>
                                      <p:tavLst>
                                        <p:tav tm="0">
                                          <p:val>
                                            <p:fltVal val="0"/>
                                          </p:val>
                                        </p:tav>
                                        <p:tav tm="100000">
                                          <p:val>
                                            <p:strVal val="#ppt_h"/>
                                          </p:val>
                                        </p:tav>
                                      </p:tavLst>
                                    </p:anim>
                                  </p:childTnLst>
                                </p:cTn>
                              </p:par>
                            </p:childTnLst>
                          </p:cTn>
                        </p:par>
                        <p:par>
                          <p:cTn id="114" fill="hold">
                            <p:stCondLst>
                              <p:cond delay="9899"/>
                            </p:stCondLst>
                            <p:childTnLst>
                              <p:par>
                                <p:cTn id="115" presetID="2" presetClass="entr" presetSubtype="4" decel="50000" fill="hold" grpId="0" nodeType="afterEffect">
                                  <p:stCondLst>
                                    <p:cond delay="0"/>
                                  </p:stCondLst>
                                  <p:childTnLst>
                                    <p:set>
                                      <p:cBhvr>
                                        <p:cTn id="116" dur="1" fill="hold">
                                          <p:stCondLst>
                                            <p:cond delay="0"/>
                                          </p:stCondLst>
                                        </p:cTn>
                                        <p:tgtEl>
                                          <p:spTgt spid="51"/>
                                        </p:tgtEl>
                                        <p:attrNameLst>
                                          <p:attrName>style.visibility</p:attrName>
                                        </p:attrNameLst>
                                      </p:cBhvr>
                                      <p:to>
                                        <p:strVal val="visible"/>
                                      </p:to>
                                    </p:set>
                                    <p:anim calcmode="lin" valueType="num">
                                      <p:cBhvr additive="base">
                                        <p:cTn id="117" dur="1000" fill="hold"/>
                                        <p:tgtEl>
                                          <p:spTgt spid="51"/>
                                        </p:tgtEl>
                                        <p:attrNameLst>
                                          <p:attrName>ppt_x</p:attrName>
                                        </p:attrNameLst>
                                      </p:cBhvr>
                                      <p:tavLst>
                                        <p:tav tm="0">
                                          <p:val>
                                            <p:strVal val="#ppt_x"/>
                                          </p:val>
                                        </p:tav>
                                        <p:tav tm="100000">
                                          <p:val>
                                            <p:strVal val="#ppt_x"/>
                                          </p:val>
                                        </p:tav>
                                      </p:tavLst>
                                    </p:anim>
                                    <p:anim calcmode="lin" valueType="num">
                                      <p:cBhvr additive="base">
                                        <p:cTn id="118" dur="1000" fill="hold"/>
                                        <p:tgtEl>
                                          <p:spTgt spid="51"/>
                                        </p:tgtEl>
                                        <p:attrNameLst>
                                          <p:attrName>ppt_y</p:attrName>
                                        </p:attrNameLst>
                                      </p:cBhvr>
                                      <p:tavLst>
                                        <p:tav tm="0">
                                          <p:val>
                                            <p:strVal val="1+#ppt_h/2"/>
                                          </p:val>
                                        </p:tav>
                                        <p:tav tm="100000">
                                          <p:val>
                                            <p:strVal val="#ppt_y"/>
                                          </p:val>
                                        </p:tav>
                                      </p:tavLst>
                                    </p:anim>
                                  </p:childTnLst>
                                </p:cTn>
                              </p:par>
                            </p:childTnLst>
                          </p:cTn>
                        </p:par>
                        <p:par>
                          <p:cTn id="119" fill="hold">
                            <p:stCondLst>
                              <p:cond delay="10899"/>
                            </p:stCondLst>
                            <p:childTnLst>
                              <p:par>
                                <p:cTn id="120" presetID="23" presetClass="entr" presetSubtype="16" fill="hold" grpId="0" nodeType="afterEffect">
                                  <p:stCondLst>
                                    <p:cond delay="0"/>
                                  </p:stCondLst>
                                  <p:iterate type="lt">
                                    <p:tmPct val="10000"/>
                                  </p:iterate>
                                  <p:childTnLst>
                                    <p:set>
                                      <p:cBhvr>
                                        <p:cTn id="121" dur="1" fill="hold">
                                          <p:stCondLst>
                                            <p:cond delay="0"/>
                                          </p:stCondLst>
                                        </p:cTn>
                                        <p:tgtEl>
                                          <p:spTgt spid="52"/>
                                        </p:tgtEl>
                                        <p:attrNameLst>
                                          <p:attrName>style.visibility</p:attrName>
                                        </p:attrNameLst>
                                      </p:cBhvr>
                                      <p:to>
                                        <p:strVal val="visible"/>
                                      </p:to>
                                    </p:set>
                                    <p:anim calcmode="lin" valueType="num">
                                      <p:cBhvr>
                                        <p:cTn id="122" dur="500" fill="hold"/>
                                        <p:tgtEl>
                                          <p:spTgt spid="52"/>
                                        </p:tgtEl>
                                        <p:attrNameLst>
                                          <p:attrName>ppt_w</p:attrName>
                                        </p:attrNameLst>
                                      </p:cBhvr>
                                      <p:tavLst>
                                        <p:tav tm="0">
                                          <p:val>
                                            <p:fltVal val="0"/>
                                          </p:val>
                                        </p:tav>
                                        <p:tav tm="100000">
                                          <p:val>
                                            <p:strVal val="#ppt_w"/>
                                          </p:val>
                                        </p:tav>
                                      </p:tavLst>
                                    </p:anim>
                                    <p:anim calcmode="lin" valueType="num">
                                      <p:cBhvr>
                                        <p:cTn id="123" dur="500" fill="hold"/>
                                        <p:tgtEl>
                                          <p:spTgt spid="52"/>
                                        </p:tgtEl>
                                        <p:attrNameLst>
                                          <p:attrName>ppt_h</p:attrName>
                                        </p:attrNameLst>
                                      </p:cBhvr>
                                      <p:tavLst>
                                        <p:tav tm="0">
                                          <p:val>
                                            <p:fltVal val="0"/>
                                          </p:val>
                                        </p:tav>
                                        <p:tav tm="100000">
                                          <p:val>
                                            <p:strVal val="#ppt_h"/>
                                          </p:val>
                                        </p:tav>
                                      </p:tavLst>
                                    </p:anim>
                                  </p:childTnLst>
                                </p:cTn>
                              </p:par>
                            </p:childTnLst>
                          </p:cTn>
                        </p:par>
                        <p:par>
                          <p:cTn id="124" fill="hold">
                            <p:stCondLst>
                              <p:cond delay="12349"/>
                            </p:stCondLst>
                            <p:childTnLst>
                              <p:par>
                                <p:cTn id="125" presetID="2" presetClass="entr" presetSubtype="4" decel="50000" fill="hold" grpId="0" nodeType="after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additive="base">
                                        <p:cTn id="127" dur="1000" fill="hold"/>
                                        <p:tgtEl>
                                          <p:spTgt spid="53"/>
                                        </p:tgtEl>
                                        <p:attrNameLst>
                                          <p:attrName>ppt_x</p:attrName>
                                        </p:attrNameLst>
                                      </p:cBhvr>
                                      <p:tavLst>
                                        <p:tav tm="0">
                                          <p:val>
                                            <p:strVal val="#ppt_x"/>
                                          </p:val>
                                        </p:tav>
                                        <p:tav tm="100000">
                                          <p:val>
                                            <p:strVal val="#ppt_x"/>
                                          </p:val>
                                        </p:tav>
                                      </p:tavLst>
                                    </p:anim>
                                    <p:anim calcmode="lin" valueType="num">
                                      <p:cBhvr additive="base">
                                        <p:cTn id="128" dur="1000" fill="hold"/>
                                        <p:tgtEl>
                                          <p:spTgt spid="53"/>
                                        </p:tgtEl>
                                        <p:attrNameLst>
                                          <p:attrName>ppt_y</p:attrName>
                                        </p:attrNameLst>
                                      </p:cBhvr>
                                      <p:tavLst>
                                        <p:tav tm="0">
                                          <p:val>
                                            <p:strVal val="1+#ppt_h/2"/>
                                          </p:val>
                                        </p:tav>
                                        <p:tav tm="100000">
                                          <p:val>
                                            <p:strVal val="#ppt_y"/>
                                          </p:val>
                                        </p:tav>
                                      </p:tavLst>
                                    </p:anim>
                                  </p:childTnLst>
                                </p:cTn>
                              </p:par>
                            </p:childTnLst>
                          </p:cTn>
                        </p:par>
                        <p:par>
                          <p:cTn id="129" fill="hold">
                            <p:stCondLst>
                              <p:cond delay="13349"/>
                            </p:stCondLst>
                            <p:childTnLst>
                              <p:par>
                                <p:cTn id="130" presetID="23" presetClass="entr" presetSubtype="16" fill="hold" grpId="0" nodeType="afterEffect">
                                  <p:stCondLst>
                                    <p:cond delay="0"/>
                                  </p:stCondLst>
                                  <p:iterate type="lt">
                                    <p:tmPct val="10000"/>
                                  </p:iterate>
                                  <p:childTnLst>
                                    <p:set>
                                      <p:cBhvr>
                                        <p:cTn id="131" dur="1" fill="hold">
                                          <p:stCondLst>
                                            <p:cond delay="0"/>
                                          </p:stCondLst>
                                        </p:cTn>
                                        <p:tgtEl>
                                          <p:spTgt spid="54"/>
                                        </p:tgtEl>
                                        <p:attrNameLst>
                                          <p:attrName>style.visibility</p:attrName>
                                        </p:attrNameLst>
                                      </p:cBhvr>
                                      <p:to>
                                        <p:strVal val="visible"/>
                                      </p:to>
                                    </p:set>
                                    <p:anim calcmode="lin" valueType="num">
                                      <p:cBhvr>
                                        <p:cTn id="132" dur="500" fill="hold"/>
                                        <p:tgtEl>
                                          <p:spTgt spid="54"/>
                                        </p:tgtEl>
                                        <p:attrNameLst>
                                          <p:attrName>ppt_w</p:attrName>
                                        </p:attrNameLst>
                                      </p:cBhvr>
                                      <p:tavLst>
                                        <p:tav tm="0">
                                          <p:val>
                                            <p:fltVal val="0"/>
                                          </p:val>
                                        </p:tav>
                                        <p:tav tm="100000">
                                          <p:val>
                                            <p:strVal val="#ppt_w"/>
                                          </p:val>
                                        </p:tav>
                                      </p:tavLst>
                                    </p:anim>
                                    <p:anim calcmode="lin" valueType="num">
                                      <p:cBhvr>
                                        <p:cTn id="133" dur="500" fill="hold"/>
                                        <p:tgtEl>
                                          <p:spTgt spid="54"/>
                                        </p:tgtEl>
                                        <p:attrNameLst>
                                          <p:attrName>ppt_h</p:attrName>
                                        </p:attrNameLst>
                                      </p:cBhvr>
                                      <p:tavLst>
                                        <p:tav tm="0">
                                          <p:val>
                                            <p:fltVal val="0"/>
                                          </p:val>
                                        </p:tav>
                                        <p:tav tm="100000">
                                          <p:val>
                                            <p:strVal val="#ppt_h"/>
                                          </p:val>
                                        </p:tav>
                                      </p:tavLst>
                                    </p:anim>
                                  </p:childTnLst>
                                </p:cTn>
                              </p:par>
                            </p:childTnLst>
                          </p:cTn>
                        </p:par>
                        <p:par>
                          <p:cTn id="134" fill="hold">
                            <p:stCondLst>
                              <p:cond delay="14599"/>
                            </p:stCondLst>
                            <p:childTnLst>
                              <p:par>
                                <p:cTn id="135" presetID="2" presetClass="entr" presetSubtype="4" decel="50000" fill="hold" grpId="0" nodeType="afterEffect">
                                  <p:stCondLst>
                                    <p:cond delay="0"/>
                                  </p:stCondLst>
                                  <p:childTnLst>
                                    <p:set>
                                      <p:cBhvr>
                                        <p:cTn id="136" dur="1" fill="hold">
                                          <p:stCondLst>
                                            <p:cond delay="0"/>
                                          </p:stCondLst>
                                        </p:cTn>
                                        <p:tgtEl>
                                          <p:spTgt spid="55"/>
                                        </p:tgtEl>
                                        <p:attrNameLst>
                                          <p:attrName>style.visibility</p:attrName>
                                        </p:attrNameLst>
                                      </p:cBhvr>
                                      <p:to>
                                        <p:strVal val="visible"/>
                                      </p:to>
                                    </p:set>
                                    <p:anim calcmode="lin" valueType="num">
                                      <p:cBhvr additive="base">
                                        <p:cTn id="137" dur="1000" fill="hold"/>
                                        <p:tgtEl>
                                          <p:spTgt spid="55"/>
                                        </p:tgtEl>
                                        <p:attrNameLst>
                                          <p:attrName>ppt_x</p:attrName>
                                        </p:attrNameLst>
                                      </p:cBhvr>
                                      <p:tavLst>
                                        <p:tav tm="0">
                                          <p:val>
                                            <p:strVal val="#ppt_x"/>
                                          </p:val>
                                        </p:tav>
                                        <p:tav tm="100000">
                                          <p:val>
                                            <p:strVal val="#ppt_x"/>
                                          </p:val>
                                        </p:tav>
                                      </p:tavLst>
                                    </p:anim>
                                    <p:anim calcmode="lin" valueType="num">
                                      <p:cBhvr additive="base">
                                        <p:cTn id="138" dur="1000" fill="hold"/>
                                        <p:tgtEl>
                                          <p:spTgt spid="55"/>
                                        </p:tgtEl>
                                        <p:attrNameLst>
                                          <p:attrName>ppt_y</p:attrName>
                                        </p:attrNameLst>
                                      </p:cBhvr>
                                      <p:tavLst>
                                        <p:tav tm="0">
                                          <p:val>
                                            <p:strVal val="1+#ppt_h/2"/>
                                          </p:val>
                                        </p:tav>
                                        <p:tav tm="100000">
                                          <p:val>
                                            <p:strVal val="#ppt_y"/>
                                          </p:val>
                                        </p:tav>
                                      </p:tavLst>
                                    </p:anim>
                                  </p:childTnLst>
                                </p:cTn>
                              </p:par>
                            </p:childTnLst>
                          </p:cTn>
                        </p:par>
                        <p:par>
                          <p:cTn id="139" fill="hold">
                            <p:stCondLst>
                              <p:cond delay="15599"/>
                            </p:stCondLst>
                            <p:childTnLst>
                              <p:par>
                                <p:cTn id="140" presetID="23" presetClass="entr" presetSubtype="16" fill="hold" grpId="0" nodeType="afterEffect">
                                  <p:stCondLst>
                                    <p:cond delay="0"/>
                                  </p:stCondLst>
                                  <p:iterate type="lt">
                                    <p:tmPct val="10000"/>
                                  </p:iterate>
                                  <p:childTnLst>
                                    <p:set>
                                      <p:cBhvr>
                                        <p:cTn id="141" dur="1" fill="hold">
                                          <p:stCondLst>
                                            <p:cond delay="0"/>
                                          </p:stCondLst>
                                        </p:cTn>
                                        <p:tgtEl>
                                          <p:spTgt spid="56"/>
                                        </p:tgtEl>
                                        <p:attrNameLst>
                                          <p:attrName>style.visibility</p:attrName>
                                        </p:attrNameLst>
                                      </p:cBhvr>
                                      <p:to>
                                        <p:strVal val="visible"/>
                                      </p:to>
                                    </p:set>
                                    <p:anim calcmode="lin" valueType="num">
                                      <p:cBhvr>
                                        <p:cTn id="142" dur="500" fill="hold"/>
                                        <p:tgtEl>
                                          <p:spTgt spid="56"/>
                                        </p:tgtEl>
                                        <p:attrNameLst>
                                          <p:attrName>ppt_w</p:attrName>
                                        </p:attrNameLst>
                                      </p:cBhvr>
                                      <p:tavLst>
                                        <p:tav tm="0">
                                          <p:val>
                                            <p:fltVal val="0"/>
                                          </p:val>
                                        </p:tav>
                                        <p:tav tm="100000">
                                          <p:val>
                                            <p:strVal val="#ppt_w"/>
                                          </p:val>
                                        </p:tav>
                                      </p:tavLst>
                                    </p:anim>
                                    <p:anim calcmode="lin" valueType="num">
                                      <p:cBhvr>
                                        <p:cTn id="143" dur="500" fill="hold"/>
                                        <p:tgtEl>
                                          <p:spTgt spid="56"/>
                                        </p:tgtEl>
                                        <p:attrNameLst>
                                          <p:attrName>ppt_h</p:attrName>
                                        </p:attrNameLst>
                                      </p:cBhvr>
                                      <p:tavLst>
                                        <p:tav tm="0">
                                          <p:val>
                                            <p:fltVal val="0"/>
                                          </p:val>
                                        </p:tav>
                                        <p:tav tm="100000">
                                          <p:val>
                                            <p:strVal val="#ppt_h"/>
                                          </p:val>
                                        </p:tav>
                                      </p:tavLst>
                                    </p:anim>
                                  </p:childTnLst>
                                </p:cTn>
                              </p:par>
                            </p:childTnLst>
                          </p:cTn>
                        </p:par>
                        <p:par>
                          <p:cTn id="144" fill="hold">
                            <p:stCondLst>
                              <p:cond delay="17849"/>
                            </p:stCondLst>
                            <p:childTnLst>
                              <p:par>
                                <p:cTn id="145" presetID="2" presetClass="entr" presetSubtype="4" decel="50000" fill="hold" grpId="0" nodeType="afterEffect">
                                  <p:stCondLst>
                                    <p:cond delay="0"/>
                                  </p:stCondLst>
                                  <p:childTnLst>
                                    <p:set>
                                      <p:cBhvr>
                                        <p:cTn id="146" dur="1" fill="hold">
                                          <p:stCondLst>
                                            <p:cond delay="0"/>
                                          </p:stCondLst>
                                        </p:cTn>
                                        <p:tgtEl>
                                          <p:spTgt spid="57"/>
                                        </p:tgtEl>
                                        <p:attrNameLst>
                                          <p:attrName>style.visibility</p:attrName>
                                        </p:attrNameLst>
                                      </p:cBhvr>
                                      <p:to>
                                        <p:strVal val="visible"/>
                                      </p:to>
                                    </p:set>
                                    <p:anim calcmode="lin" valueType="num">
                                      <p:cBhvr additive="base">
                                        <p:cTn id="147" dur="1000" fill="hold"/>
                                        <p:tgtEl>
                                          <p:spTgt spid="57"/>
                                        </p:tgtEl>
                                        <p:attrNameLst>
                                          <p:attrName>ppt_x</p:attrName>
                                        </p:attrNameLst>
                                      </p:cBhvr>
                                      <p:tavLst>
                                        <p:tav tm="0">
                                          <p:val>
                                            <p:strVal val="#ppt_x"/>
                                          </p:val>
                                        </p:tav>
                                        <p:tav tm="100000">
                                          <p:val>
                                            <p:strVal val="#ppt_x"/>
                                          </p:val>
                                        </p:tav>
                                      </p:tavLst>
                                    </p:anim>
                                    <p:anim calcmode="lin" valueType="num">
                                      <p:cBhvr additive="base">
                                        <p:cTn id="148" dur="1000" fill="hold"/>
                                        <p:tgtEl>
                                          <p:spTgt spid="57"/>
                                        </p:tgtEl>
                                        <p:attrNameLst>
                                          <p:attrName>ppt_y</p:attrName>
                                        </p:attrNameLst>
                                      </p:cBhvr>
                                      <p:tavLst>
                                        <p:tav tm="0">
                                          <p:val>
                                            <p:strVal val="1+#ppt_h/2"/>
                                          </p:val>
                                        </p:tav>
                                        <p:tav tm="100000">
                                          <p:val>
                                            <p:strVal val="#ppt_y"/>
                                          </p:val>
                                        </p:tav>
                                      </p:tavLst>
                                    </p:anim>
                                  </p:childTnLst>
                                </p:cTn>
                              </p:par>
                            </p:childTnLst>
                          </p:cTn>
                        </p:par>
                        <p:par>
                          <p:cTn id="149" fill="hold">
                            <p:stCondLst>
                              <p:cond delay="18849"/>
                            </p:stCondLst>
                            <p:childTnLst>
                              <p:par>
                                <p:cTn id="150" presetID="23" presetClass="entr" presetSubtype="16" fill="hold" grpId="0" nodeType="afterEffect">
                                  <p:stCondLst>
                                    <p:cond delay="0"/>
                                  </p:stCondLst>
                                  <p:iterate type="lt">
                                    <p:tmPct val="10000"/>
                                  </p:iterate>
                                  <p:childTnLst>
                                    <p:set>
                                      <p:cBhvr>
                                        <p:cTn id="151" dur="1" fill="hold">
                                          <p:stCondLst>
                                            <p:cond delay="0"/>
                                          </p:stCondLst>
                                        </p:cTn>
                                        <p:tgtEl>
                                          <p:spTgt spid="58"/>
                                        </p:tgtEl>
                                        <p:attrNameLst>
                                          <p:attrName>style.visibility</p:attrName>
                                        </p:attrNameLst>
                                      </p:cBhvr>
                                      <p:to>
                                        <p:strVal val="visible"/>
                                      </p:to>
                                    </p:set>
                                    <p:anim calcmode="lin" valueType="num">
                                      <p:cBhvr>
                                        <p:cTn id="152" dur="500" fill="hold"/>
                                        <p:tgtEl>
                                          <p:spTgt spid="58"/>
                                        </p:tgtEl>
                                        <p:attrNameLst>
                                          <p:attrName>ppt_w</p:attrName>
                                        </p:attrNameLst>
                                      </p:cBhvr>
                                      <p:tavLst>
                                        <p:tav tm="0">
                                          <p:val>
                                            <p:fltVal val="0"/>
                                          </p:val>
                                        </p:tav>
                                        <p:tav tm="100000">
                                          <p:val>
                                            <p:strVal val="#ppt_w"/>
                                          </p:val>
                                        </p:tav>
                                      </p:tavLst>
                                    </p:anim>
                                    <p:anim calcmode="lin" valueType="num">
                                      <p:cBhvr>
                                        <p:cTn id="153" dur="500" fill="hold"/>
                                        <p:tgtEl>
                                          <p:spTgt spid="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45" grpId="0" animBg="1"/>
      <p:bldP spid="46" grpId="0"/>
      <p:bldP spid="47" grpId="0" animBg="1"/>
      <p:bldP spid="48" grpId="0"/>
      <p:bldP spid="49" grpId="0" animBg="1"/>
      <p:bldP spid="50" grpId="0"/>
      <p:bldP spid="51" grpId="0" animBg="1"/>
      <p:bldP spid="52" grpId="0"/>
      <p:bldP spid="53" grpId="0" animBg="1"/>
      <p:bldP spid="54" grpId="0"/>
      <p:bldP spid="55" grpId="0" animBg="1"/>
      <p:bldP spid="56" grpId="0"/>
      <p:bldP spid="57" grpId="0" animBg="1"/>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2727"/>
        </a:solidFill>
        <a:effectLst/>
      </p:bgPr>
    </p:bg>
    <p:spTree>
      <p:nvGrpSpPr>
        <p:cNvPr id="1" name=""/>
        <p:cNvGrpSpPr/>
        <p:nvPr/>
      </p:nvGrpSpPr>
      <p:grpSpPr>
        <a:xfrm>
          <a:off x="0" y="0"/>
          <a:ext cx="0" cy="0"/>
          <a:chOff x="0" y="0"/>
          <a:chExt cx="0" cy="0"/>
        </a:xfrm>
      </p:grpSpPr>
      <p:sp>
        <p:nvSpPr>
          <p:cNvPr id="21" name="任意形状 20"/>
          <p:cNvSpPr/>
          <p:nvPr/>
        </p:nvSpPr>
        <p:spPr>
          <a:xfrm>
            <a:off x="370411" y="245195"/>
            <a:ext cx="325048" cy="6895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2" name="文本框 5"/>
          <p:cNvSpPr txBox="1"/>
          <p:nvPr/>
        </p:nvSpPr>
        <p:spPr>
          <a:xfrm>
            <a:off x="489395" y="333385"/>
            <a:ext cx="2369249" cy="461665"/>
          </a:xfrm>
          <a:prstGeom prst="rect">
            <a:avLst/>
          </a:prstGeom>
          <a:noFill/>
        </p:spPr>
        <p:txBody>
          <a:bodyPr wrap="square" rtlCol="0">
            <a:spAutoFit/>
          </a:bodyPr>
          <a:lstStyle/>
          <a:p>
            <a:r>
              <a:rPr lang="zh-CN" altLang="en-US" sz="2400" dirty="0">
                <a:solidFill>
                  <a:schemeClr val="accent2"/>
                </a:solidFill>
                <a:cs typeface="+mn-ea"/>
                <a:sym typeface="+mn-lt"/>
              </a:rPr>
              <a:t>公司大事记</a:t>
            </a:r>
            <a:endParaRPr lang="zh-CN" altLang="en-US" sz="2400" dirty="0">
              <a:solidFill>
                <a:schemeClr val="accent2"/>
              </a:solidFill>
              <a:cs typeface="+mn-ea"/>
              <a:sym typeface="+mn-lt"/>
            </a:endParaRPr>
          </a:p>
        </p:txBody>
      </p:sp>
      <p:sp>
        <p:nvSpPr>
          <p:cNvPr id="23" name="TextBox 21"/>
          <p:cNvSpPr txBox="1"/>
          <p:nvPr/>
        </p:nvSpPr>
        <p:spPr>
          <a:xfrm>
            <a:off x="695459" y="666052"/>
            <a:ext cx="1603358" cy="584775"/>
          </a:xfrm>
          <a:prstGeom prst="rect">
            <a:avLst/>
          </a:prstGeom>
          <a:noFill/>
        </p:spPr>
        <p:txBody>
          <a:bodyPr wrap="square" rtlCol="0">
            <a:spAutoFit/>
          </a:bodyPr>
          <a:lstStyle>
            <a:defPPr>
              <a:defRPr lang="zh-CN"/>
            </a:defPPr>
            <a:lvl1pPr>
              <a:defRPr sz="1600">
                <a:solidFill>
                  <a:schemeClr val="accent2"/>
                </a:solidFill>
                <a:effectLst/>
                <a:latin typeface="RTWS ShangYaZhunSung G0v1" charset="-122"/>
                <a:ea typeface="RTWS ShangYaZhunSung G0v1" charset="-122"/>
                <a:cs typeface="RTWS ShangYaZhunSung G0v1" charset="-122"/>
              </a:defRPr>
            </a:lvl1pPr>
          </a:lstStyle>
          <a:p>
            <a:r>
              <a:rPr lang="en-US" altLang="zh-CN" dirty="0">
                <a:latin typeface="+mn-lt"/>
                <a:ea typeface="+mn-ea"/>
                <a:cs typeface="+mn-ea"/>
                <a:sym typeface="+mn-lt"/>
              </a:rPr>
              <a:t>Company events</a:t>
            </a:r>
            <a:endParaRPr lang="en-US" altLang="zh-CN" dirty="0">
              <a:latin typeface="+mn-lt"/>
              <a:ea typeface="+mn-ea"/>
              <a:cs typeface="+mn-ea"/>
              <a:sym typeface="+mn-lt"/>
            </a:endParaRPr>
          </a:p>
        </p:txBody>
      </p:sp>
      <p:cxnSp>
        <p:nvCxnSpPr>
          <p:cNvPr id="6" name="直接连接符 5"/>
          <p:cNvCxnSpPr>
            <a:stCxn id="11" idx="7"/>
            <a:endCxn id="12" idx="2"/>
          </p:cNvCxnSpPr>
          <p:nvPr/>
        </p:nvCxnSpPr>
        <p:spPr>
          <a:xfrm flipV="1">
            <a:off x="880976" y="3629817"/>
            <a:ext cx="2246282" cy="148982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2" idx="6"/>
            <a:endCxn id="13" idx="1"/>
          </p:cNvCxnSpPr>
          <p:nvPr/>
        </p:nvCxnSpPr>
        <p:spPr>
          <a:xfrm>
            <a:off x="3374520" y="3629817"/>
            <a:ext cx="1895512" cy="150375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13" idx="7"/>
            <a:endCxn id="14" idx="3"/>
          </p:cNvCxnSpPr>
          <p:nvPr/>
        </p:nvCxnSpPr>
        <p:spPr>
          <a:xfrm flipV="1">
            <a:off x="5444872" y="3759501"/>
            <a:ext cx="1649640" cy="137407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15" idx="7"/>
            <a:endCxn id="16" idx="3"/>
          </p:cNvCxnSpPr>
          <p:nvPr/>
        </p:nvCxnSpPr>
        <p:spPr>
          <a:xfrm flipV="1">
            <a:off x="9473902" y="1318801"/>
            <a:ext cx="1835535" cy="1966597"/>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4" idx="6"/>
            <a:endCxn id="15" idx="2"/>
          </p:cNvCxnSpPr>
          <p:nvPr/>
        </p:nvCxnSpPr>
        <p:spPr>
          <a:xfrm flipV="1">
            <a:off x="7305563" y="3372818"/>
            <a:ext cx="1957288" cy="299263"/>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îś1ïďê"/>
          <p:cNvSpPr/>
          <p:nvPr/>
        </p:nvSpPr>
        <p:spPr>
          <a:xfrm>
            <a:off x="669925" y="508343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2" name="îṥ1îḑé"/>
          <p:cNvSpPr/>
          <p:nvPr/>
        </p:nvSpPr>
        <p:spPr>
          <a:xfrm>
            <a:off x="3127258" y="3506186"/>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3" name="îṡḻïḍè"/>
          <p:cNvSpPr/>
          <p:nvPr/>
        </p:nvSpPr>
        <p:spPr>
          <a:xfrm>
            <a:off x="5233821" y="509736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4" name="ísḻîḓe"/>
          <p:cNvSpPr/>
          <p:nvPr/>
        </p:nvSpPr>
        <p:spPr>
          <a:xfrm>
            <a:off x="7058301" y="354845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5" name="iṧļíde"/>
          <p:cNvSpPr/>
          <p:nvPr/>
        </p:nvSpPr>
        <p:spPr>
          <a:xfrm>
            <a:off x="9262851" y="3249187"/>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16" name="íś1íḑê"/>
          <p:cNvSpPr/>
          <p:nvPr/>
        </p:nvSpPr>
        <p:spPr>
          <a:xfrm>
            <a:off x="11273226" y="110775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85000"/>
                </a:schemeClr>
              </a:solidFill>
              <a:cs typeface="+mn-ea"/>
              <a:sym typeface="+mn-lt"/>
            </a:endParaRPr>
          </a:p>
        </p:txBody>
      </p:sp>
      <p:sp>
        <p:nvSpPr>
          <p:cNvPr id="32" name="í$ḷiḓè"/>
          <p:cNvSpPr/>
          <p:nvPr/>
        </p:nvSpPr>
        <p:spPr>
          <a:xfrm>
            <a:off x="687278" y="1576653"/>
            <a:ext cx="5764375" cy="87104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20000"/>
              </a:lnSpc>
              <a:spcBef>
                <a:spcPct val="0"/>
              </a:spcBef>
            </a:pPr>
            <a:r>
              <a:rPr lang="en-US" altLang="zh-CN" sz="1100" dirty="0">
                <a:solidFill>
                  <a:schemeClr val="bg1">
                    <a:lumMod val="85000"/>
                  </a:schemeClr>
                </a:solidFill>
                <a:cs typeface="+mn-ea"/>
                <a:sym typeface="+mn-lt"/>
              </a:rPr>
              <a:t>Unified fonts make reading more fluent.</a:t>
            </a:r>
            <a:endParaRPr lang="en-US" altLang="zh-CN" sz="1100" dirty="0">
              <a:solidFill>
                <a:schemeClr val="bg1">
                  <a:lumMod val="85000"/>
                </a:schemeClr>
              </a:solidFill>
              <a:cs typeface="+mn-ea"/>
              <a:sym typeface="+mn-lt"/>
            </a:endParaRPr>
          </a:p>
          <a:p>
            <a:pPr>
              <a:lnSpc>
                <a:spcPct val="120000"/>
              </a:lnSpc>
              <a:spcBef>
                <a:spcPct val="0"/>
              </a:spcBef>
            </a:pPr>
            <a:r>
              <a:rPr lang="en-US" altLang="zh-CN" sz="1100" dirty="0">
                <a:solidFill>
                  <a:schemeClr val="bg1">
                    <a:lumMod val="85000"/>
                  </a:schemeClr>
                </a:solidFill>
                <a:cs typeface="+mn-ea"/>
                <a:sym typeface="+mn-lt"/>
              </a:rPr>
              <a:t>Theme color makes PPT more convenient to change.</a:t>
            </a:r>
            <a:endParaRPr lang="en-US" altLang="zh-CN" sz="1100" dirty="0">
              <a:solidFill>
                <a:schemeClr val="bg1">
                  <a:lumMod val="85000"/>
                </a:schemeClr>
              </a:solidFill>
              <a:cs typeface="+mn-ea"/>
              <a:sym typeface="+mn-lt"/>
            </a:endParaRPr>
          </a:p>
          <a:p>
            <a:pPr>
              <a:lnSpc>
                <a:spcPct val="120000"/>
              </a:lnSpc>
              <a:spcBef>
                <a:spcPct val="0"/>
              </a:spcBef>
            </a:pPr>
            <a:r>
              <a:rPr lang="en-US" altLang="zh-CN" sz="1100" dirty="0">
                <a:solidFill>
                  <a:schemeClr val="bg1">
                    <a:lumMod val="85000"/>
                  </a:schemeClr>
                </a:solidFill>
                <a:cs typeface="+mn-ea"/>
                <a:sym typeface="+mn-lt"/>
              </a:rPr>
              <a:t>Adjust the spacing to adapt to Chinese typesetting, use the reference line in PPT.</a:t>
            </a:r>
            <a:endParaRPr lang="en-US" altLang="zh-CN" sz="1100" dirty="0">
              <a:solidFill>
                <a:schemeClr val="bg1">
                  <a:lumMod val="85000"/>
                </a:schemeClr>
              </a:solidFill>
              <a:cs typeface="+mn-ea"/>
              <a:sym typeface="+mn-lt"/>
            </a:endParaRPr>
          </a:p>
        </p:txBody>
      </p:sp>
      <p:sp>
        <p:nvSpPr>
          <p:cNvPr id="33" name="iṣľîdé"/>
          <p:cNvSpPr txBox="1"/>
          <p:nvPr/>
        </p:nvSpPr>
        <p:spPr bwMode="auto">
          <a:xfrm>
            <a:off x="687278" y="1134847"/>
            <a:ext cx="575023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sz="2000" b="1" dirty="0">
                <a:solidFill>
                  <a:schemeClr val="bg1">
                    <a:lumMod val="85000"/>
                  </a:schemeClr>
                </a:solidFill>
                <a:cs typeface="+mn-ea"/>
                <a:sym typeface="+mn-lt"/>
              </a:rPr>
              <a:t>Text here</a:t>
            </a:r>
            <a:endParaRPr lang="en-US" altLang="zh-CN" sz="2000" b="1" dirty="0">
              <a:solidFill>
                <a:schemeClr val="bg1">
                  <a:lumMod val="85000"/>
                </a:schemeClr>
              </a:solidFill>
              <a:cs typeface="+mn-ea"/>
              <a:sym typeface="+mn-lt"/>
            </a:endParaRPr>
          </a:p>
        </p:txBody>
      </p:sp>
      <p:cxnSp>
        <p:nvCxnSpPr>
          <p:cNvPr id="34" name="直接连接符 33"/>
          <p:cNvCxnSpPr/>
          <p:nvPr/>
        </p:nvCxnSpPr>
        <p:spPr>
          <a:xfrm>
            <a:off x="647521" y="2574000"/>
            <a:ext cx="540872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TextBox 48"/>
          <p:cNvSpPr txBox="1"/>
          <p:nvPr/>
        </p:nvSpPr>
        <p:spPr>
          <a:xfrm>
            <a:off x="1092027" y="5072353"/>
            <a:ext cx="1820620" cy="1061829"/>
          </a:xfrm>
          <a:prstGeom prst="rect">
            <a:avLst/>
          </a:prstGeom>
          <a:noFill/>
        </p:spPr>
        <p:txBody>
          <a:bodyPr wrap="square" rtlCol="0">
            <a:spAutoFit/>
          </a:bodyPr>
          <a:lstStyle/>
          <a:p>
            <a:pPr>
              <a:lnSpc>
                <a:spcPct val="150000"/>
              </a:lnSpc>
            </a:pPr>
            <a:r>
              <a:rPr lang="zh-CN" altLang="en-US" sz="1400" dirty="0">
                <a:solidFill>
                  <a:schemeClr val="bg1">
                    <a:lumMod val="85000"/>
                  </a:schemeClr>
                </a:solidFill>
                <a:cs typeface="+mn-ea"/>
                <a:sym typeface="+mn-lt"/>
              </a:rPr>
              <a:t>公司成立</a:t>
            </a:r>
            <a:endParaRPr lang="en-US" altLang="zh-CN" sz="1400" dirty="0">
              <a:solidFill>
                <a:schemeClr val="bg1">
                  <a:lumMod val="85000"/>
                </a:schemeClr>
              </a:solidFill>
              <a:cs typeface="+mn-ea"/>
              <a:sym typeface="+mn-lt"/>
            </a:endParaRPr>
          </a:p>
          <a:p>
            <a:pPr>
              <a:lnSpc>
                <a:spcPct val="150000"/>
              </a:lnSpc>
            </a:pPr>
            <a:r>
              <a:rPr lang="zh-CN" altLang="en-US" sz="1400" dirty="0">
                <a:solidFill>
                  <a:schemeClr val="bg1">
                    <a:lumMod val="85000"/>
                  </a:schemeClr>
                </a:solidFill>
                <a:cs typeface="+mn-ea"/>
                <a:sym typeface="+mn-lt"/>
              </a:rPr>
              <a:t>单击此处添加你的</a:t>
            </a:r>
            <a:endParaRPr lang="en-US" altLang="zh-CN" sz="1400" dirty="0">
              <a:solidFill>
                <a:schemeClr val="bg1">
                  <a:lumMod val="85000"/>
                </a:schemeClr>
              </a:solidFill>
              <a:cs typeface="+mn-ea"/>
              <a:sym typeface="+mn-lt"/>
            </a:endParaRPr>
          </a:p>
          <a:p>
            <a:pPr>
              <a:lnSpc>
                <a:spcPct val="150000"/>
              </a:lnSpc>
            </a:pPr>
            <a:r>
              <a:rPr lang="zh-CN" altLang="en-US" sz="1400" dirty="0">
                <a:solidFill>
                  <a:schemeClr val="bg1">
                    <a:lumMod val="85000"/>
                  </a:schemeClr>
                </a:solidFill>
                <a:cs typeface="+mn-ea"/>
                <a:sym typeface="+mn-lt"/>
              </a:rPr>
              <a:t>正文详细内容</a:t>
            </a:r>
            <a:endParaRPr lang="zh-CN" altLang="en-US" sz="1400" dirty="0">
              <a:solidFill>
                <a:schemeClr val="bg1">
                  <a:lumMod val="85000"/>
                </a:schemeClr>
              </a:solidFill>
              <a:cs typeface="+mn-ea"/>
              <a:sym typeface="+mn-lt"/>
            </a:endParaRPr>
          </a:p>
        </p:txBody>
      </p:sp>
      <p:sp>
        <p:nvSpPr>
          <p:cNvPr id="20" name="TextBox 49"/>
          <p:cNvSpPr txBox="1"/>
          <p:nvPr/>
        </p:nvSpPr>
        <p:spPr>
          <a:xfrm>
            <a:off x="3988479" y="2952033"/>
            <a:ext cx="1805959"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公司处于发展阶段单击此处添加你的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endParaRPr lang="zh-CN" altLang="en-US" sz="1400" dirty="0">
              <a:solidFill>
                <a:schemeClr val="bg1">
                  <a:lumMod val="85000"/>
                </a:schemeClr>
              </a:solidFill>
              <a:latin typeface="+mn-lt"/>
              <a:ea typeface="+mn-ea"/>
              <a:cs typeface="+mn-ea"/>
              <a:sym typeface="+mn-lt"/>
            </a:endParaRPr>
          </a:p>
        </p:txBody>
      </p:sp>
      <p:sp>
        <p:nvSpPr>
          <p:cNvPr id="24" name="TextBox 50"/>
          <p:cNvSpPr txBox="1"/>
          <p:nvPr/>
        </p:nvSpPr>
        <p:spPr>
          <a:xfrm>
            <a:off x="5352099" y="5320532"/>
            <a:ext cx="1972777"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公司转型</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endParaRPr lang="zh-CN" altLang="en-US" sz="1400" dirty="0">
              <a:solidFill>
                <a:schemeClr val="bg1">
                  <a:lumMod val="85000"/>
                </a:schemeClr>
              </a:solidFill>
              <a:latin typeface="+mn-lt"/>
              <a:ea typeface="+mn-ea"/>
              <a:cs typeface="+mn-ea"/>
              <a:sym typeface="+mn-lt"/>
            </a:endParaRPr>
          </a:p>
        </p:txBody>
      </p:sp>
      <p:sp>
        <p:nvSpPr>
          <p:cNvPr id="25" name="TextBox 51"/>
          <p:cNvSpPr txBox="1"/>
          <p:nvPr/>
        </p:nvSpPr>
        <p:spPr>
          <a:xfrm>
            <a:off x="7166591" y="3775079"/>
            <a:ext cx="2096260"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公司资产突破</a:t>
            </a:r>
            <a:r>
              <a:rPr lang="en-US" altLang="zh-CN" sz="1400" dirty="0">
                <a:solidFill>
                  <a:schemeClr val="bg1">
                    <a:lumMod val="85000"/>
                  </a:schemeClr>
                </a:solidFill>
                <a:latin typeface="+mn-lt"/>
                <a:ea typeface="+mn-ea"/>
                <a:cs typeface="+mn-ea"/>
                <a:sym typeface="+mn-lt"/>
              </a:rPr>
              <a:t>1000</a:t>
            </a:r>
            <a:r>
              <a:rPr lang="zh-CN" altLang="en-US" sz="1400" dirty="0">
                <a:solidFill>
                  <a:schemeClr val="bg1">
                    <a:lumMod val="85000"/>
                  </a:schemeClr>
                </a:solidFill>
                <a:latin typeface="+mn-lt"/>
                <a:ea typeface="+mn-ea"/>
                <a:cs typeface="+mn-ea"/>
                <a:sym typeface="+mn-lt"/>
              </a:rPr>
              <a:t>万单击此处添加你的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endParaRPr lang="zh-CN" altLang="en-US" sz="1400" dirty="0">
              <a:solidFill>
                <a:schemeClr val="bg1">
                  <a:lumMod val="85000"/>
                </a:schemeClr>
              </a:solidFill>
              <a:latin typeface="+mn-lt"/>
              <a:ea typeface="+mn-ea"/>
              <a:cs typeface="+mn-ea"/>
              <a:sym typeface="+mn-lt"/>
            </a:endParaRPr>
          </a:p>
        </p:txBody>
      </p:sp>
      <p:sp>
        <p:nvSpPr>
          <p:cNvPr id="26" name="TextBox 52"/>
          <p:cNvSpPr txBox="1"/>
          <p:nvPr/>
        </p:nvSpPr>
        <p:spPr>
          <a:xfrm>
            <a:off x="9334930" y="3477189"/>
            <a:ext cx="1995920"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公司下设分公司单击此处添加你的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endParaRPr lang="zh-CN" altLang="en-US" sz="1400" dirty="0">
              <a:solidFill>
                <a:schemeClr val="bg1">
                  <a:lumMod val="85000"/>
                </a:schemeClr>
              </a:solidFill>
              <a:latin typeface="+mn-lt"/>
              <a:ea typeface="+mn-ea"/>
              <a:cs typeface="+mn-ea"/>
              <a:sym typeface="+mn-lt"/>
            </a:endParaRPr>
          </a:p>
        </p:txBody>
      </p:sp>
      <p:sp>
        <p:nvSpPr>
          <p:cNvPr id="27" name="TextBox 53"/>
          <p:cNvSpPr txBox="1"/>
          <p:nvPr/>
        </p:nvSpPr>
        <p:spPr>
          <a:xfrm>
            <a:off x="9066610" y="983175"/>
            <a:ext cx="1869848" cy="1061829"/>
          </a:xfrm>
          <a:prstGeom prst="rect">
            <a:avLst/>
          </a:prstGeom>
          <a:noFill/>
        </p:spPr>
        <p:txBody>
          <a:bodyPr wrap="square" rtlCol="0">
            <a:spAutoFit/>
          </a:bodyPr>
          <a:lstStyle>
            <a:defPPr>
              <a:defRPr lang="zh-CN"/>
            </a:defPPr>
            <a:lvl1pPr>
              <a:lnSpc>
                <a:spcPct val="150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solidFill>
                  <a:schemeClr val="bg1">
                    <a:lumMod val="85000"/>
                  </a:schemeClr>
                </a:solidFill>
                <a:latin typeface="+mn-lt"/>
                <a:ea typeface="+mn-ea"/>
                <a:cs typeface="+mn-ea"/>
                <a:sym typeface="+mn-lt"/>
              </a:rPr>
              <a:t>公司正式上市</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单击此处添加你的</a:t>
            </a:r>
            <a:endParaRPr lang="en-US" altLang="zh-CN" sz="1400" dirty="0">
              <a:solidFill>
                <a:schemeClr val="bg1">
                  <a:lumMod val="85000"/>
                </a:schemeClr>
              </a:solidFill>
              <a:latin typeface="+mn-lt"/>
              <a:ea typeface="+mn-ea"/>
              <a:cs typeface="+mn-ea"/>
              <a:sym typeface="+mn-lt"/>
            </a:endParaRPr>
          </a:p>
          <a:p>
            <a:r>
              <a:rPr lang="zh-CN" altLang="en-US" sz="1400" dirty="0">
                <a:solidFill>
                  <a:schemeClr val="bg1">
                    <a:lumMod val="85000"/>
                  </a:schemeClr>
                </a:solidFill>
                <a:latin typeface="+mn-lt"/>
                <a:ea typeface="+mn-ea"/>
                <a:cs typeface="+mn-ea"/>
                <a:sym typeface="+mn-lt"/>
              </a:rPr>
              <a:t>正文详细内容</a:t>
            </a:r>
            <a:endParaRPr lang="zh-CN" altLang="en-US" sz="1400" dirty="0">
              <a:solidFill>
                <a:schemeClr val="bg1">
                  <a:lumMod val="8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100000">
                                          <p:val>
                                            <p:strVal val="#ppt_x"/>
                                          </p:val>
                                        </p:tav>
                                      </p:tavLst>
                                    </p:anim>
                                    <p:anim calcmode="lin" valueType="num">
                                      <p:cBhvr>
                                        <p:cTn id="8" dur="500" fill="hold"/>
                                        <p:tgtEl>
                                          <p:spTgt spid="21"/>
                                        </p:tgtEl>
                                        <p:attrNameLst>
                                          <p:attrName>ppt_y</p:attrName>
                                        </p:attrNameLst>
                                      </p:cBhvr>
                                      <p:tavLst>
                                        <p:tav tm="0">
                                          <p:val>
                                            <p:strVal val="#ppt_y+#ppt_h/2"/>
                                          </p:val>
                                        </p:tav>
                                        <p:tav tm="100000">
                                          <p:val>
                                            <p:strVal val="#ppt_y"/>
                                          </p:val>
                                        </p:tav>
                                      </p:tavLst>
                                    </p:anim>
                                    <p:anim calcmode="lin" valueType="num">
                                      <p:cBhvr>
                                        <p:cTn id="9" dur="500" fill="hold"/>
                                        <p:tgtEl>
                                          <p:spTgt spid="21"/>
                                        </p:tgtEl>
                                        <p:attrNameLst>
                                          <p:attrName>ppt_w</p:attrName>
                                        </p:attrNameLst>
                                      </p:cBhvr>
                                      <p:tavLst>
                                        <p:tav tm="0">
                                          <p:val>
                                            <p:strVal val="#ppt_w"/>
                                          </p:val>
                                        </p:tav>
                                        <p:tav tm="100000">
                                          <p:val>
                                            <p:strVal val="#ppt_w"/>
                                          </p:val>
                                        </p:tav>
                                      </p:tavLst>
                                    </p:anim>
                                    <p:anim calcmode="lin" valueType="num">
                                      <p:cBhvr>
                                        <p:cTn id="10" dur="500" fill="hold"/>
                                        <p:tgtEl>
                                          <p:spTgt spid="21"/>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4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22"/>
                                        </p:tgtEl>
                                        <p:attrNameLst>
                                          <p:attrName>ppt_y</p:attrName>
                                        </p:attrNameLst>
                                      </p:cBhvr>
                                      <p:tavLst>
                                        <p:tav tm="0">
                                          <p:val>
                                            <p:strVal val="#ppt_y"/>
                                          </p:val>
                                        </p:tav>
                                        <p:tav tm="100000">
                                          <p:val>
                                            <p:strVal val="#ppt_y"/>
                                          </p:val>
                                        </p:tav>
                                      </p:tavLst>
                                    </p:anim>
                                    <p:anim calcmode="lin" valueType="num">
                                      <p:cBhvr>
                                        <p:cTn id="16" dur="4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22"/>
                                        </p:tgtEl>
                                      </p:cBhvr>
                                    </p:animEffect>
                                  </p:childTnLst>
                                </p:cTn>
                              </p:par>
                            </p:childTnLst>
                          </p:cTn>
                        </p:par>
                        <p:par>
                          <p:cTn id="19" fill="hold">
                            <p:stCondLst>
                              <p:cond delay="105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23"/>
                                        </p:tgtEl>
                                        <p:attrNameLst>
                                          <p:attrName>style.visibility</p:attrName>
                                        </p:attrNameLst>
                                      </p:cBhvr>
                                      <p:to>
                                        <p:strVal val="visible"/>
                                      </p:to>
                                    </p:set>
                                    <p:anim calcmode="lin" valueType="num">
                                      <p:cBhvr>
                                        <p:cTn id="22" dur="4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23" dur="400" fill="hold"/>
                                        <p:tgtEl>
                                          <p:spTgt spid="23"/>
                                        </p:tgtEl>
                                        <p:attrNameLst>
                                          <p:attrName>ppt_y</p:attrName>
                                        </p:attrNameLst>
                                      </p:cBhvr>
                                      <p:tavLst>
                                        <p:tav tm="0">
                                          <p:val>
                                            <p:strVal val="#ppt_y"/>
                                          </p:val>
                                        </p:tav>
                                        <p:tav tm="100000">
                                          <p:val>
                                            <p:strVal val="#ppt_y"/>
                                          </p:val>
                                        </p:tav>
                                      </p:tavLst>
                                    </p:anim>
                                    <p:anim calcmode="lin" valueType="num">
                                      <p:cBhvr>
                                        <p:cTn id="24" dur="4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25" dur="4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400" tmFilter="0,0; .5, 1; 1, 1"/>
                                        <p:tgtEl>
                                          <p:spTgt spid="23"/>
                                        </p:tgtEl>
                                      </p:cBhvr>
                                    </p:animEffect>
                                  </p:childTnLst>
                                </p:cTn>
                              </p:par>
                            </p:childTnLst>
                          </p:cTn>
                        </p:par>
                        <p:par>
                          <p:cTn id="27" fill="hold">
                            <p:stCondLst>
                              <p:cond delay="1980"/>
                            </p:stCondLst>
                            <p:childTnLst>
                              <p:par>
                                <p:cTn id="28" presetID="23" presetClass="entr" presetSubtype="16"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childTnLst>
                                </p:cTn>
                              </p:par>
                            </p:childTnLst>
                          </p:cTn>
                        </p:par>
                        <p:par>
                          <p:cTn id="32" fill="hold">
                            <p:stCondLst>
                              <p:cond delay="248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p:stCondLst>
                              <p:cond delay="2980"/>
                            </p:stCondLst>
                            <p:childTnLst>
                              <p:par>
                                <p:cTn id="37" presetID="23" presetClass="entr" presetSubtype="16"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childTnLst>
                                </p:cTn>
                              </p:par>
                              <p:par>
                                <p:cTn id="41" presetID="55" presetClass="entr" presetSubtype="0" fill="hold" grpId="1"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1000" fill="hold"/>
                                        <p:tgtEl>
                                          <p:spTgt spid="19"/>
                                        </p:tgtEl>
                                        <p:attrNameLst>
                                          <p:attrName>ppt_w</p:attrName>
                                        </p:attrNameLst>
                                      </p:cBhvr>
                                      <p:tavLst>
                                        <p:tav tm="0">
                                          <p:val>
                                            <p:strVal val="#ppt_w*0.70"/>
                                          </p:val>
                                        </p:tav>
                                        <p:tav tm="100000">
                                          <p:val>
                                            <p:strVal val="#ppt_w"/>
                                          </p:val>
                                        </p:tav>
                                      </p:tavLst>
                                    </p:anim>
                                    <p:anim calcmode="lin" valueType="num">
                                      <p:cBhvr>
                                        <p:cTn id="44" dur="1000" fill="hold"/>
                                        <p:tgtEl>
                                          <p:spTgt spid="19"/>
                                        </p:tgtEl>
                                        <p:attrNameLst>
                                          <p:attrName>ppt_h</p:attrName>
                                        </p:attrNameLst>
                                      </p:cBhvr>
                                      <p:tavLst>
                                        <p:tav tm="0">
                                          <p:val>
                                            <p:strVal val="#ppt_h"/>
                                          </p:val>
                                        </p:tav>
                                        <p:tav tm="100000">
                                          <p:val>
                                            <p:strVal val="#ppt_h"/>
                                          </p:val>
                                        </p:tav>
                                      </p:tavLst>
                                    </p:anim>
                                    <p:animEffect transition="in" filter="fade">
                                      <p:cBhvr>
                                        <p:cTn id="45" dur="1000"/>
                                        <p:tgtEl>
                                          <p:spTgt spid="19"/>
                                        </p:tgtEl>
                                      </p:cBhvr>
                                    </p:animEffect>
                                  </p:childTnLst>
                                </p:cTn>
                              </p:par>
                            </p:childTnLst>
                          </p:cTn>
                        </p:par>
                        <p:par>
                          <p:cTn id="46" fill="hold">
                            <p:stCondLst>
                              <p:cond delay="3480"/>
                            </p:stCondLst>
                            <p:childTnLst>
                              <p:par>
                                <p:cTn id="47" presetID="22" presetClass="entr" presetSubtype="8"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3980"/>
                            </p:stCondLst>
                            <p:childTnLst>
                              <p:par>
                                <p:cTn id="51" presetID="23" presetClass="entr" presetSubtype="16"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childTnLst>
                                </p:cTn>
                              </p:par>
                              <p:par>
                                <p:cTn id="55" presetID="55" presetClass="entr" presetSubtype="0" fill="hold" grpId="1"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1000" fill="hold"/>
                                        <p:tgtEl>
                                          <p:spTgt spid="20"/>
                                        </p:tgtEl>
                                        <p:attrNameLst>
                                          <p:attrName>ppt_w</p:attrName>
                                        </p:attrNameLst>
                                      </p:cBhvr>
                                      <p:tavLst>
                                        <p:tav tm="0">
                                          <p:val>
                                            <p:strVal val="#ppt_w*0.70"/>
                                          </p:val>
                                        </p:tav>
                                        <p:tav tm="100000">
                                          <p:val>
                                            <p:strVal val="#ppt_w"/>
                                          </p:val>
                                        </p:tav>
                                      </p:tavLst>
                                    </p:anim>
                                    <p:anim calcmode="lin" valueType="num">
                                      <p:cBhvr>
                                        <p:cTn id="58" dur="1000" fill="hold"/>
                                        <p:tgtEl>
                                          <p:spTgt spid="20"/>
                                        </p:tgtEl>
                                        <p:attrNameLst>
                                          <p:attrName>ppt_h</p:attrName>
                                        </p:attrNameLst>
                                      </p:cBhvr>
                                      <p:tavLst>
                                        <p:tav tm="0">
                                          <p:val>
                                            <p:strVal val="#ppt_h"/>
                                          </p:val>
                                        </p:tav>
                                        <p:tav tm="100000">
                                          <p:val>
                                            <p:strVal val="#ppt_h"/>
                                          </p:val>
                                        </p:tav>
                                      </p:tavLst>
                                    </p:anim>
                                    <p:animEffect transition="in" filter="fade">
                                      <p:cBhvr>
                                        <p:cTn id="59" dur="1000"/>
                                        <p:tgtEl>
                                          <p:spTgt spid="20"/>
                                        </p:tgtEl>
                                      </p:cBhvr>
                                    </p:animEffect>
                                  </p:childTnLst>
                                </p:cTn>
                              </p:par>
                            </p:childTnLst>
                          </p:cTn>
                        </p:par>
                        <p:par>
                          <p:cTn id="60" fill="hold">
                            <p:stCondLst>
                              <p:cond delay="4480"/>
                            </p:stCondLst>
                            <p:childTnLst>
                              <p:par>
                                <p:cTn id="61" presetID="22" presetClass="entr" presetSubtype="8"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par>
                          <p:cTn id="64" fill="hold">
                            <p:stCondLst>
                              <p:cond delay="4980"/>
                            </p:stCondLst>
                            <p:childTnLst>
                              <p:par>
                                <p:cTn id="65" presetID="23" presetClass="entr" presetSubtype="16"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childTnLst>
                                </p:cTn>
                              </p:par>
                              <p:par>
                                <p:cTn id="69" presetID="55" presetClass="entr"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p:cTn id="71" dur="1000" fill="hold"/>
                                        <p:tgtEl>
                                          <p:spTgt spid="24"/>
                                        </p:tgtEl>
                                        <p:attrNameLst>
                                          <p:attrName>ppt_w</p:attrName>
                                        </p:attrNameLst>
                                      </p:cBhvr>
                                      <p:tavLst>
                                        <p:tav tm="0">
                                          <p:val>
                                            <p:strVal val="#ppt_w*0.70"/>
                                          </p:val>
                                        </p:tav>
                                        <p:tav tm="100000">
                                          <p:val>
                                            <p:strVal val="#ppt_w"/>
                                          </p:val>
                                        </p:tav>
                                      </p:tavLst>
                                    </p:anim>
                                    <p:anim calcmode="lin" valueType="num">
                                      <p:cBhvr>
                                        <p:cTn id="72" dur="1000" fill="hold"/>
                                        <p:tgtEl>
                                          <p:spTgt spid="24"/>
                                        </p:tgtEl>
                                        <p:attrNameLst>
                                          <p:attrName>ppt_h</p:attrName>
                                        </p:attrNameLst>
                                      </p:cBhvr>
                                      <p:tavLst>
                                        <p:tav tm="0">
                                          <p:val>
                                            <p:strVal val="#ppt_h"/>
                                          </p:val>
                                        </p:tav>
                                        <p:tav tm="100000">
                                          <p:val>
                                            <p:strVal val="#ppt_h"/>
                                          </p:val>
                                        </p:tav>
                                      </p:tavLst>
                                    </p:anim>
                                    <p:animEffect transition="in" filter="fade">
                                      <p:cBhvr>
                                        <p:cTn id="73" dur="1000"/>
                                        <p:tgtEl>
                                          <p:spTgt spid="24"/>
                                        </p:tgtEl>
                                      </p:cBhvr>
                                    </p:animEffect>
                                  </p:childTnLst>
                                </p:cTn>
                              </p:par>
                            </p:childTnLst>
                          </p:cTn>
                        </p:par>
                        <p:par>
                          <p:cTn id="74" fill="hold">
                            <p:stCondLst>
                              <p:cond delay="5480"/>
                            </p:stCondLst>
                            <p:childTnLst>
                              <p:par>
                                <p:cTn id="75" presetID="22" presetClass="entr" presetSubtype="8" fill="hold"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left)">
                                      <p:cBhvr>
                                        <p:cTn id="77" dur="500"/>
                                        <p:tgtEl>
                                          <p:spTgt spid="10"/>
                                        </p:tgtEl>
                                      </p:cBhvr>
                                    </p:animEffect>
                                  </p:childTnLst>
                                </p:cTn>
                              </p:par>
                            </p:childTnLst>
                          </p:cTn>
                        </p:par>
                        <p:par>
                          <p:cTn id="78" fill="hold">
                            <p:stCondLst>
                              <p:cond delay="5980"/>
                            </p:stCondLst>
                            <p:childTnLst>
                              <p:par>
                                <p:cTn id="79" presetID="23" presetClass="entr" presetSubtype="16" fill="hold" grpId="0" nodeType="after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childTnLst>
                                </p:cTn>
                              </p:par>
                              <p:par>
                                <p:cTn id="83" presetID="55" presetClass="entr" presetSubtype="0" fill="hold" grpId="1"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p:cTn id="85" dur="1000" fill="hold"/>
                                        <p:tgtEl>
                                          <p:spTgt spid="25"/>
                                        </p:tgtEl>
                                        <p:attrNameLst>
                                          <p:attrName>ppt_w</p:attrName>
                                        </p:attrNameLst>
                                      </p:cBhvr>
                                      <p:tavLst>
                                        <p:tav tm="0">
                                          <p:val>
                                            <p:strVal val="#ppt_w*0.70"/>
                                          </p:val>
                                        </p:tav>
                                        <p:tav tm="100000">
                                          <p:val>
                                            <p:strVal val="#ppt_w"/>
                                          </p:val>
                                        </p:tav>
                                      </p:tavLst>
                                    </p:anim>
                                    <p:anim calcmode="lin" valueType="num">
                                      <p:cBhvr>
                                        <p:cTn id="86" dur="1000" fill="hold"/>
                                        <p:tgtEl>
                                          <p:spTgt spid="25"/>
                                        </p:tgtEl>
                                        <p:attrNameLst>
                                          <p:attrName>ppt_h</p:attrName>
                                        </p:attrNameLst>
                                      </p:cBhvr>
                                      <p:tavLst>
                                        <p:tav tm="0">
                                          <p:val>
                                            <p:strVal val="#ppt_h"/>
                                          </p:val>
                                        </p:tav>
                                        <p:tav tm="100000">
                                          <p:val>
                                            <p:strVal val="#ppt_h"/>
                                          </p:val>
                                        </p:tav>
                                      </p:tavLst>
                                    </p:anim>
                                    <p:animEffect transition="in" filter="fade">
                                      <p:cBhvr>
                                        <p:cTn id="87" dur="1000"/>
                                        <p:tgtEl>
                                          <p:spTgt spid="25"/>
                                        </p:tgtEl>
                                      </p:cBhvr>
                                    </p:animEffect>
                                  </p:childTnLst>
                                </p:cTn>
                              </p:par>
                            </p:childTnLst>
                          </p:cTn>
                        </p:par>
                        <p:par>
                          <p:cTn id="88" fill="hold">
                            <p:stCondLst>
                              <p:cond delay="6480"/>
                            </p:stCondLst>
                            <p:childTnLst>
                              <p:par>
                                <p:cTn id="89" presetID="22" presetClass="entr" presetSubtype="4" fill="hold"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down)">
                                      <p:cBhvr>
                                        <p:cTn id="91" dur="500"/>
                                        <p:tgtEl>
                                          <p:spTgt spid="9"/>
                                        </p:tgtEl>
                                      </p:cBhvr>
                                    </p:animEffect>
                                  </p:childTnLst>
                                </p:cTn>
                              </p:par>
                            </p:childTnLst>
                          </p:cTn>
                        </p:par>
                        <p:par>
                          <p:cTn id="92" fill="hold">
                            <p:stCondLst>
                              <p:cond delay="6980"/>
                            </p:stCondLst>
                            <p:childTnLst>
                              <p:par>
                                <p:cTn id="93" presetID="23" presetClass="entr" presetSubtype="16"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fltVal val="0"/>
                                          </p:val>
                                        </p:tav>
                                        <p:tav tm="100000">
                                          <p:val>
                                            <p:strVal val="#ppt_h"/>
                                          </p:val>
                                        </p:tav>
                                      </p:tavLst>
                                    </p:anim>
                                  </p:childTnLst>
                                </p:cTn>
                              </p:par>
                              <p:par>
                                <p:cTn id="97" presetID="55" presetClass="entr" presetSubtype="0" fill="hold" grpId="1" nodeType="with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p:cTn id="99" dur="1000" fill="hold"/>
                                        <p:tgtEl>
                                          <p:spTgt spid="26"/>
                                        </p:tgtEl>
                                        <p:attrNameLst>
                                          <p:attrName>ppt_w</p:attrName>
                                        </p:attrNameLst>
                                      </p:cBhvr>
                                      <p:tavLst>
                                        <p:tav tm="0">
                                          <p:val>
                                            <p:strVal val="#ppt_w*0.70"/>
                                          </p:val>
                                        </p:tav>
                                        <p:tav tm="100000">
                                          <p:val>
                                            <p:strVal val="#ppt_w"/>
                                          </p:val>
                                        </p:tav>
                                      </p:tavLst>
                                    </p:anim>
                                    <p:anim calcmode="lin" valueType="num">
                                      <p:cBhvr>
                                        <p:cTn id="100" dur="1000" fill="hold"/>
                                        <p:tgtEl>
                                          <p:spTgt spid="26"/>
                                        </p:tgtEl>
                                        <p:attrNameLst>
                                          <p:attrName>ppt_h</p:attrName>
                                        </p:attrNameLst>
                                      </p:cBhvr>
                                      <p:tavLst>
                                        <p:tav tm="0">
                                          <p:val>
                                            <p:strVal val="#ppt_h"/>
                                          </p:val>
                                        </p:tav>
                                        <p:tav tm="100000">
                                          <p:val>
                                            <p:strVal val="#ppt_h"/>
                                          </p:val>
                                        </p:tav>
                                      </p:tavLst>
                                    </p:anim>
                                    <p:animEffect transition="in" filter="fade">
                                      <p:cBhvr>
                                        <p:cTn id="101" dur="1000"/>
                                        <p:tgtEl>
                                          <p:spTgt spid="26"/>
                                        </p:tgtEl>
                                      </p:cBhvr>
                                    </p:animEffect>
                                  </p:childTnLst>
                                </p:cTn>
                              </p:par>
                            </p:childTnLst>
                          </p:cTn>
                        </p:par>
                        <p:par>
                          <p:cTn id="102" fill="hold">
                            <p:stCondLst>
                              <p:cond delay="7480"/>
                            </p:stCondLst>
                            <p:childTnLst>
                              <p:par>
                                <p:cTn id="103" presetID="55" presetClass="entr" presetSubtype="0" fill="hold" grpId="1" nodeType="afterEffect">
                                  <p:stCondLst>
                                    <p:cond delay="0"/>
                                  </p:stCondLst>
                                  <p:childTnLst>
                                    <p:set>
                                      <p:cBhvr>
                                        <p:cTn id="104" dur="1" fill="hold">
                                          <p:stCondLst>
                                            <p:cond delay="0"/>
                                          </p:stCondLst>
                                        </p:cTn>
                                        <p:tgtEl>
                                          <p:spTgt spid="27"/>
                                        </p:tgtEl>
                                        <p:attrNameLst>
                                          <p:attrName>style.visibility</p:attrName>
                                        </p:attrNameLst>
                                      </p:cBhvr>
                                      <p:to>
                                        <p:strVal val="visible"/>
                                      </p:to>
                                    </p:set>
                                    <p:anim calcmode="lin" valueType="num">
                                      <p:cBhvr>
                                        <p:cTn id="105" dur="1000" fill="hold"/>
                                        <p:tgtEl>
                                          <p:spTgt spid="27"/>
                                        </p:tgtEl>
                                        <p:attrNameLst>
                                          <p:attrName>ppt_w</p:attrName>
                                        </p:attrNameLst>
                                      </p:cBhvr>
                                      <p:tavLst>
                                        <p:tav tm="0">
                                          <p:val>
                                            <p:strVal val="#ppt_w*0.70"/>
                                          </p:val>
                                        </p:tav>
                                        <p:tav tm="100000">
                                          <p:val>
                                            <p:strVal val="#ppt_w"/>
                                          </p:val>
                                        </p:tav>
                                      </p:tavLst>
                                    </p:anim>
                                    <p:anim calcmode="lin" valueType="num">
                                      <p:cBhvr>
                                        <p:cTn id="106" dur="1000" fill="hold"/>
                                        <p:tgtEl>
                                          <p:spTgt spid="27"/>
                                        </p:tgtEl>
                                        <p:attrNameLst>
                                          <p:attrName>ppt_h</p:attrName>
                                        </p:attrNameLst>
                                      </p:cBhvr>
                                      <p:tavLst>
                                        <p:tav tm="0">
                                          <p:val>
                                            <p:strVal val="#ppt_h"/>
                                          </p:val>
                                        </p:tav>
                                        <p:tav tm="100000">
                                          <p:val>
                                            <p:strVal val="#ppt_h"/>
                                          </p:val>
                                        </p:tav>
                                      </p:tavLst>
                                    </p:anim>
                                    <p:animEffect transition="in" filter="fade">
                                      <p:cBhvr>
                                        <p:cTn id="107" dur="1000"/>
                                        <p:tgtEl>
                                          <p:spTgt spid="27"/>
                                        </p:tgtEl>
                                      </p:cBhvr>
                                    </p:animEffect>
                                  </p:childTnLst>
                                </p:cTn>
                              </p:par>
                            </p:childTnLst>
                          </p:cTn>
                        </p:par>
                        <p:par>
                          <p:cTn id="108" fill="hold">
                            <p:stCondLst>
                              <p:cond delay="8480"/>
                            </p:stCondLst>
                            <p:childTnLst>
                              <p:par>
                                <p:cTn id="109" presetID="22" presetClass="entr" presetSubtype="8" fill="hold"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8980"/>
                            </p:stCondLst>
                            <p:childTnLst>
                              <p:par>
                                <p:cTn id="113" presetID="10" presetClass="entr" presetSubtype="0" fill="hold" grpId="0" nodeType="after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fade">
                                      <p:cBhvr>
                                        <p:cTn id="115" dur="500"/>
                                        <p:tgtEl>
                                          <p:spTgt spid="3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fade">
                                      <p:cBhvr>
                                        <p:cTn id="11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11" grpId="0" animBg="1"/>
      <p:bldP spid="12" grpId="0" animBg="1"/>
      <p:bldP spid="13" grpId="0" animBg="1"/>
      <p:bldP spid="14" grpId="0" animBg="1"/>
      <p:bldP spid="15" grpId="0" animBg="1"/>
      <p:bldP spid="16" grpId="0" animBg="1"/>
      <p:bldP spid="32" grpId="0"/>
      <p:bldP spid="33" grpId="0"/>
      <p:bldP spid="19" grpId="1"/>
      <p:bldP spid="20" grpId="1"/>
      <p:bldP spid="24" grpId="1"/>
      <p:bldP spid="25" grpId="1"/>
      <p:bldP spid="26" grpId="1"/>
      <p:bldP spid="27" grpId="1"/>
    </p:bldLst>
  </p:timing>
</p:sld>
</file>

<file path=ppt/tags/tag1.xml><?xml version="1.0" encoding="utf-8"?>
<p:tagLst xmlns:p="http://schemas.openxmlformats.org/presentationml/2006/main">
  <p:tag name="KSO_WM_UNIT_PLACING_PICTURE_USER_VIEWPORT" val="{&quot;height&quot;:2196,&quot;width&quot;:3300}"/>
</p:tagLst>
</file>

<file path=ppt/tags/tag2.xml><?xml version="1.0" encoding="utf-8"?>
<p:tagLst xmlns:p="http://schemas.openxmlformats.org/presentationml/2006/main">
  <p:tag name="ISPRING_PRESENTATION_TITLE" val="黑金高端时尚商业计划书创业融资活动策划新品发布会PPT模板"/>
</p:tagLst>
</file>

<file path=ppt/theme/theme1.xml><?xml version="1.0" encoding="utf-8"?>
<a:theme xmlns:a="http://schemas.openxmlformats.org/drawingml/2006/main" name="第一PPT，www.1ppt.com">
  <a:themeElements>
    <a:clrScheme name="自定义 383">
      <a:dk1>
        <a:srgbClr val="000000"/>
      </a:dk1>
      <a:lt1>
        <a:srgbClr val="FFFFFF"/>
      </a:lt1>
      <a:dk2>
        <a:srgbClr val="44546A"/>
      </a:dk2>
      <a:lt2>
        <a:srgbClr val="E7E6E6"/>
      </a:lt2>
      <a:accent1>
        <a:srgbClr val="D3AA39"/>
      </a:accent1>
      <a:accent2>
        <a:srgbClr val="D3AA39"/>
      </a:accent2>
      <a:accent3>
        <a:srgbClr val="D3AA39"/>
      </a:accent3>
      <a:accent4>
        <a:srgbClr val="D3AA39"/>
      </a:accent4>
      <a:accent5>
        <a:srgbClr val="D3AA39"/>
      </a:accent5>
      <a:accent6>
        <a:srgbClr val="D3AA39"/>
      </a:accent6>
      <a:hlink>
        <a:srgbClr val="D3AA39"/>
      </a:hlink>
      <a:folHlink>
        <a:srgbClr val="D3AA39"/>
      </a:folHlink>
    </a:clrScheme>
    <a:fontScheme name="p4td0jmi">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8659</Words>
  <Application>WPS 演示</Application>
  <PresentationFormat>自定义</PresentationFormat>
  <Paragraphs>942</Paragraphs>
  <Slides>38</Slides>
  <Notes>38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38</vt:i4>
      </vt:variant>
    </vt:vector>
  </HeadingPairs>
  <TitlesOfParts>
    <vt:vector size="51" baseType="lpstr">
      <vt:lpstr>Arial</vt:lpstr>
      <vt:lpstr>宋体</vt:lpstr>
      <vt:lpstr>Wingdings</vt:lpstr>
      <vt:lpstr>Arial</vt:lpstr>
      <vt:lpstr>微软雅黑</vt:lpstr>
      <vt:lpstr>Source Han Sans CN Light</vt:lpstr>
      <vt:lpstr>Source Han Sans CN Normal</vt:lpstr>
      <vt:lpstr>RTWS ShangYaZhunSung G0v1</vt:lpstr>
      <vt:lpstr>Arial Unicode MS</vt:lpstr>
      <vt:lpstr>等线</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黑金商业计划书PPT模板</dc:title>
  <dc:creator>第一PPT</dc:creator>
  <cp:keywords>www.1ppt.com</cp:keywords>
  <dc:description>www.1ppt.com</dc:description>
  <cp:lastModifiedBy>Colombia 张诗琪</cp:lastModifiedBy>
  <cp:revision>158</cp:revision>
  <dcterms:created xsi:type="dcterms:W3CDTF">2018-05-09T07:04:00Z</dcterms:created>
  <dcterms:modified xsi:type="dcterms:W3CDTF">2021-05-03T20:52:59Z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14F6F670C3C94621ADE7A13AE7183EC6</vt:lpwstr>
  </property>
  <property fmtid="{D5CDD505-2E9C-101B-9397-08002B2CF9AE}" pid="3" name="KSOProductBuildVer">
    <vt:lpwstr>2052-11.1.0.10463</vt:lpwstr>
  </property>
</Properties>
</file>