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35"/>
  </p:normalViewPr>
  <p:slideViewPr>
    <p:cSldViewPr snapToGrid="0">
      <p:cViewPr varScale="1">
        <p:scale>
          <a:sx n="120" d="100"/>
          <a:sy n="120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B6ABF-9E52-41D1-911B-E0B9F90A198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24F0D4-D250-4A1A-9397-87A6F83AE5E3}">
      <dgm:prSet/>
      <dgm:spPr/>
      <dgm:t>
        <a:bodyPr/>
        <a:lstStyle/>
        <a:p>
          <a:r>
            <a:rPr lang="en-US" b="1"/>
            <a:t>Average Attendance:</a:t>
          </a:r>
          <a:r>
            <a:rPr lang="en-US"/>
            <a:t> At-a-glance view of class and student attendance trends.</a:t>
          </a:r>
        </a:p>
      </dgm:t>
    </dgm:pt>
    <dgm:pt modelId="{2AB489E6-6463-4A62-9334-5138B16F3C2E}" type="parTrans" cxnId="{ED24174B-FC04-4A42-8C3E-E5ACC537F323}">
      <dgm:prSet/>
      <dgm:spPr/>
      <dgm:t>
        <a:bodyPr/>
        <a:lstStyle/>
        <a:p>
          <a:endParaRPr lang="en-US"/>
        </a:p>
      </dgm:t>
    </dgm:pt>
    <dgm:pt modelId="{A3442D40-656B-49C6-B270-F16695F94163}" type="sibTrans" cxnId="{ED24174B-FC04-4A42-8C3E-E5ACC537F323}">
      <dgm:prSet/>
      <dgm:spPr/>
      <dgm:t>
        <a:bodyPr/>
        <a:lstStyle/>
        <a:p>
          <a:endParaRPr lang="en-US"/>
        </a:p>
      </dgm:t>
    </dgm:pt>
    <dgm:pt modelId="{6958EA8D-3E09-4764-BA9A-F952A7226388}">
      <dgm:prSet/>
      <dgm:spPr/>
      <dgm:t>
        <a:bodyPr/>
        <a:lstStyle/>
        <a:p>
          <a:r>
            <a:rPr lang="en-US" b="1"/>
            <a:t>Dropout &amp; Failing Student Identification:</a:t>
          </a:r>
          <a:r>
            <a:rPr lang="en-US"/>
            <a:t> An </a:t>
          </a:r>
          <a:r>
            <a:rPr lang="en-US" b="1"/>
            <a:t>early warning system</a:t>
          </a:r>
          <a:r>
            <a:rPr lang="en-US"/>
            <a:t> that uses data to flag at-risk students for timely intervention.</a:t>
          </a:r>
        </a:p>
      </dgm:t>
    </dgm:pt>
    <dgm:pt modelId="{EBF50346-EF8F-4E0C-BB54-14AF40CC5D7A}" type="parTrans" cxnId="{736A5FCF-8EA0-4EBC-BB35-E1C4C128B6A3}">
      <dgm:prSet/>
      <dgm:spPr/>
      <dgm:t>
        <a:bodyPr/>
        <a:lstStyle/>
        <a:p>
          <a:endParaRPr lang="en-US"/>
        </a:p>
      </dgm:t>
    </dgm:pt>
    <dgm:pt modelId="{91080B20-8652-4721-8EF8-509DEFF415D9}" type="sibTrans" cxnId="{736A5FCF-8EA0-4EBC-BB35-E1C4C128B6A3}">
      <dgm:prSet/>
      <dgm:spPr/>
      <dgm:t>
        <a:bodyPr/>
        <a:lstStyle/>
        <a:p>
          <a:endParaRPr lang="en-US"/>
        </a:p>
      </dgm:t>
    </dgm:pt>
    <dgm:pt modelId="{F9BFB853-409D-4363-87CE-FC57B3A5259D}">
      <dgm:prSet/>
      <dgm:spPr/>
      <dgm:t>
        <a:bodyPr/>
        <a:lstStyle/>
        <a:p>
          <a:r>
            <a:rPr lang="en-US" b="1"/>
            <a:t>Proactive Insights:</a:t>
          </a:r>
          <a:r>
            <a:rPr lang="en-US"/>
            <a:t> Move from reactive teaching to a proactive, data-informed approach.</a:t>
          </a:r>
        </a:p>
      </dgm:t>
    </dgm:pt>
    <dgm:pt modelId="{DE8F4088-5948-4E60-9BAD-54485AE37ED1}" type="parTrans" cxnId="{6A590947-1A1A-4594-B4B4-B873CDAED2CB}">
      <dgm:prSet/>
      <dgm:spPr/>
      <dgm:t>
        <a:bodyPr/>
        <a:lstStyle/>
        <a:p>
          <a:endParaRPr lang="en-US"/>
        </a:p>
      </dgm:t>
    </dgm:pt>
    <dgm:pt modelId="{B4963082-500D-4BC1-86FF-C0CAF3717F66}" type="sibTrans" cxnId="{6A590947-1A1A-4594-B4B4-B873CDAED2CB}">
      <dgm:prSet/>
      <dgm:spPr/>
      <dgm:t>
        <a:bodyPr/>
        <a:lstStyle/>
        <a:p>
          <a:endParaRPr lang="en-US"/>
        </a:p>
      </dgm:t>
    </dgm:pt>
    <dgm:pt modelId="{272447C9-E333-4724-AA96-74D111C3EECE}">
      <dgm:prSet/>
      <dgm:spPr/>
      <dgm:t>
        <a:bodyPr/>
        <a:lstStyle/>
        <a:p>
          <a:r>
            <a:rPr lang="en-US" b="1" u="sng"/>
            <a:t>Key Benefits:</a:t>
          </a:r>
          <a:endParaRPr lang="en-US"/>
        </a:p>
      </dgm:t>
    </dgm:pt>
    <dgm:pt modelId="{1A03A0F7-5278-4574-8EE6-B8EBD11F4D4D}" type="parTrans" cxnId="{FE31C81D-6864-46FE-B399-72ACC20A1082}">
      <dgm:prSet/>
      <dgm:spPr/>
      <dgm:t>
        <a:bodyPr/>
        <a:lstStyle/>
        <a:p>
          <a:endParaRPr lang="en-US"/>
        </a:p>
      </dgm:t>
    </dgm:pt>
    <dgm:pt modelId="{14426545-683F-4B7A-9A57-9B90843B6EA1}" type="sibTrans" cxnId="{FE31C81D-6864-46FE-B399-72ACC20A1082}">
      <dgm:prSet/>
      <dgm:spPr/>
      <dgm:t>
        <a:bodyPr/>
        <a:lstStyle/>
        <a:p>
          <a:endParaRPr lang="en-US"/>
        </a:p>
      </dgm:t>
    </dgm:pt>
    <dgm:pt modelId="{9433215A-A4AA-4319-8A7A-DD9C5D7B4C66}">
      <dgm:prSet/>
      <dgm:spPr/>
      <dgm:t>
        <a:bodyPr/>
        <a:lstStyle/>
        <a:p>
          <a:r>
            <a:rPr lang="en-US" b="1"/>
            <a:t>Time-Saving:</a:t>
          </a:r>
          <a:r>
            <a:rPr lang="en-US"/>
            <a:t> Reduces manual analysis and reporting.</a:t>
          </a:r>
        </a:p>
      </dgm:t>
    </dgm:pt>
    <dgm:pt modelId="{CC728DB4-B9E0-4FE5-871A-243BA0C7DED8}" type="parTrans" cxnId="{1775D825-3F47-40D5-971D-29E0716BCDB2}">
      <dgm:prSet/>
      <dgm:spPr/>
      <dgm:t>
        <a:bodyPr/>
        <a:lstStyle/>
        <a:p>
          <a:endParaRPr lang="en-US"/>
        </a:p>
      </dgm:t>
    </dgm:pt>
    <dgm:pt modelId="{5584C13B-D024-4066-A30C-4D58FA77FAF9}" type="sibTrans" cxnId="{1775D825-3F47-40D5-971D-29E0716BCDB2}">
      <dgm:prSet/>
      <dgm:spPr/>
      <dgm:t>
        <a:bodyPr/>
        <a:lstStyle/>
        <a:p>
          <a:endParaRPr lang="en-US"/>
        </a:p>
      </dgm:t>
    </dgm:pt>
    <dgm:pt modelId="{309C6EE6-67EF-4AB7-B5D9-97F3BDF7CF9F}">
      <dgm:prSet/>
      <dgm:spPr/>
      <dgm:t>
        <a:bodyPr/>
        <a:lstStyle/>
        <a:p>
          <a:r>
            <a:rPr lang="en-US" b="1"/>
            <a:t>Improved Student Outcomes:</a:t>
          </a:r>
          <a:r>
            <a:rPr lang="en-US"/>
            <a:t> Enables targeted support to prevent students from failing or dropping out.</a:t>
          </a:r>
        </a:p>
      </dgm:t>
    </dgm:pt>
    <dgm:pt modelId="{C4107F18-1A8A-4AD8-833D-17AF64F1CAD2}" type="parTrans" cxnId="{400B73EA-C364-4FE6-9129-512CEEA56F96}">
      <dgm:prSet/>
      <dgm:spPr/>
      <dgm:t>
        <a:bodyPr/>
        <a:lstStyle/>
        <a:p>
          <a:endParaRPr lang="en-US"/>
        </a:p>
      </dgm:t>
    </dgm:pt>
    <dgm:pt modelId="{1A661932-3310-45CC-825D-B48AF202773E}" type="sibTrans" cxnId="{400B73EA-C364-4FE6-9129-512CEEA56F96}">
      <dgm:prSet/>
      <dgm:spPr/>
      <dgm:t>
        <a:bodyPr/>
        <a:lstStyle/>
        <a:p>
          <a:endParaRPr lang="en-US"/>
        </a:p>
      </dgm:t>
    </dgm:pt>
    <dgm:pt modelId="{4E51F299-EECC-4A4B-A4D0-2B31AF4F099C}">
      <dgm:prSet/>
      <dgm:spPr/>
      <dgm:t>
        <a:bodyPr/>
        <a:lstStyle/>
        <a:p>
          <a:r>
            <a:rPr lang="en-US" b="1"/>
            <a:t>Enhanced Teacher-Student Relationship:</a:t>
          </a:r>
          <a:r>
            <a:rPr lang="en-US"/>
            <a:t> Empowers teachers to focus on helping students who need it most.</a:t>
          </a:r>
        </a:p>
      </dgm:t>
    </dgm:pt>
    <dgm:pt modelId="{5033CD77-9336-4B9A-B988-D9459A985890}" type="parTrans" cxnId="{25A2CA3A-2D2D-4FEB-A594-FE14BA250278}">
      <dgm:prSet/>
      <dgm:spPr/>
      <dgm:t>
        <a:bodyPr/>
        <a:lstStyle/>
        <a:p>
          <a:endParaRPr lang="en-US"/>
        </a:p>
      </dgm:t>
    </dgm:pt>
    <dgm:pt modelId="{969311C9-EAC1-4043-8192-D35CAFA2B23D}" type="sibTrans" cxnId="{25A2CA3A-2D2D-4FEB-A594-FE14BA250278}">
      <dgm:prSet/>
      <dgm:spPr/>
      <dgm:t>
        <a:bodyPr/>
        <a:lstStyle/>
        <a:p>
          <a:endParaRPr lang="en-US"/>
        </a:p>
      </dgm:t>
    </dgm:pt>
    <dgm:pt modelId="{3599ECFD-3402-4E57-B5B2-68BB70D0FC00}" type="pres">
      <dgm:prSet presAssocID="{F88B6ABF-9E52-41D1-911B-E0B9F90A1984}" presName="linear" presStyleCnt="0">
        <dgm:presLayoutVars>
          <dgm:animLvl val="lvl"/>
          <dgm:resizeHandles val="exact"/>
        </dgm:presLayoutVars>
      </dgm:prSet>
      <dgm:spPr/>
    </dgm:pt>
    <dgm:pt modelId="{F7F44FB5-D46C-4BD2-A5F4-111B3A7406C9}" type="pres">
      <dgm:prSet presAssocID="{0E24F0D4-D250-4A1A-9397-87A6F83AE5E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C8CA643-096F-491F-9F38-4F28CF87E7CF}" type="pres">
      <dgm:prSet presAssocID="{A3442D40-656B-49C6-B270-F16695F94163}" presName="spacer" presStyleCnt="0"/>
      <dgm:spPr/>
    </dgm:pt>
    <dgm:pt modelId="{250AB247-8725-4CD6-8879-58D60D15276B}" type="pres">
      <dgm:prSet presAssocID="{6958EA8D-3E09-4764-BA9A-F952A722638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E4D38D2-59CD-407C-B840-9CDDDC3C16B4}" type="pres">
      <dgm:prSet presAssocID="{91080B20-8652-4721-8EF8-509DEFF415D9}" presName="spacer" presStyleCnt="0"/>
      <dgm:spPr/>
    </dgm:pt>
    <dgm:pt modelId="{2A21EC32-D470-41C0-83BB-047900A08AF3}" type="pres">
      <dgm:prSet presAssocID="{F9BFB853-409D-4363-87CE-FC57B3A5259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4AA8E6D-4F5C-4FD3-B84E-FC7EEC67CF68}" type="pres">
      <dgm:prSet presAssocID="{B4963082-500D-4BC1-86FF-C0CAF3717F66}" presName="spacer" presStyleCnt="0"/>
      <dgm:spPr/>
    </dgm:pt>
    <dgm:pt modelId="{6E768E5E-3DDC-47D3-9816-59FEE59BF6A4}" type="pres">
      <dgm:prSet presAssocID="{272447C9-E333-4724-AA96-74D111C3EEC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61F1C58-46AD-41A6-8C74-9ADD95EF1B67}" type="pres">
      <dgm:prSet presAssocID="{14426545-683F-4B7A-9A57-9B90843B6EA1}" presName="spacer" presStyleCnt="0"/>
      <dgm:spPr/>
    </dgm:pt>
    <dgm:pt modelId="{224C776B-A80A-46EA-81D0-39F26C5B6384}" type="pres">
      <dgm:prSet presAssocID="{9433215A-A4AA-4319-8A7A-DD9C5D7B4C6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F012240-C073-4925-A3D3-0B7D6297660A}" type="pres">
      <dgm:prSet presAssocID="{5584C13B-D024-4066-A30C-4D58FA77FAF9}" presName="spacer" presStyleCnt="0"/>
      <dgm:spPr/>
    </dgm:pt>
    <dgm:pt modelId="{CBF635A2-8798-42B2-A0E9-1FDC33C7ADDC}" type="pres">
      <dgm:prSet presAssocID="{309C6EE6-67EF-4AB7-B5D9-97F3BDF7CF9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3F297C9-6520-48C7-9895-601052AFA8FA}" type="pres">
      <dgm:prSet presAssocID="{1A661932-3310-45CC-825D-B48AF202773E}" presName="spacer" presStyleCnt="0"/>
      <dgm:spPr/>
    </dgm:pt>
    <dgm:pt modelId="{B7890BE9-DF3D-479F-A3DB-7117E9ED2C35}" type="pres">
      <dgm:prSet presAssocID="{4E51F299-EECC-4A4B-A4D0-2B31AF4F099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3D4F002-F1E9-42B6-B3A0-CC3B53F00959}" type="presOf" srcId="{272447C9-E333-4724-AA96-74D111C3EECE}" destId="{6E768E5E-3DDC-47D3-9816-59FEE59BF6A4}" srcOrd="0" destOrd="0" presId="urn:microsoft.com/office/officeart/2005/8/layout/vList2"/>
    <dgm:cxn modelId="{FE31C81D-6864-46FE-B399-72ACC20A1082}" srcId="{F88B6ABF-9E52-41D1-911B-E0B9F90A1984}" destId="{272447C9-E333-4724-AA96-74D111C3EECE}" srcOrd="3" destOrd="0" parTransId="{1A03A0F7-5278-4574-8EE6-B8EBD11F4D4D}" sibTransId="{14426545-683F-4B7A-9A57-9B90843B6EA1}"/>
    <dgm:cxn modelId="{1775D825-3F47-40D5-971D-29E0716BCDB2}" srcId="{F88B6ABF-9E52-41D1-911B-E0B9F90A1984}" destId="{9433215A-A4AA-4319-8A7A-DD9C5D7B4C66}" srcOrd="4" destOrd="0" parTransId="{CC728DB4-B9E0-4FE5-871A-243BA0C7DED8}" sibTransId="{5584C13B-D024-4066-A30C-4D58FA77FAF9}"/>
    <dgm:cxn modelId="{25A2CA3A-2D2D-4FEB-A594-FE14BA250278}" srcId="{F88B6ABF-9E52-41D1-911B-E0B9F90A1984}" destId="{4E51F299-EECC-4A4B-A4D0-2B31AF4F099C}" srcOrd="6" destOrd="0" parTransId="{5033CD77-9336-4B9A-B988-D9459A985890}" sibTransId="{969311C9-EAC1-4043-8192-D35CAFA2B23D}"/>
    <dgm:cxn modelId="{6A590947-1A1A-4594-B4B4-B873CDAED2CB}" srcId="{F88B6ABF-9E52-41D1-911B-E0B9F90A1984}" destId="{F9BFB853-409D-4363-87CE-FC57B3A5259D}" srcOrd="2" destOrd="0" parTransId="{DE8F4088-5948-4E60-9BAD-54485AE37ED1}" sibTransId="{B4963082-500D-4BC1-86FF-C0CAF3717F66}"/>
    <dgm:cxn modelId="{ED24174B-FC04-4A42-8C3E-E5ACC537F323}" srcId="{F88B6ABF-9E52-41D1-911B-E0B9F90A1984}" destId="{0E24F0D4-D250-4A1A-9397-87A6F83AE5E3}" srcOrd="0" destOrd="0" parTransId="{2AB489E6-6463-4A62-9334-5138B16F3C2E}" sibTransId="{A3442D40-656B-49C6-B270-F16695F94163}"/>
    <dgm:cxn modelId="{71B07880-1FA1-4947-B331-B0168A7B1DA5}" type="presOf" srcId="{0E24F0D4-D250-4A1A-9397-87A6F83AE5E3}" destId="{F7F44FB5-D46C-4BD2-A5F4-111B3A7406C9}" srcOrd="0" destOrd="0" presId="urn:microsoft.com/office/officeart/2005/8/layout/vList2"/>
    <dgm:cxn modelId="{240C448E-0DFA-42B3-9B83-C164DCE88259}" type="presOf" srcId="{4E51F299-EECC-4A4B-A4D0-2B31AF4F099C}" destId="{B7890BE9-DF3D-479F-A3DB-7117E9ED2C35}" srcOrd="0" destOrd="0" presId="urn:microsoft.com/office/officeart/2005/8/layout/vList2"/>
    <dgm:cxn modelId="{3A370C97-063F-4218-BF66-9974E9707773}" type="presOf" srcId="{309C6EE6-67EF-4AB7-B5D9-97F3BDF7CF9F}" destId="{CBF635A2-8798-42B2-A0E9-1FDC33C7ADDC}" srcOrd="0" destOrd="0" presId="urn:microsoft.com/office/officeart/2005/8/layout/vList2"/>
    <dgm:cxn modelId="{B2E32E9A-EB15-4FAB-980B-800FE3D65071}" type="presOf" srcId="{6958EA8D-3E09-4764-BA9A-F952A7226388}" destId="{250AB247-8725-4CD6-8879-58D60D15276B}" srcOrd="0" destOrd="0" presId="urn:microsoft.com/office/officeart/2005/8/layout/vList2"/>
    <dgm:cxn modelId="{E84BEDA2-2E97-4152-97DD-BE8B3A079FF5}" type="presOf" srcId="{F88B6ABF-9E52-41D1-911B-E0B9F90A1984}" destId="{3599ECFD-3402-4E57-B5B2-68BB70D0FC00}" srcOrd="0" destOrd="0" presId="urn:microsoft.com/office/officeart/2005/8/layout/vList2"/>
    <dgm:cxn modelId="{0E44C8A5-4C11-4793-B6B3-86A6C8CFEAC0}" type="presOf" srcId="{9433215A-A4AA-4319-8A7A-DD9C5D7B4C66}" destId="{224C776B-A80A-46EA-81D0-39F26C5B6384}" srcOrd="0" destOrd="0" presId="urn:microsoft.com/office/officeart/2005/8/layout/vList2"/>
    <dgm:cxn modelId="{7FC963A9-5F71-4E8F-BBC9-A3540E3C2CD6}" type="presOf" srcId="{F9BFB853-409D-4363-87CE-FC57B3A5259D}" destId="{2A21EC32-D470-41C0-83BB-047900A08AF3}" srcOrd="0" destOrd="0" presId="urn:microsoft.com/office/officeart/2005/8/layout/vList2"/>
    <dgm:cxn modelId="{736A5FCF-8EA0-4EBC-BB35-E1C4C128B6A3}" srcId="{F88B6ABF-9E52-41D1-911B-E0B9F90A1984}" destId="{6958EA8D-3E09-4764-BA9A-F952A7226388}" srcOrd="1" destOrd="0" parTransId="{EBF50346-EF8F-4E0C-BB54-14AF40CC5D7A}" sibTransId="{91080B20-8652-4721-8EF8-509DEFF415D9}"/>
    <dgm:cxn modelId="{400B73EA-C364-4FE6-9129-512CEEA56F96}" srcId="{F88B6ABF-9E52-41D1-911B-E0B9F90A1984}" destId="{309C6EE6-67EF-4AB7-B5D9-97F3BDF7CF9F}" srcOrd="5" destOrd="0" parTransId="{C4107F18-1A8A-4AD8-833D-17AF64F1CAD2}" sibTransId="{1A661932-3310-45CC-825D-B48AF202773E}"/>
    <dgm:cxn modelId="{7CABB97F-A291-4B61-A876-21E94A1EC0EF}" type="presParOf" srcId="{3599ECFD-3402-4E57-B5B2-68BB70D0FC00}" destId="{F7F44FB5-D46C-4BD2-A5F4-111B3A7406C9}" srcOrd="0" destOrd="0" presId="urn:microsoft.com/office/officeart/2005/8/layout/vList2"/>
    <dgm:cxn modelId="{7031FF30-639F-49EE-A3C7-4437B5162B39}" type="presParOf" srcId="{3599ECFD-3402-4E57-B5B2-68BB70D0FC00}" destId="{8C8CA643-096F-491F-9F38-4F28CF87E7CF}" srcOrd="1" destOrd="0" presId="urn:microsoft.com/office/officeart/2005/8/layout/vList2"/>
    <dgm:cxn modelId="{AB578AC1-B3A9-4954-84CD-6AA0836DB70C}" type="presParOf" srcId="{3599ECFD-3402-4E57-B5B2-68BB70D0FC00}" destId="{250AB247-8725-4CD6-8879-58D60D15276B}" srcOrd="2" destOrd="0" presId="urn:microsoft.com/office/officeart/2005/8/layout/vList2"/>
    <dgm:cxn modelId="{E559C159-1749-46F0-8076-58C9076981F3}" type="presParOf" srcId="{3599ECFD-3402-4E57-B5B2-68BB70D0FC00}" destId="{4E4D38D2-59CD-407C-B840-9CDDDC3C16B4}" srcOrd="3" destOrd="0" presId="urn:microsoft.com/office/officeart/2005/8/layout/vList2"/>
    <dgm:cxn modelId="{481662D7-DBD5-464A-8C8D-31C6190AADB7}" type="presParOf" srcId="{3599ECFD-3402-4E57-B5B2-68BB70D0FC00}" destId="{2A21EC32-D470-41C0-83BB-047900A08AF3}" srcOrd="4" destOrd="0" presId="urn:microsoft.com/office/officeart/2005/8/layout/vList2"/>
    <dgm:cxn modelId="{85A4376E-50F6-40C9-BC56-F6961355E972}" type="presParOf" srcId="{3599ECFD-3402-4E57-B5B2-68BB70D0FC00}" destId="{34AA8E6D-4F5C-4FD3-B84E-FC7EEC67CF68}" srcOrd="5" destOrd="0" presId="urn:microsoft.com/office/officeart/2005/8/layout/vList2"/>
    <dgm:cxn modelId="{82EFC712-C2CF-4A76-9588-52EE299D0BE8}" type="presParOf" srcId="{3599ECFD-3402-4E57-B5B2-68BB70D0FC00}" destId="{6E768E5E-3DDC-47D3-9816-59FEE59BF6A4}" srcOrd="6" destOrd="0" presId="urn:microsoft.com/office/officeart/2005/8/layout/vList2"/>
    <dgm:cxn modelId="{670F970F-C092-4798-B35A-EFE1EF4F0222}" type="presParOf" srcId="{3599ECFD-3402-4E57-B5B2-68BB70D0FC00}" destId="{C61F1C58-46AD-41A6-8C74-9ADD95EF1B67}" srcOrd="7" destOrd="0" presId="urn:microsoft.com/office/officeart/2005/8/layout/vList2"/>
    <dgm:cxn modelId="{022AD372-F20A-49F6-B624-5EC3C71ED188}" type="presParOf" srcId="{3599ECFD-3402-4E57-B5B2-68BB70D0FC00}" destId="{224C776B-A80A-46EA-81D0-39F26C5B6384}" srcOrd="8" destOrd="0" presId="urn:microsoft.com/office/officeart/2005/8/layout/vList2"/>
    <dgm:cxn modelId="{89500B31-B3D1-43C6-8FAB-7EF3A76D380D}" type="presParOf" srcId="{3599ECFD-3402-4E57-B5B2-68BB70D0FC00}" destId="{FF012240-C073-4925-A3D3-0B7D6297660A}" srcOrd="9" destOrd="0" presId="urn:microsoft.com/office/officeart/2005/8/layout/vList2"/>
    <dgm:cxn modelId="{61496972-1552-48B4-8EB9-ACC691C5B1CA}" type="presParOf" srcId="{3599ECFD-3402-4E57-B5B2-68BB70D0FC00}" destId="{CBF635A2-8798-42B2-A0E9-1FDC33C7ADDC}" srcOrd="10" destOrd="0" presId="urn:microsoft.com/office/officeart/2005/8/layout/vList2"/>
    <dgm:cxn modelId="{8E5E13AB-830E-41A9-8481-4598A64F086D}" type="presParOf" srcId="{3599ECFD-3402-4E57-B5B2-68BB70D0FC00}" destId="{E3F297C9-6520-48C7-9895-601052AFA8FA}" srcOrd="11" destOrd="0" presId="urn:microsoft.com/office/officeart/2005/8/layout/vList2"/>
    <dgm:cxn modelId="{44B02C3A-81E7-4D7A-BCE9-328691694116}" type="presParOf" srcId="{3599ECFD-3402-4E57-B5B2-68BB70D0FC00}" destId="{B7890BE9-DF3D-479F-A3DB-7117E9ED2C3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44FB5-D46C-4BD2-A5F4-111B3A7406C9}">
      <dsp:nvSpPr>
        <dsp:cNvPr id="0" name=""/>
        <dsp:cNvSpPr/>
      </dsp:nvSpPr>
      <dsp:spPr>
        <a:xfrm>
          <a:off x="0" y="213169"/>
          <a:ext cx="6666833" cy="6762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Average Attendance:</a:t>
          </a:r>
          <a:r>
            <a:rPr lang="en-US" sz="1700" kern="1200"/>
            <a:t> At-a-glance view of class and student attendance trends.</a:t>
          </a:r>
        </a:p>
      </dsp:txBody>
      <dsp:txXfrm>
        <a:off x="33012" y="246181"/>
        <a:ext cx="6600809" cy="610236"/>
      </dsp:txXfrm>
    </dsp:sp>
    <dsp:sp modelId="{250AB247-8725-4CD6-8879-58D60D15276B}">
      <dsp:nvSpPr>
        <dsp:cNvPr id="0" name=""/>
        <dsp:cNvSpPr/>
      </dsp:nvSpPr>
      <dsp:spPr>
        <a:xfrm>
          <a:off x="0" y="938389"/>
          <a:ext cx="6666833" cy="676260"/>
        </a:xfrm>
        <a:prstGeom prst="roundRect">
          <a:avLst/>
        </a:prstGeom>
        <a:gradFill rotWithShape="0">
          <a:gsLst>
            <a:gs pos="0">
              <a:schemeClr val="accent2">
                <a:hueOff val="1073935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5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5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Dropout &amp; Failing Student Identification:</a:t>
          </a:r>
          <a:r>
            <a:rPr lang="en-US" sz="1700" kern="1200"/>
            <a:t> An </a:t>
          </a:r>
          <a:r>
            <a:rPr lang="en-US" sz="1700" b="1" kern="1200"/>
            <a:t>early warning system</a:t>
          </a:r>
          <a:r>
            <a:rPr lang="en-US" sz="1700" kern="1200"/>
            <a:t> that uses data to flag at-risk students for timely intervention.</a:t>
          </a:r>
        </a:p>
      </dsp:txBody>
      <dsp:txXfrm>
        <a:off x="33012" y="971401"/>
        <a:ext cx="6600809" cy="610236"/>
      </dsp:txXfrm>
    </dsp:sp>
    <dsp:sp modelId="{2A21EC32-D470-41C0-83BB-047900A08AF3}">
      <dsp:nvSpPr>
        <dsp:cNvPr id="0" name=""/>
        <dsp:cNvSpPr/>
      </dsp:nvSpPr>
      <dsp:spPr>
        <a:xfrm>
          <a:off x="0" y="1663609"/>
          <a:ext cx="6666833" cy="67626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Proactive Insights:</a:t>
          </a:r>
          <a:r>
            <a:rPr lang="en-US" sz="1700" kern="1200"/>
            <a:t> Move from reactive teaching to a proactive, data-informed approach.</a:t>
          </a:r>
        </a:p>
      </dsp:txBody>
      <dsp:txXfrm>
        <a:off x="33012" y="1696621"/>
        <a:ext cx="6600809" cy="610236"/>
      </dsp:txXfrm>
    </dsp:sp>
    <dsp:sp modelId="{6E768E5E-3DDC-47D3-9816-59FEE59BF6A4}">
      <dsp:nvSpPr>
        <dsp:cNvPr id="0" name=""/>
        <dsp:cNvSpPr/>
      </dsp:nvSpPr>
      <dsp:spPr>
        <a:xfrm>
          <a:off x="0" y="2388830"/>
          <a:ext cx="6666833" cy="676260"/>
        </a:xfrm>
        <a:prstGeom prst="round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/>
            <a:t>Key Benefits:</a:t>
          </a:r>
          <a:endParaRPr lang="en-US" sz="1700" kern="1200"/>
        </a:p>
      </dsp:txBody>
      <dsp:txXfrm>
        <a:off x="33012" y="2421842"/>
        <a:ext cx="6600809" cy="610236"/>
      </dsp:txXfrm>
    </dsp:sp>
    <dsp:sp modelId="{224C776B-A80A-46EA-81D0-39F26C5B6384}">
      <dsp:nvSpPr>
        <dsp:cNvPr id="0" name=""/>
        <dsp:cNvSpPr/>
      </dsp:nvSpPr>
      <dsp:spPr>
        <a:xfrm>
          <a:off x="0" y="3114049"/>
          <a:ext cx="6666833" cy="676260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Time-Saving:</a:t>
          </a:r>
          <a:r>
            <a:rPr lang="en-US" sz="1700" kern="1200"/>
            <a:t> Reduces manual analysis and reporting.</a:t>
          </a:r>
        </a:p>
      </dsp:txBody>
      <dsp:txXfrm>
        <a:off x="33012" y="3147061"/>
        <a:ext cx="6600809" cy="610236"/>
      </dsp:txXfrm>
    </dsp:sp>
    <dsp:sp modelId="{CBF635A2-8798-42B2-A0E9-1FDC33C7ADDC}">
      <dsp:nvSpPr>
        <dsp:cNvPr id="0" name=""/>
        <dsp:cNvSpPr/>
      </dsp:nvSpPr>
      <dsp:spPr>
        <a:xfrm>
          <a:off x="0" y="3839270"/>
          <a:ext cx="6666833" cy="676260"/>
        </a:xfrm>
        <a:prstGeom prst="roundRect">
          <a:avLst/>
        </a:prstGeom>
        <a:gradFill rotWithShape="0">
          <a:gsLst>
            <a:gs pos="0">
              <a:schemeClr val="accent2">
                <a:hueOff val="5369677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7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7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Improved Student Outcomes:</a:t>
          </a:r>
          <a:r>
            <a:rPr lang="en-US" sz="1700" kern="1200"/>
            <a:t> Enables targeted support to prevent students from failing or dropping out.</a:t>
          </a:r>
        </a:p>
      </dsp:txBody>
      <dsp:txXfrm>
        <a:off x="33012" y="3872282"/>
        <a:ext cx="6600809" cy="610236"/>
      </dsp:txXfrm>
    </dsp:sp>
    <dsp:sp modelId="{B7890BE9-DF3D-479F-A3DB-7117E9ED2C35}">
      <dsp:nvSpPr>
        <dsp:cNvPr id="0" name=""/>
        <dsp:cNvSpPr/>
      </dsp:nvSpPr>
      <dsp:spPr>
        <a:xfrm>
          <a:off x="0" y="4564489"/>
          <a:ext cx="6666833" cy="67626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Enhanced Teacher-Student Relationship:</a:t>
          </a:r>
          <a:r>
            <a:rPr lang="en-US" sz="1700" kern="1200"/>
            <a:t> Empowers teachers to focus on helping students who need it most.</a:t>
          </a:r>
        </a:p>
      </dsp:txBody>
      <dsp:txXfrm>
        <a:off x="33012" y="4597501"/>
        <a:ext cx="6600809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428F-CB9B-C807-18C2-D061E5314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395D6-5735-C3E9-8994-9E768912A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24B8-C3A8-845C-2479-9DED1FBE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7939-FF2B-0EA0-9C81-78526660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CBE5-6F5E-507C-34A4-13D586D3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2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9D87-5583-A4A1-DFDE-13BFE8CF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C1887-3BC9-B9CB-3209-957824AA6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DBDF-31AA-B409-A553-62F338D7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7D9F-A90B-F34C-4956-EA22BAF7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7ED4-BFFB-8EB4-9D5A-70CF4E72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1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24613-77B8-60C7-DF52-01ACBA12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FCFA7-A985-41B7-91EE-15330D306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6D63-555D-75A9-5CB9-C4E33C6E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DD850-96AD-E52B-B23A-7BA4EED9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AD4C-BBE1-48C4-BA99-7AF13248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1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87C7-1972-B1E6-D3CD-0ED60A58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1BB9-BEFF-0054-A5A0-9C4F2746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71F1-7C50-5C76-28BB-0AF05A6D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B503-FD8D-3EBB-9FD1-BDA6EC80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CFC6-D6F9-D480-43BF-C1A1A2D4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14FD-0FDB-E370-B3D5-DBEEB2CE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0FAB1-71DC-3861-A409-72E8DB8B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6D0D-3BF9-BE0C-2041-1801B129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C20B-0151-32C0-847C-B7334F8F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A0CC-3746-9322-90A6-FA1D1F45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FBC6-007C-2C57-28E9-F377CCA4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0A47-D0FC-BA6E-6E2A-44097C1A1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D3F3A-FDA7-50C5-3CB1-8D7900C2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258E-02D5-0B0E-A9D9-499AA557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4D1FD-132F-407C-4B4A-40CDD539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7B468-4452-04D9-0BA4-57BFACB1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7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EC02-E061-C2EA-BAEC-A3C73AE8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0A60-8657-D094-4B29-C9A46087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681CB-064A-34CE-B665-45E39493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865C9-F55A-4163-B699-D29C9110B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0FF93-1554-E761-91A0-6FC9A9495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E7BFF-3456-8DC6-A563-7587AA5A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E0625-A3BC-B721-BFD4-EF584FF0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E864D-B2CE-0C0D-DE26-E03CE27A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953C-5B2A-70E1-1EFC-E6B57087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AEFA5-B4EC-483B-94D3-8792DAD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E9463-1BDF-1AE5-7B7F-75AB82FD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F770A-D137-F35C-40F7-A37B29B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5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72BAC-6208-8F31-536E-82562278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70E6E-CF8C-12B6-BC86-21E39CF8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5E34-97B2-6964-4A25-372AE5F4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62E1-32F0-518E-6B6C-6FA37F92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07B8-7AF1-8E74-31DD-8615D8B3A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60754-C5D4-92C9-1978-4DB6B5F6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12BD-67C3-4872-8136-A2D38BF9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8ED9-F71F-8DB2-3513-EB94DC57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4727-7F87-0D85-AF57-AE41C4C8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DD46-C5C4-43AD-E7ED-FA7E3C4A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1547F-E565-CF5E-A2CE-4C7C5D63D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71D5-216C-65D3-E09D-27B204E1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FBF9-027F-6810-40C3-3D6256B9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78738-25FE-954C-7C0D-B0D6E1A3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9CAF-4401-1BBF-9E0A-319AA5C2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1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FF28A-D3DA-A742-F7FB-6CE2A54D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9E18-E071-A64C-C3AD-F9FB26E8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EEE2-2C81-CB35-92A6-5A693A57D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796A8-C021-4AA7-8D2A-9B7495C3E758}" type="datetimeFigureOut">
              <a:rPr lang="en-IN" smtClean="0"/>
              <a:t>04/10/25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A60B-9B52-797A-D649-D7768DC18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BAC4-9D93-82B3-9396-904975458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67743-8BB4-48D4-B27C-719C9A0A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97ECD-CC32-6D72-1D8E-7BD97206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CT DevCreate BuildFest</a:t>
            </a:r>
            <a:br>
              <a:rPr lang="en-US" sz="5400" b="1">
                <a:solidFill>
                  <a:schemeClr val="bg1"/>
                </a:solidFill>
              </a:rPr>
            </a:br>
            <a:r>
              <a:rPr lang="en-US" sz="5400" b="1">
                <a:solidFill>
                  <a:schemeClr val="bg1"/>
                </a:solidFill>
              </a:rPr>
              <a:t>2025</a:t>
            </a:r>
            <a:endParaRPr lang="en-IN" sz="54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E3436-6007-9B3E-482E-F504E9B1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TEAM MEMBERS</a:t>
            </a:r>
          </a:p>
          <a:p>
            <a:r>
              <a:rPr lang="en-US" sz="2000" b="1">
                <a:solidFill>
                  <a:schemeClr val="bg1"/>
                </a:solidFill>
              </a:rPr>
              <a:t>K.AKHIL REDDY,CH.HEMANTH,K.SATWIK REDDY,</a:t>
            </a:r>
          </a:p>
          <a:p>
            <a:r>
              <a:rPr lang="en-US" sz="2000" b="1">
                <a:solidFill>
                  <a:schemeClr val="bg1"/>
                </a:solidFill>
              </a:rPr>
              <a:t>M.VISHNU PRABHAS,K.VISHWAHARTHAJ</a:t>
            </a:r>
            <a:endParaRPr lang="en-IN" sz="2000" b="1">
              <a:solidFill>
                <a:schemeClr val="bg1"/>
              </a:solidFill>
            </a:endParaRPr>
          </a:p>
          <a:p>
            <a:endParaRPr lang="en-IN" sz="2000" b="1">
              <a:solidFill>
                <a:schemeClr val="bg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3BD15-567E-BFFB-F38E-59651066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A Gemini-Powered System: Productive Free Time</a:t>
            </a:r>
            <a:endParaRPr lang="en-IN" sz="37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805D-AFA7-858E-7DCB-BF53A1BE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1700" b="1"/>
              <a:t>Personalized Recommendations:</a:t>
            </a:r>
            <a:r>
              <a:rPr lang="en-US" sz="1700"/>
              <a:t> Gemini analyzes student interests, class performance, and career aspirations to suggest meaningful activities.</a:t>
            </a:r>
          </a:p>
          <a:p>
            <a:r>
              <a:rPr lang="en-US" sz="1700" b="1"/>
              <a:t>Multimodal Engagement:</a:t>
            </a:r>
            <a:r>
              <a:rPr lang="en-US" sz="1700"/>
              <a:t> The system can recommend a variety of content formats, including video tutorials, articles, project ideas, and interactive quizzes.</a:t>
            </a:r>
          </a:p>
          <a:p>
            <a:r>
              <a:rPr lang="en-US" sz="1700" b="1"/>
              <a:t>Goal-Oriented Suggestions:</a:t>
            </a:r>
            <a:r>
              <a:rPr lang="en-US" sz="1700"/>
              <a:t> Activities are not just random; they are aligned with a student's stated goals, helping them build a portfolio of skills during their free time.</a:t>
            </a:r>
          </a:p>
          <a:p>
            <a:r>
              <a:rPr lang="en-US" sz="1700" b="1" u="sng"/>
              <a:t>Key Benefits:</a:t>
            </a:r>
          </a:p>
          <a:p>
            <a:r>
              <a:rPr lang="en-US" sz="1700" b="1"/>
              <a:t>From Passive to Productive:</a:t>
            </a:r>
            <a:r>
              <a:rPr lang="en-US" sz="1700"/>
              <a:t> Transforms idle time into a valuable opportunity for learning and growth.</a:t>
            </a:r>
          </a:p>
          <a:p>
            <a:r>
              <a:rPr lang="en-US" sz="1700" b="1"/>
              <a:t>Increased Engagement:</a:t>
            </a:r>
            <a:r>
              <a:rPr lang="en-US" sz="1700"/>
              <a:t> Students are more motivated when activities are tailored to their interests.</a:t>
            </a:r>
          </a:p>
          <a:p>
            <a:r>
              <a:rPr lang="en-US" sz="1700" b="1"/>
              <a:t>Future-Ready Skills:</a:t>
            </a:r>
            <a:r>
              <a:rPr lang="en-US" sz="1700"/>
              <a:t> Helps students develop skills that directly support their academic success and career readiness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93749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AB14A-091C-F1EC-7ED9-5BD3DA82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PROBLEM STATEMENT-</a:t>
            </a:r>
            <a:r>
              <a:rPr lang="en-IN" sz="2800">
                <a:solidFill>
                  <a:schemeClr val="bg1"/>
                </a:solidFill>
              </a:rPr>
              <a:t>Smart Curriculum Activity &amp; Attendance App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1921-F656-E1E5-E2BC-8B0D50FA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 dirty="0"/>
              <a:t>The problem is that schools still use old, manual ways to take attendance. This wastes a lot of time for teachers and students.</a:t>
            </a:r>
          </a:p>
          <a:p>
            <a:r>
              <a:rPr lang="en-US" sz="2000" b="1" dirty="0"/>
              <a:t>The Specific Problems</a:t>
            </a:r>
          </a:p>
          <a:p>
            <a:r>
              <a:rPr lang="en-US" sz="2000" b="1" dirty="0"/>
              <a:t>Wasted Class Time:</a:t>
            </a:r>
            <a:r>
              <a:rPr lang="en-US" sz="2000" dirty="0"/>
              <a:t> Teachers spend valuable time marking attendance by hand instead of teaching.</a:t>
            </a:r>
          </a:p>
          <a:p>
            <a:r>
              <a:rPr lang="en-US" sz="2000" b="1" dirty="0"/>
              <a:t>Unproductive Free Time:</a:t>
            </a:r>
            <a:r>
              <a:rPr lang="en-US" sz="2000" dirty="0"/>
              <a:t> When students have breaks or free periods, they often don't use the time well because they lack guidance.</a:t>
            </a:r>
          </a:p>
          <a:p>
            <a:r>
              <a:rPr lang="en-US" sz="2000" b="1" dirty="0"/>
              <a:t>No Personalized Help:</a:t>
            </a:r>
            <a:r>
              <a:rPr lang="en-US" sz="2000" dirty="0"/>
              <a:t> Schools don't have tools to help students use their free time in a way that matches their individual interests or career goals.</a:t>
            </a:r>
          </a:p>
          <a:p>
            <a:r>
              <a:rPr lang="en-US" sz="2000"/>
              <a:t>In short, </a:t>
            </a:r>
            <a:r>
              <a:rPr lang="en-US" sz="2000" dirty="0"/>
              <a:t>schools need a modern solution to save time, make attendance easier, and help students make the most of every minute of their school day.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93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A347C-67CB-3D60-EA56-0600AE5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SOLUTION:-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697319-B519-B1A0-15F3-D08A7CF3C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26" y="370899"/>
            <a:ext cx="7805387" cy="580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3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7D9C-D99F-C95C-B0EA-0054A9D9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Core Flow of Attendance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42C808-BDD5-16F7-01C5-2DBF23B8C2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53" y="287771"/>
            <a:ext cx="7922425" cy="61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2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1238-F192-4839-428E-7E22DFD4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Technical Stack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56E001-38E9-47ED-7271-2B50FEFB2C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5" y="1390867"/>
            <a:ext cx="10640290" cy="51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73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8EBFB8A-E8DC-1D5B-E479-816E7B725C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5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09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EBB69-9E29-98D3-1F34-670A1EFF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Teacher Web Portal </a:t>
            </a:r>
          </a:p>
        </p:txBody>
      </p:sp>
      <p:cxnSp>
        <p:nvCxnSpPr>
          <p:cNvPr id="4101" name="Straight Connector 410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" name="Straight Connector 410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7AAD2F1-5C0C-D691-00BC-7438134481DB}"/>
              </a:ext>
            </a:extLst>
          </p:cNvPr>
          <p:cNvSpPr/>
          <p:nvPr/>
        </p:nvSpPr>
        <p:spPr>
          <a:xfrm>
            <a:off x="159488" y="0"/>
            <a:ext cx="11897833" cy="666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32984-9340-8300-F12B-3E49B7A1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67" y="-114435"/>
            <a:ext cx="9510823" cy="74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1C443-053B-58D0-C0DC-19B713EF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Benefits: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9C51-6B21-4AF2-7B19-A33ED2F5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1" y="270164"/>
            <a:ext cx="7136506" cy="6161809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For Teachers:</a:t>
            </a:r>
          </a:p>
          <a:p>
            <a:r>
              <a:rPr lang="en-US" sz="2400" b="1" dirty="0"/>
              <a:t>Time-Saving:</a:t>
            </a:r>
            <a:r>
              <a:rPr lang="en-US" sz="2400" dirty="0"/>
              <a:t> Automates the attendance process, freeing up valuable class time that can be used for teaching and student engagement.</a:t>
            </a:r>
          </a:p>
          <a:p>
            <a:r>
              <a:rPr lang="en-US" sz="2400" b="1" dirty="0"/>
              <a:t>Real-time Insights:</a:t>
            </a:r>
            <a:r>
              <a:rPr lang="en-US" sz="2400" dirty="0"/>
              <a:t> The live dashboard provides immediate attendance metrics, allowing teachers to see who is present or absent at a glance.</a:t>
            </a:r>
          </a:p>
          <a:p>
            <a:r>
              <a:rPr lang="en-US" sz="2400" b="1" dirty="0"/>
              <a:t>For Students:</a:t>
            </a:r>
          </a:p>
          <a:p>
            <a:r>
              <a:rPr lang="en-US" sz="2400" b="1" dirty="0"/>
              <a:t>Efficiency:</a:t>
            </a:r>
            <a:r>
              <a:rPr lang="en-US" sz="2400" dirty="0"/>
              <a:t> Students can quickly and easily mark their attendance by scanning a QR code, avoiding long queues or waiting for their name to be called.</a:t>
            </a:r>
          </a:p>
          <a:p>
            <a:r>
              <a:rPr lang="en-US" sz="2400" b="1" dirty="0"/>
              <a:t>Improved Discipline:</a:t>
            </a:r>
            <a:r>
              <a:rPr lang="en-US" sz="2400" dirty="0"/>
              <a:t> The system encourages punctuality and honesty, as it's difficult to cheat the attendance process.</a:t>
            </a:r>
            <a:endParaRPr lang="en-IN" sz="24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083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5F7AB-1E6E-33E4-2239-2211084C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Impacts: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9390-C5AC-493C-2CC5-309AEB3C4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885278"/>
            <a:ext cx="10513739" cy="483763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Educational Impact</a:t>
            </a:r>
          </a:p>
          <a:p>
            <a:r>
              <a:rPr lang="en-US" b="1" dirty="0"/>
              <a:t>More Instructional Time:</a:t>
            </a:r>
            <a:r>
              <a:rPr lang="en-US" dirty="0"/>
              <a:t> By saving time on attendance, teachers can spend more time on delivering lessons, fostering discussions, and providing one-on-one help.</a:t>
            </a:r>
          </a:p>
          <a:p>
            <a:r>
              <a:rPr lang="en-US" b="1" dirty="0"/>
              <a:t>Improved Student Engagement:</a:t>
            </a:r>
            <a:r>
              <a:rPr lang="en-US" dirty="0"/>
              <a:t> When students see how their free time can be used productively, they are more likely to stay engaged and motivated in their academic journey.</a:t>
            </a:r>
          </a:p>
          <a:p>
            <a:r>
              <a:rPr lang="en-US" b="1" dirty="0"/>
              <a:t>Social &amp; Behavioral Impact</a:t>
            </a:r>
          </a:p>
          <a:p>
            <a:r>
              <a:rPr lang="en-US" b="1" dirty="0"/>
              <a:t>Increased Accountability:</a:t>
            </a:r>
            <a:r>
              <a:rPr lang="en-US" dirty="0"/>
              <a:t> The system holds both students and teachers accountable—students for their attendance and teachers for managing the class effectively.</a:t>
            </a:r>
          </a:p>
          <a:p>
            <a:r>
              <a:rPr lang="en-US" dirty="0"/>
              <a:t>The multi-layered verification process (QR, device scan, proximity) reduces the temptation for students to ask a friend to mark them present.</a:t>
            </a:r>
            <a:endParaRPr lang="en-IN" dirty="0"/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7566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C3366-2E60-0395-002A-7E47DF30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Analytics Dashboard: Empowering Teachers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9B9DEF-7F4D-7F69-E943-82B448AD7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87379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6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620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CT DevCreate BuildFest 2025</vt:lpstr>
      <vt:lpstr>PROBLEM STATEMENT-Smart Curriculum Activity &amp; Attendance App</vt:lpstr>
      <vt:lpstr>SOLUTION:-</vt:lpstr>
      <vt:lpstr> Core Flow of Attendance</vt:lpstr>
      <vt:lpstr> Technical Stack</vt:lpstr>
      <vt:lpstr>Teacher Web Portal </vt:lpstr>
      <vt:lpstr>Benefits:</vt:lpstr>
      <vt:lpstr>Impacts:</vt:lpstr>
      <vt:lpstr>Analytics Dashboard: Empowering Teachers</vt:lpstr>
      <vt:lpstr>A Gemini-Powered System: Productive Free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PRABHAS MARUPAKA</dc:creator>
  <cp:lastModifiedBy>Hemanth Chakka</cp:lastModifiedBy>
  <cp:revision>8</cp:revision>
  <dcterms:created xsi:type="dcterms:W3CDTF">2025-10-03T11:01:57Z</dcterms:created>
  <dcterms:modified xsi:type="dcterms:W3CDTF">2025-10-03T22:58:15Z</dcterms:modified>
</cp:coreProperties>
</file>