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40"/>
  </p:notesMasterIdLst>
  <p:handoutMasterIdLst>
    <p:handoutMasterId r:id="rId41"/>
  </p:handoutMasterIdLst>
  <p:sldIdLst>
    <p:sldId id="271" r:id="rId2"/>
    <p:sldId id="309" r:id="rId3"/>
    <p:sldId id="326" r:id="rId4"/>
    <p:sldId id="327" r:id="rId5"/>
    <p:sldId id="329" r:id="rId6"/>
    <p:sldId id="328" r:id="rId7"/>
    <p:sldId id="331" r:id="rId8"/>
    <p:sldId id="330" r:id="rId9"/>
    <p:sldId id="333" r:id="rId10"/>
    <p:sldId id="334" r:id="rId11"/>
    <p:sldId id="335" r:id="rId12"/>
    <p:sldId id="336" r:id="rId13"/>
    <p:sldId id="339" r:id="rId14"/>
    <p:sldId id="337" r:id="rId15"/>
    <p:sldId id="354" r:id="rId16"/>
    <p:sldId id="355" r:id="rId17"/>
    <p:sldId id="356" r:id="rId18"/>
    <p:sldId id="358" r:id="rId19"/>
    <p:sldId id="360" r:id="rId20"/>
    <p:sldId id="361" r:id="rId21"/>
    <p:sldId id="362" r:id="rId22"/>
    <p:sldId id="364" r:id="rId23"/>
    <p:sldId id="344" r:id="rId24"/>
    <p:sldId id="346" r:id="rId25"/>
    <p:sldId id="366" r:id="rId26"/>
    <p:sldId id="365" r:id="rId27"/>
    <p:sldId id="341" r:id="rId28"/>
    <p:sldId id="340" r:id="rId29"/>
    <p:sldId id="369" r:id="rId30"/>
    <p:sldId id="348" r:id="rId31"/>
    <p:sldId id="370" r:id="rId32"/>
    <p:sldId id="353" r:id="rId33"/>
    <p:sldId id="372" r:id="rId34"/>
    <p:sldId id="352" r:id="rId35"/>
    <p:sldId id="347" r:id="rId36"/>
    <p:sldId id="368" r:id="rId37"/>
    <p:sldId id="367" r:id="rId38"/>
    <p:sldId id="371" r:id="rId39"/>
  </p:sldIdLst>
  <p:sldSz cx="9144000" cy="6858000" type="screen4x3"/>
  <p:notesSz cx="6858000" cy="9144000"/>
  <p:defaultTextStyle>
    <a:defPPr>
      <a:defRPr lang="en-US"/>
    </a:defPPr>
    <a:lvl1pPr algn="l" defTabSz="777875" rtl="0" fontAlgn="base">
      <a:spcBef>
        <a:spcPct val="0"/>
      </a:spcBef>
      <a:spcAft>
        <a:spcPct val="0"/>
      </a:spcAft>
      <a:defRPr sz="1500" kern="1200">
        <a:solidFill>
          <a:schemeClr val="tx1"/>
        </a:solidFill>
        <a:latin typeface="Arial" charset="0"/>
        <a:ea typeface="+mn-ea"/>
        <a:cs typeface="Arial" charset="0"/>
      </a:defRPr>
    </a:lvl1pPr>
    <a:lvl2pPr marL="388938" indent="68263" algn="l" defTabSz="777875" rtl="0" fontAlgn="base">
      <a:spcBef>
        <a:spcPct val="0"/>
      </a:spcBef>
      <a:spcAft>
        <a:spcPct val="0"/>
      </a:spcAft>
      <a:defRPr sz="1500" kern="1200">
        <a:solidFill>
          <a:schemeClr val="tx1"/>
        </a:solidFill>
        <a:latin typeface="Arial" charset="0"/>
        <a:ea typeface="+mn-ea"/>
        <a:cs typeface="Arial" charset="0"/>
      </a:defRPr>
    </a:lvl2pPr>
    <a:lvl3pPr marL="777875" indent="136525" algn="l" defTabSz="777875" rtl="0" fontAlgn="base">
      <a:spcBef>
        <a:spcPct val="0"/>
      </a:spcBef>
      <a:spcAft>
        <a:spcPct val="0"/>
      </a:spcAft>
      <a:defRPr sz="1500" kern="1200">
        <a:solidFill>
          <a:schemeClr val="tx1"/>
        </a:solidFill>
        <a:latin typeface="Arial" charset="0"/>
        <a:ea typeface="+mn-ea"/>
        <a:cs typeface="Arial" charset="0"/>
      </a:defRPr>
    </a:lvl3pPr>
    <a:lvl4pPr marL="1168400" indent="203200" algn="l" defTabSz="777875" rtl="0" fontAlgn="base">
      <a:spcBef>
        <a:spcPct val="0"/>
      </a:spcBef>
      <a:spcAft>
        <a:spcPct val="0"/>
      </a:spcAft>
      <a:defRPr sz="1500" kern="1200">
        <a:solidFill>
          <a:schemeClr val="tx1"/>
        </a:solidFill>
        <a:latin typeface="Arial" charset="0"/>
        <a:ea typeface="+mn-ea"/>
        <a:cs typeface="Arial" charset="0"/>
      </a:defRPr>
    </a:lvl4pPr>
    <a:lvl5pPr marL="1557338" indent="271463" algn="l" defTabSz="777875"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D0FF6E79-3A38-45B6-9D04-FD96580080FF}">
          <p14:sldIdLst>
            <p14:sldId id="271"/>
          </p14:sldIdLst>
        </p14:section>
        <p14:section name="Untitled Section" id="{C247F37A-202A-4DFA-A75F-C1C4AE852BA2}">
          <p14:sldIdLst>
            <p14:sldId id="309"/>
            <p14:sldId id="326"/>
            <p14:sldId id="327"/>
            <p14:sldId id="329"/>
            <p14:sldId id="328"/>
            <p14:sldId id="331"/>
            <p14:sldId id="330"/>
            <p14:sldId id="333"/>
            <p14:sldId id="334"/>
            <p14:sldId id="335"/>
            <p14:sldId id="336"/>
            <p14:sldId id="339"/>
            <p14:sldId id="337"/>
            <p14:sldId id="354"/>
            <p14:sldId id="355"/>
            <p14:sldId id="356"/>
            <p14:sldId id="358"/>
            <p14:sldId id="360"/>
            <p14:sldId id="361"/>
            <p14:sldId id="362"/>
            <p14:sldId id="364"/>
            <p14:sldId id="344"/>
            <p14:sldId id="346"/>
            <p14:sldId id="366"/>
            <p14:sldId id="365"/>
            <p14:sldId id="341"/>
            <p14:sldId id="340"/>
            <p14:sldId id="369"/>
            <p14:sldId id="348"/>
            <p14:sldId id="370"/>
            <p14:sldId id="353"/>
            <p14:sldId id="372"/>
            <p14:sldId id="352"/>
            <p14:sldId id="347"/>
            <p14:sldId id="368"/>
            <p14:sldId id="367"/>
            <p14:sldId id="3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 Milotic" initials="SM" lastIdx="1" clrIdx="0">
    <p:extLst>
      <p:ext uri="{19B8F6BF-5375-455C-9EA6-DF929625EA0E}">
        <p15:presenceInfo xmlns:p15="http://schemas.microsoft.com/office/powerpoint/2012/main" userId="Sanja Milot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7354" autoAdjust="0"/>
  </p:normalViewPr>
  <p:slideViewPr>
    <p:cSldViewPr>
      <p:cViewPr varScale="1">
        <p:scale>
          <a:sx n="100" d="100"/>
          <a:sy n="100"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4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BD00AA43-8B11-44FE-8410-DFA5281800E0}" type="datetimeFigureOut">
              <a:rPr lang="en-US"/>
              <a:pPr>
                <a:defRPr/>
              </a:pPr>
              <a:t>2/28/2018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511226FB-B0C0-4A87-B92F-28A90EB55329}" type="slidenum">
              <a:rPr lang="en-US"/>
              <a:pPr>
                <a:defRPr/>
              </a:pPr>
              <a:t>‹#›</a:t>
            </a:fld>
            <a:endParaRPr lang="en-US"/>
          </a:p>
        </p:txBody>
      </p:sp>
    </p:spTree>
    <p:extLst>
      <p:ext uri="{BB962C8B-B14F-4D97-AF65-F5344CB8AC3E}">
        <p14:creationId xmlns:p14="http://schemas.microsoft.com/office/powerpoint/2010/main" val="2790060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91605A6F-5C86-4DBB-87AA-D21DE696310A}" type="datetimeFigureOut">
              <a:rPr lang="en-US"/>
              <a:pPr>
                <a:defRPr/>
              </a:pPr>
              <a:t>2/28/2018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E0AEB253-B6D3-44FD-A2D1-A0FF7536C9C2}" type="slidenum">
              <a:rPr lang="en-US"/>
              <a:pPr>
                <a:defRPr/>
              </a:pPr>
              <a:t>‹#›</a:t>
            </a:fld>
            <a:endParaRPr lang="en-US"/>
          </a:p>
        </p:txBody>
      </p:sp>
    </p:spTree>
    <p:extLst>
      <p:ext uri="{BB962C8B-B14F-4D97-AF65-F5344CB8AC3E}">
        <p14:creationId xmlns:p14="http://schemas.microsoft.com/office/powerpoint/2010/main" val="379202233"/>
      </p:ext>
    </p:extLst>
  </p:cSld>
  <p:clrMap bg1="lt1" tx1="dk1" bg2="lt2" tx2="dk2" accent1="accent1" accent2="accent2" accent3="accent3" accent4="accent4" accent5="accent5" accent6="accent6" hlink="hlink" folHlink="folHlink"/>
  <p:hf sldNum="0" hdr="0" ftr="0" dt="0"/>
  <p:notesStyle>
    <a:lvl1pPr algn="l" defTabSz="777875" rtl="0" eaLnBrk="0" fontAlgn="base" hangingPunct="0">
      <a:spcBef>
        <a:spcPct val="30000"/>
      </a:spcBef>
      <a:spcAft>
        <a:spcPct val="0"/>
      </a:spcAft>
      <a:defRPr sz="1000" kern="1200">
        <a:solidFill>
          <a:schemeClr val="tx1"/>
        </a:solidFill>
        <a:latin typeface="+mn-lt"/>
        <a:ea typeface="+mn-ea"/>
        <a:cs typeface="+mn-cs"/>
      </a:defRPr>
    </a:lvl1pPr>
    <a:lvl2pPr marL="388938" algn="l" defTabSz="777875" rtl="0" eaLnBrk="0" fontAlgn="base" hangingPunct="0">
      <a:spcBef>
        <a:spcPct val="30000"/>
      </a:spcBef>
      <a:spcAft>
        <a:spcPct val="0"/>
      </a:spcAft>
      <a:defRPr sz="1000" kern="1200">
        <a:solidFill>
          <a:schemeClr val="tx1"/>
        </a:solidFill>
        <a:latin typeface="+mn-lt"/>
        <a:ea typeface="+mn-ea"/>
        <a:cs typeface="+mn-cs"/>
      </a:defRPr>
    </a:lvl2pPr>
    <a:lvl3pPr marL="777875" algn="l" defTabSz="777875" rtl="0" eaLnBrk="0" fontAlgn="base" hangingPunct="0">
      <a:spcBef>
        <a:spcPct val="30000"/>
      </a:spcBef>
      <a:spcAft>
        <a:spcPct val="0"/>
      </a:spcAft>
      <a:defRPr sz="1000" kern="1200">
        <a:solidFill>
          <a:schemeClr val="tx1"/>
        </a:solidFill>
        <a:latin typeface="+mn-lt"/>
        <a:ea typeface="+mn-ea"/>
        <a:cs typeface="+mn-cs"/>
      </a:defRPr>
    </a:lvl3pPr>
    <a:lvl4pPr marL="1168400" algn="l" defTabSz="777875" rtl="0" eaLnBrk="0" fontAlgn="base" hangingPunct="0">
      <a:spcBef>
        <a:spcPct val="30000"/>
      </a:spcBef>
      <a:spcAft>
        <a:spcPct val="0"/>
      </a:spcAft>
      <a:defRPr sz="1000" kern="1200">
        <a:solidFill>
          <a:schemeClr val="tx1"/>
        </a:solidFill>
        <a:latin typeface="+mn-lt"/>
        <a:ea typeface="+mn-ea"/>
        <a:cs typeface="+mn-cs"/>
      </a:defRPr>
    </a:lvl4pPr>
    <a:lvl5pPr marL="1557338" algn="l" defTabSz="777875"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r-Latn-CS" dirty="0"/>
          </a:p>
        </p:txBody>
      </p:sp>
    </p:spTree>
    <p:extLst>
      <p:ext uri="{BB962C8B-B14F-4D97-AF65-F5344CB8AC3E}">
        <p14:creationId xmlns:p14="http://schemas.microsoft.com/office/powerpoint/2010/main" val="407284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Heaveside</a:t>
            </a:r>
            <a:r>
              <a:rPr lang="en-US" dirty="0"/>
              <a:t> step function could be used in</a:t>
            </a:r>
            <a:r>
              <a:rPr lang="en-US" baseline="0" dirty="0"/>
              <a:t> output neuron of a binary classificatory. Otherwise it’s primarily used with original Perceptron model. Potentially useful in hardware implementations due to simplicity, however it is hard to train models that use step function.</a:t>
            </a:r>
          </a:p>
          <a:p>
            <a:endParaRPr lang="en-US" baseline="0" dirty="0"/>
          </a:p>
          <a:p>
            <a:r>
              <a:rPr lang="en-US" baseline="0" dirty="0"/>
              <a:t>Problem with linear function is that if all neurons use it, network can be reduced to single layer network.</a:t>
            </a:r>
          </a:p>
          <a:p>
            <a:endParaRPr lang="en-US" baseline="0" dirty="0"/>
          </a:p>
          <a:p>
            <a:r>
              <a:rPr lang="en-US" baseline="0" dirty="0"/>
              <a:t>RELU missing – state of the art hidden layer function</a:t>
            </a:r>
          </a:p>
          <a:p>
            <a:endParaRPr lang="en-US" baseline="0" dirty="0"/>
          </a:p>
        </p:txBody>
      </p:sp>
    </p:spTree>
    <p:extLst>
      <p:ext uri="{BB962C8B-B14F-4D97-AF65-F5344CB8AC3E}">
        <p14:creationId xmlns:p14="http://schemas.microsoft.com/office/powerpoint/2010/main" val="205628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47721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456180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20442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72485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7254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973504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270349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61450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5948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679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727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24004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07380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09889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638958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305071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352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961484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The gradient at any location points in the direction of </a:t>
            </a:r>
            <a:r>
              <a:rPr lang="en-US" sz="1000" b="1" i="0" kern="1200" dirty="0">
                <a:solidFill>
                  <a:schemeClr val="tx1"/>
                </a:solidFill>
                <a:effectLst/>
                <a:latin typeface="+mn-lt"/>
                <a:ea typeface="+mn-ea"/>
                <a:cs typeface="+mn-cs"/>
              </a:rPr>
              <a:t>greatest increase</a:t>
            </a:r>
            <a:r>
              <a:rPr lang="en-US" sz="1000" b="0" i="0" kern="1200" dirty="0">
                <a:solidFill>
                  <a:schemeClr val="tx1"/>
                </a:solidFill>
                <a:effectLst/>
                <a:latin typeface="+mn-lt"/>
                <a:ea typeface="+mn-ea"/>
                <a:cs typeface="+mn-cs"/>
              </a:rPr>
              <a:t> of a function.  </a:t>
            </a:r>
            <a:endParaRPr lang="hr-HR" dirty="0"/>
          </a:p>
        </p:txBody>
      </p:sp>
    </p:spTree>
    <p:extLst>
      <p:ext uri="{BB962C8B-B14F-4D97-AF65-F5344CB8AC3E}">
        <p14:creationId xmlns:p14="http://schemas.microsoft.com/office/powerpoint/2010/main" val="2654509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0109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99838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488180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12060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303629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61251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67874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502465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167325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We don’t have a simple equation for our cost function, so computing an expression for the derivative and solving it isn’t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 function is many-dimensional (each weight gets its own dimension) — we need to find the points where all of those derivatives are zero. Also not so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There are lots of minimums and maximums throughout the function, and sorting out which one is the one you should be using can be computationally expensive.</a:t>
            </a:r>
          </a:p>
          <a:p>
            <a:endParaRPr lang="hr-HR" dirty="0"/>
          </a:p>
        </p:txBody>
      </p:sp>
    </p:spTree>
    <p:extLst>
      <p:ext uri="{BB962C8B-B14F-4D97-AF65-F5344CB8AC3E}">
        <p14:creationId xmlns:p14="http://schemas.microsoft.com/office/powerpoint/2010/main" val="149163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395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a:t>
            </a:r>
            <a:r>
              <a:rPr lang="en-US" baseline="0" dirty="0"/>
              <a:t> see an image of a pet, we are able to see a pattern.</a:t>
            </a:r>
          </a:p>
          <a:p>
            <a:r>
              <a:rPr lang="en-US" dirty="0"/>
              <a:t>We have seen</a:t>
            </a:r>
            <a:r>
              <a:rPr lang="en-US" baseline="0" dirty="0"/>
              <a:t> fair share of pets from an early age, knowledge gained by this experience formed our neural connections and so we are able to recognize a pet pattern.</a:t>
            </a:r>
            <a:endParaRPr lang="hr-HR" dirty="0"/>
          </a:p>
        </p:txBody>
      </p:sp>
    </p:spTree>
    <p:extLst>
      <p:ext uri="{BB962C8B-B14F-4D97-AF65-F5344CB8AC3E}">
        <p14:creationId xmlns:p14="http://schemas.microsoft.com/office/powerpoint/2010/main" val="243326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small child might have a bunch of green toys, of which none is ‘pointy’. When it first encounters cacti, it might decide to play with it since it green, just like other toys, ignoring the pointy property al together.</a:t>
            </a:r>
          </a:p>
          <a:p>
            <a:r>
              <a:rPr lang="en-US" baseline="0" dirty="0"/>
              <a:t>After a couple of painful experiences, the child learns that the color might not be so important for the future toys and that he should chose ones which are not pointy.</a:t>
            </a:r>
            <a:endParaRPr lang="hr-HR" dirty="0"/>
          </a:p>
        </p:txBody>
      </p:sp>
    </p:spTree>
    <p:extLst>
      <p:ext uri="{BB962C8B-B14F-4D97-AF65-F5344CB8AC3E}">
        <p14:creationId xmlns:p14="http://schemas.microsoft.com/office/powerpoint/2010/main" val="261747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accumulate</a:t>
            </a:r>
            <a:r>
              <a:rPr lang="en-US" baseline="0" dirty="0"/>
              <a:t> charge from other neurons continuously until the charge passes a threshold, this will cause neurons to activate.</a:t>
            </a:r>
            <a:endParaRPr lang="hr-HR" dirty="0"/>
          </a:p>
        </p:txBody>
      </p:sp>
    </p:spTree>
    <p:extLst>
      <p:ext uri="{BB962C8B-B14F-4D97-AF65-F5344CB8AC3E}">
        <p14:creationId xmlns:p14="http://schemas.microsoft.com/office/powerpoint/2010/main" val="103690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43035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sum of neurons is say 5, and threshold is -2, we can simply replace threshold with always active X0 neuron with weight -2. The sum remains same, but we can dynamically adjust this weight -2.</a:t>
            </a:r>
            <a:endParaRPr lang="hr-HR" dirty="0"/>
          </a:p>
        </p:txBody>
      </p:sp>
    </p:spTree>
    <p:extLst>
      <p:ext uri="{BB962C8B-B14F-4D97-AF65-F5344CB8AC3E}">
        <p14:creationId xmlns:p14="http://schemas.microsoft.com/office/powerpoint/2010/main" val="279673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93FB7D-DD9D-4951-AC7B-32826A2E00A8}" type="datetime2">
              <a:rPr lang="en-US"/>
              <a:pPr>
                <a:defRPr/>
              </a:pPr>
              <a:t>Wednesday, February 28,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149DA3-E0A7-49DF-8F62-9BF17E87F8A9}" type="slidenum">
              <a:rPr lang="en-US"/>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C4229D-69BA-4CF8-ABE1-D022C6799720}" type="datetime2">
              <a:rPr lang="en-US"/>
              <a:pPr>
                <a:defRPr/>
              </a:pPr>
              <a:t>Wednesday, February 28,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5F2786-7FC2-47BA-8BBD-604A0A703752}"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E3EA0A-8310-4F2B-8D33-086E8D98F117}" type="datetime2">
              <a:rPr lang="en-US"/>
              <a:pPr>
                <a:defRPr/>
              </a:pPr>
              <a:t>Wednesday, February 28,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5CCB4-C992-47CC-A519-81C7E2314D29}"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122940-79BE-4BBC-9AF0-2DFCBF6A3ED1}" type="datetime2">
              <a:rPr lang="en-US"/>
              <a:pPr>
                <a:defRPr/>
              </a:pPr>
              <a:t>Wednesday, February 28,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184F9-C168-4893-A2C5-4DBC4C1A5980}"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700">
                <a:solidFill>
                  <a:schemeClr val="tx1">
                    <a:tint val="75000"/>
                  </a:schemeClr>
                </a:solidFill>
              </a:defRPr>
            </a:lvl1pPr>
            <a:lvl2pPr marL="389626" indent="0">
              <a:buNone/>
              <a:defRPr sz="1500">
                <a:solidFill>
                  <a:schemeClr val="tx1">
                    <a:tint val="75000"/>
                  </a:schemeClr>
                </a:solidFill>
              </a:defRPr>
            </a:lvl2pPr>
            <a:lvl3pPr marL="779252" indent="0">
              <a:buNone/>
              <a:defRPr sz="1400">
                <a:solidFill>
                  <a:schemeClr val="tx1">
                    <a:tint val="75000"/>
                  </a:schemeClr>
                </a:solidFill>
              </a:defRPr>
            </a:lvl3pPr>
            <a:lvl4pPr marL="1168878" indent="0">
              <a:buNone/>
              <a:defRPr sz="1200">
                <a:solidFill>
                  <a:schemeClr val="tx1">
                    <a:tint val="75000"/>
                  </a:schemeClr>
                </a:solidFill>
              </a:defRPr>
            </a:lvl4pPr>
            <a:lvl5pPr marL="1558503" indent="0">
              <a:buNone/>
              <a:defRPr sz="1200">
                <a:solidFill>
                  <a:schemeClr val="tx1">
                    <a:tint val="75000"/>
                  </a:schemeClr>
                </a:solidFill>
              </a:defRPr>
            </a:lvl5pPr>
            <a:lvl6pPr marL="1948129" indent="0">
              <a:buNone/>
              <a:defRPr sz="1200">
                <a:solidFill>
                  <a:schemeClr val="tx1">
                    <a:tint val="75000"/>
                  </a:schemeClr>
                </a:solidFill>
              </a:defRPr>
            </a:lvl6pPr>
            <a:lvl7pPr marL="2337755" indent="0">
              <a:buNone/>
              <a:defRPr sz="1200">
                <a:solidFill>
                  <a:schemeClr val="tx1">
                    <a:tint val="75000"/>
                  </a:schemeClr>
                </a:solidFill>
              </a:defRPr>
            </a:lvl7pPr>
            <a:lvl8pPr marL="2727381" indent="0">
              <a:buNone/>
              <a:defRPr sz="1200">
                <a:solidFill>
                  <a:schemeClr val="tx1">
                    <a:tint val="75000"/>
                  </a:schemeClr>
                </a:solidFill>
              </a:defRPr>
            </a:lvl8pPr>
            <a:lvl9pPr marL="3117007"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A15BF-1DBB-4638-B6AC-122355CE8356}" type="datetime2">
              <a:rPr lang="en-US"/>
              <a:pPr>
                <a:defRPr/>
              </a:pPr>
              <a:t>Wednesday, February 28,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7DC464-86C0-4E36-ACAC-54A327EBCA5B}"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7FAF22-0924-4F83-B555-E2879596BA75}" type="datetime2">
              <a:rPr lang="en-US"/>
              <a:pPr>
                <a:defRPr/>
              </a:pPr>
              <a:t>Wednesday, February 28,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E0023D-423A-41AF-94BC-8D603C7160EB}"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D261E9-2CBC-475B-8DC9-1B5936168F77}" type="datetime2">
              <a:rPr lang="en-US"/>
              <a:pPr>
                <a:defRPr/>
              </a:pPr>
              <a:t>Wednesday, February 28, 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CFF0534-608A-423E-9039-7777815E0B1D}"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E831FD5-5DCD-4878-A80B-9EFED895DA0D}" type="datetime2">
              <a:rPr lang="en-US"/>
              <a:pPr>
                <a:defRPr/>
              </a:pPr>
              <a:t>Wednesday, February 28, 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A02D86E-42D9-4EB6-87D2-340467CB1A2D}"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00606-3F09-482A-A8A0-BD0DA50F0382}" type="datetime2">
              <a:rPr lang="en-US"/>
              <a:pPr>
                <a:defRPr/>
              </a:pPr>
              <a:t>Wednesday, February 28, 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ADF2B4-163E-4E2D-86C4-5EF1C44EF1EF}"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3575051" y="273053"/>
            <a:ext cx="5111750"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085159E-8B34-4160-B5BD-BB14EA2860E3}" type="datetime2">
              <a:rPr lang="en-US"/>
              <a:pPr>
                <a:defRPr/>
              </a:pPr>
              <a:t>Wednesday, February 28,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5DA874-77EC-4402-AE39-E4085BEB3647}"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7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C769DB-109E-4866-AD07-8AECC0C8EDC7}" type="datetime2">
              <a:rPr lang="en-US"/>
              <a:pPr>
                <a:defRPr/>
              </a:pPr>
              <a:t>Wednesday, February 28,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CE577B-19A0-44C2-8874-EE5922239005}"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77925" tIns="38963" rIns="77925" bIns="3896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77925" tIns="38963" rIns="77925" bIns="38963" rtlCol="0" anchor="ctr"/>
          <a:lstStyle>
            <a:lvl1pPr algn="l" defTabSz="779252" fontAlgn="auto">
              <a:spcBef>
                <a:spcPts val="0"/>
              </a:spcBef>
              <a:spcAft>
                <a:spcPts val="0"/>
              </a:spcAft>
              <a:defRPr sz="1000">
                <a:solidFill>
                  <a:schemeClr val="tx1">
                    <a:tint val="75000"/>
                  </a:schemeClr>
                </a:solidFill>
                <a:latin typeface="+mn-lt"/>
                <a:cs typeface="+mn-cs"/>
              </a:defRPr>
            </a:lvl1pPr>
          </a:lstStyle>
          <a:p>
            <a:pPr>
              <a:defRPr/>
            </a:pPr>
            <a:fld id="{4C029BAD-52A6-4479-B1E4-402CFC7E7D04}" type="datetime2">
              <a:rPr lang="en-US"/>
              <a:pPr>
                <a:defRPr/>
              </a:pPr>
              <a:t>Wednesday, February 28,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77925" tIns="38963" rIns="77925" bIns="38963" rtlCol="0" anchor="ctr"/>
          <a:lstStyle>
            <a:lvl1pPr algn="ctr" defTabSz="779252" fontAlgn="auto">
              <a:spcBef>
                <a:spcPts val="0"/>
              </a:spcBef>
              <a:spcAft>
                <a:spcPts val="0"/>
              </a:spcAft>
              <a:defRPr sz="10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77925" tIns="38963" rIns="77925" bIns="38963" rtlCol="0" anchor="ctr"/>
          <a:lstStyle>
            <a:lvl1pPr algn="r" defTabSz="779252" fontAlgn="auto">
              <a:spcBef>
                <a:spcPts val="0"/>
              </a:spcBef>
              <a:spcAft>
                <a:spcPts val="0"/>
              </a:spcAft>
              <a:defRPr sz="1000">
                <a:solidFill>
                  <a:schemeClr val="tx1">
                    <a:tint val="75000"/>
                  </a:schemeClr>
                </a:solidFill>
                <a:latin typeface="+mn-lt"/>
                <a:cs typeface="+mn-cs"/>
              </a:defRPr>
            </a:lvl1pPr>
          </a:lstStyle>
          <a:p>
            <a:pPr>
              <a:defRPr/>
            </a:pPr>
            <a:fld id="{D16AF3D2-EE59-4878-A36C-276676001D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lvl1pPr algn="ctr" defTabSz="777875" rtl="0" eaLnBrk="0" fontAlgn="base" hangingPunct="0">
        <a:spcBef>
          <a:spcPct val="0"/>
        </a:spcBef>
        <a:spcAft>
          <a:spcPct val="0"/>
        </a:spcAft>
        <a:defRPr sz="3700" kern="1200">
          <a:solidFill>
            <a:schemeClr val="tx1"/>
          </a:solidFill>
          <a:latin typeface="+mj-lt"/>
          <a:ea typeface="+mj-ea"/>
          <a:cs typeface="+mj-cs"/>
        </a:defRPr>
      </a:lvl1pPr>
      <a:lvl2pPr algn="ctr" defTabSz="777875" rtl="0" eaLnBrk="0" fontAlgn="base" hangingPunct="0">
        <a:spcBef>
          <a:spcPct val="0"/>
        </a:spcBef>
        <a:spcAft>
          <a:spcPct val="0"/>
        </a:spcAft>
        <a:defRPr sz="3700">
          <a:solidFill>
            <a:schemeClr val="tx1"/>
          </a:solidFill>
          <a:latin typeface="Calibri" pitchFamily="34" charset="0"/>
        </a:defRPr>
      </a:lvl2pPr>
      <a:lvl3pPr algn="ctr" defTabSz="777875" rtl="0" eaLnBrk="0" fontAlgn="base" hangingPunct="0">
        <a:spcBef>
          <a:spcPct val="0"/>
        </a:spcBef>
        <a:spcAft>
          <a:spcPct val="0"/>
        </a:spcAft>
        <a:defRPr sz="3700">
          <a:solidFill>
            <a:schemeClr val="tx1"/>
          </a:solidFill>
          <a:latin typeface="Calibri" pitchFamily="34" charset="0"/>
        </a:defRPr>
      </a:lvl3pPr>
      <a:lvl4pPr algn="ctr" defTabSz="777875" rtl="0" eaLnBrk="0" fontAlgn="base" hangingPunct="0">
        <a:spcBef>
          <a:spcPct val="0"/>
        </a:spcBef>
        <a:spcAft>
          <a:spcPct val="0"/>
        </a:spcAft>
        <a:defRPr sz="3700">
          <a:solidFill>
            <a:schemeClr val="tx1"/>
          </a:solidFill>
          <a:latin typeface="Calibri" pitchFamily="34" charset="0"/>
        </a:defRPr>
      </a:lvl4pPr>
      <a:lvl5pPr algn="ctr" defTabSz="777875" rtl="0" eaLnBrk="0" fontAlgn="base" hangingPunct="0">
        <a:spcBef>
          <a:spcPct val="0"/>
        </a:spcBef>
        <a:spcAft>
          <a:spcPct val="0"/>
        </a:spcAft>
        <a:defRPr sz="3700">
          <a:solidFill>
            <a:schemeClr val="tx1"/>
          </a:solidFill>
          <a:latin typeface="Calibri" pitchFamily="34" charset="0"/>
        </a:defRPr>
      </a:lvl5pPr>
      <a:lvl6pPr marL="457200" algn="ctr" defTabSz="777875" rtl="0" fontAlgn="base">
        <a:spcBef>
          <a:spcPct val="0"/>
        </a:spcBef>
        <a:spcAft>
          <a:spcPct val="0"/>
        </a:spcAft>
        <a:defRPr sz="3700">
          <a:solidFill>
            <a:schemeClr val="tx1"/>
          </a:solidFill>
          <a:latin typeface="Calibri" pitchFamily="34" charset="0"/>
        </a:defRPr>
      </a:lvl6pPr>
      <a:lvl7pPr marL="914400" algn="ctr" defTabSz="777875" rtl="0" fontAlgn="base">
        <a:spcBef>
          <a:spcPct val="0"/>
        </a:spcBef>
        <a:spcAft>
          <a:spcPct val="0"/>
        </a:spcAft>
        <a:defRPr sz="3700">
          <a:solidFill>
            <a:schemeClr val="tx1"/>
          </a:solidFill>
          <a:latin typeface="Calibri" pitchFamily="34" charset="0"/>
        </a:defRPr>
      </a:lvl7pPr>
      <a:lvl8pPr marL="1371600" algn="ctr" defTabSz="777875" rtl="0" fontAlgn="base">
        <a:spcBef>
          <a:spcPct val="0"/>
        </a:spcBef>
        <a:spcAft>
          <a:spcPct val="0"/>
        </a:spcAft>
        <a:defRPr sz="3700">
          <a:solidFill>
            <a:schemeClr val="tx1"/>
          </a:solidFill>
          <a:latin typeface="Calibri" pitchFamily="34" charset="0"/>
        </a:defRPr>
      </a:lvl8pPr>
      <a:lvl9pPr marL="1828800" algn="ctr" defTabSz="777875" rtl="0" fontAlgn="base">
        <a:spcBef>
          <a:spcPct val="0"/>
        </a:spcBef>
        <a:spcAft>
          <a:spcPct val="0"/>
        </a:spcAft>
        <a:defRPr sz="3700">
          <a:solidFill>
            <a:schemeClr val="tx1"/>
          </a:solidFill>
          <a:latin typeface="Calibri" pitchFamily="34" charset="0"/>
        </a:defRPr>
      </a:lvl9pPr>
    </p:titleStyle>
    <p:bodyStyle>
      <a:lvl1pPr marL="292100" indent="-292100" algn="l" defTabSz="777875"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631825" indent="-242888" algn="l" defTabSz="777875"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973138" indent="-193675" algn="l" defTabSz="777875"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363663"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1752600"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oritris.weebly.com/uploads/1/4/1/3/14134854/4959601_orig.jp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qph.ec.quoracdn.net/main-qimg-abfbe698dd41306dc2691e8d0c3182a0.web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0" y="6357958"/>
            <a:ext cx="9144000" cy="153888"/>
          </a:xfrm>
          <a:prstGeom prst="rect">
            <a:avLst/>
          </a:prstGeom>
          <a:noFill/>
          <a:effectLst/>
          <a:scene3d>
            <a:camera prst="orthographicFront"/>
            <a:lightRig rig="threePt" dir="t"/>
          </a:scene3d>
          <a:sp3d/>
        </p:spPr>
        <p:txBody>
          <a:bodyPr lIns="0" tIns="0" rIns="0" bIns="0">
            <a:spAutoFit/>
          </a:bodyPr>
          <a:lstStyle/>
          <a:p>
            <a:pPr algn="ctr" defTabSz="779252" fontAlgn="auto">
              <a:spcBef>
                <a:spcPts val="0"/>
              </a:spcBef>
              <a:spcAft>
                <a:spcPts val="0"/>
              </a:spcAft>
              <a:defRPr/>
            </a:pPr>
            <a:r>
              <a:rPr lang="hr-HR" altLang="zh-CN" sz="1000" b="1" dirty="0">
                <a:solidFill>
                  <a:srgbClr val="FF6633"/>
                </a:solidFill>
                <a:latin typeface="Tahoma" pitchFamily="34" charset="0"/>
                <a:cs typeface="Tahoma" pitchFamily="34" charset="0"/>
              </a:rPr>
              <a:t>www.infobip.com</a:t>
            </a:r>
            <a:endParaRPr lang="en-US" sz="1000" b="1" dirty="0">
              <a:solidFill>
                <a:srgbClr val="FF6633"/>
              </a:solidFill>
              <a:latin typeface="Tahoma" pitchFamily="34" charset="0"/>
              <a:cs typeface="Tahoma" pitchFamily="34" charset="0"/>
            </a:endParaRPr>
          </a:p>
        </p:txBody>
      </p:sp>
      <p:sp>
        <p:nvSpPr>
          <p:cNvPr id="20" name="TextBox 19"/>
          <p:cNvSpPr txBox="1">
            <a:spLocks noChangeArrowheads="1"/>
          </p:cNvSpPr>
          <p:nvPr/>
        </p:nvSpPr>
        <p:spPr bwMode="auto">
          <a:xfrm>
            <a:off x="0" y="915988"/>
            <a:ext cx="9286875" cy="579437"/>
          </a:xfrm>
          <a:prstGeom prst="rect">
            <a:avLst/>
          </a:prstGeom>
          <a:noFill/>
          <a:ln w="9525">
            <a:noFill/>
            <a:miter lim="800000"/>
            <a:headEnd/>
            <a:tailEnd/>
          </a:ln>
        </p:spPr>
        <p:txBody>
          <a:bodyPr>
            <a:spAutoFit/>
          </a:bodyPr>
          <a:lstStyle/>
          <a:p>
            <a:pPr algn="ctr"/>
            <a:r>
              <a:rPr lang="hr-HR" sz="3200" b="1" dirty="0">
                <a:solidFill>
                  <a:schemeClr val="bg1"/>
                </a:solidFill>
                <a:latin typeface="Arial" pitchFamily="34" charset="0"/>
                <a:cs typeface="Arial" pitchFamily="34" charset="0"/>
              </a:rPr>
              <a:t>Infobip</a:t>
            </a:r>
            <a:endParaRPr lang="en-US" sz="3200" baseline="30000" dirty="0">
              <a:solidFill>
                <a:schemeClr val="bg1"/>
              </a:solidFill>
              <a:latin typeface="Arial" pitchFamily="34" charset="0"/>
              <a:cs typeface="Arial" pitchFamily="34" charset="0"/>
            </a:endParaRPr>
          </a:p>
        </p:txBody>
      </p:sp>
      <p:sp>
        <p:nvSpPr>
          <p:cNvPr id="21" name="TextBox 20"/>
          <p:cNvSpPr txBox="1">
            <a:spLocks noChangeArrowheads="1"/>
          </p:cNvSpPr>
          <p:nvPr/>
        </p:nvSpPr>
        <p:spPr bwMode="auto">
          <a:xfrm>
            <a:off x="0" y="1500188"/>
            <a:ext cx="9144000" cy="400050"/>
          </a:xfrm>
          <a:prstGeom prst="rect">
            <a:avLst/>
          </a:prstGeom>
          <a:noFill/>
          <a:ln w="9525">
            <a:noFill/>
            <a:miter lim="800000"/>
            <a:headEnd/>
            <a:tailEnd/>
          </a:ln>
        </p:spPr>
        <p:txBody>
          <a:bodyPr>
            <a:spAutoFit/>
          </a:bodyPr>
          <a:lstStyle/>
          <a:p>
            <a:pPr algn="ctr"/>
            <a:r>
              <a:rPr lang="hr-HR" sz="2000">
                <a:solidFill>
                  <a:schemeClr val="bg1"/>
                </a:solidFill>
                <a:latin typeface="Arial" pitchFamily="34" charset="0"/>
                <a:cs typeface="Arial" pitchFamily="34" charset="0"/>
              </a:rPr>
              <a:t>Mobile Messaging Specialists</a:t>
            </a:r>
            <a:endParaRPr lang="en-US" sz="2000" baseline="300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Home2.png"/>
          <p:cNvPicPr>
            <a:picLocks noChangeAspect="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36217"/>
            <a:ext cx="6486525" cy="2208807"/>
          </a:xfrm>
        </p:spPr>
      </p:pic>
      <p:sp>
        <p:nvSpPr>
          <p:cNvPr id="11" name="TextBox 10"/>
          <p:cNvSpPr txBox="1"/>
          <p:nvPr/>
        </p:nvSpPr>
        <p:spPr>
          <a:xfrm>
            <a:off x="611560" y="4149080"/>
            <a:ext cx="7200800" cy="2400657"/>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Threshold can be transformed into </a:t>
            </a:r>
            <a:r>
              <a:rPr lang="en-US" sz="2700" b="1" dirty="0">
                <a:latin typeface="+mn-lt"/>
              </a:rPr>
              <a:t>Bias</a:t>
            </a:r>
            <a:r>
              <a:rPr lang="en-US" sz="2700" dirty="0">
                <a:latin typeface="+mn-lt"/>
              </a:rPr>
              <a:t> neuron</a:t>
            </a:r>
          </a:p>
          <a:p>
            <a:pPr marL="674688" lvl="1" indent="-285750">
              <a:buFont typeface="Arial" panose="020B0604020202020204" pitchFamily="34" charset="0"/>
              <a:buChar char="•"/>
            </a:pPr>
            <a:r>
              <a:rPr lang="en-US" sz="2400" dirty="0">
                <a:latin typeface="+mn-lt"/>
              </a:rPr>
              <a:t>X</a:t>
            </a:r>
            <a:r>
              <a:rPr lang="en-US" sz="1800" dirty="0">
                <a:latin typeface="+mn-lt"/>
              </a:rPr>
              <a:t>0</a:t>
            </a:r>
            <a:r>
              <a:rPr lang="en-US" sz="2400" dirty="0">
                <a:latin typeface="+mn-lt"/>
              </a:rPr>
              <a:t> = (-)1</a:t>
            </a:r>
          </a:p>
          <a:p>
            <a:pPr marL="674688" lvl="1" indent="-285750">
              <a:buFont typeface="Arial" panose="020B0604020202020204" pitchFamily="34" charset="0"/>
              <a:buChar char="•"/>
            </a:pPr>
            <a:r>
              <a:rPr lang="en-US" sz="2400" dirty="0">
                <a:latin typeface="+mn-lt"/>
              </a:rPr>
              <a:t>W</a:t>
            </a:r>
            <a:r>
              <a:rPr lang="en-US" sz="1800" dirty="0">
                <a:latin typeface="+mn-lt"/>
              </a:rPr>
              <a:t>0</a:t>
            </a:r>
            <a:r>
              <a:rPr lang="en-US" sz="2400" dirty="0">
                <a:latin typeface="+mn-lt"/>
              </a:rPr>
              <a:t>  trained together with other weights(synapse)</a:t>
            </a:r>
          </a:p>
          <a:p>
            <a:pPr marL="674688" lvl="1" indent="-285750">
              <a:buFont typeface="Arial" panose="020B0604020202020204" pitchFamily="34" charset="0"/>
              <a:buChar char="•"/>
            </a:pPr>
            <a:r>
              <a:rPr lang="en-US" sz="2400" dirty="0">
                <a:latin typeface="+mn-lt"/>
              </a:rPr>
              <a:t>Gives trainable constant factor to activation function</a:t>
            </a:r>
          </a:p>
          <a:p>
            <a:pPr marL="674688" lvl="1" indent="-285750">
              <a:buFont typeface="Arial" panose="020B0604020202020204" pitchFamily="34" charset="0"/>
              <a:buChar char="•"/>
            </a:pPr>
            <a:r>
              <a:rPr lang="en-US" sz="2700" dirty="0">
                <a:latin typeface="+mn-lt"/>
              </a:rPr>
              <a:t>more about biases later</a:t>
            </a:r>
            <a:endParaRPr lang="en-US" sz="1800" dirty="0">
              <a:latin typeface="+mn-lt"/>
            </a:endParaRPr>
          </a:p>
        </p:txBody>
      </p:sp>
    </p:spTree>
    <p:extLst>
      <p:ext uri="{BB962C8B-B14F-4D97-AF65-F5344CB8AC3E}">
        <p14:creationId xmlns:p14="http://schemas.microsoft.com/office/powerpoint/2010/main" val="3805469676"/>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Activation functions</a:t>
            </a:r>
            <a:endParaRPr lang="hr-HR" dirty="0"/>
          </a:p>
        </p:txBody>
      </p:sp>
      <p:sp>
        <p:nvSpPr>
          <p:cNvPr id="7" name="Content Placeholder 6"/>
          <p:cNvSpPr>
            <a:spLocks noGrp="1"/>
          </p:cNvSpPr>
          <p:nvPr>
            <p:ph idx="1"/>
          </p:nvPr>
        </p:nvSpPr>
        <p:spPr>
          <a:xfrm>
            <a:off x="420501" y="1597688"/>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hr-H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53" y="3860670"/>
            <a:ext cx="2808312" cy="216042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409" y="1561059"/>
            <a:ext cx="2808312" cy="213673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63" y="1535618"/>
            <a:ext cx="2924175" cy="2162175"/>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7664" y="3860669"/>
            <a:ext cx="2924175" cy="2160428"/>
          </a:xfrm>
          <a:prstGeom prst="rect">
            <a:avLst/>
          </a:prstGeom>
        </p:spPr>
      </p:pic>
      <p:sp>
        <p:nvSpPr>
          <p:cNvPr id="21" name="TextBox 20"/>
          <p:cNvSpPr txBox="1"/>
          <p:nvPr/>
        </p:nvSpPr>
        <p:spPr>
          <a:xfrm>
            <a:off x="877664" y="1417638"/>
            <a:ext cx="1030040" cy="323165"/>
          </a:xfrm>
          <a:prstGeom prst="rect">
            <a:avLst/>
          </a:prstGeom>
          <a:noFill/>
        </p:spPr>
        <p:txBody>
          <a:bodyPr wrap="square" rtlCol="0">
            <a:spAutoFit/>
          </a:bodyPr>
          <a:lstStyle/>
          <a:p>
            <a:r>
              <a:rPr lang="en-US" sz="1000" dirty="0" err="1"/>
              <a:t>Heavside</a:t>
            </a:r>
            <a:r>
              <a:rPr lang="en-US" dirty="0"/>
              <a:t> </a:t>
            </a:r>
            <a:r>
              <a:rPr lang="en-US" sz="1000" dirty="0"/>
              <a:t>step</a:t>
            </a:r>
            <a:endParaRPr lang="hr-HR" sz="1000" dirty="0"/>
          </a:p>
        </p:txBody>
      </p:sp>
      <p:sp>
        <p:nvSpPr>
          <p:cNvPr id="22" name="TextBox 21"/>
          <p:cNvSpPr txBox="1"/>
          <p:nvPr/>
        </p:nvSpPr>
        <p:spPr>
          <a:xfrm>
            <a:off x="4535300" y="3864695"/>
            <a:ext cx="1116819" cy="246221"/>
          </a:xfrm>
          <a:prstGeom prst="rect">
            <a:avLst/>
          </a:prstGeom>
          <a:noFill/>
        </p:spPr>
        <p:txBody>
          <a:bodyPr wrap="square" rtlCol="0">
            <a:spAutoFit/>
          </a:bodyPr>
          <a:lstStyle/>
          <a:p>
            <a:r>
              <a:rPr lang="en-US" sz="1000" dirty="0"/>
              <a:t>Logistic sigmoid</a:t>
            </a:r>
            <a:endParaRPr lang="hr-HR" sz="1000" dirty="0"/>
          </a:p>
        </p:txBody>
      </p:sp>
      <p:sp>
        <p:nvSpPr>
          <p:cNvPr id="23" name="TextBox 22"/>
          <p:cNvSpPr txBox="1"/>
          <p:nvPr/>
        </p:nvSpPr>
        <p:spPr>
          <a:xfrm>
            <a:off x="908926" y="3897953"/>
            <a:ext cx="1151177" cy="246221"/>
          </a:xfrm>
          <a:prstGeom prst="rect">
            <a:avLst/>
          </a:prstGeom>
          <a:noFill/>
        </p:spPr>
        <p:txBody>
          <a:bodyPr wrap="square" rtlCol="0">
            <a:spAutoFit/>
          </a:bodyPr>
          <a:lstStyle/>
          <a:p>
            <a:r>
              <a:rPr lang="en-US" sz="1000" dirty="0"/>
              <a:t>Piece-wise linear</a:t>
            </a:r>
            <a:endParaRPr lang="hr-HR" sz="1000" dirty="0"/>
          </a:p>
        </p:txBody>
      </p:sp>
      <p:sp>
        <p:nvSpPr>
          <p:cNvPr id="24" name="TextBox 23"/>
          <p:cNvSpPr txBox="1"/>
          <p:nvPr/>
        </p:nvSpPr>
        <p:spPr>
          <a:xfrm>
            <a:off x="4425957" y="1599327"/>
            <a:ext cx="1030040" cy="246221"/>
          </a:xfrm>
          <a:prstGeom prst="rect">
            <a:avLst/>
          </a:prstGeom>
          <a:noFill/>
        </p:spPr>
        <p:txBody>
          <a:bodyPr wrap="square" rtlCol="0">
            <a:spAutoFit/>
          </a:bodyPr>
          <a:lstStyle/>
          <a:p>
            <a:r>
              <a:rPr lang="en-US" sz="1000" dirty="0"/>
              <a:t>Linear</a:t>
            </a:r>
            <a:endParaRPr lang="hr-HR" sz="1000" dirty="0"/>
          </a:p>
        </p:txBody>
      </p:sp>
    </p:spTree>
    <p:extLst>
      <p:ext uri="{BB962C8B-B14F-4D97-AF65-F5344CB8AC3E}">
        <p14:creationId xmlns:p14="http://schemas.microsoft.com/office/powerpoint/2010/main" val="999102111"/>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adjusting weights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Adjust weights until some stopping criteria is met</a:t>
            </a:r>
          </a:p>
          <a:p>
            <a:pPr>
              <a:buFont typeface="Arial" panose="020B0604020202020204" pitchFamily="34" charset="0"/>
              <a:buChar char="•"/>
            </a:pPr>
            <a:r>
              <a:rPr lang="en-US" dirty="0"/>
              <a:t>Weight update is calculated from previous weight</a:t>
            </a:r>
          </a:p>
          <a:p>
            <a:pPr lvl="1">
              <a:buFont typeface="Arial" panose="020B0604020202020204" pitchFamily="34" charset="0"/>
              <a:buChar char="•"/>
            </a:pPr>
            <a:r>
              <a:rPr lang="en-US" dirty="0" err="1"/>
              <a:t>Wk</a:t>
            </a:r>
            <a:r>
              <a:rPr lang="en-US" dirty="0"/>
              <a:t>(n+1) = </a:t>
            </a:r>
            <a:r>
              <a:rPr lang="en-US" dirty="0" err="1"/>
              <a:t>Wk</a:t>
            </a:r>
            <a:r>
              <a:rPr lang="en-US" dirty="0"/>
              <a:t>(n) +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a:t>
            </a:r>
          </a:p>
          <a:p>
            <a:pPr lvl="1">
              <a:buFont typeface="Arial" panose="020B0604020202020204" pitchFamily="34" charset="0"/>
              <a:buChar char="•"/>
            </a:pPr>
            <a:r>
              <a:rPr lang="en-US" dirty="0"/>
              <a:t>Learning algorithms differ in calculation of </a:t>
            </a:r>
            <a:r>
              <a:rPr lang="el-GR" b="1" dirty="0">
                <a:solidFill>
                  <a:srgbClr val="000000"/>
                </a:solidFill>
                <a:latin typeface="times new roman" panose="02020603050405020304" pitchFamily="18" charset="0"/>
              </a:rPr>
              <a:t>Δ</a:t>
            </a:r>
            <a:r>
              <a:rPr lang="en-US" b="1" dirty="0">
                <a:solidFill>
                  <a:srgbClr val="000000"/>
                </a:solidFill>
                <a:latin typeface="times new roman" panose="02020603050405020304" pitchFamily="18" charset="0"/>
              </a:rPr>
              <a:t> </a:t>
            </a:r>
            <a:r>
              <a:rPr lang="en-US" b="1" dirty="0" err="1">
                <a:solidFill>
                  <a:srgbClr val="000000"/>
                </a:solidFill>
              </a:rPr>
              <a:t>Wk</a:t>
            </a:r>
            <a:r>
              <a:rPr lang="en-US" b="1" dirty="0">
                <a:solidFill>
                  <a:srgbClr val="000000"/>
                </a:solidFill>
              </a:rPr>
              <a:t>(n)</a:t>
            </a:r>
          </a:p>
          <a:p>
            <a:pPr>
              <a:buFont typeface="Arial" panose="020B0604020202020204" pitchFamily="34" charset="0"/>
              <a:buChar char="•"/>
            </a:pPr>
            <a:r>
              <a:rPr lang="en-US" dirty="0"/>
              <a:t>There isn’t a single best learning algorithm</a:t>
            </a:r>
          </a:p>
          <a:p>
            <a:pPr>
              <a:buFont typeface="Arial" panose="020B0604020202020204" pitchFamily="34" charset="0"/>
              <a:buChar char="•"/>
            </a:pPr>
            <a:r>
              <a:rPr lang="en-US" dirty="0"/>
              <a:t>Learning paradigms:</a:t>
            </a:r>
          </a:p>
          <a:p>
            <a:pPr lvl="1">
              <a:buFont typeface="Arial" panose="020B0604020202020204" pitchFamily="34" charset="0"/>
              <a:buChar char="•"/>
            </a:pPr>
            <a:r>
              <a:rPr lang="en-US" b="1" dirty="0"/>
              <a:t>supervised</a:t>
            </a:r>
          </a:p>
          <a:p>
            <a:pPr lvl="1">
              <a:buFont typeface="Arial" panose="020B0604020202020204" pitchFamily="34" charset="0"/>
              <a:buChar char="•"/>
            </a:pPr>
            <a:r>
              <a:rPr lang="en-US" dirty="0"/>
              <a:t>unsupervised</a:t>
            </a:r>
          </a:p>
          <a:p>
            <a:pPr lvl="1">
              <a:buFont typeface="Arial" panose="020B0604020202020204" pitchFamily="34" charset="0"/>
              <a:buChar char="•"/>
            </a:pPr>
            <a:r>
              <a:rPr lang="en-US" dirty="0"/>
              <a:t>reinforced</a:t>
            </a:r>
          </a:p>
          <a:p>
            <a:pPr lvl="1">
              <a:buFont typeface="Arial" panose="020B0604020202020204" pitchFamily="34" charset="0"/>
              <a:buChar char="•"/>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18751924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separability</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There exists at least one </a:t>
            </a:r>
            <a:r>
              <a:rPr lang="en-US" b="1" dirty="0"/>
              <a:t>line</a:t>
            </a:r>
            <a:r>
              <a:rPr lang="en-US" dirty="0"/>
              <a:t> in (2d)plane that separates two different data sets, each in it’s own half-plane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Data sets are linearly separable if their convex hulls do not overlap, this is applicable for N-dimensional space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4" y="2785851"/>
            <a:ext cx="3149501" cy="2695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785851"/>
            <a:ext cx="3067050" cy="2695575"/>
          </a:xfrm>
          <a:prstGeom prst="rect">
            <a:avLst/>
          </a:prstGeom>
        </p:spPr>
      </p:pic>
    </p:spTree>
    <p:extLst>
      <p:ext uri="{BB962C8B-B14F-4D97-AF65-F5344CB8AC3E}">
        <p14:creationId xmlns:p14="http://schemas.microsoft.com/office/powerpoint/2010/main" val="2916720404"/>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is a binary classifier</a:t>
            </a:r>
          </a:p>
          <a:p>
            <a:pPr>
              <a:buFont typeface="Arial" panose="020B0604020202020204" pitchFamily="34" charset="0"/>
              <a:buChar char="•"/>
            </a:pPr>
            <a:r>
              <a:rPr lang="en-US" dirty="0"/>
              <a:t>Receives information from input sensors (dendrites)</a:t>
            </a:r>
          </a:p>
          <a:p>
            <a:pPr>
              <a:buFont typeface="Arial" panose="020B0604020202020204" pitchFamily="34" charset="0"/>
              <a:buChar char="•"/>
            </a:pPr>
            <a:r>
              <a:rPr lang="en-US" dirty="0"/>
              <a:t>Amplifies or decreases each information component with respective weight(synapse)</a:t>
            </a:r>
          </a:p>
          <a:p>
            <a:pPr>
              <a:buFont typeface="Arial" panose="020B0604020202020204" pitchFamily="34" charset="0"/>
              <a:buChar char="•"/>
            </a:pPr>
            <a:r>
              <a:rPr lang="en-US" dirty="0"/>
              <a:t>Outputs -1 or 1 for an input, </a:t>
            </a:r>
            <a:r>
              <a:rPr lang="en-US" b="1" dirty="0"/>
              <a:t>signum</a:t>
            </a:r>
            <a:r>
              <a:rPr lang="en-US" dirty="0"/>
              <a:t> activation function</a:t>
            </a:r>
          </a:p>
          <a:p>
            <a:pPr lvl="1">
              <a:buFont typeface="Arial" panose="020B0604020202020204" pitchFamily="34" charset="0"/>
              <a:buChar char="•"/>
            </a:pPr>
            <a:r>
              <a:rPr lang="en-US" dirty="0"/>
              <a:t>1 for x &gt; 0, </a:t>
            </a:r>
          </a:p>
          <a:p>
            <a:pPr lvl="1">
              <a:buFont typeface="Arial" panose="020B0604020202020204" pitchFamily="34" charset="0"/>
              <a:buChar char="•"/>
            </a:pPr>
            <a:r>
              <a:rPr lang="en-US" dirty="0"/>
              <a:t>-1 otherwise</a:t>
            </a:r>
          </a:p>
          <a:p>
            <a:pPr>
              <a:buFont typeface="Arial" panose="020B0604020202020204" pitchFamily="34" charset="0"/>
              <a:buChar char="•"/>
            </a:pPr>
            <a:r>
              <a:rPr lang="en-US" dirty="0"/>
              <a:t>Perceptron finds decision boundary to separate data sets</a:t>
            </a:r>
          </a:p>
          <a:p>
            <a:pPr>
              <a:buFont typeface="Arial" panose="020B0604020202020204" pitchFamily="34" charset="0"/>
              <a:buChar char="•"/>
            </a:pPr>
            <a:r>
              <a:rPr lang="en-US" dirty="0"/>
              <a:t>Data </a:t>
            </a:r>
            <a:r>
              <a:rPr lang="en-US" b="1" dirty="0"/>
              <a:t>must</a:t>
            </a:r>
            <a:r>
              <a:rPr lang="en-US" dirty="0"/>
              <a:t> be linearly separable to achieve correctness</a:t>
            </a:r>
          </a:p>
        </p:txBody>
      </p:sp>
    </p:spTree>
    <p:extLst>
      <p:ext uri="{BB962C8B-B14F-4D97-AF65-F5344CB8AC3E}">
        <p14:creationId xmlns:p14="http://schemas.microsoft.com/office/powerpoint/2010/main" val="1320210007"/>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classify input samples </a:t>
                </a:r>
                <a:r>
                  <a:rPr lang="fr-FR" b="1" dirty="0"/>
                  <a:t>x </a:t>
                </a:r>
                <a:r>
                  <a:rPr lang="fr-FR" dirty="0"/>
                  <a:t>= [</a:t>
                </a:r>
                <a:r>
                  <a:rPr lang="fr-FR" i="1" dirty="0"/>
                  <a:t>X</a:t>
                </a:r>
                <a:r>
                  <a:rPr lang="fr-FR" baseline="-25000" dirty="0"/>
                  <a:t>1</a:t>
                </a:r>
                <a:r>
                  <a:rPr lang="fr-FR" dirty="0"/>
                  <a:t>, </a:t>
                </a:r>
                <a:r>
                  <a:rPr lang="fr-FR" i="1" dirty="0"/>
                  <a:t>X</a:t>
                </a:r>
                <a:r>
                  <a:rPr lang="fr-FR" baseline="-25000" dirty="0"/>
                  <a:t>2</a:t>
                </a:r>
                <a:r>
                  <a:rPr lang="fr-FR" dirty="0"/>
                  <a:t> … </a:t>
                </a:r>
                <a:r>
                  <a:rPr lang="fr-FR" i="1" dirty="0" err="1"/>
                  <a:t>Xn</a:t>
                </a:r>
                <a:r>
                  <a:rPr lang="fr-FR" dirty="0"/>
                  <a:t>]</a:t>
                </a:r>
                <a:r>
                  <a:rPr lang="fr-FR" baseline="30000" dirty="0"/>
                  <a:t> </a:t>
                </a:r>
                <a:r>
                  <a:rPr lang="fr-FR" dirty="0"/>
                  <a:t> in classes C1 or C2</a:t>
                </a:r>
              </a:p>
              <a:p>
                <a:pPr>
                  <a:buFont typeface="Arial" panose="020B0604020202020204" pitchFamily="34" charset="0"/>
                  <a:buChar char="•"/>
                </a:pPr>
                <a:r>
                  <a:rPr lang="en-US" dirty="0"/>
                  <a:t>R</a:t>
                </a:r>
                <a:r>
                  <a:rPr lang="hr-HR" dirty="0"/>
                  <a:t>emember</a:t>
                </a:r>
                <a:r>
                  <a:rPr lang="en-US" dirty="0"/>
                  <a:t> what single neuron does: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r>
                          <a:rPr lang="en-US" i="1">
                            <a:latin typeface="Cambria Math" panose="02040503050406030204" pitchFamily="18" charset="0"/>
                          </a:rPr>
                          <m:t>)</m:t>
                        </m:r>
                      </m:e>
                    </m:nary>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m:t>
                        </m:r>
                        <m:r>
                          <m:rPr>
                            <m:nor/>
                          </m:rPr>
                          <a:rPr lang="el-GR" dirty="0"/>
                          <m:t>Θ</m:t>
                        </m:r>
                        <m:r>
                          <a:rPr lang="en-US" b="0" i="1" dirty="0" smtClean="0">
                            <a:latin typeface="Cambria Math" panose="02040503050406030204" pitchFamily="18" charset="0"/>
                          </a:rPr>
                          <m:t>=</m:t>
                        </m:r>
                        <m:r>
                          <a:rPr lang="en-US" b="0" i="1" smtClean="0">
                            <a:latin typeface="Cambria Math" panose="02040503050406030204" pitchFamily="18" charset="0"/>
                          </a:rPr>
                          <m:t>𝑊</m:t>
                        </m:r>
                        <m:r>
                          <a:rPr lang="en-US" b="0" i="1" baseline="30000" smtClean="0">
                            <a:latin typeface="Cambria Math" panose="02040503050406030204" pitchFamily="18" charset="0"/>
                          </a:rPr>
                          <m:t>𝑇</m:t>
                        </m:r>
                        <m:r>
                          <a:rPr lang="en-US" b="0" i="1" smtClean="0">
                            <a:latin typeface="Cambria Math" panose="02040503050406030204" pitchFamily="18" charset="0"/>
                          </a:rPr>
                          <m:t>𝑋</m:t>
                        </m:r>
                      </m:e>
                    </m:nary>
                  </m:oMath>
                </a14:m>
                <a:endParaRPr lang="en-US" dirty="0"/>
              </a:p>
              <a:p>
                <a:pPr lvl="2">
                  <a:buFont typeface="Arial" panose="020B0604020202020204" pitchFamily="34" charset="0"/>
                  <a:buChar char="•"/>
                </a:pPr>
                <a14:m>
                  <m:oMath xmlns:m="http://schemas.openxmlformats.org/officeDocument/2006/math">
                    <m:r>
                      <m:rPr>
                        <m:nor/>
                      </m:rPr>
                      <a:rPr lang="el-GR" dirty="0"/>
                      <m:t>Θ</m:t>
                    </m:r>
                    <m:r>
                      <m:rPr>
                        <m:nor/>
                      </m:rPr>
                      <a:rPr lang="en-US" dirty="0"/>
                      <m:t> =</m:t>
                    </m:r>
                  </m:oMath>
                </a14:m>
                <a:r>
                  <a:rPr lang="en-US" dirty="0"/>
                  <a:t> bias neuron with fixed input X = (-)1 and trainable weight W</a:t>
                </a:r>
                <a:r>
                  <a:rPr lang="en-US" baseline="-25000" dirty="0"/>
                  <a:t>0</a:t>
                </a:r>
                <a:endParaRPr lang="en-US" dirty="0"/>
              </a:p>
              <a:p>
                <a:pPr>
                  <a:buFont typeface="Arial" panose="020B0604020202020204" pitchFamily="34" charset="0"/>
                  <a:buChar char="•"/>
                </a:pPr>
                <a:r>
                  <a:rPr lang="en-US" dirty="0"/>
                  <a:t>2D space - samples have only two characteristics X</a:t>
                </a:r>
                <a:r>
                  <a:rPr lang="en-US" baseline="-25000" dirty="0"/>
                  <a:t>1</a:t>
                </a:r>
                <a:r>
                  <a:rPr lang="en-US" dirty="0"/>
                  <a:t>, X</a:t>
                </a:r>
                <a:r>
                  <a:rPr lang="en-US" baseline="-25000" dirty="0"/>
                  <a:t>2</a:t>
                </a:r>
              </a:p>
              <a:p>
                <a:pPr lvl="1">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e>
                    </m:nary>
                  </m:oMath>
                </a14:m>
                <a:r>
                  <a:rPr lang="en-US" i="1" dirty="0"/>
                  <a:t> = 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 </a:t>
                </a:r>
                <a:r>
                  <a:rPr lang="el-GR" dirty="0"/>
                  <a:t>Θ</a:t>
                </a:r>
                <a:endParaRPr lang="en-US" dirty="0"/>
              </a:p>
              <a:p>
                <a:pPr lvl="1">
                  <a:buFont typeface="Arial" panose="020B0604020202020204" pitchFamily="34" charset="0"/>
                  <a:buChar char="•"/>
                </a:pPr>
                <a:r>
                  <a:rPr lang="en-US" dirty="0"/>
                  <a:t> (</a:t>
                </a:r>
                <a:r>
                  <a:rPr lang="el-GR" dirty="0"/>
                  <a:t>Θ</a:t>
                </a:r>
                <a:r>
                  <a:rPr lang="en-US" dirty="0"/>
                  <a:t>)</a:t>
                </a:r>
                <a:r>
                  <a:rPr lang="hr-HR" baseline="-25000" dirty="0"/>
                  <a:t> </a:t>
                </a:r>
                <a:r>
                  <a:rPr lang="en-US" i="1" dirty="0"/>
                  <a:t>W</a:t>
                </a:r>
                <a:r>
                  <a:rPr lang="en-US" baseline="-25000" dirty="0"/>
                  <a:t>0</a:t>
                </a:r>
                <a:r>
                  <a:rPr lang="en-US" dirty="0"/>
                  <a:t>*(-)1 + </a:t>
                </a:r>
                <a:r>
                  <a:rPr lang="en-US" i="1" dirty="0"/>
                  <a:t>W</a:t>
                </a:r>
                <a:r>
                  <a:rPr lang="hr-HR" baseline="-25000" dirty="0"/>
                  <a:t>1</a:t>
                </a:r>
                <a:r>
                  <a:rPr lang="en-US" i="1" dirty="0"/>
                  <a:t>X</a:t>
                </a:r>
                <a:r>
                  <a:rPr lang="hr-HR" baseline="-25000" dirty="0"/>
                  <a:t>1</a:t>
                </a:r>
                <a:r>
                  <a:rPr lang="en-US" baseline="-25000" dirty="0"/>
                  <a:t> </a:t>
                </a:r>
                <a:r>
                  <a:rPr lang="hr-HR" dirty="0"/>
                  <a:t>+</a:t>
                </a:r>
                <a:r>
                  <a:rPr lang="en-US" dirty="0"/>
                  <a:t> </a:t>
                </a:r>
                <a:r>
                  <a:rPr lang="en-US" i="1" dirty="0"/>
                  <a:t>W</a:t>
                </a:r>
                <a:r>
                  <a:rPr lang="hr-HR" baseline="-25000" dirty="0"/>
                  <a:t>2</a:t>
                </a:r>
                <a:r>
                  <a:rPr lang="en-US" i="1" dirty="0"/>
                  <a:t>X</a:t>
                </a:r>
                <a:r>
                  <a:rPr lang="hr-HR" baseline="-25000" dirty="0"/>
                  <a:t>2</a:t>
                </a:r>
                <a:r>
                  <a:rPr lang="en-US" dirty="0"/>
                  <a:t> = 0</a:t>
                </a:r>
              </a:p>
              <a:p>
                <a:pPr lvl="1">
                  <a:buFont typeface="Arial" panose="020B0604020202020204" pitchFamily="34" charset="0"/>
                  <a:buChar char="•"/>
                </a:pPr>
                <a:r>
                  <a:rPr lang="en-US" i="1" dirty="0"/>
                  <a:t>X</a:t>
                </a:r>
                <a:r>
                  <a:rPr lang="hr-HR" baseline="-25000" dirty="0"/>
                  <a:t>2</a:t>
                </a:r>
                <a:r>
                  <a:rPr lang="en-US" dirty="0"/>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n-US" b="0" i="1" baseline="-25000" smtClean="0">
                            <a:latin typeface="Cambria Math" panose="02040503050406030204" pitchFamily="18" charset="0"/>
                          </a:rPr>
                          <m:t>1</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X</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dirty="0"/>
                          <m:t>Θ</m:t>
                        </m:r>
                        <m:r>
                          <m:rPr>
                            <m:nor/>
                          </m:rPr>
                          <a:rPr lang="en-US" dirty="0"/>
                          <m:t> </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 =&gt; y = -</a:t>
                </a:r>
                <a:r>
                  <a:rPr lang="en-US" dirty="0" err="1"/>
                  <a:t>kx</a:t>
                </a:r>
                <a:r>
                  <a:rPr lang="en-US" dirty="0"/>
                  <a:t> + 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310489778"/>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We should find weights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oMath>
                </a14:m>
                <a:r>
                  <a:rPr lang="en-US" dirty="0"/>
                  <a:t>) such that:</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for all input samples </a:t>
                </a:r>
                <a14:m>
                  <m:oMath xmlns:m="http://schemas.openxmlformats.org/officeDocument/2006/math">
                    <m:r>
                      <a:rPr lang="en-US" i="1">
                        <a:latin typeface="Cambria Math" panose="02040503050406030204" pitchFamily="18" charset="0"/>
                      </a:rPr>
                      <m:t>𝑋</m:t>
                    </m:r>
                  </m:oMath>
                </a14:m>
                <a:r>
                  <a:rPr lang="en-US" dirty="0"/>
                  <a:t> from C1</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for all input samples </a:t>
                </a:r>
                <a14:m>
                  <m:oMath xmlns:m="http://schemas.openxmlformats.org/officeDocument/2006/math">
                    <m:r>
                      <a:rPr lang="en-US" i="1">
                        <a:latin typeface="Cambria Math" panose="02040503050406030204" pitchFamily="18" charset="0"/>
                      </a:rPr>
                      <m:t>𝑋</m:t>
                    </m:r>
                  </m:oMath>
                </a14:m>
                <a:r>
                  <a:rPr lang="en-US" dirty="0"/>
                  <a:t> from C2</a:t>
                </a:r>
              </a:p>
              <a:p>
                <a:pPr lvl="2">
                  <a:buFont typeface="Arial" panose="020B0604020202020204" pitchFamily="34" charset="0"/>
                  <a:buChar char="•"/>
                </a:pP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&gt; </a:t>
                </a:r>
                <a:r>
                  <a:rPr lang="el-GR" dirty="0"/>
                  <a:t>Θ</a:t>
                </a:r>
                <a:r>
                  <a:rPr lang="en-US" dirty="0"/>
                  <a:t> | </a:t>
                </a: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&lt;= </a:t>
                </a:r>
                <a:r>
                  <a:rPr lang="el-GR" dirty="0"/>
                  <a:t>Θ</a:t>
                </a:r>
                <a:endParaRPr lang="en-US" dirty="0"/>
              </a:p>
              <a:p>
                <a:pPr lvl="1">
                  <a:buFont typeface="Arial" panose="020B0604020202020204" pitchFamily="34" charset="0"/>
                  <a:buChar char="•"/>
                </a:pPr>
                <a:r>
                  <a:rPr lang="en-US" b="1" dirty="0"/>
                  <a:t>Weights</a:t>
                </a:r>
                <a:r>
                  <a:rPr lang="en-US" dirty="0"/>
                  <a:t> determine slope and </a:t>
                </a:r>
                <a:r>
                  <a:rPr lang="en-US" b="1" dirty="0"/>
                  <a:t>bias</a:t>
                </a:r>
                <a:r>
                  <a:rPr lang="en-US" dirty="0"/>
                  <a:t> offset from origin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36" y="3717032"/>
            <a:ext cx="3743325" cy="2664296"/>
          </a:xfrm>
          <a:prstGeom prst="rect">
            <a:avLst/>
          </a:prstGeom>
        </p:spPr>
      </p:pic>
    </p:spTree>
    <p:extLst>
      <p:ext uri="{BB962C8B-B14F-4D97-AF65-F5344CB8AC3E}">
        <p14:creationId xmlns:p14="http://schemas.microsoft.com/office/powerpoint/2010/main" val="344614771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Present input sample to perceptron, verify activation</a:t>
                </a:r>
              </a:p>
              <a:p>
                <a:pPr lvl="1">
                  <a:buFont typeface="Arial" panose="020B0604020202020204" pitchFamily="34" charset="0"/>
                  <a:buChar char="•"/>
                </a:pPr>
                <a:r>
                  <a:rPr lang="en-US" dirty="0"/>
                  <a:t> if correct, do nothing:</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or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a:t>
                </a:r>
              </a:p>
              <a:p>
                <a:pPr lvl="1">
                  <a:buFont typeface="Arial" panose="020B0604020202020204" pitchFamily="34" charset="0"/>
                  <a:buChar char="•"/>
                </a:pPr>
                <a:r>
                  <a:rPr lang="en-US" dirty="0"/>
                  <a:t>activation is to high:</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b="0" i="0" dirty="0" smtClean="0">
                        <a:latin typeface="Cambria Math" panose="02040503050406030204" pitchFamily="18" charset="0"/>
                      </a:rPr>
                      <m:t>−1∗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reduce active weights</a:t>
                </a:r>
              </a:p>
              <a:p>
                <a:pPr lvl="1">
                  <a:buFont typeface="Arial" panose="020B0604020202020204" pitchFamily="34" charset="0"/>
                  <a:buChar char="•"/>
                </a:pPr>
                <a:r>
                  <a:rPr lang="en-US" dirty="0"/>
                  <a:t>activation is to low:</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dirty="0" smtClean="0">
                        <a:latin typeface="Cambria Math" panose="02040503050406030204" pitchFamily="18" charset="0"/>
                      </a:rPr>
                      <m:t>+</m:t>
                    </m:r>
                    <m:r>
                      <a:rPr lang="en-US" b="0" i="0" dirty="0" smtClean="0">
                        <a:latin typeface="Cambria Math" panose="02040503050406030204" pitchFamily="18" charset="0"/>
                      </a:rPr>
                      <m:t>1</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inc. active weights</a:t>
                </a:r>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smtClean="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lvl="1">
                  <a:buFont typeface="Arial" panose="020B0604020202020204" pitchFamily="34" charset="0"/>
                  <a:buChar char="•"/>
                </a:pPr>
                <a:r>
                  <a:rPr lang="en-US" dirty="0"/>
                  <a:t>d = desired output 1 or -1 for given sample</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marL="779463" lvl="2" indent="0">
                  <a:buNone/>
                </a:pPr>
                <a:endParaRPr lang="en-US" dirty="0"/>
              </a:p>
              <a:p>
                <a:pPr lvl="2">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444"/>
                </a:stretch>
              </a:blipFill>
            </p:spPr>
            <p:txBody>
              <a:bodyPr/>
              <a:lstStyle/>
              <a:p>
                <a:r>
                  <a:rPr lang="hr-HR">
                    <a:noFill/>
                  </a:rPr>
                  <a:t> </a:t>
                </a:r>
              </a:p>
            </p:txBody>
          </p:sp>
        </mc:Fallback>
      </mc:AlternateContent>
    </p:spTree>
    <p:extLst>
      <p:ext uri="{BB962C8B-B14F-4D97-AF65-F5344CB8AC3E}">
        <p14:creationId xmlns:p14="http://schemas.microsoft.com/office/powerpoint/2010/main" val="3467126591"/>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AND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be taught simple logic functions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Linearly separable</a:t>
            </a:r>
          </a:p>
          <a:p>
            <a:pPr lvl="1">
              <a:buFont typeface="Arial" panose="020B0604020202020204" pitchFamily="34" charset="0"/>
              <a:buChar char="•"/>
            </a:pPr>
            <a:r>
              <a:rPr lang="en-US" dirty="0">
                <a:solidFill>
                  <a:srgbClr val="C00000"/>
                </a:solidFill>
              </a:rPr>
              <a:t>1 </a:t>
            </a:r>
            <a:r>
              <a:rPr lang="en-US" dirty="0"/>
              <a:t>= C1 , W</a:t>
            </a:r>
            <a:r>
              <a:rPr lang="en-US" baseline="30000" dirty="0"/>
              <a:t>T</a:t>
            </a:r>
            <a:r>
              <a:rPr lang="en-US" dirty="0"/>
              <a:t>X &gt; 0,   d = 1</a:t>
            </a:r>
            <a:endParaRPr lang="en-US" dirty="0">
              <a:solidFill>
                <a:srgbClr val="C00000"/>
              </a:solidFill>
            </a:endParaRPr>
          </a:p>
          <a:p>
            <a:pPr lvl="1">
              <a:buFont typeface="Arial" panose="020B0604020202020204" pitchFamily="34" charset="0"/>
              <a:buChar char="•"/>
            </a:pPr>
            <a:r>
              <a:rPr lang="en-US" dirty="0">
                <a:solidFill>
                  <a:schemeClr val="accent1"/>
                </a:solidFill>
              </a:rPr>
              <a:t>0 </a:t>
            </a:r>
            <a:r>
              <a:rPr lang="en-US" dirty="0"/>
              <a:t>= C2 , W</a:t>
            </a:r>
            <a:r>
              <a:rPr lang="en-US" baseline="30000" dirty="0"/>
              <a:t>T</a:t>
            </a:r>
            <a:r>
              <a:rPr lang="en-US" dirty="0"/>
              <a:t>X &lt;= 0, d = -1</a:t>
            </a:r>
            <a:endParaRPr lang="en-US" dirty="0">
              <a:solidFill>
                <a:schemeClr val="accent1"/>
              </a:solidFill>
            </a:endParaRPr>
          </a:p>
          <a:p>
            <a:pPr lvl="1">
              <a:buFont typeface="Arial" panose="020B0604020202020204" pitchFamily="34" charset="0"/>
              <a:buChar char="•"/>
            </a:pPr>
            <a:endParaRPr lang="en-US" dirty="0">
              <a:solidFill>
                <a:schemeClr val="accent1"/>
              </a:solidFill>
            </a:endParaRPr>
          </a:p>
          <a:p>
            <a:pPr marL="339725"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6240104"/>
              </p:ext>
            </p:extLst>
          </p:nvPr>
        </p:nvGraphicFramePr>
        <p:xfrm>
          <a:off x="827584" y="2276872"/>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62644981"/>
                    </a:ext>
                  </a:extLst>
                </a:gridCol>
                <a:gridCol w="576064">
                  <a:extLst>
                    <a:ext uri="{9D8B030D-6E8A-4147-A177-3AD203B41FA5}">
                      <a16:colId xmlns:a16="http://schemas.microsoft.com/office/drawing/2014/main" val="1488414754"/>
                    </a:ext>
                  </a:extLst>
                </a:gridCol>
                <a:gridCol w="576064">
                  <a:extLst>
                    <a:ext uri="{9D8B030D-6E8A-4147-A177-3AD203B41FA5}">
                      <a16:colId xmlns:a16="http://schemas.microsoft.com/office/drawing/2014/main" val="632640169"/>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708365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234401061"/>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27099490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79332466"/>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091182347"/>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204865"/>
            <a:ext cx="2981325" cy="1872207"/>
          </a:xfrm>
          <a:prstGeom prst="rect">
            <a:avLst/>
          </a:prstGeom>
        </p:spPr>
      </p:pic>
    </p:spTree>
    <p:extLst>
      <p:ext uri="{BB962C8B-B14F-4D97-AF65-F5344CB8AC3E}">
        <p14:creationId xmlns:p14="http://schemas.microsoft.com/office/powerpoint/2010/main" val="1389806599"/>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Random initial weights:</a:t>
                </a:r>
              </a:p>
              <a:p>
                <a:pPr lvl="1">
                  <a:buFont typeface="Arial" panose="020B0604020202020204" pitchFamily="34" charset="0"/>
                  <a:buChar char="•"/>
                </a:pPr>
                <a14:m>
                  <m:oMath xmlns:m="http://schemas.openxmlformats.org/officeDocument/2006/math">
                    <m:r>
                      <m:rPr>
                        <m:nor/>
                      </m:rPr>
                      <a:rPr lang="en-US" dirty="0"/>
                      <m:t>(</m:t>
                    </m:r>
                    <m:r>
                      <m:rPr>
                        <m:nor/>
                      </m:rPr>
                      <a:rPr lang="el-GR" dirty="0"/>
                      <m:t>Θ</m:t>
                    </m:r>
                  </m:oMath>
                </a14:m>
                <a:r>
                  <a:rPr lang="en-US" dirty="0"/>
                  <a:t>)W</a:t>
                </a:r>
                <a:r>
                  <a:rPr lang="en-US" baseline="-25000" dirty="0"/>
                  <a:t>0</a:t>
                </a:r>
                <a:r>
                  <a:rPr lang="en-US" dirty="0"/>
                  <a:t> = 0.5, X</a:t>
                </a:r>
                <a:r>
                  <a:rPr lang="en-US" baseline="-25000" dirty="0"/>
                  <a:t>0</a:t>
                </a:r>
                <a:r>
                  <a:rPr lang="en-US" dirty="0"/>
                  <a:t> = 1 | W</a:t>
                </a:r>
                <a:r>
                  <a:rPr lang="en-US" baseline="-25000" dirty="0"/>
                  <a:t>1</a:t>
                </a:r>
                <a:r>
                  <a:rPr lang="en-US" dirty="0"/>
                  <a:t> = 1, W</a:t>
                </a:r>
                <a:r>
                  <a:rPr lang="en-US" baseline="-25000" dirty="0"/>
                  <a:t>2</a:t>
                </a:r>
                <a:r>
                  <a:rPr lang="en-US" dirty="0"/>
                  <a:t> = 1</a:t>
                </a:r>
              </a:p>
              <a:p>
                <a:pPr lvl="1">
                  <a:buFont typeface="Arial" panose="020B0604020202020204" pitchFamily="34" charset="0"/>
                  <a:buChar char="•"/>
                </a:pPr>
                <a:r>
                  <a:rPr lang="en-US" dirty="0"/>
                  <a:t>Boundary: </a:t>
                </a:r>
                <a14:m>
                  <m:oMath xmlns:m="http://schemas.openxmlformats.org/officeDocument/2006/math">
                    <m:r>
                      <a:rPr lang="en-US" dirty="0" smtClean="0">
                        <a:latin typeface="Cambria Math" panose="02040503050406030204" pitchFamily="18" charset="0"/>
                      </a:rPr>
                      <m:t>0</m:t>
                    </m:r>
                    <m:r>
                      <a:rPr lang="en-US" b="0" i="0" dirty="0"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−0.5</m:t>
                    </m:r>
                  </m:oMath>
                </a14:m>
                <a:endParaRPr lang="en-US" b="0" dirty="0"/>
              </a:p>
              <a:p>
                <a:pPr>
                  <a:buFont typeface="Arial" panose="020B0604020202020204" pitchFamily="34" charset="0"/>
                  <a:buChar char="•"/>
                </a:pPr>
                <a:r>
                  <a:rPr lang="el-GR" dirty="0"/>
                  <a:t>η = 0.2 </a:t>
                </a:r>
                <a:endParaRPr lang="en-US" b="0"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645024"/>
            <a:ext cx="3648075" cy="2551559"/>
          </a:xfrm>
          <a:prstGeom prst="rect">
            <a:avLst/>
          </a:prstGeom>
        </p:spPr>
      </p:pic>
    </p:spTree>
    <p:extLst>
      <p:ext uri="{BB962C8B-B14F-4D97-AF65-F5344CB8AC3E}">
        <p14:creationId xmlns:p14="http://schemas.microsoft.com/office/powerpoint/2010/main" val="6171513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Neural networks</a:t>
            </a:r>
            <a:br>
              <a:rPr lang="en-US" dirty="0"/>
            </a:br>
            <a:br>
              <a:rPr lang="en-US" dirty="0"/>
            </a:br>
            <a:r>
              <a:rPr lang="en-US" dirty="0"/>
              <a:t>Danijel Temraz</a:t>
            </a:r>
            <a:br>
              <a:rPr lang="en-US" dirty="0"/>
            </a:br>
            <a:br>
              <a:rPr lang="en-US" dirty="0"/>
            </a:br>
            <a:br>
              <a:rPr lang="en-US" dirty="0"/>
            </a:br>
            <a:endParaRPr lang="en-US" sz="1800" dirty="0"/>
          </a:p>
        </p:txBody>
      </p:sp>
    </p:spTree>
    <p:extLst>
      <p:ext uri="{BB962C8B-B14F-4D97-AF65-F5344CB8AC3E}">
        <p14:creationId xmlns:p14="http://schemas.microsoft.com/office/powerpoint/2010/main" val="3721691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1, Y = 1</a:t>
            </a:r>
          </a:p>
          <a:p>
            <a:pPr>
              <a:buFont typeface="Arial" panose="020B0604020202020204" pitchFamily="34" charset="0"/>
              <a:buChar char="•"/>
            </a:pPr>
            <a:r>
              <a:rPr lang="en-US" b="0" dirty="0"/>
              <a:t>Activation: </a:t>
            </a:r>
            <a:r>
              <a:rPr lang="en-US" dirty="0"/>
              <a:t>F</a:t>
            </a:r>
            <a:r>
              <a:rPr lang="en-US" b="0" dirty="0"/>
              <a:t>(W</a:t>
            </a:r>
            <a:r>
              <a:rPr lang="en-US" b="0" baseline="30000" dirty="0"/>
              <a:t>T</a:t>
            </a:r>
            <a:r>
              <a:rPr lang="en-US" b="0" dirty="0"/>
              <a:t>X) = 1*1 + 1*1 + 0.5*1 = step(2.5)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C1, </a:t>
            </a:r>
            <a:r>
              <a:rPr lang="en-US" dirty="0"/>
              <a:t>W</a:t>
            </a:r>
            <a:r>
              <a:rPr lang="en-US" baseline="30000" dirty="0"/>
              <a:t>T</a:t>
            </a:r>
            <a:r>
              <a:rPr lang="en-US" dirty="0"/>
              <a:t>X &gt; 0</a:t>
            </a:r>
            <a:endParaRPr lang="en-US" b="0" dirty="0"/>
          </a:p>
          <a:p>
            <a:pPr lvl="1">
              <a:buFont typeface="Arial" panose="020B0604020202020204" pitchFamily="34" charset="0"/>
              <a:buChar char="•"/>
            </a:pPr>
            <a:r>
              <a:rPr lang="en-US" dirty="0"/>
              <a:t>Correct classification, do nothing</a:t>
            </a: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73016"/>
            <a:ext cx="3648075" cy="2551559"/>
          </a:xfrm>
          <a:prstGeom prst="rect">
            <a:avLst/>
          </a:prstGeom>
        </p:spPr>
      </p:pic>
    </p:spTree>
    <p:extLst>
      <p:ext uri="{BB962C8B-B14F-4D97-AF65-F5344CB8AC3E}">
        <p14:creationId xmlns:p14="http://schemas.microsoft.com/office/powerpoint/2010/main" val="418451730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0, Y = 0</a:t>
                </a:r>
              </a:p>
              <a:p>
                <a:pPr>
                  <a:buFont typeface="Arial" panose="020B0604020202020204" pitchFamily="34" charset="0"/>
                  <a:buChar char="•"/>
                </a:pPr>
                <a:r>
                  <a:rPr lang="en-US" dirty="0"/>
                  <a:t>Activation: F(W</a:t>
                </a:r>
                <a:r>
                  <a:rPr lang="en-US" baseline="30000" dirty="0"/>
                  <a:t>T</a:t>
                </a:r>
                <a:r>
                  <a:rPr lang="en-US" dirty="0"/>
                  <a:t>X) = 1*1 + 1*0 + 0.5*1 = step(1.5)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C2, </a:t>
                </a:r>
                <a:r>
                  <a:rPr lang="en-US" dirty="0"/>
                  <a:t>W</a:t>
                </a:r>
                <a:r>
                  <a:rPr lang="en-US" baseline="30000" dirty="0"/>
                  <a:t>T</a:t>
                </a:r>
                <a:r>
                  <a:rPr lang="en-US" dirty="0"/>
                  <a:t>X &gt; 0</a:t>
                </a:r>
              </a:p>
              <a:p>
                <a:pPr lvl="1">
                  <a:buFont typeface="Arial" panose="020B0604020202020204" pitchFamily="34" charset="0"/>
                  <a:buChar char="•"/>
                </a:pPr>
                <a:r>
                  <a:rPr lang="en-US" b="0" dirty="0"/>
                  <a:t>We should reduce </a:t>
                </a:r>
                <a:r>
                  <a:rPr lang="en-US" dirty="0"/>
                  <a:t>active</a:t>
                </a:r>
                <a:r>
                  <a:rPr lang="en-US" b="0" dirty="0"/>
                  <a:t> weights since activation is to high</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b="0" dirty="0"/>
              </a:p>
              <a:p>
                <a:pPr lvl="2">
                  <a:buFont typeface="Arial" panose="020B0604020202020204" pitchFamily="34" charset="0"/>
                  <a:buChar char="•"/>
                </a:pPr>
                <a:r>
                  <a:rPr lang="en-US" dirty="0"/>
                  <a:t>W</a:t>
                </a:r>
                <a:r>
                  <a:rPr lang="en-US" baseline="-25000" dirty="0"/>
                  <a:t>0</a:t>
                </a:r>
                <a:r>
                  <a:rPr lang="en-US" dirty="0"/>
                  <a:t> = 0.5 </a:t>
                </a:r>
                <a:r>
                  <a:rPr lang="en-US" b="1" dirty="0"/>
                  <a:t>- 1 * 0.2 * 1 </a:t>
                </a:r>
                <a:r>
                  <a:rPr lang="en-US" dirty="0"/>
                  <a:t>= 0.3</a:t>
                </a:r>
              </a:p>
              <a:p>
                <a:pPr lvl="2">
                  <a:buFont typeface="Arial" panose="020B0604020202020204" pitchFamily="34" charset="0"/>
                  <a:buChar char="•"/>
                </a:pPr>
                <a:r>
                  <a:rPr lang="en-US" dirty="0"/>
                  <a:t>W</a:t>
                </a:r>
                <a:r>
                  <a:rPr lang="en-US" baseline="-25000" dirty="0"/>
                  <a:t>1</a:t>
                </a:r>
                <a:r>
                  <a:rPr lang="en-US" dirty="0"/>
                  <a:t> = 1  </a:t>
                </a:r>
                <a:r>
                  <a:rPr lang="en-US" b="1" dirty="0"/>
                  <a:t>-</a:t>
                </a:r>
                <a:r>
                  <a:rPr lang="en-US" b="1" dirty="0">
                    <a:solidFill>
                      <a:srgbClr val="FF0000"/>
                    </a:solidFill>
                  </a:rPr>
                  <a:t> </a:t>
                </a:r>
                <a:r>
                  <a:rPr lang="en-US" b="1" dirty="0"/>
                  <a:t>1</a:t>
                </a:r>
                <a:r>
                  <a:rPr lang="en-US" b="1" dirty="0">
                    <a:solidFill>
                      <a:srgbClr val="FF0000"/>
                    </a:solidFill>
                  </a:rPr>
                  <a:t> </a:t>
                </a:r>
                <a:r>
                  <a:rPr lang="en-US" b="1" dirty="0"/>
                  <a:t>* 0.2 * 1 </a:t>
                </a:r>
                <a:r>
                  <a:rPr lang="en-US" dirty="0"/>
                  <a:t>= 0.8         </a:t>
                </a:r>
              </a:p>
              <a:p>
                <a:pPr lvl="1">
                  <a:buFont typeface="Arial" panose="020B0604020202020204" pitchFamily="34" charset="0"/>
                  <a:buChar char="•"/>
                </a:pPr>
                <a:r>
                  <a:rPr lang="en-US" dirty="0"/>
                  <a:t>Boundary:</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0.</m:t>
                    </m:r>
                    <m:r>
                      <a:rPr lang="en-US" b="0" i="0" dirty="0" smtClean="0">
                        <a:latin typeface="Cambria Math" panose="02040503050406030204" pitchFamily="18" charset="0"/>
                      </a:rPr>
                      <m:t>3</m:t>
                    </m:r>
                    <m:r>
                      <a:rPr lang="en-US" dirty="0">
                        <a:latin typeface="Cambria Math" panose="02040503050406030204" pitchFamily="18" charset="0"/>
                      </a:rPr>
                      <m:t>+</m:t>
                    </m:r>
                    <m:r>
                      <a:rPr lang="en-US" b="0" i="0" dirty="0" smtClean="0">
                        <a:latin typeface="Cambria Math" panose="02040503050406030204" pitchFamily="18" charset="0"/>
                      </a:rPr>
                      <m:t>0.8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=−0.8</m:t>
                    </m:r>
                    <m:r>
                      <a:rPr lang="en-US" i="1">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m:t>
                        </m:r>
                      </m:num>
                      <m:den>
                        <m:r>
                          <a:rPr lang="en-US" b="0" i="1" smtClean="0">
                            <a:latin typeface="Cambria Math" panose="02040503050406030204" pitchFamily="18" charset="0"/>
                          </a:rPr>
                          <m:t>0.8</m:t>
                        </m:r>
                      </m:den>
                    </m:f>
                  </m:oMath>
                </a14:m>
                <a:endParaRPr lang="en-US" dirty="0"/>
              </a:p>
              <a:p>
                <a:pPr marL="388937" lvl="1" indent="0">
                  <a:buNone/>
                </a:pPr>
                <a:endParaRPr lang="en-US" dirty="0"/>
              </a:p>
              <a:p>
                <a:pPr marL="388937" lvl="1" indent="0">
                  <a:buNone/>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573016"/>
            <a:ext cx="3648075" cy="2695575"/>
          </a:xfrm>
          <a:prstGeom prst="rect">
            <a:avLst/>
          </a:prstGeom>
        </p:spPr>
      </p:pic>
    </p:spTree>
    <p:extLst>
      <p:ext uri="{BB962C8B-B14F-4D97-AF65-F5344CB8AC3E}">
        <p14:creationId xmlns:p14="http://schemas.microsoft.com/office/powerpoint/2010/main" val="305756780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Repeat until neuron correctly classifies all samples</a:t>
                </a:r>
              </a:p>
              <a:p>
                <a:pPr lvl="1">
                  <a:buFont typeface="Arial" panose="020B0604020202020204" pitchFamily="34" charset="0"/>
                  <a:buChar char="•"/>
                </a:pPr>
                <a:r>
                  <a:rPr lang="en-US" dirty="0"/>
                  <a:t>W</a:t>
                </a:r>
                <a:r>
                  <a:rPr lang="en-US" baseline="-25000" dirty="0"/>
                  <a:t>0</a:t>
                </a:r>
                <a:r>
                  <a:rPr lang="en-US" dirty="0"/>
                  <a:t> = -0.7 , W</a:t>
                </a:r>
                <a:r>
                  <a:rPr lang="en-US" baseline="-25000" dirty="0"/>
                  <a:t>1</a:t>
                </a:r>
                <a:r>
                  <a:rPr lang="en-US" dirty="0"/>
                  <a:t> = 0.6, W</a:t>
                </a:r>
                <a:r>
                  <a:rPr lang="en-US" baseline="-25000" dirty="0"/>
                  <a:t>2</a:t>
                </a:r>
                <a:r>
                  <a:rPr lang="en-US" dirty="0"/>
                  <a:t> = 0.6</a:t>
                </a:r>
              </a:p>
              <a:p>
                <a:pPr lvl="1">
                  <a:buFont typeface="Arial" panose="020B0604020202020204" pitchFamily="34" charset="0"/>
                  <a:buChar char="•"/>
                </a:pPr>
                <a:r>
                  <a:rPr lang="en-US" dirty="0"/>
                  <a:t>Boundary:</a:t>
                </a:r>
                <a14:m>
                  <m:oMath xmlns:m="http://schemas.openxmlformats.org/officeDocument/2006/math">
                    <m:r>
                      <a:rPr lang="en-US" dirty="0">
                        <a:latin typeface="Cambria Math" panose="02040503050406030204" pitchFamily="18" charset="0"/>
                      </a:rPr>
                      <m:t> 0.</m:t>
                    </m:r>
                    <m:r>
                      <a:rPr lang="en-US" b="0" i="0" dirty="0" smtClean="0">
                        <a:latin typeface="Cambria Math" panose="02040503050406030204" pitchFamily="18" charset="0"/>
                      </a:rPr>
                      <m:t>6</m:t>
                    </m:r>
                    <m:r>
                      <m:rPr>
                        <m:sty m:val="p"/>
                      </m:rPr>
                      <a:rPr lang="en-US" b="0" i="0" dirty="0" smtClean="0">
                        <a:latin typeface="Cambria Math" panose="02040503050406030204" pitchFamily="18" charset="0"/>
                      </a:rPr>
                      <m:t>x</m:t>
                    </m:r>
                    <m:r>
                      <a:rPr lang="en-US" dirty="0">
                        <a:latin typeface="Cambria Math" panose="02040503050406030204" pitchFamily="18" charset="0"/>
                      </a:rPr>
                      <m:t>+0.</m:t>
                    </m:r>
                    <m:r>
                      <a:rPr lang="en-US" b="0" i="1" dirty="0" smtClean="0">
                        <a:latin typeface="Cambria Math" panose="02040503050406030204" pitchFamily="18" charset="0"/>
                      </a:rPr>
                      <m:t>6</m:t>
                    </m:r>
                    <m:r>
                      <a:rPr lang="en-US" b="0" i="1" dirty="0" smtClean="0">
                        <a:latin typeface="Cambria Math" panose="02040503050406030204" pitchFamily="18" charset="0"/>
                      </a:rPr>
                      <m:t>𝑦</m:t>
                    </m:r>
                    <m:r>
                      <a:rPr lang="en-US" b="0" i="1" dirty="0" smtClean="0">
                        <a:latin typeface="Cambria Math" panose="02040503050406030204" pitchFamily="18" charset="0"/>
                      </a:rPr>
                      <m:t>−0.7⇒</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0.7</m:t>
                        </m:r>
                      </m:num>
                      <m:den>
                        <m:r>
                          <a:rPr lang="en-US" b="0" i="1" dirty="0" smtClean="0">
                            <a:latin typeface="Cambria Math" panose="02040503050406030204" pitchFamily="18" charset="0"/>
                          </a:rPr>
                          <m:t>0.6</m:t>
                        </m:r>
                      </m:den>
                    </m:f>
                  </m:oMath>
                </a14:m>
                <a:endParaRPr lang="en-US" b="0" dirty="0"/>
              </a:p>
              <a:p>
                <a:pPr lvl="1">
                  <a:buFont typeface="Arial" panose="020B0604020202020204" pitchFamily="34" charset="0"/>
                  <a:buChar char="•"/>
                </a:pPr>
                <a:r>
                  <a:rPr lang="en-US" b="1" dirty="0"/>
                  <a:t>sig</a:t>
                </a:r>
                <a:r>
                  <a:rPr lang="en-US" dirty="0"/>
                  <a:t>: 1 for x &gt; 0, -1 otherwise</a:t>
                </a:r>
              </a:p>
              <a:p>
                <a:pPr lvl="1">
                  <a:buFont typeface="Arial" panose="020B0604020202020204" pitchFamily="34" charset="0"/>
                  <a:buChar char="•"/>
                </a:pPr>
                <a:r>
                  <a:rPr lang="en-US" dirty="0">
                    <a:solidFill>
                      <a:srgbClr val="C00000"/>
                    </a:solidFill>
                  </a:rPr>
                  <a:t>C1</a:t>
                </a:r>
                <a:endParaRPr lang="en-US" b="0" dirty="0">
                  <a:solidFill>
                    <a:srgbClr val="C00000"/>
                  </a:solidFill>
                </a:endParaRP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1,  </a:t>
                </a:r>
                <a:r>
                  <a:rPr lang="en-US" b="1" dirty="0"/>
                  <a:t>sig</a:t>
                </a:r>
                <a:r>
                  <a:rPr lang="en-US" dirty="0"/>
                  <a:t>(W</a:t>
                </a:r>
                <a:r>
                  <a:rPr lang="en-US" baseline="30000" dirty="0"/>
                  <a:t>T</a:t>
                </a:r>
                <a:r>
                  <a:rPr lang="en-US" dirty="0"/>
                  <a:t>X) = 1</a:t>
                </a:r>
              </a:p>
              <a:p>
                <a:pPr lvl="1">
                  <a:buFont typeface="Arial" panose="020B0604020202020204" pitchFamily="34" charset="0"/>
                  <a:buChar char="•"/>
                </a:pPr>
                <a:r>
                  <a:rPr lang="en-US" dirty="0">
                    <a:solidFill>
                      <a:schemeClr val="accent1"/>
                    </a:solidFill>
                  </a:rPr>
                  <a:t>C2</a:t>
                </a: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0,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1,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0,  </a:t>
                </a:r>
                <a:r>
                  <a:rPr lang="en-US" b="1" dirty="0"/>
                  <a:t>sig</a:t>
                </a:r>
                <a:r>
                  <a:rPr lang="en-US" dirty="0"/>
                  <a:t>(W</a:t>
                </a:r>
                <a:r>
                  <a:rPr lang="en-US" baseline="30000" dirty="0"/>
                  <a:t>T</a:t>
                </a:r>
                <a:r>
                  <a:rPr lang="en-US" dirty="0"/>
                  <a:t>X) = -1</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356992"/>
            <a:ext cx="3648075" cy="2695575"/>
          </a:xfrm>
          <a:prstGeom prst="rect">
            <a:avLst/>
          </a:prstGeom>
        </p:spPr>
      </p:pic>
    </p:spTree>
    <p:extLst>
      <p:ext uri="{BB962C8B-B14F-4D97-AF65-F5344CB8AC3E}">
        <p14:creationId xmlns:p14="http://schemas.microsoft.com/office/powerpoint/2010/main" val="254059341"/>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OR, NAND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just like AND</a:t>
            </a:r>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7280838"/>
              </p:ext>
            </p:extLst>
          </p:nvPr>
        </p:nvGraphicFramePr>
        <p:xfrm>
          <a:off x="5364088"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4934627"/>
              </p:ext>
            </p:extLst>
          </p:nvPr>
        </p:nvGraphicFramePr>
        <p:xfrm>
          <a:off x="1115616"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267457575"/>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988924"/>
            <a:ext cx="2695575" cy="20288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988925"/>
            <a:ext cx="2695575" cy="2028825"/>
          </a:xfrm>
          <a:prstGeom prst="rect">
            <a:avLst/>
          </a:prstGeom>
        </p:spPr>
      </p:pic>
    </p:spTree>
    <p:extLst>
      <p:ext uri="{BB962C8B-B14F-4D97-AF65-F5344CB8AC3E}">
        <p14:creationId xmlns:p14="http://schemas.microsoft.com/office/powerpoint/2010/main" val="3657588583"/>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Classification:</a:t>
            </a:r>
          </a:p>
          <a:p>
            <a:pPr lvl="1">
              <a:buFont typeface="Arial" panose="020B0604020202020204" pitchFamily="34" charset="0"/>
              <a:buChar char="•"/>
            </a:pPr>
            <a:r>
              <a:rPr lang="en-US" dirty="0"/>
              <a:t>1 neuron = 1 line</a:t>
            </a:r>
          </a:p>
          <a:p>
            <a:pPr lvl="1">
              <a:buFont typeface="Arial" panose="020B0604020202020204" pitchFamily="34" charset="0"/>
              <a:buChar char="•"/>
            </a:pPr>
            <a:r>
              <a:rPr lang="en-US" dirty="0"/>
              <a:t>2 neurons = 2 lines</a:t>
            </a:r>
          </a:p>
          <a:p>
            <a:pPr lvl="2">
              <a:buFont typeface="Arial" panose="020B0604020202020204" pitchFamily="34" charset="0"/>
              <a:buChar char="•"/>
            </a:pPr>
            <a:r>
              <a:rPr lang="en-US" dirty="0"/>
              <a:t>3 regions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362073"/>
            <a:ext cx="2790825" cy="20288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66884247"/>
              </p:ext>
            </p:extLst>
          </p:nvPr>
        </p:nvGraphicFramePr>
        <p:xfrm>
          <a:off x="971600" y="236207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spTree>
    <p:extLst>
      <p:ext uri="{BB962C8B-B14F-4D97-AF65-F5344CB8AC3E}">
        <p14:creationId xmlns:p14="http://schemas.microsoft.com/office/powerpoint/2010/main" val="1830706898"/>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Two parallel neurons draw two decision boundaries</a:t>
            </a:r>
          </a:p>
          <a:p>
            <a:pPr lvl="1">
              <a:buFont typeface="Arial" panose="020B0604020202020204" pitchFamily="34" charset="0"/>
              <a:buChar char="•"/>
            </a:pPr>
            <a:r>
              <a:rPr lang="en-US" dirty="0"/>
              <a:t>OR, NAND functions</a:t>
            </a:r>
          </a:p>
          <a:p>
            <a:pPr>
              <a:buFont typeface="Arial" panose="020B0604020202020204" pitchFamily="34" charset="0"/>
              <a:buChar char="•"/>
            </a:pPr>
            <a:r>
              <a:rPr lang="en-US" dirty="0"/>
              <a:t>Serial neuron combines their output with AND into XOR</a:t>
            </a:r>
          </a:p>
          <a:p>
            <a:pPr marL="0" indent="0">
              <a:buNone/>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sz="2800" dirty="0"/>
          </a:p>
          <a:p>
            <a:pPr marL="0" indent="0">
              <a:buNone/>
            </a:pPr>
            <a:r>
              <a:rPr lang="en-US" sz="2800" dirty="0"/>
              <a:t>    </a:t>
            </a:r>
            <a:r>
              <a:rPr lang="en-US" sz="1400" dirty="0">
                <a:hlinkClick r:id="rId3"/>
              </a:rPr>
              <a:t>http://toritris.weebly.com/uploads/1/4/1/3/14134854/4959601_orig.jpg</a:t>
            </a:r>
            <a:endParaRPr lang="en-US" dirty="0"/>
          </a:p>
          <a:p>
            <a:pPr>
              <a:buFont typeface="Arial" panose="020B0604020202020204" pitchFamily="34" charset="0"/>
              <a:buChar char="•"/>
            </a:pPr>
            <a:r>
              <a:rPr lang="en-US"/>
              <a:t>a priori </a:t>
            </a:r>
            <a:r>
              <a:rPr lang="en-US" dirty="0"/>
              <a:t>knowledge</a:t>
            </a:r>
          </a:p>
          <a:p>
            <a:pPr lvl="1">
              <a:buFont typeface="Arial" panose="020B0604020202020204" pitchFamily="34" charset="0"/>
              <a:buChar char="•"/>
            </a:pPr>
            <a:r>
              <a:rPr lang="en-US" dirty="0"/>
              <a:t>Threshold function learning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429000"/>
            <a:ext cx="5616624" cy="1584176"/>
          </a:xfrm>
          <a:prstGeom prst="rect">
            <a:avLst/>
          </a:prstGeom>
        </p:spPr>
      </p:pic>
    </p:spTree>
    <p:extLst>
      <p:ext uri="{BB962C8B-B14F-4D97-AF65-F5344CB8AC3E}">
        <p14:creationId xmlns:p14="http://schemas.microsoft.com/office/powerpoint/2010/main" val="1272808345"/>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err="1"/>
              <a:t>xor</a:t>
            </a:r>
            <a:r>
              <a:rPr lang="en-US" dirty="0"/>
              <a:t> = (A or B) and (A </a:t>
            </a:r>
            <a:r>
              <a:rPr lang="en-US" dirty="0" err="1"/>
              <a:t>nand</a:t>
            </a:r>
            <a:r>
              <a:rPr lang="en-US" dirty="0"/>
              <a:t> B)</a:t>
            </a:r>
          </a:p>
          <a:p>
            <a:pPr marL="0" indent="0">
              <a:buNone/>
            </a:pPr>
            <a:r>
              <a:rPr lang="en-US" dirty="0"/>
              <a:t>              or                             </a:t>
            </a:r>
            <a:r>
              <a:rPr lang="en-US" dirty="0" err="1"/>
              <a:t>nand</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and</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3273536428"/>
              </p:ext>
            </p:extLst>
          </p:nvPr>
        </p:nvGraphicFramePr>
        <p:xfrm>
          <a:off x="3635896"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8724899"/>
              </p:ext>
            </p:extLst>
          </p:nvPr>
        </p:nvGraphicFramePr>
        <p:xfrm>
          <a:off x="1043608"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859608865"/>
                    </a:ext>
                  </a:extLst>
                </a:gridCol>
                <a:gridCol w="576064">
                  <a:extLst>
                    <a:ext uri="{9D8B030D-6E8A-4147-A177-3AD203B41FA5}">
                      <a16:colId xmlns:a16="http://schemas.microsoft.com/office/drawing/2014/main" val="2169039874"/>
                    </a:ext>
                  </a:extLst>
                </a:gridCol>
                <a:gridCol w="576064">
                  <a:extLst>
                    <a:ext uri="{9D8B030D-6E8A-4147-A177-3AD203B41FA5}">
                      <a16:colId xmlns:a16="http://schemas.microsoft.com/office/drawing/2014/main" val="1737688967"/>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2694362"/>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086787729"/>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2683111697"/>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1459542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7554702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69930086"/>
              </p:ext>
            </p:extLst>
          </p:nvPr>
        </p:nvGraphicFramePr>
        <p:xfrm>
          <a:off x="2267744" y="4586830"/>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889641309"/>
                    </a:ext>
                  </a:extLst>
                </a:gridCol>
                <a:gridCol w="576064">
                  <a:extLst>
                    <a:ext uri="{9D8B030D-6E8A-4147-A177-3AD203B41FA5}">
                      <a16:colId xmlns:a16="http://schemas.microsoft.com/office/drawing/2014/main" val="4164205130"/>
                    </a:ext>
                  </a:extLst>
                </a:gridCol>
                <a:gridCol w="576064">
                  <a:extLst>
                    <a:ext uri="{9D8B030D-6E8A-4147-A177-3AD203B41FA5}">
                      <a16:colId xmlns:a16="http://schemas.microsoft.com/office/drawing/2014/main" val="684697505"/>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461553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14925755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22114363"/>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0915440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20709132"/>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354783"/>
            <a:ext cx="2790825" cy="20288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574" y="4448717"/>
            <a:ext cx="2505075" cy="2028825"/>
          </a:xfrm>
          <a:prstGeom prst="rect">
            <a:avLst/>
          </a:prstGeom>
        </p:spPr>
      </p:pic>
    </p:spTree>
    <p:extLst>
      <p:ext uri="{BB962C8B-B14F-4D97-AF65-F5344CB8AC3E}">
        <p14:creationId xmlns:p14="http://schemas.microsoft.com/office/powerpoint/2010/main" val="678384076"/>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error correction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Error between expected and actual output</a:t>
                </a:r>
              </a:p>
              <a:p>
                <a:pPr lvl="1">
                  <a:buFont typeface="Arial" panose="020B0604020202020204" pitchFamily="34" charset="0"/>
                  <a:buChar char="•"/>
                </a:pPr>
                <a:r>
                  <a:rPr lang="en-US" dirty="0"/>
                  <a:t>e</a:t>
                </a:r>
                <a:r>
                  <a:rPr lang="en-US" baseline="-25000" dirty="0"/>
                  <a:t>k</a:t>
                </a:r>
                <a:r>
                  <a:rPr lang="en-US" dirty="0"/>
                  <a:t>(n) = y’</a:t>
                </a:r>
                <a:r>
                  <a:rPr lang="en-US" baseline="-25000" dirty="0"/>
                  <a:t>k</a:t>
                </a:r>
                <a:r>
                  <a:rPr lang="en-US" dirty="0"/>
                  <a:t>(n) – y</a:t>
                </a:r>
                <a:r>
                  <a:rPr lang="en-US" baseline="-25000" dirty="0"/>
                  <a:t>k</a:t>
                </a:r>
                <a:r>
                  <a:rPr lang="en-US" dirty="0"/>
                  <a:t>(n)</a:t>
                </a:r>
              </a:p>
              <a:p>
                <a:pPr>
                  <a:buFont typeface="Arial" panose="020B0604020202020204" pitchFamily="34" charset="0"/>
                  <a:buChar char="•"/>
                </a:pPr>
                <a:r>
                  <a:rPr lang="en-US" dirty="0"/>
                  <a:t>Cost functions measure how bad network estimates</a:t>
                </a:r>
              </a:p>
              <a:p>
                <a:pPr lvl="1">
                  <a:buFont typeface="Arial" panose="020B0604020202020204" pitchFamily="34" charset="0"/>
                  <a:buChar char="•"/>
                </a:pPr>
                <a:r>
                  <a:rPr lang="en-US" dirty="0"/>
                  <a:t>move in opposite direction of gradient to minimize error</a:t>
                </a:r>
              </a:p>
              <a:p>
                <a:pPr>
                  <a:buFont typeface="Arial" panose="020B0604020202020204" pitchFamily="34" charset="0"/>
                  <a:buChar char="•"/>
                </a:pPr>
                <a:r>
                  <a:rPr lang="en-US" dirty="0">
                    <a:solidFill>
                      <a:srgbClr val="000000"/>
                    </a:solidFill>
                  </a:rPr>
                  <a:t>Mean squared error - linear/multivariate regression</a:t>
                </a:r>
              </a:p>
              <a:p>
                <a:pPr lvl="1">
                  <a:buFont typeface="Arial" panose="020B0604020202020204" pitchFamily="34" charset="0"/>
                  <a:buChar char="•"/>
                </a:pPr>
                <a:r>
                  <a:rPr lang="en-US" dirty="0"/>
                  <a:t>MSE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undOvr"/>
                        <m:grow m:val="on"/>
                        <m:ctrlPr>
                          <a:rPr lang="en-US" b="0" i="1" smtClean="0">
                            <a:latin typeface="Cambria Math" panose="02040503050406030204" pitchFamily="18" charset="0"/>
                          </a:rPr>
                        </m:ctrlPr>
                      </m:naryPr>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en-US" dirty="0">
                  <a:solidFill>
                    <a:srgbClr val="000000"/>
                  </a:solidFill>
                </a:endParaRPr>
              </a:p>
              <a:p>
                <a:pPr lvl="1">
                  <a:buFont typeface="Arial" panose="020B0604020202020204" pitchFamily="34" charset="0"/>
                  <a:buChar char="•"/>
                </a:pPr>
                <a:r>
                  <a:rPr lang="en-US" dirty="0">
                    <a:solidFill>
                      <a:srgbClr val="000000"/>
                    </a:solidFill>
                  </a:rPr>
                  <a:t>penalizes larger errors but doesn’t reward correct estimates</a:t>
                </a:r>
              </a:p>
              <a:p>
                <a:pPr>
                  <a:buFont typeface="Arial" panose="020B0604020202020204" pitchFamily="34" charset="0"/>
                  <a:buChar char="•"/>
                </a:pPr>
                <a:r>
                  <a:rPr lang="en-US" dirty="0"/>
                  <a:t>Cross entropy  - logistic </a:t>
                </a:r>
                <a:r>
                  <a:rPr lang="en-US" dirty="0">
                    <a:solidFill>
                      <a:srgbClr val="000000"/>
                    </a:solidFill>
                  </a:rPr>
                  <a:t>regression</a:t>
                </a:r>
                <a:endParaRPr lang="en-US" dirty="0"/>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 </m:t>
                    </m:r>
                    <m:nary>
                      <m:naryPr>
                        <m:chr m:val="∑"/>
                        <m:limLoc m:val="undOvr"/>
                        <m:grow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𝑙𝑜𝑔</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𝑌</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e>
                            </m:d>
                          </m:e>
                        </m:func>
                        <m:r>
                          <a:rPr lang="en-US" i="1">
                            <a:latin typeface="Cambria Math" panose="02040503050406030204" pitchFamily="18" charset="0"/>
                          </a:rPr>
                          <m:t>]</m:t>
                        </m:r>
                        <m:r>
                          <m:rPr>
                            <m:nor/>
                          </m:rPr>
                          <a:rPr lang="en-US" dirty="0"/>
                          <m:t> </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667"/>
                </a:stretch>
              </a:blipFill>
            </p:spPr>
            <p:txBody>
              <a:bodyPr/>
              <a:lstStyle/>
              <a:p>
                <a:r>
                  <a:rPr lang="hr-HR">
                    <a:noFill/>
                  </a:rPr>
                  <a:t> </a:t>
                </a:r>
              </a:p>
            </p:txBody>
          </p:sp>
        </mc:Fallback>
      </mc:AlternateContent>
    </p:spTree>
    <p:extLst>
      <p:ext uri="{BB962C8B-B14F-4D97-AF65-F5344CB8AC3E}">
        <p14:creationId xmlns:p14="http://schemas.microsoft.com/office/powerpoint/2010/main" val="125035689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Only applicable for </a:t>
                </a:r>
                <a:r>
                  <a:rPr lang="en-US" b="1" dirty="0"/>
                  <a:t>differentiable</a:t>
                </a:r>
                <a:r>
                  <a:rPr lang="en-US" dirty="0"/>
                  <a:t> activation functions</a:t>
                </a:r>
              </a:p>
              <a:p>
                <a:pPr lvl="1">
                  <a:buFont typeface="Arial" panose="020B0604020202020204" pitchFamily="34" charset="0"/>
                  <a:buChar char="•"/>
                </a:pPr>
                <a:r>
                  <a:rPr lang="en-US" dirty="0"/>
                  <a:t>single layer networks</a:t>
                </a:r>
              </a:p>
              <a:p>
                <a:pPr lvl="1">
                  <a:buFont typeface="Arial" panose="020B0604020202020204" pitchFamily="34" charset="0"/>
                  <a:buChar char="•"/>
                </a:pPr>
                <a:r>
                  <a:rPr lang="en-US" dirty="0"/>
                  <a:t>partial derivative of cost function over each weight</a:t>
                </a:r>
              </a:p>
              <a:p>
                <a:pPr>
                  <a:buFont typeface="Arial" panose="020B0604020202020204" pitchFamily="34" charset="0"/>
                  <a:buChar char="•"/>
                </a:pPr>
                <a:r>
                  <a:rPr lang="en-US" dirty="0"/>
                  <a:t>Weight update – special cases:</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l-GR" dirty="0"/>
                      <m:t>η</m:t>
                    </m:r>
                    <m:r>
                      <a:rPr lang="en-US" i="1">
                        <a:latin typeface="Cambria Math" panose="02040503050406030204" pitchFamily="18" charset="0"/>
                      </a:rPr>
                      <m:t>∗</m:t>
                    </m:r>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pPr lvl="2">
                  <a:buFont typeface="Arial" panose="020B0604020202020204" pitchFamily="34" charset="0"/>
                  <a:buChar char="•"/>
                </a:pPr>
                <a:r>
                  <a:rPr lang="en-US" b="0" dirty="0"/>
                  <a:t>MSE with linear activation</a:t>
                </a:r>
              </a:p>
              <a:p>
                <a:pPr lvl="2">
                  <a:buFont typeface="Arial" panose="020B0604020202020204" pitchFamily="34" charset="0"/>
                  <a:buChar char="•"/>
                </a:pPr>
                <a:r>
                  <a:rPr lang="en-US" b="0" dirty="0"/>
                  <a:t>CE with sigmoid activation</a:t>
                </a:r>
              </a:p>
              <a:p>
                <a:pPr lvl="1">
                  <a:buFont typeface="Arial" panose="020B0604020202020204" pitchFamily="34" charset="0"/>
                  <a:buChar char="•"/>
                </a:pPr>
                <a14:m>
                  <m:oMath xmlns:m="http://schemas.openxmlformats.org/officeDocument/2006/math">
                    <m:r>
                      <m:rPr>
                        <m:nor/>
                      </m:rPr>
                      <a:rPr lang="el-GR" dirty="0"/>
                      <m:t>η</m:t>
                    </m:r>
                  </m:oMath>
                </a14:m>
                <a:r>
                  <a:rPr lang="en-US" dirty="0"/>
                  <a:t>: learning rate factor</a:t>
                </a:r>
              </a:p>
              <a:p>
                <a:pPr lvl="2">
                  <a:buFont typeface="Arial" panose="020B0604020202020204" pitchFamily="34" charset="0"/>
                  <a:buChar char="•"/>
                </a:pPr>
                <a:r>
                  <a:rPr lang="en-US" dirty="0"/>
                  <a:t>small </a:t>
                </a:r>
                <a14:m>
                  <m:oMath xmlns:m="http://schemas.openxmlformats.org/officeDocument/2006/math">
                    <m:r>
                      <m:rPr>
                        <m:nor/>
                      </m:rPr>
                      <a:rPr lang="el-GR" dirty="0"/>
                      <m:t>η</m:t>
                    </m:r>
                  </m:oMath>
                </a14:m>
                <a:r>
                  <a:rPr lang="en-US" dirty="0"/>
                  <a:t> = slow learning </a:t>
                </a:r>
              </a:p>
              <a:p>
                <a:pPr lvl="3">
                  <a:buFont typeface="Arial" panose="020B0604020202020204" pitchFamily="34" charset="0"/>
                  <a:buChar char="•"/>
                </a:pPr>
                <a:r>
                  <a:rPr lang="en-US" dirty="0"/>
                  <a:t>stable - might get stuck in ‘local’ minimum of error function</a:t>
                </a:r>
              </a:p>
              <a:p>
                <a:pPr lvl="2">
                  <a:buFont typeface="Arial" panose="020B0604020202020204" pitchFamily="34" charset="0"/>
                  <a:buChar char="•"/>
                </a:pPr>
                <a:r>
                  <a:rPr lang="en-US" dirty="0"/>
                  <a:t>large </a:t>
                </a:r>
                <a14:m>
                  <m:oMath xmlns:m="http://schemas.openxmlformats.org/officeDocument/2006/math">
                    <m:r>
                      <m:rPr>
                        <m:nor/>
                      </m:rPr>
                      <a:rPr lang="el-GR" dirty="0"/>
                      <m:t>η</m:t>
                    </m:r>
                  </m:oMath>
                </a14:m>
                <a:r>
                  <a:rPr lang="en-US" dirty="0"/>
                  <a:t> = faster learning</a:t>
                </a:r>
              </a:p>
              <a:p>
                <a:pPr lvl="3">
                  <a:buFont typeface="Arial" panose="020B0604020202020204" pitchFamily="34" charset="0"/>
                  <a:buChar char="•"/>
                </a:pPr>
                <a:r>
                  <a:rPr lang="en-US" dirty="0"/>
                  <a:t>unstable – better chances to find ‘global’ minimum of error function</a:t>
                </a:r>
              </a:p>
              <a:p>
                <a:pPr marL="1169988" lvl="3"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964713021"/>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Gradient is derivative of multi-variable function</a:t>
            </a:r>
          </a:p>
          <a:p>
            <a:pPr>
              <a:buFont typeface="Arial" panose="020B0604020202020204" pitchFamily="34" charset="0"/>
              <a:buChar char="•"/>
            </a:pPr>
            <a:r>
              <a:rPr lang="en-US" dirty="0"/>
              <a:t>Gradient descent attempts to find point in which gradient is zero – move in opposite direction of gradient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140968"/>
            <a:ext cx="4723809" cy="3114286"/>
          </a:xfrm>
          <a:prstGeom prst="rect">
            <a:avLst/>
          </a:prstGeom>
        </p:spPr>
      </p:pic>
    </p:spTree>
    <p:extLst>
      <p:ext uri="{BB962C8B-B14F-4D97-AF65-F5344CB8AC3E}">
        <p14:creationId xmlns:p14="http://schemas.microsoft.com/office/powerpoint/2010/main" val="283987248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600200"/>
            <a:ext cx="8229600" cy="4781128"/>
          </a:xfrm>
        </p:spPr>
        <p:txBody>
          <a:bodyPr/>
          <a:lstStyle/>
          <a:p>
            <a:r>
              <a:rPr lang="en-US" dirty="0"/>
              <a:t>Motivational example</a:t>
            </a:r>
          </a:p>
          <a:p>
            <a:r>
              <a:rPr lang="en-US" dirty="0"/>
              <a:t>Neuron model</a:t>
            </a:r>
          </a:p>
          <a:p>
            <a:r>
              <a:rPr lang="en-US" dirty="0"/>
              <a:t>Supervised learning</a:t>
            </a:r>
          </a:p>
          <a:p>
            <a:r>
              <a:rPr lang="hr-HR" dirty="0"/>
              <a:t>Linear separability</a:t>
            </a:r>
            <a:endParaRPr lang="en-US" dirty="0"/>
          </a:p>
          <a:p>
            <a:r>
              <a:rPr lang="en-US" dirty="0"/>
              <a:t>Perceptron</a:t>
            </a:r>
            <a:endParaRPr lang="hr-HR" dirty="0"/>
          </a:p>
          <a:p>
            <a:pPr lvl="1"/>
            <a:r>
              <a:rPr lang="en-US" dirty="0"/>
              <a:t>AND, OR, NAND, XOR</a:t>
            </a:r>
          </a:p>
          <a:p>
            <a:r>
              <a:rPr lang="en-US" dirty="0"/>
              <a:t>Delta rule</a:t>
            </a:r>
          </a:p>
          <a:p>
            <a:r>
              <a:rPr lang="en-US" dirty="0"/>
              <a:t>Unsupervised learning</a:t>
            </a:r>
          </a:p>
          <a:p>
            <a:r>
              <a:rPr lang="en-US" dirty="0"/>
              <a:t>Feed forward networks</a:t>
            </a:r>
          </a:p>
          <a:p>
            <a:r>
              <a:rPr lang="en-US" dirty="0"/>
              <a:t>Backpropagation </a:t>
            </a:r>
          </a:p>
        </p:txBody>
      </p:sp>
    </p:spTree>
    <p:extLst>
      <p:ext uri="{BB962C8B-B14F-4D97-AF65-F5344CB8AC3E}">
        <p14:creationId xmlns:p14="http://schemas.microsoft.com/office/powerpoint/2010/main" val="2577401352"/>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Move to the next point:</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baseline="-25000" smtClean="0">
                        <a:latin typeface="Cambria Math" panose="02040503050406030204" pitchFamily="18" charset="0"/>
                      </a:rPr>
                      <m:t>0 </m:t>
                    </m:r>
                    <m:r>
                      <a:rPr lang="en-US" b="0" i="1" smtClean="0">
                        <a:latin typeface="Cambria Math" panose="02040503050406030204" pitchFamily="18" charset="0"/>
                      </a:rPr>
                      <m:t>−</m:t>
                    </m:r>
                    <m:r>
                      <m:rPr>
                        <m:nor/>
                      </m:rPr>
                      <a:rPr lang="el-GR" dirty="0"/>
                      <m:t>η</m:t>
                    </m:r>
                    <m:f>
                      <m:fPr>
                        <m:ctrlPr>
                          <a:rPr lang="en-US" b="0" i="1" smtClean="0">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b="0" i="1" smtClean="0">
                            <a:latin typeface="Cambria Math" panose="02040503050406030204" pitchFamily="18" charset="0"/>
                          </a:rPr>
                          <m:t>𝑋</m:t>
                        </m:r>
                      </m:den>
                    </m:f>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baseline="-25000" dirty="0" smtClean="0">
                        <a:latin typeface="Cambria Math" panose="02040503050406030204" pitchFamily="18" charset="0"/>
                      </a:rPr>
                      <m:t>0</m:t>
                    </m:r>
                  </m:oMath>
                </a14:m>
                <a:endParaRPr lang="en-US" baseline="-25000" dirty="0"/>
              </a:p>
              <a:p>
                <a:pPr>
                  <a:buFont typeface="Arial" panose="020B0604020202020204" pitchFamily="34" charset="0"/>
                  <a:buChar char="•"/>
                </a:pPr>
                <a:r>
                  <a:rPr lang="en-US" dirty="0"/>
                  <a:t>Example:</a:t>
                </a:r>
              </a:p>
              <a:p>
                <a:pPr lvl="1">
                  <a:buFont typeface="Arial" panose="020B0604020202020204" pitchFamily="34" charset="0"/>
                  <a:buChar char="•"/>
                </a:pPr>
                <a:r>
                  <a:rPr lang="en-US" dirty="0"/>
                  <a:t>X</a:t>
                </a:r>
                <a:r>
                  <a:rPr lang="en-US" baseline="-25000" dirty="0"/>
                  <a:t>0</a:t>
                </a:r>
                <a:r>
                  <a:rPr lang="en-US" dirty="0"/>
                  <a:t> = -2(randomly chosen),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2 </m:t>
                    </m:r>
                    <m:r>
                      <a:rPr lang="en-US" b="0" i="1" smtClean="0">
                        <a:latin typeface="Cambria Math" panose="02040503050406030204" pitchFamily="18" charset="0"/>
                      </a:rPr>
                      <m:t>−1</m:t>
                    </m:r>
                    <m:r>
                      <a:rPr lang="en-US" b="0" i="1" baseline="30000"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𝑋</m:t>
                        </m:r>
                      </m:den>
                    </m:f>
                  </m:oMath>
                </a14:m>
                <a:r>
                  <a:rPr lang="en-US" dirty="0"/>
                  <a:t> = 2x</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nor/>
                      </m:rPr>
                      <a:rPr lang="en-US" b="0" i="0" smtClean="0">
                        <a:latin typeface="Cambria Math" panose="02040503050406030204" pitchFamily="18" charset="0"/>
                      </a:rPr>
                      <m:t>2</m:t>
                    </m:r>
                    <m:r>
                      <a:rPr lang="en-US" b="0" i="0" smtClean="0">
                        <a:latin typeface="Cambria Math" panose="02040503050406030204" pitchFamily="18" charset="0"/>
                      </a:rPr>
                      <m:t> −</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d>
                      <m:dPr>
                        <m:ctrlPr>
                          <a:rPr lang="en-US" b="0" i="1" dirty="0"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=−2+</m:t>
                    </m:r>
                    <m:r>
                      <m:rPr>
                        <m:nor/>
                      </m:rPr>
                      <a:rPr lang="en-US" b="0" i="0" smtClean="0">
                        <a:latin typeface="Cambria Math" panose="02040503050406030204" pitchFamily="18" charset="0"/>
                      </a:rPr>
                      <m:t>4</m:t>
                    </m:r>
                    <m:r>
                      <m:rPr>
                        <m:nor/>
                      </m:rPr>
                      <a:rPr lang="el-GR" baseline="30000" dirty="0"/>
                      <m:t>η</m:t>
                    </m:r>
                  </m:oMath>
                </a14:m>
                <a:endParaRPr lang="en-US" dirty="0"/>
              </a:p>
              <a:p>
                <a:pPr>
                  <a:buFont typeface="Arial" panose="020B0604020202020204" pitchFamily="34" charset="0"/>
                  <a:buChar char="•"/>
                </a:pPr>
                <a:r>
                  <a:rPr lang="en-US" dirty="0"/>
                  <a:t>Gradient descent outcomes:</a:t>
                </a:r>
              </a:p>
              <a:p>
                <a:pPr lvl="1">
                  <a:buFont typeface="Arial" panose="020B0604020202020204" pitchFamily="34" charset="0"/>
                  <a:buChar char="•"/>
                </a:pPr>
                <a:r>
                  <a:rPr lang="en-US" dirty="0"/>
                  <a:t>Alternating convergence/divergence</a:t>
                </a:r>
              </a:p>
              <a:p>
                <a:pPr lvl="1">
                  <a:buFont typeface="Arial" panose="020B0604020202020204" pitchFamily="34" charset="0"/>
                  <a:buChar char="•"/>
                </a:pPr>
                <a:r>
                  <a:rPr lang="en-US" dirty="0"/>
                  <a:t>Monotonic convergence</a:t>
                </a:r>
              </a:p>
              <a:p>
                <a:pPr lvl="1">
                  <a:buFont typeface="Arial" panose="020B0604020202020204" pitchFamily="34" charset="0"/>
                  <a:buChar char="•"/>
                </a:pPr>
                <a:r>
                  <a:rPr lang="en-US" dirty="0"/>
                  <a:t>oscillation</a:t>
                </a:r>
              </a:p>
              <a:p>
                <a:pPr marL="388937"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902291373"/>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Monotonic convergence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4800000" cy="3123809"/>
          </a:xfrm>
          <a:prstGeom prst="rect">
            <a:avLst/>
          </a:prstGeom>
        </p:spPr>
      </p:pic>
    </p:spTree>
    <p:extLst>
      <p:ext uri="{BB962C8B-B14F-4D97-AF65-F5344CB8AC3E}">
        <p14:creationId xmlns:p14="http://schemas.microsoft.com/office/powerpoint/2010/main" val="3454918851"/>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surface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marL="0" indent="0">
                  <a:buNone/>
                </a:pPr>
                <a:endParaRPr lang="en-US" dirty="0">
                  <a:solidFill>
                    <a:srgbClr val="000000"/>
                  </a:solidFill>
                </a:endParaRPr>
              </a:p>
              <a:p>
                <a:pPr lvl="1">
                  <a:buFont typeface="Arial" panose="020B0604020202020204" pitchFamily="34" charset="0"/>
                  <a:buChar char="•"/>
                </a:pPr>
                <a:r>
                  <a:rPr lang="en-US" sz="1600" dirty="0">
                    <a:solidFill>
                      <a:srgbClr val="000000"/>
                    </a:solidFill>
                    <a:hlinkClick r:id="rId3"/>
                  </a:rPr>
                  <a:t>https://qph.ec.quoracdn.net/main-qimg-abfbe698dd41306dc2691e8d0c3182a0.webp</a:t>
                </a:r>
                <a:endParaRPr lang="en-US" sz="1600" dirty="0">
                  <a:solidFill>
                    <a:srgbClr val="000000"/>
                  </a:solidFill>
                </a:endParaRPr>
              </a:p>
              <a:p>
                <a:pPr>
                  <a:buFont typeface="Arial" panose="020B0604020202020204" pitchFamily="34" charset="0"/>
                  <a:buChar char="•"/>
                </a:pPr>
                <a:r>
                  <a:rPr lang="en-US" dirty="0"/>
                  <a:t>Local vs Global minima</a:t>
                </a:r>
              </a:p>
              <a:p>
                <a:pPr lvl="1">
                  <a:buFont typeface="Arial" panose="020B0604020202020204" pitchFamily="34" charset="0"/>
                  <a:buChar char="•"/>
                </a:pPr>
                <a14:m>
                  <m:oMath xmlns:m="http://schemas.openxmlformats.org/officeDocument/2006/math">
                    <m:r>
                      <m:rPr>
                        <m:nor/>
                      </m:rPr>
                      <a:rPr lang="el-GR" sz="2000" dirty="0"/>
                      <m:t>η</m:t>
                    </m:r>
                  </m:oMath>
                </a14:m>
                <a:r>
                  <a:rPr lang="en-US" sz="2000" dirty="0"/>
                  <a:t>: learning rate factor</a:t>
                </a:r>
                <a:endParaRPr lang="en-US" sz="1600" dirty="0">
                  <a:solidFill>
                    <a:srgbClr val="000000"/>
                  </a:solidFill>
                </a:endParaRPr>
              </a:p>
              <a:p>
                <a:pPr lvl="1">
                  <a:buFont typeface="Arial" panose="020B0604020202020204" pitchFamily="34" charset="0"/>
                  <a:buChar char="•"/>
                </a:pPr>
                <a:endParaRPr lang="en-US" sz="1600" dirty="0">
                  <a:solidFill>
                    <a:srgbClr val="000000"/>
                  </a:solidFill>
                </a:endParaRPr>
              </a:p>
              <a:p>
                <a:pPr>
                  <a:buFont typeface="Arial" panose="020B0604020202020204" pitchFamily="34" charset="0"/>
                  <a:buChar char="•"/>
                </a:pPr>
                <a:endParaRPr lang="en-US" sz="19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a:stretch>
              </a:blipFill>
            </p:spPr>
            <p:txBody>
              <a:bodyPr/>
              <a:lstStyle/>
              <a:p>
                <a:r>
                  <a:rPr lang="hr-HR">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1844824"/>
            <a:ext cx="4896544" cy="2664296"/>
          </a:xfrm>
          <a:prstGeom prst="rect">
            <a:avLst/>
          </a:prstGeom>
        </p:spPr>
      </p:pic>
    </p:spTree>
    <p:extLst>
      <p:ext uri="{BB962C8B-B14F-4D97-AF65-F5344CB8AC3E}">
        <p14:creationId xmlns:p14="http://schemas.microsoft.com/office/powerpoint/2010/main" val="130177745"/>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Total squared error: E(n)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𝑘</m:t>
                        </m:r>
                      </m:sub>
                      <m:sup/>
                      <m:e>
                        <m:r>
                          <a:rPr lang="en-US" i="1">
                            <a:latin typeface="Cambria Math" panose="02040503050406030204" pitchFamily="18" charset="0"/>
                          </a:rPr>
                          <m:t>𝑒</m:t>
                        </m:r>
                        <m:r>
                          <a:rPr lang="en-US" i="1" baseline="30000">
                            <a:latin typeface="Cambria Math" panose="02040503050406030204" pitchFamily="18" charset="0"/>
                          </a:rPr>
                          <m:t>2</m:t>
                        </m:r>
                        <m:r>
                          <a:rPr lang="en-US" i="1" baseline="-2500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nary>
                  </m:oMath>
                </a14:m>
                <a:endParaRPr lang="en-US" dirty="0"/>
              </a:p>
              <a:p>
                <a:pPr lvl="1">
                  <a:buFont typeface="Arial" panose="020B0604020202020204" pitchFamily="34" charset="0"/>
                  <a:buChar char="•"/>
                </a:pPr>
                <a:r>
                  <a:rPr lang="en-US" dirty="0"/>
                  <a:t>stopping condition: E(n) &lt;= </a:t>
                </a:r>
                <a:r>
                  <a:rPr lang="el-GR" dirty="0">
                    <a:solidFill>
                      <a:srgbClr val="000000"/>
                    </a:solidFill>
                    <a:latin typeface="Arial" panose="020B0604020202020204" pitchFamily="34" charset="0"/>
                  </a:rPr>
                  <a:t>ε</a:t>
                </a:r>
                <a:r>
                  <a:rPr lang="en-US" dirty="0">
                    <a:solidFill>
                      <a:srgbClr val="000000"/>
                    </a:solidFill>
                    <a:latin typeface="Arial" panose="020B0604020202020204" pitchFamily="34" charset="0"/>
                  </a:rPr>
                  <a:t> </a:t>
                </a:r>
                <a:r>
                  <a:rPr lang="en-US" dirty="0"/>
                  <a:t>for all input samples </a:t>
                </a:r>
              </a:p>
              <a:p>
                <a:pPr lvl="1">
                  <a:buFont typeface="Arial" panose="020B0604020202020204" pitchFamily="34" charset="0"/>
                  <a:buChar char="•"/>
                </a:pPr>
                <a:r>
                  <a:rPr lang="en-US" b="1" dirty="0"/>
                  <a:t>overall</a:t>
                </a:r>
                <a:r>
                  <a:rPr lang="en-US" dirty="0"/>
                  <a:t> activation of output layer neurons should converge to desired activation</a:t>
                </a:r>
              </a:p>
              <a:p>
                <a:pPr lvl="1">
                  <a:buFont typeface="Arial" panose="020B0604020202020204" pitchFamily="34" charset="0"/>
                  <a:buChar char="•"/>
                </a:pPr>
                <a:r>
                  <a:rPr lang="en-US" dirty="0"/>
                  <a:t>network may learn to recognize some samples really well and some not at all</a:t>
                </a:r>
              </a:p>
              <a:p>
                <a:pPr>
                  <a:buFont typeface="Arial" panose="020B0604020202020204" pitchFamily="34" charset="0"/>
                  <a:buChar char="•"/>
                </a:pPr>
                <a:r>
                  <a:rPr lang="en-US" dirty="0"/>
                  <a:t>Max error per sample: e</a:t>
                </a:r>
                <a:r>
                  <a:rPr lang="en-US" baseline="-25000" dirty="0"/>
                  <a:t>k</a:t>
                </a:r>
                <a:r>
                  <a:rPr lang="en-US" dirty="0"/>
                  <a:t>(n) &lt;= </a:t>
                </a:r>
                <a:r>
                  <a:rPr lang="el-GR" dirty="0">
                    <a:solidFill>
                      <a:srgbClr val="000000"/>
                    </a:solidFill>
                    <a:latin typeface="Arial" panose="020B0604020202020204" pitchFamily="34" charset="0"/>
                  </a:rPr>
                  <a:t>ε</a:t>
                </a:r>
                <a:endParaRPr lang="en-US" dirty="0"/>
              </a:p>
              <a:p>
                <a:pPr>
                  <a:buFont typeface="Arial" panose="020B0604020202020204" pitchFamily="34" charset="0"/>
                  <a:buChar char="•"/>
                </a:pPr>
                <a:r>
                  <a:rPr lang="en-US" dirty="0"/>
                  <a:t>Fixed number of iterations</a:t>
                </a:r>
              </a:p>
              <a:p>
                <a:pPr>
                  <a:buFont typeface="Arial" panose="020B0604020202020204" pitchFamily="34" charset="0"/>
                  <a:buChar char="•"/>
                </a:pPr>
                <a:r>
                  <a:rPr lang="en-US" dirty="0"/>
                  <a:t>Cross validation</a:t>
                </a:r>
              </a:p>
              <a:p>
                <a:pPr lvl="1">
                  <a:buFont typeface="Arial" panose="020B0604020202020204" pitchFamily="34" charset="0"/>
                  <a:buChar char="•"/>
                </a:pPr>
                <a:r>
                  <a:rPr lang="en-US" dirty="0"/>
                  <a:t>70/30 rule</a:t>
                </a:r>
              </a:p>
              <a:p>
                <a:pPr marL="388937" lvl="1" indent="0">
                  <a:buNone/>
                </a:pPr>
                <a:endParaRPr lang="en-US" dirty="0"/>
              </a:p>
              <a:p>
                <a:pPr marL="388937" lvl="1"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496173640"/>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Hebb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Recall Hebb’s observation:</a:t>
                </a:r>
              </a:p>
              <a:p>
                <a:pPr lvl="1">
                  <a:buFont typeface="Arial" panose="020B0604020202020204" pitchFamily="34" charset="0"/>
                  <a:buChar char="•"/>
                </a:pPr>
                <a:r>
                  <a:rPr lang="en-US" dirty="0"/>
                  <a:t>If two neurons on either side of a synapse (connection) are activated simultaneously then the strength of that synapse is increased.</a:t>
                </a:r>
              </a:p>
              <a:p>
                <a:pPr lvl="1">
                  <a:buFont typeface="Arial" panose="020B0604020202020204" pitchFamily="34" charset="0"/>
                  <a:buChar char="•"/>
                </a:pPr>
                <a:r>
                  <a:rPr lang="en-US" b="1" dirty="0"/>
                  <a:t>Unsupervised</a:t>
                </a:r>
                <a:r>
                  <a:rPr lang="en-US" dirty="0"/>
                  <a:t> learning – unlabeled examples</a:t>
                </a:r>
                <a:endParaRPr lang="en-US" i="1" dirty="0"/>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n-US" dirty="0">
                        <a:latin typeface="Cambria Math" panose="02040503050406030204" pitchFamily="18" charset="0"/>
                      </a:rPr>
                      <m:t>F</m:t>
                    </m:r>
                    <m:r>
                      <m:rPr>
                        <m:nor/>
                      </m:rPr>
                      <a:rPr lang="en-US" b="0" i="0" dirty="0" smtClean="0">
                        <a:latin typeface="Cambria Math" panose="02040503050406030204" pitchFamily="18" charset="0"/>
                      </a:rPr>
                      <m:t>(</m:t>
                    </m:r>
                    <m:r>
                      <a:rPr lang="en-US" b="0" i="1" dirty="0"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endParaRPr lang="en-US" dirty="0"/>
              </a:p>
              <a:p>
                <a:pPr lvl="1">
                  <a:buFont typeface="Arial" panose="020B0604020202020204" pitchFamily="34" charset="0"/>
                  <a:buChar char="•"/>
                </a:pPr>
                <a:r>
                  <a:rPr lang="en-US" dirty="0"/>
                  <a:t>Special case: </a:t>
                </a:r>
                <a14:m>
                  <m:oMath xmlns:m="http://schemas.openxmlformats.org/officeDocument/2006/math">
                    <m:r>
                      <m:rPr>
                        <m:nor/>
                      </m:rPr>
                      <a:rPr lang="en-US" dirty="0">
                        <a:latin typeface="Cambria Math" panose="02040503050406030204" pitchFamily="18" charset="0"/>
                      </a:rPr>
                      <m:t>F</m:t>
                    </m:r>
                    <m:r>
                      <m:rPr>
                        <m:nor/>
                      </m:rPr>
                      <a:rPr lang="en-US" dirty="0">
                        <a:latin typeface="Cambria Math" panose="02040503050406030204" pitchFamily="18" charset="0"/>
                      </a:rPr>
                      <m:t>(</m:t>
                    </m:r>
                    <m:r>
                      <a:rPr lang="en-US" i="1" dirty="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0" smtClean="0">
                        <a:latin typeface="Cambria Math" panose="02040503050406030204" pitchFamily="18" charset="0"/>
                      </a:rPr>
                      <m:t>=</m:t>
                    </m:r>
                  </m:oMath>
                </a14:m>
                <a:r>
                  <a:rPr lang="en-US" dirty="0"/>
                  <a:t> </a:t>
                </a:r>
                <a14:m>
                  <m:oMath xmlns:m="http://schemas.openxmlformats.org/officeDocument/2006/math">
                    <m:r>
                      <m:rPr>
                        <m:nor/>
                      </m:rPr>
                      <a:rPr lang="el-GR" dirty="0"/>
                      <m:t>η</m:t>
                    </m:r>
                    <m:r>
                      <a:rPr lang="en-US" i="1">
                        <a:latin typeface="Cambria Math" panose="02040503050406030204" pitchFamily="18" charset="0"/>
                      </a:rPr>
                      <m:t>∗</m:t>
                    </m:r>
                    <m:r>
                      <a:rPr lang="en-US" b="0" i="1"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a:buFont typeface="Arial" panose="020B0604020202020204" pitchFamily="34" charset="0"/>
                  <a:buChar char="•"/>
                </a:pPr>
                <a:r>
                  <a:rPr lang="en-US" dirty="0"/>
                  <a:t>Unstable - may indefinitely increase weights</a:t>
                </a:r>
              </a:p>
              <a:p>
                <a:pPr lvl="1">
                  <a:buFont typeface="Arial" panose="020B0604020202020204" pitchFamily="34" charset="0"/>
                  <a:buChar char="•"/>
                </a:pPr>
                <a:r>
                  <a:rPr lang="en-US" dirty="0"/>
                  <a:t>Weight decay factor, normalization ?</a:t>
                </a:r>
              </a:p>
              <a:p>
                <a:pPr lvl="1">
                  <a:buFont typeface="Arial" panose="020B0604020202020204" pitchFamily="34" charset="0"/>
                  <a:buChar char="•"/>
                </a:pPr>
                <a:r>
                  <a:rPr lang="en-US" dirty="0"/>
                  <a:t>In practice non-biologically inspired algorithms perform better</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2187387182"/>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Network without cycles</a:t>
            </a:r>
          </a:p>
          <a:p>
            <a:pPr>
              <a:buFont typeface="Arial" panose="020B0604020202020204" pitchFamily="34" charset="0"/>
              <a:buChar char="•"/>
            </a:pPr>
            <a:r>
              <a:rPr lang="en-US" dirty="0"/>
              <a:t>Network with only linear activations is equal to single layer network</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700808"/>
            <a:ext cx="6296025" cy="2590800"/>
          </a:xfrm>
          <a:prstGeom prst="rect">
            <a:avLst/>
          </a:prstGeom>
        </p:spPr>
      </p:pic>
    </p:spTree>
    <p:extLst>
      <p:ext uri="{BB962C8B-B14F-4D97-AF65-F5344CB8AC3E}">
        <p14:creationId xmlns:p14="http://schemas.microsoft.com/office/powerpoint/2010/main" val="1757326868"/>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Single </a:t>
            </a:r>
            <a:r>
              <a:rPr lang="en-US" b="1" dirty="0"/>
              <a:t>input</a:t>
            </a:r>
            <a:r>
              <a:rPr lang="en-US" dirty="0"/>
              <a:t> layer</a:t>
            </a:r>
          </a:p>
          <a:p>
            <a:pPr lvl="1">
              <a:buFont typeface="Arial" panose="020B0604020202020204" pitchFamily="34" charset="0"/>
              <a:buChar char="•"/>
            </a:pPr>
            <a:r>
              <a:rPr lang="en-US" dirty="0"/>
              <a:t>One neuron for each data feature</a:t>
            </a:r>
          </a:p>
          <a:p>
            <a:pPr>
              <a:buFont typeface="Arial" panose="020B0604020202020204" pitchFamily="34" charset="0"/>
              <a:buChar char="•"/>
            </a:pPr>
            <a:r>
              <a:rPr lang="en-US" dirty="0"/>
              <a:t>Single </a:t>
            </a:r>
            <a:r>
              <a:rPr lang="en-US" b="1" dirty="0"/>
              <a:t>output</a:t>
            </a:r>
            <a:r>
              <a:rPr lang="en-US" dirty="0"/>
              <a:t> layer</a:t>
            </a:r>
          </a:p>
          <a:p>
            <a:pPr lvl="1">
              <a:buFont typeface="Arial" panose="020B0604020202020204" pitchFamily="34" charset="0"/>
              <a:buChar char="•"/>
            </a:pPr>
            <a:r>
              <a:rPr lang="en-US" dirty="0"/>
              <a:t>One neuron for binary classification</a:t>
            </a:r>
          </a:p>
          <a:p>
            <a:pPr lvl="1">
              <a:buFont typeface="Arial" panose="020B0604020202020204" pitchFamily="34" charset="0"/>
              <a:buChar char="•"/>
            </a:pPr>
            <a:r>
              <a:rPr lang="en-US" dirty="0"/>
              <a:t>One neuron for each class in multi-class classification</a:t>
            </a:r>
          </a:p>
          <a:p>
            <a:pPr lvl="2">
              <a:buFont typeface="Arial" panose="020B0604020202020204" pitchFamily="34" charset="0"/>
              <a:buChar char="•"/>
            </a:pPr>
            <a:r>
              <a:rPr lang="en-US" dirty="0" err="1"/>
              <a:t>Softmax</a:t>
            </a:r>
            <a:r>
              <a:rPr lang="en-US" dirty="0"/>
              <a:t> activation as final output</a:t>
            </a:r>
          </a:p>
          <a:p>
            <a:pPr lvl="3">
              <a:buFont typeface="Arial" panose="020B0604020202020204" pitchFamily="34" charset="0"/>
              <a:buChar char="•"/>
            </a:pPr>
            <a:r>
              <a:rPr lang="en-US" dirty="0"/>
              <a:t>Probability that sample belongs to each class, normalized to 1</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538897934"/>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0 to N </a:t>
            </a:r>
            <a:r>
              <a:rPr lang="en-US" b="1" dirty="0"/>
              <a:t>hidden</a:t>
            </a:r>
            <a:r>
              <a:rPr lang="en-US" dirty="0"/>
              <a:t> layers</a:t>
            </a:r>
          </a:p>
          <a:p>
            <a:pPr lvl="1">
              <a:buFont typeface="Arial" panose="020B0604020202020204" pitchFamily="34" charset="0"/>
              <a:buChar char="•"/>
            </a:pPr>
            <a:r>
              <a:rPr lang="en-US" dirty="0"/>
              <a:t>Linearly separable problems don’t require hidden layers </a:t>
            </a:r>
          </a:p>
          <a:p>
            <a:pPr lvl="1">
              <a:buFont typeface="Arial" panose="020B0604020202020204" pitchFamily="34" charset="0"/>
              <a:buChar char="•"/>
            </a:pPr>
            <a:r>
              <a:rPr lang="en-US" dirty="0"/>
              <a:t>Non-linear activations</a:t>
            </a:r>
          </a:p>
          <a:p>
            <a:pPr lvl="1">
              <a:buFont typeface="Arial" panose="020B0604020202020204" pitchFamily="34" charset="0"/>
              <a:buChar char="•"/>
            </a:pPr>
            <a:r>
              <a:rPr lang="en-US" dirty="0"/>
              <a:t>Complex topic, mostly based on empirical results</a:t>
            </a:r>
          </a:p>
          <a:p>
            <a:pPr lvl="1">
              <a:buFont typeface="Arial" panose="020B0604020202020204" pitchFamily="34" charset="0"/>
              <a:buChar char="•"/>
            </a:pPr>
            <a:r>
              <a:rPr lang="en-US" dirty="0"/>
              <a:t>Cookbook:</a:t>
            </a:r>
          </a:p>
          <a:p>
            <a:pPr lvl="2">
              <a:buFont typeface="Arial" panose="020B0604020202020204" pitchFamily="34" charset="0"/>
              <a:buChar char="•"/>
            </a:pPr>
            <a:r>
              <a:rPr lang="en-US" dirty="0"/>
              <a:t>Start with a single hidden layer </a:t>
            </a:r>
          </a:p>
          <a:p>
            <a:pPr lvl="2">
              <a:buFont typeface="Arial" panose="020B0604020202020204" pitchFamily="34" charset="0"/>
              <a:buChar char="•"/>
            </a:pPr>
            <a:r>
              <a:rPr lang="en-US" i="1" dirty="0"/>
              <a:t>mean</a:t>
            </a:r>
            <a:r>
              <a:rPr lang="en-US" dirty="0"/>
              <a:t> between input and output layer neurons</a:t>
            </a:r>
          </a:p>
          <a:p>
            <a:pPr lvl="2">
              <a:buFont typeface="Arial" panose="020B0604020202020204" pitchFamily="34" charset="0"/>
              <a:buChar char="•"/>
            </a:pPr>
            <a:r>
              <a:rPr lang="en-US" dirty="0"/>
              <a:t>able to solve most real world problems, otherwise increase number of neurons gradually</a:t>
            </a:r>
          </a:p>
          <a:p>
            <a:pPr lvl="2">
              <a:buFont typeface="Arial" panose="020B0604020202020204" pitchFamily="34" charset="0"/>
              <a:buChar char="•"/>
            </a:pPr>
            <a:r>
              <a:rPr lang="en-US" dirty="0"/>
              <a:t>If the network still doesn’t work properly, increase number of hidden layers by one and go back to third point</a:t>
            </a:r>
          </a:p>
        </p:txBody>
      </p:sp>
    </p:spTree>
    <p:extLst>
      <p:ext uri="{BB962C8B-B14F-4D97-AF65-F5344CB8AC3E}">
        <p14:creationId xmlns:p14="http://schemas.microsoft.com/office/powerpoint/2010/main" val="2726873300"/>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Common supervised learning method</a:t>
                </a:r>
              </a:p>
              <a:p>
                <a:pPr>
                  <a:buFont typeface="Arial" panose="020B0604020202020204" pitchFamily="34" charset="0"/>
                  <a:buChar char="•"/>
                </a:pPr>
                <a:r>
                  <a:rPr lang="en-US" dirty="0"/>
                  <a:t>Generalization of the delta rule for multilayered feedforward networks, solves for hidden layers</a:t>
                </a:r>
              </a:p>
              <a:p>
                <a:pPr>
                  <a:buFont typeface="Arial" panose="020B0604020202020204" pitchFamily="34" charset="0"/>
                  <a:buChar char="•"/>
                </a:pPr>
                <a:r>
                  <a:rPr lang="en-US" sz="2000" dirty="0"/>
                  <a:t>Basic idea:</a:t>
                </a:r>
              </a:p>
              <a:p>
                <a:pPr lvl="1">
                  <a:buFont typeface="Arial" panose="020B0604020202020204" pitchFamily="34" charset="0"/>
                  <a:buChar char="•"/>
                </a:pPr>
                <a:r>
                  <a:rPr lang="en-US" sz="1700" dirty="0"/>
                  <a:t>Propagate input layer by layer to output layer</a:t>
                </a:r>
              </a:p>
              <a:p>
                <a:pPr lvl="1">
                  <a:buFont typeface="Arial" panose="020B0604020202020204" pitchFamily="34" charset="0"/>
                  <a:buChar char="•"/>
                </a:pPr>
                <a:r>
                  <a:rPr lang="en-US" sz="1700" dirty="0"/>
                  <a:t>Compute error from desired output</a:t>
                </a:r>
              </a:p>
              <a:p>
                <a:pPr lvl="1">
                  <a:buFont typeface="Arial" panose="020B0604020202020204" pitchFamily="34" charset="0"/>
                  <a:buChar char="•"/>
                </a:pPr>
                <a:r>
                  <a:rPr lang="en-US" sz="1700" dirty="0"/>
                  <a:t>Propagate error values back through the network</a:t>
                </a:r>
              </a:p>
              <a:p>
                <a:pPr lvl="1">
                  <a:buFont typeface="Arial" panose="020B0604020202020204" pitchFamily="34" charset="0"/>
                  <a:buChar char="•"/>
                </a:pPr>
                <a:r>
                  <a:rPr lang="en-US" sz="1800" dirty="0"/>
                  <a:t>Each neuron has an associated error value that reflects its contribution </a:t>
                </a:r>
              </a:p>
              <a:p>
                <a:pPr lvl="1">
                  <a:buFont typeface="Arial" panose="020B0604020202020204" pitchFamily="34" charset="0"/>
                  <a:buChar char="•"/>
                </a:pPr>
                <a:r>
                  <a:rPr lang="en-US" sz="1800" dirty="0"/>
                  <a:t>Update weights</a:t>
                </a:r>
              </a:p>
              <a:p>
                <a:pPr lvl="1">
                  <a:buFont typeface="Arial" panose="020B0604020202020204" pitchFamily="34" charset="0"/>
                  <a:buChar char="•"/>
                </a:pPr>
                <a:r>
                  <a:rPr lang="en-US" sz="1800" dirty="0"/>
                  <a:t>Use annealing for </a:t>
                </a:r>
                <a14:m>
                  <m:oMath xmlns:m="http://schemas.openxmlformats.org/officeDocument/2006/math">
                    <m:r>
                      <m:rPr>
                        <m:nor/>
                      </m:rPr>
                      <a:rPr lang="el-GR" sz="1800" dirty="0"/>
                      <m:t>η</m:t>
                    </m:r>
                  </m:oMath>
                </a14:m>
                <a:endParaRPr lang="en-US" sz="1800" dirty="0"/>
              </a:p>
              <a:p>
                <a:pPr>
                  <a:buFont typeface="Arial" panose="020B0604020202020204" pitchFamily="34" charset="0"/>
                  <a:buChar char="•"/>
                </a:pPr>
                <a:r>
                  <a:rPr lang="en-US" dirty="0"/>
                  <a:t>See this link for full step by step example:</a:t>
                </a:r>
              </a:p>
              <a:p>
                <a:pPr lvl="1">
                  <a:buFont typeface="Arial" panose="020B0604020202020204" pitchFamily="34" charset="0"/>
                  <a:buChar char="•"/>
                </a:pPr>
                <a:r>
                  <a:rPr lang="en-US" sz="1600" dirty="0">
                    <a:hlinkClick r:id="rId3"/>
                  </a:rPr>
                  <a:t>https://mattmazur.com/2015/03/17/a-step-by-step-backpropagation-example/</a:t>
                </a:r>
                <a:endParaRPr lang="en-US" sz="1600" dirty="0"/>
              </a:p>
              <a:p>
                <a:pPr>
                  <a:buFont typeface="Arial" panose="020B0604020202020204" pitchFamily="34" charset="0"/>
                  <a:buChar cha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45809090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r>
              <a:rPr lang="en-US" dirty="0"/>
              <a:t>Application that recognizes if an image contains a pet</a:t>
            </a:r>
          </a:p>
          <a:p>
            <a:endParaRPr lang="en-US" dirty="0"/>
          </a:p>
          <a:p>
            <a:pPr lvl="8"/>
            <a:endParaRPr lang="en-US" dirty="0"/>
          </a:p>
          <a:p>
            <a:pPr marL="0" indent="0">
              <a:buNone/>
            </a:pPr>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2211387"/>
            <a:ext cx="3228604" cy="4149080"/>
          </a:xfrm>
          <a:prstGeom prst="rect">
            <a:avLst/>
          </a:prstGeom>
        </p:spPr>
      </p:pic>
    </p:spTree>
    <p:extLst>
      <p:ext uri="{BB962C8B-B14F-4D97-AF65-F5344CB8AC3E}">
        <p14:creationId xmlns:p14="http://schemas.microsoft.com/office/powerpoint/2010/main" val="217892461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254422"/>
            <a:ext cx="3857625" cy="5157192"/>
          </a:xfrm>
          <a:prstGeom prst="rect">
            <a:avLst/>
          </a:prstGeom>
        </p:spPr>
      </p:pic>
    </p:spTree>
    <p:extLst>
      <p:ext uri="{BB962C8B-B14F-4D97-AF65-F5344CB8AC3E}">
        <p14:creationId xmlns:p14="http://schemas.microsoft.com/office/powerpoint/2010/main" val="361320548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recognition</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Standard way of doing this: </a:t>
            </a:r>
          </a:p>
          <a:p>
            <a:pPr lvl="1">
              <a:buFont typeface="Arial" panose="020B0604020202020204" pitchFamily="34" charset="0"/>
              <a:buChar char="•"/>
            </a:pPr>
            <a:r>
              <a:rPr lang="en-US" dirty="0"/>
              <a:t>build an </a:t>
            </a:r>
            <a:r>
              <a:rPr lang="en-US" b="1" dirty="0"/>
              <a:t>explicit</a:t>
            </a:r>
            <a:r>
              <a:rPr lang="en-US" dirty="0"/>
              <a:t> model that solves the problem</a:t>
            </a:r>
          </a:p>
          <a:p>
            <a:pPr lvl="1">
              <a:buFont typeface="Arial" panose="020B0604020202020204" pitchFamily="34" charset="0"/>
              <a:buChar char="•"/>
            </a:pPr>
            <a:r>
              <a:rPr lang="en-US" dirty="0"/>
              <a:t>run input data against the model</a:t>
            </a:r>
          </a:p>
          <a:p>
            <a:pPr lvl="1">
              <a:buFont typeface="Arial" panose="020B0604020202020204" pitchFamily="34" charset="0"/>
              <a:buChar char="•"/>
            </a:pPr>
            <a:r>
              <a:rPr lang="en-US" dirty="0"/>
              <a:t>verify output</a:t>
            </a:r>
          </a:p>
          <a:p>
            <a:pPr>
              <a:buFont typeface="Arial" panose="020B0604020202020204" pitchFamily="34" charset="0"/>
              <a:buChar char="•"/>
            </a:pPr>
            <a:r>
              <a:rPr lang="en-US" dirty="0"/>
              <a:t> </a:t>
            </a:r>
          </a:p>
          <a:p>
            <a:pPr marL="0" indent="0">
              <a:buNone/>
            </a:pPr>
            <a:endParaRPr lang="en-US" dirty="0"/>
          </a:p>
          <a:p>
            <a:pPr marL="0" indent="0">
              <a:buNone/>
            </a:pPr>
            <a:endParaRPr lang="en-US" dirty="0"/>
          </a:p>
          <a:p>
            <a:pPr>
              <a:buFont typeface="Arial" panose="020B0604020202020204" pitchFamily="34" charset="0"/>
              <a:buChar char="•"/>
            </a:pPr>
            <a:r>
              <a:rPr lang="en-US" dirty="0"/>
              <a:t>It’s next to impossible to define an explicit model</a:t>
            </a:r>
          </a:p>
          <a:p>
            <a:pPr>
              <a:buFont typeface="Arial" panose="020B0604020202020204" pitchFamily="34" charset="0"/>
              <a:buChar char="•"/>
            </a:pPr>
            <a:r>
              <a:rPr lang="en-US" dirty="0"/>
              <a:t>How do humans solve this problem anyway? </a:t>
            </a:r>
          </a:p>
          <a:p>
            <a:pPr lvl="1">
              <a:buFont typeface="Arial" panose="020B0604020202020204" pitchFamily="34" charset="0"/>
              <a:buChar char="•"/>
            </a:pPr>
            <a:r>
              <a:rPr lang="en-US" dirty="0"/>
              <a:t>Experience forms our brain</a:t>
            </a:r>
          </a:p>
        </p:txBody>
      </p:sp>
      <p:sp>
        <p:nvSpPr>
          <p:cNvPr id="4" name="TextBox 3"/>
          <p:cNvSpPr txBox="1"/>
          <p:nvPr/>
        </p:nvSpPr>
        <p:spPr>
          <a:xfrm>
            <a:off x="899592" y="3429000"/>
            <a:ext cx="5184576" cy="1477328"/>
          </a:xfrm>
          <a:prstGeom prst="rect">
            <a:avLst/>
          </a:prstGeom>
          <a:noFill/>
        </p:spPr>
        <p:txBody>
          <a:bodyPr wrap="square" rtlCol="0">
            <a:spAutoFit/>
          </a:bodyPr>
          <a:lstStyle/>
          <a:p>
            <a:r>
              <a:rPr lang="en-US" dirty="0">
                <a:solidFill>
                  <a:schemeClr val="accent1"/>
                </a:solidFill>
              </a:rPr>
              <a:t> public class </a:t>
            </a:r>
            <a:r>
              <a:rPr lang="en-US" dirty="0" err="1">
                <a:solidFill>
                  <a:schemeClr val="tx1">
                    <a:lumMod val="65000"/>
                    <a:lumOff val="35000"/>
                  </a:schemeClr>
                </a:solidFill>
              </a:rPr>
              <a:t>ImageProcessor</a:t>
            </a:r>
            <a:r>
              <a:rPr lang="en-US" dirty="0">
                <a:solidFill>
                  <a:schemeClr val="tx1">
                    <a:lumMod val="65000"/>
                    <a:lumOff val="35000"/>
                  </a:schemeClr>
                </a:solidFill>
              </a:rPr>
              <a:t> {</a:t>
            </a:r>
          </a:p>
          <a:p>
            <a:r>
              <a:rPr lang="en-US" dirty="0">
                <a:solidFill>
                  <a:schemeClr val="tx1">
                    <a:lumMod val="65000"/>
                    <a:lumOff val="35000"/>
                  </a:schemeClr>
                </a:solidFill>
              </a:rPr>
              <a:t>        </a:t>
            </a:r>
            <a:r>
              <a:rPr lang="en-US" dirty="0">
                <a:solidFill>
                  <a:schemeClr val="accent1"/>
                </a:solidFill>
              </a:rPr>
              <a:t>public </a:t>
            </a:r>
            <a:r>
              <a:rPr lang="en-US" dirty="0" err="1">
                <a:solidFill>
                  <a:schemeClr val="accent1"/>
                </a:solidFill>
              </a:rPr>
              <a:t>boolean</a:t>
            </a:r>
            <a:r>
              <a:rPr lang="en-US" dirty="0">
                <a:solidFill>
                  <a:schemeClr val="accent1"/>
                </a:solidFill>
              </a:rPr>
              <a:t> </a:t>
            </a:r>
            <a:r>
              <a:rPr lang="en-US" dirty="0" err="1">
                <a:solidFill>
                  <a:schemeClr val="accent1"/>
                </a:solidFill>
              </a:rPr>
              <a:t>hasPets</a:t>
            </a:r>
            <a:r>
              <a:rPr lang="en-US" dirty="0">
                <a:solidFill>
                  <a:schemeClr val="accent1"/>
                </a:solidFill>
              </a:rPr>
              <a:t> </a:t>
            </a:r>
            <a:r>
              <a:rPr lang="en-US" dirty="0">
                <a:solidFill>
                  <a:schemeClr val="tx1">
                    <a:lumMod val="65000"/>
                    <a:lumOff val="35000"/>
                  </a:schemeClr>
                </a:solidFill>
              </a:rPr>
              <a:t>(</a:t>
            </a:r>
            <a:r>
              <a:rPr lang="en-US" dirty="0" err="1">
                <a:solidFill>
                  <a:schemeClr val="tx1">
                    <a:lumMod val="65000"/>
                    <a:lumOff val="35000"/>
                  </a:schemeClr>
                </a:solidFill>
              </a:rPr>
              <a:t>BufferedImage</a:t>
            </a:r>
            <a:r>
              <a:rPr lang="en-US" dirty="0">
                <a:solidFill>
                  <a:schemeClr val="tx1">
                    <a:lumMod val="65000"/>
                    <a:lumOff val="35000"/>
                  </a:schemeClr>
                </a:solidFill>
              </a:rPr>
              <a:t> image) {</a:t>
            </a:r>
          </a:p>
          <a:p>
            <a:r>
              <a:rPr lang="en-US" dirty="0">
                <a:solidFill>
                  <a:schemeClr val="accent1"/>
                </a:solidFill>
              </a:rPr>
              <a:t>            </a:t>
            </a:r>
            <a:r>
              <a:rPr lang="en-US" dirty="0">
                <a:solidFill>
                  <a:schemeClr val="tx1">
                    <a:lumMod val="65000"/>
                    <a:lumOff val="35000"/>
                  </a:schemeClr>
                </a:solidFill>
              </a:rPr>
              <a:t>// we just need a couple of lines here for our model</a:t>
            </a:r>
          </a:p>
          <a:p>
            <a:r>
              <a:rPr lang="en-US" dirty="0">
                <a:solidFill>
                  <a:schemeClr val="tx1">
                    <a:lumMod val="65000"/>
                    <a:lumOff val="35000"/>
                  </a:schemeClr>
                </a:solidFill>
              </a:rPr>
              <a:t>            </a:t>
            </a:r>
            <a:r>
              <a:rPr lang="en-US" dirty="0">
                <a:solidFill>
                  <a:schemeClr val="accent1"/>
                </a:solidFill>
              </a:rPr>
              <a:t>return false;</a:t>
            </a:r>
          </a:p>
          <a:p>
            <a:r>
              <a:rPr lang="en-US" dirty="0">
                <a:solidFill>
                  <a:schemeClr val="tx1">
                    <a:lumMod val="65000"/>
                    <a:lumOff val="35000"/>
                  </a:schemeClr>
                </a:solidFill>
              </a:rPr>
              <a:t>        }</a:t>
            </a:r>
          </a:p>
          <a:p>
            <a:r>
              <a:rPr lang="en-US" dirty="0">
                <a:solidFill>
                  <a:schemeClr val="tx1">
                    <a:lumMod val="65000"/>
                    <a:lumOff val="35000"/>
                  </a:schemeClr>
                </a:solidFill>
              </a:rPr>
              <a:t>    }</a:t>
            </a:r>
          </a:p>
        </p:txBody>
      </p:sp>
    </p:spTree>
    <p:extLst>
      <p:ext uri="{BB962C8B-B14F-4D97-AF65-F5344CB8AC3E}">
        <p14:creationId xmlns:p14="http://schemas.microsoft.com/office/powerpoint/2010/main" val="326593109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by experience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878" y="1600200"/>
            <a:ext cx="7250244" cy="4525963"/>
          </a:xfrm>
        </p:spPr>
      </p:pic>
    </p:spTree>
    <p:extLst>
      <p:ext uri="{BB962C8B-B14F-4D97-AF65-F5344CB8AC3E}">
        <p14:creationId xmlns:p14="http://schemas.microsoft.com/office/powerpoint/2010/main" val="316189394"/>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 model</a:t>
            </a:r>
          </a:p>
        </p:txBody>
      </p:sp>
      <p:sp>
        <p:nvSpPr>
          <p:cNvPr id="7" name="Content Placeholder 6"/>
          <p:cNvSpPr>
            <a:spLocks noGrp="1"/>
          </p:cNvSpPr>
          <p:nvPr>
            <p:ph idx="1"/>
          </p:nvPr>
        </p:nvSpPr>
        <p:spPr>
          <a:xfrm>
            <a:off x="323528" y="1628800"/>
            <a:ext cx="8229600" cy="4525963"/>
          </a:xfrm>
        </p:spPr>
        <p:txBody>
          <a:bodyPr/>
          <a:lstStyle/>
          <a:p>
            <a:r>
              <a:rPr lang="en-US" dirty="0"/>
              <a:t>Dendrites, Axons and Synapse (red circle)</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800" dirty="0"/>
              <a:t>https://biology.stackexchange.com/questions/21082/how-does-core-conductor-model-correspond-to-an-actual-neuron</a:t>
            </a:r>
          </a:p>
          <a:p>
            <a:pPr>
              <a:buFont typeface="Arial" panose="020B0604020202020204" pitchFamily="34" charset="0"/>
              <a:buChar char="•"/>
            </a:pPr>
            <a:r>
              <a:rPr lang="en-US" sz="1800" i="1" dirty="0"/>
              <a:t>When an axon of cell A is near enough to excite a cell B and repeatedly or persistently takes part in firing it, some growth process or metabolic  change takes place in one or both cells such that A's efficiency, as one of the cells firing B, is increased.</a:t>
            </a:r>
          </a:p>
          <a:p>
            <a:pPr lvl="1">
              <a:buFont typeface="Arial" panose="020B0604020202020204" pitchFamily="34" charset="0"/>
              <a:buChar char="•"/>
            </a:pPr>
            <a:r>
              <a:rPr lang="en-US" sz="1400" dirty="0"/>
              <a:t>Hebb</a:t>
            </a:r>
          </a:p>
          <a:p>
            <a:pPr>
              <a:buFont typeface="Arial" panose="020B0604020202020204" pitchFamily="34" charset="0"/>
              <a:buChar char="•"/>
            </a:pPr>
            <a:endParaRPr lang="en-US" sz="1050" dirty="0"/>
          </a:p>
          <a:p>
            <a:pPr>
              <a:buFont typeface="Arial" panose="020B0604020202020204" pitchFamily="34" charset="0"/>
              <a:buChar char="•"/>
            </a:pPr>
            <a:endParaRPr lang="en-US" sz="1050" dirty="0"/>
          </a:p>
          <a:p>
            <a:pPr marL="0" indent="0">
              <a:buNone/>
            </a:pPr>
            <a:endParaRPr lang="en-US" sz="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20888"/>
            <a:ext cx="4800000" cy="1761905"/>
          </a:xfrm>
          <a:prstGeom prst="rect">
            <a:avLst/>
          </a:prstGeom>
        </p:spPr>
      </p:pic>
    </p:spTree>
    <p:extLst>
      <p:ext uri="{BB962C8B-B14F-4D97-AF65-F5344CB8AC3E}">
        <p14:creationId xmlns:p14="http://schemas.microsoft.com/office/powerpoint/2010/main" val="1228201328"/>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a:t>
            </a:r>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17638"/>
            <a:ext cx="7248525" cy="1533525"/>
          </a:xfrm>
        </p:spPr>
      </p:pic>
      <mc:AlternateContent xmlns:mc="http://schemas.openxmlformats.org/markup-compatibility/2006" xmlns:a14="http://schemas.microsoft.com/office/drawing/2010/main">
        <mc:Choice Requires="a14">
          <p:sp>
            <p:nvSpPr>
              <p:cNvPr id="15" name="TextBox 14"/>
              <p:cNvSpPr txBox="1"/>
              <p:nvPr/>
            </p:nvSpPr>
            <p:spPr>
              <a:xfrm>
                <a:off x="539552" y="3212976"/>
                <a:ext cx="7632848" cy="3003515"/>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Xn = input</a:t>
                </a:r>
              </a:p>
              <a:p>
                <a:pPr marL="285750" indent="-285750">
                  <a:buFont typeface="Arial" panose="020B0604020202020204" pitchFamily="34" charset="0"/>
                  <a:buChar char="•"/>
                </a:pPr>
                <a:r>
                  <a:rPr lang="en-US" sz="2700" dirty="0" err="1">
                    <a:latin typeface="+mn-lt"/>
                  </a:rPr>
                  <a:t>Wn</a:t>
                </a:r>
                <a:r>
                  <a:rPr lang="en-US" sz="2700" dirty="0">
                    <a:latin typeface="+mn-lt"/>
                  </a:rPr>
                  <a:t> = weights</a:t>
                </a:r>
              </a:p>
              <a:p>
                <a:pPr marL="285750" indent="-285750">
                  <a:buFont typeface="Arial" panose="020B0604020202020204" pitchFamily="34" charset="0"/>
                  <a:buChar char="•"/>
                </a:pPr>
                <a:r>
                  <a:rPr lang="en-US" sz="2700" dirty="0">
                    <a:latin typeface="+mn-lt"/>
                  </a:rPr>
                  <a:t>sum = </a:t>
                </a:r>
                <a14:m>
                  <m:oMath xmlns:m="http://schemas.openxmlformats.org/officeDocument/2006/math">
                    <m:nary>
                      <m:naryPr>
                        <m:chr m:val="∑"/>
                        <m:ctrlPr>
                          <a:rPr lang="en-US" sz="2700" i="1">
                            <a:latin typeface="Cambria Math" panose="02040503050406030204" pitchFamily="18" charset="0"/>
                          </a:rPr>
                        </m:ctrlPr>
                      </m:naryPr>
                      <m:sub>
                        <m:r>
                          <m:rPr>
                            <m:brk m:alnAt="23"/>
                          </m:rPr>
                          <a:rPr lang="en-US" sz="2700" i="1">
                            <a:latin typeface="Cambria Math" panose="02040503050406030204" pitchFamily="18" charset="0"/>
                          </a:rPr>
                          <m:t>𝑖</m:t>
                        </m:r>
                      </m:sub>
                      <m:sup>
                        <m:r>
                          <a:rPr lang="en-US" sz="2700" i="1">
                            <a:latin typeface="Cambria Math" panose="02040503050406030204" pitchFamily="18" charset="0"/>
                          </a:rPr>
                          <m:t>𝑚</m:t>
                        </m:r>
                      </m:sup>
                      <m:e>
                        <m:r>
                          <a:rPr lang="en-US" sz="2700" i="1">
                            <a:latin typeface="Cambria Math" panose="02040503050406030204" pitchFamily="18" charset="0"/>
                          </a:rPr>
                          <m:t> </m:t>
                        </m:r>
                        <m:r>
                          <a:rPr lang="en-US" sz="2700" i="1">
                            <a:latin typeface="Cambria Math" panose="02040503050406030204" pitchFamily="18" charset="0"/>
                          </a:rPr>
                          <m:t>𝑊𝑖𝑋𝑖</m:t>
                        </m:r>
                        <m:r>
                          <a:rPr lang="en-US" sz="2700" i="1">
                            <a:latin typeface="Cambria Math" panose="02040503050406030204" pitchFamily="18" charset="0"/>
                          </a:rPr>
                          <m:t> </m:t>
                        </m:r>
                      </m:e>
                    </m:nary>
                  </m:oMath>
                </a14:m>
                <a:endParaRPr lang="en-US" sz="2700" dirty="0">
                  <a:latin typeface="+mn-lt"/>
                </a:endParaRPr>
              </a:p>
              <a:p>
                <a:pPr marL="285750" indent="-285750">
                  <a:buFont typeface="Arial" panose="020B0604020202020204" pitchFamily="34" charset="0"/>
                  <a:buChar char="•"/>
                </a:pPr>
                <a:r>
                  <a:rPr lang="en-US" sz="2700" dirty="0">
                    <a:latin typeface="+mn-lt"/>
                  </a:rPr>
                  <a:t>Y =</a:t>
                </a:r>
                <a:r>
                  <a:rPr lang="en-US" sz="2700" dirty="0"/>
                  <a:t> </a:t>
                </a:r>
                <a14:m>
                  <m:oMath xmlns:m="http://schemas.openxmlformats.org/officeDocument/2006/math">
                    <m:r>
                      <a:rPr lang="en-US" sz="2700" i="1">
                        <a:latin typeface="Cambria Math" panose="02040503050406030204" pitchFamily="18" charset="0"/>
                      </a:rPr>
                      <m:t>𝐹</m:t>
                    </m:r>
                    <m:r>
                      <a:rPr lang="en-US" sz="2700" i="1">
                        <a:latin typeface="Cambria Math" panose="02040503050406030204" pitchFamily="18" charset="0"/>
                      </a:rPr>
                      <m:t>(</m:t>
                    </m:r>
                    <m:r>
                      <m:rPr>
                        <m:nor/>
                      </m:rPr>
                      <a:rPr lang="en-US" sz="2700" dirty="0"/>
                      <m:t>sum</m:t>
                    </m:r>
                    <m:r>
                      <a:rPr lang="en-US" sz="2700" i="1">
                        <a:latin typeface="Cambria Math" panose="02040503050406030204" pitchFamily="18" charset="0"/>
                      </a:rPr>
                      <m:t>−</m:t>
                    </m:r>
                    <m:r>
                      <m:rPr>
                        <m:nor/>
                      </m:rPr>
                      <a:rPr lang="el-GR" sz="2700" dirty="0"/>
                      <m:t>Θ</m:t>
                    </m:r>
                  </m:oMath>
                </a14:m>
                <a:r>
                  <a:rPr lang="en-US" sz="2700" dirty="0">
                    <a:latin typeface="+mn-lt"/>
                  </a:rPr>
                  <a:t>)</a:t>
                </a:r>
              </a:p>
              <a:p>
                <a:pPr marL="285750" indent="-285750">
                  <a:buFont typeface="Arial" panose="020B0604020202020204" pitchFamily="34" charset="0"/>
                  <a:buChar char="•"/>
                </a:pPr>
                <a:r>
                  <a:rPr lang="el-GR" sz="2700" dirty="0">
                    <a:latin typeface="+mn-lt"/>
                  </a:rPr>
                  <a:t>Θ</a:t>
                </a:r>
                <a:r>
                  <a:rPr lang="en-US" sz="2700" dirty="0">
                    <a:latin typeface="+mn-lt"/>
                  </a:rPr>
                  <a:t> = activation threshold</a:t>
                </a:r>
              </a:p>
              <a:p>
                <a:pPr marL="285750" indent="-285750">
                  <a:buFont typeface="Arial" panose="020B0604020202020204" pitchFamily="34" charset="0"/>
                  <a:buChar char="•"/>
                </a:pPr>
                <a:r>
                  <a:rPr lang="en-US" sz="2700" dirty="0">
                    <a:latin typeface="+mn-lt"/>
                  </a:rPr>
                  <a:t>f = activation function</a:t>
                </a:r>
              </a:p>
              <a:p>
                <a:pPr marL="285750" indent="-285750">
                  <a:buFont typeface="Arial" panose="020B0604020202020204" pitchFamily="34" charset="0"/>
                  <a:buChar char="•"/>
                </a:pPr>
                <a:r>
                  <a:rPr lang="en-US" sz="2700" dirty="0">
                    <a:latin typeface="+mn-lt"/>
                  </a:rPr>
                  <a:t>Y = output</a:t>
                </a:r>
              </a:p>
            </p:txBody>
          </p:sp>
        </mc:Choice>
        <mc:Fallback xmlns="">
          <p:sp>
            <p:nvSpPr>
              <p:cNvPr id="15" name="TextBox 14"/>
              <p:cNvSpPr txBox="1">
                <a:spLocks noRot="1" noChangeAspect="1" noMove="1" noResize="1" noEditPoints="1" noAdjustHandles="1" noChangeArrowheads="1" noChangeShapeType="1" noTextEdit="1"/>
              </p:cNvSpPr>
              <p:nvPr/>
            </p:nvSpPr>
            <p:spPr>
              <a:xfrm>
                <a:off x="539552" y="3212976"/>
                <a:ext cx="7632848" cy="3003515"/>
              </a:xfrm>
              <a:prstGeom prst="rect">
                <a:avLst/>
              </a:prstGeom>
              <a:blipFill>
                <a:blip r:embed="rId4"/>
                <a:stretch>
                  <a:fillRect l="-1358" t="-1826" b="-4462"/>
                </a:stretch>
              </a:blipFill>
            </p:spPr>
            <p:txBody>
              <a:bodyPr/>
              <a:lstStyle/>
              <a:p>
                <a:r>
                  <a:rPr lang="hr-HR">
                    <a:noFill/>
                  </a:rPr>
                  <a:t> </a:t>
                </a:r>
              </a:p>
            </p:txBody>
          </p:sp>
        </mc:Fallback>
      </mc:AlternateContent>
    </p:spTree>
    <p:extLst>
      <p:ext uri="{BB962C8B-B14F-4D97-AF65-F5344CB8AC3E}">
        <p14:creationId xmlns:p14="http://schemas.microsoft.com/office/powerpoint/2010/main" val="3411074151"/>
      </p:ext>
    </p:extLst>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10697</TotalTime>
  <Words>2125</Words>
  <Application>Microsoft Office PowerPoint</Application>
  <PresentationFormat>On-screen Show (4:3)</PresentationFormat>
  <Paragraphs>484</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宋体</vt:lpstr>
      <vt:lpstr>Arial</vt:lpstr>
      <vt:lpstr>Calibri</vt:lpstr>
      <vt:lpstr>Cambria Math</vt:lpstr>
      <vt:lpstr>Tahoma</vt:lpstr>
      <vt:lpstr>times new roman</vt:lpstr>
      <vt:lpstr>Office Theme</vt:lpstr>
      <vt:lpstr>PowerPoint Presentation</vt:lpstr>
      <vt:lpstr>Neural networks  Danijel Temraz   </vt:lpstr>
      <vt:lpstr>Agenda</vt:lpstr>
      <vt:lpstr>Motivational Example</vt:lpstr>
      <vt:lpstr>Motivational example</vt:lpstr>
      <vt:lpstr>Image recognition</vt:lpstr>
      <vt:lpstr>Knowledge by experience</vt:lpstr>
      <vt:lpstr>Neuron model</vt:lpstr>
      <vt:lpstr>Artificial neuron </vt:lpstr>
      <vt:lpstr>Artificial neuron</vt:lpstr>
      <vt:lpstr>Activation functions</vt:lpstr>
      <vt:lpstr>Learning – adjusting weights </vt:lpstr>
      <vt:lpstr>Linear separability</vt:lpstr>
      <vt:lpstr>Perceptron </vt:lpstr>
      <vt:lpstr>Perceptron decision boundary</vt:lpstr>
      <vt:lpstr>Graphical interpretation</vt:lpstr>
      <vt:lpstr>Perceptron rule learning</vt:lpstr>
      <vt:lpstr>Perceptron - AND </vt:lpstr>
      <vt:lpstr>Perceptron – training AND</vt:lpstr>
      <vt:lpstr>Perceptron – training AND</vt:lpstr>
      <vt:lpstr>Perceptron – training AND</vt:lpstr>
      <vt:lpstr>Perceptron – training AND</vt:lpstr>
      <vt:lpstr>Perceptron – OR, NAND</vt:lpstr>
      <vt:lpstr>Perceptron - XOR</vt:lpstr>
      <vt:lpstr>MLP - XOR</vt:lpstr>
      <vt:lpstr>MLP - XOR</vt:lpstr>
      <vt:lpstr>Learning - error correction </vt:lpstr>
      <vt:lpstr>Delta rule learning</vt:lpstr>
      <vt:lpstr>Gradient descent</vt:lpstr>
      <vt:lpstr>Gradient descent</vt:lpstr>
      <vt:lpstr>Gradient descent</vt:lpstr>
      <vt:lpstr>Error surface</vt:lpstr>
      <vt:lpstr>Stopping criteria</vt:lpstr>
      <vt:lpstr>Hebb learning</vt:lpstr>
      <vt:lpstr>Feed forward network</vt:lpstr>
      <vt:lpstr>Feed forward network</vt:lpstr>
      <vt:lpstr>Feed forward network</vt:lpstr>
      <vt:lpstr>Backpropagation</vt:lpstr>
    </vt:vector>
  </TitlesOfParts>
  <Company>INFOBIP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Igor Bilić</dc:creator>
  <cp:lastModifiedBy>Danijel Temraz</cp:lastModifiedBy>
  <cp:revision>930</cp:revision>
  <dcterms:created xsi:type="dcterms:W3CDTF">2009-04-19T19:28:20Z</dcterms:created>
  <dcterms:modified xsi:type="dcterms:W3CDTF">2018-02-28T22:45:26Z</dcterms:modified>
</cp:coreProperties>
</file>